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968" y="-104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1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utoShape 21"/>
          <p:cNvSpPr>
            <a:spLocks noChangeArrowheads="1"/>
          </p:cNvSpPr>
          <p:nvPr/>
        </p:nvSpPr>
        <p:spPr bwMode="auto">
          <a:xfrm>
            <a:off x="6250585" y="2528933"/>
            <a:ext cx="515309" cy="215404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27" name="AutoShape 21"/>
          <p:cNvSpPr>
            <a:spLocks noChangeArrowheads="1"/>
          </p:cNvSpPr>
          <p:nvPr/>
        </p:nvSpPr>
        <p:spPr bwMode="auto">
          <a:xfrm>
            <a:off x="6283410" y="3403018"/>
            <a:ext cx="466169" cy="270967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28" name="AutoShape 21"/>
          <p:cNvSpPr>
            <a:spLocks noChangeArrowheads="1"/>
          </p:cNvSpPr>
          <p:nvPr/>
        </p:nvSpPr>
        <p:spPr bwMode="auto">
          <a:xfrm>
            <a:off x="6345107" y="4298528"/>
            <a:ext cx="399339" cy="512262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09" name="Rectangle à coins arrondis 131"/>
          <p:cNvSpPr/>
          <p:nvPr/>
        </p:nvSpPr>
        <p:spPr>
          <a:xfrm>
            <a:off x="1912053" y="116633"/>
            <a:ext cx="5601314" cy="5552803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2">
                  <a:lumMod val="25000"/>
                </a:schemeClr>
              </a:solidFill>
              <a:latin typeface="Consolas"/>
              <a:cs typeface="Consolas"/>
              <a:sym typeface="Symbol" charset="0"/>
            </a:endParaRPr>
          </a:p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nsolas"/>
                <a:cs typeface="Consolas"/>
                <a:sym typeface="Symbol" charset="0"/>
              </a:rPr>
              <a:t>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SOD-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M</a:t>
            </a: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sp>
        <p:nvSpPr>
          <p:cNvPr id="88" name="AutoShape 21"/>
          <p:cNvSpPr>
            <a:spLocks noChangeArrowheads="1"/>
          </p:cNvSpPr>
          <p:nvPr/>
        </p:nvSpPr>
        <p:spPr bwMode="auto">
          <a:xfrm>
            <a:off x="6228184" y="1524705"/>
            <a:ext cx="515309" cy="302812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0099" y="6091893"/>
            <a:ext cx="1110291" cy="56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308" y="6091893"/>
            <a:ext cx="1110291" cy="56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Grouper 94"/>
          <p:cNvGrpSpPr/>
          <p:nvPr/>
        </p:nvGrpSpPr>
        <p:grpSpPr>
          <a:xfrm>
            <a:off x="2375993" y="2754881"/>
            <a:ext cx="2114163" cy="651829"/>
            <a:chOff x="6872615" y="3314434"/>
            <a:chExt cx="1596061" cy="530059"/>
          </a:xfrm>
        </p:grpSpPr>
        <p:sp>
          <p:nvSpPr>
            <p:cNvPr id="41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Process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2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3" name="Grouper 46"/>
          <p:cNvGrpSpPr/>
          <p:nvPr/>
        </p:nvGrpSpPr>
        <p:grpSpPr>
          <a:xfrm>
            <a:off x="2375993" y="3670874"/>
            <a:ext cx="2142078" cy="645444"/>
            <a:chOff x="6193627" y="3005733"/>
            <a:chExt cx="1617133" cy="524867"/>
          </a:xfrm>
          <a:solidFill>
            <a:srgbClr val="FFFFFF"/>
          </a:solidFill>
        </p:grpSpPr>
        <p:sp>
          <p:nvSpPr>
            <p:cNvPr id="44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Composition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5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6" name="Grouper 69"/>
          <p:cNvGrpSpPr/>
          <p:nvPr/>
        </p:nvGrpSpPr>
        <p:grpSpPr>
          <a:xfrm>
            <a:off x="2375995" y="1831209"/>
            <a:ext cx="2142078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200" dirty="0" smtClean="0">
                  <a:latin typeface="Consolas"/>
                  <a:cs typeface="Consolas"/>
                </a:rPr>
                <a:t>Case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251520" y="890776"/>
            <a:ext cx="1373141" cy="59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sz="1200" i="1" dirty="0" smtClean="0">
                <a:latin typeface="Candara" charset="0"/>
                <a:cs typeface="+mn-cs"/>
              </a:rPr>
              <a:t>Computation Independent Model </a:t>
            </a:r>
            <a:r>
              <a:rPr lang="en-GB" sz="1200" i="1" dirty="0">
                <a:latin typeface="Candara" charset="0"/>
                <a:cs typeface="+mn-cs"/>
              </a:rPr>
              <a:t>(CIM)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51521" y="2714946"/>
            <a:ext cx="1357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>
                <a:latin typeface="Candara" charset="0"/>
                <a:cs typeface="+mn-cs"/>
              </a:rPr>
              <a:t>Platform Independent </a:t>
            </a:r>
            <a:r>
              <a:rPr lang="en-GB" sz="1200" i="1" dirty="0" smtClean="0">
                <a:latin typeface="Candara" charset="0"/>
                <a:cs typeface="+mn-cs"/>
              </a:rPr>
              <a:t>Model (PIM)</a:t>
            </a:r>
            <a:endParaRPr lang="en-GB" sz="1200" i="1" dirty="0">
              <a:latin typeface="Candara" charset="0"/>
              <a:cs typeface="+mn-cs"/>
            </a:endParaRPr>
          </a:p>
        </p:txBody>
      </p:sp>
      <p:cxnSp>
        <p:nvCxnSpPr>
          <p:cNvPr id="52" name="Connecteur droit 124"/>
          <p:cNvCxnSpPr/>
          <p:nvPr/>
        </p:nvCxnSpPr>
        <p:spPr>
          <a:xfrm>
            <a:off x="1715597" y="874651"/>
            <a:ext cx="0" cy="682141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125"/>
          <p:cNvCxnSpPr/>
          <p:nvPr/>
        </p:nvCxnSpPr>
        <p:spPr>
          <a:xfrm>
            <a:off x="1702783" y="1827517"/>
            <a:ext cx="0" cy="2756465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51520" y="4863626"/>
            <a:ext cx="13570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>
                <a:latin typeface="Candara" charset="0"/>
                <a:cs typeface="+mn-cs"/>
              </a:rPr>
              <a:t>Platform Specific Model (PSM)</a:t>
            </a:r>
          </a:p>
        </p:txBody>
      </p:sp>
      <p:cxnSp>
        <p:nvCxnSpPr>
          <p:cNvPr id="55" name="Connecteur droit 148"/>
          <p:cNvCxnSpPr/>
          <p:nvPr/>
        </p:nvCxnSpPr>
        <p:spPr>
          <a:xfrm rot="5400000">
            <a:off x="1279134" y="5212203"/>
            <a:ext cx="825066" cy="22235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43"/>
          <p:cNvSpPr txBox="1"/>
          <p:nvPr/>
        </p:nvSpPr>
        <p:spPr>
          <a:xfrm rot="16200000">
            <a:off x="6881757" y="2962724"/>
            <a:ext cx="1736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 PIM-to-PIM Mapping &gt;&gt;</a:t>
            </a:r>
            <a:endParaRPr lang="en-US" sz="1100" dirty="0"/>
          </a:p>
        </p:txBody>
      </p:sp>
      <p:sp>
        <p:nvSpPr>
          <p:cNvPr id="83" name="TextBox 44"/>
          <p:cNvSpPr txBox="1"/>
          <p:nvPr/>
        </p:nvSpPr>
        <p:spPr>
          <a:xfrm rot="16200000">
            <a:off x="7271037" y="1151270"/>
            <a:ext cx="1025473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&lt;&lt; CIM-to-PIM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sp>
        <p:nvSpPr>
          <p:cNvPr id="84" name="TextBox 45"/>
          <p:cNvSpPr txBox="1"/>
          <p:nvPr/>
        </p:nvSpPr>
        <p:spPr>
          <a:xfrm rot="16200000">
            <a:off x="7067287" y="4419288"/>
            <a:ext cx="1365654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 PIM-to-PSM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grpSp>
        <p:nvGrpSpPr>
          <p:cNvPr id="85" name="Grouper 36"/>
          <p:cNvGrpSpPr/>
          <p:nvPr/>
        </p:nvGrpSpPr>
        <p:grpSpPr>
          <a:xfrm>
            <a:off x="2375995" y="4836582"/>
            <a:ext cx="2146865" cy="645443"/>
            <a:chOff x="6194341" y="4099865"/>
            <a:chExt cx="1620748" cy="524866"/>
          </a:xfrm>
        </p:grpSpPr>
        <p:sp>
          <p:nvSpPr>
            <p:cNvPr id="86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4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400" dirty="0" smtClean="0">
                  <a:latin typeface="Consolas"/>
                  <a:cs typeface="Consolas"/>
                </a:rPr>
                <a:t> Meta-Model</a:t>
              </a:r>
              <a:endParaRPr lang="en-GB" sz="1400" dirty="0">
                <a:latin typeface="Consolas"/>
                <a:cs typeface="Consolas"/>
              </a:endParaRPr>
            </a:p>
          </p:txBody>
        </p:sp>
        <p:sp>
          <p:nvSpPr>
            <p:cNvPr id="87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grpSp>
        <p:nvGrpSpPr>
          <p:cNvPr id="97" name="Grouper 94"/>
          <p:cNvGrpSpPr/>
          <p:nvPr/>
        </p:nvGrpSpPr>
        <p:grpSpPr>
          <a:xfrm>
            <a:off x="5605931" y="2768680"/>
            <a:ext cx="1721385" cy="651829"/>
            <a:chOff x="6872615" y="3314434"/>
            <a:chExt cx="1596061" cy="530059"/>
          </a:xfrm>
          <a:solidFill>
            <a:schemeClr val="bg1">
              <a:lumMod val="85000"/>
            </a:schemeClr>
          </a:solidFill>
        </p:grpSpPr>
        <p:sp>
          <p:nvSpPr>
            <p:cNvPr id="98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Process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99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0" name="Grouper 46"/>
          <p:cNvGrpSpPr/>
          <p:nvPr/>
        </p:nvGrpSpPr>
        <p:grpSpPr>
          <a:xfrm>
            <a:off x="5605934" y="3670874"/>
            <a:ext cx="1749294" cy="645444"/>
            <a:chOff x="6193627" y="3005733"/>
            <a:chExt cx="1617133" cy="524867"/>
          </a:xfrm>
          <a:solidFill>
            <a:schemeClr val="bg1">
              <a:lumMod val="85000"/>
            </a:schemeClr>
          </a:solidFill>
        </p:grpSpPr>
        <p:sp>
          <p:nvSpPr>
            <p:cNvPr id="101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Composition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02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3" name="Grouper 69"/>
          <p:cNvGrpSpPr/>
          <p:nvPr/>
        </p:nvGrpSpPr>
        <p:grpSpPr>
          <a:xfrm>
            <a:off x="5605931" y="1827517"/>
            <a:ext cx="1721385" cy="705298"/>
            <a:chOff x="6193627" y="2249704"/>
            <a:chExt cx="1617133" cy="573539"/>
          </a:xfrm>
          <a:solidFill>
            <a:schemeClr val="bg1">
              <a:lumMod val="85000"/>
            </a:schemeClr>
          </a:solidFill>
        </p:grpSpPr>
        <p:sp>
          <p:nvSpPr>
            <p:cNvPr id="104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4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40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400" dirty="0" smtClean="0">
                  <a:latin typeface="Consolas"/>
                  <a:cs typeface="Consolas"/>
                </a:rPr>
                <a:t>Case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400" dirty="0" smtClean="0">
                  <a:latin typeface="Consolas"/>
                  <a:cs typeface="Consolas"/>
                </a:rPr>
                <a:t>Model</a:t>
              </a:r>
              <a:endParaRPr lang="en-GB" sz="1400" dirty="0">
                <a:latin typeface="Consolas"/>
                <a:cs typeface="Consolas"/>
              </a:endParaRPr>
            </a:p>
          </p:txBody>
        </p:sp>
        <p:sp>
          <p:nvSpPr>
            <p:cNvPr id="10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6" name="Grouper 36"/>
          <p:cNvGrpSpPr/>
          <p:nvPr/>
        </p:nvGrpSpPr>
        <p:grpSpPr>
          <a:xfrm>
            <a:off x="5605931" y="4836582"/>
            <a:ext cx="1575779" cy="645443"/>
            <a:chOff x="6194341" y="4099865"/>
            <a:chExt cx="1620748" cy="524866"/>
          </a:xfrm>
          <a:solidFill>
            <a:schemeClr val="bg1">
              <a:lumMod val="85000"/>
            </a:schemeClr>
          </a:solidFill>
        </p:grpSpPr>
        <p:sp>
          <p:nvSpPr>
            <p:cNvPr id="107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200" dirty="0" smtClean="0">
                  <a:latin typeface="Consolas"/>
                  <a:cs typeface="Consolas"/>
                </a:rPr>
                <a:t> 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08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cxnSp>
        <p:nvCxnSpPr>
          <p:cNvPr id="110" name="Connecteur droit 110"/>
          <p:cNvCxnSpPr/>
          <p:nvPr/>
        </p:nvCxnSpPr>
        <p:spPr>
          <a:xfrm>
            <a:off x="4517128" y="2199368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0"/>
          <p:cNvCxnSpPr/>
          <p:nvPr/>
        </p:nvCxnSpPr>
        <p:spPr>
          <a:xfrm>
            <a:off x="4495640" y="3100332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0"/>
          <p:cNvCxnSpPr/>
          <p:nvPr/>
        </p:nvCxnSpPr>
        <p:spPr>
          <a:xfrm>
            <a:off x="4517128" y="3987693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0"/>
          <p:cNvCxnSpPr/>
          <p:nvPr/>
        </p:nvCxnSpPr>
        <p:spPr>
          <a:xfrm>
            <a:off x="4495640" y="5200910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4"/>
          <p:cNvSpPr txBox="1"/>
          <p:nvPr/>
        </p:nvSpPr>
        <p:spPr>
          <a:xfrm>
            <a:off x="4603946" y="1952652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18" name="TextBox 44"/>
          <p:cNvSpPr txBox="1"/>
          <p:nvPr/>
        </p:nvSpPr>
        <p:spPr>
          <a:xfrm>
            <a:off x="4603946" y="2840346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19" name="TextBox 44"/>
          <p:cNvSpPr txBox="1"/>
          <p:nvPr/>
        </p:nvSpPr>
        <p:spPr>
          <a:xfrm>
            <a:off x="4653758" y="3701623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20" name="TextBox 44"/>
          <p:cNvSpPr txBox="1"/>
          <p:nvPr/>
        </p:nvSpPr>
        <p:spPr>
          <a:xfrm>
            <a:off x="4653758" y="4919792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31" name="Rectangle à coins arrondis 131"/>
          <p:cNvSpPr/>
          <p:nvPr/>
        </p:nvSpPr>
        <p:spPr>
          <a:xfrm>
            <a:off x="1912053" y="5998238"/>
            <a:ext cx="5601314" cy="671121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sp>
        <p:nvSpPr>
          <p:cNvPr id="132" name="Text Box 15"/>
          <p:cNvSpPr txBox="1">
            <a:spLocks noChangeArrowheads="1"/>
          </p:cNvSpPr>
          <p:nvPr/>
        </p:nvSpPr>
        <p:spPr bwMode="auto">
          <a:xfrm>
            <a:off x="107504" y="6049507"/>
            <a:ext cx="1357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 smtClean="0">
                <a:latin typeface="Candara" charset="0"/>
                <a:cs typeface="+mn-cs"/>
              </a:rPr>
              <a:t>Code</a:t>
            </a:r>
            <a:endParaRPr lang="en-GB" sz="1200" i="1" dirty="0">
              <a:latin typeface="Candara" charset="0"/>
              <a:cs typeface="+mn-cs"/>
            </a:endParaRPr>
          </a:p>
        </p:txBody>
      </p:sp>
      <p:cxnSp>
        <p:nvCxnSpPr>
          <p:cNvPr id="133" name="Connecteur droit 148"/>
          <p:cNvCxnSpPr/>
          <p:nvPr/>
        </p:nvCxnSpPr>
        <p:spPr>
          <a:xfrm>
            <a:off x="1702783" y="5945040"/>
            <a:ext cx="0" cy="63061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44"/>
          <p:cNvSpPr txBox="1"/>
          <p:nvPr/>
        </p:nvSpPr>
        <p:spPr>
          <a:xfrm>
            <a:off x="6630422" y="24710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ATL</a:t>
            </a:r>
            <a:endParaRPr lang="en-US" sz="900" dirty="0"/>
          </a:p>
        </p:txBody>
      </p:sp>
      <p:sp>
        <p:nvSpPr>
          <p:cNvPr id="135" name="TextBox 44"/>
          <p:cNvSpPr txBox="1"/>
          <p:nvPr/>
        </p:nvSpPr>
        <p:spPr>
          <a:xfrm>
            <a:off x="6617599" y="3386925"/>
            <a:ext cx="402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ATL</a:t>
            </a:r>
            <a:endParaRPr lang="en-US" sz="900" dirty="0"/>
          </a:p>
        </p:txBody>
      </p:sp>
      <p:sp>
        <p:nvSpPr>
          <p:cNvPr id="136" name="TextBox 44"/>
          <p:cNvSpPr txBox="1"/>
          <p:nvPr/>
        </p:nvSpPr>
        <p:spPr>
          <a:xfrm>
            <a:off x="6617599" y="4417684"/>
            <a:ext cx="402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ATL</a:t>
            </a:r>
            <a:endParaRPr lang="en-US" sz="900" dirty="0"/>
          </a:p>
        </p:txBody>
      </p:sp>
      <p:sp>
        <p:nvSpPr>
          <p:cNvPr id="137" name="AutoShape 21"/>
          <p:cNvSpPr>
            <a:spLocks noChangeArrowheads="1"/>
          </p:cNvSpPr>
          <p:nvPr/>
        </p:nvSpPr>
        <p:spPr bwMode="auto">
          <a:xfrm>
            <a:off x="6274889" y="5643492"/>
            <a:ext cx="515309" cy="354746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38" name="TextBox 44"/>
          <p:cNvSpPr txBox="1"/>
          <p:nvPr/>
        </p:nvSpPr>
        <p:spPr>
          <a:xfrm>
            <a:off x="6675580" y="5635854"/>
            <a:ext cx="63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Acceleo</a:t>
            </a:r>
            <a:endParaRPr 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20390" y="6121475"/>
            <a:ext cx="2686751" cy="3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nsolas"/>
                <a:cs typeface="Consolas"/>
                <a:sym typeface="Symbol" charset="0"/>
              </a:rPr>
              <a:t>-PEWS Specification</a:t>
            </a:r>
            <a:endParaRPr lang="pt-BR" sz="1300" dirty="0"/>
          </a:p>
        </p:txBody>
      </p:sp>
      <p:sp>
        <p:nvSpPr>
          <p:cNvPr id="144" name="TextBox 45"/>
          <p:cNvSpPr txBox="1"/>
          <p:nvPr/>
        </p:nvSpPr>
        <p:spPr>
          <a:xfrm rot="16200000">
            <a:off x="7100946" y="5653109"/>
            <a:ext cx="1365654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 PSM-to-Text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grpSp>
        <p:nvGrpSpPr>
          <p:cNvPr id="122" name="Grouper 69"/>
          <p:cNvGrpSpPr/>
          <p:nvPr/>
        </p:nvGrpSpPr>
        <p:grpSpPr>
          <a:xfrm>
            <a:off x="2411760" y="851494"/>
            <a:ext cx="971871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123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BPMN</a:t>
              </a:r>
              <a:endParaRPr lang="en-GB" sz="12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68" name="Grouper 69"/>
          <p:cNvGrpSpPr/>
          <p:nvPr/>
        </p:nvGrpSpPr>
        <p:grpSpPr>
          <a:xfrm>
            <a:off x="3528121" y="851494"/>
            <a:ext cx="971871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e</a:t>
              </a:r>
              <a:r>
                <a:rPr lang="en-GB" sz="1200" baseline="30000" dirty="0" smtClean="0">
                  <a:latin typeface="Consolas"/>
                  <a:cs typeface="Consolas"/>
                  <a:sym typeface="Symbol" charset="0"/>
                </a:rPr>
                <a:t>3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value</a:t>
              </a:r>
              <a:endParaRPr lang="en-GB" sz="12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70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74" name="Grouper 69"/>
          <p:cNvGrpSpPr/>
          <p:nvPr/>
        </p:nvGrpSpPr>
        <p:grpSpPr>
          <a:xfrm>
            <a:off x="5580112" y="851494"/>
            <a:ext cx="897386" cy="705298"/>
            <a:chOff x="6193627" y="2249704"/>
            <a:chExt cx="1617133" cy="573539"/>
          </a:xfrm>
          <a:solidFill>
            <a:schemeClr val="bg1">
              <a:lumMod val="85000"/>
            </a:schemeClr>
          </a:solidFill>
        </p:grpSpPr>
        <p:sp>
          <p:nvSpPr>
            <p:cNvPr id="75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  <a:sym typeface="Symbol" charset="0"/>
                </a:rPr>
                <a:t>BPMN</a:t>
              </a:r>
              <a:endParaRPr lang="en-GB" sz="11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</a:rPr>
                <a:t>Meta-Model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76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77" name="Grouper 69"/>
          <p:cNvGrpSpPr/>
          <p:nvPr/>
        </p:nvGrpSpPr>
        <p:grpSpPr>
          <a:xfrm>
            <a:off x="6528830" y="851494"/>
            <a:ext cx="826398" cy="705298"/>
            <a:chOff x="6193627" y="2249704"/>
            <a:chExt cx="1617133" cy="573539"/>
          </a:xfrm>
          <a:solidFill>
            <a:srgbClr val="D9D9D9"/>
          </a:solidFill>
        </p:grpSpPr>
        <p:sp>
          <p:nvSpPr>
            <p:cNvPr id="78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  <a:sym typeface="Symbol" charset="0"/>
                </a:rPr>
                <a:t>e</a:t>
              </a:r>
              <a:r>
                <a:rPr lang="en-GB" sz="1100" baseline="30000" dirty="0" smtClean="0">
                  <a:latin typeface="Consolas"/>
                  <a:cs typeface="Consolas"/>
                  <a:sym typeface="Symbol" charset="0"/>
                </a:rPr>
                <a:t>3</a:t>
              </a:r>
              <a:r>
                <a:rPr lang="en-GB" sz="1100" dirty="0" smtClean="0">
                  <a:latin typeface="Consolas"/>
                  <a:cs typeface="Consolas"/>
                  <a:sym typeface="Symbol" charset="0"/>
                </a:rPr>
                <a:t>value</a:t>
              </a:r>
              <a:endParaRPr lang="en-GB" sz="11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</a:rPr>
                <a:t>Meta-Model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79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cxnSp>
        <p:nvCxnSpPr>
          <p:cNvPr id="80" name="Connecteur droit 110"/>
          <p:cNvCxnSpPr/>
          <p:nvPr/>
        </p:nvCxnSpPr>
        <p:spPr>
          <a:xfrm>
            <a:off x="4499992" y="1299452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44"/>
          <p:cNvSpPr txBox="1"/>
          <p:nvPr/>
        </p:nvSpPr>
        <p:spPr>
          <a:xfrm>
            <a:off x="4637236" y="1052736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89" name="TextBox 44"/>
          <p:cNvSpPr txBox="1"/>
          <p:nvPr/>
        </p:nvSpPr>
        <p:spPr>
          <a:xfrm>
            <a:off x="6693593" y="1565907"/>
            <a:ext cx="621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Manual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902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133</Words>
  <Application>Microsoft Macintosh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PASN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Placido A Souza Neto</dc:creator>
  <cp:lastModifiedBy>Plácido A Souza Neto</cp:lastModifiedBy>
  <cp:revision>11</cp:revision>
  <cp:lastPrinted>2013-10-19T19:54:48Z</cp:lastPrinted>
  <dcterms:created xsi:type="dcterms:W3CDTF">2013-10-19T19:04:37Z</dcterms:created>
  <dcterms:modified xsi:type="dcterms:W3CDTF">2014-02-12T19:11:00Z</dcterms:modified>
</cp:coreProperties>
</file>