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4" d="100"/>
          <a:sy n="74" d="100"/>
        </p:scale>
        <p:origin x="-1968" y="-104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1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1098-EE3A-854A-BDC0-4ED66CEC599D}" type="datetimeFigureOut">
              <a:rPr lang="pt-BR" smtClean="0"/>
              <a:t>12/02/14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utoShape 21"/>
          <p:cNvSpPr>
            <a:spLocks noChangeArrowheads="1"/>
          </p:cNvSpPr>
          <p:nvPr/>
        </p:nvSpPr>
        <p:spPr bwMode="auto">
          <a:xfrm>
            <a:off x="6250585" y="2528933"/>
            <a:ext cx="515309" cy="215404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127" name="AutoShape 21"/>
          <p:cNvSpPr>
            <a:spLocks noChangeArrowheads="1"/>
          </p:cNvSpPr>
          <p:nvPr/>
        </p:nvSpPr>
        <p:spPr bwMode="auto">
          <a:xfrm>
            <a:off x="6283410" y="3403018"/>
            <a:ext cx="466169" cy="270967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128" name="AutoShape 21"/>
          <p:cNvSpPr>
            <a:spLocks noChangeArrowheads="1"/>
          </p:cNvSpPr>
          <p:nvPr/>
        </p:nvSpPr>
        <p:spPr bwMode="auto">
          <a:xfrm>
            <a:off x="6345107" y="4298528"/>
            <a:ext cx="399339" cy="512262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109" name="Rectangle à coins arrondis 131"/>
          <p:cNvSpPr/>
          <p:nvPr/>
        </p:nvSpPr>
        <p:spPr>
          <a:xfrm>
            <a:off x="1912053" y="116633"/>
            <a:ext cx="5601314" cy="5552803"/>
          </a:xfrm>
          <a:prstGeom prst="roundRect">
            <a:avLst>
              <a:gd name="adj" fmla="val 12341"/>
            </a:avLst>
          </a:prstGeom>
          <a:solidFill>
            <a:schemeClr val="accent3">
              <a:alpha val="41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2">
                  <a:lumMod val="25000"/>
                </a:schemeClr>
              </a:solidFill>
              <a:latin typeface="Consolas"/>
              <a:cs typeface="Consolas"/>
              <a:sym typeface="Symbol" charset="0"/>
            </a:endParaRPr>
          </a:p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nsolas"/>
                <a:cs typeface="Consolas"/>
                <a:sym typeface="Symbol" charset="0"/>
              </a:rPr>
              <a:t>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SOD-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M</a:t>
            </a:r>
          </a:p>
          <a:p>
            <a:pPr algn="ctr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</p:txBody>
      </p:sp>
      <p:sp>
        <p:nvSpPr>
          <p:cNvPr id="88" name="AutoShape 21"/>
          <p:cNvSpPr>
            <a:spLocks noChangeArrowheads="1"/>
          </p:cNvSpPr>
          <p:nvPr/>
        </p:nvSpPr>
        <p:spPr bwMode="auto">
          <a:xfrm>
            <a:off x="6228184" y="1524705"/>
            <a:ext cx="515309" cy="302812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  <a:alpha val="72000"/>
            </a:schemeClr>
          </a:solidFill>
          <a:ln w="12700" cmpd="sng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0099" y="6091893"/>
            <a:ext cx="1110291" cy="56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9308" y="6091893"/>
            <a:ext cx="1110291" cy="56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" name="Grouper 94"/>
          <p:cNvGrpSpPr/>
          <p:nvPr/>
        </p:nvGrpSpPr>
        <p:grpSpPr>
          <a:xfrm>
            <a:off x="2375993" y="2754881"/>
            <a:ext cx="2114163" cy="651829"/>
            <a:chOff x="6872615" y="3314434"/>
            <a:chExt cx="1596061" cy="530059"/>
          </a:xfrm>
        </p:grpSpPr>
        <p:sp>
          <p:nvSpPr>
            <p:cNvPr id="41" name="AutoShape 47"/>
            <p:cNvSpPr>
              <a:spLocks noChangeArrowheads="1"/>
            </p:cNvSpPr>
            <p:nvPr/>
          </p:nvSpPr>
          <p:spPr bwMode="auto">
            <a:xfrm>
              <a:off x="6872615" y="3314434"/>
              <a:ext cx="1596061" cy="2839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200" dirty="0" smtClean="0">
                  <a:latin typeface="Consolas"/>
                  <a:cs typeface="Consolas"/>
                </a:rPr>
                <a:t>Process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42" name="AutoShape 47"/>
            <p:cNvSpPr>
              <a:spLocks noChangeArrowheads="1"/>
            </p:cNvSpPr>
            <p:nvPr/>
          </p:nvSpPr>
          <p:spPr bwMode="auto">
            <a:xfrm>
              <a:off x="6872617" y="3603546"/>
              <a:ext cx="1596059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43" name="Grouper 46"/>
          <p:cNvGrpSpPr/>
          <p:nvPr/>
        </p:nvGrpSpPr>
        <p:grpSpPr>
          <a:xfrm>
            <a:off x="2375993" y="3670874"/>
            <a:ext cx="2142078" cy="645444"/>
            <a:chOff x="6193627" y="3005733"/>
            <a:chExt cx="1617133" cy="524867"/>
          </a:xfrm>
          <a:solidFill>
            <a:srgbClr val="FFFFFF"/>
          </a:solidFill>
        </p:grpSpPr>
        <p:sp>
          <p:nvSpPr>
            <p:cNvPr id="44" name="AutoShape 47"/>
            <p:cNvSpPr>
              <a:spLocks noChangeArrowheads="1"/>
            </p:cNvSpPr>
            <p:nvPr/>
          </p:nvSpPr>
          <p:spPr bwMode="auto">
            <a:xfrm>
              <a:off x="6193627" y="3005733"/>
              <a:ext cx="1617133" cy="283920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200" dirty="0" smtClean="0">
                  <a:latin typeface="Consolas"/>
                  <a:cs typeface="Consolas"/>
                </a:rPr>
                <a:t>Composition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45" name="AutoShape 47"/>
            <p:cNvSpPr>
              <a:spLocks noChangeArrowheads="1"/>
            </p:cNvSpPr>
            <p:nvPr/>
          </p:nvSpPr>
          <p:spPr bwMode="auto">
            <a:xfrm>
              <a:off x="6193627" y="3289653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46" name="Grouper 69"/>
          <p:cNvGrpSpPr/>
          <p:nvPr/>
        </p:nvGrpSpPr>
        <p:grpSpPr>
          <a:xfrm>
            <a:off x="2375995" y="1831209"/>
            <a:ext cx="2142078" cy="705298"/>
            <a:chOff x="6193627" y="2249704"/>
            <a:chExt cx="1617133" cy="573539"/>
          </a:xfrm>
          <a:solidFill>
            <a:srgbClr val="FFFFFF"/>
          </a:solidFill>
        </p:grpSpPr>
        <p:sp>
          <p:nvSpPr>
            <p:cNvPr id="47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Use</a:t>
              </a:r>
              <a:r>
                <a:rPr lang="en-GB" sz="1200" dirty="0" smtClean="0">
                  <a:latin typeface="Consolas"/>
                  <a:cs typeface="Consolas"/>
                </a:rPr>
                <a:t>Case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48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251520" y="890776"/>
            <a:ext cx="1373141" cy="59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GB" sz="1200" i="1" dirty="0" smtClean="0">
                <a:latin typeface="Candara" charset="0"/>
                <a:cs typeface="+mn-cs"/>
              </a:rPr>
              <a:t>Computation Independent Model </a:t>
            </a:r>
            <a:r>
              <a:rPr lang="en-GB" sz="1200" i="1" dirty="0">
                <a:latin typeface="Candara" charset="0"/>
                <a:cs typeface="+mn-cs"/>
              </a:rPr>
              <a:t>(CIM)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251521" y="2714946"/>
            <a:ext cx="1357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GB" sz="1200" i="1" dirty="0">
                <a:latin typeface="Candara" charset="0"/>
                <a:cs typeface="+mn-cs"/>
              </a:rPr>
              <a:t>Platform Independent </a:t>
            </a:r>
            <a:r>
              <a:rPr lang="en-GB" sz="1200" i="1" dirty="0" smtClean="0">
                <a:latin typeface="Candara" charset="0"/>
                <a:cs typeface="+mn-cs"/>
              </a:rPr>
              <a:t>Model (PIM)</a:t>
            </a:r>
            <a:endParaRPr lang="en-GB" sz="1200" i="1" dirty="0">
              <a:latin typeface="Candara" charset="0"/>
              <a:cs typeface="+mn-cs"/>
            </a:endParaRPr>
          </a:p>
        </p:txBody>
      </p:sp>
      <p:cxnSp>
        <p:nvCxnSpPr>
          <p:cNvPr id="52" name="Connecteur droit 124"/>
          <p:cNvCxnSpPr/>
          <p:nvPr/>
        </p:nvCxnSpPr>
        <p:spPr>
          <a:xfrm>
            <a:off x="1715597" y="874651"/>
            <a:ext cx="0" cy="682141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125"/>
          <p:cNvCxnSpPr/>
          <p:nvPr/>
        </p:nvCxnSpPr>
        <p:spPr>
          <a:xfrm>
            <a:off x="1702783" y="1827517"/>
            <a:ext cx="0" cy="2756465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251520" y="4863626"/>
            <a:ext cx="13570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GB" sz="1200" i="1" dirty="0">
                <a:latin typeface="Candara" charset="0"/>
                <a:cs typeface="+mn-cs"/>
              </a:rPr>
              <a:t>Platform Specific Model (PSM)</a:t>
            </a:r>
          </a:p>
        </p:txBody>
      </p:sp>
      <p:cxnSp>
        <p:nvCxnSpPr>
          <p:cNvPr id="55" name="Connecteur droit 148"/>
          <p:cNvCxnSpPr/>
          <p:nvPr/>
        </p:nvCxnSpPr>
        <p:spPr>
          <a:xfrm rot="5400000">
            <a:off x="1279134" y="5212203"/>
            <a:ext cx="825066" cy="22235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43"/>
          <p:cNvSpPr txBox="1"/>
          <p:nvPr/>
        </p:nvSpPr>
        <p:spPr>
          <a:xfrm rot="16200000">
            <a:off x="6881757" y="2962724"/>
            <a:ext cx="1736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&lt;&lt; PIM-to-PIM Mapping &gt;&gt;</a:t>
            </a:r>
            <a:endParaRPr lang="en-US" sz="1100" dirty="0"/>
          </a:p>
        </p:txBody>
      </p:sp>
      <p:sp>
        <p:nvSpPr>
          <p:cNvPr id="83" name="TextBox 44"/>
          <p:cNvSpPr txBox="1"/>
          <p:nvPr/>
        </p:nvSpPr>
        <p:spPr>
          <a:xfrm rot="16200000">
            <a:off x="7271037" y="1151270"/>
            <a:ext cx="1025473" cy="43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&lt;&lt; CIM-to-PIM </a:t>
            </a:r>
          </a:p>
          <a:p>
            <a:pPr algn="ctr"/>
            <a:r>
              <a:rPr lang="en-US" sz="1100" dirty="0" smtClean="0"/>
              <a:t>Mapping &gt;&gt;</a:t>
            </a:r>
            <a:endParaRPr lang="en-US" sz="1100" dirty="0"/>
          </a:p>
        </p:txBody>
      </p:sp>
      <p:sp>
        <p:nvSpPr>
          <p:cNvPr id="84" name="TextBox 45"/>
          <p:cNvSpPr txBox="1"/>
          <p:nvPr/>
        </p:nvSpPr>
        <p:spPr>
          <a:xfrm rot="16200000">
            <a:off x="7067287" y="4419288"/>
            <a:ext cx="1365654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&lt;&lt; PIM-to-PSM </a:t>
            </a:r>
          </a:p>
          <a:p>
            <a:pPr algn="ctr"/>
            <a:r>
              <a:rPr lang="en-US" sz="1100" dirty="0" smtClean="0"/>
              <a:t>Mapping &gt;&gt;</a:t>
            </a:r>
            <a:endParaRPr lang="en-US" sz="1100" dirty="0"/>
          </a:p>
        </p:txBody>
      </p:sp>
      <p:grpSp>
        <p:nvGrpSpPr>
          <p:cNvPr id="85" name="Grouper 36"/>
          <p:cNvGrpSpPr/>
          <p:nvPr/>
        </p:nvGrpSpPr>
        <p:grpSpPr>
          <a:xfrm>
            <a:off x="2375995" y="4836582"/>
            <a:ext cx="2146865" cy="645443"/>
            <a:chOff x="6194341" y="4099865"/>
            <a:chExt cx="1620748" cy="524866"/>
          </a:xfrm>
        </p:grpSpPr>
        <p:sp>
          <p:nvSpPr>
            <p:cNvPr id="86" name="AutoShape 58"/>
            <p:cNvSpPr>
              <a:spLocks noChangeArrowheads="1"/>
            </p:cNvSpPr>
            <p:nvPr/>
          </p:nvSpPr>
          <p:spPr bwMode="auto">
            <a:xfrm>
              <a:off x="6194341" y="4099865"/>
              <a:ext cx="1616419" cy="28391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buFont typeface="Symbol" charset="0"/>
                <a:buNone/>
                <a:defRPr/>
              </a:pPr>
              <a:r>
                <a:rPr lang="en-GB" sz="1400" dirty="0">
                  <a:latin typeface="Consolas"/>
                  <a:cs typeface="Consolas"/>
                  <a:sym typeface="Symbol" charset="0"/>
                </a:rPr>
                <a:t>-PEWS</a:t>
              </a:r>
              <a:r>
                <a:rPr lang="en-GB" sz="1400" dirty="0" smtClean="0">
                  <a:latin typeface="Consolas"/>
                  <a:cs typeface="Consolas"/>
                </a:rPr>
                <a:t> Meta-Model</a:t>
              </a:r>
              <a:endParaRPr lang="en-GB" sz="1400" dirty="0">
                <a:latin typeface="Consolas"/>
                <a:cs typeface="Consolas"/>
              </a:endParaRPr>
            </a:p>
          </p:txBody>
        </p:sp>
        <p:sp>
          <p:nvSpPr>
            <p:cNvPr id="87" name="AutoShape 47"/>
            <p:cNvSpPr>
              <a:spLocks noChangeArrowheads="1"/>
            </p:cNvSpPr>
            <p:nvPr/>
          </p:nvSpPr>
          <p:spPr bwMode="auto">
            <a:xfrm>
              <a:off x="6197956" y="4383784"/>
              <a:ext cx="1617133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100" dirty="0">
                <a:latin typeface="Candara" charset="0"/>
                <a:cs typeface="+mn-cs"/>
              </a:endParaRPr>
            </a:p>
          </p:txBody>
        </p:sp>
      </p:grpSp>
      <p:grpSp>
        <p:nvGrpSpPr>
          <p:cNvPr id="97" name="Grouper 94"/>
          <p:cNvGrpSpPr/>
          <p:nvPr/>
        </p:nvGrpSpPr>
        <p:grpSpPr>
          <a:xfrm>
            <a:off x="5605931" y="2768680"/>
            <a:ext cx="1721385" cy="651829"/>
            <a:chOff x="6872615" y="3314434"/>
            <a:chExt cx="1596061" cy="530059"/>
          </a:xfrm>
          <a:solidFill>
            <a:schemeClr val="bg1">
              <a:lumMod val="85000"/>
            </a:schemeClr>
          </a:solidFill>
        </p:grpSpPr>
        <p:sp>
          <p:nvSpPr>
            <p:cNvPr id="98" name="AutoShape 47"/>
            <p:cNvSpPr>
              <a:spLocks noChangeArrowheads="1"/>
            </p:cNvSpPr>
            <p:nvPr/>
          </p:nvSpPr>
          <p:spPr bwMode="auto">
            <a:xfrm>
              <a:off x="6872615" y="3314434"/>
              <a:ext cx="1596061" cy="283920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200" dirty="0" smtClean="0">
                  <a:latin typeface="Consolas"/>
                  <a:cs typeface="Consolas"/>
                </a:rPr>
                <a:t>Process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99" name="AutoShape 47"/>
            <p:cNvSpPr>
              <a:spLocks noChangeArrowheads="1"/>
            </p:cNvSpPr>
            <p:nvPr/>
          </p:nvSpPr>
          <p:spPr bwMode="auto">
            <a:xfrm>
              <a:off x="6872617" y="3603546"/>
              <a:ext cx="1596059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100" name="Grouper 46"/>
          <p:cNvGrpSpPr/>
          <p:nvPr/>
        </p:nvGrpSpPr>
        <p:grpSpPr>
          <a:xfrm>
            <a:off x="5605934" y="3670874"/>
            <a:ext cx="1749294" cy="645444"/>
            <a:chOff x="6193627" y="3005733"/>
            <a:chExt cx="1617133" cy="524867"/>
          </a:xfrm>
          <a:solidFill>
            <a:schemeClr val="bg1">
              <a:lumMod val="85000"/>
            </a:schemeClr>
          </a:solidFill>
        </p:grpSpPr>
        <p:sp>
          <p:nvSpPr>
            <p:cNvPr id="101" name="AutoShape 47"/>
            <p:cNvSpPr>
              <a:spLocks noChangeArrowheads="1"/>
            </p:cNvSpPr>
            <p:nvPr/>
          </p:nvSpPr>
          <p:spPr bwMode="auto">
            <a:xfrm>
              <a:off x="6193627" y="3005733"/>
              <a:ext cx="1617133" cy="283920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200" dirty="0" smtClean="0">
                  <a:latin typeface="Consolas"/>
                  <a:cs typeface="Consolas"/>
                </a:rPr>
                <a:t>Composition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02" name="AutoShape 47"/>
            <p:cNvSpPr>
              <a:spLocks noChangeArrowheads="1"/>
            </p:cNvSpPr>
            <p:nvPr/>
          </p:nvSpPr>
          <p:spPr bwMode="auto">
            <a:xfrm>
              <a:off x="6193627" y="3289653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103" name="Grouper 69"/>
          <p:cNvGrpSpPr/>
          <p:nvPr/>
        </p:nvGrpSpPr>
        <p:grpSpPr>
          <a:xfrm>
            <a:off x="5605931" y="1827517"/>
            <a:ext cx="1721385" cy="705298"/>
            <a:chOff x="6193627" y="2249704"/>
            <a:chExt cx="1617133" cy="573539"/>
          </a:xfrm>
          <a:solidFill>
            <a:schemeClr val="bg1">
              <a:lumMod val="85000"/>
            </a:schemeClr>
          </a:solidFill>
        </p:grpSpPr>
        <p:sp>
          <p:nvSpPr>
            <p:cNvPr id="104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4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400" dirty="0" smtClean="0">
                  <a:latin typeface="Consolas"/>
                  <a:cs typeface="Consolas"/>
                  <a:sym typeface="Symbol" charset="0"/>
                </a:rPr>
                <a:t>Use</a:t>
              </a:r>
              <a:r>
                <a:rPr lang="en-GB" sz="1400" dirty="0" smtClean="0">
                  <a:latin typeface="Consolas"/>
                  <a:cs typeface="Consolas"/>
                </a:rPr>
                <a:t>Case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400" dirty="0" smtClean="0">
                  <a:latin typeface="Consolas"/>
                  <a:cs typeface="Consolas"/>
                </a:rPr>
                <a:t>Model</a:t>
              </a:r>
              <a:endParaRPr lang="en-GB" sz="1400" dirty="0">
                <a:latin typeface="Consolas"/>
                <a:cs typeface="Consolas"/>
              </a:endParaRPr>
            </a:p>
          </p:txBody>
        </p:sp>
        <p:sp>
          <p:nvSpPr>
            <p:cNvPr id="105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106" name="Grouper 36"/>
          <p:cNvGrpSpPr/>
          <p:nvPr/>
        </p:nvGrpSpPr>
        <p:grpSpPr>
          <a:xfrm>
            <a:off x="5605931" y="4836582"/>
            <a:ext cx="1575779" cy="645443"/>
            <a:chOff x="6194341" y="4099865"/>
            <a:chExt cx="1620748" cy="524866"/>
          </a:xfrm>
          <a:solidFill>
            <a:schemeClr val="bg1">
              <a:lumMod val="85000"/>
            </a:schemeClr>
          </a:solidFill>
        </p:grpSpPr>
        <p:sp>
          <p:nvSpPr>
            <p:cNvPr id="107" name="AutoShape 58"/>
            <p:cNvSpPr>
              <a:spLocks noChangeArrowheads="1"/>
            </p:cNvSpPr>
            <p:nvPr/>
          </p:nvSpPr>
          <p:spPr bwMode="auto">
            <a:xfrm>
              <a:off x="6194341" y="4099865"/>
              <a:ext cx="1616419" cy="283919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-PEWS</a:t>
              </a:r>
              <a:r>
                <a:rPr lang="en-GB" sz="1200" dirty="0" smtClean="0">
                  <a:latin typeface="Consolas"/>
                  <a:cs typeface="Consolas"/>
                </a:rPr>
                <a:t> 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08" name="AutoShape 47"/>
            <p:cNvSpPr>
              <a:spLocks noChangeArrowheads="1"/>
            </p:cNvSpPr>
            <p:nvPr/>
          </p:nvSpPr>
          <p:spPr bwMode="auto">
            <a:xfrm>
              <a:off x="6197956" y="4383784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100" dirty="0">
                <a:latin typeface="Candara" charset="0"/>
                <a:cs typeface="+mn-cs"/>
              </a:endParaRPr>
            </a:p>
          </p:txBody>
        </p:sp>
      </p:grpSp>
      <p:cxnSp>
        <p:nvCxnSpPr>
          <p:cNvPr id="110" name="Connecteur droit 110"/>
          <p:cNvCxnSpPr/>
          <p:nvPr/>
        </p:nvCxnSpPr>
        <p:spPr>
          <a:xfrm>
            <a:off x="4517128" y="2199368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0"/>
          <p:cNvCxnSpPr/>
          <p:nvPr/>
        </p:nvCxnSpPr>
        <p:spPr>
          <a:xfrm>
            <a:off x="4495640" y="3100332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0"/>
          <p:cNvCxnSpPr/>
          <p:nvPr/>
        </p:nvCxnSpPr>
        <p:spPr>
          <a:xfrm>
            <a:off x="4517128" y="3987693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0"/>
          <p:cNvCxnSpPr/>
          <p:nvPr/>
        </p:nvCxnSpPr>
        <p:spPr>
          <a:xfrm>
            <a:off x="4495640" y="5200910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4"/>
          <p:cNvSpPr txBox="1"/>
          <p:nvPr/>
        </p:nvSpPr>
        <p:spPr>
          <a:xfrm>
            <a:off x="4603946" y="1952652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118" name="TextBox 44"/>
          <p:cNvSpPr txBox="1"/>
          <p:nvPr/>
        </p:nvSpPr>
        <p:spPr>
          <a:xfrm>
            <a:off x="4603946" y="2840346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119" name="TextBox 44"/>
          <p:cNvSpPr txBox="1"/>
          <p:nvPr/>
        </p:nvSpPr>
        <p:spPr>
          <a:xfrm>
            <a:off x="4653758" y="3701623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120" name="TextBox 44"/>
          <p:cNvSpPr txBox="1"/>
          <p:nvPr/>
        </p:nvSpPr>
        <p:spPr>
          <a:xfrm>
            <a:off x="4653758" y="4919792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131" name="Rectangle à coins arrondis 131"/>
          <p:cNvSpPr/>
          <p:nvPr/>
        </p:nvSpPr>
        <p:spPr>
          <a:xfrm>
            <a:off x="1912053" y="5998238"/>
            <a:ext cx="5601314" cy="671121"/>
          </a:xfrm>
          <a:prstGeom prst="roundRect">
            <a:avLst>
              <a:gd name="adj" fmla="val 12341"/>
            </a:avLst>
          </a:prstGeom>
          <a:solidFill>
            <a:schemeClr val="accent3">
              <a:alpha val="41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</p:txBody>
      </p:sp>
      <p:sp>
        <p:nvSpPr>
          <p:cNvPr id="132" name="Text Box 15"/>
          <p:cNvSpPr txBox="1">
            <a:spLocks noChangeArrowheads="1"/>
          </p:cNvSpPr>
          <p:nvPr/>
        </p:nvSpPr>
        <p:spPr bwMode="auto">
          <a:xfrm>
            <a:off x="107504" y="6049507"/>
            <a:ext cx="1357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GB" sz="1200" i="1" dirty="0" smtClean="0">
                <a:latin typeface="Candara" charset="0"/>
                <a:cs typeface="+mn-cs"/>
              </a:rPr>
              <a:t>Code</a:t>
            </a:r>
            <a:endParaRPr lang="en-GB" sz="1200" i="1" dirty="0">
              <a:latin typeface="Candara" charset="0"/>
              <a:cs typeface="+mn-cs"/>
            </a:endParaRPr>
          </a:p>
        </p:txBody>
      </p:sp>
      <p:cxnSp>
        <p:nvCxnSpPr>
          <p:cNvPr id="133" name="Connecteur droit 148"/>
          <p:cNvCxnSpPr/>
          <p:nvPr/>
        </p:nvCxnSpPr>
        <p:spPr>
          <a:xfrm>
            <a:off x="1702783" y="5945040"/>
            <a:ext cx="0" cy="630613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44"/>
          <p:cNvSpPr txBox="1"/>
          <p:nvPr/>
        </p:nvSpPr>
        <p:spPr>
          <a:xfrm>
            <a:off x="6630422" y="24710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ATL</a:t>
            </a:r>
            <a:endParaRPr lang="en-US" sz="900" dirty="0"/>
          </a:p>
        </p:txBody>
      </p:sp>
      <p:sp>
        <p:nvSpPr>
          <p:cNvPr id="135" name="TextBox 44"/>
          <p:cNvSpPr txBox="1"/>
          <p:nvPr/>
        </p:nvSpPr>
        <p:spPr>
          <a:xfrm>
            <a:off x="6617599" y="3386925"/>
            <a:ext cx="402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ATL</a:t>
            </a:r>
            <a:endParaRPr lang="en-US" sz="900" dirty="0"/>
          </a:p>
        </p:txBody>
      </p:sp>
      <p:sp>
        <p:nvSpPr>
          <p:cNvPr id="136" name="TextBox 44"/>
          <p:cNvSpPr txBox="1"/>
          <p:nvPr/>
        </p:nvSpPr>
        <p:spPr>
          <a:xfrm>
            <a:off x="6617599" y="4417684"/>
            <a:ext cx="402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ATL</a:t>
            </a:r>
            <a:endParaRPr lang="en-US" sz="900" dirty="0"/>
          </a:p>
        </p:txBody>
      </p:sp>
      <p:sp>
        <p:nvSpPr>
          <p:cNvPr id="137" name="AutoShape 21"/>
          <p:cNvSpPr>
            <a:spLocks noChangeArrowheads="1"/>
          </p:cNvSpPr>
          <p:nvPr/>
        </p:nvSpPr>
        <p:spPr bwMode="auto">
          <a:xfrm>
            <a:off x="6274889" y="5643492"/>
            <a:ext cx="515309" cy="354746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  <a:alpha val="72000"/>
            </a:schemeClr>
          </a:solidFill>
          <a:ln w="12700" cmpd="sng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138" name="TextBox 44"/>
          <p:cNvSpPr txBox="1"/>
          <p:nvPr/>
        </p:nvSpPr>
        <p:spPr>
          <a:xfrm>
            <a:off x="6675580" y="5635854"/>
            <a:ext cx="63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Acceleo</a:t>
            </a:r>
            <a:endParaRPr lang="en-US" sz="9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20390" y="6121475"/>
            <a:ext cx="2686751" cy="35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nsolas"/>
                <a:cs typeface="Consolas"/>
                <a:sym typeface="Symbol" charset="0"/>
              </a:rPr>
              <a:t>-PEWS Specification</a:t>
            </a:r>
            <a:endParaRPr lang="pt-BR" sz="1300" dirty="0"/>
          </a:p>
        </p:txBody>
      </p:sp>
      <p:sp>
        <p:nvSpPr>
          <p:cNvPr id="144" name="TextBox 45"/>
          <p:cNvSpPr txBox="1"/>
          <p:nvPr/>
        </p:nvSpPr>
        <p:spPr>
          <a:xfrm rot="16200000">
            <a:off x="7100946" y="5653109"/>
            <a:ext cx="1365654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&lt;&lt; PSM-to-Text </a:t>
            </a:r>
          </a:p>
          <a:p>
            <a:pPr algn="ctr"/>
            <a:r>
              <a:rPr lang="en-US" sz="1100" dirty="0" smtClean="0"/>
              <a:t>Mapping &gt;&gt;</a:t>
            </a:r>
            <a:endParaRPr lang="en-US" sz="1100" dirty="0"/>
          </a:p>
        </p:txBody>
      </p:sp>
      <p:grpSp>
        <p:nvGrpSpPr>
          <p:cNvPr id="122" name="Grouper 69"/>
          <p:cNvGrpSpPr/>
          <p:nvPr/>
        </p:nvGrpSpPr>
        <p:grpSpPr>
          <a:xfrm>
            <a:off x="2411760" y="851494"/>
            <a:ext cx="971871" cy="705298"/>
            <a:chOff x="6193627" y="2249704"/>
            <a:chExt cx="1617133" cy="573539"/>
          </a:xfrm>
          <a:solidFill>
            <a:srgbClr val="FFFFFF"/>
          </a:solidFill>
        </p:grpSpPr>
        <p:sp>
          <p:nvSpPr>
            <p:cNvPr id="123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BPMN</a:t>
              </a:r>
              <a:endParaRPr lang="en-GB" sz="120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25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68" name="Grouper 69"/>
          <p:cNvGrpSpPr/>
          <p:nvPr/>
        </p:nvGrpSpPr>
        <p:grpSpPr>
          <a:xfrm>
            <a:off x="3528121" y="851494"/>
            <a:ext cx="971871" cy="705298"/>
            <a:chOff x="6193627" y="2249704"/>
            <a:chExt cx="1617133" cy="573539"/>
          </a:xfrm>
          <a:solidFill>
            <a:srgbClr val="FFFFFF"/>
          </a:solidFill>
        </p:grpSpPr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E3-value</a:t>
              </a:r>
              <a:endParaRPr lang="en-GB" sz="120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70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74" name="Grouper 69"/>
          <p:cNvGrpSpPr/>
          <p:nvPr/>
        </p:nvGrpSpPr>
        <p:grpSpPr>
          <a:xfrm>
            <a:off x="5580112" y="851494"/>
            <a:ext cx="897386" cy="705298"/>
            <a:chOff x="6193627" y="2249704"/>
            <a:chExt cx="1617133" cy="573539"/>
          </a:xfrm>
          <a:solidFill>
            <a:schemeClr val="bg1">
              <a:lumMod val="85000"/>
            </a:schemeClr>
          </a:solidFill>
        </p:grpSpPr>
        <p:sp>
          <p:nvSpPr>
            <p:cNvPr id="75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100" dirty="0" smtClean="0">
                  <a:latin typeface="Consolas"/>
                  <a:cs typeface="Consolas"/>
                  <a:sym typeface="Symbol" charset="0"/>
                </a:rPr>
                <a:t>BPMN</a:t>
              </a:r>
              <a:endParaRPr lang="en-GB" sz="110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100" dirty="0" smtClean="0">
                  <a:latin typeface="Consolas"/>
                  <a:cs typeface="Consolas"/>
                </a:rPr>
                <a:t>Meta-Model</a:t>
              </a:r>
              <a:endParaRPr lang="en-GB" sz="1100" dirty="0">
                <a:latin typeface="Consolas"/>
                <a:cs typeface="Consolas"/>
              </a:endParaRPr>
            </a:p>
          </p:txBody>
        </p:sp>
        <p:sp>
          <p:nvSpPr>
            <p:cNvPr id="76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77" name="Grouper 69"/>
          <p:cNvGrpSpPr/>
          <p:nvPr/>
        </p:nvGrpSpPr>
        <p:grpSpPr>
          <a:xfrm>
            <a:off x="6528830" y="851494"/>
            <a:ext cx="826398" cy="705298"/>
            <a:chOff x="6193627" y="2249704"/>
            <a:chExt cx="1617133" cy="573539"/>
          </a:xfrm>
          <a:solidFill>
            <a:srgbClr val="D9D9D9"/>
          </a:solidFill>
        </p:grpSpPr>
        <p:sp>
          <p:nvSpPr>
            <p:cNvPr id="78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100" dirty="0" smtClean="0">
                  <a:latin typeface="Consolas"/>
                  <a:cs typeface="Consolas"/>
                  <a:sym typeface="Symbol" charset="0"/>
                </a:rPr>
                <a:t>E3-value</a:t>
              </a:r>
              <a:endParaRPr lang="en-GB" sz="110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100" dirty="0" smtClean="0">
                  <a:latin typeface="Consolas"/>
                  <a:cs typeface="Consolas"/>
                </a:rPr>
                <a:t>Meta-Model</a:t>
              </a:r>
              <a:endParaRPr lang="en-GB" sz="1100" dirty="0">
                <a:latin typeface="Consolas"/>
                <a:cs typeface="Consolas"/>
              </a:endParaRPr>
            </a:p>
          </p:txBody>
        </p:sp>
        <p:sp>
          <p:nvSpPr>
            <p:cNvPr id="79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cxnSp>
        <p:nvCxnSpPr>
          <p:cNvPr id="80" name="Connecteur droit 110"/>
          <p:cNvCxnSpPr/>
          <p:nvPr/>
        </p:nvCxnSpPr>
        <p:spPr>
          <a:xfrm>
            <a:off x="4499992" y="1299452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44"/>
          <p:cNvSpPr txBox="1"/>
          <p:nvPr/>
        </p:nvSpPr>
        <p:spPr>
          <a:xfrm>
            <a:off x="4637236" y="1052736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89" name="TextBox 44"/>
          <p:cNvSpPr txBox="1"/>
          <p:nvPr/>
        </p:nvSpPr>
        <p:spPr>
          <a:xfrm>
            <a:off x="6693593" y="1565907"/>
            <a:ext cx="621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Manual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902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137</Words>
  <Application>Microsoft Macintosh PowerPoint</Application>
  <PresentationFormat>On-screen Show (4:3)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PASN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Placido A Souza Neto</dc:creator>
  <cp:lastModifiedBy>Plácido A Souza Neto</cp:lastModifiedBy>
  <cp:revision>10</cp:revision>
  <cp:lastPrinted>2013-10-19T19:54:48Z</cp:lastPrinted>
  <dcterms:created xsi:type="dcterms:W3CDTF">2013-10-19T19:04:37Z</dcterms:created>
  <dcterms:modified xsi:type="dcterms:W3CDTF">2014-02-12T19:04:06Z</dcterms:modified>
</cp:coreProperties>
</file>