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7" r:id="rId3"/>
    <p:sldId id="379" r:id="rId4"/>
    <p:sldId id="351" r:id="rId5"/>
    <p:sldId id="383" r:id="rId6"/>
    <p:sldId id="380" r:id="rId7"/>
    <p:sldId id="385" r:id="rId8"/>
    <p:sldId id="368" r:id="rId9"/>
    <p:sldId id="384" r:id="rId10"/>
    <p:sldId id="376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938" autoAdjust="0"/>
  </p:normalViewPr>
  <p:slideViewPr>
    <p:cSldViewPr snapToGrid="0">
      <p:cViewPr>
        <p:scale>
          <a:sx n="100" d="100"/>
          <a:sy n="100" d="100"/>
        </p:scale>
        <p:origin x="-920" y="-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10/03/2014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10/03/2014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793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metering dashboard service is invoked with data of the specific node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sets the location and can be of type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inHouseMasterNode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cityCentralNode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receives a) the user role type, which according to their profile will determine the aggregation level; and b) the selected graphic type. The output of this service is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GraphicFlowFunction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data stream to graphically represent the aggregated energy consumption during a specified time window.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098A-375D-C146-8D0E-3CDDEE1764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10/03/2014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10/03/2014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10/03/2014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10/03/2014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10/03/2014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10/03/2014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</a:t>
            </a:r>
            <a:r>
              <a:rPr lang="en-GB" cap="small" dirty="0" smtClean="0"/>
              <a:t>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3"/>
            <a:ext cx="8245160" cy="1470760"/>
          </a:xfrm>
        </p:spPr>
        <p:txBody>
          <a:bodyPr>
            <a:normAutofit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/>
              <a:t>B</a:t>
            </a:r>
            <a:r>
              <a:rPr lang="en-GB" sz="1700" cap="small" dirty="0" err="1" smtClean="0"/>
              <a:t>enani</a:t>
            </a:r>
            <a:r>
              <a:rPr lang="en-GB" sz="1700" cap="small" dirty="0" smtClean="0"/>
              <a:t>, </a:t>
            </a:r>
            <a:r>
              <a:rPr lang="en-GB" sz="1700" cap="small" dirty="0" smtClean="0"/>
              <a:t>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</a:t>
            </a:r>
            <a:r>
              <a:rPr lang="en-GB" sz="1700" cap="small" dirty="0" smtClean="0"/>
              <a:t>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</a:t>
            </a:r>
            <a:r>
              <a:rPr lang="en-GB" sz="1700" cap="small" dirty="0" smtClean="0"/>
              <a:t>-</a:t>
            </a:r>
            <a:r>
              <a:rPr lang="en-GB" sz="1700" cap="small" dirty="0" smtClean="0"/>
              <a:t>Solar</a:t>
            </a:r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  <a:endParaRPr lang="en-GB" sz="1300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agreed SLA</a:t>
            </a:r>
          </a:p>
          <a:p>
            <a:pPr lvl="1"/>
            <a:r>
              <a:rPr lang="en-GB" dirty="0" smtClean="0"/>
              <a:t>Determine whether found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25" y="4038600"/>
            <a:ext cx="542566" cy="304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ZoneTexte 19"/>
          <p:cNvSpPr txBox="1"/>
          <p:nvPr/>
        </p:nvSpPr>
        <p:spPr>
          <a:xfrm>
            <a:off x="381816" y="3733002"/>
            <a:ext cx="966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b="1" i="1" dirty="0" smtClean="0">
                <a:latin typeface="Times New Roman"/>
                <a:cs typeface="Times New Roman"/>
              </a:rPr>
              <a:t>Data </a:t>
            </a:r>
            <a:r>
              <a:rPr lang="es-ES_tradnl" sz="1050" b="1" i="1" dirty="0" err="1" smtClean="0">
                <a:latin typeface="Times New Roman"/>
                <a:cs typeface="Times New Roman"/>
              </a:rPr>
              <a:t>services</a:t>
            </a:r>
            <a:endParaRPr lang="es-ES_tradnl" sz="1050" b="1" i="1" dirty="0">
              <a:latin typeface="Times New Roman"/>
              <a:cs typeface="Times New Roman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12406" y="4314826"/>
            <a:ext cx="6500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Meteorology</a:t>
            </a:r>
            <a:endParaRPr lang="es-ES_tradnl" sz="600" dirty="0">
              <a:latin typeface="Consolas"/>
              <a:cs typeface="Consolas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828" y="4418966"/>
            <a:ext cx="1039705" cy="584834"/>
          </a:xfrm>
          <a:prstGeom prst="rect">
            <a:avLst/>
          </a:prstGeom>
        </p:spPr>
      </p:pic>
      <p:pic>
        <p:nvPicPr>
          <p:cNvPr id="23" name="Image 22" descr="imag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07" y="4048291"/>
            <a:ext cx="581325" cy="36332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262419" y="4758147"/>
            <a:ext cx="3538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Maps</a:t>
            </a:r>
            <a:endParaRPr lang="es-ES_tradnl" sz="600" dirty="0">
              <a:latin typeface="Consolas"/>
              <a:cs typeface="Consolas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180" y="4461216"/>
            <a:ext cx="520245" cy="39018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85096" y="4825280"/>
            <a:ext cx="5231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Location</a:t>
            </a:r>
            <a:endParaRPr lang="es-ES_tradnl" sz="600" dirty="0">
              <a:latin typeface="Consolas"/>
              <a:cs typeface="Consolas"/>
            </a:endParaRPr>
          </a:p>
        </p:txBody>
      </p:sp>
      <p:sp>
        <p:nvSpPr>
          <p:cNvPr id="27" name="Trapèze 26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4250267" y="3979357"/>
            <a:ext cx="4512734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Which </a:t>
            </a:r>
            <a:r>
              <a:rPr lang="en-GB" i="1" dirty="0"/>
              <a:t>are the rooms of my house with the highest average consumption when the external temperature is lower than -5 degrees or greater than 30 </a:t>
            </a:r>
            <a:r>
              <a:rPr lang="en-GB" i="1" dirty="0" smtClean="0"/>
              <a:t>degrees?</a:t>
            </a:r>
            <a:endParaRPr lang="en-GB" i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858934" y="1422422"/>
            <a:ext cx="2946400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Which are the providers with the highest energy availability in the next three hours  with 1-TaF, </a:t>
            </a:r>
            <a:r>
              <a:rPr lang="en-GB" i="1" dirty="0"/>
              <a:t> </a:t>
            </a:r>
            <a:r>
              <a:rPr lang="en-GB" i="1" dirty="0" smtClean="0"/>
              <a:t>10 Km from my location ?</a:t>
            </a:r>
            <a:endParaRPr lang="en-GB" i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934" y="1405487"/>
            <a:ext cx="4174065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List of providers that can provision 1000 </a:t>
            </a:r>
            <a:r>
              <a:rPr lang="en-GB" i="1" dirty="0" err="1" smtClean="0"/>
              <a:t>Kwatts</a:t>
            </a:r>
            <a:r>
              <a:rPr lang="en-GB" i="1" dirty="0" smtClean="0"/>
              <a:t>/h, in the next 10 seconds, that are close to my city with a cost of 0,50 euros/</a:t>
            </a:r>
            <a:r>
              <a:rPr lang="en-GB" i="1" dirty="0" err="1" smtClean="0"/>
              <a:t>Kwatt</a:t>
            </a:r>
            <a:r>
              <a:rPr lang="en-GB" i="1" dirty="0" smtClean="0"/>
              <a:t>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6965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Propose an SLA guided continuous data integration and provision system as a DaaS  </a:t>
            </a:r>
          </a:p>
          <a:p>
            <a:pPr lvl="1"/>
            <a:r>
              <a:rPr lang="es-MX" dirty="0" smtClean="0"/>
              <a:t>Integrated SLA computation out of the Data agreed SLA</a:t>
            </a:r>
          </a:p>
          <a:p>
            <a:pPr lvl="1"/>
            <a:r>
              <a:rPr lang="es-MX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dirty="0" smtClean="0"/>
              <a:t>Learning based data integration mechanisms</a:t>
            </a:r>
            <a:endParaRPr lang="es-MX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New challenges of data </a:t>
            </a:r>
            <a:r>
              <a:rPr lang="fr-FR" dirty="0" err="1" smtClean="0"/>
              <a:t>integration</a:t>
            </a:r>
            <a:r>
              <a:rPr lang="fr-FR" dirty="0" smtClean="0"/>
              <a:t> in the </a:t>
            </a:r>
            <a:r>
              <a:rPr lang="fr-FR" dirty="0" err="1" smtClean="0"/>
              <a:t>era</a:t>
            </a:r>
            <a:r>
              <a:rPr lang="fr-FR" dirty="0" smtClean="0"/>
              <a:t> of the </a:t>
            </a:r>
            <a:r>
              <a:rPr lang="fr-FR" dirty="0" err="1" smtClean="0"/>
              <a:t>clouds</a:t>
            </a:r>
            <a:endParaRPr lang="fr-FR" dirty="0" smtClean="0"/>
          </a:p>
          <a:p>
            <a:r>
              <a:rPr lang="fr-FR" dirty="0" smtClean="0"/>
              <a:t>SLA </a:t>
            </a:r>
            <a:r>
              <a:rPr lang="fr-FR" dirty="0" err="1" smtClean="0"/>
              <a:t>guided</a:t>
            </a:r>
            <a:r>
              <a:rPr lang="fr-FR" dirty="0" smtClean="0"/>
              <a:t> data </a:t>
            </a:r>
            <a:r>
              <a:rPr lang="fr-FR" dirty="0" err="1" smtClean="0"/>
              <a:t>integration</a:t>
            </a:r>
            <a:r>
              <a:rPr lang="fr-FR" dirty="0"/>
              <a:t> </a:t>
            </a:r>
            <a:r>
              <a:rPr lang="fr-FR" dirty="0" smtClean="0"/>
              <a:t>as a service</a:t>
            </a:r>
          </a:p>
          <a:p>
            <a:pPr lvl="1"/>
            <a:r>
              <a:rPr lang="fr-FR" dirty="0" smtClean="0"/>
              <a:t>SLA model</a:t>
            </a:r>
          </a:p>
          <a:p>
            <a:pPr lvl="1"/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 smtClean="0"/>
          </a:p>
          <a:p>
            <a:r>
              <a:rPr lang="fr-FR" dirty="0" smtClean="0"/>
              <a:t>Conclusions and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à coins arrondis 213"/>
          <p:cNvSpPr/>
          <p:nvPr/>
        </p:nvSpPr>
        <p:spPr>
          <a:xfrm>
            <a:off x="495300" y="1485900"/>
            <a:ext cx="6311900" cy="27559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3" name="Grouper 102"/>
          <p:cNvGrpSpPr/>
          <p:nvPr/>
        </p:nvGrpSpPr>
        <p:grpSpPr>
          <a:xfrm>
            <a:off x="7775374" y="2626640"/>
            <a:ext cx="1199213" cy="772726"/>
            <a:chOff x="1857254" y="1775741"/>
            <a:chExt cx="2985679" cy="1700064"/>
          </a:xfrm>
        </p:grpSpPr>
        <p:sp>
          <p:nvSpPr>
            <p:cNvPr id="104" name="Arc 10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Arc 10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" name="Connecteur droit 106"/>
            <p:cNvCxnSpPr>
              <a:stCxn id="104" idx="0"/>
              <a:endCxn id="10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5" name="Grouper 14"/>
          <p:cNvGrpSpPr/>
          <p:nvPr/>
        </p:nvGrpSpPr>
        <p:grpSpPr>
          <a:xfrm>
            <a:off x="7089574" y="1551374"/>
            <a:ext cx="1199213" cy="772726"/>
            <a:chOff x="1857254" y="1775741"/>
            <a:chExt cx="2985679" cy="1700064"/>
          </a:xfrm>
        </p:grpSpPr>
        <p:sp>
          <p:nvSpPr>
            <p:cNvPr id="5" name="Arc 4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Arc 5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Arc 6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>
              <a:stCxn id="5" idx="0"/>
              <a:endCxn id="7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r 15"/>
          <p:cNvGrpSpPr/>
          <p:nvPr/>
        </p:nvGrpSpPr>
        <p:grpSpPr>
          <a:xfrm>
            <a:off x="7534074" y="2182140"/>
            <a:ext cx="1199213" cy="772726"/>
            <a:chOff x="1857254" y="1775741"/>
            <a:chExt cx="2985679" cy="1700064"/>
          </a:xfrm>
        </p:grpSpPr>
        <p:sp>
          <p:nvSpPr>
            <p:cNvPr id="17" name="Arc 16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/>
            <p:cNvCxnSpPr>
              <a:stCxn id="17" idx="0"/>
              <a:endCxn id="19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ylindre 22"/>
          <p:cNvSpPr/>
          <p:nvPr/>
        </p:nvSpPr>
        <p:spPr>
          <a:xfrm>
            <a:off x="7645320" y="180975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r 60"/>
          <p:cNvGrpSpPr>
            <a:grpSpLocks noChangeAspect="1"/>
          </p:cNvGrpSpPr>
          <p:nvPr/>
        </p:nvGrpSpPr>
        <p:grpSpPr>
          <a:xfrm rot="14723255">
            <a:off x="7522553" y="1991775"/>
            <a:ext cx="249767" cy="188289"/>
            <a:chOff x="2912533" y="2912525"/>
            <a:chExt cx="550334" cy="414875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" name="Grouper 54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25" name="Connecteur droit 24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r 55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57" name="Connecteur droit 5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Cylindre 58"/>
          <p:cNvSpPr/>
          <p:nvPr/>
        </p:nvSpPr>
        <p:spPr>
          <a:xfrm>
            <a:off x="7835820" y="194310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Cylindre 59"/>
          <p:cNvSpPr/>
          <p:nvPr/>
        </p:nvSpPr>
        <p:spPr>
          <a:xfrm>
            <a:off x="7988220" y="206375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Cylindre 61"/>
          <p:cNvSpPr/>
          <p:nvPr/>
        </p:nvSpPr>
        <p:spPr>
          <a:xfrm>
            <a:off x="7994570" y="193675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r 62"/>
          <p:cNvGrpSpPr>
            <a:grpSpLocks noChangeAspect="1"/>
          </p:cNvGrpSpPr>
          <p:nvPr/>
        </p:nvGrpSpPr>
        <p:grpSpPr>
          <a:xfrm rot="14723255">
            <a:off x="7154253" y="1921925"/>
            <a:ext cx="249767" cy="188289"/>
            <a:chOff x="2912533" y="2912525"/>
            <a:chExt cx="550334" cy="414875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5" name="Grouper 64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69" name="Connecteur droit 68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er 65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67" name="Connecteur droit 6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78"/>
          <p:cNvSpPr/>
          <p:nvPr/>
        </p:nvSpPr>
        <p:spPr>
          <a:xfrm>
            <a:off x="7797720" y="2362200"/>
            <a:ext cx="177800" cy="488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0" name="Rectangle 79"/>
          <p:cNvSpPr/>
          <p:nvPr/>
        </p:nvSpPr>
        <p:spPr>
          <a:xfrm>
            <a:off x="8121570" y="2654300"/>
            <a:ext cx="177800" cy="488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1" name="Rectangle 80"/>
          <p:cNvSpPr/>
          <p:nvPr/>
        </p:nvSpPr>
        <p:spPr>
          <a:xfrm>
            <a:off x="8369220" y="2209800"/>
            <a:ext cx="177800" cy="488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71" name="Grouper 70"/>
          <p:cNvGrpSpPr>
            <a:grpSpLocks noChangeAspect="1"/>
          </p:cNvGrpSpPr>
          <p:nvPr/>
        </p:nvGrpSpPr>
        <p:grpSpPr>
          <a:xfrm rot="16200000">
            <a:off x="7681302" y="2550575"/>
            <a:ext cx="249767" cy="188289"/>
            <a:chOff x="2912533" y="2912525"/>
            <a:chExt cx="550334" cy="41487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73" name="Grouper 72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77" name="Connecteur droit 7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r 73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75" name="Connecteur droit 74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er 82"/>
          <p:cNvGrpSpPr>
            <a:grpSpLocks noChangeAspect="1"/>
          </p:cNvGrpSpPr>
          <p:nvPr/>
        </p:nvGrpSpPr>
        <p:grpSpPr>
          <a:xfrm rot="16200000">
            <a:off x="8043252" y="2906175"/>
            <a:ext cx="249767" cy="188289"/>
            <a:chOff x="2912533" y="2912525"/>
            <a:chExt cx="550334" cy="414875"/>
          </a:xfrm>
        </p:grpSpPr>
        <p:sp>
          <p:nvSpPr>
            <p:cNvPr id="84" name="Rectangle à coins arrondis 83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85" name="Grouper 84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89" name="Connecteur droit 88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er 85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87" name="Connecteur droit 8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r 90"/>
          <p:cNvGrpSpPr>
            <a:grpSpLocks noChangeAspect="1"/>
          </p:cNvGrpSpPr>
          <p:nvPr/>
        </p:nvGrpSpPr>
        <p:grpSpPr>
          <a:xfrm rot="16200000">
            <a:off x="8208352" y="2372775"/>
            <a:ext cx="249767" cy="188289"/>
            <a:chOff x="2912533" y="2912525"/>
            <a:chExt cx="550334" cy="414875"/>
          </a:xfrm>
        </p:grpSpPr>
        <p:sp>
          <p:nvSpPr>
            <p:cNvPr id="92" name="Rectangle à coins arrondis 91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93" name="Grouper 92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97" name="Connecteur droit 9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r 93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95" name="Connecteur droit 94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ZoneTexte 98"/>
          <p:cNvSpPr txBox="1"/>
          <p:nvPr/>
        </p:nvSpPr>
        <p:spPr>
          <a:xfrm rot="16200000">
            <a:off x="7715294" y="248419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>
                <a:solidFill>
                  <a:schemeClr val="bg1"/>
                </a:solidFill>
                <a:latin typeface="Consolas"/>
                <a:cs typeface="Consolas"/>
              </a:rPr>
              <a:t>SaaS</a:t>
            </a:r>
            <a:endParaRPr lang="fr-FR" sz="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0" name="ZoneTexte 99"/>
          <p:cNvSpPr txBox="1"/>
          <p:nvPr/>
        </p:nvSpPr>
        <p:spPr>
          <a:xfrm rot="16200000">
            <a:off x="8248694" y="232544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>
                <a:latin typeface="Consolas"/>
                <a:cs typeface="Consolas"/>
              </a:rPr>
              <a:t>IaaS</a:t>
            </a:r>
            <a:endParaRPr lang="fr-FR" sz="800" dirty="0">
              <a:latin typeface="Consolas"/>
              <a:cs typeface="Consolas"/>
            </a:endParaRPr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8001044" y="276994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nsolas"/>
                <a:cs typeface="Consolas"/>
              </a:rPr>
              <a:t>P</a:t>
            </a:r>
            <a:r>
              <a:rPr lang="fr-FR" sz="800" dirty="0" err="1" smtClean="0">
                <a:latin typeface="Consolas"/>
                <a:cs typeface="Consolas"/>
              </a:rPr>
              <a:t>aaS</a:t>
            </a:r>
            <a:endParaRPr lang="fr-FR" sz="800" dirty="0">
              <a:latin typeface="Consolas"/>
              <a:cs typeface="Consolas"/>
            </a:endParaRPr>
          </a:p>
        </p:txBody>
      </p:sp>
      <p:sp>
        <p:nvSpPr>
          <p:cNvPr id="102" name="Cylindre 101"/>
          <p:cNvSpPr/>
          <p:nvPr/>
        </p:nvSpPr>
        <p:spPr>
          <a:xfrm>
            <a:off x="7823120" y="177800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8032670" y="1466850"/>
            <a:ext cx="81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latin typeface="Consolas"/>
                <a:cs typeface="Consolas"/>
              </a:rPr>
              <a:t>Data</a:t>
            </a:r>
          </a:p>
          <a:p>
            <a:pPr algn="r"/>
            <a:r>
              <a:rPr lang="fr-FR" sz="1000" dirty="0" smtClean="0">
                <a:latin typeface="Consolas"/>
                <a:cs typeface="Consolas"/>
              </a:rPr>
              <a:t>providers</a:t>
            </a:r>
            <a:endParaRPr lang="fr-FR" sz="1000" dirty="0">
              <a:latin typeface="Consolas"/>
              <a:cs typeface="Consolas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83470" y="3117850"/>
            <a:ext cx="81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latin typeface="Consolas"/>
                <a:cs typeface="Consolas"/>
              </a:rPr>
              <a:t>Service</a:t>
            </a:r>
          </a:p>
          <a:p>
            <a:pPr algn="r"/>
            <a:r>
              <a:rPr lang="fr-FR" sz="1000" dirty="0" smtClean="0">
                <a:latin typeface="Consolas"/>
                <a:cs typeface="Consolas"/>
              </a:rPr>
              <a:t>providers</a:t>
            </a:r>
            <a:endParaRPr lang="fr-FR" sz="1000" dirty="0">
              <a:latin typeface="Consolas"/>
              <a:cs typeface="Consolas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7107843" y="13779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557" l="20463" r="895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79357" flipH="1">
            <a:off x="7073230" y="1549400"/>
            <a:ext cx="457789" cy="342900"/>
          </a:xfrm>
          <a:prstGeom prst="rect">
            <a:avLst/>
          </a:prstGeom>
        </p:spPr>
      </p:pic>
      <p:pic>
        <p:nvPicPr>
          <p:cNvPr id="128" name="Image 1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6" b="93557" l="20463" r="895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25133" flipH="1">
            <a:off x="7282779" y="2540000"/>
            <a:ext cx="457789" cy="342900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6" b="93557" l="20463" r="895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902041" flipH="1">
            <a:off x="7460581" y="2920999"/>
            <a:ext cx="457789" cy="342900"/>
          </a:xfrm>
          <a:prstGeom prst="rect">
            <a:avLst/>
          </a:prstGeom>
        </p:spPr>
      </p:pic>
      <p:sp>
        <p:nvSpPr>
          <p:cNvPr id="130" name="ZoneTexte 129"/>
          <p:cNvSpPr txBox="1"/>
          <p:nvPr/>
        </p:nvSpPr>
        <p:spPr>
          <a:xfrm>
            <a:off x="6872813" y="25082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025213" y="28003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sp>
        <p:nvSpPr>
          <p:cNvPr id="132" name="Process 7"/>
          <p:cNvSpPr/>
          <p:nvPr/>
        </p:nvSpPr>
        <p:spPr>
          <a:xfrm>
            <a:off x="3556001" y="2267387"/>
            <a:ext cx="1346200" cy="526613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solidFill>
                  <a:schemeClr val="tx1"/>
                </a:solidFill>
                <a:latin typeface="Consolas"/>
                <a:cs typeface="Consolas"/>
              </a:rPr>
              <a:t>Decision Making</a:t>
            </a:r>
            <a:endParaRPr lang="en-US" sz="1800" b="1" cap="small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3" name="Magnetic Disk 32"/>
          <p:cNvSpPr/>
          <p:nvPr/>
        </p:nvSpPr>
        <p:spPr>
          <a:xfrm>
            <a:off x="749300" y="2209083"/>
            <a:ext cx="858924" cy="62301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Metadata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4" name="Magnetic Disk 33"/>
          <p:cNvSpPr/>
          <p:nvPr/>
        </p:nvSpPr>
        <p:spPr>
          <a:xfrm>
            <a:off x="1362651" y="1546237"/>
            <a:ext cx="776253" cy="62301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Cached Data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5" name="Magnetic Disk 34"/>
          <p:cNvSpPr/>
          <p:nvPr/>
        </p:nvSpPr>
        <p:spPr>
          <a:xfrm>
            <a:off x="2308497" y="1601786"/>
            <a:ext cx="777603" cy="62301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Meta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6" name="Multidocument 135"/>
          <p:cNvSpPr/>
          <p:nvPr/>
        </p:nvSpPr>
        <p:spPr>
          <a:xfrm>
            <a:off x="5206999" y="1663699"/>
            <a:ext cx="949655" cy="546101"/>
          </a:xfrm>
          <a:prstGeom prst="flowChartMultidocumen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nsolas"/>
                <a:cs typeface="Consolas"/>
              </a:rPr>
              <a:t>Agreed SLA</a:t>
            </a:r>
            <a:endParaRPr lang="en-US" sz="1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37" name="Document 136"/>
          <p:cNvSpPr/>
          <p:nvPr/>
        </p:nvSpPr>
        <p:spPr>
          <a:xfrm>
            <a:off x="5201861" y="2310521"/>
            <a:ext cx="932239" cy="508879"/>
          </a:xfrm>
          <a:prstGeom prst="flowChartDocument">
            <a:avLst/>
          </a:prstGeom>
          <a:noFill/>
          <a:ln>
            <a:solidFill>
              <a:srgbClr val="0F366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nsolas"/>
                <a:cs typeface="Consolas"/>
              </a:rPr>
              <a:t>Integrated SLA</a:t>
            </a:r>
            <a:endParaRPr lang="en-US" sz="1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38" name="Curved Connector 83"/>
          <p:cNvCxnSpPr>
            <a:stCxn id="132" idx="1"/>
            <a:endCxn id="134" idx="3"/>
          </p:cNvCxnSpPr>
          <p:nvPr/>
        </p:nvCxnSpPr>
        <p:spPr>
          <a:xfrm rot="10800000">
            <a:off x="1750779" y="2169254"/>
            <a:ext cx="1805223" cy="361440"/>
          </a:xfrm>
          <a:prstGeom prst="curvedConnector2">
            <a:avLst/>
          </a:prstGeom>
          <a:ln>
            <a:solidFill>
              <a:srgbClr val="0F366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23"/>
          <p:cNvCxnSpPr>
            <a:stCxn id="132" idx="3"/>
            <a:endCxn id="136" idx="1"/>
          </p:cNvCxnSpPr>
          <p:nvPr/>
        </p:nvCxnSpPr>
        <p:spPr>
          <a:xfrm flipV="1">
            <a:off x="4902201" y="1936750"/>
            <a:ext cx="304798" cy="593944"/>
          </a:xfrm>
          <a:prstGeom prst="curvedConnector3">
            <a:avLst/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0"/>
          <p:cNvCxnSpPr>
            <a:stCxn id="132" idx="3"/>
            <a:endCxn id="137" idx="1"/>
          </p:cNvCxnSpPr>
          <p:nvPr/>
        </p:nvCxnSpPr>
        <p:spPr>
          <a:xfrm>
            <a:off x="4902201" y="2530694"/>
            <a:ext cx="299660" cy="34267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38"/>
          <p:cNvCxnSpPr>
            <a:stCxn id="132" idx="1"/>
            <a:endCxn id="133" idx="4"/>
          </p:cNvCxnSpPr>
          <p:nvPr/>
        </p:nvCxnSpPr>
        <p:spPr>
          <a:xfrm rot="10800000">
            <a:off x="1608225" y="2520592"/>
            <a:ext cx="1947777" cy="10102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83"/>
          <p:cNvCxnSpPr>
            <a:stCxn id="132" idx="1"/>
            <a:endCxn id="135" idx="3"/>
          </p:cNvCxnSpPr>
          <p:nvPr/>
        </p:nvCxnSpPr>
        <p:spPr>
          <a:xfrm rot="10800000">
            <a:off x="2697299" y="2224804"/>
            <a:ext cx="858702" cy="305891"/>
          </a:xfrm>
          <a:prstGeom prst="curvedConnector2">
            <a:avLst/>
          </a:prstGeom>
          <a:ln>
            <a:solidFill>
              <a:srgbClr val="0F366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41"/>
          <p:cNvCxnSpPr>
            <a:stCxn id="190" idx="0"/>
            <a:endCxn id="132" idx="2"/>
          </p:cNvCxnSpPr>
          <p:nvPr/>
        </p:nvCxnSpPr>
        <p:spPr>
          <a:xfrm rot="5400000" flipH="1" flipV="1">
            <a:off x="2872587" y="2103638"/>
            <a:ext cx="666151" cy="2046877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45"/>
          <p:cNvCxnSpPr>
            <a:stCxn id="191" idx="0"/>
            <a:endCxn id="132" idx="2"/>
          </p:cNvCxnSpPr>
          <p:nvPr/>
        </p:nvCxnSpPr>
        <p:spPr>
          <a:xfrm rot="5400000" flipH="1" flipV="1">
            <a:off x="3809739" y="3022281"/>
            <a:ext cx="647642" cy="191081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0" name="Image 209" descr="user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368800"/>
            <a:ext cx="560369" cy="580542"/>
          </a:xfrm>
          <a:prstGeom prst="rect">
            <a:avLst/>
          </a:prstGeom>
        </p:spPr>
      </p:pic>
      <p:pic>
        <p:nvPicPr>
          <p:cNvPr id="212" name="Image 211" descr="images-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1233162" y="3606240"/>
            <a:ext cx="641475" cy="1412610"/>
          </a:xfrm>
          <a:prstGeom prst="rect">
            <a:avLst/>
          </a:prstGeom>
        </p:spPr>
      </p:pic>
      <p:sp>
        <p:nvSpPr>
          <p:cNvPr id="213" name="Process 6"/>
          <p:cNvSpPr/>
          <p:nvPr/>
        </p:nvSpPr>
        <p:spPr>
          <a:xfrm>
            <a:off x="1028699" y="2994308"/>
            <a:ext cx="5447989" cy="294992"/>
          </a:xfrm>
          <a:prstGeom prst="flowChartProcess">
            <a:avLst/>
          </a:prstGeom>
          <a:solidFill>
            <a:srgbClr val="D3D3D3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Monitoring (Data + Conditions)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90" name="Process 15"/>
          <p:cNvSpPr/>
          <p:nvPr/>
        </p:nvSpPr>
        <p:spPr>
          <a:xfrm>
            <a:off x="1490133" y="3460151"/>
            <a:ext cx="1384181" cy="534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F366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latin typeface="Consolas"/>
                <a:cs typeface="Consolas"/>
              </a:rPr>
              <a:t>Rewriting</a:t>
            </a:r>
          </a:p>
          <a:p>
            <a:pPr algn="ctr"/>
            <a:r>
              <a:rPr lang="en-US" sz="1800" b="1" cap="small" dirty="0" smtClean="0">
                <a:latin typeface="Consolas"/>
                <a:cs typeface="Consolas"/>
              </a:rPr>
              <a:t>SLA</a:t>
            </a:r>
            <a:endParaRPr lang="en-US" sz="1800" b="1" cap="small" dirty="0">
              <a:latin typeface="Consolas"/>
              <a:cs typeface="Consolas"/>
            </a:endParaRPr>
          </a:p>
        </p:txBody>
      </p:sp>
      <p:sp>
        <p:nvSpPr>
          <p:cNvPr id="191" name="Process 20"/>
          <p:cNvSpPr/>
          <p:nvPr/>
        </p:nvSpPr>
        <p:spPr>
          <a:xfrm>
            <a:off x="3382433" y="3441642"/>
            <a:ext cx="1311173" cy="571500"/>
          </a:xfrm>
          <a:prstGeom prst="roundRect">
            <a:avLst/>
          </a:prstGeom>
          <a:solidFill>
            <a:schemeClr val="bg1">
              <a:lumMod val="65000"/>
              <a:alpha val="90000"/>
            </a:schemeClr>
          </a:solidFill>
          <a:ln>
            <a:solidFill>
              <a:srgbClr val="0F366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solidFill>
                  <a:srgbClr val="000000"/>
                </a:solidFill>
                <a:latin typeface="Consolas"/>
                <a:cs typeface="Consolas"/>
              </a:rPr>
              <a:t>Rewriting</a:t>
            </a:r>
            <a:endParaRPr lang="en-US" sz="1800" b="1" cap="small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92" name="Folded Corner 24"/>
          <p:cNvSpPr/>
          <p:nvPr/>
        </p:nvSpPr>
        <p:spPr>
          <a:xfrm>
            <a:off x="5253567" y="3482495"/>
            <a:ext cx="1439333" cy="489794"/>
          </a:xfrm>
          <a:prstGeom prst="roundRect">
            <a:avLst/>
          </a:prstGeom>
          <a:solidFill>
            <a:schemeClr val="tx1">
              <a:lumMod val="50000"/>
              <a:lumOff val="50000"/>
              <a:alpha val="90000"/>
            </a:schemeClr>
          </a:solidFill>
          <a:ln>
            <a:solidFill>
              <a:srgbClr val="0F366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solidFill>
                  <a:srgbClr val="FFFFFF"/>
                </a:solidFill>
                <a:latin typeface="Consolas"/>
                <a:cs typeface="Consolas"/>
              </a:rPr>
              <a:t>Integration</a:t>
            </a:r>
            <a:endParaRPr lang="en-US" sz="1800" b="1" cap="small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cxnSp>
        <p:nvCxnSpPr>
          <p:cNvPr id="198" name="Connecteur droit avec flèche 197"/>
          <p:cNvCxnSpPr/>
          <p:nvPr/>
        </p:nvCxnSpPr>
        <p:spPr>
          <a:xfrm>
            <a:off x="2874314" y="3841692"/>
            <a:ext cx="508119" cy="0"/>
          </a:xfrm>
          <a:prstGeom prst="straightConnector1">
            <a:avLst/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avec flèche 222"/>
          <p:cNvCxnSpPr>
            <a:stCxn id="191" idx="3"/>
            <a:endCxn id="192" idx="1"/>
          </p:cNvCxnSpPr>
          <p:nvPr/>
        </p:nvCxnSpPr>
        <p:spPr>
          <a:xfrm>
            <a:off x="4693606" y="3727392"/>
            <a:ext cx="559961" cy="0"/>
          </a:xfrm>
          <a:prstGeom prst="straightConnector1">
            <a:avLst/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Arc 247"/>
          <p:cNvSpPr/>
          <p:nvPr/>
        </p:nvSpPr>
        <p:spPr>
          <a:xfrm rot="6453940">
            <a:off x="6108722" y="2301703"/>
            <a:ext cx="772057" cy="970544"/>
          </a:xfrm>
          <a:prstGeom prst="arc">
            <a:avLst>
              <a:gd name="adj1" fmla="val 16200000"/>
              <a:gd name="adj2" fmla="val 1735647"/>
            </a:avLst>
          </a:prstGeom>
          <a:ln w="76200" cmpd="sng">
            <a:solidFill>
              <a:srgbClr val="0F3661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0" name="Connecteur en angle 249"/>
          <p:cNvCxnSpPr>
            <a:stCxn id="192" idx="3"/>
            <a:endCxn id="129" idx="2"/>
          </p:cNvCxnSpPr>
          <p:nvPr/>
        </p:nvCxnSpPr>
        <p:spPr>
          <a:xfrm flipV="1">
            <a:off x="6692900" y="3243408"/>
            <a:ext cx="1077856" cy="483984"/>
          </a:xfrm>
          <a:prstGeom prst="bentConnector2">
            <a:avLst/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ngle 251"/>
          <p:cNvCxnSpPr>
            <a:stCxn id="191" idx="2"/>
            <a:endCxn id="109" idx="2"/>
          </p:cNvCxnSpPr>
          <p:nvPr/>
        </p:nvCxnSpPr>
        <p:spPr>
          <a:xfrm rot="5400000" flipH="1" flipV="1">
            <a:off x="6017961" y="1538018"/>
            <a:ext cx="495182" cy="4455065"/>
          </a:xfrm>
          <a:prstGeom prst="bentConnector3">
            <a:avLst>
              <a:gd name="adj1" fmla="val -100024"/>
            </a:avLst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7" name="Grouper 256"/>
          <p:cNvGrpSpPr/>
          <p:nvPr/>
        </p:nvGrpSpPr>
        <p:grpSpPr>
          <a:xfrm>
            <a:off x="6162474" y="3922040"/>
            <a:ext cx="1199213" cy="772726"/>
            <a:chOff x="1857254" y="1775741"/>
            <a:chExt cx="2985679" cy="1700064"/>
          </a:xfrm>
        </p:grpSpPr>
        <p:sp>
          <p:nvSpPr>
            <p:cNvPr id="258" name="Arc 2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Arc 2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Arc 2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1" name="Connecteur droit 260"/>
            <p:cNvCxnSpPr>
              <a:stCxn id="258" idx="0"/>
              <a:endCxn id="2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" name="Image 208" descr="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30" y="4191001"/>
            <a:ext cx="696970" cy="859136"/>
          </a:xfrm>
          <a:prstGeom prst="rect">
            <a:avLst/>
          </a:prstGeom>
        </p:spPr>
      </p:pic>
      <p:cxnSp>
        <p:nvCxnSpPr>
          <p:cNvPr id="262" name="Connecteur en angle 261"/>
          <p:cNvCxnSpPr>
            <a:stCxn id="210" idx="3"/>
            <a:endCxn id="192" idx="2"/>
          </p:cNvCxnSpPr>
          <p:nvPr/>
        </p:nvCxnSpPr>
        <p:spPr>
          <a:xfrm flipV="1">
            <a:off x="928669" y="3972289"/>
            <a:ext cx="5044565" cy="686782"/>
          </a:xfrm>
          <a:prstGeom prst="bentConnector2">
            <a:avLst/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Deriving</a:t>
            </a:r>
            <a:r>
              <a:rPr lang="fr-FR" dirty="0" smtClean="0"/>
              <a:t> SLA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7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05" y="1409700"/>
            <a:ext cx="4161995" cy="24383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2095500"/>
            <a:ext cx="1051885" cy="463701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1107874" y="1953540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Query rewriting</a:t>
            </a:r>
            <a:endParaRPr lang="en-GB" dirty="0"/>
          </a:p>
        </p:txBody>
      </p:sp>
      <p:sp>
        <p:nvSpPr>
          <p:cNvPr id="5" name="Carré corné 4"/>
          <p:cNvSpPr/>
          <p:nvPr/>
        </p:nvSpPr>
        <p:spPr>
          <a:xfrm>
            <a:off x="1003300" y="1781175"/>
            <a:ext cx="7185025" cy="584007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Which are the providers with the highest energy availability in the next three hours  with 1-TaF,  10 Km from my location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5" y="1281113"/>
            <a:ext cx="888760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begin with an </a:t>
            </a:r>
            <a:r>
              <a:rPr lang="en-US" b="1"/>
              <a:t>abstract</a:t>
            </a:r>
            <a:r>
              <a:rPr lang="en-US"/>
              <a:t> query, (to services / databases) and  including non-functional (Quality?, SLA?) conditions.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257" y="2268575"/>
            <a:ext cx="888760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Need to transform this query into several </a:t>
            </a:r>
            <a:r>
              <a:rPr lang="en-US" b="1"/>
              <a:t>concrete</a:t>
            </a:r>
            <a:r>
              <a:rPr lang="en-US"/>
              <a:t> queries (eventually, adding new SLA).</a:t>
            </a:r>
          </a:p>
        </p:txBody>
      </p:sp>
      <p:sp>
        <p:nvSpPr>
          <p:cNvPr id="7" name="Carré corné 4"/>
          <p:cNvSpPr/>
          <p:nvPr/>
        </p:nvSpPr>
        <p:spPr>
          <a:xfrm>
            <a:off x="1003300" y="2874963"/>
            <a:ext cx="7185025" cy="991916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Lookup and iterate over local hubs: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-  Check </a:t>
            </a:r>
            <a:r>
              <a:rPr lang="en-GB" dirty="0">
                <a:solidFill>
                  <a:schemeClr val="tx1"/>
                </a:solidFill>
              </a:rPr>
              <a:t>energy availability from </a:t>
            </a:r>
            <a:r>
              <a:rPr lang="en-US" dirty="0">
                <a:solidFill>
                  <a:schemeClr val="tx1"/>
                </a:solidFill>
              </a:rPr>
              <a:t>energy providers reporting to this hub.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    || including cached data.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-  Sumarise the results.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257" y="3721719"/>
            <a:ext cx="8887605" cy="73866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information about each available hub node. Lookup must verify agreed conditions. Iteration stops once results are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10470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New challenges of data </a:t>
            </a:r>
            <a:r>
              <a:rPr lang="fr-FR" dirty="0" err="1" smtClean="0"/>
              <a:t>integration</a:t>
            </a:r>
            <a:r>
              <a:rPr lang="fr-FR" dirty="0" smtClean="0"/>
              <a:t> in the </a:t>
            </a:r>
            <a:r>
              <a:rPr lang="fr-FR" dirty="0" err="1" smtClean="0"/>
              <a:t>era</a:t>
            </a:r>
            <a:r>
              <a:rPr lang="fr-FR" dirty="0" smtClean="0"/>
              <a:t> of the </a:t>
            </a:r>
            <a:r>
              <a:rPr lang="fr-FR" dirty="0" err="1" smtClean="0"/>
              <a:t>clouds</a:t>
            </a:r>
            <a:endParaRPr lang="fr-FR" dirty="0" smtClean="0"/>
          </a:p>
          <a:p>
            <a:r>
              <a:rPr lang="fr-FR" dirty="0" smtClean="0"/>
              <a:t>SLA </a:t>
            </a:r>
            <a:r>
              <a:rPr lang="fr-FR" dirty="0" err="1" smtClean="0"/>
              <a:t>guided</a:t>
            </a:r>
            <a:r>
              <a:rPr lang="fr-FR" dirty="0" smtClean="0"/>
              <a:t> data </a:t>
            </a:r>
            <a:r>
              <a:rPr lang="fr-FR" dirty="0" err="1" smtClean="0"/>
              <a:t>integration</a:t>
            </a:r>
            <a:r>
              <a:rPr lang="fr-FR" dirty="0"/>
              <a:t> </a:t>
            </a:r>
            <a:r>
              <a:rPr lang="fr-FR" dirty="0" smtClean="0"/>
              <a:t>as a service</a:t>
            </a:r>
          </a:p>
          <a:p>
            <a:pPr lvl="1"/>
            <a:r>
              <a:rPr lang="fr-FR" dirty="0" smtClean="0"/>
              <a:t>SLA model</a:t>
            </a:r>
          </a:p>
          <a:p>
            <a:pPr lvl="1"/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 smtClean="0"/>
          </a:p>
          <a:p>
            <a:r>
              <a:rPr lang="fr-FR" dirty="0" smtClean="0"/>
              <a:t>Conclusions and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7940</TotalTime>
  <Words>580</Words>
  <Application>Microsoft Macintosh PowerPoint</Application>
  <PresentationFormat>Présentation à l'écran (16:9)</PresentationFormat>
  <Paragraphs>117</Paragraphs>
  <Slides>10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Dividend</vt:lpstr>
      <vt:lpstr>SLA-guided data integration on cloud environments</vt:lpstr>
      <vt:lpstr>Self sustainable Smart CitY</vt:lpstr>
      <vt:lpstr>Self sustainable Smart CitY</vt:lpstr>
      <vt:lpstr>objectives</vt:lpstr>
      <vt:lpstr>Roadmap</vt:lpstr>
      <vt:lpstr>Sla guided data integration service</vt:lpstr>
      <vt:lpstr>Deriving SLA</vt:lpstr>
      <vt:lpstr>Query rewriting</vt:lpstr>
      <vt:lpstr>Roadmap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397</cp:revision>
  <dcterms:created xsi:type="dcterms:W3CDTF">2013-02-04T16:18:25Z</dcterms:created>
  <dcterms:modified xsi:type="dcterms:W3CDTF">2014-03-10T23:05:51Z</dcterms:modified>
</cp:coreProperties>
</file>