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9" r:id="rId1"/>
  </p:sldMasterIdLst>
  <p:notesMasterIdLst>
    <p:notesMasterId r:id="rId15"/>
  </p:notesMasterIdLst>
  <p:handoutMasterIdLst>
    <p:handoutMasterId r:id="rId16"/>
  </p:handoutMasterIdLst>
  <p:sldIdLst>
    <p:sldId id="256" r:id="rId2"/>
    <p:sldId id="377" r:id="rId3"/>
    <p:sldId id="387" r:id="rId4"/>
    <p:sldId id="390" r:id="rId5"/>
    <p:sldId id="388" r:id="rId6"/>
    <p:sldId id="394" r:id="rId7"/>
    <p:sldId id="395" r:id="rId8"/>
    <p:sldId id="351" r:id="rId9"/>
    <p:sldId id="396" r:id="rId10"/>
    <p:sldId id="398" r:id="rId11"/>
    <p:sldId id="397" r:id="rId12"/>
    <p:sldId id="386" r:id="rId13"/>
    <p:sldId id="376" r:id="rId14"/>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65000" autoAdjust="0"/>
  </p:normalViewPr>
  <p:slideViewPr>
    <p:cSldViewPr snapToGrid="0">
      <p:cViewPr>
        <p:scale>
          <a:sx n="100" d="100"/>
          <a:sy n="100" d="100"/>
        </p:scale>
        <p:origin x="-736" y="-7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7E57C5-5813-5747-A65D-14904BC3B28A}" type="datetimeFigureOut">
              <a:rPr lang="fr-FR" smtClean="0"/>
              <a:t>15/06/2014</a:t>
            </a:fld>
            <a:endParaRPr lang="es-ES_tradnl"/>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17F4EB-B0F3-5641-A083-ED9FDE6DF76C}" type="slidenum">
              <a:rPr lang="es-ES_tradnl" smtClean="0"/>
              <a:t>‹#›</a:t>
            </a:fld>
            <a:endParaRPr lang="es-ES_tradnl"/>
          </a:p>
        </p:txBody>
      </p:sp>
    </p:spTree>
    <p:extLst>
      <p:ext uri="{BB962C8B-B14F-4D97-AF65-F5344CB8AC3E}">
        <p14:creationId xmlns:p14="http://schemas.microsoft.com/office/powerpoint/2010/main" val="41006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40C0A-9A0E-6F48-97E1-1968C32D5906}" type="datetimeFigureOut">
              <a:rPr lang="fr-FR" smtClean="0"/>
              <a:t>15/06/2014</a:t>
            </a:fld>
            <a:endParaRPr lang="es-ES_tradnl"/>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s-ES_tradnl"/>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E0BC2A-8237-8C45-84CA-A7F136E6A562}" type="slidenum">
              <a:rPr lang="es-ES_tradnl" smtClean="0"/>
              <a:t>‹#›</a:t>
            </a:fld>
            <a:endParaRPr lang="es-ES_tradnl"/>
          </a:p>
        </p:txBody>
      </p:sp>
    </p:spTree>
    <p:extLst>
      <p:ext uri="{BB962C8B-B14F-4D97-AF65-F5344CB8AC3E}">
        <p14:creationId xmlns:p14="http://schemas.microsoft.com/office/powerpoint/2010/main" val="1300222800"/>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a:t>
            </a:r>
            <a:r>
              <a:rPr lang="en-US" baseline="0" dirty="0" smtClean="0"/>
              <a:t> It is my pleasure to present our work concerning data integration on cloud environments guided by service level agreements.</a:t>
            </a:r>
          </a:p>
          <a:p>
            <a:r>
              <a:rPr lang="en-US" baseline="0" dirty="0" smtClean="0"/>
              <a:t>To illustrate our ideas I will use throughout the presentation the following example.</a:t>
            </a:r>
            <a:endParaRPr lang="en-US" dirty="0"/>
          </a:p>
        </p:txBody>
      </p:sp>
      <p:sp>
        <p:nvSpPr>
          <p:cNvPr id="4" name="Slide Number Placeholder 3"/>
          <p:cNvSpPr>
            <a:spLocks noGrp="1"/>
          </p:cNvSpPr>
          <p:nvPr>
            <p:ph type="sldNum" sz="quarter" idx="10"/>
          </p:nvPr>
        </p:nvSpPr>
        <p:spPr/>
        <p:txBody>
          <a:bodyPr/>
          <a:lstStyle/>
          <a:p>
            <a:fld id="{57E0BC2A-8237-8C45-84CA-A7F136E6A562}" type="slidenum">
              <a:rPr lang="es-ES_tradnl" smtClean="0"/>
              <a:t>1</a:t>
            </a:fld>
            <a:endParaRPr lang="es-ES_tradnl"/>
          </a:p>
        </p:txBody>
      </p:sp>
    </p:spTree>
    <p:extLst>
      <p:ext uri="{BB962C8B-B14F-4D97-AF65-F5344CB8AC3E}">
        <p14:creationId xmlns:p14="http://schemas.microsoft.com/office/powerpoint/2010/main" val="3708121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In order to integrate SLAs</a:t>
            </a:r>
            <a:r>
              <a:rPr lang="en-GB" baseline="0" dirty="0" smtClean="0"/>
              <a:t> from services and cloud providers with user preferences we extend the following SLA model:</a:t>
            </a:r>
          </a:p>
          <a:p>
            <a:r>
              <a:rPr lang="en-GB" baseline="0" dirty="0" smtClean="0"/>
              <a:t>That represents SLA as a concept consisting of Obligations, Parameters established among Parties (shown in white boxes) </a:t>
            </a:r>
          </a:p>
          <a:p>
            <a:r>
              <a:rPr lang="en-GB" baseline="0" dirty="0" smtClean="0"/>
              <a:t>We model particularly SLA established between a User and a Cloud provider, and the SLA that a cloud provider associates to a given Service (violet boxes)</a:t>
            </a:r>
          </a:p>
          <a:p>
            <a:r>
              <a:rPr lang="en-GB" baseline="0" dirty="0" smtClean="0"/>
              <a:t>An Integrated is associated to the Concepts of a Query that is implemented by a Service composition (yellow boxes)</a:t>
            </a:r>
          </a:p>
          <a:p>
            <a:r>
              <a:rPr lang="en-GB" baseline="0" dirty="0" smtClean="0"/>
              <a:t>The integrated SLA has Negotiation Rules (pink box) that express Guaranties that the services implicated in the Query have to honour. </a:t>
            </a:r>
          </a:p>
          <a:p>
            <a:endParaRPr lang="en-GB" baseline="0" dirty="0" smtClean="0"/>
          </a:p>
          <a:p>
            <a:r>
              <a:rPr lang="en-GB" baseline="0" dirty="0" smtClean="0"/>
              <a:t>To illustrate the use of the model here an example:</a:t>
            </a:r>
          </a:p>
          <a:p>
            <a:endParaRPr lang="en-GB" baseline="0" dirty="0" smtClean="0"/>
          </a:p>
          <a:p>
            <a:endParaRPr lang="en-GB" baseline="0" dirty="0" smtClean="0"/>
          </a:p>
          <a:p>
            <a:endParaRPr lang="en-GB" dirty="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10</a:t>
            </a:fld>
            <a:endParaRPr lang="es-ES_tradnl"/>
          </a:p>
        </p:txBody>
      </p:sp>
    </p:spTree>
    <p:extLst>
      <p:ext uri="{BB962C8B-B14F-4D97-AF65-F5344CB8AC3E}">
        <p14:creationId xmlns:p14="http://schemas.microsoft.com/office/powerpoint/2010/main" val="263328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We model the SLA established</a:t>
            </a:r>
            <a:r>
              <a:rPr lang="en-GB" baseline="0" dirty="0" smtClean="0"/>
              <a:t> for instance through the most simple subscription to Azure with a cost of O,O5 dollar cents per call, 8 Gb of I/O per month, free data transfer cost within the same regions, and 1 GB storage space.</a:t>
            </a:r>
          </a:p>
          <a:p>
            <a:endParaRPr lang="en-GB" baseline="0" dirty="0" smtClean="0"/>
          </a:p>
          <a:p>
            <a:r>
              <a:rPr lang="en-GB" baseline="0" dirty="0" smtClean="0"/>
              <a:t>On the other hand we have the user preferences for the query we propose in our example. She can pay at most 5 USD as the total query cost, she only want green energy providers involved in the results, with 85% of precision of the data in with a total response of 0,01 seconds. </a:t>
            </a:r>
          </a:p>
          <a:p>
            <a:endParaRPr lang="en-GB" baseline="0" dirty="0" smtClean="0"/>
          </a:p>
          <a:p>
            <a:r>
              <a:rPr lang="en-GB" baseline="0" dirty="0" smtClean="0"/>
              <a:t>Finally the integrated SLA couples both statements and leads to a set of constraints that have to do </a:t>
            </a:r>
          </a:p>
          <a:p>
            <a:pPr marL="171450" indent="-171450">
              <a:buFontTx/>
              <a:buChar char="-"/>
            </a:pPr>
            <a:r>
              <a:rPr lang="en-GB" baseline="0" dirty="0" smtClean="0"/>
              <a:t>With the total query cost, the response time, the availability of services, the freshness of data, the precision and provenance of services and the size of  partial results that can be stored</a:t>
            </a:r>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11</a:t>
            </a:fld>
            <a:endParaRPr lang="es-ES_tradnl"/>
          </a:p>
        </p:txBody>
      </p:sp>
    </p:spTree>
    <p:extLst>
      <p:ext uri="{BB962C8B-B14F-4D97-AF65-F5344CB8AC3E}">
        <p14:creationId xmlns:p14="http://schemas.microsoft.com/office/powerpoint/2010/main" val="2915009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In order to conclude:</a:t>
            </a:r>
          </a:p>
          <a:p>
            <a:pPr marL="171450" indent="-171450">
              <a:buFontTx/>
              <a:buChar char="-"/>
            </a:pPr>
            <a:r>
              <a:rPr lang="en-GB" dirty="0" smtClean="0"/>
              <a:t>We believe</a:t>
            </a:r>
            <a:r>
              <a:rPr lang="en-GB" baseline="0" dirty="0" smtClean="0"/>
              <a:t> that current big data settings impose to consider SLA and different data delivery models</a:t>
            </a:r>
          </a:p>
          <a:p>
            <a:pPr marL="171450" indent="-171450">
              <a:buFontTx/>
              <a:buChar char="-"/>
            </a:pPr>
            <a:r>
              <a:rPr lang="en-GB" baseline="0" dirty="0" smtClean="0"/>
              <a:t>In this context, the complexity of query evaluation includes steps that imply greedy computations that call to revisit well – known solutions in parallel and cloud distributed platforms</a:t>
            </a:r>
          </a:p>
          <a:p>
            <a:pPr marL="171450" indent="-171450">
              <a:buFontTx/>
              <a:buChar char="-"/>
            </a:pPr>
            <a:r>
              <a:rPr lang="en-GB" baseline="0" dirty="0" smtClean="0"/>
              <a:t>We aim at developing data integration strategies and algorithms guided by SLA constraints that can be then applied to energy consumption applications</a:t>
            </a:r>
          </a:p>
          <a:p>
            <a:pPr marL="0" indent="0">
              <a:buFontTx/>
              <a:buNone/>
            </a:pPr>
            <a:endParaRPr lang="en-GB" baseline="0" dirty="0" smtClean="0"/>
          </a:p>
          <a:p>
            <a:pPr marL="0" indent="0">
              <a:buFontTx/>
              <a:buNone/>
            </a:pPr>
            <a:r>
              <a:rPr lang="en-GB" baseline="0" dirty="0" smtClean="0"/>
              <a:t>Our hints are= SLA modelling and integration as shown today, automatic learning for reduces overhead, defining business models for delivering </a:t>
            </a:r>
            <a:r>
              <a:rPr lang="en-GB" baseline="0" smtClean="0"/>
              <a:t>query results.</a:t>
            </a:r>
            <a:endParaRPr lang="en-GB" dirty="0" smtClean="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12</a:t>
            </a:fld>
            <a:endParaRPr lang="es-ES_tradnl"/>
          </a:p>
        </p:txBody>
      </p:sp>
    </p:spTree>
    <p:extLst>
      <p:ext uri="{BB962C8B-B14F-4D97-AF65-F5344CB8AC3E}">
        <p14:creationId xmlns:p14="http://schemas.microsoft.com/office/powerpoint/2010/main" val="3169255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E0BC2A-8237-8C45-84CA-A7F136E6A562}" type="slidenum">
              <a:rPr lang="es-ES_tradnl" smtClean="0"/>
              <a:t>13</a:t>
            </a:fld>
            <a:endParaRPr lang="es-ES_tradnl"/>
          </a:p>
        </p:txBody>
      </p:sp>
    </p:spTree>
    <p:extLst>
      <p:ext uri="{BB962C8B-B14F-4D97-AF65-F5344CB8AC3E}">
        <p14:creationId xmlns:p14="http://schemas.microsoft.com/office/powerpoint/2010/main" val="1834173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a:t>
            </a:r>
            <a:r>
              <a:rPr lang="en-US" baseline="0" dirty="0" smtClean="0"/>
              <a:t> a self sustainable smart city wishing to guide an energy stock exchange mechanism for enabling timely provision of energy form consumers and producers located in a given region.</a:t>
            </a:r>
          </a:p>
          <a:p>
            <a:r>
              <a:rPr lang="en-US" baseline="0" dirty="0" smtClean="0"/>
              <a:t>Producers export their service level agreements stating the amount of </a:t>
            </a:r>
            <a:r>
              <a:rPr lang="en-US" baseline="0" dirty="0" err="1" smtClean="0"/>
              <a:t>Kwatts</a:t>
            </a:r>
            <a:r>
              <a:rPr lang="en-US" baseline="0" dirty="0" smtClean="0"/>
              <a:t> they can provide during a given interval of time at a given prices. </a:t>
            </a:r>
          </a:p>
          <a:p>
            <a:r>
              <a:rPr lang="en-US" baseline="0" dirty="0" smtClean="0"/>
              <a:t>Consumers express criteria for filtering providers, like proximity, the maximum price per </a:t>
            </a:r>
            <a:r>
              <a:rPr lang="en-US" baseline="0" dirty="0" err="1" smtClean="0"/>
              <a:t>Kwat</a:t>
            </a:r>
            <a:r>
              <a:rPr lang="en-US" baseline="0" dirty="0" smtClean="0"/>
              <a:t> they are ready to pay. </a:t>
            </a:r>
          </a:p>
          <a:p>
            <a:r>
              <a:rPr lang="en-US" baseline="0" dirty="0" smtClean="0"/>
              <a:t>The objective is to choose the producers according to their SLA and </a:t>
            </a:r>
          </a:p>
          <a:p>
            <a:r>
              <a:rPr lang="en-US" baseline="0" dirty="0" smtClean="0"/>
              <a:t>Determine whether one or several providers </a:t>
            </a:r>
            <a:r>
              <a:rPr lang="en-US" baseline="0" dirty="0" err="1" smtClean="0"/>
              <a:t>fullfil</a:t>
            </a:r>
            <a:r>
              <a:rPr lang="en-US" baseline="0" dirty="0" smtClean="0"/>
              <a:t> energy requirements according to given consumers preferences</a:t>
            </a:r>
            <a:endParaRPr lang="en-US" dirty="0"/>
          </a:p>
        </p:txBody>
      </p:sp>
      <p:sp>
        <p:nvSpPr>
          <p:cNvPr id="4" name="Slide Number Placeholder 3"/>
          <p:cNvSpPr>
            <a:spLocks noGrp="1"/>
          </p:cNvSpPr>
          <p:nvPr>
            <p:ph type="sldNum" sz="quarter" idx="10"/>
          </p:nvPr>
        </p:nvSpPr>
        <p:spPr/>
        <p:txBody>
          <a:bodyPr/>
          <a:lstStyle/>
          <a:p>
            <a:fld id="{57E0BC2A-8237-8C45-84CA-A7F136E6A562}" type="slidenum">
              <a:rPr lang="es-ES_tradnl" smtClean="0"/>
              <a:t>2</a:t>
            </a:fld>
            <a:endParaRPr lang="es-ES_tradnl"/>
          </a:p>
        </p:txBody>
      </p:sp>
    </p:spTree>
    <p:extLst>
      <p:ext uri="{BB962C8B-B14F-4D97-AF65-F5344CB8AC3E}">
        <p14:creationId xmlns:p14="http://schemas.microsoft.com/office/powerpoint/2010/main" val="389595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For example, a</a:t>
            </a:r>
            <a:r>
              <a:rPr lang="en-GB" baseline="0" dirty="0" smtClean="0"/>
              <a:t> consumer can state the following requirement:</a:t>
            </a:r>
          </a:p>
          <a:p>
            <a:r>
              <a:rPr lang="en-GB" dirty="0" smtClean="0"/>
              <a:t>List of green energy providers that can provision 1000 kWh, in the next 10 seconds, that are close to my city with a cost of 0,15 USD/kWh?</a:t>
            </a:r>
          </a:p>
          <a:p>
            <a:endParaRPr lang="en-GB" dirty="0" smtClean="0"/>
          </a:p>
          <a:p>
            <a:r>
              <a:rPr lang="en-GB" dirty="0" smtClean="0"/>
              <a:t>If we read this requirement as a query on available</a:t>
            </a:r>
            <a:r>
              <a:rPr lang="en-GB" baseline="0" dirty="0" smtClean="0"/>
              <a:t> services deployed on a service infrastructure:</a:t>
            </a:r>
          </a:p>
          <a:p>
            <a:pPr marL="171450" indent="-171450">
              <a:buFontTx/>
              <a:buChar char="-"/>
            </a:pPr>
            <a:r>
              <a:rPr lang="en-GB" dirty="0" smtClean="0"/>
              <a:t>The challenge is to rewrite it</a:t>
            </a:r>
            <a:r>
              <a:rPr lang="en-GB" baseline="0" dirty="0" smtClean="0"/>
              <a:t> coordinating the services that can participate to answer it (click)</a:t>
            </a:r>
          </a:p>
          <a:p>
            <a:pPr marL="171450" indent="-171450">
              <a:buFontTx/>
              <a:buChar char="-"/>
            </a:pPr>
            <a:r>
              <a:rPr lang="en-GB" baseline="0" dirty="0" smtClean="0"/>
              <a:t>Such coordination could look like a recurrent workflow consisting of 4 sequential activities :</a:t>
            </a:r>
          </a:p>
          <a:p>
            <a:pPr marL="171450" indent="-171450">
              <a:buFontTx/>
              <a:buChar char="-"/>
            </a:pPr>
            <a:r>
              <a:rPr lang="en-GB" baseline="0" dirty="0" smtClean="0"/>
              <a:t>One for looking up for hubs that will put in contact with energy services</a:t>
            </a:r>
          </a:p>
          <a:p>
            <a:pPr marL="171450" indent="-171450">
              <a:buFontTx/>
              <a:buChar char="-"/>
            </a:pPr>
            <a:r>
              <a:rPr lang="en-GB" baseline="0" dirty="0" smtClean="0"/>
              <a:t>The next activities for locating the services and filtering the k closest to her city as stated by the request</a:t>
            </a:r>
          </a:p>
          <a:p>
            <a:pPr marL="171450" indent="-171450">
              <a:buFontTx/>
              <a:buChar char="-"/>
            </a:pPr>
            <a:r>
              <a:rPr lang="en-GB" baseline="0" dirty="0" smtClean="0"/>
              <a:t>The last one for computing the total cost</a:t>
            </a:r>
          </a:p>
          <a:p>
            <a:pPr marL="171450" indent="-171450">
              <a:buFontTx/>
              <a:buChar char="-"/>
            </a:pPr>
            <a:r>
              <a:rPr lang="en-GB" baseline="0" dirty="0" smtClean="0"/>
              <a:t>And since energy is constantly required, the request is </a:t>
            </a:r>
            <a:r>
              <a:rPr lang="en-GB" baseline="0" dirty="0" err="1" smtClean="0"/>
              <a:t>conitnuous</a:t>
            </a:r>
            <a:r>
              <a:rPr lang="en-GB" baseline="0" dirty="0" smtClean="0"/>
              <a:t> and it starts over again</a:t>
            </a:r>
          </a:p>
          <a:p>
            <a:pPr marL="0" indent="0">
              <a:buFontTx/>
              <a:buNone/>
            </a:pPr>
            <a:endParaRPr lang="en-GB" baseline="0" dirty="0" smtClean="0"/>
          </a:p>
          <a:p>
            <a:pPr marL="0" marR="0" indent="0" algn="l" defTabSz="342900" rtl="0" eaLnBrk="1" fontAlgn="auto" latinLnBrk="0" hangingPunct="1">
              <a:lnSpc>
                <a:spcPct val="100000"/>
              </a:lnSpc>
              <a:spcBef>
                <a:spcPts val="0"/>
              </a:spcBef>
              <a:spcAft>
                <a:spcPts val="0"/>
              </a:spcAft>
              <a:buClrTx/>
              <a:buSzTx/>
              <a:buFontTx/>
              <a:buNone/>
              <a:tabLst/>
              <a:defRPr/>
            </a:pPr>
            <a:r>
              <a:rPr lang="en-GB" baseline="0" dirty="0" smtClean="0"/>
              <a:t>Query rewriting is a well known problem in databases, the challenge in this case is to rewrite the query </a:t>
            </a:r>
            <a:r>
              <a:rPr lang="fr-FR" dirty="0" err="1" smtClean="0">
                <a:solidFill>
                  <a:schemeClr val="tx1"/>
                </a:solidFill>
              </a:rPr>
              <a:t>such</a:t>
            </a:r>
            <a:r>
              <a:rPr lang="fr-FR" dirty="0" smtClean="0">
                <a:solidFill>
                  <a:schemeClr val="tx1"/>
                </a:solidFill>
              </a:rPr>
              <a:t> </a:t>
            </a:r>
            <a:r>
              <a:rPr lang="fr-FR" dirty="0" err="1" smtClean="0">
                <a:solidFill>
                  <a:schemeClr val="tx1"/>
                </a:solidFill>
              </a:rPr>
              <a:t>that</a:t>
            </a:r>
            <a:r>
              <a:rPr lang="fr-FR" dirty="0" smtClean="0">
                <a:solidFill>
                  <a:schemeClr val="tx1"/>
                </a:solidFill>
              </a:rPr>
              <a:t> </a:t>
            </a:r>
            <a:r>
              <a:rPr lang="fr-FR" dirty="0" err="1" smtClean="0">
                <a:solidFill>
                  <a:schemeClr val="tx1"/>
                </a:solidFill>
              </a:rPr>
              <a:t>it</a:t>
            </a:r>
            <a:r>
              <a:rPr lang="fr-FR" dirty="0" smtClean="0">
                <a:solidFill>
                  <a:schemeClr val="tx1"/>
                </a:solidFill>
              </a:rPr>
              <a:t> matches the services </a:t>
            </a:r>
            <a:r>
              <a:rPr lang="fr-FR" dirty="0" err="1" smtClean="0">
                <a:solidFill>
                  <a:schemeClr val="tx1"/>
                </a:solidFill>
              </a:rPr>
              <a:t>that</a:t>
            </a:r>
            <a:r>
              <a:rPr lang="fr-FR" dirty="0" smtClean="0">
                <a:solidFill>
                  <a:schemeClr val="tx1"/>
                </a:solidFill>
              </a:rPr>
              <a:t> </a:t>
            </a:r>
            <a:r>
              <a:rPr lang="fr-FR" dirty="0" err="1" smtClean="0">
                <a:solidFill>
                  <a:schemeClr val="tx1"/>
                </a:solidFill>
              </a:rPr>
              <a:t>can</a:t>
            </a:r>
            <a:r>
              <a:rPr lang="fr-FR" dirty="0" smtClean="0">
                <a:solidFill>
                  <a:schemeClr val="tx1"/>
                </a:solidFill>
              </a:rPr>
              <a:t> </a:t>
            </a:r>
            <a:r>
              <a:rPr lang="fr-FR" dirty="0" err="1" smtClean="0">
                <a:solidFill>
                  <a:schemeClr val="tx1"/>
                </a:solidFill>
              </a:rPr>
              <a:t>provide</a:t>
            </a:r>
            <a:r>
              <a:rPr lang="fr-FR" dirty="0" smtClean="0">
                <a:solidFill>
                  <a:schemeClr val="tx1"/>
                </a:solidFill>
              </a:rPr>
              <a:t> data to </a:t>
            </a:r>
            <a:r>
              <a:rPr lang="fr-FR" dirty="0" err="1" smtClean="0">
                <a:solidFill>
                  <a:schemeClr val="tx1"/>
                </a:solidFill>
              </a:rPr>
              <a:t>build</a:t>
            </a:r>
            <a:r>
              <a:rPr lang="fr-FR" dirty="0" smtClean="0">
                <a:solidFill>
                  <a:schemeClr val="tx1"/>
                </a:solidFill>
              </a:rPr>
              <a:t> final </a:t>
            </a:r>
            <a:r>
              <a:rPr lang="fr-FR" dirty="0" err="1" smtClean="0">
                <a:solidFill>
                  <a:schemeClr val="tx1"/>
                </a:solidFill>
              </a:rPr>
              <a:t>results</a:t>
            </a:r>
            <a:endParaRPr lang="fr-FR" dirty="0" smtClean="0">
              <a:solidFill>
                <a:schemeClr val="tx1"/>
              </a:solidFill>
            </a:endParaRPr>
          </a:p>
          <a:p>
            <a:pPr marL="0" marR="0" indent="0" algn="l" defTabSz="342900" rtl="0" eaLnBrk="1" fontAlgn="auto" latinLnBrk="0" hangingPunct="1">
              <a:lnSpc>
                <a:spcPct val="100000"/>
              </a:lnSpc>
              <a:spcBef>
                <a:spcPts val="0"/>
              </a:spcBef>
              <a:spcAft>
                <a:spcPts val="0"/>
              </a:spcAft>
              <a:buClrTx/>
              <a:buSzTx/>
              <a:buFontTx/>
              <a:buNone/>
              <a:tabLst/>
              <a:defRPr/>
            </a:pPr>
            <a:r>
              <a:rPr lang="fr-FR" dirty="0" smtClean="0">
                <a:solidFill>
                  <a:schemeClr val="tx1"/>
                </a:solidFill>
              </a:rPr>
              <a:t>There</a:t>
            </a:r>
            <a:r>
              <a:rPr lang="fr-FR" baseline="0" dirty="0" smtClean="0">
                <a:solidFill>
                  <a:schemeClr val="tx1"/>
                </a:solidFill>
              </a:rPr>
              <a:t> are </a:t>
            </a:r>
            <a:r>
              <a:rPr lang="fr-FR" baseline="0" dirty="0" err="1" smtClean="0">
                <a:solidFill>
                  <a:schemeClr val="tx1"/>
                </a:solidFill>
              </a:rPr>
              <a:t>works</a:t>
            </a:r>
            <a:r>
              <a:rPr lang="fr-FR" baseline="0" dirty="0" smtClean="0">
                <a:solidFill>
                  <a:schemeClr val="tx1"/>
                </a:solidFill>
              </a:rPr>
              <a:t> </a:t>
            </a:r>
            <a:r>
              <a:rPr lang="fr-FR" baseline="0" dirty="0" err="1" smtClean="0">
                <a:solidFill>
                  <a:schemeClr val="tx1"/>
                </a:solidFill>
              </a:rPr>
              <a:t>addressing</a:t>
            </a:r>
            <a:r>
              <a:rPr lang="fr-FR" baseline="0" dirty="0" smtClean="0">
                <a:solidFill>
                  <a:schemeClr val="tx1"/>
                </a:solidFill>
              </a:rPr>
              <a:t> the </a:t>
            </a:r>
            <a:r>
              <a:rPr lang="fr-FR" baseline="0" dirty="0" err="1" smtClean="0">
                <a:solidFill>
                  <a:schemeClr val="tx1"/>
                </a:solidFill>
              </a:rPr>
              <a:t>problem</a:t>
            </a:r>
            <a:r>
              <a:rPr lang="fr-FR" baseline="0" dirty="0" smtClean="0">
                <a:solidFill>
                  <a:schemeClr val="tx1"/>
                </a:solidFill>
              </a:rPr>
              <a:t> by</a:t>
            </a:r>
          </a:p>
          <a:p>
            <a:pPr marL="228600" marR="0" indent="-228600" algn="l" defTabSz="342900" rtl="0" eaLnBrk="1" fontAlgn="auto" latinLnBrk="0" hangingPunct="1">
              <a:lnSpc>
                <a:spcPct val="100000"/>
              </a:lnSpc>
              <a:spcBef>
                <a:spcPts val="0"/>
              </a:spcBef>
              <a:spcAft>
                <a:spcPts val="0"/>
              </a:spcAft>
              <a:buClrTx/>
              <a:buSzTx/>
              <a:buFontTx/>
              <a:buAutoNum type="arabicPeriod"/>
              <a:tabLst/>
              <a:defRPr/>
            </a:pPr>
            <a:r>
              <a:rPr lang="fr-FR" baseline="0" dirty="0" err="1" smtClean="0">
                <a:solidFill>
                  <a:schemeClr val="tx1"/>
                </a:solidFill>
              </a:rPr>
              <a:t>revisting</a:t>
            </a:r>
            <a:r>
              <a:rPr lang="fr-FR" baseline="0" dirty="0" smtClean="0">
                <a:solidFill>
                  <a:schemeClr val="tx1"/>
                </a:solidFill>
              </a:rPr>
              <a:t> </a:t>
            </a:r>
            <a:r>
              <a:rPr lang="fr-FR" baseline="0" dirty="0" err="1" smtClean="0">
                <a:solidFill>
                  <a:schemeClr val="tx1"/>
                </a:solidFill>
              </a:rPr>
              <a:t>well</a:t>
            </a:r>
            <a:r>
              <a:rPr lang="fr-FR" baseline="0" dirty="0" smtClean="0">
                <a:solidFill>
                  <a:schemeClr val="tx1"/>
                </a:solidFill>
              </a:rPr>
              <a:t> </a:t>
            </a:r>
            <a:r>
              <a:rPr lang="fr-FR" baseline="0" dirty="0" err="1" smtClean="0">
                <a:solidFill>
                  <a:schemeClr val="tx1"/>
                </a:solidFill>
              </a:rPr>
              <a:t>known</a:t>
            </a:r>
            <a:r>
              <a:rPr lang="fr-FR" baseline="0" dirty="0" smtClean="0">
                <a:solidFill>
                  <a:schemeClr val="tx1"/>
                </a:solidFill>
              </a:rPr>
              <a:t> </a:t>
            </a:r>
            <a:r>
              <a:rPr lang="fr-FR" baseline="0" dirty="0" err="1" smtClean="0">
                <a:solidFill>
                  <a:schemeClr val="tx1"/>
                </a:solidFill>
              </a:rPr>
              <a:t>algorithms</a:t>
            </a:r>
            <a:r>
              <a:rPr lang="fr-FR" baseline="0" dirty="0" smtClean="0">
                <a:solidFill>
                  <a:schemeClr val="tx1"/>
                </a:solidFill>
              </a:rPr>
              <a:t> </a:t>
            </a:r>
            <a:r>
              <a:rPr lang="fr-FR" baseline="0" dirty="0" err="1" smtClean="0">
                <a:solidFill>
                  <a:schemeClr val="tx1"/>
                </a:solidFill>
              </a:rPr>
              <a:t>such</a:t>
            </a:r>
            <a:r>
              <a:rPr lang="fr-FR" baseline="0" dirty="0" smtClean="0">
                <a:solidFill>
                  <a:schemeClr val="tx1"/>
                </a:solidFill>
              </a:rPr>
              <a:t> as </a:t>
            </a:r>
            <a:r>
              <a:rPr lang="fr-FR" baseline="0" dirty="0" err="1" smtClean="0">
                <a:solidFill>
                  <a:schemeClr val="tx1"/>
                </a:solidFill>
              </a:rPr>
              <a:t>MiniCon</a:t>
            </a:r>
            <a:r>
              <a:rPr lang="fr-FR" baseline="0" dirty="0" smtClean="0">
                <a:solidFill>
                  <a:schemeClr val="tx1"/>
                </a:solidFill>
              </a:rPr>
              <a:t> and</a:t>
            </a:r>
          </a:p>
          <a:p>
            <a:pPr marL="228600" marR="0" indent="-228600" algn="l" defTabSz="342900" rtl="0" eaLnBrk="1" fontAlgn="auto" latinLnBrk="0" hangingPunct="1">
              <a:lnSpc>
                <a:spcPct val="100000"/>
              </a:lnSpc>
              <a:spcBef>
                <a:spcPts val="0"/>
              </a:spcBef>
              <a:spcAft>
                <a:spcPts val="0"/>
              </a:spcAft>
              <a:buClrTx/>
              <a:buSzTx/>
              <a:buFontTx/>
              <a:buAutoNum type="arabicPeriod"/>
              <a:tabLst/>
              <a:defRPr/>
            </a:pPr>
            <a:r>
              <a:rPr lang="fr-FR" baseline="0" dirty="0" smtClean="0">
                <a:solidFill>
                  <a:schemeClr val="tx1"/>
                </a:solidFill>
              </a:rPr>
              <a:t> for </a:t>
            </a:r>
            <a:r>
              <a:rPr lang="fr-FR" baseline="0" dirty="0" err="1" smtClean="0">
                <a:solidFill>
                  <a:schemeClr val="tx1"/>
                </a:solidFill>
              </a:rPr>
              <a:t>query</a:t>
            </a:r>
            <a:r>
              <a:rPr lang="fr-FR" baseline="0" dirty="0" smtClean="0">
                <a:solidFill>
                  <a:schemeClr val="tx1"/>
                </a:solidFill>
              </a:rPr>
              <a:t> rewriting </a:t>
            </a:r>
            <a:r>
              <a:rPr lang="fr-FR" baseline="0" dirty="0" err="1" smtClean="0">
                <a:solidFill>
                  <a:schemeClr val="tx1"/>
                </a:solidFill>
              </a:rPr>
              <a:t>adapted</a:t>
            </a:r>
            <a:r>
              <a:rPr lang="fr-FR" baseline="0" dirty="0" smtClean="0">
                <a:solidFill>
                  <a:schemeClr val="tx1"/>
                </a:solidFill>
              </a:rPr>
              <a:t> to services composition.</a:t>
            </a:r>
            <a:endParaRPr lang="fr-FR" dirty="0" smtClean="0">
              <a:solidFill>
                <a:schemeClr val="tx1"/>
              </a:solidFill>
            </a:endParaRPr>
          </a:p>
          <a:p>
            <a:pPr marL="0" indent="0">
              <a:buFontTx/>
              <a:buNone/>
            </a:pPr>
            <a:endParaRPr lang="en-GB" baseline="0" dirty="0" smtClean="0"/>
          </a:p>
          <a:p>
            <a:pPr marL="171450" indent="-171450">
              <a:buFontTx/>
              <a:buChar char="-"/>
            </a:pPr>
            <a:endParaRPr lang="en-GB" dirty="0" smtClean="0"/>
          </a:p>
          <a:p>
            <a:endParaRPr lang="en-GB" dirty="0" smtClean="0"/>
          </a:p>
          <a:p>
            <a:endParaRPr lang="en-GB" dirty="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3</a:t>
            </a:fld>
            <a:endParaRPr lang="es-ES_tradnl"/>
          </a:p>
        </p:txBody>
      </p:sp>
    </p:spTree>
    <p:extLst>
      <p:ext uri="{BB962C8B-B14F-4D97-AF65-F5344CB8AC3E}">
        <p14:creationId xmlns:p14="http://schemas.microsoft.com/office/powerpoint/2010/main" val="346268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Yet in</a:t>
            </a:r>
            <a:r>
              <a:rPr lang="en-GB" baseline="0" dirty="0" smtClean="0"/>
              <a:t> our work we want the query evaluation to be guided by service level agreements. For example, the user asks that the query will not cost more than 5 USD</a:t>
            </a:r>
          </a:p>
          <a:p>
            <a:r>
              <a:rPr lang="en-GB" baseline="0" dirty="0" smtClean="0"/>
              <a:t>That only green energy providers are contacted (this is a provenance requirement) At least 85% of precision of provided data, even if they are not fresh </a:t>
            </a:r>
          </a:p>
          <a:p>
            <a:r>
              <a:rPr lang="en-GB" baseline="0" dirty="0" smtClean="0"/>
              <a:t>Availability rate of at least 90%</a:t>
            </a:r>
          </a:p>
          <a:p>
            <a:r>
              <a:rPr lang="en-GB" baseline="0" dirty="0" smtClean="0"/>
              <a:t>Response time of 0,01 sec</a:t>
            </a:r>
          </a:p>
          <a:p>
            <a:endParaRPr lang="en-GB" baseline="0" dirty="0" smtClean="0"/>
          </a:p>
          <a:p>
            <a:pPr marL="0" marR="0" indent="0" algn="l" defTabSz="342900" rtl="0" eaLnBrk="1" fontAlgn="auto" latinLnBrk="0" hangingPunct="1">
              <a:lnSpc>
                <a:spcPct val="100000"/>
              </a:lnSpc>
              <a:spcBef>
                <a:spcPts val="0"/>
              </a:spcBef>
              <a:spcAft>
                <a:spcPts val="0"/>
              </a:spcAft>
              <a:buClrTx/>
              <a:buSzTx/>
              <a:buFontTx/>
              <a:buNone/>
              <a:tabLst/>
              <a:defRPr/>
            </a:pPr>
            <a:r>
              <a:rPr lang="en-GB" baseline="0" dirty="0" smtClean="0"/>
              <a:t>The challenge is to </a:t>
            </a:r>
            <a:r>
              <a:rPr lang="fr-FR" dirty="0" err="1" smtClean="0">
                <a:solidFill>
                  <a:schemeClr val="tx1"/>
                </a:solidFill>
              </a:rPr>
              <a:t>Integrate</a:t>
            </a:r>
            <a:r>
              <a:rPr lang="fr-FR" dirty="0" smtClean="0">
                <a:solidFill>
                  <a:schemeClr val="tx1"/>
                </a:solidFill>
              </a:rPr>
              <a:t> the </a:t>
            </a:r>
            <a:r>
              <a:rPr lang="fr-FR" dirty="0" err="1" smtClean="0">
                <a:solidFill>
                  <a:schemeClr val="tx1"/>
                </a:solidFill>
              </a:rPr>
              <a:t>agreed</a:t>
            </a:r>
            <a:r>
              <a:rPr lang="fr-FR" dirty="0" smtClean="0">
                <a:solidFill>
                  <a:schemeClr val="tx1"/>
                </a:solidFill>
              </a:rPr>
              <a:t> </a:t>
            </a:r>
            <a:r>
              <a:rPr lang="fr-FR" dirty="0" err="1" smtClean="0">
                <a:solidFill>
                  <a:schemeClr val="tx1"/>
                </a:solidFill>
              </a:rPr>
              <a:t>SLAs</a:t>
            </a:r>
            <a:r>
              <a:rPr lang="fr-FR" dirty="0" smtClean="0">
                <a:solidFill>
                  <a:schemeClr val="tx1"/>
                </a:solidFill>
              </a:rPr>
              <a:t> </a:t>
            </a:r>
            <a:r>
              <a:rPr lang="fr-FR" dirty="0" err="1" smtClean="0">
                <a:solidFill>
                  <a:schemeClr val="tx1"/>
                </a:solidFill>
              </a:rPr>
              <a:t>with</a:t>
            </a:r>
            <a:r>
              <a:rPr lang="fr-FR" dirty="0" smtClean="0">
                <a:solidFill>
                  <a:schemeClr val="tx1"/>
                </a:solidFill>
              </a:rPr>
              <a:t> the </a:t>
            </a:r>
            <a:r>
              <a:rPr lang="fr-FR" dirty="0" err="1" smtClean="0">
                <a:solidFill>
                  <a:schemeClr val="tx1"/>
                </a:solidFill>
              </a:rPr>
              <a:t>QoS</a:t>
            </a:r>
            <a:r>
              <a:rPr lang="fr-FR" dirty="0" smtClean="0">
                <a:solidFill>
                  <a:schemeClr val="tx1"/>
                </a:solidFill>
              </a:rPr>
              <a:t> </a:t>
            </a:r>
            <a:r>
              <a:rPr lang="fr-FR" dirty="0" err="1" smtClean="0">
                <a:solidFill>
                  <a:schemeClr val="tx1"/>
                </a:solidFill>
              </a:rPr>
              <a:t>requirements</a:t>
            </a:r>
            <a:r>
              <a:rPr lang="fr-FR" dirty="0" smtClean="0">
                <a:solidFill>
                  <a:schemeClr val="tx1"/>
                </a:solidFill>
              </a:rPr>
              <a:t> </a:t>
            </a:r>
            <a:r>
              <a:rPr lang="fr-FR" dirty="0" err="1" smtClean="0">
                <a:solidFill>
                  <a:schemeClr val="tx1"/>
                </a:solidFill>
              </a:rPr>
              <a:t>expressed</a:t>
            </a:r>
            <a:r>
              <a:rPr lang="fr-FR" dirty="0" smtClean="0">
                <a:solidFill>
                  <a:schemeClr val="tx1"/>
                </a:solidFill>
              </a:rPr>
              <a:t> by the user </a:t>
            </a:r>
            <a:r>
              <a:rPr lang="fr-FR" dirty="0" smtClean="0">
                <a:solidFill>
                  <a:schemeClr val="tx1"/>
                </a:solidFill>
                <a:sym typeface="Wingdings"/>
              </a:rPr>
              <a:t></a:t>
            </a:r>
            <a:r>
              <a:rPr lang="fr-FR" dirty="0" smtClean="0">
                <a:solidFill>
                  <a:schemeClr val="tx1"/>
                </a:solidFill>
              </a:rPr>
              <a:t> </a:t>
            </a:r>
            <a:r>
              <a:rPr lang="fr-FR" b="1" i="1" dirty="0" err="1" smtClean="0">
                <a:solidFill>
                  <a:schemeClr val="tx1"/>
                </a:solidFill>
              </a:rPr>
              <a:t>Derived</a:t>
            </a:r>
            <a:r>
              <a:rPr lang="fr-FR" b="1" i="1" dirty="0" smtClean="0">
                <a:solidFill>
                  <a:schemeClr val="tx1"/>
                </a:solidFill>
              </a:rPr>
              <a:t> SLA</a:t>
            </a:r>
          </a:p>
          <a:p>
            <a:pPr marL="0" marR="0" indent="0" algn="l" defTabSz="342900" rtl="0" eaLnBrk="1" fontAlgn="auto" latinLnBrk="0" hangingPunct="1">
              <a:lnSpc>
                <a:spcPct val="100000"/>
              </a:lnSpc>
              <a:spcBef>
                <a:spcPts val="0"/>
              </a:spcBef>
              <a:spcAft>
                <a:spcPts val="0"/>
              </a:spcAft>
              <a:buClrTx/>
              <a:buSzTx/>
              <a:buFontTx/>
              <a:buNone/>
              <a:tabLst/>
              <a:defRPr/>
            </a:pPr>
            <a:r>
              <a:rPr lang="fr-FR" b="1" i="1" dirty="0" err="1" smtClean="0">
                <a:solidFill>
                  <a:schemeClr val="tx1"/>
                </a:solidFill>
              </a:rPr>
              <a:t>Existing</a:t>
            </a:r>
            <a:r>
              <a:rPr lang="fr-FR" b="1" i="1" dirty="0" smtClean="0">
                <a:solidFill>
                  <a:schemeClr val="tx1"/>
                </a:solidFill>
              </a:rPr>
              <a:t> </a:t>
            </a:r>
            <a:r>
              <a:rPr lang="fr-FR" b="1" i="1" dirty="0" err="1" smtClean="0">
                <a:solidFill>
                  <a:schemeClr val="tx1"/>
                </a:solidFill>
              </a:rPr>
              <a:t>works</a:t>
            </a:r>
            <a:r>
              <a:rPr lang="fr-FR" b="1" i="1" baseline="0" dirty="0" smtClean="0">
                <a:solidFill>
                  <a:schemeClr val="tx1"/>
                </a:solidFill>
              </a:rPr>
              <a:t> </a:t>
            </a:r>
            <a:r>
              <a:rPr lang="fr-FR" b="1" i="1" baseline="0" dirty="0" err="1" smtClean="0">
                <a:solidFill>
                  <a:schemeClr val="tx1"/>
                </a:solidFill>
              </a:rPr>
              <a:t>addressing</a:t>
            </a:r>
            <a:r>
              <a:rPr lang="fr-FR" b="1" i="1" baseline="0" dirty="0" smtClean="0">
                <a:solidFill>
                  <a:schemeClr val="tx1"/>
                </a:solidFill>
              </a:rPr>
              <a:t> the </a:t>
            </a:r>
            <a:r>
              <a:rPr lang="fr-FR" b="1" i="1" baseline="0" dirty="0" err="1" smtClean="0">
                <a:solidFill>
                  <a:schemeClr val="tx1"/>
                </a:solidFill>
              </a:rPr>
              <a:t>problem</a:t>
            </a:r>
            <a:r>
              <a:rPr lang="fr-FR" b="1" i="1" baseline="0" dirty="0" smtClean="0">
                <a:solidFill>
                  <a:schemeClr val="tx1"/>
                </a:solidFill>
              </a:rPr>
              <a:t> </a:t>
            </a:r>
            <a:r>
              <a:rPr lang="fr-FR" b="1" i="1" baseline="0" dirty="0" err="1" smtClean="0">
                <a:solidFill>
                  <a:schemeClr val="tx1"/>
                </a:solidFill>
              </a:rPr>
              <a:t>can</a:t>
            </a:r>
            <a:r>
              <a:rPr lang="fr-FR" b="1" i="1" baseline="0" dirty="0" smtClean="0">
                <a:solidFill>
                  <a:schemeClr val="tx1"/>
                </a:solidFill>
              </a:rPr>
              <a:t> </a:t>
            </a:r>
            <a:r>
              <a:rPr lang="fr-FR" b="1" i="1" baseline="0" dirty="0" err="1" smtClean="0">
                <a:solidFill>
                  <a:schemeClr val="tx1"/>
                </a:solidFill>
              </a:rPr>
              <a:t>be</a:t>
            </a:r>
            <a:r>
              <a:rPr lang="fr-FR" b="1" i="1" baseline="0" dirty="0" smtClean="0">
                <a:solidFill>
                  <a:schemeClr val="tx1"/>
                </a:solidFill>
              </a:rPr>
              <a:t> </a:t>
            </a:r>
            <a:r>
              <a:rPr lang="fr-FR" b="1" i="1" baseline="0" dirty="0" err="1" smtClean="0">
                <a:solidFill>
                  <a:schemeClr val="tx1"/>
                </a:solidFill>
              </a:rPr>
              <a:t>classified</a:t>
            </a:r>
            <a:r>
              <a:rPr lang="fr-FR" b="1" i="1" baseline="0" dirty="0" smtClean="0">
                <a:solidFill>
                  <a:schemeClr val="tx1"/>
                </a:solidFill>
              </a:rPr>
              <a:t> </a:t>
            </a:r>
            <a:r>
              <a:rPr lang="fr-FR" b="1" i="1" baseline="0" dirty="0" err="1" smtClean="0">
                <a:solidFill>
                  <a:schemeClr val="tx1"/>
                </a:solidFill>
              </a:rPr>
              <a:t>into</a:t>
            </a:r>
            <a:r>
              <a:rPr lang="fr-FR" b="1" i="1" baseline="0" dirty="0" smtClean="0">
                <a:solidFill>
                  <a:schemeClr val="tx1"/>
                </a:solidFill>
              </a:rPr>
              <a:t> </a:t>
            </a:r>
            <a:r>
              <a:rPr lang="fr-FR" b="1" i="1" baseline="0" dirty="0" err="1" smtClean="0">
                <a:solidFill>
                  <a:schemeClr val="tx1"/>
                </a:solidFill>
              </a:rPr>
              <a:t>two</a:t>
            </a:r>
            <a:r>
              <a:rPr lang="fr-FR" b="1" i="1" baseline="0" dirty="0" smtClean="0">
                <a:solidFill>
                  <a:schemeClr val="tx1"/>
                </a:solidFill>
              </a:rPr>
              <a:t> groups:</a:t>
            </a:r>
          </a:p>
          <a:p>
            <a:pPr marL="0" marR="0" indent="0" algn="l" defTabSz="342900" rtl="0" eaLnBrk="1" fontAlgn="auto" latinLnBrk="0" hangingPunct="1">
              <a:lnSpc>
                <a:spcPct val="100000"/>
              </a:lnSpc>
              <a:spcBef>
                <a:spcPts val="0"/>
              </a:spcBef>
              <a:spcAft>
                <a:spcPts val="0"/>
              </a:spcAft>
              <a:buClrTx/>
              <a:buSzTx/>
              <a:buFontTx/>
              <a:buNone/>
              <a:tabLst/>
              <a:defRPr/>
            </a:pPr>
            <a:r>
              <a:rPr lang="fr-FR" b="1" i="1" baseline="0" dirty="0" err="1" smtClean="0">
                <a:solidFill>
                  <a:schemeClr val="tx1"/>
                </a:solidFill>
              </a:rPr>
              <a:t>Those</a:t>
            </a:r>
            <a:r>
              <a:rPr lang="fr-FR" b="1" i="1" baseline="0" dirty="0" smtClean="0">
                <a:solidFill>
                  <a:schemeClr val="tx1"/>
                </a:solidFill>
              </a:rPr>
              <a:t> </a:t>
            </a:r>
            <a:r>
              <a:rPr lang="fr-FR" b="1" i="1" baseline="0" dirty="0" err="1" smtClean="0">
                <a:solidFill>
                  <a:schemeClr val="tx1"/>
                </a:solidFill>
              </a:rPr>
              <a:t>addressing</a:t>
            </a:r>
            <a:r>
              <a:rPr lang="fr-FR" b="1" i="1" baseline="0" dirty="0" smtClean="0">
                <a:solidFill>
                  <a:schemeClr val="tx1"/>
                </a:solidFill>
              </a:rPr>
              <a:t> </a:t>
            </a:r>
            <a:r>
              <a:rPr lang="fr-FR" b="1" i="1" baseline="0" dirty="0" err="1" smtClean="0">
                <a:solidFill>
                  <a:schemeClr val="tx1"/>
                </a:solidFill>
              </a:rPr>
              <a:t>negociation</a:t>
            </a:r>
            <a:r>
              <a:rPr lang="fr-FR" b="1" i="1" baseline="0" dirty="0" smtClean="0">
                <a:solidFill>
                  <a:schemeClr val="tx1"/>
                </a:solidFill>
              </a:rPr>
              <a:t> of use condition </a:t>
            </a:r>
            <a:r>
              <a:rPr lang="fr-FR" b="1" i="1" baseline="0" dirty="0" err="1" smtClean="0">
                <a:solidFill>
                  <a:schemeClr val="tx1"/>
                </a:solidFill>
              </a:rPr>
              <a:t>which</a:t>
            </a:r>
            <a:r>
              <a:rPr lang="fr-FR" b="1" i="1" baseline="0" dirty="0" smtClean="0">
                <a:solidFill>
                  <a:schemeClr val="tx1"/>
                </a:solidFill>
              </a:rPr>
              <a:t> are </a:t>
            </a:r>
            <a:r>
              <a:rPr lang="fr-FR" b="1" i="1" baseline="0" dirty="0" err="1" smtClean="0">
                <a:solidFill>
                  <a:schemeClr val="tx1"/>
                </a:solidFill>
              </a:rPr>
              <a:t>statically</a:t>
            </a:r>
            <a:r>
              <a:rPr lang="fr-FR" b="1" i="1" baseline="0" dirty="0" smtClean="0">
                <a:solidFill>
                  <a:schemeClr val="tx1"/>
                </a:solidFill>
              </a:rPr>
              <a:t> </a:t>
            </a:r>
            <a:r>
              <a:rPr lang="fr-FR" b="1" i="1" baseline="0" dirty="0" err="1" smtClean="0">
                <a:solidFill>
                  <a:schemeClr val="tx1"/>
                </a:solidFill>
              </a:rPr>
              <a:t>agreed</a:t>
            </a:r>
            <a:r>
              <a:rPr lang="fr-FR" b="1" i="1" baseline="0" dirty="0" smtClean="0">
                <a:solidFill>
                  <a:schemeClr val="tx1"/>
                </a:solidFill>
              </a:rPr>
              <a:t> </a:t>
            </a:r>
            <a:r>
              <a:rPr lang="fr-FR" b="1" i="1" baseline="0" dirty="0" err="1" smtClean="0">
                <a:solidFill>
                  <a:schemeClr val="tx1"/>
                </a:solidFill>
              </a:rPr>
              <a:t>between</a:t>
            </a:r>
            <a:r>
              <a:rPr lang="fr-FR" b="1" i="1" baseline="0" dirty="0" smtClean="0">
                <a:solidFill>
                  <a:schemeClr val="tx1"/>
                </a:solidFill>
              </a:rPr>
              <a:t> the parts and </a:t>
            </a:r>
            <a:r>
              <a:rPr lang="fr-FR" b="1" i="1" baseline="0" dirty="0" err="1" smtClean="0">
                <a:solidFill>
                  <a:schemeClr val="tx1"/>
                </a:solidFill>
              </a:rPr>
              <a:t>those</a:t>
            </a:r>
            <a:r>
              <a:rPr lang="fr-FR" b="1" i="1" baseline="0" dirty="0" smtClean="0">
                <a:solidFill>
                  <a:schemeClr val="tx1"/>
                </a:solidFill>
              </a:rPr>
              <a:t> monitoring of use conditions as</a:t>
            </a:r>
          </a:p>
          <a:p>
            <a:pPr marL="0" marR="0" indent="0" algn="l" defTabSz="342900" rtl="0" eaLnBrk="1" fontAlgn="auto" latinLnBrk="0" hangingPunct="1">
              <a:lnSpc>
                <a:spcPct val="100000"/>
              </a:lnSpc>
              <a:spcBef>
                <a:spcPts val="0"/>
              </a:spcBef>
              <a:spcAft>
                <a:spcPts val="0"/>
              </a:spcAft>
              <a:buClrTx/>
              <a:buSzTx/>
              <a:buFontTx/>
              <a:buNone/>
              <a:tabLst/>
              <a:defRPr/>
            </a:pPr>
            <a:r>
              <a:rPr lang="fr-FR" b="1" i="1" baseline="0" dirty="0" smtClean="0">
                <a:solidFill>
                  <a:schemeClr val="tx1"/>
                </a:solidFill>
              </a:rPr>
              <a:t>Cloud </a:t>
            </a:r>
            <a:r>
              <a:rPr lang="fr-FR" b="1" i="1" baseline="0" dirty="0" err="1" smtClean="0">
                <a:solidFill>
                  <a:schemeClr val="tx1"/>
                </a:solidFill>
              </a:rPr>
              <a:t>resources</a:t>
            </a:r>
            <a:r>
              <a:rPr lang="fr-FR" b="1" i="1" baseline="0" dirty="0" smtClean="0">
                <a:solidFill>
                  <a:schemeClr val="tx1"/>
                </a:solidFill>
              </a:rPr>
              <a:t> to </a:t>
            </a:r>
            <a:r>
              <a:rPr lang="fr-FR" b="1" i="1" baseline="0" dirty="0" err="1" smtClean="0">
                <a:solidFill>
                  <a:schemeClr val="tx1"/>
                </a:solidFill>
              </a:rPr>
              <a:t>detect</a:t>
            </a:r>
            <a:r>
              <a:rPr lang="fr-FR" b="1" i="1" baseline="0" dirty="0" smtClean="0">
                <a:solidFill>
                  <a:schemeClr val="tx1"/>
                </a:solidFill>
              </a:rPr>
              <a:t> SLA </a:t>
            </a:r>
            <a:r>
              <a:rPr lang="fr-FR" b="1" i="1" baseline="0" dirty="0" err="1" smtClean="0">
                <a:solidFill>
                  <a:schemeClr val="tx1"/>
                </a:solidFill>
              </a:rPr>
              <a:t>contract</a:t>
            </a:r>
            <a:r>
              <a:rPr lang="fr-FR" b="1" i="1" baseline="0" dirty="0" smtClean="0">
                <a:solidFill>
                  <a:schemeClr val="tx1"/>
                </a:solidFill>
              </a:rPr>
              <a:t> violation</a:t>
            </a:r>
            <a:endParaRPr lang="fr-FR" b="1" i="1" dirty="0" smtClean="0">
              <a:solidFill>
                <a:schemeClr val="tx1"/>
              </a:solidFill>
            </a:endParaRPr>
          </a:p>
          <a:p>
            <a:endParaRPr lang="en-GB" baseline="0" dirty="0" smtClean="0"/>
          </a:p>
          <a:p>
            <a:endParaRPr lang="en-GB" baseline="0" dirty="0" smtClean="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4</a:t>
            </a:fld>
            <a:endParaRPr lang="es-ES_tradnl"/>
          </a:p>
        </p:txBody>
      </p:sp>
    </p:spTree>
    <p:extLst>
      <p:ext uri="{BB962C8B-B14F-4D97-AF65-F5344CB8AC3E}">
        <p14:creationId xmlns:p14="http://schemas.microsoft.com/office/powerpoint/2010/main" val="3869439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GB" dirty="0" smtClean="0"/>
              <a:t>We in contrast want</a:t>
            </a:r>
            <a:r>
              <a:rPr lang="en-GB" baseline="0" dirty="0" smtClean="0"/>
              <a:t> to determine </a:t>
            </a:r>
            <a:r>
              <a:rPr lang="en-GB" sz="900" dirty="0" smtClean="0"/>
              <a:t>How can the user efficiently obtain results for her queries such that they meet her </a:t>
            </a:r>
            <a:r>
              <a:rPr lang="en-GB" sz="900" dirty="0" err="1" smtClean="0"/>
              <a:t>QoS</a:t>
            </a:r>
            <a:r>
              <a:rPr lang="en-GB" sz="900" dirty="0" smtClean="0"/>
              <a:t> requirements that include</a:t>
            </a:r>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GB" sz="900" dirty="0" smtClean="0"/>
              <a:t>Her</a:t>
            </a:r>
            <a:r>
              <a:rPr lang="en-GB" sz="900" baseline="0" dirty="0" smtClean="0"/>
              <a:t> subscribed contracts with the involved cloud providers</a:t>
            </a:r>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GB" sz="900" baseline="0" dirty="0" smtClean="0"/>
              <a:t>The results do not neglect services contracts</a:t>
            </a:r>
          </a:p>
          <a:p>
            <a:pPr marL="171450" marR="0" indent="-171450" algn="l" defTabSz="342900" rtl="0" eaLnBrk="1" fontAlgn="auto" latinLnBrk="0" hangingPunct="1">
              <a:lnSpc>
                <a:spcPct val="100000"/>
              </a:lnSpc>
              <a:spcBef>
                <a:spcPts val="0"/>
              </a:spcBef>
              <a:spcAft>
                <a:spcPts val="0"/>
              </a:spcAft>
              <a:buClrTx/>
              <a:buSzTx/>
              <a:buFontTx/>
              <a:buChar char="-"/>
              <a:tabLst/>
              <a:defRPr/>
            </a:pPr>
            <a:r>
              <a:rPr lang="en-GB" sz="900" baseline="0" dirty="0" smtClean="0"/>
              <a:t>Particularly for queries that call several services deployed on different clouds</a:t>
            </a:r>
            <a:r>
              <a:rPr lang="en-GB" sz="900" dirty="0" smtClean="0"/>
              <a:t> </a:t>
            </a:r>
          </a:p>
          <a:p>
            <a:endParaRPr lang="en-GB" dirty="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5</a:t>
            </a:fld>
            <a:endParaRPr lang="es-ES_tradnl"/>
          </a:p>
        </p:txBody>
      </p:sp>
    </p:spTree>
    <p:extLst>
      <p:ext uri="{BB962C8B-B14F-4D97-AF65-F5344CB8AC3E}">
        <p14:creationId xmlns:p14="http://schemas.microsoft.com/office/powerpoint/2010/main" val="184692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Two important challenges must be considered. In the case of accessing one cloud provider where</a:t>
            </a:r>
            <a:r>
              <a:rPr lang="en-GB" baseline="0" dirty="0" smtClean="0"/>
              <a:t> services have associated agreed SLA and there is a SLA established between the cloud provider the challenge is :</a:t>
            </a:r>
          </a:p>
          <a:p>
            <a:r>
              <a:rPr lang="en-GB" baseline="0" dirty="0" smtClean="0"/>
              <a:t>- How to be sure that all the agreed SLAs are respected while satisfying the user?</a:t>
            </a:r>
            <a:endParaRPr lang="en-GB" dirty="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6</a:t>
            </a:fld>
            <a:endParaRPr lang="es-ES_tradnl"/>
          </a:p>
        </p:txBody>
      </p:sp>
    </p:spTree>
    <p:extLst>
      <p:ext uri="{BB962C8B-B14F-4D97-AF65-F5344CB8AC3E}">
        <p14:creationId xmlns:p14="http://schemas.microsoft.com/office/powerpoint/2010/main" val="151192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An in the</a:t>
            </a:r>
            <a:r>
              <a:rPr lang="en-GB" baseline="0" dirty="0" smtClean="0"/>
              <a:t> case of multiple clouds: </a:t>
            </a:r>
          </a:p>
          <a:p>
            <a:r>
              <a:rPr lang="en-GB" dirty="0" smtClean="0"/>
              <a:t>Can my constraints be </a:t>
            </a:r>
            <a:r>
              <a:rPr lang="en-GB" dirty="0" err="1" smtClean="0"/>
              <a:t>satisfyed</a:t>
            </a:r>
            <a:r>
              <a:rPr lang="en-GB" dirty="0" smtClean="0"/>
              <a:t>? Which services shall I ask for?  </a:t>
            </a:r>
          </a:p>
          <a:p>
            <a:r>
              <a:rPr lang="en-GB" dirty="0" smtClean="0"/>
              <a:t>How can </a:t>
            </a:r>
            <a:r>
              <a:rPr lang="en-GB" dirty="0" err="1" smtClean="0"/>
              <a:t>ressources</a:t>
            </a:r>
            <a:r>
              <a:rPr lang="en-GB" dirty="0" smtClean="0"/>
              <a:t> be saved for next query?</a:t>
            </a:r>
          </a:p>
          <a:p>
            <a:endParaRPr lang="en-GB" dirty="0"/>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7</a:t>
            </a:fld>
            <a:endParaRPr lang="es-ES_tradnl"/>
          </a:p>
        </p:txBody>
      </p:sp>
    </p:spTree>
    <p:extLst>
      <p:ext uri="{BB962C8B-B14F-4D97-AF65-F5344CB8AC3E}">
        <p14:creationId xmlns:p14="http://schemas.microsoft.com/office/powerpoint/2010/main" val="2566938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In this context:,</a:t>
            </a:r>
            <a:r>
              <a:rPr lang="es-MX" baseline="0" dirty="0" smtClean="0"/>
              <a:t> our objective are:</a:t>
            </a:r>
          </a:p>
          <a:p>
            <a:r>
              <a:rPr lang="es-MX" dirty="0" smtClean="0"/>
              <a:t>Propose an SLA guided continuous data integration and provision system as a DaaS  </a:t>
            </a:r>
          </a:p>
          <a:p>
            <a:r>
              <a:rPr lang="es-MX" dirty="0" smtClean="0"/>
              <a:t>- Integrated SLA computation out of the Data agreed SLA</a:t>
            </a:r>
          </a:p>
          <a:p>
            <a:r>
              <a:rPr lang="es-MX" dirty="0" smtClean="0"/>
              <a:t>- Optimized and adaptable data collection, query rewriting and integration according to user preferences</a:t>
            </a:r>
          </a:p>
          <a:p>
            <a:r>
              <a:rPr lang="es-MX" dirty="0" smtClean="0"/>
              <a:t>- Learning based data integration mechanisms</a:t>
            </a:r>
          </a:p>
          <a:p>
            <a:endParaRPr lang="es-MX" dirty="0"/>
          </a:p>
        </p:txBody>
      </p:sp>
      <p:sp>
        <p:nvSpPr>
          <p:cNvPr id="4" name="3 Marcador de número de diapositiva"/>
          <p:cNvSpPr>
            <a:spLocks noGrp="1"/>
          </p:cNvSpPr>
          <p:nvPr>
            <p:ph type="sldNum" sz="quarter" idx="10"/>
          </p:nvPr>
        </p:nvSpPr>
        <p:spPr/>
        <p:txBody>
          <a:bodyPr/>
          <a:lstStyle/>
          <a:p>
            <a:fld id="{52815A4C-9E08-41AA-A5B8-2AF14C109CD3}" type="slidenum">
              <a:rPr lang="es-MX" smtClean="0"/>
              <a:t>8</a:t>
            </a:fld>
            <a:endParaRPr lang="es-MX"/>
          </a:p>
        </p:txBody>
      </p:sp>
    </p:spTree>
    <p:extLst>
      <p:ext uri="{BB962C8B-B14F-4D97-AF65-F5344CB8AC3E}">
        <p14:creationId xmlns:p14="http://schemas.microsoft.com/office/powerpoint/2010/main" val="236396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smtClean="0"/>
              <a:t>Our general</a:t>
            </a:r>
            <a:r>
              <a:rPr lang="en-GB" baseline="0" dirty="0" smtClean="0"/>
              <a:t> approach looks as follows:</a:t>
            </a:r>
          </a:p>
          <a:p>
            <a:r>
              <a:rPr lang="en-GB" baseline="0" dirty="0" smtClean="0"/>
              <a:t>Given that a query has associated preferences, the query evaluation process is divided in 3 phases</a:t>
            </a:r>
          </a:p>
          <a:p>
            <a:r>
              <a:rPr lang="en-GB" baseline="0" dirty="0" smtClean="0"/>
              <a:t>Phase one: SLA derivation, that consists in looking up whether a similar SLA has been already derived for a similar request, if not we compute an integrated SLA</a:t>
            </a:r>
          </a:p>
          <a:p>
            <a:r>
              <a:rPr lang="en-GB" baseline="0" dirty="0" smtClean="0"/>
              <a:t>Phase two: Service composition, the query is expressed as a workflow with associated SLA constraints specified in the derived SLA. The rewriting result is stored for further uses</a:t>
            </a:r>
          </a:p>
          <a:p>
            <a:r>
              <a:rPr lang="en-GB" baseline="0" dirty="0" smtClean="0"/>
              <a:t>Phase three: the query is optimized in terms to other elements of SLA requirements that have more to do with the consumed resources and the economic</a:t>
            </a:r>
          </a:p>
          <a:p>
            <a:r>
              <a:rPr lang="en-GB" baseline="0" dirty="0" smtClean="0"/>
              <a:t>Cost of the query. Once optimized the query is enacted by a workflow engine.</a:t>
            </a:r>
          </a:p>
          <a:p>
            <a:endParaRPr lang="en-GB" baseline="0" dirty="0" smtClean="0"/>
          </a:p>
          <a:p>
            <a:r>
              <a:rPr lang="en-GB" baseline="0" dirty="0" smtClean="0"/>
              <a:t>Since SLA are contracts, there is a monitoring mechanism and an SLA management module devoted to observing whether the SLAs are honoured</a:t>
            </a:r>
          </a:p>
          <a:p>
            <a:r>
              <a:rPr lang="en-GB" baseline="0" dirty="0" smtClean="0"/>
              <a:t>The paper we present focuses mainly on the SLA derivation approach. So let us zoom on this aspect:</a:t>
            </a:r>
          </a:p>
        </p:txBody>
      </p:sp>
      <p:sp>
        <p:nvSpPr>
          <p:cNvPr id="4" name="Espace réservé du numéro de diapositive 3"/>
          <p:cNvSpPr>
            <a:spLocks noGrp="1"/>
          </p:cNvSpPr>
          <p:nvPr>
            <p:ph type="sldNum" sz="quarter" idx="10"/>
          </p:nvPr>
        </p:nvSpPr>
        <p:spPr/>
        <p:txBody>
          <a:bodyPr/>
          <a:lstStyle/>
          <a:p>
            <a:fld id="{57E0BC2A-8237-8C45-84CA-A7F136E6A562}" type="slidenum">
              <a:rPr lang="es-ES_tradnl" smtClean="0"/>
              <a:t>9</a:t>
            </a:fld>
            <a:endParaRPr lang="es-ES_tradnl"/>
          </a:p>
        </p:txBody>
      </p:sp>
    </p:spTree>
    <p:extLst>
      <p:ext uri="{BB962C8B-B14F-4D97-AF65-F5344CB8AC3E}">
        <p14:creationId xmlns:p14="http://schemas.microsoft.com/office/powerpoint/2010/main" val="212419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4102267"/>
            <a:ext cx="8447150" cy="6906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27539" y="965842"/>
            <a:ext cx="8245162" cy="1106260"/>
          </a:xfrm>
          <a:effectLst/>
        </p:spPr>
        <p:txBody>
          <a:bodyPr anchor="b">
            <a:normAutofit/>
          </a:bodyPr>
          <a:lstStyle>
            <a:lvl1pPr>
              <a:defRPr sz="27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35895" y="235617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08173A4C-CE70-0842-955E-7836C9977CD0}" type="datetime1">
              <a:rPr lang="fr-FR" smtClean="0"/>
              <a:t>15/06/2014</a:t>
            </a:fld>
            <a:endParaRPr lang="en-GB"/>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503914D5-4C05-48A0-975C-C97C98535A04}" type="slidenum">
              <a:rPr lang="en-GB" smtClean="0"/>
              <a:t>‹#›</a:t>
            </a:fld>
            <a:endParaRPr lang="en-GB"/>
          </a:p>
        </p:txBody>
      </p:sp>
    </p:spTree>
    <p:extLst>
      <p:ext uri="{BB962C8B-B14F-4D97-AF65-F5344CB8AC3E}">
        <p14:creationId xmlns:p14="http://schemas.microsoft.com/office/powerpoint/2010/main" val="256850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CC69C8-B675-1649-A9BD-41EBD27C87D2}" type="datetime1">
              <a:rPr lang="fr-FR" smtClean="0"/>
              <a:t>15/06/2014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3914D5-4C05-48A0-975C-C97C98535A04}" type="slidenum">
              <a:rPr lang="en-GB" smtClean="0"/>
              <a:t>‹#›</a:t>
            </a:fld>
            <a:endParaRPr lang="en-GB"/>
          </a:p>
        </p:txBody>
      </p:sp>
    </p:spTree>
    <p:extLst>
      <p:ext uri="{BB962C8B-B14F-4D97-AF65-F5344CB8AC3E}">
        <p14:creationId xmlns:p14="http://schemas.microsoft.com/office/powerpoint/2010/main" val="229060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4BAE475C-31E1-764F-AEF6-3694F06675D0}" type="datetime1">
              <a:rPr lang="fr-FR" smtClean="0"/>
              <a:t>15/06/2014</a:t>
            </a:fld>
            <a:endParaRPr lang="en-GB"/>
          </a:p>
        </p:txBody>
      </p:sp>
      <p:sp>
        <p:nvSpPr>
          <p:cNvPr id="5" name="Footer Placeholder 4"/>
          <p:cNvSpPr>
            <a:spLocks noGrp="1"/>
          </p:cNvSpPr>
          <p:nvPr>
            <p:ph type="ftr" sz="quarter" idx="11"/>
          </p:nvPr>
        </p:nvSpPr>
        <p:spPr>
          <a:xfrm>
            <a:off x="581193" y="4463859"/>
            <a:ext cx="5922209" cy="273844"/>
          </a:xfrm>
        </p:spPr>
        <p:txBody>
          <a:bodyPr/>
          <a:lstStyle/>
          <a:p>
            <a:endParaRPr lang="en-GB"/>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503914D5-4C05-48A0-975C-C97C98535A04}" type="slidenum">
              <a:rPr lang="en-GB" smtClean="0"/>
              <a:t>‹#›</a:t>
            </a:fld>
            <a:endParaRPr lang="en-GB"/>
          </a:p>
        </p:txBody>
      </p:sp>
    </p:spTree>
    <p:extLst>
      <p:ext uri="{BB962C8B-B14F-4D97-AF65-F5344CB8AC3E}">
        <p14:creationId xmlns:p14="http://schemas.microsoft.com/office/powerpoint/2010/main" val="4040695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4" name="Rectangle 3"/>
          <p:cNvSpPr/>
          <p:nvPr/>
        </p:nvSpPr>
        <p:spPr>
          <a:xfrm>
            <a:off x="8210550" y="211931"/>
            <a:ext cx="64135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8"/>
          <p:cNvSpPr txBox="1">
            <a:spLocks noChangeArrowheads="1"/>
          </p:cNvSpPr>
          <p:nvPr/>
        </p:nvSpPr>
        <p:spPr bwMode="auto">
          <a:xfrm>
            <a:off x="223838" y="171450"/>
            <a:ext cx="2603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GB" sz="3600" b="1" smtClean="0">
                <a:solidFill>
                  <a:srgbClr val="C2C2FF"/>
                </a:solidFill>
              </a:rPr>
              <a:t>+</a:t>
            </a:r>
          </a:p>
        </p:txBody>
      </p:sp>
      <p:sp>
        <p:nvSpPr>
          <p:cNvPr id="6" name="Rectangle 5"/>
          <p:cNvSpPr/>
          <p:nvPr/>
        </p:nvSpPr>
        <p:spPr>
          <a:xfrm>
            <a:off x="8067676" y="211931"/>
            <a:ext cx="92075" cy="12001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idx="1"/>
          </p:nvPr>
        </p:nvSpPr>
        <p:spPr/>
        <p:txBody>
          <a:bodyPr/>
          <a:lstStyle>
            <a:lvl5pPr>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7" name="Date Placeholder 3"/>
          <p:cNvSpPr>
            <a:spLocks noGrp="1"/>
          </p:cNvSpPr>
          <p:nvPr>
            <p:ph type="dt" sz="half" idx="10"/>
          </p:nvPr>
        </p:nvSpPr>
        <p:spPr/>
        <p:txBody>
          <a:bodyPr/>
          <a:lstStyle>
            <a:lvl1pPr>
              <a:defRPr/>
            </a:lvl1pPr>
          </a:lstStyle>
          <a:p>
            <a:pPr>
              <a:defRPr/>
            </a:pPr>
            <a:fld id="{D302CF7C-A13E-A345-84DA-F5AB6E7DF0E9}" type="datetime1">
              <a:rPr lang="fr-FR" smtClean="0"/>
              <a:t>15/06/2014</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3C9F231-1BFB-0E48-91FF-B26853194675}" type="slidenum">
              <a:rPr lang="en-GB"/>
              <a:pPr>
                <a:defRPr/>
              </a:pPr>
              <a:t>‹#›</a:t>
            </a:fld>
            <a:endParaRPr lang="en-GB"/>
          </a:p>
        </p:txBody>
      </p:sp>
    </p:spTree>
    <p:extLst>
      <p:ext uri="{BB962C8B-B14F-4D97-AF65-F5344CB8AC3E}">
        <p14:creationId xmlns:p14="http://schemas.microsoft.com/office/powerpoint/2010/main" val="95025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sp>
        <p:nvSpPr>
          <p:cNvPr id="6" name="Rectangle 5"/>
          <p:cNvSpPr/>
          <p:nvPr/>
        </p:nvSpPr>
        <p:spPr>
          <a:xfrm>
            <a:off x="8166847" y="211931"/>
            <a:ext cx="68580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smtClean="0"/>
              <a:t>Cliquez et modifiez le titre</a:t>
            </a:r>
            <a:endParaRPr/>
          </a:p>
        </p:txBody>
      </p:sp>
      <p:sp>
        <p:nvSpPr>
          <p:cNvPr id="3" name="Date Placeholder 2"/>
          <p:cNvSpPr>
            <a:spLocks noGrp="1"/>
          </p:cNvSpPr>
          <p:nvPr>
            <p:ph type="dt" sz="half" idx="10"/>
          </p:nvPr>
        </p:nvSpPr>
        <p:spPr/>
        <p:txBody>
          <a:bodyPr/>
          <a:lstStyle/>
          <a:p>
            <a:fld id="{825AAD87-5DB6-FD45-9B91-4F6BC3D3F595}" type="datetime1">
              <a:rPr lang="fr-FR" smtClean="0"/>
              <a:t>15/06/2014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2335991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mparaison">
    <p:spTree>
      <p:nvGrpSpPr>
        <p:cNvPr id="1" name=""/>
        <p:cNvGrpSpPr/>
        <p:nvPr/>
      </p:nvGrpSpPr>
      <p:grpSpPr>
        <a:xfrm>
          <a:off x="0" y="0"/>
          <a:ext cx="0" cy="0"/>
          <a:chOff x="0" y="0"/>
          <a:chExt cx="0" cy="0"/>
        </a:xfrm>
      </p:grpSpPr>
      <p:sp>
        <p:nvSpPr>
          <p:cNvPr id="10" name="Rectangle 9"/>
          <p:cNvSpPr/>
          <p:nvPr/>
        </p:nvSpPr>
        <p:spPr>
          <a:xfrm>
            <a:off x="8166847" y="211931"/>
            <a:ext cx="685800"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fr-FR" smtClean="0"/>
              <a:t>Cliquez et modifiez le titre</a:t>
            </a:r>
            <a:endParaRPr/>
          </a:p>
        </p:txBody>
      </p:sp>
      <p:sp>
        <p:nvSpPr>
          <p:cNvPr id="4" name="Content Placeholder 3"/>
          <p:cNvSpPr>
            <a:spLocks noGrp="1"/>
          </p:cNvSpPr>
          <p:nvPr>
            <p:ph sz="half" idx="2"/>
          </p:nvPr>
        </p:nvSpPr>
        <p:spPr>
          <a:xfrm>
            <a:off x="497541" y="1835524"/>
            <a:ext cx="3657600" cy="275909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6" name="Content Placeholder 5"/>
          <p:cNvSpPr>
            <a:spLocks noGrp="1"/>
          </p:cNvSpPr>
          <p:nvPr>
            <p:ph sz="quarter" idx="4"/>
          </p:nvPr>
        </p:nvSpPr>
        <p:spPr>
          <a:xfrm>
            <a:off x="4399878" y="1835524"/>
            <a:ext cx="3657600" cy="275909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7" name="Date Placeholder 6"/>
          <p:cNvSpPr>
            <a:spLocks noGrp="1"/>
          </p:cNvSpPr>
          <p:nvPr>
            <p:ph type="dt" sz="half" idx="10"/>
          </p:nvPr>
        </p:nvSpPr>
        <p:spPr/>
        <p:txBody>
          <a:bodyPr/>
          <a:lstStyle/>
          <a:p>
            <a:fld id="{A730A38C-46F8-1741-9A21-08C25CCF77B8}" type="datetime1">
              <a:rPr lang="fr-FR" smtClean="0"/>
              <a:t>15/06/2014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1553136"/>
            <a:ext cx="3657600" cy="242047"/>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5" name="Text Placeholder 4"/>
          <p:cNvSpPr>
            <a:spLocks noGrp="1"/>
          </p:cNvSpPr>
          <p:nvPr>
            <p:ph type="body" sz="quarter" idx="3"/>
          </p:nvPr>
        </p:nvSpPr>
        <p:spPr>
          <a:xfrm>
            <a:off x="4399878" y="1553136"/>
            <a:ext cx="3657600" cy="242047"/>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Tree>
    <p:extLst>
      <p:ext uri="{BB962C8B-B14F-4D97-AF65-F5344CB8AC3E}">
        <p14:creationId xmlns:p14="http://schemas.microsoft.com/office/powerpoint/2010/main" val="2171626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eux contenus">
    <p:spTree>
      <p:nvGrpSpPr>
        <p:cNvPr id="1" name=""/>
        <p:cNvGrpSpPr/>
        <p:nvPr/>
      </p:nvGrpSpPr>
      <p:grpSpPr>
        <a:xfrm>
          <a:off x="0" y="0"/>
          <a:ext cx="0" cy="0"/>
          <a:chOff x="0" y="0"/>
          <a:chExt cx="0" cy="0"/>
        </a:xfrm>
      </p:grpSpPr>
      <p:sp>
        <p:nvSpPr>
          <p:cNvPr id="11" name="Rectangle 10"/>
          <p:cNvSpPr/>
          <p:nvPr/>
        </p:nvSpPr>
        <p:spPr>
          <a:xfrm>
            <a:off x="8210551" y="211931"/>
            <a:ext cx="642097" cy="1200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11931"/>
            <a:ext cx="91440" cy="12001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6" y="17145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smtClean="0"/>
              <a:t>Cliquez et modifiez le titre</a:t>
            </a:r>
            <a:endParaRPr/>
          </a:p>
        </p:txBody>
      </p:sp>
      <p:sp>
        <p:nvSpPr>
          <p:cNvPr id="3" name="Content Placeholder 2"/>
          <p:cNvSpPr>
            <a:spLocks noGrp="1"/>
          </p:cNvSpPr>
          <p:nvPr>
            <p:ph sz="half" idx="1"/>
          </p:nvPr>
        </p:nvSpPr>
        <p:spPr>
          <a:xfrm>
            <a:off x="498518" y="1489472"/>
            <a:ext cx="3657600" cy="310515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4" name="Content Placeholder 3"/>
          <p:cNvSpPr>
            <a:spLocks noGrp="1"/>
          </p:cNvSpPr>
          <p:nvPr>
            <p:ph sz="half" idx="2"/>
          </p:nvPr>
        </p:nvSpPr>
        <p:spPr>
          <a:xfrm>
            <a:off x="4399878" y="1489472"/>
            <a:ext cx="3657600" cy="310515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dirty="0"/>
          </a:p>
        </p:txBody>
      </p:sp>
      <p:sp>
        <p:nvSpPr>
          <p:cNvPr id="5" name="Date Placeholder 4"/>
          <p:cNvSpPr>
            <a:spLocks noGrp="1"/>
          </p:cNvSpPr>
          <p:nvPr>
            <p:ph type="dt" sz="half" idx="10"/>
          </p:nvPr>
        </p:nvSpPr>
        <p:spPr/>
        <p:txBody>
          <a:bodyPr/>
          <a:lstStyle/>
          <a:p>
            <a:fld id="{07A11159-4733-984B-82E6-F506241142AC}" type="datetime1">
              <a:rPr lang="fr-FR" smtClean="0"/>
              <a:t>15/06/2014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extLst>
      <p:ext uri="{BB962C8B-B14F-4D97-AF65-F5344CB8AC3E}">
        <p14:creationId xmlns:p14="http://schemas.microsoft.com/office/powerpoint/2010/main" val="381297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3E0B9-CC88-8645-9C27-FEB189175B0D}" type="datetime1">
              <a:rPr lang="fr-FR" smtClean="0"/>
              <a:t>15/06/2014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7918725" y="4467103"/>
            <a:ext cx="789381" cy="273844"/>
          </a:xfrm>
        </p:spPr>
        <p:txBody>
          <a:bodyPr/>
          <a:lstStyle/>
          <a:p>
            <a:fld id="{503914D5-4C05-48A0-975C-C97C98535A04}" type="slidenum">
              <a:rPr lang="en-GB" smtClean="0"/>
              <a:t>‹#›</a:t>
            </a:fld>
            <a:endParaRPr lang="en-GB"/>
          </a:p>
        </p:txBody>
      </p:sp>
    </p:spTree>
    <p:extLst>
      <p:ext uri="{BB962C8B-B14F-4D97-AF65-F5344CB8AC3E}">
        <p14:creationId xmlns:p14="http://schemas.microsoft.com/office/powerpoint/2010/main" val="211087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400" cap="all">
                <a:solidFill>
                  <a:schemeClr val="accent2"/>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DE04ABD-EA59-D340-8A4B-D382B3BF6F0B}" type="datetime1">
              <a:rPr lang="fr-FR" smtClean="0"/>
              <a:t>15/06/2014</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03914D5-4C05-48A0-975C-C97C98535A04}" type="slidenum">
              <a:rPr lang="en-GB" smtClean="0"/>
              <a:t>‹#›</a:t>
            </a:fld>
            <a:endParaRPr lang="en-GB"/>
          </a:p>
        </p:txBody>
      </p:sp>
    </p:spTree>
    <p:extLst>
      <p:ext uri="{BB962C8B-B14F-4D97-AF65-F5344CB8AC3E}">
        <p14:creationId xmlns:p14="http://schemas.microsoft.com/office/powerpoint/2010/main" val="148256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501940-797B-154C-B283-2D29903CC2BA}" type="datetime1">
              <a:rPr lang="fr-FR" smtClean="0"/>
              <a:t>15/06/2014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3914D5-4C05-48A0-975C-C97C98535A04}" type="slidenum">
              <a:rPr lang="en-GB" smtClean="0"/>
              <a:t>‹#›</a:t>
            </a:fld>
            <a:endParaRPr lang="en-GB"/>
          </a:p>
        </p:txBody>
      </p:sp>
    </p:spTree>
    <p:extLst>
      <p:ext uri="{BB962C8B-B14F-4D97-AF65-F5344CB8AC3E}">
        <p14:creationId xmlns:p14="http://schemas.microsoft.com/office/powerpoint/2010/main" val="168279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700" b="0">
                <a:solidFill>
                  <a:schemeClr val="accent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700" b="0">
                <a:solidFill>
                  <a:schemeClr val="accent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40B61E-7161-8349-B1B0-1706419BC512}" type="datetime1">
              <a:rPr lang="fr-FR" smtClean="0"/>
              <a:t>15/06/2014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3914D5-4C05-48A0-975C-C97C98535A04}" type="slidenum">
              <a:rPr lang="en-GB" smtClean="0"/>
              <a:t>‹#›</a:t>
            </a:fld>
            <a:endParaRPr lang="en-GB"/>
          </a:p>
        </p:txBody>
      </p:sp>
    </p:spTree>
    <p:extLst>
      <p:ext uri="{BB962C8B-B14F-4D97-AF65-F5344CB8AC3E}">
        <p14:creationId xmlns:p14="http://schemas.microsoft.com/office/powerpoint/2010/main" val="284692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996EE-AEA5-7247-84F6-5653F10EA78E}" type="datetime1">
              <a:rPr lang="fr-FR" smtClean="0"/>
              <a:t>15/06/2014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3914D5-4C05-48A0-975C-C97C98535A04}" type="slidenum">
              <a:rPr lang="en-GB" smtClean="0"/>
              <a:t>‹#›</a:t>
            </a:fld>
            <a:endParaRPr lang="en-GB"/>
          </a:p>
        </p:txBody>
      </p:sp>
    </p:spTree>
    <p:extLst>
      <p:ext uri="{BB962C8B-B14F-4D97-AF65-F5344CB8AC3E}">
        <p14:creationId xmlns:p14="http://schemas.microsoft.com/office/powerpoint/2010/main" val="78300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A5426-907C-B84D-976B-85288A8ADDB1}" type="datetime1">
              <a:rPr lang="fr-FR" smtClean="0"/>
              <a:t>15/06/2014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3914D5-4C05-48A0-975C-C97C98535A04}" type="slidenum">
              <a:rPr lang="en-GB" smtClean="0"/>
              <a:t>‹#›</a:t>
            </a:fld>
            <a:endParaRPr lang="en-GB"/>
          </a:p>
        </p:txBody>
      </p:sp>
    </p:spTree>
    <p:extLst>
      <p:ext uri="{BB962C8B-B14F-4D97-AF65-F5344CB8AC3E}">
        <p14:creationId xmlns:p14="http://schemas.microsoft.com/office/powerpoint/2010/main" val="98716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400">
                <a:solidFill>
                  <a:schemeClr val="tx2"/>
                </a:solidFill>
              </a:defRPr>
            </a:lvl2pPr>
            <a:lvl3pPr>
              <a:defRPr sz="1200">
                <a:solidFill>
                  <a:schemeClr val="tx2"/>
                </a:solidFill>
              </a:defRPr>
            </a:lvl3pPr>
            <a:lvl4pPr>
              <a:defRPr sz="1100">
                <a:solidFill>
                  <a:schemeClr val="tx2"/>
                </a:solidFill>
              </a:defRPr>
            </a:lvl4pPr>
            <a:lvl5pPr>
              <a:defRPr sz="1100">
                <a:solidFill>
                  <a:schemeClr val="tx2"/>
                </a:solidFill>
              </a:defRPr>
            </a:lvl5pPr>
            <a:lvl6pPr>
              <a:defRPr sz="1100">
                <a:solidFill>
                  <a:schemeClr val="tx2"/>
                </a:solidFill>
              </a:defRPr>
            </a:lvl6pPr>
            <a:lvl7pPr>
              <a:defRPr sz="1100">
                <a:solidFill>
                  <a:schemeClr val="tx2"/>
                </a:solidFill>
              </a:defRPr>
            </a:lvl7pPr>
            <a:lvl8pPr>
              <a:defRPr sz="1100">
                <a:solidFill>
                  <a:schemeClr val="tx2"/>
                </a:solidFill>
              </a:defRPr>
            </a:lvl8pPr>
            <a:lvl9pPr>
              <a:defRPr sz="11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00">
                <a:solidFill>
                  <a:schemeClr val="bg1"/>
                </a:solidFill>
              </a:defRPr>
            </a:lvl1pPr>
            <a:lvl2pPr marL="342900" indent="0">
              <a:buNone/>
              <a:defRPr sz="8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C8B3765-6DE2-FF46-A407-C716D7CC1B8C}" type="datetime1">
              <a:rPr lang="fr-FR" smtClean="0"/>
              <a:t>15/06/2014</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03914D5-4C05-48A0-975C-C97C98535A04}" type="slidenum">
              <a:rPr lang="en-GB" smtClean="0"/>
              <a:t>‹#›</a:t>
            </a:fld>
            <a:endParaRPr lang="en-GB"/>
          </a:p>
        </p:txBody>
      </p:sp>
    </p:spTree>
    <p:extLst>
      <p:ext uri="{BB962C8B-B14F-4D97-AF65-F5344CB8AC3E}">
        <p14:creationId xmlns:p14="http://schemas.microsoft.com/office/powerpoint/2010/main" val="232057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34D2A-E81D-7F49-85D1-AFDCEF49289D}" type="datetime1">
              <a:rPr lang="fr-FR" smtClean="0"/>
              <a:t>15/06/2014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3914D5-4C05-48A0-975C-C97C98535A04}" type="slidenum">
              <a:rPr lang="en-GB" smtClean="0"/>
              <a:t>‹#›</a:t>
            </a:fld>
            <a:endParaRPr lang="en-GB"/>
          </a:p>
        </p:txBody>
      </p:sp>
    </p:spTree>
    <p:extLst>
      <p:ext uri="{BB962C8B-B14F-4D97-AF65-F5344CB8AC3E}">
        <p14:creationId xmlns:p14="http://schemas.microsoft.com/office/powerpoint/2010/main" val="20375682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68580" tIns="34290" rIns="68580" bIns="3429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5894" y="1752002"/>
            <a:ext cx="8272212" cy="2968530"/>
          </a:xfrm>
          <a:prstGeom prst="rect">
            <a:avLst/>
          </a:prstGeom>
        </p:spPr>
        <p:txBody>
          <a:bodyPr vert="horz" lIns="68580" tIns="34290" rIns="68580" bIns="3429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04464" y="4868143"/>
            <a:ext cx="2133599" cy="273844"/>
          </a:xfrm>
          <a:prstGeom prst="rect">
            <a:avLst/>
          </a:prstGeom>
        </p:spPr>
        <p:txBody>
          <a:bodyPr vert="horz" lIns="68580" tIns="34290" rIns="68580" bIns="34290" rtlCol="0" anchor="ctr"/>
          <a:lstStyle>
            <a:lvl1pPr algn="r">
              <a:defRPr sz="700">
                <a:solidFill>
                  <a:schemeClr val="accent2"/>
                </a:solidFill>
              </a:defRPr>
            </a:lvl1pPr>
          </a:lstStyle>
          <a:p>
            <a:fld id="{A4430339-9F7B-9E4D-B5EF-3BC3BAD6E4FA}" type="datetime1">
              <a:rPr lang="fr-FR" smtClean="0"/>
              <a:t>15/06/2014</a:t>
            </a:fld>
            <a:endParaRPr lang="en-GB"/>
          </a:p>
        </p:txBody>
      </p:sp>
      <p:sp>
        <p:nvSpPr>
          <p:cNvPr id="5" name="Footer Placeholder 4"/>
          <p:cNvSpPr>
            <a:spLocks noGrp="1"/>
          </p:cNvSpPr>
          <p:nvPr>
            <p:ph type="ftr" sz="quarter" idx="3"/>
          </p:nvPr>
        </p:nvSpPr>
        <p:spPr>
          <a:xfrm>
            <a:off x="435894" y="4864899"/>
            <a:ext cx="5187908" cy="273844"/>
          </a:xfrm>
          <a:prstGeom prst="rect">
            <a:avLst/>
          </a:prstGeom>
        </p:spPr>
        <p:txBody>
          <a:bodyPr vert="horz" lIns="68580" tIns="34290" rIns="68580" bIns="34290" rtlCol="0" anchor="ctr"/>
          <a:lstStyle>
            <a:lvl1pPr algn="l">
              <a:defRPr sz="700" cap="all">
                <a:solidFill>
                  <a:schemeClr val="accent2"/>
                </a:solidFill>
              </a:defRPr>
            </a:lvl1pPr>
          </a:lstStyle>
          <a:p>
            <a:endParaRPr lang="en-GB"/>
          </a:p>
        </p:txBody>
      </p:sp>
      <p:sp>
        <p:nvSpPr>
          <p:cNvPr id="6" name="Slide Number Placeholder 5"/>
          <p:cNvSpPr>
            <a:spLocks noGrp="1"/>
          </p:cNvSpPr>
          <p:nvPr>
            <p:ph type="sldNum" sz="quarter" idx="4"/>
          </p:nvPr>
        </p:nvSpPr>
        <p:spPr>
          <a:xfrm>
            <a:off x="7918725" y="4868143"/>
            <a:ext cx="789383" cy="273844"/>
          </a:xfrm>
          <a:prstGeom prst="rect">
            <a:avLst/>
          </a:prstGeom>
        </p:spPr>
        <p:txBody>
          <a:bodyPr vert="horz" lIns="68580" tIns="34290" rIns="68580" bIns="34290" rtlCol="0" anchor="ctr"/>
          <a:lstStyle>
            <a:lvl1pPr algn="r">
              <a:defRPr sz="700">
                <a:solidFill>
                  <a:schemeClr val="accent2"/>
                </a:solidFill>
              </a:defRPr>
            </a:lvl1pPr>
          </a:lstStyle>
          <a:p>
            <a:fld id="{503914D5-4C05-48A0-975C-C97C98535A04}" type="slidenum">
              <a:rPr lang="en-GB" smtClean="0"/>
              <a:t>‹#›</a:t>
            </a:fld>
            <a:endParaRPr lang="en-GB"/>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54008059"/>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2" r:id="rId12"/>
    <p:sldLayoutId id="2147483833" r:id="rId13"/>
    <p:sldLayoutId id="2147483834" r:id="rId14"/>
    <p:sldLayoutId id="2147483835" r:id="rId15"/>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10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hirine.ghedira-guegan@univ-lyon3.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mailto:chirine.ghedira-guegan@univ-lyon3.f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png"/><Relationship Id="rId5"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gif"/><Relationship Id="rId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jpeg"/><Relationship Id="rId7" Type="http://schemas.openxmlformats.org/officeDocument/2006/relationships/image" Target="../media/image9.gif"/><Relationship Id="rId8" Type="http://schemas.openxmlformats.org/officeDocument/2006/relationships/image" Target="../media/image10.png"/><Relationship Id="rId9"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cap="small" dirty="0" smtClean="0"/>
              <a:t>SLA-guided data integration on cloud environments</a:t>
            </a:r>
            <a:endParaRPr lang="en-GB" i="1" cap="small" dirty="0"/>
          </a:p>
        </p:txBody>
      </p:sp>
      <p:sp>
        <p:nvSpPr>
          <p:cNvPr id="3" name="Subtitle 2"/>
          <p:cNvSpPr>
            <a:spLocks noGrp="1"/>
          </p:cNvSpPr>
          <p:nvPr>
            <p:ph type="subTitle" idx="1"/>
          </p:nvPr>
        </p:nvSpPr>
        <p:spPr>
          <a:xfrm>
            <a:off x="435895" y="2356172"/>
            <a:ext cx="8245160" cy="1707827"/>
          </a:xfrm>
        </p:spPr>
        <p:txBody>
          <a:bodyPr>
            <a:normAutofit fontScale="92500" lnSpcReduction="10000"/>
          </a:bodyPr>
          <a:lstStyle/>
          <a:p>
            <a:r>
              <a:rPr lang="en-GB" sz="1700" cap="small" dirty="0" smtClean="0"/>
              <a:t>N. </a:t>
            </a:r>
            <a:r>
              <a:rPr lang="en-GB" sz="1700" cap="small" dirty="0" err="1" smtClean="0"/>
              <a:t>Bennani</a:t>
            </a:r>
            <a:r>
              <a:rPr lang="en-GB" sz="1700" cap="small" dirty="0" smtClean="0"/>
              <a:t>, </a:t>
            </a:r>
            <a:r>
              <a:rPr lang="en-GB" sz="1700" b="1" cap="small" dirty="0" smtClean="0"/>
              <a:t>C. </a:t>
            </a:r>
            <a:r>
              <a:rPr lang="en-GB" sz="1700" b="1" cap="small" dirty="0" err="1" smtClean="0"/>
              <a:t>Ghedira</a:t>
            </a:r>
            <a:r>
              <a:rPr lang="en-GB" sz="1700" cap="small" dirty="0" smtClean="0"/>
              <a:t>, M. </a:t>
            </a:r>
            <a:r>
              <a:rPr lang="en-GB" sz="1700" cap="small" dirty="0" err="1" smtClean="0"/>
              <a:t>Musicante</a:t>
            </a:r>
            <a:r>
              <a:rPr lang="en-GB" sz="1700" cap="small" dirty="0" smtClean="0"/>
              <a:t>, G. </a:t>
            </a:r>
            <a:r>
              <a:rPr lang="en-GB" sz="1700" cap="small" dirty="0"/>
              <a:t>V</a:t>
            </a:r>
            <a:r>
              <a:rPr lang="en-GB" sz="1700" cap="small" dirty="0" smtClean="0"/>
              <a:t>argas-Solar</a:t>
            </a:r>
          </a:p>
          <a:p>
            <a:r>
              <a:rPr lang="en-GB" sz="1800" cap="small" dirty="0"/>
              <a:t>Contact</a:t>
            </a:r>
            <a:r>
              <a:rPr lang="en-GB" sz="1800" dirty="0"/>
              <a:t>: </a:t>
            </a:r>
            <a:r>
              <a:rPr lang="en-GB" sz="1800" cap="none" dirty="0">
                <a:hlinkClick r:id="rId3"/>
              </a:rPr>
              <a:t>chirine.ghedira-guegan@univ-lyon3.</a:t>
            </a:r>
            <a:r>
              <a:rPr lang="en-GB" sz="1800" cap="none" dirty="0" smtClean="0">
                <a:hlinkClick r:id="rId3"/>
              </a:rPr>
              <a:t>fr</a:t>
            </a:r>
            <a:r>
              <a:rPr lang="en-GB" sz="1800" cap="none" dirty="0" smtClean="0"/>
              <a:t> </a:t>
            </a:r>
            <a:endParaRPr lang="en-GB" sz="1700" cap="none" dirty="0" smtClean="0"/>
          </a:p>
          <a:p>
            <a:pPr algn="r"/>
            <a:r>
              <a:rPr lang="en-GB" sz="1300" i="1" cap="none" dirty="0" smtClean="0"/>
              <a:t>Univ. Lyon, CNRS INSA-</a:t>
            </a:r>
            <a:r>
              <a:rPr lang="en-GB" sz="1300" i="1" cap="none" dirty="0"/>
              <a:t>L</a:t>
            </a:r>
            <a:r>
              <a:rPr lang="en-GB" sz="1300" i="1" cap="none" dirty="0" smtClean="0"/>
              <a:t>yon, LIRIS, </a:t>
            </a:r>
            <a:r>
              <a:rPr lang="en-GB" sz="1300" i="1" cap="none" dirty="0"/>
              <a:t>F</a:t>
            </a:r>
            <a:r>
              <a:rPr lang="en-GB" sz="1300" i="1" cap="none" dirty="0" smtClean="0"/>
              <a:t>rance</a:t>
            </a:r>
          </a:p>
          <a:p>
            <a:pPr algn="r"/>
            <a:r>
              <a:rPr lang="en-GB" sz="1300" i="1" cap="none" dirty="0" smtClean="0"/>
              <a:t>Magellan, IAE, </a:t>
            </a:r>
            <a:r>
              <a:rPr lang="en-GB" sz="1300" i="1" cap="none" dirty="0"/>
              <a:t>U</a:t>
            </a:r>
            <a:r>
              <a:rPr lang="en-GB" sz="1300" i="1" cap="none" dirty="0" smtClean="0"/>
              <a:t>niv. J-Moulin </a:t>
            </a:r>
            <a:r>
              <a:rPr lang="en-GB" sz="1300" i="1" cap="none" dirty="0"/>
              <a:t>L</a:t>
            </a:r>
            <a:r>
              <a:rPr lang="en-GB" sz="1300" i="1" cap="none" dirty="0" smtClean="0"/>
              <a:t>yon 3, </a:t>
            </a:r>
            <a:r>
              <a:rPr lang="en-GB" sz="1300" i="1" cap="none" dirty="0"/>
              <a:t>F</a:t>
            </a:r>
            <a:r>
              <a:rPr lang="en-GB" sz="1300" i="1" cap="none" dirty="0" smtClean="0"/>
              <a:t>rance</a:t>
            </a:r>
          </a:p>
          <a:p>
            <a:pPr algn="r"/>
            <a:r>
              <a:rPr lang="en-GB" sz="1300" i="1" cap="none" dirty="0" err="1" smtClean="0"/>
              <a:t>DiMAP</a:t>
            </a:r>
            <a:r>
              <a:rPr lang="en-GB" sz="1300" i="1" cap="none" dirty="0" smtClean="0"/>
              <a:t>, UFRN, Brazil</a:t>
            </a:r>
          </a:p>
          <a:p>
            <a:pPr algn="r"/>
            <a:r>
              <a:rPr lang="en-GB" sz="1300" i="1" cap="none" dirty="0" smtClean="0"/>
              <a:t>CNRS, LIG-LAFMIA, France</a:t>
            </a:r>
          </a:p>
        </p:txBody>
      </p:sp>
    </p:spTree>
    <p:extLst>
      <p:ext uri="{BB962C8B-B14F-4D97-AF65-F5344CB8AC3E}">
        <p14:creationId xmlns:p14="http://schemas.microsoft.com/office/powerpoint/2010/main" val="14302440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SLA </a:t>
            </a:r>
            <a:r>
              <a:rPr lang="fr-FR" dirty="0" err="1" smtClean="0"/>
              <a:t>Integration</a:t>
            </a:r>
            <a:endParaRPr lang="fr-FR" dirty="0"/>
          </a:p>
        </p:txBody>
      </p:sp>
      <p:pic>
        <p:nvPicPr>
          <p:cNvPr id="4" name="Image 3" descr="SLAextens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14" y="1317967"/>
            <a:ext cx="6349986" cy="3720283"/>
          </a:xfrm>
          <a:prstGeom prst="rect">
            <a:avLst/>
          </a:prstGeom>
        </p:spPr>
      </p:pic>
    </p:spTree>
    <p:extLst>
      <p:ext uri="{BB962C8B-B14F-4D97-AF65-F5344CB8AC3E}">
        <p14:creationId xmlns:p14="http://schemas.microsoft.com/office/powerpoint/2010/main" val="31028488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SLA </a:t>
            </a:r>
            <a:r>
              <a:rPr lang="fr-FR" dirty="0" err="1" smtClean="0"/>
              <a:t>Integration</a:t>
            </a:r>
            <a:endParaRPr lang="fr-FR" dirty="0"/>
          </a:p>
        </p:txBody>
      </p:sp>
      <p:sp>
        <p:nvSpPr>
          <p:cNvPr id="3" name="Espace réservé du numéro de diapositive 2"/>
          <p:cNvSpPr>
            <a:spLocks noGrp="1"/>
          </p:cNvSpPr>
          <p:nvPr>
            <p:ph type="sldNum" sz="quarter" idx="12"/>
          </p:nvPr>
        </p:nvSpPr>
        <p:spPr/>
        <p:txBody>
          <a:bodyPr/>
          <a:lstStyle/>
          <a:p>
            <a:fld id="{503914D5-4C05-48A0-975C-C97C98535A04}" type="slidenum">
              <a:rPr lang="en-GB" smtClean="0"/>
              <a:t>11</a:t>
            </a:fld>
            <a:endParaRPr lang="en-GB"/>
          </a:p>
        </p:txBody>
      </p:sp>
      <p:pic>
        <p:nvPicPr>
          <p:cNvPr id="4" name="Image 3" descr="SLAextens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697" y="101600"/>
            <a:ext cx="5386303" cy="3155687"/>
          </a:xfrm>
          <a:prstGeom prst="rect">
            <a:avLst/>
          </a:prstGeom>
        </p:spPr>
      </p:pic>
      <p:sp>
        <p:nvSpPr>
          <p:cNvPr id="14" name="Document 13"/>
          <p:cNvSpPr/>
          <p:nvPr/>
        </p:nvSpPr>
        <p:spPr>
          <a:xfrm>
            <a:off x="618057" y="3035395"/>
            <a:ext cx="4064010" cy="2097749"/>
          </a:xfrm>
          <a:prstGeom prst="flowChartDocument">
            <a:avLst/>
          </a:prstGeom>
          <a:ln w="38100" cmpd="sng">
            <a:solidFill>
              <a:srgbClr val="400080"/>
            </a:solidFill>
          </a:ln>
        </p:spPr>
        <p:txBody>
          <a:bodyPr wrap="square">
            <a:spAutoFit/>
          </a:bodyPr>
          <a:lstStyle/>
          <a:p>
            <a:pPr marL="171450" indent="-171450">
              <a:lnSpc>
                <a:spcPct val="110000"/>
              </a:lnSpc>
              <a:buFont typeface="Arial"/>
              <a:buChar char="•"/>
            </a:pPr>
            <a:r>
              <a:rPr lang="fr-FR" sz="1050" b="1" dirty="0" smtClean="0">
                <a:latin typeface="Consolas"/>
                <a:cs typeface="Consolas"/>
              </a:rPr>
              <a:t>Q total </a:t>
            </a:r>
            <a:r>
              <a:rPr lang="fr-FR" sz="1050" b="1" dirty="0" err="1" smtClean="0">
                <a:latin typeface="Consolas"/>
                <a:cs typeface="Consolas"/>
              </a:rPr>
              <a:t>cost</a:t>
            </a:r>
            <a:r>
              <a:rPr lang="fr-FR" sz="1050" dirty="0" err="1" smtClean="0">
                <a:latin typeface="Consolas"/>
                <a:cs typeface="Consolas"/>
              </a:rPr>
              <a:t>:</a:t>
            </a:r>
            <a:r>
              <a:rPr lang="fr-FR" sz="1050" dirty="0" err="1" smtClean="0">
                <a:latin typeface="Symbol" charset="2"/>
                <a:cs typeface="Symbol" charset="2"/>
              </a:rPr>
              <a:t>S</a:t>
            </a:r>
            <a:r>
              <a:rPr lang="fr-FR" sz="1050" baseline="-25000" dirty="0" err="1" smtClean="0">
                <a:latin typeface="Consolas"/>
                <a:cs typeface="Consolas"/>
              </a:rPr>
              <a:t>i</a:t>
            </a:r>
            <a:r>
              <a:rPr lang="fr-FR" sz="1050" baseline="-25000" dirty="0" smtClean="0">
                <a:latin typeface="Consolas"/>
                <a:cs typeface="Consolas"/>
              </a:rPr>
              <a:t>=1…n</a:t>
            </a:r>
            <a:r>
              <a:rPr lang="fr-FR" sz="1050" dirty="0" smtClean="0">
                <a:latin typeface="Consolas"/>
                <a:cs typeface="Consolas"/>
              </a:rPr>
              <a:t> </a:t>
            </a:r>
            <a:r>
              <a:rPr lang="fr-FR" sz="1050" dirty="0" err="1" smtClean="0">
                <a:latin typeface="Consolas"/>
                <a:cs typeface="Consolas"/>
              </a:rPr>
              <a:t>cost</a:t>
            </a:r>
            <a:r>
              <a:rPr lang="fr-FR" sz="1050" dirty="0" smtClean="0">
                <a:latin typeface="Consolas"/>
                <a:cs typeface="Consolas"/>
              </a:rPr>
              <a:t>(s</a:t>
            </a:r>
            <a:r>
              <a:rPr lang="fr-FR" sz="1050" baseline="-25000" dirty="0" smtClean="0">
                <a:latin typeface="Consolas"/>
                <a:cs typeface="Consolas"/>
              </a:rPr>
              <a:t>i</a:t>
            </a:r>
            <a:r>
              <a:rPr lang="fr-FR" sz="1050" dirty="0" smtClean="0">
                <a:latin typeface="Consolas"/>
                <a:cs typeface="Consolas"/>
              </a:rPr>
              <a:t>) + </a:t>
            </a:r>
            <a:r>
              <a:rPr lang="fr-FR" sz="1050" dirty="0">
                <a:latin typeface="Consolas"/>
                <a:cs typeface="Consolas"/>
              </a:rPr>
              <a:t>data </a:t>
            </a:r>
            <a:r>
              <a:rPr lang="fr-FR" sz="1050" dirty="0" err="1" smtClean="0">
                <a:latin typeface="Consolas"/>
                <a:cs typeface="Consolas"/>
              </a:rPr>
              <a:t>transfer</a:t>
            </a:r>
            <a:r>
              <a:rPr lang="fr-FR" sz="1050" dirty="0" smtClean="0">
                <a:latin typeface="Consolas"/>
                <a:cs typeface="Consolas"/>
              </a:rPr>
              <a:t> ≦ </a:t>
            </a:r>
            <a:r>
              <a:rPr lang="fr-FR" sz="1050" dirty="0">
                <a:latin typeface="Consolas"/>
                <a:cs typeface="Consolas"/>
              </a:rPr>
              <a:t>$5</a:t>
            </a:r>
            <a:endParaRPr lang="fr-FR" sz="1050" dirty="0" smtClean="0">
              <a:latin typeface="Consolas"/>
              <a:cs typeface="Consolas"/>
            </a:endParaRPr>
          </a:p>
          <a:p>
            <a:pPr marL="171450" indent="-171450">
              <a:lnSpc>
                <a:spcPct val="110000"/>
              </a:lnSpc>
              <a:buFont typeface="Arial"/>
              <a:buChar char="•"/>
            </a:pPr>
            <a:r>
              <a:rPr lang="fr-FR" sz="1050" b="1" dirty="0" smtClean="0">
                <a:latin typeface="Consolas"/>
                <a:cs typeface="Consolas"/>
              </a:rPr>
              <a:t>Total </a:t>
            </a:r>
            <a:r>
              <a:rPr lang="fr-FR" sz="1050" b="1" dirty="0" err="1" smtClean="0">
                <a:latin typeface="Consolas"/>
                <a:cs typeface="Consolas"/>
              </a:rPr>
              <a:t>response</a:t>
            </a:r>
            <a:r>
              <a:rPr lang="fr-FR" sz="1050" b="1" dirty="0" smtClean="0">
                <a:latin typeface="Consolas"/>
                <a:cs typeface="Consolas"/>
              </a:rPr>
              <a:t> time</a:t>
            </a:r>
            <a:r>
              <a:rPr lang="fr-FR" sz="1050" dirty="0" smtClean="0">
                <a:latin typeface="Consolas"/>
                <a:cs typeface="Consolas"/>
              </a:rPr>
              <a:t>: </a:t>
            </a:r>
            <a:r>
              <a:rPr lang="fr-FR" sz="1050" dirty="0" smtClean="0">
                <a:latin typeface="Symbol" charset="2"/>
                <a:cs typeface="Symbol" charset="2"/>
              </a:rPr>
              <a:t>S</a:t>
            </a:r>
            <a:r>
              <a:rPr lang="fr-FR" sz="1050" baseline="-25000" dirty="0" smtClean="0">
                <a:latin typeface="Consolas"/>
                <a:cs typeface="Consolas"/>
              </a:rPr>
              <a:t>i</a:t>
            </a:r>
            <a:r>
              <a:rPr lang="fr-FR" sz="1050" baseline="-25000" dirty="0">
                <a:latin typeface="Consolas"/>
                <a:cs typeface="Consolas"/>
              </a:rPr>
              <a:t>=1…n</a:t>
            </a:r>
            <a:r>
              <a:rPr lang="fr-FR" sz="1050" dirty="0">
                <a:latin typeface="Consolas"/>
                <a:cs typeface="Consolas"/>
              </a:rPr>
              <a:t> </a:t>
            </a:r>
            <a:r>
              <a:rPr lang="fr-FR" sz="1050" dirty="0" err="1" smtClean="0">
                <a:latin typeface="Consolas"/>
                <a:cs typeface="Consolas"/>
              </a:rPr>
              <a:t>respTime</a:t>
            </a:r>
            <a:r>
              <a:rPr lang="fr-FR" sz="1050" dirty="0" smtClean="0">
                <a:latin typeface="Consolas"/>
                <a:cs typeface="Consolas"/>
              </a:rPr>
              <a:t>(</a:t>
            </a:r>
            <a:r>
              <a:rPr lang="fr-FR" sz="1050" dirty="0">
                <a:latin typeface="Consolas"/>
                <a:cs typeface="Consolas"/>
              </a:rPr>
              <a:t>s</a:t>
            </a:r>
            <a:r>
              <a:rPr lang="fr-FR" sz="1050" baseline="-25000" dirty="0">
                <a:latin typeface="Consolas"/>
                <a:cs typeface="Consolas"/>
              </a:rPr>
              <a:t>i</a:t>
            </a:r>
            <a:r>
              <a:rPr lang="fr-FR" sz="1050" dirty="0">
                <a:latin typeface="Consolas"/>
                <a:cs typeface="Consolas"/>
              </a:rPr>
              <a:t>) + data </a:t>
            </a:r>
            <a:r>
              <a:rPr lang="fr-FR" sz="1050" dirty="0" err="1">
                <a:latin typeface="Consolas"/>
                <a:cs typeface="Consolas"/>
              </a:rPr>
              <a:t>transfer</a:t>
            </a:r>
            <a:r>
              <a:rPr lang="fr-FR" sz="1050" dirty="0">
                <a:latin typeface="Consolas"/>
                <a:cs typeface="Consolas"/>
              </a:rPr>
              <a:t> ≦ $</a:t>
            </a:r>
            <a:r>
              <a:rPr lang="fr-FR" sz="1050" dirty="0" smtClean="0">
                <a:latin typeface="Consolas"/>
                <a:cs typeface="Consolas"/>
              </a:rPr>
              <a:t>5 0,01 sec.</a:t>
            </a:r>
          </a:p>
          <a:p>
            <a:pPr marL="171450" indent="-171450">
              <a:lnSpc>
                <a:spcPct val="110000"/>
              </a:lnSpc>
              <a:buFont typeface="Arial"/>
              <a:buChar char="•"/>
            </a:pPr>
            <a:r>
              <a:rPr lang="fr-FR" sz="1050" b="1" dirty="0" err="1" smtClean="0">
                <a:latin typeface="Consolas"/>
                <a:cs typeface="Consolas"/>
              </a:rPr>
              <a:t>Availability</a:t>
            </a:r>
            <a:r>
              <a:rPr lang="fr-FR" sz="1050" dirty="0" smtClean="0">
                <a:latin typeface="Consolas"/>
                <a:cs typeface="Consolas"/>
              </a:rPr>
              <a:t>: (of services </a:t>
            </a:r>
            <a:r>
              <a:rPr lang="fr-FR" sz="1050" dirty="0" err="1" smtClean="0">
                <a:latin typeface="Consolas"/>
                <a:cs typeface="Consolas"/>
              </a:rPr>
              <a:t>involved</a:t>
            </a:r>
            <a:r>
              <a:rPr lang="fr-FR" sz="1050" dirty="0">
                <a:latin typeface="Consolas"/>
                <a:cs typeface="Consolas"/>
              </a:rPr>
              <a:t>) ≦ </a:t>
            </a:r>
            <a:r>
              <a:rPr lang="fr-FR" sz="1050" dirty="0" smtClean="0">
                <a:latin typeface="Consolas"/>
                <a:cs typeface="Consolas"/>
              </a:rPr>
              <a:t>90%</a:t>
            </a:r>
          </a:p>
          <a:p>
            <a:pPr marL="171450" indent="-171450">
              <a:lnSpc>
                <a:spcPct val="110000"/>
              </a:lnSpc>
              <a:buFont typeface="Arial"/>
              <a:buChar char="•"/>
            </a:pPr>
            <a:r>
              <a:rPr lang="fr-FR" sz="1050" b="1" dirty="0" err="1" smtClean="0">
                <a:latin typeface="Consolas"/>
                <a:cs typeface="Consolas"/>
              </a:rPr>
              <a:t>Freshness</a:t>
            </a:r>
            <a:r>
              <a:rPr lang="fr-FR" sz="1050" dirty="0" smtClean="0">
                <a:latin typeface="Consolas"/>
                <a:cs typeface="Consolas"/>
              </a:rPr>
              <a:t>: non</a:t>
            </a:r>
          </a:p>
          <a:p>
            <a:pPr marL="171450" indent="-171450">
              <a:lnSpc>
                <a:spcPct val="110000"/>
              </a:lnSpc>
              <a:buFont typeface="Arial"/>
              <a:buChar char="•"/>
            </a:pPr>
            <a:r>
              <a:rPr lang="fr-FR" sz="1050" b="1" dirty="0" err="1" smtClean="0">
                <a:latin typeface="Consolas"/>
                <a:cs typeface="Consolas"/>
              </a:rPr>
              <a:t>Precision</a:t>
            </a:r>
            <a:r>
              <a:rPr lang="fr-FR" sz="1050" dirty="0" smtClean="0">
                <a:latin typeface="Consolas"/>
                <a:cs typeface="Consolas"/>
              </a:rPr>
              <a:t>: </a:t>
            </a:r>
            <a:r>
              <a:rPr lang="fr-FR" sz="1050" dirty="0" err="1" smtClean="0">
                <a:latin typeface="Consolas"/>
                <a:cs typeface="Consolas"/>
              </a:rPr>
              <a:t>avg</a:t>
            </a:r>
            <a:r>
              <a:rPr lang="fr-FR" sz="1050" dirty="0" smtClean="0">
                <a:latin typeface="Consolas"/>
                <a:cs typeface="Consolas"/>
              </a:rPr>
              <a:t> </a:t>
            </a:r>
            <a:r>
              <a:rPr lang="fr-FR" sz="1050" dirty="0" err="1" smtClean="0">
                <a:latin typeface="Consolas"/>
                <a:cs typeface="Consolas"/>
              </a:rPr>
              <a:t>precision</a:t>
            </a:r>
            <a:r>
              <a:rPr lang="fr-FR" sz="1050" dirty="0" smtClean="0">
                <a:latin typeface="Consolas"/>
                <a:cs typeface="Consolas"/>
              </a:rPr>
              <a:t> of services </a:t>
            </a:r>
            <a:r>
              <a:rPr lang="fr-FR" sz="1050" dirty="0" err="1" smtClean="0">
                <a:latin typeface="Consolas"/>
                <a:cs typeface="Consolas"/>
              </a:rPr>
              <a:t>involved</a:t>
            </a:r>
            <a:r>
              <a:rPr lang="fr-FR" sz="1050" dirty="0">
                <a:latin typeface="Consolas"/>
                <a:cs typeface="Consolas"/>
              </a:rPr>
              <a:t> ≦ </a:t>
            </a:r>
            <a:r>
              <a:rPr lang="fr-FR" sz="1050" dirty="0" smtClean="0">
                <a:latin typeface="Consolas"/>
                <a:cs typeface="Consolas"/>
              </a:rPr>
              <a:t>85%</a:t>
            </a:r>
          </a:p>
          <a:p>
            <a:pPr marL="171450" indent="-171450">
              <a:lnSpc>
                <a:spcPct val="110000"/>
              </a:lnSpc>
              <a:buFont typeface="Arial"/>
              <a:buChar char="•"/>
            </a:pPr>
            <a:r>
              <a:rPr lang="fr-FR" sz="1050" b="1" dirty="0" smtClean="0">
                <a:latin typeface="Consolas"/>
                <a:cs typeface="Consolas"/>
              </a:rPr>
              <a:t>Provenance</a:t>
            </a:r>
            <a:r>
              <a:rPr lang="fr-FR" sz="1050" dirty="0" smtClean="0">
                <a:latin typeface="Consolas"/>
                <a:cs typeface="Consolas"/>
              </a:rPr>
              <a:t>: green services</a:t>
            </a:r>
          </a:p>
          <a:p>
            <a:pPr marL="171450" indent="-171450">
              <a:lnSpc>
                <a:spcPct val="110000"/>
              </a:lnSpc>
              <a:buFont typeface="Arial"/>
              <a:buChar char="•"/>
            </a:pPr>
            <a:r>
              <a:rPr lang="fr-FR" sz="1050" b="1" dirty="0" smtClean="0">
                <a:latin typeface="Consolas"/>
                <a:cs typeface="Consolas"/>
              </a:rPr>
              <a:t>Storage</a:t>
            </a:r>
            <a:r>
              <a:rPr lang="fr-FR" sz="1050" dirty="0" smtClean="0">
                <a:latin typeface="Consolas"/>
                <a:cs typeface="Consolas"/>
              </a:rPr>
              <a:t>: partial </a:t>
            </a:r>
            <a:r>
              <a:rPr lang="fr-FR" sz="1050" dirty="0" err="1" smtClean="0">
                <a:latin typeface="Consolas"/>
                <a:cs typeface="Consolas"/>
              </a:rPr>
              <a:t>results</a:t>
            </a:r>
            <a:r>
              <a:rPr lang="fr-FR" sz="1050" dirty="0" smtClean="0">
                <a:latin typeface="Consolas"/>
                <a:cs typeface="Consolas"/>
              </a:rPr>
              <a:t> </a:t>
            </a:r>
            <a:r>
              <a:rPr lang="fr-FR" sz="1050" dirty="0">
                <a:latin typeface="Consolas"/>
                <a:cs typeface="Consolas"/>
              </a:rPr>
              <a:t>size </a:t>
            </a:r>
            <a:r>
              <a:rPr lang="fr-FR" sz="1050" dirty="0" smtClean="0">
                <a:latin typeface="Consolas"/>
                <a:cs typeface="Consolas"/>
              </a:rPr>
              <a:t>≦ 1 Giga</a:t>
            </a:r>
            <a:endParaRPr lang="fr-FR" sz="1050" dirty="0">
              <a:latin typeface="Consolas"/>
              <a:cs typeface="Consolas"/>
            </a:endParaRPr>
          </a:p>
        </p:txBody>
      </p:sp>
      <p:grpSp>
        <p:nvGrpSpPr>
          <p:cNvPr id="21" name="Grouper 20"/>
          <p:cNvGrpSpPr/>
          <p:nvPr/>
        </p:nvGrpSpPr>
        <p:grpSpPr>
          <a:xfrm>
            <a:off x="330199" y="1696164"/>
            <a:ext cx="3293451" cy="1292574"/>
            <a:chOff x="330199" y="1696164"/>
            <a:chExt cx="3293451" cy="1292574"/>
          </a:xfrm>
        </p:grpSpPr>
        <p:sp>
          <p:nvSpPr>
            <p:cNvPr id="5" name="Document 4"/>
            <p:cNvSpPr/>
            <p:nvPr/>
          </p:nvSpPr>
          <p:spPr>
            <a:xfrm>
              <a:off x="330199" y="1696164"/>
              <a:ext cx="3111500" cy="1133831"/>
            </a:xfrm>
            <a:prstGeom prst="flowChartDocument">
              <a:avLst/>
            </a:prstGeom>
            <a:ln w="38100" cmpd="sng">
              <a:solidFill>
                <a:schemeClr val="tx1">
                  <a:lumMod val="65000"/>
                  <a:lumOff val="35000"/>
                </a:schemeClr>
              </a:solidFill>
            </a:ln>
          </p:spPr>
          <p:txBody>
            <a:bodyPr wrap="square">
              <a:spAutoFit/>
            </a:bodyPr>
            <a:lstStyle/>
            <a:p>
              <a:pPr marL="285750" indent="-285750">
                <a:buFont typeface="Arial"/>
                <a:buChar char="•"/>
              </a:pPr>
              <a:r>
                <a:rPr lang="fr-FR" sz="1600" baseline="30000" dirty="0" err="1">
                  <a:latin typeface="Consolas"/>
                  <a:cs typeface="Consolas"/>
                </a:rPr>
                <a:t>C</a:t>
              </a:r>
              <a:r>
                <a:rPr lang="fr-FR" sz="1600" baseline="30000" dirty="0" err="1" smtClean="0">
                  <a:latin typeface="Consolas"/>
                  <a:cs typeface="Consolas"/>
                </a:rPr>
                <a:t>ost</a:t>
              </a:r>
              <a:r>
                <a:rPr lang="fr-FR" sz="1600" baseline="30000" dirty="0" smtClean="0">
                  <a:latin typeface="Consolas"/>
                  <a:cs typeface="Consolas"/>
                </a:rPr>
                <a:t> </a:t>
              </a:r>
              <a:r>
                <a:rPr lang="fr-FR" sz="1600" baseline="30000" dirty="0">
                  <a:latin typeface="Consolas"/>
                  <a:cs typeface="Consolas"/>
                </a:rPr>
                <a:t>of $0,05 cents per </a:t>
              </a:r>
              <a:r>
                <a:rPr lang="fr-FR" sz="1600" baseline="30000" dirty="0" smtClean="0">
                  <a:latin typeface="Consolas"/>
                  <a:cs typeface="Consolas"/>
                </a:rPr>
                <a:t>call </a:t>
              </a:r>
            </a:p>
            <a:p>
              <a:pPr marL="285750" indent="-285750">
                <a:buFont typeface="Arial"/>
                <a:buChar char="•"/>
              </a:pPr>
              <a:r>
                <a:rPr lang="fr-FR" sz="1600" baseline="30000" dirty="0" smtClean="0">
                  <a:latin typeface="Consolas"/>
                  <a:cs typeface="Consolas"/>
                </a:rPr>
                <a:t>8 </a:t>
              </a:r>
              <a:r>
                <a:rPr lang="fr-FR" sz="1600" baseline="30000" dirty="0">
                  <a:latin typeface="Consolas"/>
                  <a:cs typeface="Consolas"/>
                </a:rPr>
                <a:t>GB of I/O volume/</a:t>
              </a:r>
              <a:r>
                <a:rPr lang="fr-FR" sz="1600" baseline="30000" dirty="0" err="1" smtClean="0">
                  <a:latin typeface="Consolas"/>
                  <a:cs typeface="Consolas"/>
                </a:rPr>
                <a:t>month</a:t>
              </a:r>
              <a:endParaRPr lang="fr-FR" sz="1600" baseline="30000" dirty="0" smtClean="0">
                <a:latin typeface="Consolas"/>
                <a:cs typeface="Consolas"/>
              </a:endParaRPr>
            </a:p>
            <a:p>
              <a:pPr marL="285750" indent="-285750">
                <a:buFont typeface="Arial"/>
                <a:buChar char="•"/>
              </a:pPr>
              <a:r>
                <a:rPr lang="fr-FR" sz="1600" baseline="30000" dirty="0">
                  <a:latin typeface="Consolas"/>
                  <a:cs typeface="Consolas"/>
                </a:rPr>
                <a:t>F</a:t>
              </a:r>
              <a:r>
                <a:rPr lang="fr-FR" sz="1600" baseline="30000" dirty="0" smtClean="0">
                  <a:latin typeface="Consolas"/>
                  <a:cs typeface="Consolas"/>
                </a:rPr>
                <a:t>ree </a:t>
              </a:r>
              <a:r>
                <a:rPr lang="fr-FR" sz="1600" baseline="30000" dirty="0">
                  <a:latin typeface="Consolas"/>
                  <a:cs typeface="Consolas"/>
                </a:rPr>
                <a:t>data </a:t>
              </a:r>
              <a:r>
                <a:rPr lang="fr-FR" sz="1600" baseline="30000" dirty="0" err="1">
                  <a:latin typeface="Consolas"/>
                  <a:cs typeface="Consolas"/>
                </a:rPr>
                <a:t>transfer</a:t>
              </a:r>
              <a:r>
                <a:rPr lang="fr-FR" sz="1600" baseline="30000" dirty="0">
                  <a:latin typeface="Consolas"/>
                  <a:cs typeface="Consolas"/>
                </a:rPr>
                <a:t> </a:t>
              </a:r>
              <a:r>
                <a:rPr lang="fr-FR" sz="1600" baseline="30000" dirty="0" err="1">
                  <a:latin typeface="Consolas"/>
                  <a:cs typeface="Consolas"/>
                </a:rPr>
                <a:t>cost</a:t>
              </a:r>
              <a:r>
                <a:rPr lang="fr-FR" sz="1600" baseline="30000" dirty="0">
                  <a:latin typeface="Consolas"/>
                  <a:cs typeface="Consolas"/>
                </a:rPr>
                <a:t> </a:t>
              </a:r>
              <a:r>
                <a:rPr lang="fr-FR" sz="1600" baseline="30000" dirty="0" err="1">
                  <a:latin typeface="Consolas"/>
                  <a:cs typeface="Consolas"/>
                </a:rPr>
                <a:t>within</a:t>
              </a:r>
              <a:r>
                <a:rPr lang="fr-FR" sz="1600" baseline="30000" dirty="0">
                  <a:latin typeface="Consolas"/>
                  <a:cs typeface="Consolas"/>
                </a:rPr>
                <a:t> the </a:t>
              </a:r>
              <a:r>
                <a:rPr lang="fr-FR" sz="1600" baseline="30000" dirty="0" err="1">
                  <a:latin typeface="Consolas"/>
                  <a:cs typeface="Consolas"/>
                </a:rPr>
                <a:t>same</a:t>
              </a:r>
              <a:r>
                <a:rPr lang="fr-FR" sz="1600" baseline="30000" dirty="0">
                  <a:latin typeface="Consolas"/>
                  <a:cs typeface="Consolas"/>
                </a:rPr>
                <a:t> </a:t>
              </a:r>
              <a:r>
                <a:rPr lang="fr-FR" sz="1600" baseline="30000" dirty="0" err="1" smtClean="0">
                  <a:latin typeface="Consolas"/>
                  <a:cs typeface="Consolas"/>
                </a:rPr>
                <a:t>region</a:t>
              </a:r>
              <a:endParaRPr lang="fr-FR" sz="1600" baseline="30000" dirty="0" smtClean="0">
                <a:latin typeface="Consolas"/>
                <a:cs typeface="Consolas"/>
              </a:endParaRPr>
            </a:p>
            <a:p>
              <a:pPr marL="285750" indent="-285750">
                <a:buFont typeface="Arial"/>
                <a:buChar char="•"/>
              </a:pPr>
              <a:r>
                <a:rPr lang="fr-FR" sz="1600" baseline="30000" dirty="0" smtClean="0">
                  <a:latin typeface="Consolas"/>
                  <a:cs typeface="Consolas"/>
                </a:rPr>
                <a:t>1 </a:t>
              </a:r>
              <a:r>
                <a:rPr lang="fr-FR" sz="1600" baseline="30000" dirty="0">
                  <a:latin typeface="Consolas"/>
                  <a:cs typeface="Consolas"/>
                </a:rPr>
                <a:t>GB of </a:t>
              </a:r>
              <a:r>
                <a:rPr lang="fr-FR" sz="1600" baseline="30000" dirty="0" err="1">
                  <a:latin typeface="Consolas"/>
                  <a:cs typeface="Consolas"/>
                </a:rPr>
                <a:t>storage</a:t>
              </a:r>
              <a:endParaRPr lang="fr-FR" sz="1600" dirty="0">
                <a:latin typeface="Consolas"/>
                <a:cs typeface="Consolas"/>
              </a:endParaRPr>
            </a:p>
          </p:txBody>
        </p:sp>
        <p:grpSp>
          <p:nvGrpSpPr>
            <p:cNvPr id="20" name="Grouper 19"/>
            <p:cNvGrpSpPr/>
            <p:nvPr/>
          </p:nvGrpSpPr>
          <p:grpSpPr>
            <a:xfrm>
              <a:off x="2424437" y="2216012"/>
              <a:ext cx="1199213" cy="772726"/>
              <a:chOff x="2424437" y="2216012"/>
              <a:chExt cx="1199213" cy="772726"/>
            </a:xfrm>
          </p:grpSpPr>
          <p:pic>
            <p:nvPicPr>
              <p:cNvPr id="6" name="Image 5"/>
              <p:cNvPicPr>
                <a:picLocks noChangeAspect="1"/>
              </p:cNvPicPr>
              <p:nvPr/>
            </p:nvPicPr>
            <p:blipFill>
              <a:blip r:embed="rId4"/>
              <a:stretch>
                <a:fillRect/>
              </a:stretch>
            </p:blipFill>
            <p:spPr>
              <a:xfrm>
                <a:off x="2548462" y="2357972"/>
                <a:ext cx="1051885" cy="463701"/>
              </a:xfrm>
              <a:prstGeom prst="rect">
                <a:avLst/>
              </a:prstGeom>
            </p:spPr>
          </p:pic>
          <p:grpSp>
            <p:nvGrpSpPr>
              <p:cNvPr id="7" name="Grouper 6"/>
              <p:cNvGrpSpPr/>
              <p:nvPr/>
            </p:nvGrpSpPr>
            <p:grpSpPr>
              <a:xfrm>
                <a:off x="2424437" y="2216012"/>
                <a:ext cx="1199213" cy="772726"/>
                <a:chOff x="1857254" y="1775741"/>
                <a:chExt cx="2985679" cy="1700064"/>
              </a:xfrm>
            </p:grpSpPr>
            <p:sp>
              <p:nvSpPr>
                <p:cNvPr id="8" name="Arc 7"/>
                <p:cNvSpPr/>
                <p:nvPr/>
              </p:nvSpPr>
              <p:spPr>
                <a:xfrm rot="16492063">
                  <a:off x="2064987" y="2209791"/>
                  <a:ext cx="919931" cy="1335398"/>
                </a:xfrm>
                <a:prstGeom prst="arc">
                  <a:avLst>
                    <a:gd name="adj1" fmla="val 10488337"/>
                    <a:gd name="adj2" fmla="val 984161"/>
                  </a:avLst>
                </a:prstGeom>
                <a:ln w="2857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9" name="Arc 8"/>
                <p:cNvSpPr/>
                <p:nvPr/>
              </p:nvSpPr>
              <p:spPr>
                <a:xfrm rot="656295">
                  <a:off x="2698111" y="1775741"/>
                  <a:ext cx="1571555" cy="1700064"/>
                </a:xfrm>
                <a:prstGeom prst="arc">
                  <a:avLst>
                    <a:gd name="adj1" fmla="val 10430236"/>
                    <a:gd name="adj2" fmla="val 20928275"/>
                  </a:avLst>
                </a:prstGeom>
                <a:ln w="2857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0" name="Arc 9"/>
                <p:cNvSpPr/>
                <p:nvPr/>
              </p:nvSpPr>
              <p:spPr>
                <a:xfrm rot="5400000">
                  <a:off x="3907366" y="2374901"/>
                  <a:ext cx="905933" cy="965200"/>
                </a:xfrm>
                <a:prstGeom prst="arc">
                  <a:avLst>
                    <a:gd name="adj1" fmla="val 9926378"/>
                    <a:gd name="adj2" fmla="val 0"/>
                  </a:avLst>
                </a:prstGeom>
                <a:ln w="28575"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11" name="Connecteur droit 10"/>
                <p:cNvCxnSpPr>
                  <a:stCxn id="8" idx="0"/>
                  <a:endCxn id="10" idx="2"/>
                </p:cNvCxnSpPr>
                <p:nvPr/>
              </p:nvCxnSpPr>
              <p:spPr>
                <a:xfrm flipV="1">
                  <a:off x="2527581" y="3310468"/>
                  <a:ext cx="1832752" cy="27974"/>
                </a:xfrm>
                <a:prstGeom prst="line">
                  <a:avLst/>
                </a:prstGeom>
                <a:ln w="28575" cmpd="sng"/>
              </p:spPr>
              <p:style>
                <a:lnRef idx="2">
                  <a:schemeClr val="accent1"/>
                </a:lnRef>
                <a:fillRef idx="0">
                  <a:schemeClr val="accent1"/>
                </a:fillRef>
                <a:effectRef idx="1">
                  <a:schemeClr val="accent1"/>
                </a:effectRef>
                <a:fontRef idx="minor">
                  <a:schemeClr val="tx1"/>
                </a:fontRef>
              </p:style>
            </p:cxnSp>
          </p:grpSp>
        </p:grpSp>
      </p:grpSp>
      <p:sp>
        <p:nvSpPr>
          <p:cNvPr id="15" name="Rectangle 14"/>
          <p:cNvSpPr/>
          <p:nvPr/>
        </p:nvSpPr>
        <p:spPr>
          <a:xfrm>
            <a:off x="6502400" y="431800"/>
            <a:ext cx="1181100" cy="520700"/>
          </a:xfrm>
          <a:prstGeom prst="rect">
            <a:avLst/>
          </a:prstGeom>
          <a:noFill/>
          <a:ln w="38100"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4978400" y="2019300"/>
            <a:ext cx="2324100" cy="1168400"/>
          </a:xfrm>
          <a:prstGeom prst="rect">
            <a:avLst/>
          </a:prstGeom>
          <a:noFill/>
          <a:ln w="38100" cmpd="sng">
            <a:solidFill>
              <a:srgbClr val="BF87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18"/>
          <p:cNvSpPr/>
          <p:nvPr/>
        </p:nvSpPr>
        <p:spPr>
          <a:xfrm>
            <a:off x="3797300" y="1663700"/>
            <a:ext cx="2387600" cy="520700"/>
          </a:xfrm>
          <a:prstGeom prst="rect">
            <a:avLst/>
          </a:prstGeom>
          <a:noFill/>
          <a:ln w="38100" cmpd="sng">
            <a:solidFill>
              <a:srgbClr val="6600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2" name="Grouper 21"/>
          <p:cNvGrpSpPr/>
          <p:nvPr/>
        </p:nvGrpSpPr>
        <p:grpSpPr>
          <a:xfrm>
            <a:off x="5118099" y="3427741"/>
            <a:ext cx="3485602" cy="1643418"/>
            <a:chOff x="5118099" y="3427741"/>
            <a:chExt cx="3485602" cy="1643418"/>
          </a:xfrm>
        </p:grpSpPr>
        <p:sp>
          <p:nvSpPr>
            <p:cNvPr id="12" name="Document 11"/>
            <p:cNvSpPr/>
            <p:nvPr/>
          </p:nvSpPr>
          <p:spPr>
            <a:xfrm>
              <a:off x="5118099" y="3427741"/>
              <a:ext cx="3352800" cy="1643418"/>
            </a:xfrm>
            <a:prstGeom prst="flowChartDocument">
              <a:avLst/>
            </a:prstGeom>
            <a:ln w="28575" cmpd="sng">
              <a:solidFill>
                <a:schemeClr val="accent4">
                  <a:lumMod val="75000"/>
                </a:schemeClr>
              </a:solidFill>
            </a:ln>
          </p:spPr>
          <p:txBody>
            <a:bodyPr wrap="square">
              <a:spAutoFit/>
            </a:bodyPr>
            <a:lstStyle/>
            <a:p>
              <a:pPr marL="285750" indent="-285750">
                <a:buFont typeface="Arial"/>
                <a:buChar char="•"/>
              </a:pPr>
              <a:r>
                <a:rPr lang="fr-FR" sz="1600" baseline="30000" dirty="0" smtClean="0">
                  <a:latin typeface="Consolas"/>
                  <a:cs typeface="Consolas"/>
                </a:rPr>
                <a:t>Maximum </a:t>
              </a:r>
              <a:r>
                <a:rPr lang="fr-FR" sz="1600" baseline="30000" dirty="0">
                  <a:latin typeface="Consolas"/>
                  <a:cs typeface="Consolas"/>
                </a:rPr>
                <a:t>of $5 as total </a:t>
              </a:r>
              <a:r>
                <a:rPr lang="fr-FR" sz="1600" baseline="30000" dirty="0" err="1">
                  <a:latin typeface="Consolas"/>
                  <a:cs typeface="Consolas"/>
                </a:rPr>
                <a:t>query</a:t>
              </a:r>
              <a:r>
                <a:rPr lang="fr-FR" sz="1600" baseline="30000" dirty="0">
                  <a:latin typeface="Consolas"/>
                  <a:cs typeface="Consolas"/>
                </a:rPr>
                <a:t> </a:t>
              </a:r>
              <a:r>
                <a:rPr lang="fr-FR" sz="1600" baseline="30000" dirty="0" err="1" smtClean="0">
                  <a:latin typeface="Consolas"/>
                  <a:cs typeface="Consolas"/>
                </a:rPr>
                <a:t>cost</a:t>
              </a:r>
              <a:endParaRPr lang="fr-FR" sz="1600" baseline="30000" dirty="0" smtClean="0">
                <a:latin typeface="Consolas"/>
                <a:cs typeface="Consolas"/>
              </a:endParaRPr>
            </a:p>
            <a:p>
              <a:pPr marL="285750" indent="-285750">
                <a:buFont typeface="Arial"/>
                <a:buChar char="•"/>
              </a:pPr>
              <a:r>
                <a:rPr lang="fr-FR" sz="1600" baseline="30000" dirty="0" err="1">
                  <a:latin typeface="Consolas"/>
                  <a:cs typeface="Consolas"/>
                </a:rPr>
                <a:t>O</a:t>
              </a:r>
              <a:r>
                <a:rPr lang="fr-FR" sz="1600" baseline="30000" dirty="0" err="1" smtClean="0">
                  <a:latin typeface="Consolas"/>
                  <a:cs typeface="Consolas"/>
                </a:rPr>
                <a:t>nly</a:t>
              </a:r>
              <a:r>
                <a:rPr lang="fr-FR" sz="1600" baseline="30000" dirty="0" smtClean="0">
                  <a:latin typeface="Consolas"/>
                  <a:cs typeface="Consolas"/>
                </a:rPr>
                <a:t> </a:t>
              </a:r>
              <a:r>
                <a:rPr lang="fr-FR" sz="1600" baseline="30000" dirty="0">
                  <a:latin typeface="Consolas"/>
                  <a:cs typeface="Consolas"/>
                </a:rPr>
                <a:t>green </a:t>
              </a:r>
              <a:r>
                <a:rPr lang="fr-FR" sz="1600" baseline="30000" dirty="0" err="1">
                  <a:latin typeface="Consolas"/>
                  <a:cs typeface="Consolas"/>
                </a:rPr>
                <a:t>energy</a:t>
              </a:r>
              <a:r>
                <a:rPr lang="fr-FR" sz="1600" baseline="30000" dirty="0">
                  <a:latin typeface="Consolas"/>
                  <a:cs typeface="Consolas"/>
                </a:rPr>
                <a:t> </a:t>
              </a:r>
              <a:r>
                <a:rPr lang="fr-FR" sz="1600" baseline="30000" dirty="0" smtClean="0">
                  <a:latin typeface="Consolas"/>
                  <a:cs typeface="Consolas"/>
                </a:rPr>
                <a:t>providers (</a:t>
              </a:r>
              <a:r>
                <a:rPr lang="fr-FR" sz="1600" baseline="30000" dirty="0">
                  <a:latin typeface="Consolas"/>
                  <a:cs typeface="Consolas"/>
                </a:rPr>
                <a:t>provenance</a:t>
              </a:r>
              <a:r>
                <a:rPr lang="fr-FR" sz="1600" baseline="30000" dirty="0" smtClean="0">
                  <a:latin typeface="Consolas"/>
                  <a:cs typeface="Consolas"/>
                </a:rPr>
                <a:t>) </a:t>
              </a:r>
            </a:p>
            <a:p>
              <a:pPr marL="285750" indent="-285750">
                <a:buFont typeface="Arial"/>
                <a:buChar char="•"/>
              </a:pPr>
              <a:r>
                <a:rPr lang="fr-FR" sz="1600" baseline="30000" dirty="0" err="1">
                  <a:latin typeface="Consolas"/>
                  <a:cs typeface="Consolas"/>
                </a:rPr>
                <a:t>A</a:t>
              </a:r>
              <a:r>
                <a:rPr lang="fr-FR" sz="1600" baseline="30000" dirty="0" err="1" smtClean="0">
                  <a:latin typeface="Consolas"/>
                  <a:cs typeface="Consolas"/>
                </a:rPr>
                <a:t>t</a:t>
              </a:r>
              <a:r>
                <a:rPr lang="fr-FR" sz="1600" baseline="30000" dirty="0" smtClean="0">
                  <a:latin typeface="Consolas"/>
                  <a:cs typeface="Consolas"/>
                </a:rPr>
                <a:t> </a:t>
              </a:r>
              <a:r>
                <a:rPr lang="fr-FR" sz="1600" baseline="30000" dirty="0">
                  <a:latin typeface="Consolas"/>
                  <a:cs typeface="Consolas"/>
                </a:rPr>
                <a:t>least 85% of </a:t>
              </a:r>
              <a:r>
                <a:rPr lang="fr-FR" sz="1600" baseline="30000" dirty="0" err="1">
                  <a:latin typeface="Consolas"/>
                  <a:cs typeface="Consolas"/>
                </a:rPr>
                <a:t>precision</a:t>
              </a:r>
              <a:r>
                <a:rPr lang="fr-FR" sz="1600" baseline="30000" dirty="0">
                  <a:latin typeface="Consolas"/>
                  <a:cs typeface="Consolas"/>
                </a:rPr>
                <a:t> of </a:t>
              </a:r>
              <a:r>
                <a:rPr lang="fr-FR" sz="1600" baseline="30000" dirty="0" err="1">
                  <a:latin typeface="Consolas"/>
                  <a:cs typeface="Consolas"/>
                </a:rPr>
                <a:t>provided</a:t>
              </a:r>
              <a:r>
                <a:rPr lang="fr-FR" sz="1600" baseline="30000" dirty="0">
                  <a:latin typeface="Consolas"/>
                  <a:cs typeface="Consolas"/>
                </a:rPr>
                <a:t> data</a:t>
              </a:r>
              <a:r>
                <a:rPr lang="fr-FR" sz="1600" baseline="30000" dirty="0" smtClean="0">
                  <a:latin typeface="Consolas"/>
                  <a:cs typeface="Consolas"/>
                </a:rPr>
                <a:t>,</a:t>
              </a:r>
              <a:r>
                <a:rPr lang="fr-FR" sz="1600" dirty="0" smtClean="0">
                  <a:latin typeface="Consolas"/>
                  <a:cs typeface="Consolas"/>
                </a:rPr>
                <a:t> </a:t>
              </a:r>
              <a:r>
                <a:rPr lang="fr-FR" sz="1600" baseline="30000" dirty="0" err="1" smtClean="0">
                  <a:latin typeface="Consolas"/>
                  <a:cs typeface="Consolas"/>
                </a:rPr>
                <a:t>even</a:t>
              </a:r>
              <a:r>
                <a:rPr lang="fr-FR" sz="1600" baseline="30000" dirty="0" smtClean="0">
                  <a:latin typeface="Consolas"/>
                  <a:cs typeface="Consolas"/>
                </a:rPr>
                <a:t> </a:t>
              </a:r>
              <a:r>
                <a:rPr lang="fr-FR" sz="1600" baseline="30000" dirty="0">
                  <a:latin typeface="Consolas"/>
                  <a:cs typeface="Consolas"/>
                </a:rPr>
                <a:t>if </a:t>
              </a:r>
              <a:r>
                <a:rPr lang="fr-FR" sz="1600" baseline="30000" dirty="0" err="1">
                  <a:latin typeface="Consolas"/>
                  <a:cs typeface="Consolas"/>
                </a:rPr>
                <a:t>they</a:t>
              </a:r>
              <a:r>
                <a:rPr lang="fr-FR" sz="1600" baseline="30000" dirty="0">
                  <a:latin typeface="Consolas"/>
                  <a:cs typeface="Consolas"/>
                </a:rPr>
                <a:t> are not </a:t>
              </a:r>
              <a:r>
                <a:rPr lang="fr-FR" sz="1600" baseline="30000" dirty="0" err="1" smtClean="0">
                  <a:latin typeface="Consolas"/>
                  <a:cs typeface="Consolas"/>
                </a:rPr>
                <a:t>fresh</a:t>
              </a:r>
              <a:r>
                <a:rPr lang="fr-FR" sz="1600" baseline="30000" dirty="0" smtClean="0">
                  <a:latin typeface="Consolas"/>
                  <a:cs typeface="Consolas"/>
                </a:rPr>
                <a:t> </a:t>
              </a:r>
              <a:endParaRPr lang="fr-FR" sz="1600" baseline="30000" dirty="0">
                <a:latin typeface="Consolas"/>
                <a:cs typeface="Consolas"/>
              </a:endParaRPr>
            </a:p>
            <a:p>
              <a:pPr marL="285750" indent="-285750">
                <a:buFont typeface="Arial"/>
                <a:buChar char="•"/>
              </a:pPr>
              <a:r>
                <a:rPr lang="fr-FR" sz="1600" baseline="30000" dirty="0" err="1">
                  <a:latin typeface="Consolas"/>
                  <a:cs typeface="Consolas"/>
                </a:rPr>
                <a:t>A</a:t>
              </a:r>
              <a:r>
                <a:rPr lang="fr-FR" sz="1600" baseline="30000" dirty="0" err="1" smtClean="0">
                  <a:latin typeface="Consolas"/>
                  <a:cs typeface="Consolas"/>
                </a:rPr>
                <a:t>vailability</a:t>
              </a:r>
              <a:r>
                <a:rPr lang="fr-FR" sz="1600" baseline="30000" dirty="0" smtClean="0">
                  <a:latin typeface="Consolas"/>
                  <a:cs typeface="Consolas"/>
                </a:rPr>
                <a:t> </a:t>
              </a:r>
              <a:r>
                <a:rPr lang="fr-FR" sz="1600" baseline="30000" dirty="0">
                  <a:latin typeface="Consolas"/>
                  <a:cs typeface="Consolas"/>
                </a:rPr>
                <a:t>rate of </a:t>
              </a:r>
              <a:r>
                <a:rPr lang="fr-FR" sz="1600" baseline="30000" dirty="0" err="1">
                  <a:latin typeface="Consolas"/>
                  <a:cs typeface="Consolas"/>
                </a:rPr>
                <a:t>at</a:t>
              </a:r>
              <a:r>
                <a:rPr lang="fr-FR" sz="1600" baseline="30000" dirty="0">
                  <a:latin typeface="Consolas"/>
                  <a:cs typeface="Consolas"/>
                </a:rPr>
                <a:t> least 90</a:t>
              </a:r>
              <a:r>
                <a:rPr lang="fr-FR" sz="1600" baseline="30000" dirty="0" smtClean="0">
                  <a:latin typeface="Consolas"/>
                  <a:cs typeface="Consolas"/>
                </a:rPr>
                <a:t>%</a:t>
              </a:r>
            </a:p>
            <a:p>
              <a:pPr marL="285750" indent="-285750">
                <a:buFont typeface="Arial"/>
                <a:buChar char="•"/>
              </a:pPr>
              <a:r>
                <a:rPr lang="fr-FR" sz="1600" baseline="30000" dirty="0" err="1">
                  <a:latin typeface="Consolas"/>
                  <a:cs typeface="Consolas"/>
                </a:rPr>
                <a:t>R</a:t>
              </a:r>
              <a:r>
                <a:rPr lang="fr-FR" sz="1600" baseline="30000" dirty="0" err="1" smtClean="0">
                  <a:latin typeface="Consolas"/>
                  <a:cs typeface="Consolas"/>
                </a:rPr>
                <a:t>esponse</a:t>
              </a:r>
              <a:r>
                <a:rPr lang="fr-FR" sz="1600" baseline="30000" dirty="0" smtClean="0">
                  <a:latin typeface="Consolas"/>
                  <a:cs typeface="Consolas"/>
                </a:rPr>
                <a:t> </a:t>
              </a:r>
              <a:r>
                <a:rPr lang="fr-FR" sz="1600" baseline="30000" dirty="0">
                  <a:latin typeface="Consolas"/>
                  <a:cs typeface="Consolas"/>
                </a:rPr>
                <a:t>time of 0,01 </a:t>
              </a:r>
              <a:r>
                <a:rPr lang="fr-FR" sz="1600" baseline="30000" dirty="0" smtClean="0">
                  <a:latin typeface="Consolas"/>
                  <a:cs typeface="Consolas"/>
                </a:rPr>
                <a:t>sec.</a:t>
              </a:r>
              <a:endParaRPr lang="fr-FR" sz="1600" dirty="0">
                <a:latin typeface="Consolas"/>
                <a:cs typeface="Consolas"/>
              </a:endParaRPr>
            </a:p>
          </p:txBody>
        </p:sp>
        <p:pic>
          <p:nvPicPr>
            <p:cNvPr id="13" name="Image 12" descr="user-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3332" y="4258732"/>
              <a:ext cx="560369" cy="580542"/>
            </a:xfrm>
            <a:prstGeom prst="rect">
              <a:avLst/>
            </a:prstGeom>
          </p:spPr>
        </p:pic>
      </p:grpSp>
    </p:spTree>
    <p:extLst>
      <p:ext uri="{BB962C8B-B14F-4D97-AF65-F5344CB8AC3E}">
        <p14:creationId xmlns:p14="http://schemas.microsoft.com/office/powerpoint/2010/main" val="23025977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par>
                                <p:cTn id="16" presetID="5"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heckerboard(across)">
                                      <p:cBhvr>
                                        <p:cTn id="18" dur="500"/>
                                        <p:tgtEl>
                                          <p:spTgt spid="17"/>
                                        </p:tgtEl>
                                      </p:cBhvr>
                                    </p:animEffect>
                                  </p:childTnLst>
                                </p:cTn>
                              </p:par>
                              <p:par>
                                <p:cTn id="19" presetID="5" presetClass="entr" presetSubtype="1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checkerboard(across)">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xit" presetSubtype="10" fill="hold" grpId="1" nodeType="clickEffect">
                                  <p:stCondLst>
                                    <p:cond delay="0"/>
                                  </p:stCondLst>
                                  <p:childTnLst>
                                    <p:animEffect transition="out" filter="checkerboard(across)">
                                      <p:cBhvr>
                                        <p:cTn id="25" dur="500"/>
                                        <p:tgtEl>
                                          <p:spTgt spid="17"/>
                                        </p:tgtEl>
                                      </p:cBhvr>
                                    </p:animEffect>
                                    <p:set>
                                      <p:cBhvr>
                                        <p:cTn id="26" dur="1" fill="hold">
                                          <p:stCondLst>
                                            <p:cond delay="499"/>
                                          </p:stCondLst>
                                        </p:cTn>
                                        <p:tgtEl>
                                          <p:spTgt spid="1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7" grpId="0" animBg="1"/>
      <p:bldP spid="17" grpId="1"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Conclusions and </a:t>
            </a:r>
            <a:r>
              <a:rPr lang="fr-FR" dirty="0" err="1" smtClean="0"/>
              <a:t>current</a:t>
            </a:r>
            <a:r>
              <a:rPr lang="fr-FR" dirty="0" smtClean="0"/>
              <a:t> </a:t>
            </a:r>
            <a:r>
              <a:rPr lang="fr-FR" dirty="0" err="1" smtClean="0"/>
              <a:t>work</a:t>
            </a:r>
            <a:endParaRPr lang="fr-FR" dirty="0"/>
          </a:p>
        </p:txBody>
      </p:sp>
      <p:sp>
        <p:nvSpPr>
          <p:cNvPr id="3" name="Espace réservé du contenu 2"/>
          <p:cNvSpPr>
            <a:spLocks noGrp="1"/>
          </p:cNvSpPr>
          <p:nvPr>
            <p:ph idx="1"/>
          </p:nvPr>
        </p:nvSpPr>
        <p:spPr/>
        <p:txBody>
          <a:bodyPr>
            <a:normAutofit fontScale="92500" lnSpcReduction="20000"/>
          </a:bodyPr>
          <a:lstStyle/>
          <a:p>
            <a:r>
              <a:rPr lang="fr-FR" sz="1800" dirty="0" err="1"/>
              <a:t>Current</a:t>
            </a:r>
            <a:r>
              <a:rPr lang="fr-FR" sz="1800" dirty="0"/>
              <a:t> </a:t>
            </a:r>
            <a:r>
              <a:rPr lang="fr-FR" sz="1800" dirty="0" err="1"/>
              <a:t>big</a:t>
            </a:r>
            <a:r>
              <a:rPr lang="fr-FR" sz="1800" dirty="0"/>
              <a:t> data settings impose to </a:t>
            </a:r>
            <a:r>
              <a:rPr lang="fr-FR" sz="1800" dirty="0" err="1"/>
              <a:t>consider</a:t>
            </a:r>
            <a:r>
              <a:rPr lang="fr-FR" sz="1800" dirty="0"/>
              <a:t> SLA and </a:t>
            </a:r>
            <a:r>
              <a:rPr lang="fr-FR" sz="1800" dirty="0" err="1"/>
              <a:t>different</a:t>
            </a:r>
            <a:r>
              <a:rPr lang="fr-FR" sz="1800" dirty="0"/>
              <a:t> data </a:t>
            </a:r>
            <a:r>
              <a:rPr lang="fr-FR" sz="1800" dirty="0" err="1"/>
              <a:t>delivery</a:t>
            </a:r>
            <a:r>
              <a:rPr lang="fr-FR" sz="1800" dirty="0"/>
              <a:t> </a:t>
            </a:r>
            <a:r>
              <a:rPr lang="fr-FR" sz="1800" dirty="0" err="1" smtClean="0"/>
              <a:t>models</a:t>
            </a:r>
            <a:endParaRPr lang="fr-FR" sz="1800" dirty="0" smtClean="0"/>
          </a:p>
          <a:p>
            <a:endParaRPr lang="fr-FR" sz="1800" dirty="0" smtClean="0"/>
          </a:p>
          <a:p>
            <a:r>
              <a:rPr lang="fr-FR" sz="1800" dirty="0"/>
              <a:t>T</a:t>
            </a:r>
            <a:r>
              <a:rPr lang="fr-FR" sz="1800" dirty="0" smtClean="0"/>
              <a:t>he </a:t>
            </a:r>
            <a:r>
              <a:rPr lang="fr-FR" sz="1800" dirty="0" err="1" smtClean="0"/>
              <a:t>complexity</a:t>
            </a:r>
            <a:r>
              <a:rPr lang="fr-FR" sz="1800" dirty="0" smtClean="0"/>
              <a:t> </a:t>
            </a:r>
            <a:r>
              <a:rPr lang="fr-FR" sz="1800" dirty="0"/>
              <a:t>of </a:t>
            </a:r>
            <a:r>
              <a:rPr lang="fr-FR" sz="1800" dirty="0" err="1"/>
              <a:t>query</a:t>
            </a:r>
            <a:r>
              <a:rPr lang="fr-FR" sz="1800" dirty="0"/>
              <a:t> </a:t>
            </a:r>
            <a:r>
              <a:rPr lang="fr-FR" sz="1800" dirty="0" err="1"/>
              <a:t>evaluation</a:t>
            </a:r>
            <a:r>
              <a:rPr lang="fr-FR" sz="1800" dirty="0"/>
              <a:t> </a:t>
            </a:r>
            <a:r>
              <a:rPr lang="fr-FR" sz="1800" dirty="0" err="1" smtClean="0"/>
              <a:t>includes</a:t>
            </a:r>
            <a:r>
              <a:rPr lang="fr-FR" sz="1800" dirty="0" smtClean="0"/>
              <a:t> </a:t>
            </a:r>
            <a:r>
              <a:rPr lang="fr-FR" sz="1800" dirty="0" err="1"/>
              <a:t>steps</a:t>
            </a:r>
            <a:r>
              <a:rPr lang="fr-FR" sz="1800" dirty="0"/>
              <a:t> </a:t>
            </a:r>
            <a:r>
              <a:rPr lang="fr-FR" sz="1800" dirty="0" err="1"/>
              <a:t>that</a:t>
            </a:r>
            <a:r>
              <a:rPr lang="fr-FR" sz="1800" dirty="0"/>
              <a:t> </a:t>
            </a:r>
            <a:r>
              <a:rPr lang="fr-FR" sz="1800" dirty="0" err="1"/>
              <a:t>imply</a:t>
            </a:r>
            <a:r>
              <a:rPr lang="fr-FR" sz="1800" dirty="0"/>
              <a:t> </a:t>
            </a:r>
            <a:r>
              <a:rPr lang="fr-FR" sz="1800" dirty="0" err="1"/>
              <a:t>greedy</a:t>
            </a:r>
            <a:r>
              <a:rPr lang="fr-FR" sz="1800" dirty="0"/>
              <a:t> </a:t>
            </a:r>
            <a:r>
              <a:rPr lang="fr-FR" sz="1800" dirty="0" smtClean="0"/>
              <a:t>computations</a:t>
            </a:r>
          </a:p>
          <a:p>
            <a:pPr lvl="1">
              <a:buFont typeface="Wingdings" charset="0"/>
              <a:buChar char="à"/>
            </a:pPr>
            <a:r>
              <a:rPr lang="fr-FR" sz="1600" dirty="0" smtClean="0"/>
              <a:t>combine </a:t>
            </a:r>
            <a:r>
              <a:rPr lang="fr-FR" sz="1600" dirty="0"/>
              <a:t>and </a:t>
            </a:r>
            <a:r>
              <a:rPr lang="fr-FR" sz="1600" dirty="0" err="1"/>
              <a:t>revisit</a:t>
            </a:r>
            <a:r>
              <a:rPr lang="fr-FR" sz="1600" dirty="0"/>
              <a:t> </a:t>
            </a:r>
            <a:r>
              <a:rPr lang="fr-FR" sz="1600" dirty="0" err="1"/>
              <a:t>well-known</a:t>
            </a:r>
            <a:r>
              <a:rPr lang="fr-FR" sz="1600" dirty="0"/>
              <a:t> </a:t>
            </a:r>
            <a:r>
              <a:rPr lang="fr-FR" sz="1600" dirty="0" smtClean="0"/>
              <a:t>solutions in </a:t>
            </a:r>
            <a:r>
              <a:rPr lang="fr-FR" sz="1600" dirty="0" err="1" smtClean="0"/>
              <a:t>parallel</a:t>
            </a:r>
            <a:r>
              <a:rPr lang="fr-FR" sz="1600" dirty="0" smtClean="0"/>
              <a:t> </a:t>
            </a:r>
            <a:r>
              <a:rPr lang="fr-FR" sz="1600" dirty="0" err="1" smtClean="0"/>
              <a:t>cloud</a:t>
            </a:r>
            <a:r>
              <a:rPr lang="fr-FR" sz="1600" dirty="0" smtClean="0"/>
              <a:t> </a:t>
            </a:r>
            <a:r>
              <a:rPr lang="fr-FR" sz="1600" dirty="0" err="1" smtClean="0"/>
              <a:t>distributed</a:t>
            </a:r>
            <a:r>
              <a:rPr lang="fr-FR" sz="1600" dirty="0" smtClean="0"/>
              <a:t> settings </a:t>
            </a:r>
          </a:p>
          <a:p>
            <a:pPr lvl="1">
              <a:buFont typeface="Wingdings" charset="0"/>
              <a:buChar char="à"/>
            </a:pPr>
            <a:endParaRPr lang="fr-FR" sz="1600" dirty="0" smtClean="0"/>
          </a:p>
          <a:p>
            <a:r>
              <a:rPr lang="fr-FR" sz="1800" dirty="0" err="1" smtClean="0"/>
              <a:t>Develop</a:t>
            </a:r>
            <a:r>
              <a:rPr lang="fr-FR" sz="1800" dirty="0" smtClean="0"/>
              <a:t> </a:t>
            </a:r>
            <a:r>
              <a:rPr lang="fr-FR" sz="1800" dirty="0" err="1" smtClean="0"/>
              <a:t>strategies</a:t>
            </a:r>
            <a:r>
              <a:rPr lang="fr-FR" sz="1800" dirty="0" smtClean="0"/>
              <a:t> </a:t>
            </a:r>
            <a:r>
              <a:rPr lang="fr-FR" sz="1800" dirty="0"/>
              <a:t>and </a:t>
            </a:r>
            <a:r>
              <a:rPr lang="fr-FR" sz="1800" dirty="0" err="1"/>
              <a:t>algorithms</a:t>
            </a:r>
            <a:r>
              <a:rPr lang="fr-FR" sz="1800" dirty="0"/>
              <a:t> </a:t>
            </a:r>
            <a:r>
              <a:rPr lang="fr-FR" sz="1800" dirty="0" err="1" smtClean="0"/>
              <a:t>applied</a:t>
            </a:r>
            <a:r>
              <a:rPr lang="fr-FR" sz="1800" dirty="0" smtClean="0"/>
              <a:t> </a:t>
            </a:r>
            <a:r>
              <a:rPr lang="fr-FR" sz="1800" dirty="0"/>
              <a:t>to </a:t>
            </a:r>
            <a:r>
              <a:rPr lang="fr-FR" sz="1800" dirty="0" err="1"/>
              <a:t>energy</a:t>
            </a:r>
            <a:r>
              <a:rPr lang="fr-FR" sz="1800" dirty="0"/>
              <a:t> </a:t>
            </a:r>
            <a:r>
              <a:rPr lang="fr-FR" sz="1800" dirty="0" err="1"/>
              <a:t>consumption</a:t>
            </a:r>
            <a:r>
              <a:rPr lang="fr-FR" sz="1800" dirty="0"/>
              <a:t> </a:t>
            </a:r>
            <a:r>
              <a:rPr lang="fr-FR" sz="1800" dirty="0" smtClean="0"/>
              <a:t>applications</a:t>
            </a:r>
          </a:p>
          <a:p>
            <a:pPr marL="0" indent="0">
              <a:buNone/>
            </a:pPr>
            <a:endParaRPr lang="fr-FR" sz="1800" dirty="0" smtClean="0"/>
          </a:p>
          <a:p>
            <a:pPr marL="0" indent="0">
              <a:buNone/>
            </a:pPr>
            <a:r>
              <a:rPr lang="fr-FR" sz="1800" i="1" dirty="0" err="1" smtClean="0"/>
              <a:t>Hints</a:t>
            </a:r>
            <a:r>
              <a:rPr lang="fr-FR" sz="1800" i="1" dirty="0" smtClean="0"/>
              <a:t>: SLA </a:t>
            </a:r>
            <a:r>
              <a:rPr lang="fr-FR" sz="1800" i="1" dirty="0" err="1" smtClean="0"/>
              <a:t>modeling</a:t>
            </a:r>
            <a:r>
              <a:rPr lang="fr-FR" sz="1800" i="1" dirty="0" smtClean="0"/>
              <a:t> and </a:t>
            </a:r>
            <a:r>
              <a:rPr lang="fr-FR" sz="1800" i="1" dirty="0" err="1" smtClean="0"/>
              <a:t>integration</a:t>
            </a:r>
            <a:r>
              <a:rPr lang="fr-FR" sz="1800" i="1" dirty="0" smtClean="0"/>
              <a:t>, </a:t>
            </a:r>
            <a:r>
              <a:rPr lang="fr-FR" sz="1800" i="1" dirty="0" err="1" smtClean="0"/>
              <a:t>automatic</a:t>
            </a:r>
            <a:r>
              <a:rPr lang="fr-FR" sz="1800" i="1" dirty="0" smtClean="0"/>
              <a:t> </a:t>
            </a:r>
            <a:r>
              <a:rPr lang="fr-FR" sz="1800" i="1" dirty="0" err="1" smtClean="0"/>
              <a:t>learning</a:t>
            </a:r>
            <a:r>
              <a:rPr lang="fr-FR" sz="1800" i="1" dirty="0"/>
              <a:t> </a:t>
            </a:r>
            <a:r>
              <a:rPr lang="fr-FR" sz="1800" i="1" dirty="0" smtClean="0"/>
              <a:t>for </a:t>
            </a:r>
            <a:r>
              <a:rPr lang="fr-FR" sz="1800" i="1" dirty="0" err="1" smtClean="0"/>
              <a:t>reducing</a:t>
            </a:r>
            <a:r>
              <a:rPr lang="fr-FR" sz="1800" i="1" dirty="0" smtClean="0"/>
              <a:t> </a:t>
            </a:r>
            <a:r>
              <a:rPr lang="fr-FR" sz="1800" i="1" dirty="0" err="1" smtClean="0"/>
              <a:t>overhead</a:t>
            </a:r>
            <a:r>
              <a:rPr lang="fr-FR" sz="1800" i="1" dirty="0" smtClean="0"/>
              <a:t>, business model for </a:t>
            </a:r>
            <a:r>
              <a:rPr lang="fr-FR" sz="1800" i="1" dirty="0" err="1" smtClean="0"/>
              <a:t>delivering</a:t>
            </a:r>
            <a:r>
              <a:rPr lang="fr-FR" sz="1800" i="1" dirty="0" smtClean="0"/>
              <a:t> </a:t>
            </a:r>
            <a:r>
              <a:rPr lang="fr-FR" sz="1800" i="1" dirty="0" err="1" smtClean="0"/>
              <a:t>query</a:t>
            </a:r>
            <a:r>
              <a:rPr lang="fr-FR" sz="1800" i="1" dirty="0" smtClean="0"/>
              <a:t> </a:t>
            </a:r>
            <a:r>
              <a:rPr lang="fr-FR" sz="1800" i="1" dirty="0" err="1" smtClean="0"/>
              <a:t>results</a:t>
            </a:r>
            <a:endParaRPr lang="fr-FR" sz="1800" i="1" dirty="0"/>
          </a:p>
        </p:txBody>
      </p:sp>
      <p:sp>
        <p:nvSpPr>
          <p:cNvPr id="4" name="Espace réservé du numéro de diapositive 3"/>
          <p:cNvSpPr>
            <a:spLocks noGrp="1"/>
          </p:cNvSpPr>
          <p:nvPr>
            <p:ph type="sldNum" sz="quarter" idx="12"/>
          </p:nvPr>
        </p:nvSpPr>
        <p:spPr/>
        <p:txBody>
          <a:bodyPr/>
          <a:lstStyle/>
          <a:p>
            <a:fld id="{503914D5-4C05-48A0-975C-C97C98535A04}" type="slidenum">
              <a:rPr lang="en-GB" smtClean="0"/>
              <a:t>12</a:t>
            </a:fld>
            <a:endParaRPr lang="en-GB"/>
          </a:p>
        </p:txBody>
      </p:sp>
    </p:spTree>
    <p:extLst>
      <p:ext uri="{BB962C8B-B14F-4D97-AF65-F5344CB8AC3E}">
        <p14:creationId xmlns:p14="http://schemas.microsoft.com/office/powerpoint/2010/main" val="1927080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503914D5-4C05-48A0-975C-C97C98535A04}" type="slidenum">
              <a:rPr lang="en-GB" smtClean="0"/>
              <a:t>13</a:t>
            </a:fld>
            <a:endParaRPr lang="en-GB"/>
          </a:p>
        </p:txBody>
      </p:sp>
      <p:grpSp>
        <p:nvGrpSpPr>
          <p:cNvPr id="3" name="Group 5"/>
          <p:cNvGrpSpPr>
            <a:grpSpLocks noChangeAspect="1"/>
          </p:cNvGrpSpPr>
          <p:nvPr/>
        </p:nvGrpSpPr>
        <p:grpSpPr bwMode="auto">
          <a:xfrm>
            <a:off x="603424" y="779810"/>
            <a:ext cx="1538817" cy="1758648"/>
            <a:chOff x="1776" y="624"/>
            <a:chExt cx="2352" cy="2688"/>
          </a:xfrm>
        </p:grpSpPr>
        <p:sp>
          <p:nvSpPr>
            <p:cNvPr id="4" name="AutoShape 6"/>
            <p:cNvSpPr>
              <a:spLocks noChangeAspect="1" noChangeArrowheads="1" noTextEdit="1"/>
            </p:cNvSpPr>
            <p:nvPr/>
          </p:nvSpPr>
          <p:spPr bwMode="auto">
            <a:xfrm>
              <a:off x="1776" y="624"/>
              <a:ext cx="2352" cy="2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5" name="Freeform 7"/>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6" name="Freeform 8"/>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 name="Freeform 9"/>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 name="Freeform 10"/>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 name="Freeform 11"/>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Freeform 12"/>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 name="Freeform 13"/>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12" name="Subtitle 2"/>
          <p:cNvSpPr txBox="1">
            <a:spLocks/>
          </p:cNvSpPr>
          <p:nvPr/>
        </p:nvSpPr>
        <p:spPr>
          <a:xfrm>
            <a:off x="448595" y="3778573"/>
            <a:ext cx="8245160" cy="780727"/>
          </a:xfrm>
          <a:prstGeom prst="rect">
            <a:avLst/>
          </a:prstGeom>
        </p:spPr>
        <p:txBody>
          <a:bodyPr>
            <a:normAutofit/>
          </a:bodyPr>
          <a:lst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10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a:lstStyle>
          <a:p>
            <a:pPr marL="0" indent="0" algn="r">
              <a:buNone/>
            </a:pPr>
            <a:r>
              <a:rPr lang="en-GB" sz="1700" cap="small" dirty="0" smtClean="0"/>
              <a:t>N. </a:t>
            </a:r>
            <a:r>
              <a:rPr lang="en-GB" sz="1700" cap="small" dirty="0" err="1" smtClean="0"/>
              <a:t>Bennani</a:t>
            </a:r>
            <a:r>
              <a:rPr lang="en-GB" sz="1700" cap="small" dirty="0" smtClean="0"/>
              <a:t>, </a:t>
            </a:r>
            <a:r>
              <a:rPr lang="en-GB" sz="1700" b="1" cap="small" dirty="0" smtClean="0"/>
              <a:t>C. </a:t>
            </a:r>
            <a:r>
              <a:rPr lang="en-GB" sz="1700" b="1" cap="small" dirty="0" err="1" smtClean="0"/>
              <a:t>Ghedira</a:t>
            </a:r>
            <a:r>
              <a:rPr lang="en-GB" sz="1700" cap="small" dirty="0" smtClean="0"/>
              <a:t>, M. </a:t>
            </a:r>
            <a:r>
              <a:rPr lang="en-GB" sz="1700" cap="small" dirty="0" err="1" smtClean="0"/>
              <a:t>Musicante</a:t>
            </a:r>
            <a:r>
              <a:rPr lang="en-GB" sz="1700" cap="small" dirty="0" smtClean="0"/>
              <a:t>, G. Vargas-Solar</a:t>
            </a:r>
          </a:p>
          <a:p>
            <a:pPr marL="0" indent="0" algn="r">
              <a:buNone/>
            </a:pPr>
            <a:r>
              <a:rPr lang="en-GB" sz="1700" cap="small" dirty="0"/>
              <a:t>Contact</a:t>
            </a:r>
            <a:r>
              <a:rPr lang="en-GB" sz="1700" dirty="0"/>
              <a:t>: </a:t>
            </a:r>
            <a:r>
              <a:rPr lang="en-GB" sz="1700" dirty="0">
                <a:hlinkClick r:id="rId3"/>
              </a:rPr>
              <a:t>chirine.ghedira-guegan@univ-lyon3.</a:t>
            </a:r>
            <a:r>
              <a:rPr lang="en-GB" sz="1700" dirty="0" smtClean="0">
                <a:hlinkClick r:id="rId3"/>
              </a:rPr>
              <a:t>fr</a:t>
            </a:r>
            <a:r>
              <a:rPr lang="en-GB" sz="1700" dirty="0" smtClean="0"/>
              <a:t> </a:t>
            </a:r>
          </a:p>
        </p:txBody>
      </p:sp>
      <p:sp>
        <p:nvSpPr>
          <p:cNvPr id="13" name="ZoneTexte 12"/>
          <p:cNvSpPr txBox="1"/>
          <p:nvPr/>
        </p:nvSpPr>
        <p:spPr>
          <a:xfrm>
            <a:off x="2959100" y="1244600"/>
            <a:ext cx="2274180" cy="830997"/>
          </a:xfrm>
          <a:prstGeom prst="rect">
            <a:avLst/>
          </a:prstGeom>
          <a:noFill/>
          <a:effectLst>
            <a:innerShdw blurRad="63500" dist="50800" dir="16200000">
              <a:prstClr val="black">
                <a:alpha val="50000"/>
              </a:prstClr>
            </a:innerShdw>
          </a:effectLst>
        </p:spPr>
        <p:txBody>
          <a:bodyPr wrap="none" rtlCol="0">
            <a:spAutoFit/>
          </a:bodyPr>
          <a:lstStyle/>
          <a:p>
            <a:r>
              <a:rPr lang="fr-FR" sz="4800" b="1" dirty="0" err="1" smtClean="0"/>
              <a:t>Thanks</a:t>
            </a:r>
            <a:endParaRPr lang="fr-FR" sz="4800" b="1" dirty="0"/>
          </a:p>
        </p:txBody>
      </p:sp>
      <p:sp>
        <p:nvSpPr>
          <p:cNvPr id="14" name="ZoneTexte 13"/>
          <p:cNvSpPr txBox="1"/>
          <p:nvPr/>
        </p:nvSpPr>
        <p:spPr>
          <a:xfrm>
            <a:off x="5715000" y="2336800"/>
            <a:ext cx="1804100" cy="830997"/>
          </a:xfrm>
          <a:prstGeom prst="rect">
            <a:avLst/>
          </a:prstGeom>
          <a:noFill/>
        </p:spPr>
        <p:txBody>
          <a:bodyPr wrap="none" rtlCol="0">
            <a:spAutoFit/>
          </a:bodyPr>
          <a:lstStyle/>
          <a:p>
            <a:r>
              <a:rPr lang="fr-FR" sz="4800" b="1" dirty="0" smtClean="0"/>
              <a:t>Merci</a:t>
            </a:r>
            <a:endParaRPr lang="fr-FR" sz="4800" b="1" dirty="0"/>
          </a:p>
        </p:txBody>
      </p:sp>
    </p:spTree>
    <p:extLst>
      <p:ext uri="{BB962C8B-B14F-4D97-AF65-F5344CB8AC3E}">
        <p14:creationId xmlns:p14="http://schemas.microsoft.com/office/powerpoint/2010/main" val="10500746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GB" dirty="0" smtClean="0"/>
              <a:t>Self sustainable Smart </a:t>
            </a:r>
            <a:r>
              <a:rPr lang="en-GB" dirty="0" err="1" smtClean="0"/>
              <a:t>CitY</a:t>
            </a:r>
            <a:endParaRPr lang="en-GB" dirty="0"/>
          </a:p>
        </p:txBody>
      </p:sp>
      <p:sp>
        <p:nvSpPr>
          <p:cNvPr id="15" name="Espace réservé du contenu 14"/>
          <p:cNvSpPr>
            <a:spLocks noGrp="1"/>
          </p:cNvSpPr>
          <p:nvPr>
            <p:ph idx="1"/>
          </p:nvPr>
        </p:nvSpPr>
        <p:spPr>
          <a:xfrm>
            <a:off x="410495" y="3970869"/>
            <a:ext cx="8272211" cy="872067"/>
          </a:xfrm>
        </p:spPr>
        <p:txBody>
          <a:bodyPr>
            <a:normAutofit fontScale="92500" lnSpcReduction="20000"/>
          </a:bodyPr>
          <a:lstStyle/>
          <a:p>
            <a:r>
              <a:rPr lang="en-GB" dirty="0" smtClean="0"/>
              <a:t>Guide energy stock exchange mechanism that enables a timely provision of energy from consumers and producers located in a given region (e.g., the same city) </a:t>
            </a:r>
          </a:p>
          <a:p>
            <a:pPr lvl="1"/>
            <a:r>
              <a:rPr lang="en-GB" dirty="0" smtClean="0"/>
              <a:t>Choose producers according to their SLA</a:t>
            </a:r>
          </a:p>
          <a:p>
            <a:pPr lvl="1"/>
            <a:r>
              <a:rPr lang="en-GB" dirty="0" smtClean="0"/>
              <a:t>Determine whether providers fulfil energy requirements according to given consumer preferences</a:t>
            </a:r>
            <a:endParaRPr lang="en-GB" dirty="0"/>
          </a:p>
        </p:txBody>
      </p:sp>
      <p:sp>
        <p:nvSpPr>
          <p:cNvPr id="4" name="Espace réservé du numéro de diapositive 3"/>
          <p:cNvSpPr>
            <a:spLocks noGrp="1"/>
          </p:cNvSpPr>
          <p:nvPr>
            <p:ph type="sldNum" sz="quarter" idx="12"/>
          </p:nvPr>
        </p:nvSpPr>
        <p:spPr/>
        <p:txBody>
          <a:bodyPr/>
          <a:lstStyle/>
          <a:p>
            <a:fld id="{503914D5-4C05-48A0-975C-C97C98535A04}" type="slidenum">
              <a:rPr lang="en-GB" smtClean="0"/>
              <a:t>2</a:t>
            </a:fld>
            <a:endParaRPr lang="en-GB"/>
          </a:p>
        </p:txBody>
      </p:sp>
      <p:pic>
        <p:nvPicPr>
          <p:cNvPr id="9" name="Image 8" descr="Capture d’écran 2013-10-08 à 14.53.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205" y="1675948"/>
            <a:ext cx="4444996" cy="2016669"/>
          </a:xfrm>
          <a:prstGeom prst="rect">
            <a:avLst/>
          </a:prstGeom>
        </p:spPr>
      </p:pic>
      <p:pic>
        <p:nvPicPr>
          <p:cNvPr id="10" name="Image 9"/>
          <p:cNvPicPr>
            <a:picLocks noChangeAspect="1"/>
          </p:cNvPicPr>
          <p:nvPr/>
        </p:nvPicPr>
        <p:blipFill>
          <a:blip r:embed="rId4"/>
          <a:stretch>
            <a:fillRect/>
          </a:stretch>
        </p:blipFill>
        <p:spPr>
          <a:xfrm>
            <a:off x="547373" y="1968505"/>
            <a:ext cx="917364" cy="833967"/>
          </a:xfrm>
          <a:prstGeom prst="rect">
            <a:avLst/>
          </a:prstGeom>
        </p:spPr>
      </p:pic>
      <p:sp>
        <p:nvSpPr>
          <p:cNvPr id="11" name="ZoneTexte 10"/>
          <p:cNvSpPr txBox="1"/>
          <p:nvPr/>
        </p:nvSpPr>
        <p:spPr>
          <a:xfrm>
            <a:off x="457200" y="2777069"/>
            <a:ext cx="861534" cy="461665"/>
          </a:xfrm>
          <a:prstGeom prst="rect">
            <a:avLst/>
          </a:prstGeom>
          <a:noFill/>
        </p:spPr>
        <p:txBody>
          <a:bodyPr wrap="none" rtlCol="0">
            <a:spAutoFit/>
          </a:bodyPr>
          <a:lstStyle/>
          <a:p>
            <a:r>
              <a:rPr lang="en-GB" sz="1200" dirty="0" smtClean="0">
                <a:latin typeface="Consolas"/>
                <a:cs typeface="Consolas"/>
              </a:rPr>
              <a:t>Energy</a:t>
            </a:r>
          </a:p>
          <a:p>
            <a:r>
              <a:rPr lang="en-GB" sz="1200" dirty="0" smtClean="0">
                <a:latin typeface="Consolas"/>
                <a:cs typeface="Consolas"/>
              </a:rPr>
              <a:t>Producer</a:t>
            </a:r>
            <a:endParaRPr lang="en-GB" sz="1200" dirty="0">
              <a:latin typeface="Consolas"/>
              <a:cs typeface="Consolas"/>
            </a:endParaRPr>
          </a:p>
        </p:txBody>
      </p:sp>
      <p:sp>
        <p:nvSpPr>
          <p:cNvPr id="12" name="ZoneTexte 11"/>
          <p:cNvSpPr txBox="1"/>
          <p:nvPr/>
        </p:nvSpPr>
        <p:spPr>
          <a:xfrm>
            <a:off x="7899391" y="2777083"/>
            <a:ext cx="861534" cy="461665"/>
          </a:xfrm>
          <a:prstGeom prst="rect">
            <a:avLst/>
          </a:prstGeom>
          <a:noFill/>
        </p:spPr>
        <p:txBody>
          <a:bodyPr wrap="none" rtlCol="0">
            <a:spAutoFit/>
          </a:bodyPr>
          <a:lstStyle/>
          <a:p>
            <a:pPr algn="r"/>
            <a:r>
              <a:rPr lang="en-GB" sz="1200" dirty="0" smtClean="0">
                <a:latin typeface="Consolas"/>
                <a:cs typeface="Consolas"/>
              </a:rPr>
              <a:t>Energy</a:t>
            </a:r>
          </a:p>
          <a:p>
            <a:pPr algn="r"/>
            <a:r>
              <a:rPr lang="en-GB" sz="1200" dirty="0" smtClean="0">
                <a:latin typeface="Consolas"/>
                <a:cs typeface="Consolas"/>
              </a:rPr>
              <a:t>Consumer</a:t>
            </a:r>
            <a:endParaRPr lang="en-GB" sz="1200" dirty="0">
              <a:latin typeface="Consolas"/>
              <a:cs typeface="Consolas"/>
            </a:endParaRPr>
          </a:p>
        </p:txBody>
      </p:sp>
      <p:sp>
        <p:nvSpPr>
          <p:cNvPr id="14" name="ZoneTexte 13"/>
          <p:cNvSpPr txBox="1"/>
          <p:nvPr/>
        </p:nvSpPr>
        <p:spPr>
          <a:xfrm>
            <a:off x="3047999" y="3649126"/>
            <a:ext cx="2130661" cy="276999"/>
          </a:xfrm>
          <a:prstGeom prst="rect">
            <a:avLst/>
          </a:prstGeom>
          <a:noFill/>
        </p:spPr>
        <p:txBody>
          <a:bodyPr wrap="none" rtlCol="0">
            <a:spAutoFit/>
          </a:bodyPr>
          <a:lstStyle/>
          <a:p>
            <a:r>
              <a:rPr lang="en-GB" sz="1200" dirty="0" smtClean="0">
                <a:latin typeface="Consolas"/>
                <a:cs typeface="Consolas"/>
              </a:rPr>
              <a:t>Energy “stock” exchange</a:t>
            </a:r>
            <a:endParaRPr lang="en-GB" sz="1200" dirty="0">
              <a:latin typeface="Consolas"/>
              <a:cs typeface="Consolas"/>
            </a:endParaRPr>
          </a:p>
        </p:txBody>
      </p:sp>
      <p:sp>
        <p:nvSpPr>
          <p:cNvPr id="17" name="Trapèze 16"/>
          <p:cNvSpPr/>
          <p:nvPr/>
        </p:nvSpPr>
        <p:spPr>
          <a:xfrm rot="16200000">
            <a:off x="6250265" y="3227659"/>
            <a:ext cx="614348" cy="567265"/>
          </a:xfrm>
          <a:prstGeom prst="trapezoid">
            <a:avLst/>
          </a:prstGeom>
          <a:solidFill>
            <a:schemeClr val="accent4">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Image 12"/>
          <p:cNvPicPr>
            <a:picLocks noChangeAspect="1"/>
          </p:cNvPicPr>
          <p:nvPr/>
        </p:nvPicPr>
        <p:blipFill>
          <a:blip r:embed="rId5"/>
          <a:stretch>
            <a:fillRect/>
          </a:stretch>
        </p:blipFill>
        <p:spPr>
          <a:xfrm>
            <a:off x="6805821" y="3208875"/>
            <a:ext cx="1940235" cy="626534"/>
          </a:xfrm>
          <a:prstGeom prst="rect">
            <a:avLst/>
          </a:prstGeom>
        </p:spPr>
      </p:pic>
      <p:sp>
        <p:nvSpPr>
          <p:cNvPr id="18" name="Trapèze 17"/>
          <p:cNvSpPr/>
          <p:nvPr/>
        </p:nvSpPr>
        <p:spPr>
          <a:xfrm rot="5400000" flipH="1">
            <a:off x="1278468" y="2142064"/>
            <a:ext cx="838199" cy="482604"/>
          </a:xfrm>
          <a:prstGeom prst="trapezoid">
            <a:avLst/>
          </a:prstGeom>
          <a:solidFill>
            <a:schemeClr val="accent4">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ZoneTexte 18"/>
          <p:cNvSpPr txBox="1"/>
          <p:nvPr/>
        </p:nvSpPr>
        <p:spPr>
          <a:xfrm>
            <a:off x="321733" y="3183470"/>
            <a:ext cx="1665315" cy="577081"/>
          </a:xfrm>
          <a:prstGeom prst="rect">
            <a:avLst/>
          </a:prstGeom>
          <a:noFill/>
        </p:spPr>
        <p:txBody>
          <a:bodyPr wrap="none" rtlCol="0">
            <a:spAutoFit/>
          </a:bodyPr>
          <a:lstStyle/>
          <a:p>
            <a:r>
              <a:rPr lang="en-GB" sz="1050" dirty="0" smtClean="0">
                <a:latin typeface="Consolas"/>
                <a:cs typeface="Consolas"/>
              </a:rPr>
              <a:t>&lt; </a:t>
            </a:r>
            <a:r>
              <a:rPr lang="en-GB" sz="1050" dirty="0" err="1" smtClean="0">
                <a:latin typeface="Consolas"/>
                <a:cs typeface="Consolas"/>
              </a:rPr>
              <a:t>av</a:t>
            </a:r>
            <a:r>
              <a:rPr lang="en-GB" sz="1050" dirty="0" smtClean="0">
                <a:latin typeface="Consolas"/>
                <a:cs typeface="Consolas"/>
              </a:rPr>
              <a:t>, </a:t>
            </a:r>
            <a:r>
              <a:rPr lang="en-GB" sz="1050" dirty="0" err="1" smtClean="0">
                <a:latin typeface="Consolas"/>
                <a:cs typeface="Consolas"/>
              </a:rPr>
              <a:t>TaF</a:t>
            </a:r>
            <a:r>
              <a:rPr lang="en-GB" sz="1050" dirty="0" smtClean="0">
                <a:latin typeface="Consolas"/>
                <a:cs typeface="Consolas"/>
              </a:rPr>
              <a:t>, </a:t>
            </a:r>
          </a:p>
          <a:p>
            <a:r>
              <a:rPr lang="en-GB" sz="1050" dirty="0">
                <a:latin typeface="Consolas"/>
                <a:cs typeface="Consolas"/>
              </a:rPr>
              <a:t> </a:t>
            </a:r>
            <a:r>
              <a:rPr lang="en-GB" sz="1050" dirty="0" smtClean="0">
                <a:latin typeface="Consolas"/>
                <a:cs typeface="Consolas"/>
              </a:rPr>
              <a:t> &lt;$/</a:t>
            </a:r>
            <a:r>
              <a:rPr lang="en-GB" sz="1050" dirty="0" err="1" smtClean="0">
                <a:latin typeface="Consolas"/>
                <a:cs typeface="Consolas"/>
              </a:rPr>
              <a:t>Kwatt</a:t>
            </a:r>
            <a:r>
              <a:rPr lang="en-GB" sz="1050" dirty="0" smtClean="0">
                <a:latin typeface="Consolas"/>
                <a:cs typeface="Consolas"/>
              </a:rPr>
              <a:t>, [t1,t2]&gt;</a:t>
            </a:r>
          </a:p>
          <a:p>
            <a:r>
              <a:rPr lang="en-GB" sz="1050" dirty="0" smtClean="0">
                <a:latin typeface="Consolas"/>
                <a:cs typeface="Consolas"/>
              </a:rPr>
              <a:t>&gt;</a:t>
            </a:r>
            <a:endParaRPr lang="en-GB" sz="1050" dirty="0">
              <a:latin typeface="Consolas"/>
              <a:cs typeface="Consolas"/>
            </a:endParaRPr>
          </a:p>
        </p:txBody>
      </p:sp>
      <p:sp>
        <p:nvSpPr>
          <p:cNvPr id="20" name="ZoneTexte 19"/>
          <p:cNvSpPr txBox="1"/>
          <p:nvPr/>
        </p:nvSpPr>
        <p:spPr>
          <a:xfrm>
            <a:off x="6442231" y="1930403"/>
            <a:ext cx="2701769" cy="577081"/>
          </a:xfrm>
          <a:prstGeom prst="rect">
            <a:avLst/>
          </a:prstGeom>
          <a:noFill/>
        </p:spPr>
        <p:txBody>
          <a:bodyPr wrap="none" rtlCol="0">
            <a:spAutoFit/>
          </a:bodyPr>
          <a:lstStyle/>
          <a:p>
            <a:r>
              <a:rPr lang="en-GB" sz="1050" dirty="0" smtClean="0">
                <a:latin typeface="Consolas"/>
                <a:cs typeface="Consolas"/>
              </a:rPr>
              <a:t>Preferences:</a:t>
            </a:r>
          </a:p>
          <a:p>
            <a:r>
              <a:rPr lang="en-GB" sz="1050" dirty="0" smtClean="0">
                <a:latin typeface="Consolas"/>
                <a:cs typeface="Consolas"/>
              </a:rPr>
              <a:t>&lt;proximity, </a:t>
            </a:r>
            <a:r>
              <a:rPr lang="en-GB" sz="1050" dirty="0" err="1" smtClean="0">
                <a:latin typeface="Consolas"/>
                <a:cs typeface="Consolas"/>
              </a:rPr>
              <a:t>TaF</a:t>
            </a:r>
            <a:r>
              <a:rPr lang="en-GB" sz="1050" dirty="0" smtClean="0">
                <a:latin typeface="Consolas"/>
                <a:cs typeface="Consolas"/>
              </a:rPr>
              <a:t>, </a:t>
            </a:r>
            <a:r>
              <a:rPr lang="en-GB" sz="1050" dirty="0" err="1" smtClean="0">
                <a:latin typeface="Consolas"/>
                <a:cs typeface="Consolas"/>
              </a:rPr>
              <a:t>av</a:t>
            </a:r>
            <a:r>
              <a:rPr lang="en-GB" sz="1050" dirty="0" smtClean="0">
                <a:latin typeface="Consolas"/>
                <a:cs typeface="Consolas"/>
              </a:rPr>
              <a:t>, max $-h/watt&gt;</a:t>
            </a:r>
          </a:p>
          <a:p>
            <a:endParaRPr lang="en-GB" sz="1050" dirty="0">
              <a:latin typeface="Consolas"/>
              <a:cs typeface="Consolas"/>
            </a:endParaRPr>
          </a:p>
        </p:txBody>
      </p:sp>
    </p:spTree>
    <p:extLst>
      <p:ext uri="{BB962C8B-B14F-4D97-AF65-F5344CB8AC3E}">
        <p14:creationId xmlns:p14="http://schemas.microsoft.com/office/powerpoint/2010/main" val="23165447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er 48"/>
          <p:cNvGrpSpPr/>
          <p:nvPr/>
        </p:nvGrpSpPr>
        <p:grpSpPr>
          <a:xfrm>
            <a:off x="812800" y="2616200"/>
            <a:ext cx="5232400" cy="2336800"/>
            <a:chOff x="1857254" y="1775741"/>
            <a:chExt cx="2985679" cy="1700064"/>
          </a:xfrm>
        </p:grpSpPr>
        <p:sp>
          <p:nvSpPr>
            <p:cNvPr id="50" name="Arc 49"/>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1" name="Arc 50"/>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2" name="Arc 51"/>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53" name="Connecteur droit 52"/>
            <p:cNvCxnSpPr>
              <a:stCxn id="50" idx="0"/>
              <a:endCxn id="52"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grpSp>
        <p:nvGrpSpPr>
          <p:cNvPr id="57" name="Grouper 56"/>
          <p:cNvGrpSpPr/>
          <p:nvPr/>
        </p:nvGrpSpPr>
        <p:grpSpPr>
          <a:xfrm>
            <a:off x="3683000" y="2959100"/>
            <a:ext cx="5232400" cy="2336800"/>
            <a:chOff x="1857254" y="1775741"/>
            <a:chExt cx="2985679" cy="1700064"/>
          </a:xfrm>
        </p:grpSpPr>
        <p:sp>
          <p:nvSpPr>
            <p:cNvPr id="58" name="Arc 57"/>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9" name="Arc 58"/>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60" name="Arc 59"/>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61" name="Connecteur droit 60"/>
            <p:cNvCxnSpPr>
              <a:stCxn id="58" idx="0"/>
              <a:endCxn id="60"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3" name="Espace réservé du numéro de diapositive 2"/>
          <p:cNvSpPr>
            <a:spLocks noGrp="1"/>
          </p:cNvSpPr>
          <p:nvPr>
            <p:ph type="sldNum" sz="quarter" idx="12"/>
          </p:nvPr>
        </p:nvSpPr>
        <p:spPr>
          <a:xfrm>
            <a:off x="8121925" y="4728443"/>
            <a:ext cx="789383" cy="273844"/>
          </a:xfrm>
        </p:spPr>
        <p:txBody>
          <a:bodyPr/>
          <a:lstStyle/>
          <a:p>
            <a:fld id="{503914D5-4C05-48A0-975C-C97C98535A04}" type="slidenum">
              <a:rPr lang="en-GB" smtClean="0"/>
              <a:t>3</a:t>
            </a:fld>
            <a:endParaRPr lang="en-GB"/>
          </a:p>
        </p:txBody>
      </p:sp>
      <p:sp>
        <p:nvSpPr>
          <p:cNvPr id="4" name="Rectangle 3"/>
          <p:cNvSpPr/>
          <p:nvPr/>
        </p:nvSpPr>
        <p:spPr>
          <a:xfrm>
            <a:off x="1418167" y="654755"/>
            <a:ext cx="6493933" cy="830997"/>
          </a:xfrm>
          <a:prstGeom prst="rect">
            <a:avLst/>
          </a:prstGeom>
        </p:spPr>
        <p:txBody>
          <a:bodyPr wrap="square">
            <a:spAutoFit/>
          </a:bodyPr>
          <a:lstStyle/>
          <a:p>
            <a:pPr algn="ctr"/>
            <a:r>
              <a:rPr lang="en-GB" sz="1600" dirty="0" smtClean="0"/>
              <a:t>List </a:t>
            </a:r>
            <a:r>
              <a:rPr lang="en-GB" sz="1600" dirty="0"/>
              <a:t>of </a:t>
            </a:r>
            <a:r>
              <a:rPr lang="en-GB" sz="1600" dirty="0" smtClean="0"/>
              <a:t>green energy providers </a:t>
            </a:r>
            <a:r>
              <a:rPr lang="en-GB" sz="1600" dirty="0"/>
              <a:t>that can provision 1000 kWh, in the </a:t>
            </a:r>
            <a:r>
              <a:rPr lang="en-GB" sz="1600" dirty="0">
                <a:solidFill>
                  <a:schemeClr val="accent4"/>
                </a:solidFill>
              </a:rPr>
              <a:t>next 10 seconds</a:t>
            </a:r>
            <a:r>
              <a:rPr lang="en-GB" sz="1600" dirty="0"/>
              <a:t>, that are </a:t>
            </a:r>
            <a:r>
              <a:rPr lang="en-GB" sz="1600" b="1" dirty="0">
                <a:solidFill>
                  <a:schemeClr val="accent3"/>
                </a:solidFill>
              </a:rPr>
              <a:t>close to my city </a:t>
            </a:r>
            <a:r>
              <a:rPr lang="en-GB" sz="1600" dirty="0"/>
              <a:t>with a cost </a:t>
            </a:r>
            <a:r>
              <a:rPr lang="en-GB" sz="1600" dirty="0">
                <a:solidFill>
                  <a:schemeClr val="accent6">
                    <a:lumMod val="75000"/>
                  </a:schemeClr>
                </a:solidFill>
              </a:rPr>
              <a:t>of 0,15 USD/kWh</a:t>
            </a:r>
            <a:r>
              <a:rPr lang="en-GB" sz="1600" dirty="0"/>
              <a:t>?</a:t>
            </a:r>
          </a:p>
          <a:p>
            <a:pPr algn="ctr"/>
            <a:endParaRPr lang="fr-FR" sz="1600" dirty="0"/>
          </a:p>
        </p:txBody>
      </p:sp>
      <p:pic>
        <p:nvPicPr>
          <p:cNvPr id="5" name="Image 4"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260184" y="3894248"/>
            <a:ext cx="560924" cy="504832"/>
          </a:xfrm>
          <a:prstGeom prst="rect">
            <a:avLst/>
          </a:prstGeom>
        </p:spPr>
      </p:pic>
      <p:sp>
        <p:nvSpPr>
          <p:cNvPr id="6" name="ZoneTexte 5"/>
          <p:cNvSpPr txBox="1"/>
          <p:nvPr/>
        </p:nvSpPr>
        <p:spPr>
          <a:xfrm>
            <a:off x="3208861" y="4364571"/>
            <a:ext cx="2215270" cy="461665"/>
          </a:xfrm>
          <a:prstGeom prst="rect">
            <a:avLst/>
          </a:prstGeom>
          <a:noFill/>
        </p:spPr>
        <p:txBody>
          <a:bodyPr wrap="none" rtlCol="0">
            <a:spAutoFit/>
          </a:bodyPr>
          <a:lstStyle/>
          <a:p>
            <a:r>
              <a:rPr lang="en-GB" sz="1200" dirty="0" smtClean="0"/>
              <a:t>Smart meters</a:t>
            </a:r>
          </a:p>
          <a:p>
            <a:r>
              <a:rPr lang="en-GB" sz="1200" dirty="0" smtClean="0">
                <a:latin typeface="Consolas"/>
                <a:cs typeface="Consolas"/>
              </a:rPr>
              <a:t>&lt;ID, </a:t>
            </a:r>
            <a:r>
              <a:rPr lang="en-GB" sz="1200" dirty="0" err="1" smtClean="0">
                <a:latin typeface="Consolas"/>
                <a:cs typeface="Consolas"/>
              </a:rPr>
              <a:t>Loc</a:t>
            </a:r>
            <a:r>
              <a:rPr lang="en-GB" sz="1200" dirty="0" smtClean="0">
                <a:latin typeface="Consolas"/>
                <a:cs typeface="Consolas"/>
              </a:rPr>
              <a:t>, kW/rate, cost&gt;</a:t>
            </a:r>
            <a:endParaRPr lang="en-GB" sz="1200" dirty="0">
              <a:latin typeface="Consolas"/>
              <a:cs typeface="Consolas"/>
            </a:endParaRPr>
          </a:p>
        </p:txBody>
      </p:sp>
      <p:pic>
        <p:nvPicPr>
          <p:cNvPr id="7" name="Image 6"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75051" y="3809581"/>
            <a:ext cx="560924" cy="504832"/>
          </a:xfrm>
          <a:prstGeom prst="rect">
            <a:avLst/>
          </a:prstGeom>
        </p:spPr>
      </p:pic>
      <p:pic>
        <p:nvPicPr>
          <p:cNvPr id="8" name="Image 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4174584" y="3707981"/>
            <a:ext cx="560924" cy="504832"/>
          </a:xfrm>
          <a:prstGeom prst="rect">
            <a:avLst/>
          </a:prstGeom>
        </p:spPr>
      </p:pic>
      <p:pic>
        <p:nvPicPr>
          <p:cNvPr id="9" name="Image 8"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15784" y="3056051"/>
            <a:ext cx="560924" cy="504832"/>
          </a:xfrm>
          <a:prstGeom prst="rect">
            <a:avLst/>
          </a:prstGeom>
        </p:spPr>
      </p:pic>
      <p:sp>
        <p:nvSpPr>
          <p:cNvPr id="10" name="Rectangle 9"/>
          <p:cNvSpPr/>
          <p:nvPr/>
        </p:nvSpPr>
        <p:spPr>
          <a:xfrm>
            <a:off x="4203792" y="2947033"/>
            <a:ext cx="1759291" cy="307777"/>
          </a:xfrm>
          <a:prstGeom prst="rect">
            <a:avLst/>
          </a:prstGeom>
        </p:spPr>
        <p:txBody>
          <a:bodyPr wrap="none">
            <a:spAutoFit/>
          </a:bodyPr>
          <a:lstStyle/>
          <a:p>
            <a:r>
              <a:rPr lang="en-GB" dirty="0" smtClean="0"/>
              <a:t>Energy provision Hub</a:t>
            </a:r>
            <a:endParaRPr lang="en-GB" dirty="0"/>
          </a:p>
        </p:txBody>
      </p:sp>
      <p:sp>
        <p:nvSpPr>
          <p:cNvPr id="11" name="ZoneTexte 10"/>
          <p:cNvSpPr txBox="1"/>
          <p:nvPr/>
        </p:nvSpPr>
        <p:spPr>
          <a:xfrm>
            <a:off x="4207926" y="3162303"/>
            <a:ext cx="2384487" cy="276999"/>
          </a:xfrm>
          <a:prstGeom prst="rect">
            <a:avLst/>
          </a:prstGeom>
          <a:noFill/>
        </p:spPr>
        <p:txBody>
          <a:bodyPr wrap="none" rtlCol="0">
            <a:spAutoFit/>
          </a:bodyPr>
          <a:lstStyle/>
          <a:p>
            <a:r>
              <a:rPr lang="en-GB" sz="1200" dirty="0" smtClean="0">
                <a:latin typeface="Consolas"/>
                <a:cs typeface="Consolas"/>
              </a:rPr>
              <a:t>&lt;ID, Region, kW/</a:t>
            </a:r>
            <a:r>
              <a:rPr lang="en-GB" sz="1200" dirty="0" err="1" smtClean="0">
                <a:latin typeface="Consolas"/>
                <a:cs typeface="Consolas"/>
              </a:rPr>
              <a:t>rate,cost</a:t>
            </a:r>
            <a:r>
              <a:rPr lang="en-GB" sz="1200" dirty="0" smtClean="0">
                <a:latin typeface="Consolas"/>
                <a:cs typeface="Consolas"/>
              </a:rPr>
              <a:t>&gt;</a:t>
            </a:r>
            <a:endParaRPr lang="en-GB" sz="1200" dirty="0">
              <a:latin typeface="Consolas"/>
              <a:cs typeface="Consolas"/>
            </a:endParaRPr>
          </a:p>
        </p:txBody>
      </p:sp>
      <p:pic>
        <p:nvPicPr>
          <p:cNvPr id="12" name="Image 11"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189657" y="3978911"/>
            <a:ext cx="560924" cy="504832"/>
          </a:xfrm>
          <a:prstGeom prst="rect">
            <a:avLst/>
          </a:prstGeom>
        </p:spPr>
      </p:pic>
      <p:sp>
        <p:nvSpPr>
          <p:cNvPr id="13" name="Rectangle 12"/>
          <p:cNvSpPr/>
          <p:nvPr/>
        </p:nvSpPr>
        <p:spPr>
          <a:xfrm>
            <a:off x="6913136" y="3920697"/>
            <a:ext cx="814972" cy="523220"/>
          </a:xfrm>
          <a:prstGeom prst="rect">
            <a:avLst/>
          </a:prstGeom>
        </p:spPr>
        <p:txBody>
          <a:bodyPr wrap="none">
            <a:spAutoFit/>
          </a:bodyPr>
          <a:lstStyle/>
          <a:p>
            <a:r>
              <a:rPr lang="en-GB" dirty="0" smtClean="0"/>
              <a:t>Location</a:t>
            </a:r>
          </a:p>
          <a:p>
            <a:r>
              <a:rPr lang="en-GB" dirty="0" smtClean="0"/>
              <a:t>services</a:t>
            </a:r>
            <a:endParaRPr lang="en-GB" dirty="0"/>
          </a:p>
        </p:txBody>
      </p:sp>
      <p:pic>
        <p:nvPicPr>
          <p:cNvPr id="14" name="Image 13"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219716" y="3555576"/>
            <a:ext cx="560924" cy="504832"/>
          </a:xfrm>
          <a:prstGeom prst="rect">
            <a:avLst/>
          </a:prstGeom>
        </p:spPr>
      </p:pic>
      <p:sp>
        <p:nvSpPr>
          <p:cNvPr id="15" name="Rectangle 14"/>
          <p:cNvSpPr/>
          <p:nvPr/>
        </p:nvSpPr>
        <p:spPr>
          <a:xfrm>
            <a:off x="639330" y="3082493"/>
            <a:ext cx="1398991" cy="523220"/>
          </a:xfrm>
          <a:prstGeom prst="rect">
            <a:avLst/>
          </a:prstGeom>
        </p:spPr>
        <p:txBody>
          <a:bodyPr wrap="none">
            <a:spAutoFit/>
          </a:bodyPr>
          <a:lstStyle/>
          <a:p>
            <a:r>
              <a:rPr lang="en-GB" dirty="0" smtClean="0"/>
              <a:t>Energy provision</a:t>
            </a:r>
          </a:p>
          <a:p>
            <a:r>
              <a:rPr lang="en-GB" dirty="0" smtClean="0"/>
              <a:t>services</a:t>
            </a:r>
            <a:endParaRPr lang="en-GB" dirty="0"/>
          </a:p>
        </p:txBody>
      </p:sp>
      <p:sp>
        <p:nvSpPr>
          <p:cNvPr id="16" name="ZoneTexte 15"/>
          <p:cNvSpPr txBox="1"/>
          <p:nvPr/>
        </p:nvSpPr>
        <p:spPr>
          <a:xfrm>
            <a:off x="5122328" y="3365507"/>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7" name="ZoneTexte 16"/>
          <p:cNvSpPr txBox="1"/>
          <p:nvPr/>
        </p:nvSpPr>
        <p:spPr>
          <a:xfrm>
            <a:off x="4665133" y="4102103"/>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8" name="ZoneTexte 17"/>
          <p:cNvSpPr txBox="1"/>
          <p:nvPr/>
        </p:nvSpPr>
        <p:spPr>
          <a:xfrm>
            <a:off x="761996" y="4152903"/>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cxnSp>
        <p:nvCxnSpPr>
          <p:cNvPr id="19" name="Connecteur droit avec flèche 18"/>
          <p:cNvCxnSpPr>
            <a:stCxn id="5" idx="3"/>
            <a:endCxn id="9" idx="1"/>
          </p:cNvCxnSpPr>
          <p:nvPr/>
        </p:nvCxnSpPr>
        <p:spPr>
          <a:xfrm flipV="1">
            <a:off x="3540646" y="3588929"/>
            <a:ext cx="355600" cy="2772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a:stCxn id="7" idx="3"/>
            <a:endCxn id="9" idx="1"/>
          </p:cNvCxnSpPr>
          <p:nvPr/>
        </p:nvCxnSpPr>
        <p:spPr>
          <a:xfrm flipH="1" flipV="1">
            <a:off x="3896246" y="3588929"/>
            <a:ext cx="59267" cy="192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a:stCxn id="8" idx="3"/>
            <a:endCxn id="9" idx="1"/>
          </p:cNvCxnSpPr>
          <p:nvPr/>
        </p:nvCxnSpPr>
        <p:spPr>
          <a:xfrm flipH="1" flipV="1">
            <a:off x="3896246" y="3588929"/>
            <a:ext cx="558800" cy="910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6" name="Image 35"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389050" y="3691042"/>
            <a:ext cx="560924" cy="504832"/>
          </a:xfrm>
          <a:prstGeom prst="rect">
            <a:avLst/>
          </a:prstGeom>
        </p:spPr>
      </p:pic>
      <p:sp>
        <p:nvSpPr>
          <p:cNvPr id="37" name="ZoneTexte 36"/>
          <p:cNvSpPr txBox="1"/>
          <p:nvPr/>
        </p:nvSpPr>
        <p:spPr>
          <a:xfrm>
            <a:off x="1930405" y="3585636"/>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pic>
        <p:nvPicPr>
          <p:cNvPr id="38" name="Image 3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409790" y="4156711"/>
            <a:ext cx="560924" cy="504832"/>
          </a:xfrm>
          <a:prstGeom prst="rect">
            <a:avLst/>
          </a:prstGeom>
        </p:spPr>
      </p:pic>
      <p:grpSp>
        <p:nvGrpSpPr>
          <p:cNvPr id="72" name="Grouper 71"/>
          <p:cNvGrpSpPr/>
          <p:nvPr/>
        </p:nvGrpSpPr>
        <p:grpSpPr>
          <a:xfrm>
            <a:off x="1742509" y="1850615"/>
            <a:ext cx="5053754" cy="398638"/>
            <a:chOff x="1806009" y="1660115"/>
            <a:chExt cx="5053754" cy="398638"/>
          </a:xfrm>
        </p:grpSpPr>
        <p:sp>
          <p:nvSpPr>
            <p:cNvPr id="63" name="Rectangle à coins arrondis 62"/>
            <p:cNvSpPr/>
            <p:nvPr/>
          </p:nvSpPr>
          <p:spPr>
            <a:xfrm>
              <a:off x="1806009" y="1677048"/>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Look up Hubs</a:t>
              </a:r>
              <a:endParaRPr lang="en-GB" sz="1000" dirty="0">
                <a:solidFill>
                  <a:schemeClr val="tx1"/>
                </a:solidFill>
                <a:latin typeface="Consolas"/>
                <a:cs typeface="Consolas"/>
              </a:endParaRPr>
            </a:p>
          </p:txBody>
        </p:sp>
        <p:sp>
          <p:nvSpPr>
            <p:cNvPr id="64" name="Rectangle à coins arrondis 63"/>
            <p:cNvSpPr/>
            <p:nvPr/>
          </p:nvSpPr>
          <p:spPr>
            <a:xfrm>
              <a:off x="3177609" y="1668582"/>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Locate</a:t>
              </a:r>
              <a:endParaRPr lang="en-GB" sz="1000" dirty="0">
                <a:solidFill>
                  <a:schemeClr val="tx1"/>
                </a:solidFill>
                <a:latin typeface="Consolas"/>
                <a:cs typeface="Consolas"/>
              </a:endParaRPr>
            </a:p>
          </p:txBody>
        </p:sp>
        <p:sp>
          <p:nvSpPr>
            <p:cNvPr id="65" name="Rectangle à coins arrondis 64"/>
            <p:cNvSpPr/>
            <p:nvPr/>
          </p:nvSpPr>
          <p:spPr>
            <a:xfrm>
              <a:off x="4456076" y="1660115"/>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KNN</a:t>
              </a:r>
              <a:endParaRPr lang="en-GB" sz="1000" dirty="0">
                <a:solidFill>
                  <a:schemeClr val="tx1"/>
                </a:solidFill>
                <a:latin typeface="Consolas"/>
                <a:cs typeface="Consolas"/>
              </a:endParaRPr>
            </a:p>
          </p:txBody>
        </p:sp>
        <p:sp>
          <p:nvSpPr>
            <p:cNvPr id="66" name="Rectangle à coins arrondis 65"/>
            <p:cNvSpPr/>
            <p:nvPr/>
          </p:nvSpPr>
          <p:spPr>
            <a:xfrm>
              <a:off x="5895405" y="1693980"/>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 dirty="0" smtClean="0">
                  <a:solidFill>
                    <a:schemeClr val="tx1"/>
                  </a:solidFill>
                  <a:latin typeface="Consolas"/>
                  <a:cs typeface="Consolas"/>
                </a:rPr>
                <a:t>Sum</a:t>
              </a:r>
            </a:p>
            <a:p>
              <a:pPr algn="ctr"/>
              <a:r>
                <a:rPr lang="en-GB" sz="700" dirty="0" smtClean="0">
                  <a:solidFill>
                    <a:schemeClr val="tx1"/>
                  </a:solidFill>
                  <a:latin typeface="Consolas"/>
                  <a:cs typeface="Consolas"/>
                </a:rPr>
                <a:t>1000KWh, 0,15USD</a:t>
              </a:r>
              <a:endParaRPr lang="en-GB" sz="800" dirty="0">
                <a:solidFill>
                  <a:schemeClr val="tx1"/>
                </a:solidFill>
                <a:latin typeface="Consolas"/>
                <a:cs typeface="Consolas"/>
              </a:endParaRPr>
            </a:p>
          </p:txBody>
        </p:sp>
        <p:cxnSp>
          <p:nvCxnSpPr>
            <p:cNvPr id="67" name="Connecteur droit avec flèche 66"/>
            <p:cNvCxnSpPr>
              <a:stCxn id="63" idx="3"/>
              <a:endCxn id="64" idx="1"/>
            </p:cNvCxnSpPr>
            <p:nvPr/>
          </p:nvCxnSpPr>
          <p:spPr>
            <a:xfrm flipV="1">
              <a:off x="2770367" y="1850969"/>
              <a:ext cx="407242" cy="84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8" name="Connecteur droit avec flèche 67"/>
            <p:cNvCxnSpPr>
              <a:stCxn id="64" idx="3"/>
              <a:endCxn id="65" idx="1"/>
            </p:cNvCxnSpPr>
            <p:nvPr/>
          </p:nvCxnSpPr>
          <p:spPr>
            <a:xfrm flipV="1">
              <a:off x="4141967" y="1842502"/>
              <a:ext cx="314109" cy="846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Connecteur droit avec flèche 69"/>
            <p:cNvCxnSpPr>
              <a:endCxn id="66" idx="1"/>
            </p:cNvCxnSpPr>
            <p:nvPr/>
          </p:nvCxnSpPr>
          <p:spPr>
            <a:xfrm>
              <a:off x="5437364" y="1867902"/>
              <a:ext cx="458041" cy="846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1" name="Connecteur en angle 70"/>
            <p:cNvCxnSpPr>
              <a:stCxn id="66" idx="3"/>
              <a:endCxn id="63" idx="0"/>
            </p:cNvCxnSpPr>
            <p:nvPr/>
          </p:nvCxnSpPr>
          <p:spPr>
            <a:xfrm flipH="1" flipV="1">
              <a:off x="2288188" y="1677048"/>
              <a:ext cx="4571575" cy="199319"/>
            </a:xfrm>
            <a:prstGeom prst="bentConnector4">
              <a:avLst>
                <a:gd name="adj1" fmla="val -5000"/>
                <a:gd name="adj2" fmla="val 21469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3" name="Grouper 22"/>
          <p:cNvGrpSpPr/>
          <p:nvPr/>
        </p:nvGrpSpPr>
        <p:grpSpPr>
          <a:xfrm>
            <a:off x="304800" y="1003300"/>
            <a:ext cx="8509000" cy="3619500"/>
            <a:chOff x="304800" y="1003300"/>
            <a:chExt cx="8509000" cy="3619500"/>
          </a:xfrm>
        </p:grpSpPr>
        <p:sp>
          <p:nvSpPr>
            <p:cNvPr id="74" name="Rectangle 73"/>
            <p:cNvSpPr/>
            <p:nvPr/>
          </p:nvSpPr>
          <p:spPr>
            <a:xfrm>
              <a:off x="304800" y="1003300"/>
              <a:ext cx="8509000" cy="3619500"/>
            </a:xfrm>
            <a:prstGeom prst="rect">
              <a:avLst/>
            </a:prstGeom>
            <a:solidFill>
              <a:srgbClr val="FFFFFF"/>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b="1" i="1" dirty="0" smtClean="0">
                  <a:solidFill>
                    <a:schemeClr val="tx1"/>
                  </a:solidFill>
                </a:rPr>
                <a:t>Challenge</a:t>
              </a:r>
              <a:r>
                <a:rPr lang="fr-FR" dirty="0" smtClean="0">
                  <a:solidFill>
                    <a:schemeClr val="tx1"/>
                  </a:solidFill>
                </a:rPr>
                <a:t>: </a:t>
              </a:r>
            </a:p>
            <a:p>
              <a:endParaRPr lang="fr-FR" dirty="0" smtClean="0">
                <a:solidFill>
                  <a:schemeClr val="tx1"/>
                </a:solidFill>
              </a:endParaRPr>
            </a:p>
            <a:p>
              <a:r>
                <a:rPr lang="fr-FR" dirty="0" err="1" smtClean="0">
                  <a:solidFill>
                    <a:schemeClr val="tx1"/>
                  </a:solidFill>
                </a:rPr>
                <a:t>Query</a:t>
              </a:r>
              <a:r>
                <a:rPr lang="fr-FR" dirty="0" smtClean="0">
                  <a:solidFill>
                    <a:schemeClr val="tx1"/>
                  </a:solidFill>
                </a:rPr>
                <a:t> </a:t>
              </a:r>
              <a:r>
                <a:rPr lang="fr-FR" dirty="0" err="1" smtClean="0">
                  <a:solidFill>
                    <a:schemeClr val="tx1"/>
                  </a:solidFill>
                </a:rPr>
                <a:t>rewritting</a:t>
              </a:r>
              <a:r>
                <a:rPr lang="fr-FR" dirty="0" smtClean="0">
                  <a:solidFill>
                    <a:schemeClr val="tx1"/>
                  </a:solidFill>
                </a:rPr>
                <a:t> </a:t>
              </a:r>
              <a:r>
                <a:rPr lang="fr-FR" dirty="0" err="1" smtClean="0">
                  <a:solidFill>
                    <a:schemeClr val="tx1"/>
                  </a:solidFill>
                </a:rPr>
                <a:t>such</a:t>
              </a:r>
              <a:r>
                <a:rPr lang="fr-FR" dirty="0" smtClean="0">
                  <a:solidFill>
                    <a:schemeClr val="tx1"/>
                  </a:solidFill>
                </a:rPr>
                <a:t> </a:t>
              </a:r>
              <a:r>
                <a:rPr lang="fr-FR" dirty="0" err="1" smtClean="0">
                  <a:solidFill>
                    <a:schemeClr val="tx1"/>
                  </a:solidFill>
                </a:rPr>
                <a:t>that</a:t>
              </a:r>
              <a:r>
                <a:rPr lang="fr-FR" dirty="0" smtClean="0">
                  <a:solidFill>
                    <a:schemeClr val="tx1"/>
                  </a:solidFill>
                </a:rPr>
                <a:t> </a:t>
              </a:r>
              <a:r>
                <a:rPr lang="fr-FR" dirty="0" err="1" smtClean="0">
                  <a:solidFill>
                    <a:schemeClr val="tx1"/>
                  </a:solidFill>
                </a:rPr>
                <a:t>it</a:t>
              </a:r>
              <a:r>
                <a:rPr lang="fr-FR" dirty="0" smtClean="0">
                  <a:solidFill>
                    <a:schemeClr val="tx1"/>
                  </a:solidFill>
                </a:rPr>
                <a:t> matches the services </a:t>
              </a:r>
              <a:r>
                <a:rPr lang="fr-FR" dirty="0" err="1" smtClean="0">
                  <a:solidFill>
                    <a:schemeClr val="tx1"/>
                  </a:solidFill>
                </a:rPr>
                <a:t>that</a:t>
              </a:r>
              <a:r>
                <a:rPr lang="fr-FR" dirty="0" smtClean="0">
                  <a:solidFill>
                    <a:schemeClr val="tx1"/>
                  </a:solidFill>
                </a:rPr>
                <a:t> </a:t>
              </a:r>
              <a:r>
                <a:rPr lang="fr-FR" dirty="0" err="1" smtClean="0">
                  <a:solidFill>
                    <a:schemeClr val="tx1"/>
                  </a:solidFill>
                </a:rPr>
                <a:t>can</a:t>
              </a:r>
              <a:r>
                <a:rPr lang="fr-FR" dirty="0" smtClean="0">
                  <a:solidFill>
                    <a:schemeClr val="tx1"/>
                  </a:solidFill>
                </a:rPr>
                <a:t> </a:t>
              </a:r>
              <a:r>
                <a:rPr lang="fr-FR" dirty="0" err="1" smtClean="0">
                  <a:solidFill>
                    <a:schemeClr val="tx1"/>
                  </a:solidFill>
                </a:rPr>
                <a:t>provide</a:t>
              </a:r>
              <a:r>
                <a:rPr lang="fr-FR" dirty="0" smtClean="0">
                  <a:solidFill>
                    <a:schemeClr val="tx1"/>
                  </a:solidFill>
                </a:rPr>
                <a:t> data to </a:t>
              </a:r>
              <a:r>
                <a:rPr lang="fr-FR" dirty="0" err="1" smtClean="0">
                  <a:solidFill>
                    <a:schemeClr val="tx1"/>
                  </a:solidFill>
                </a:rPr>
                <a:t>build</a:t>
              </a:r>
              <a:r>
                <a:rPr lang="fr-FR" dirty="0" smtClean="0">
                  <a:solidFill>
                    <a:schemeClr val="tx1"/>
                  </a:solidFill>
                </a:rPr>
                <a:t> final </a:t>
              </a:r>
              <a:r>
                <a:rPr lang="fr-FR" dirty="0" err="1" smtClean="0">
                  <a:solidFill>
                    <a:schemeClr val="tx1"/>
                  </a:solidFill>
                </a:rPr>
                <a:t>results</a:t>
              </a:r>
              <a:endParaRPr lang="fr-FR" dirty="0" smtClean="0">
                <a:solidFill>
                  <a:schemeClr val="tx1"/>
                </a:solidFill>
              </a:endParaRPr>
            </a:p>
            <a:p>
              <a:endParaRPr lang="fr-FR" dirty="0" smtClean="0">
                <a:solidFill>
                  <a:schemeClr val="tx1"/>
                </a:solidFill>
              </a:endParaRPr>
            </a:p>
            <a:p>
              <a:r>
                <a:rPr lang="fr-FR" b="1" i="1" dirty="0" err="1" smtClean="0">
                  <a:solidFill>
                    <a:schemeClr val="tx1"/>
                  </a:solidFill>
                </a:rPr>
                <a:t>Existing</a:t>
              </a:r>
              <a:r>
                <a:rPr lang="fr-FR" b="1" i="1" dirty="0" smtClean="0">
                  <a:solidFill>
                    <a:schemeClr val="tx1"/>
                  </a:solidFill>
                </a:rPr>
                <a:t> </a:t>
              </a:r>
              <a:r>
                <a:rPr lang="fr-FR" b="1" i="1" dirty="0" err="1" smtClean="0">
                  <a:solidFill>
                    <a:schemeClr val="tx1"/>
                  </a:solidFill>
                </a:rPr>
                <a:t>works</a:t>
              </a:r>
              <a:r>
                <a:rPr lang="fr-FR" dirty="0" smtClean="0">
                  <a:solidFill>
                    <a:schemeClr val="tx1"/>
                  </a:solidFill>
                </a:rPr>
                <a:t>:</a:t>
              </a:r>
            </a:p>
            <a:p>
              <a:endParaRPr lang="fr-FR" dirty="0" smtClean="0">
                <a:solidFill>
                  <a:schemeClr val="tx1"/>
                </a:solidFill>
              </a:endParaRPr>
            </a:p>
            <a:p>
              <a:pPr marL="285750" indent="-285750">
                <a:buFont typeface="Arial"/>
                <a:buChar char="•"/>
              </a:pPr>
              <a:r>
                <a:rPr lang="fr-FR" b="1" i="1" dirty="0" err="1">
                  <a:solidFill>
                    <a:srgbClr val="000000"/>
                  </a:solidFill>
                </a:rPr>
                <a:t>MiniCon</a:t>
              </a:r>
              <a:r>
                <a:rPr lang="fr-FR" dirty="0">
                  <a:solidFill>
                    <a:srgbClr val="000000"/>
                  </a:solidFill>
                </a:rPr>
                <a:t> </a:t>
              </a:r>
              <a:r>
                <a:rPr lang="fr-FR" dirty="0" err="1">
                  <a:solidFill>
                    <a:srgbClr val="000000"/>
                  </a:solidFill>
                </a:rPr>
                <a:t>algorithm</a:t>
              </a:r>
              <a:r>
                <a:rPr lang="fr-FR" dirty="0">
                  <a:solidFill>
                    <a:srgbClr val="000000"/>
                  </a:solidFill>
                </a:rPr>
                <a:t> (</a:t>
              </a:r>
              <a:r>
                <a:rPr lang="fr-FR" dirty="0" err="1">
                  <a:solidFill>
                    <a:srgbClr val="000000"/>
                  </a:solidFill>
                </a:rPr>
                <a:t>Pottinger</a:t>
              </a:r>
              <a:r>
                <a:rPr lang="fr-FR" dirty="0">
                  <a:solidFill>
                    <a:srgbClr val="000000"/>
                  </a:solidFill>
                </a:rPr>
                <a:t> and </a:t>
              </a:r>
              <a:r>
                <a:rPr lang="fr-FR" dirty="0" err="1">
                  <a:solidFill>
                    <a:srgbClr val="000000"/>
                  </a:solidFill>
                </a:rPr>
                <a:t>Halevy</a:t>
              </a:r>
              <a:r>
                <a:rPr lang="fr-FR" dirty="0">
                  <a:solidFill>
                    <a:srgbClr val="000000"/>
                  </a:solidFill>
                </a:rPr>
                <a:t>, 2001) for </a:t>
              </a:r>
              <a:r>
                <a:rPr lang="fr-FR" dirty="0" err="1">
                  <a:solidFill>
                    <a:srgbClr val="000000"/>
                  </a:solidFill>
                </a:rPr>
                <a:t>query</a:t>
              </a:r>
              <a:r>
                <a:rPr lang="fr-FR" dirty="0">
                  <a:solidFill>
                    <a:srgbClr val="000000"/>
                  </a:solidFill>
                </a:rPr>
                <a:t> </a:t>
              </a:r>
              <a:r>
                <a:rPr lang="fr-FR" dirty="0" smtClean="0">
                  <a:solidFill>
                    <a:srgbClr val="000000"/>
                  </a:solidFill>
                </a:rPr>
                <a:t>rewriting</a:t>
              </a:r>
              <a:endParaRPr lang="fr-FR" dirty="0">
                <a:solidFill>
                  <a:srgbClr val="000000"/>
                </a:solidFill>
              </a:endParaRPr>
            </a:p>
            <a:p>
              <a:pPr marL="285750" indent="-285750">
                <a:buFont typeface="Arial"/>
                <a:buChar char="•"/>
              </a:pPr>
              <a:endParaRPr lang="fr-FR" dirty="0" smtClean="0">
                <a:solidFill>
                  <a:srgbClr val="000000"/>
                </a:solidFill>
              </a:endParaRPr>
            </a:p>
            <a:p>
              <a:pPr marL="285750" indent="-285750">
                <a:buFont typeface="Arial"/>
                <a:buChar char="•"/>
              </a:pPr>
              <a:endParaRPr lang="fr-FR" dirty="0">
                <a:solidFill>
                  <a:srgbClr val="000000"/>
                </a:solidFill>
              </a:endParaRPr>
            </a:p>
            <a:p>
              <a:pPr marL="285750" indent="-285750">
                <a:buFont typeface="Arial"/>
                <a:buChar char="•"/>
              </a:pPr>
              <a:r>
                <a:rPr lang="fr-FR" dirty="0" err="1" smtClean="0">
                  <a:solidFill>
                    <a:srgbClr val="000000"/>
                  </a:solidFill>
                </a:rPr>
                <a:t>Query</a:t>
              </a:r>
              <a:r>
                <a:rPr lang="fr-FR" dirty="0" smtClean="0">
                  <a:solidFill>
                    <a:srgbClr val="000000"/>
                  </a:solidFill>
                </a:rPr>
                <a:t> rewriting </a:t>
              </a:r>
              <a:r>
                <a:rPr lang="fr-FR" dirty="0">
                  <a:solidFill>
                    <a:srgbClr val="000000"/>
                  </a:solidFill>
                </a:rPr>
                <a:t>techniques </a:t>
              </a:r>
              <a:r>
                <a:rPr lang="fr-FR" b="1" i="1" dirty="0" err="1" smtClean="0">
                  <a:solidFill>
                    <a:srgbClr val="000000"/>
                  </a:solidFill>
                </a:rPr>
                <a:t>adapted</a:t>
              </a:r>
              <a:r>
                <a:rPr lang="fr-FR" dirty="0" smtClean="0">
                  <a:solidFill>
                    <a:srgbClr val="000000"/>
                  </a:solidFill>
                </a:rPr>
                <a:t> </a:t>
              </a:r>
              <a:r>
                <a:rPr lang="fr-FR" dirty="0">
                  <a:solidFill>
                    <a:srgbClr val="000000"/>
                  </a:solidFill>
                </a:rPr>
                <a:t>to </a:t>
              </a:r>
              <a:r>
                <a:rPr lang="fr-FR" b="1" i="1" dirty="0" smtClean="0">
                  <a:solidFill>
                    <a:srgbClr val="000000"/>
                  </a:solidFill>
                </a:rPr>
                <a:t>service composition</a:t>
              </a:r>
            </a:p>
            <a:p>
              <a:pPr marL="285750" indent="-285750">
                <a:buFont typeface="Arial"/>
                <a:buChar char="•"/>
              </a:pPr>
              <a:endParaRPr lang="fr-FR" dirty="0">
                <a:solidFill>
                  <a:srgbClr val="000000"/>
                </a:solidFill>
              </a:endParaRPr>
            </a:p>
            <a:p>
              <a:pPr marL="285750" indent="-285750">
                <a:buFont typeface="Arial"/>
                <a:buChar char="•"/>
              </a:pPr>
              <a:endParaRPr lang="fr-FR" dirty="0" smtClean="0">
                <a:solidFill>
                  <a:srgbClr val="000000"/>
                </a:solidFill>
              </a:endParaRPr>
            </a:p>
            <a:p>
              <a:pPr marL="285750" indent="-285750">
                <a:buFont typeface="Arial"/>
                <a:buChar char="•"/>
              </a:pPr>
              <a:endParaRPr lang="fr-FR" dirty="0">
                <a:solidFill>
                  <a:srgbClr val="000000"/>
                </a:solidFill>
              </a:endParaRPr>
            </a:p>
            <a:p>
              <a:pPr marL="285750" indent="-285750">
                <a:buFont typeface="Arial"/>
                <a:buChar char="•"/>
              </a:pPr>
              <a:endParaRPr lang="fr-FR" dirty="0" smtClean="0">
                <a:solidFill>
                  <a:srgbClr val="000000"/>
                </a:solidFill>
              </a:endParaRPr>
            </a:p>
            <a:p>
              <a:pPr marL="285750" indent="-285750">
                <a:buFont typeface="Arial"/>
                <a:buChar char="•"/>
              </a:pPr>
              <a:endParaRPr lang="fr-FR" dirty="0">
                <a:solidFill>
                  <a:srgbClr val="000000"/>
                </a:solidFill>
              </a:endParaRPr>
            </a:p>
          </p:txBody>
        </p:sp>
        <p:sp>
          <p:nvSpPr>
            <p:cNvPr id="2" name="Rectangle 1"/>
            <p:cNvSpPr/>
            <p:nvPr/>
          </p:nvSpPr>
          <p:spPr>
            <a:xfrm>
              <a:off x="495300" y="2801054"/>
              <a:ext cx="8140700" cy="256480"/>
            </a:xfrm>
            <a:prstGeom prst="rect">
              <a:avLst/>
            </a:prstGeom>
          </p:spPr>
          <p:txBody>
            <a:bodyPr wrap="square">
              <a:spAutoFit/>
            </a:bodyPr>
            <a:lstStyle/>
            <a:p>
              <a:r>
                <a:rPr lang="fr-FR" sz="1600" baseline="30000" dirty="0" smtClean="0"/>
                <a:t>[1] </a:t>
              </a:r>
              <a:r>
                <a:rPr lang="fr-FR" sz="1600" baseline="30000" dirty="0" err="1" smtClean="0"/>
                <a:t>Pottinger</a:t>
              </a:r>
              <a:r>
                <a:rPr lang="fr-FR" sz="1600" baseline="30000" dirty="0" smtClean="0"/>
                <a:t>, R. and </a:t>
              </a:r>
              <a:r>
                <a:rPr lang="fr-FR" sz="1600" baseline="30000" dirty="0" err="1" smtClean="0"/>
                <a:t>Halevy</a:t>
              </a:r>
              <a:r>
                <a:rPr lang="fr-FR" sz="1600" baseline="30000" dirty="0" smtClean="0"/>
                <a:t>, A. Y. (2001). </a:t>
              </a:r>
              <a:r>
                <a:rPr lang="fr-FR" sz="1600" baseline="30000" dirty="0" err="1" smtClean="0"/>
                <a:t>Minicon</a:t>
              </a:r>
              <a:r>
                <a:rPr lang="fr-FR" sz="1600" baseline="30000" dirty="0" smtClean="0"/>
                <a:t>: A </a:t>
              </a:r>
              <a:r>
                <a:rPr lang="fr-FR" sz="1600" baseline="30000" dirty="0" err="1" smtClean="0"/>
                <a:t>scalable</a:t>
              </a:r>
              <a:r>
                <a:rPr lang="fr-FR" sz="1600" baseline="30000" dirty="0" smtClean="0"/>
                <a:t> </a:t>
              </a:r>
              <a:r>
                <a:rPr lang="fr-FR" sz="1600" baseline="30000" dirty="0" err="1" smtClean="0"/>
                <a:t>algorithm</a:t>
              </a:r>
              <a:r>
                <a:rPr lang="fr-FR" sz="1600" baseline="30000" dirty="0" smtClean="0"/>
                <a:t> for </a:t>
              </a:r>
              <a:r>
                <a:rPr lang="fr-FR" sz="1600" baseline="30000" dirty="0" err="1" smtClean="0"/>
                <a:t>answering</a:t>
              </a:r>
              <a:r>
                <a:rPr lang="fr-FR" sz="1600" baseline="30000" dirty="0" smtClean="0"/>
                <a:t> </a:t>
              </a:r>
              <a:r>
                <a:rPr lang="fr-FR" sz="1600" baseline="30000" dirty="0" err="1" smtClean="0"/>
                <a:t>queries</a:t>
              </a:r>
              <a:r>
                <a:rPr lang="fr-FR" sz="1600" baseline="30000" dirty="0" smtClean="0"/>
                <a:t> </a:t>
              </a:r>
              <a:r>
                <a:rPr lang="fr-FR" sz="1600" baseline="30000" dirty="0" err="1" smtClean="0"/>
                <a:t>using</a:t>
              </a:r>
              <a:r>
                <a:rPr lang="fr-FR" sz="1600" baseline="30000" dirty="0" smtClean="0"/>
                <a:t> </a:t>
              </a:r>
              <a:r>
                <a:rPr lang="fr-FR" sz="1600" baseline="30000" dirty="0" err="1" smtClean="0"/>
                <a:t>views</a:t>
              </a:r>
              <a:r>
                <a:rPr lang="fr-FR" sz="1600" baseline="30000" dirty="0" smtClean="0"/>
                <a:t>. VLDB J., 10(2-3):182–198.</a:t>
              </a:r>
              <a:endParaRPr lang="fr-FR" sz="1600" dirty="0"/>
            </a:p>
          </p:txBody>
        </p:sp>
        <p:sp>
          <p:nvSpPr>
            <p:cNvPr id="22" name="Rectangle 21"/>
            <p:cNvSpPr/>
            <p:nvPr/>
          </p:nvSpPr>
          <p:spPr>
            <a:xfrm>
              <a:off x="419100" y="3421271"/>
              <a:ext cx="8343900" cy="1061829"/>
            </a:xfrm>
            <a:prstGeom prst="rect">
              <a:avLst/>
            </a:prstGeom>
          </p:spPr>
          <p:txBody>
            <a:bodyPr wrap="square">
              <a:spAutoFit/>
            </a:bodyPr>
            <a:lstStyle/>
            <a:p>
              <a:r>
                <a:rPr lang="fr-FR" sz="1050" dirty="0" smtClean="0"/>
                <a:t>[2] </a:t>
              </a:r>
              <a:r>
                <a:rPr lang="fr-FR" sz="1050" dirty="0" err="1" smtClean="0"/>
                <a:t>Barhamgi</a:t>
              </a:r>
              <a:r>
                <a:rPr lang="fr-FR" sz="1050" dirty="0"/>
                <a:t>, M., </a:t>
              </a:r>
              <a:r>
                <a:rPr lang="fr-FR" sz="1050" dirty="0" err="1"/>
                <a:t>Benslimane</a:t>
              </a:r>
              <a:r>
                <a:rPr lang="fr-FR" sz="1050" dirty="0"/>
                <a:t>, D., and </a:t>
              </a:r>
              <a:r>
                <a:rPr lang="fr-FR" sz="1050" dirty="0" err="1"/>
                <a:t>Medjahed</a:t>
              </a:r>
              <a:r>
                <a:rPr lang="fr-FR" sz="1050" dirty="0"/>
                <a:t>, B. (2010). A </a:t>
              </a:r>
              <a:r>
                <a:rPr lang="fr-FR" sz="1050" dirty="0" err="1"/>
                <a:t>query</a:t>
              </a:r>
              <a:r>
                <a:rPr lang="fr-FR" sz="1050" dirty="0"/>
                <a:t> rewriting </a:t>
              </a:r>
              <a:r>
                <a:rPr lang="fr-FR" sz="1050" dirty="0" err="1"/>
                <a:t>approach</a:t>
              </a:r>
              <a:r>
                <a:rPr lang="fr-FR" sz="1050" dirty="0"/>
                <a:t> for web service </a:t>
              </a:r>
              <a:r>
                <a:rPr lang="fr-FR" sz="1050" dirty="0" err="1"/>
                <a:t>composi</a:t>
              </a:r>
              <a:r>
                <a:rPr lang="fr-FR" sz="1050" dirty="0"/>
                <a:t>- </a:t>
              </a:r>
              <a:r>
                <a:rPr lang="fr-FR" sz="1050" dirty="0" err="1"/>
                <a:t>tion</a:t>
              </a:r>
              <a:r>
                <a:rPr lang="fr-FR" sz="1050" dirty="0"/>
                <a:t>. </a:t>
              </a:r>
              <a:r>
                <a:rPr lang="fr-FR" sz="1050" i="1" dirty="0"/>
                <a:t>IEEE </a:t>
              </a:r>
              <a:r>
                <a:rPr lang="fr-FR" sz="1050" i="1" dirty="0" err="1"/>
                <a:t>T</a:t>
              </a:r>
              <a:r>
                <a:rPr lang="fr-FR" sz="1050" i="1" dirty="0"/>
                <a:t>. Services </a:t>
              </a:r>
              <a:r>
                <a:rPr lang="fr-FR" sz="1050" i="1" dirty="0" err="1"/>
                <a:t>Computing</a:t>
              </a:r>
              <a:r>
                <a:rPr lang="fr-FR" sz="1050" dirty="0"/>
                <a:t>, 3(3):206–222. </a:t>
              </a:r>
              <a:endParaRPr lang="fr-FR" sz="1050" dirty="0" smtClean="0"/>
            </a:p>
            <a:p>
              <a:r>
                <a:rPr lang="fr-FR" sz="1050" dirty="0" smtClean="0"/>
                <a:t>[3] da </a:t>
              </a:r>
              <a:r>
                <a:rPr lang="fr-FR" sz="1050" dirty="0"/>
                <a:t>Costa, U. S., Alves, M. H. F., </a:t>
              </a:r>
              <a:r>
                <a:rPr lang="fr-FR" sz="1050" dirty="0" err="1"/>
                <a:t>Musicante</a:t>
              </a:r>
              <a:r>
                <a:rPr lang="fr-FR" sz="1050" dirty="0"/>
                <a:t>, M. A., and Robert, S. (2013). </a:t>
              </a:r>
              <a:r>
                <a:rPr lang="fr-FR" sz="1050" dirty="0" err="1"/>
                <a:t>Automatic</a:t>
              </a:r>
              <a:r>
                <a:rPr lang="fr-FR" sz="1050" dirty="0"/>
                <a:t> </a:t>
              </a:r>
              <a:r>
                <a:rPr lang="fr-FR" sz="1050" dirty="0" err="1"/>
                <a:t>refinement</a:t>
              </a:r>
              <a:r>
                <a:rPr lang="fr-FR" sz="1050" dirty="0"/>
                <a:t> of service compositions. In Daniel, F., </a:t>
              </a:r>
              <a:r>
                <a:rPr lang="fr-FR" sz="1050" dirty="0" err="1"/>
                <a:t>Dolog</a:t>
              </a:r>
              <a:r>
                <a:rPr lang="fr-FR" sz="1050" dirty="0"/>
                <a:t>, P., and Li, Q., </a:t>
              </a:r>
              <a:r>
                <a:rPr lang="fr-FR" sz="1050" dirty="0" smtClean="0"/>
                <a:t>editors</a:t>
              </a:r>
              <a:r>
                <a:rPr lang="fr-FR" sz="1050" dirty="0"/>
                <a:t>, ICWE, volume 7977 of Lecture Notes in Com- </a:t>
              </a:r>
              <a:r>
                <a:rPr lang="fr-FR" sz="1050" dirty="0" err="1"/>
                <a:t>puter</a:t>
              </a:r>
              <a:r>
                <a:rPr lang="fr-FR" sz="1050" dirty="0"/>
                <a:t> Science, pages 400–407. Springer.</a:t>
              </a:r>
            </a:p>
            <a:p>
              <a:r>
                <a:rPr lang="fr-FR" sz="1050" dirty="0" smtClean="0"/>
                <a:t>[4] Zhao</a:t>
              </a:r>
              <a:r>
                <a:rPr lang="fr-FR" sz="1050" dirty="0"/>
                <a:t>, W., Liu, C., and Chen, J. (2011). </a:t>
              </a:r>
              <a:r>
                <a:rPr lang="fr-FR" sz="1050" dirty="0" err="1"/>
                <a:t>Automatic</a:t>
              </a:r>
              <a:r>
                <a:rPr lang="fr-FR" sz="1050" dirty="0"/>
                <a:t> compo- </a:t>
              </a:r>
              <a:r>
                <a:rPr lang="fr-FR" sz="1050" dirty="0" err="1"/>
                <a:t>sition</a:t>
              </a:r>
              <a:r>
                <a:rPr lang="fr-FR" sz="1050" dirty="0"/>
                <a:t> of information-</a:t>
              </a:r>
              <a:r>
                <a:rPr lang="fr-FR" sz="1050" dirty="0" err="1"/>
                <a:t>providing</a:t>
              </a:r>
              <a:r>
                <a:rPr lang="fr-FR" sz="1050" dirty="0"/>
                <a:t> web services </a:t>
              </a:r>
              <a:r>
                <a:rPr lang="fr-FR" sz="1050" dirty="0" err="1"/>
                <a:t>based</a:t>
              </a:r>
              <a:r>
                <a:rPr lang="fr-FR" sz="1050" dirty="0"/>
                <a:t> on </a:t>
              </a:r>
              <a:r>
                <a:rPr lang="fr-FR" sz="1050" dirty="0" err="1"/>
                <a:t>query</a:t>
              </a:r>
              <a:r>
                <a:rPr lang="fr-FR" sz="1050" dirty="0"/>
                <a:t> rewriting. Science China Information Sciences, pages 1–17.</a:t>
              </a:r>
            </a:p>
          </p:txBody>
        </p:sp>
      </p:grpSp>
    </p:spTree>
    <p:extLst>
      <p:ext uri="{BB962C8B-B14F-4D97-AF65-F5344CB8AC3E}">
        <p14:creationId xmlns:p14="http://schemas.microsoft.com/office/powerpoint/2010/main" val="1566404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er 48"/>
          <p:cNvGrpSpPr/>
          <p:nvPr/>
        </p:nvGrpSpPr>
        <p:grpSpPr>
          <a:xfrm>
            <a:off x="812800" y="2616200"/>
            <a:ext cx="5232400" cy="2336800"/>
            <a:chOff x="1857254" y="1775741"/>
            <a:chExt cx="2985679" cy="1700064"/>
          </a:xfrm>
        </p:grpSpPr>
        <p:sp>
          <p:nvSpPr>
            <p:cNvPr id="50" name="Arc 49"/>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1" name="Arc 50"/>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2" name="Arc 51"/>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53" name="Connecteur droit 52"/>
            <p:cNvCxnSpPr>
              <a:stCxn id="50" idx="0"/>
              <a:endCxn id="52"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grpSp>
        <p:nvGrpSpPr>
          <p:cNvPr id="57" name="Grouper 56"/>
          <p:cNvGrpSpPr/>
          <p:nvPr/>
        </p:nvGrpSpPr>
        <p:grpSpPr>
          <a:xfrm>
            <a:off x="3683000" y="2959100"/>
            <a:ext cx="5232400" cy="2336800"/>
            <a:chOff x="1857254" y="1775741"/>
            <a:chExt cx="2985679" cy="1700064"/>
          </a:xfrm>
        </p:grpSpPr>
        <p:sp>
          <p:nvSpPr>
            <p:cNvPr id="58" name="Arc 57"/>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9" name="Arc 58"/>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60" name="Arc 59"/>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61" name="Connecteur droit 60"/>
            <p:cNvCxnSpPr>
              <a:stCxn id="58" idx="0"/>
              <a:endCxn id="60"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3" name="Espace réservé du numéro de diapositive 2"/>
          <p:cNvSpPr>
            <a:spLocks noGrp="1"/>
          </p:cNvSpPr>
          <p:nvPr>
            <p:ph type="sldNum" sz="quarter" idx="12"/>
          </p:nvPr>
        </p:nvSpPr>
        <p:spPr>
          <a:xfrm>
            <a:off x="8121925" y="4728443"/>
            <a:ext cx="789383" cy="273844"/>
          </a:xfrm>
        </p:spPr>
        <p:txBody>
          <a:bodyPr/>
          <a:lstStyle/>
          <a:p>
            <a:fld id="{503914D5-4C05-48A0-975C-C97C98535A04}" type="slidenum">
              <a:rPr lang="en-GB" smtClean="0"/>
              <a:t>4</a:t>
            </a:fld>
            <a:endParaRPr lang="en-GB"/>
          </a:p>
        </p:txBody>
      </p:sp>
      <p:sp>
        <p:nvSpPr>
          <p:cNvPr id="4" name="Rectangle 3"/>
          <p:cNvSpPr/>
          <p:nvPr/>
        </p:nvSpPr>
        <p:spPr>
          <a:xfrm>
            <a:off x="402167" y="540455"/>
            <a:ext cx="4855633" cy="646331"/>
          </a:xfrm>
          <a:prstGeom prst="rect">
            <a:avLst/>
          </a:prstGeom>
        </p:spPr>
        <p:txBody>
          <a:bodyPr wrap="square">
            <a:spAutoFit/>
          </a:bodyPr>
          <a:lstStyle/>
          <a:p>
            <a:pPr algn="ctr"/>
            <a:r>
              <a:rPr lang="en-GB" sz="1200" dirty="0" smtClean="0"/>
              <a:t>List </a:t>
            </a:r>
            <a:r>
              <a:rPr lang="en-GB" sz="1200" dirty="0"/>
              <a:t>of </a:t>
            </a:r>
            <a:r>
              <a:rPr lang="en-GB" sz="1200" dirty="0" smtClean="0"/>
              <a:t>green energy providers </a:t>
            </a:r>
            <a:r>
              <a:rPr lang="en-GB" sz="1200" dirty="0"/>
              <a:t>that can provision 1000 kWh, in the </a:t>
            </a:r>
            <a:r>
              <a:rPr lang="en-GB" sz="1200" dirty="0">
                <a:solidFill>
                  <a:schemeClr val="accent4"/>
                </a:solidFill>
              </a:rPr>
              <a:t>next 10 seconds</a:t>
            </a:r>
            <a:r>
              <a:rPr lang="en-GB" sz="1200" dirty="0"/>
              <a:t>, that are </a:t>
            </a:r>
            <a:r>
              <a:rPr lang="en-GB" sz="1200" b="1" dirty="0">
                <a:solidFill>
                  <a:schemeClr val="accent3"/>
                </a:solidFill>
              </a:rPr>
              <a:t>close to my city </a:t>
            </a:r>
            <a:r>
              <a:rPr lang="en-GB" sz="1200" dirty="0"/>
              <a:t>with a cost </a:t>
            </a:r>
            <a:r>
              <a:rPr lang="en-GB" sz="1200" dirty="0">
                <a:solidFill>
                  <a:schemeClr val="accent6">
                    <a:lumMod val="75000"/>
                  </a:schemeClr>
                </a:solidFill>
              </a:rPr>
              <a:t>of 0,15 USD/kWh</a:t>
            </a:r>
            <a:r>
              <a:rPr lang="en-GB" sz="1200" dirty="0"/>
              <a:t>?</a:t>
            </a:r>
          </a:p>
          <a:p>
            <a:pPr algn="ctr"/>
            <a:endParaRPr lang="fr-FR" sz="1200" dirty="0"/>
          </a:p>
        </p:txBody>
      </p:sp>
      <p:pic>
        <p:nvPicPr>
          <p:cNvPr id="5" name="Image 4"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260184" y="3894248"/>
            <a:ext cx="560924" cy="504832"/>
          </a:xfrm>
          <a:prstGeom prst="rect">
            <a:avLst/>
          </a:prstGeom>
        </p:spPr>
      </p:pic>
      <p:pic>
        <p:nvPicPr>
          <p:cNvPr id="7" name="Image 6"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75051" y="3809581"/>
            <a:ext cx="560924" cy="504832"/>
          </a:xfrm>
          <a:prstGeom prst="rect">
            <a:avLst/>
          </a:prstGeom>
        </p:spPr>
      </p:pic>
      <p:pic>
        <p:nvPicPr>
          <p:cNvPr id="8" name="Image 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4174584" y="3707981"/>
            <a:ext cx="560924" cy="504832"/>
          </a:xfrm>
          <a:prstGeom prst="rect">
            <a:avLst/>
          </a:prstGeom>
        </p:spPr>
      </p:pic>
      <p:pic>
        <p:nvPicPr>
          <p:cNvPr id="9" name="Image 8"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3615784" y="3056051"/>
            <a:ext cx="560924" cy="504832"/>
          </a:xfrm>
          <a:prstGeom prst="rect">
            <a:avLst/>
          </a:prstGeom>
        </p:spPr>
      </p:pic>
      <p:sp>
        <p:nvSpPr>
          <p:cNvPr id="10" name="Rectangle 9"/>
          <p:cNvSpPr/>
          <p:nvPr/>
        </p:nvSpPr>
        <p:spPr>
          <a:xfrm>
            <a:off x="4203792" y="2947033"/>
            <a:ext cx="1759291" cy="307777"/>
          </a:xfrm>
          <a:prstGeom prst="rect">
            <a:avLst/>
          </a:prstGeom>
        </p:spPr>
        <p:txBody>
          <a:bodyPr wrap="none">
            <a:spAutoFit/>
          </a:bodyPr>
          <a:lstStyle/>
          <a:p>
            <a:r>
              <a:rPr lang="en-GB" dirty="0" smtClean="0"/>
              <a:t>Energy provision Hub</a:t>
            </a:r>
            <a:endParaRPr lang="en-GB" dirty="0"/>
          </a:p>
        </p:txBody>
      </p:sp>
      <p:sp>
        <p:nvSpPr>
          <p:cNvPr id="11" name="ZoneTexte 10"/>
          <p:cNvSpPr txBox="1"/>
          <p:nvPr/>
        </p:nvSpPr>
        <p:spPr>
          <a:xfrm>
            <a:off x="4207926" y="3162303"/>
            <a:ext cx="2384487" cy="276999"/>
          </a:xfrm>
          <a:prstGeom prst="rect">
            <a:avLst/>
          </a:prstGeom>
          <a:noFill/>
        </p:spPr>
        <p:txBody>
          <a:bodyPr wrap="none" rtlCol="0">
            <a:spAutoFit/>
          </a:bodyPr>
          <a:lstStyle/>
          <a:p>
            <a:r>
              <a:rPr lang="en-GB" sz="1200" dirty="0" smtClean="0">
                <a:latin typeface="Consolas"/>
                <a:cs typeface="Consolas"/>
              </a:rPr>
              <a:t>&lt;ID, Region, kW/</a:t>
            </a:r>
            <a:r>
              <a:rPr lang="en-GB" sz="1200" dirty="0" err="1" smtClean="0">
                <a:latin typeface="Consolas"/>
                <a:cs typeface="Consolas"/>
              </a:rPr>
              <a:t>rate,cost</a:t>
            </a:r>
            <a:r>
              <a:rPr lang="en-GB" sz="1200" dirty="0" smtClean="0">
                <a:latin typeface="Consolas"/>
                <a:cs typeface="Consolas"/>
              </a:rPr>
              <a:t>&gt;</a:t>
            </a:r>
            <a:endParaRPr lang="en-GB" sz="1200" dirty="0">
              <a:latin typeface="Consolas"/>
              <a:cs typeface="Consolas"/>
            </a:endParaRPr>
          </a:p>
        </p:txBody>
      </p:sp>
      <p:pic>
        <p:nvPicPr>
          <p:cNvPr id="12" name="Image 11"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189657" y="3978911"/>
            <a:ext cx="560924" cy="504832"/>
          </a:xfrm>
          <a:prstGeom prst="rect">
            <a:avLst/>
          </a:prstGeom>
        </p:spPr>
      </p:pic>
      <p:sp>
        <p:nvSpPr>
          <p:cNvPr id="13" name="Rectangle 12"/>
          <p:cNvSpPr/>
          <p:nvPr/>
        </p:nvSpPr>
        <p:spPr>
          <a:xfrm>
            <a:off x="6913136" y="3920697"/>
            <a:ext cx="814972" cy="523220"/>
          </a:xfrm>
          <a:prstGeom prst="rect">
            <a:avLst/>
          </a:prstGeom>
        </p:spPr>
        <p:txBody>
          <a:bodyPr wrap="none">
            <a:spAutoFit/>
          </a:bodyPr>
          <a:lstStyle/>
          <a:p>
            <a:r>
              <a:rPr lang="en-GB" dirty="0" smtClean="0"/>
              <a:t>Location</a:t>
            </a:r>
          </a:p>
          <a:p>
            <a:r>
              <a:rPr lang="en-GB" dirty="0" smtClean="0"/>
              <a:t>services</a:t>
            </a:r>
            <a:endParaRPr lang="en-GB" dirty="0"/>
          </a:p>
        </p:txBody>
      </p:sp>
      <p:pic>
        <p:nvPicPr>
          <p:cNvPr id="14" name="Image 13"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219716" y="3555576"/>
            <a:ext cx="560924" cy="504832"/>
          </a:xfrm>
          <a:prstGeom prst="rect">
            <a:avLst/>
          </a:prstGeom>
        </p:spPr>
      </p:pic>
      <p:sp>
        <p:nvSpPr>
          <p:cNvPr id="15" name="Rectangle 14"/>
          <p:cNvSpPr/>
          <p:nvPr/>
        </p:nvSpPr>
        <p:spPr>
          <a:xfrm>
            <a:off x="639330" y="3082493"/>
            <a:ext cx="1398991" cy="523220"/>
          </a:xfrm>
          <a:prstGeom prst="rect">
            <a:avLst/>
          </a:prstGeom>
        </p:spPr>
        <p:txBody>
          <a:bodyPr wrap="none">
            <a:spAutoFit/>
          </a:bodyPr>
          <a:lstStyle/>
          <a:p>
            <a:r>
              <a:rPr lang="en-GB" dirty="0" smtClean="0"/>
              <a:t>Energy provision</a:t>
            </a:r>
          </a:p>
          <a:p>
            <a:r>
              <a:rPr lang="en-GB" dirty="0" smtClean="0"/>
              <a:t>services</a:t>
            </a:r>
            <a:endParaRPr lang="en-GB" dirty="0"/>
          </a:p>
        </p:txBody>
      </p:sp>
      <p:cxnSp>
        <p:nvCxnSpPr>
          <p:cNvPr id="19" name="Connecteur droit avec flèche 18"/>
          <p:cNvCxnSpPr>
            <a:stCxn id="5" idx="3"/>
            <a:endCxn id="9" idx="1"/>
          </p:cNvCxnSpPr>
          <p:nvPr/>
        </p:nvCxnSpPr>
        <p:spPr>
          <a:xfrm flipV="1">
            <a:off x="3540646" y="3588929"/>
            <a:ext cx="355600" cy="2772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a:stCxn id="7" idx="3"/>
            <a:endCxn id="9" idx="1"/>
          </p:cNvCxnSpPr>
          <p:nvPr/>
        </p:nvCxnSpPr>
        <p:spPr>
          <a:xfrm flipH="1" flipV="1">
            <a:off x="3896246" y="3588929"/>
            <a:ext cx="59267" cy="192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necteur droit avec flèche 20"/>
          <p:cNvCxnSpPr>
            <a:stCxn id="8" idx="3"/>
            <a:endCxn id="9" idx="1"/>
          </p:cNvCxnSpPr>
          <p:nvPr/>
        </p:nvCxnSpPr>
        <p:spPr>
          <a:xfrm flipH="1" flipV="1">
            <a:off x="3896246" y="3588929"/>
            <a:ext cx="558800" cy="910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6" name="Image 35"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1389050" y="3691042"/>
            <a:ext cx="560924" cy="504832"/>
          </a:xfrm>
          <a:prstGeom prst="rect">
            <a:avLst/>
          </a:prstGeom>
        </p:spPr>
      </p:pic>
      <p:grpSp>
        <p:nvGrpSpPr>
          <p:cNvPr id="2" name="Grouper 1"/>
          <p:cNvGrpSpPr/>
          <p:nvPr/>
        </p:nvGrpSpPr>
        <p:grpSpPr>
          <a:xfrm>
            <a:off x="761996" y="3365507"/>
            <a:ext cx="5799665" cy="1460729"/>
            <a:chOff x="761996" y="3365507"/>
            <a:chExt cx="5799665" cy="1460729"/>
          </a:xfrm>
        </p:grpSpPr>
        <p:sp>
          <p:nvSpPr>
            <p:cNvPr id="6" name="ZoneTexte 5"/>
            <p:cNvSpPr txBox="1"/>
            <p:nvPr/>
          </p:nvSpPr>
          <p:spPr>
            <a:xfrm>
              <a:off x="3208861" y="4364571"/>
              <a:ext cx="2215270" cy="461665"/>
            </a:xfrm>
            <a:prstGeom prst="rect">
              <a:avLst/>
            </a:prstGeom>
            <a:noFill/>
          </p:spPr>
          <p:txBody>
            <a:bodyPr wrap="none" rtlCol="0">
              <a:spAutoFit/>
            </a:bodyPr>
            <a:lstStyle/>
            <a:p>
              <a:r>
                <a:rPr lang="en-GB" sz="1200" dirty="0" smtClean="0"/>
                <a:t>Smart meters</a:t>
              </a:r>
            </a:p>
            <a:p>
              <a:r>
                <a:rPr lang="en-GB" sz="1200" dirty="0" smtClean="0">
                  <a:latin typeface="Consolas"/>
                  <a:cs typeface="Consolas"/>
                </a:rPr>
                <a:t>&lt;ID, </a:t>
              </a:r>
              <a:r>
                <a:rPr lang="en-GB" sz="1200" dirty="0" err="1" smtClean="0">
                  <a:latin typeface="Consolas"/>
                  <a:cs typeface="Consolas"/>
                </a:rPr>
                <a:t>Loc</a:t>
              </a:r>
              <a:r>
                <a:rPr lang="en-GB" sz="1200" dirty="0" smtClean="0">
                  <a:latin typeface="Consolas"/>
                  <a:cs typeface="Consolas"/>
                </a:rPr>
                <a:t>, kW/rate, cost&gt;</a:t>
              </a:r>
              <a:endParaRPr lang="en-GB" sz="1200" dirty="0">
                <a:latin typeface="Consolas"/>
                <a:cs typeface="Consolas"/>
              </a:endParaRPr>
            </a:p>
          </p:txBody>
        </p:sp>
        <p:sp>
          <p:nvSpPr>
            <p:cNvPr id="16" name="ZoneTexte 15"/>
            <p:cNvSpPr txBox="1"/>
            <p:nvPr/>
          </p:nvSpPr>
          <p:spPr>
            <a:xfrm>
              <a:off x="5122328" y="3365507"/>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7" name="ZoneTexte 16"/>
            <p:cNvSpPr txBox="1"/>
            <p:nvPr/>
          </p:nvSpPr>
          <p:spPr>
            <a:xfrm>
              <a:off x="4665133" y="4102103"/>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18" name="ZoneTexte 17"/>
            <p:cNvSpPr txBox="1"/>
            <p:nvPr/>
          </p:nvSpPr>
          <p:spPr>
            <a:xfrm>
              <a:off x="761996" y="4152903"/>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sp>
          <p:nvSpPr>
            <p:cNvPr id="37" name="ZoneTexte 36"/>
            <p:cNvSpPr txBox="1"/>
            <p:nvPr/>
          </p:nvSpPr>
          <p:spPr>
            <a:xfrm>
              <a:off x="1930405" y="3585636"/>
              <a:ext cx="1439333" cy="577081"/>
            </a:xfrm>
            <a:prstGeom prst="rect">
              <a:avLst/>
            </a:prstGeom>
            <a:noFill/>
          </p:spPr>
          <p:txBody>
            <a:bodyPr wrap="square" rtlCol="0">
              <a:spAutoFit/>
            </a:bodyPr>
            <a:lstStyle/>
            <a:p>
              <a:r>
                <a:rPr lang="en-GB" sz="1050" b="1" dirty="0" smtClean="0">
                  <a:solidFill>
                    <a:schemeClr val="accent3">
                      <a:lumMod val="75000"/>
                    </a:schemeClr>
                  </a:solidFill>
                  <a:latin typeface="Avenir Heavy"/>
                  <a:cs typeface="Avenir Heavy"/>
                </a:rPr>
                <a:t>&lt; </a:t>
              </a:r>
              <a:r>
                <a:rPr lang="en-GB" sz="1050" b="1" dirty="0" err="1" smtClean="0">
                  <a:solidFill>
                    <a:schemeClr val="accent3">
                      <a:lumMod val="75000"/>
                    </a:schemeClr>
                  </a:solidFill>
                  <a:latin typeface="Avenir Heavy"/>
                  <a:cs typeface="Avenir Heavy"/>
                </a:rPr>
                <a:t>av</a:t>
              </a:r>
              <a:r>
                <a:rPr lang="en-GB" sz="1050" b="1" dirty="0" smtClean="0">
                  <a:solidFill>
                    <a:schemeClr val="accent3">
                      <a:lumMod val="75000"/>
                    </a:schemeClr>
                  </a:solidFill>
                  <a:latin typeface="Avenir Heavy"/>
                  <a:cs typeface="Avenir Heavy"/>
                </a:rPr>
                <a:t>, </a:t>
              </a:r>
              <a:r>
                <a:rPr lang="en-GB" sz="1050" b="1" dirty="0" err="1" smtClean="0">
                  <a:solidFill>
                    <a:schemeClr val="accent3">
                      <a:lumMod val="75000"/>
                    </a:schemeClr>
                  </a:solidFill>
                  <a:latin typeface="Avenir Heavy"/>
                  <a:cs typeface="Avenir Heavy"/>
                </a:rPr>
                <a:t>TaF</a:t>
              </a:r>
              <a:r>
                <a:rPr lang="en-GB" sz="1050" b="1" dirty="0" smtClean="0">
                  <a:solidFill>
                    <a:schemeClr val="accent3">
                      <a:lumMod val="75000"/>
                    </a:schemeClr>
                  </a:solidFill>
                  <a:latin typeface="Avenir Heavy"/>
                  <a:cs typeface="Avenir Heavy"/>
                </a:rPr>
                <a:t>, </a:t>
              </a:r>
            </a:p>
            <a:p>
              <a:r>
                <a:rPr lang="en-GB" sz="1050" b="1" dirty="0">
                  <a:solidFill>
                    <a:schemeClr val="accent3">
                      <a:lumMod val="75000"/>
                    </a:schemeClr>
                  </a:solidFill>
                  <a:latin typeface="Avenir Heavy"/>
                  <a:cs typeface="Avenir Heavy"/>
                </a:rPr>
                <a:t> </a:t>
              </a:r>
              <a:r>
                <a:rPr lang="en-GB" sz="1050" b="1" dirty="0" smtClean="0">
                  <a:solidFill>
                    <a:schemeClr val="accent3">
                      <a:lumMod val="75000"/>
                    </a:schemeClr>
                  </a:solidFill>
                  <a:latin typeface="Avenir Heavy"/>
                  <a:cs typeface="Avenir Heavy"/>
                </a:rPr>
                <a:t> &lt;$/</a:t>
              </a:r>
              <a:r>
                <a:rPr lang="en-GB" sz="1050" b="1" dirty="0" err="1" smtClean="0">
                  <a:solidFill>
                    <a:schemeClr val="accent3">
                      <a:lumMod val="75000"/>
                    </a:schemeClr>
                  </a:solidFill>
                  <a:latin typeface="Avenir Heavy"/>
                  <a:cs typeface="Avenir Heavy"/>
                </a:rPr>
                <a:t>Kwatt</a:t>
              </a:r>
              <a:r>
                <a:rPr lang="en-GB" sz="1050" b="1" dirty="0" smtClean="0">
                  <a:solidFill>
                    <a:schemeClr val="accent3">
                      <a:lumMod val="75000"/>
                    </a:schemeClr>
                  </a:solidFill>
                  <a:latin typeface="Avenir Heavy"/>
                  <a:cs typeface="Avenir Heavy"/>
                </a:rPr>
                <a:t>, [t1,t2]&gt;</a:t>
              </a:r>
            </a:p>
            <a:p>
              <a:r>
                <a:rPr lang="en-GB" sz="1050" b="1" dirty="0" smtClean="0">
                  <a:solidFill>
                    <a:schemeClr val="accent3">
                      <a:lumMod val="75000"/>
                    </a:schemeClr>
                  </a:solidFill>
                  <a:latin typeface="Avenir Heavy"/>
                  <a:cs typeface="Avenir Heavy"/>
                </a:rPr>
                <a:t>&gt;</a:t>
              </a:r>
              <a:endParaRPr lang="en-GB" sz="1050" b="1" dirty="0">
                <a:solidFill>
                  <a:schemeClr val="accent3">
                    <a:lumMod val="75000"/>
                  </a:schemeClr>
                </a:solidFill>
                <a:latin typeface="Avenir Heavy"/>
                <a:cs typeface="Avenir Heavy"/>
              </a:endParaRPr>
            </a:p>
          </p:txBody>
        </p:sp>
      </p:grpSp>
      <p:pic>
        <p:nvPicPr>
          <p:cNvPr id="38" name="Image 3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409790" y="4156711"/>
            <a:ext cx="560924" cy="504832"/>
          </a:xfrm>
          <a:prstGeom prst="rect">
            <a:avLst/>
          </a:prstGeom>
        </p:spPr>
      </p:pic>
      <p:grpSp>
        <p:nvGrpSpPr>
          <p:cNvPr id="72" name="Grouper 71"/>
          <p:cNvGrpSpPr/>
          <p:nvPr/>
        </p:nvGrpSpPr>
        <p:grpSpPr>
          <a:xfrm>
            <a:off x="1742509" y="1850615"/>
            <a:ext cx="5053754" cy="398638"/>
            <a:chOff x="1806009" y="1660115"/>
            <a:chExt cx="5053754" cy="398638"/>
          </a:xfrm>
        </p:grpSpPr>
        <p:sp>
          <p:nvSpPr>
            <p:cNvPr id="63" name="Rectangle à coins arrondis 62"/>
            <p:cNvSpPr/>
            <p:nvPr/>
          </p:nvSpPr>
          <p:spPr>
            <a:xfrm>
              <a:off x="1806009" y="1677048"/>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Look up Hubs</a:t>
              </a:r>
              <a:endParaRPr lang="en-GB" sz="1000" dirty="0">
                <a:solidFill>
                  <a:schemeClr val="tx1"/>
                </a:solidFill>
                <a:latin typeface="Consolas"/>
                <a:cs typeface="Consolas"/>
              </a:endParaRPr>
            </a:p>
          </p:txBody>
        </p:sp>
        <p:sp>
          <p:nvSpPr>
            <p:cNvPr id="64" name="Rectangle à coins arrondis 63"/>
            <p:cNvSpPr/>
            <p:nvPr/>
          </p:nvSpPr>
          <p:spPr>
            <a:xfrm>
              <a:off x="3177609" y="1668582"/>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Locate</a:t>
              </a:r>
              <a:endParaRPr lang="en-GB" sz="1000" dirty="0">
                <a:solidFill>
                  <a:schemeClr val="tx1"/>
                </a:solidFill>
                <a:latin typeface="Consolas"/>
                <a:cs typeface="Consolas"/>
              </a:endParaRPr>
            </a:p>
          </p:txBody>
        </p:sp>
        <p:sp>
          <p:nvSpPr>
            <p:cNvPr id="65" name="Rectangle à coins arrondis 64"/>
            <p:cNvSpPr/>
            <p:nvPr/>
          </p:nvSpPr>
          <p:spPr>
            <a:xfrm>
              <a:off x="4456076" y="1660115"/>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dirty="0" smtClean="0">
                  <a:solidFill>
                    <a:schemeClr val="tx1"/>
                  </a:solidFill>
                  <a:latin typeface="Consolas"/>
                  <a:cs typeface="Consolas"/>
                </a:rPr>
                <a:t>KNN</a:t>
              </a:r>
              <a:endParaRPr lang="en-GB" sz="1000" dirty="0">
                <a:solidFill>
                  <a:schemeClr val="tx1"/>
                </a:solidFill>
                <a:latin typeface="Consolas"/>
                <a:cs typeface="Consolas"/>
              </a:endParaRPr>
            </a:p>
          </p:txBody>
        </p:sp>
        <p:sp>
          <p:nvSpPr>
            <p:cNvPr id="66" name="Rectangle à coins arrondis 65"/>
            <p:cNvSpPr/>
            <p:nvPr/>
          </p:nvSpPr>
          <p:spPr>
            <a:xfrm>
              <a:off x="5895405" y="1693980"/>
              <a:ext cx="964358" cy="364773"/>
            </a:xfrm>
            <a:prstGeom prst="roundRect">
              <a:avLst/>
            </a:prstGeom>
            <a:noFill/>
            <a:ln w="38100" cmpd="sng">
              <a:solidFill>
                <a:srgbClr val="0D0D0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700" dirty="0" smtClean="0">
                  <a:solidFill>
                    <a:schemeClr val="tx1"/>
                  </a:solidFill>
                  <a:latin typeface="Consolas"/>
                  <a:cs typeface="Consolas"/>
                </a:rPr>
                <a:t>Sum</a:t>
              </a:r>
            </a:p>
            <a:p>
              <a:pPr algn="ctr"/>
              <a:r>
                <a:rPr lang="en-GB" sz="700" dirty="0" smtClean="0">
                  <a:solidFill>
                    <a:schemeClr val="tx1"/>
                  </a:solidFill>
                  <a:latin typeface="Consolas"/>
                  <a:cs typeface="Consolas"/>
                </a:rPr>
                <a:t>1000KWh, 0,15USD</a:t>
              </a:r>
              <a:endParaRPr lang="en-GB" sz="800" dirty="0">
                <a:solidFill>
                  <a:schemeClr val="tx1"/>
                </a:solidFill>
                <a:latin typeface="Consolas"/>
                <a:cs typeface="Consolas"/>
              </a:endParaRPr>
            </a:p>
          </p:txBody>
        </p:sp>
        <p:cxnSp>
          <p:nvCxnSpPr>
            <p:cNvPr id="67" name="Connecteur droit avec flèche 66"/>
            <p:cNvCxnSpPr>
              <a:stCxn id="63" idx="3"/>
              <a:endCxn id="64" idx="1"/>
            </p:cNvCxnSpPr>
            <p:nvPr/>
          </p:nvCxnSpPr>
          <p:spPr>
            <a:xfrm flipV="1">
              <a:off x="2770367" y="1850969"/>
              <a:ext cx="407242" cy="84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8" name="Connecteur droit avec flèche 67"/>
            <p:cNvCxnSpPr>
              <a:stCxn id="64" idx="3"/>
              <a:endCxn id="65" idx="1"/>
            </p:cNvCxnSpPr>
            <p:nvPr/>
          </p:nvCxnSpPr>
          <p:spPr>
            <a:xfrm flipV="1">
              <a:off x="4141967" y="1842502"/>
              <a:ext cx="314109" cy="846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Connecteur droit avec flèche 69"/>
            <p:cNvCxnSpPr>
              <a:endCxn id="66" idx="1"/>
            </p:cNvCxnSpPr>
            <p:nvPr/>
          </p:nvCxnSpPr>
          <p:spPr>
            <a:xfrm>
              <a:off x="5437364" y="1867902"/>
              <a:ext cx="458041" cy="846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1" name="Connecteur en angle 70"/>
            <p:cNvCxnSpPr>
              <a:stCxn id="66" idx="3"/>
              <a:endCxn id="63" idx="0"/>
            </p:cNvCxnSpPr>
            <p:nvPr/>
          </p:nvCxnSpPr>
          <p:spPr>
            <a:xfrm flipH="1" flipV="1">
              <a:off x="2288188" y="1677048"/>
              <a:ext cx="4571575" cy="199319"/>
            </a:xfrm>
            <a:prstGeom prst="bentConnector4">
              <a:avLst>
                <a:gd name="adj1" fmla="val -5000"/>
                <a:gd name="adj2" fmla="val 21469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44" name="Document 43"/>
          <p:cNvSpPr/>
          <p:nvPr/>
        </p:nvSpPr>
        <p:spPr>
          <a:xfrm>
            <a:off x="5257800" y="595641"/>
            <a:ext cx="3352800" cy="1847253"/>
          </a:xfrm>
          <a:prstGeom prst="flowChartDocument">
            <a:avLst/>
          </a:prstGeom>
          <a:solidFill>
            <a:srgbClr val="FFFFFF"/>
          </a:solidFill>
          <a:ln w="28575" cmpd="sng">
            <a:solidFill>
              <a:srgbClr val="091E24"/>
            </a:solidFill>
          </a:ln>
        </p:spPr>
        <p:txBody>
          <a:bodyPr wrap="square">
            <a:spAutoFit/>
          </a:bodyPr>
          <a:lstStyle/>
          <a:p>
            <a:pPr marL="285750" indent="-285750">
              <a:buFont typeface="Arial"/>
              <a:buChar char="•"/>
            </a:pPr>
            <a:endParaRPr lang="fr-FR" sz="1600" baseline="30000" dirty="0" smtClean="0">
              <a:latin typeface="Consolas"/>
              <a:cs typeface="Consolas"/>
            </a:endParaRPr>
          </a:p>
          <a:p>
            <a:pPr marL="285750" indent="-285750">
              <a:buFont typeface="Arial"/>
              <a:buChar char="•"/>
            </a:pPr>
            <a:r>
              <a:rPr lang="fr-FR" sz="1600" baseline="30000" dirty="0" smtClean="0">
                <a:latin typeface="Consolas"/>
                <a:cs typeface="Consolas"/>
              </a:rPr>
              <a:t>Maximum </a:t>
            </a:r>
            <a:r>
              <a:rPr lang="fr-FR" sz="1600" baseline="30000" dirty="0">
                <a:latin typeface="Consolas"/>
                <a:cs typeface="Consolas"/>
              </a:rPr>
              <a:t>of $5 as total </a:t>
            </a:r>
            <a:r>
              <a:rPr lang="fr-FR" sz="1600" baseline="30000" dirty="0" err="1">
                <a:latin typeface="Consolas"/>
                <a:cs typeface="Consolas"/>
              </a:rPr>
              <a:t>query</a:t>
            </a:r>
            <a:r>
              <a:rPr lang="fr-FR" sz="1600" baseline="30000" dirty="0">
                <a:latin typeface="Consolas"/>
                <a:cs typeface="Consolas"/>
              </a:rPr>
              <a:t> </a:t>
            </a:r>
            <a:r>
              <a:rPr lang="fr-FR" sz="1600" baseline="30000" dirty="0" err="1" smtClean="0">
                <a:latin typeface="Consolas"/>
                <a:cs typeface="Consolas"/>
              </a:rPr>
              <a:t>cost</a:t>
            </a:r>
            <a:endParaRPr lang="fr-FR" sz="1600" baseline="30000" dirty="0" smtClean="0">
              <a:latin typeface="Consolas"/>
              <a:cs typeface="Consolas"/>
            </a:endParaRPr>
          </a:p>
          <a:p>
            <a:pPr marL="285750" indent="-285750">
              <a:buFont typeface="Arial"/>
              <a:buChar char="•"/>
            </a:pPr>
            <a:r>
              <a:rPr lang="fr-FR" sz="1600" baseline="30000" dirty="0" err="1">
                <a:latin typeface="Consolas"/>
                <a:cs typeface="Consolas"/>
              </a:rPr>
              <a:t>O</a:t>
            </a:r>
            <a:r>
              <a:rPr lang="fr-FR" sz="1600" baseline="30000" dirty="0" err="1" smtClean="0">
                <a:latin typeface="Consolas"/>
                <a:cs typeface="Consolas"/>
              </a:rPr>
              <a:t>nly</a:t>
            </a:r>
            <a:r>
              <a:rPr lang="fr-FR" sz="1600" baseline="30000" dirty="0" smtClean="0">
                <a:latin typeface="Consolas"/>
                <a:cs typeface="Consolas"/>
              </a:rPr>
              <a:t> </a:t>
            </a:r>
            <a:r>
              <a:rPr lang="fr-FR" sz="1600" baseline="30000" dirty="0">
                <a:latin typeface="Consolas"/>
                <a:cs typeface="Consolas"/>
              </a:rPr>
              <a:t>green </a:t>
            </a:r>
            <a:r>
              <a:rPr lang="fr-FR" sz="1600" baseline="30000" dirty="0" err="1">
                <a:latin typeface="Consolas"/>
                <a:cs typeface="Consolas"/>
              </a:rPr>
              <a:t>energy</a:t>
            </a:r>
            <a:r>
              <a:rPr lang="fr-FR" sz="1600" baseline="30000" dirty="0">
                <a:latin typeface="Consolas"/>
                <a:cs typeface="Consolas"/>
              </a:rPr>
              <a:t> </a:t>
            </a:r>
            <a:r>
              <a:rPr lang="fr-FR" sz="1600" baseline="30000" dirty="0" smtClean="0">
                <a:latin typeface="Consolas"/>
                <a:cs typeface="Consolas"/>
              </a:rPr>
              <a:t>providers (</a:t>
            </a:r>
            <a:r>
              <a:rPr lang="fr-FR" sz="1600" baseline="30000" dirty="0">
                <a:latin typeface="Consolas"/>
                <a:cs typeface="Consolas"/>
              </a:rPr>
              <a:t>provenance</a:t>
            </a:r>
            <a:r>
              <a:rPr lang="fr-FR" sz="1600" baseline="30000" dirty="0" smtClean="0">
                <a:latin typeface="Consolas"/>
                <a:cs typeface="Consolas"/>
              </a:rPr>
              <a:t>) </a:t>
            </a:r>
          </a:p>
          <a:p>
            <a:pPr marL="285750" indent="-285750">
              <a:buFont typeface="Arial"/>
              <a:buChar char="•"/>
            </a:pPr>
            <a:r>
              <a:rPr lang="fr-FR" sz="1600" baseline="30000" dirty="0" err="1">
                <a:latin typeface="Consolas"/>
                <a:cs typeface="Consolas"/>
              </a:rPr>
              <a:t>A</a:t>
            </a:r>
            <a:r>
              <a:rPr lang="fr-FR" sz="1600" baseline="30000" dirty="0" err="1" smtClean="0">
                <a:latin typeface="Consolas"/>
                <a:cs typeface="Consolas"/>
              </a:rPr>
              <a:t>t</a:t>
            </a:r>
            <a:r>
              <a:rPr lang="fr-FR" sz="1600" baseline="30000" dirty="0" smtClean="0">
                <a:latin typeface="Consolas"/>
                <a:cs typeface="Consolas"/>
              </a:rPr>
              <a:t> </a:t>
            </a:r>
            <a:r>
              <a:rPr lang="fr-FR" sz="1600" baseline="30000" dirty="0">
                <a:latin typeface="Consolas"/>
                <a:cs typeface="Consolas"/>
              </a:rPr>
              <a:t>least 85% of </a:t>
            </a:r>
            <a:r>
              <a:rPr lang="fr-FR" sz="1600" baseline="30000" dirty="0" err="1">
                <a:latin typeface="Consolas"/>
                <a:cs typeface="Consolas"/>
              </a:rPr>
              <a:t>precision</a:t>
            </a:r>
            <a:r>
              <a:rPr lang="fr-FR" sz="1600" baseline="30000" dirty="0">
                <a:latin typeface="Consolas"/>
                <a:cs typeface="Consolas"/>
              </a:rPr>
              <a:t> of </a:t>
            </a:r>
            <a:r>
              <a:rPr lang="fr-FR" sz="1600" baseline="30000" dirty="0" err="1">
                <a:latin typeface="Consolas"/>
                <a:cs typeface="Consolas"/>
              </a:rPr>
              <a:t>provided</a:t>
            </a:r>
            <a:r>
              <a:rPr lang="fr-FR" sz="1600" baseline="30000" dirty="0">
                <a:latin typeface="Consolas"/>
                <a:cs typeface="Consolas"/>
              </a:rPr>
              <a:t> data</a:t>
            </a:r>
            <a:r>
              <a:rPr lang="fr-FR" sz="1600" baseline="30000" dirty="0" smtClean="0">
                <a:latin typeface="Consolas"/>
                <a:cs typeface="Consolas"/>
              </a:rPr>
              <a:t>,</a:t>
            </a:r>
            <a:r>
              <a:rPr lang="fr-FR" sz="1600" dirty="0" smtClean="0">
                <a:latin typeface="Consolas"/>
                <a:cs typeface="Consolas"/>
              </a:rPr>
              <a:t> </a:t>
            </a:r>
            <a:r>
              <a:rPr lang="fr-FR" sz="1600" baseline="30000" dirty="0" err="1" smtClean="0">
                <a:latin typeface="Consolas"/>
                <a:cs typeface="Consolas"/>
              </a:rPr>
              <a:t>even</a:t>
            </a:r>
            <a:r>
              <a:rPr lang="fr-FR" sz="1600" baseline="30000" dirty="0" smtClean="0">
                <a:latin typeface="Consolas"/>
                <a:cs typeface="Consolas"/>
              </a:rPr>
              <a:t> </a:t>
            </a:r>
            <a:r>
              <a:rPr lang="fr-FR" sz="1600" baseline="30000" dirty="0">
                <a:latin typeface="Consolas"/>
                <a:cs typeface="Consolas"/>
              </a:rPr>
              <a:t>if </a:t>
            </a:r>
            <a:r>
              <a:rPr lang="fr-FR" sz="1600" baseline="30000" dirty="0" err="1">
                <a:latin typeface="Consolas"/>
                <a:cs typeface="Consolas"/>
              </a:rPr>
              <a:t>they</a:t>
            </a:r>
            <a:r>
              <a:rPr lang="fr-FR" sz="1600" baseline="30000" dirty="0">
                <a:latin typeface="Consolas"/>
                <a:cs typeface="Consolas"/>
              </a:rPr>
              <a:t> are not </a:t>
            </a:r>
            <a:r>
              <a:rPr lang="fr-FR" sz="1600" baseline="30000" dirty="0" err="1" smtClean="0">
                <a:latin typeface="Consolas"/>
                <a:cs typeface="Consolas"/>
              </a:rPr>
              <a:t>fresh</a:t>
            </a:r>
            <a:r>
              <a:rPr lang="fr-FR" sz="1600" baseline="30000" dirty="0" smtClean="0">
                <a:latin typeface="Consolas"/>
                <a:cs typeface="Consolas"/>
              </a:rPr>
              <a:t> </a:t>
            </a:r>
            <a:endParaRPr lang="fr-FR" sz="1600" baseline="30000" dirty="0">
              <a:latin typeface="Consolas"/>
              <a:cs typeface="Consolas"/>
            </a:endParaRPr>
          </a:p>
          <a:p>
            <a:pPr marL="285750" indent="-285750">
              <a:buFont typeface="Arial"/>
              <a:buChar char="•"/>
            </a:pPr>
            <a:r>
              <a:rPr lang="fr-FR" sz="1600" baseline="30000" dirty="0" err="1">
                <a:latin typeface="Consolas"/>
                <a:cs typeface="Consolas"/>
              </a:rPr>
              <a:t>A</a:t>
            </a:r>
            <a:r>
              <a:rPr lang="fr-FR" sz="1600" baseline="30000" dirty="0" err="1" smtClean="0">
                <a:latin typeface="Consolas"/>
                <a:cs typeface="Consolas"/>
              </a:rPr>
              <a:t>vailability</a:t>
            </a:r>
            <a:r>
              <a:rPr lang="fr-FR" sz="1600" baseline="30000" dirty="0" smtClean="0">
                <a:latin typeface="Consolas"/>
                <a:cs typeface="Consolas"/>
              </a:rPr>
              <a:t> </a:t>
            </a:r>
            <a:r>
              <a:rPr lang="fr-FR" sz="1600" baseline="30000" dirty="0">
                <a:latin typeface="Consolas"/>
                <a:cs typeface="Consolas"/>
              </a:rPr>
              <a:t>rate of </a:t>
            </a:r>
            <a:r>
              <a:rPr lang="fr-FR" sz="1600" baseline="30000" dirty="0" err="1">
                <a:latin typeface="Consolas"/>
                <a:cs typeface="Consolas"/>
              </a:rPr>
              <a:t>at</a:t>
            </a:r>
            <a:r>
              <a:rPr lang="fr-FR" sz="1600" baseline="30000" dirty="0">
                <a:latin typeface="Consolas"/>
                <a:cs typeface="Consolas"/>
              </a:rPr>
              <a:t> least 90</a:t>
            </a:r>
            <a:r>
              <a:rPr lang="fr-FR" sz="1600" baseline="30000" dirty="0" smtClean="0">
                <a:latin typeface="Consolas"/>
                <a:cs typeface="Consolas"/>
              </a:rPr>
              <a:t>%</a:t>
            </a:r>
          </a:p>
          <a:p>
            <a:pPr marL="285750" indent="-285750">
              <a:buFont typeface="Arial"/>
              <a:buChar char="•"/>
            </a:pPr>
            <a:r>
              <a:rPr lang="fr-FR" sz="1600" baseline="30000" dirty="0" err="1">
                <a:latin typeface="Consolas"/>
                <a:cs typeface="Consolas"/>
              </a:rPr>
              <a:t>R</a:t>
            </a:r>
            <a:r>
              <a:rPr lang="fr-FR" sz="1600" baseline="30000" dirty="0" err="1" smtClean="0">
                <a:latin typeface="Consolas"/>
                <a:cs typeface="Consolas"/>
              </a:rPr>
              <a:t>esponse</a:t>
            </a:r>
            <a:r>
              <a:rPr lang="fr-FR" sz="1600" baseline="30000" dirty="0" smtClean="0">
                <a:latin typeface="Consolas"/>
                <a:cs typeface="Consolas"/>
              </a:rPr>
              <a:t> </a:t>
            </a:r>
            <a:r>
              <a:rPr lang="fr-FR" sz="1600" baseline="30000" dirty="0">
                <a:latin typeface="Consolas"/>
                <a:cs typeface="Consolas"/>
              </a:rPr>
              <a:t>time of 0,01 </a:t>
            </a:r>
            <a:r>
              <a:rPr lang="fr-FR" sz="1600" baseline="30000" dirty="0" smtClean="0">
                <a:latin typeface="Consolas"/>
                <a:cs typeface="Consolas"/>
              </a:rPr>
              <a:t>sec.</a:t>
            </a:r>
            <a:endParaRPr lang="fr-FR" sz="1600" dirty="0">
              <a:latin typeface="Consolas"/>
              <a:cs typeface="Consolas"/>
            </a:endParaRPr>
          </a:p>
        </p:txBody>
      </p:sp>
      <p:grpSp>
        <p:nvGrpSpPr>
          <p:cNvPr id="23" name="Grouper 22"/>
          <p:cNvGrpSpPr/>
          <p:nvPr/>
        </p:nvGrpSpPr>
        <p:grpSpPr>
          <a:xfrm>
            <a:off x="1714493" y="2578100"/>
            <a:ext cx="7200907" cy="1333500"/>
            <a:chOff x="1714493" y="2578100"/>
            <a:chExt cx="7200907" cy="1333500"/>
          </a:xfrm>
        </p:grpSpPr>
        <p:grpSp>
          <p:nvGrpSpPr>
            <p:cNvPr id="22" name="Grouper 21"/>
            <p:cNvGrpSpPr/>
            <p:nvPr/>
          </p:nvGrpSpPr>
          <p:grpSpPr>
            <a:xfrm>
              <a:off x="7556500" y="3022600"/>
              <a:ext cx="1358900" cy="889000"/>
              <a:chOff x="7073230" y="1377950"/>
              <a:chExt cx="604000" cy="514350"/>
            </a:xfrm>
          </p:grpSpPr>
          <p:sp>
            <p:nvSpPr>
              <p:cNvPr id="47" name="ZoneTexte 46"/>
              <p:cNvSpPr txBox="1"/>
              <p:nvPr/>
            </p:nvSpPr>
            <p:spPr>
              <a:xfrm>
                <a:off x="7201124" y="1377950"/>
                <a:ext cx="476106" cy="302720"/>
              </a:xfrm>
              <a:prstGeom prst="rect">
                <a:avLst/>
              </a:prstGeom>
              <a:noFill/>
            </p:spPr>
            <p:txBody>
              <a:bodyPr wrap="none" rtlCol="0">
                <a:spAutoFit/>
              </a:bodyPr>
              <a:lstStyle/>
              <a:p>
                <a:pPr algn="r"/>
                <a:r>
                  <a:rPr lang="fr-FR" dirty="0" err="1" smtClean="0">
                    <a:latin typeface="Consolas"/>
                    <a:cs typeface="Consolas"/>
                  </a:rPr>
                  <a:t>Agreed</a:t>
                </a:r>
                <a:endParaRPr lang="fr-FR" dirty="0" smtClean="0">
                  <a:latin typeface="Consolas"/>
                  <a:cs typeface="Consolas"/>
                </a:endParaRPr>
              </a:p>
              <a:p>
                <a:pPr algn="r"/>
                <a:r>
                  <a:rPr lang="fr-FR" dirty="0" smtClean="0">
                    <a:latin typeface="Consolas"/>
                    <a:cs typeface="Consolas"/>
                  </a:rPr>
                  <a:t>SLA</a:t>
                </a:r>
                <a:endParaRPr lang="fr-FR" dirty="0">
                  <a:latin typeface="Consolas"/>
                  <a:cs typeface="Consolas"/>
                </a:endParaRPr>
              </a:p>
            </p:txBody>
          </p:sp>
          <p:pic>
            <p:nvPicPr>
              <p:cNvPr id="48" name="Image 47"/>
              <p:cNvPicPr>
                <a:picLocks noChangeAspect="1"/>
              </p:cNvPicPr>
              <p:nvPr/>
            </p:nvPicPr>
            <p:blipFill>
              <a:blip r:embed="rId4">
                <a:extLst>
                  <a:ext uri="{BEBA8EAE-BF5A-486C-A8C5-ECC9F3942E4B}">
                    <a14:imgProps xmlns:a14="http://schemas.microsoft.com/office/drawing/2010/main">
                      <a14:imgLayer r:embed="rId5">
                        <a14:imgEffect>
                          <a14:backgroundRemoval t="6186" b="93557" l="20463" r="89575"/>
                        </a14:imgEffect>
                      </a14:imgLayer>
                    </a14:imgProps>
                  </a:ext>
                </a:extLst>
              </a:blip>
              <a:stretch>
                <a:fillRect/>
              </a:stretch>
            </p:blipFill>
            <p:spPr>
              <a:xfrm rot="20779357" flipH="1">
                <a:off x="7073230" y="1549400"/>
                <a:ext cx="457789" cy="342900"/>
              </a:xfrm>
              <a:prstGeom prst="rect">
                <a:avLst/>
              </a:prstGeom>
            </p:spPr>
          </p:pic>
        </p:grpSp>
        <p:grpSp>
          <p:nvGrpSpPr>
            <p:cNvPr id="54" name="Grouper 53"/>
            <p:cNvGrpSpPr/>
            <p:nvPr/>
          </p:nvGrpSpPr>
          <p:grpSpPr>
            <a:xfrm>
              <a:off x="1714493" y="2578100"/>
              <a:ext cx="1077488" cy="889000"/>
              <a:chOff x="7073230" y="1377950"/>
              <a:chExt cx="478919" cy="514350"/>
            </a:xfrm>
          </p:grpSpPr>
          <p:sp>
            <p:nvSpPr>
              <p:cNvPr id="55" name="ZoneTexte 54"/>
              <p:cNvSpPr txBox="1"/>
              <p:nvPr/>
            </p:nvSpPr>
            <p:spPr>
              <a:xfrm>
                <a:off x="7195947" y="1377950"/>
                <a:ext cx="356202" cy="302720"/>
              </a:xfrm>
              <a:prstGeom prst="rect">
                <a:avLst/>
              </a:prstGeom>
              <a:noFill/>
            </p:spPr>
            <p:txBody>
              <a:bodyPr wrap="none" rtlCol="0">
                <a:spAutoFit/>
              </a:bodyPr>
              <a:lstStyle/>
              <a:p>
                <a:pPr algn="r"/>
                <a:r>
                  <a:rPr lang="fr-FR" dirty="0" err="1" smtClean="0">
                    <a:latin typeface="Consolas"/>
                    <a:cs typeface="Consolas"/>
                  </a:rPr>
                  <a:t>Agreed</a:t>
                </a:r>
                <a:endParaRPr lang="fr-FR" dirty="0" smtClean="0">
                  <a:latin typeface="Consolas"/>
                  <a:cs typeface="Consolas"/>
                </a:endParaRPr>
              </a:p>
              <a:p>
                <a:pPr algn="r"/>
                <a:r>
                  <a:rPr lang="fr-FR" dirty="0" smtClean="0">
                    <a:latin typeface="Consolas"/>
                    <a:cs typeface="Consolas"/>
                  </a:rPr>
                  <a:t>SLA</a:t>
                </a:r>
                <a:endParaRPr lang="fr-FR" dirty="0">
                  <a:latin typeface="Consolas"/>
                  <a:cs typeface="Consolas"/>
                </a:endParaRPr>
              </a:p>
            </p:txBody>
          </p:sp>
          <p:pic>
            <p:nvPicPr>
              <p:cNvPr id="56" name="Image 55"/>
              <p:cNvPicPr>
                <a:picLocks noChangeAspect="1"/>
              </p:cNvPicPr>
              <p:nvPr/>
            </p:nvPicPr>
            <p:blipFill>
              <a:blip r:embed="rId4">
                <a:extLst>
                  <a:ext uri="{BEBA8EAE-BF5A-486C-A8C5-ECC9F3942E4B}">
                    <a14:imgProps xmlns:a14="http://schemas.microsoft.com/office/drawing/2010/main">
                      <a14:imgLayer r:embed="rId5">
                        <a14:imgEffect>
                          <a14:backgroundRemoval t="6186" b="93557" l="20463" r="89575"/>
                        </a14:imgEffect>
                      </a14:imgLayer>
                    </a14:imgProps>
                  </a:ext>
                </a:extLst>
              </a:blip>
              <a:stretch>
                <a:fillRect/>
              </a:stretch>
            </p:blipFill>
            <p:spPr>
              <a:xfrm rot="20779357" flipH="1">
                <a:off x="7073230" y="1549400"/>
                <a:ext cx="457789" cy="342900"/>
              </a:xfrm>
              <a:prstGeom prst="rect">
                <a:avLst/>
              </a:prstGeom>
            </p:spPr>
          </p:pic>
        </p:grpSp>
      </p:grpSp>
      <p:grpSp>
        <p:nvGrpSpPr>
          <p:cNvPr id="26" name="Grouper 25"/>
          <p:cNvGrpSpPr/>
          <p:nvPr/>
        </p:nvGrpSpPr>
        <p:grpSpPr>
          <a:xfrm>
            <a:off x="304800" y="1244600"/>
            <a:ext cx="8547100" cy="3327400"/>
            <a:chOff x="304800" y="1244600"/>
            <a:chExt cx="8547100" cy="3327400"/>
          </a:xfrm>
        </p:grpSpPr>
        <p:sp>
          <p:nvSpPr>
            <p:cNvPr id="74" name="Rectangle 73"/>
            <p:cNvSpPr/>
            <p:nvPr/>
          </p:nvSpPr>
          <p:spPr>
            <a:xfrm>
              <a:off x="304800" y="1244600"/>
              <a:ext cx="8547100" cy="3327400"/>
            </a:xfrm>
            <a:prstGeom prst="rect">
              <a:avLst/>
            </a:prstGeom>
            <a:solidFill>
              <a:srgbClr val="FFFFFF"/>
            </a:solidFill>
            <a:ln>
              <a:solidFill>
                <a:schemeClr val="tx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b="1" i="1" dirty="0" smtClean="0">
                  <a:solidFill>
                    <a:schemeClr val="tx1"/>
                  </a:solidFill>
                </a:rPr>
                <a:t>Challenge</a:t>
              </a:r>
              <a:r>
                <a:rPr lang="fr-FR" dirty="0" smtClean="0">
                  <a:solidFill>
                    <a:schemeClr val="tx1"/>
                  </a:solidFill>
                </a:rPr>
                <a:t>: </a:t>
              </a:r>
            </a:p>
            <a:p>
              <a:endParaRPr lang="fr-FR" dirty="0" smtClean="0">
                <a:solidFill>
                  <a:schemeClr val="tx1"/>
                </a:solidFill>
              </a:endParaRPr>
            </a:p>
            <a:p>
              <a:r>
                <a:rPr lang="fr-FR" dirty="0" err="1" smtClean="0">
                  <a:solidFill>
                    <a:schemeClr val="tx1"/>
                  </a:solidFill>
                </a:rPr>
                <a:t>Integrate</a:t>
              </a:r>
              <a:r>
                <a:rPr lang="fr-FR" dirty="0" smtClean="0">
                  <a:solidFill>
                    <a:schemeClr val="tx1"/>
                  </a:solidFill>
                </a:rPr>
                <a:t> the </a:t>
              </a:r>
              <a:r>
                <a:rPr lang="fr-FR" dirty="0" err="1" smtClean="0">
                  <a:solidFill>
                    <a:schemeClr val="tx1"/>
                  </a:solidFill>
                </a:rPr>
                <a:t>agreed</a:t>
              </a:r>
              <a:r>
                <a:rPr lang="fr-FR" dirty="0" smtClean="0">
                  <a:solidFill>
                    <a:schemeClr val="tx1"/>
                  </a:solidFill>
                </a:rPr>
                <a:t> </a:t>
              </a:r>
              <a:r>
                <a:rPr lang="fr-FR" dirty="0" err="1" smtClean="0">
                  <a:solidFill>
                    <a:schemeClr val="tx1"/>
                  </a:solidFill>
                </a:rPr>
                <a:t>SLAs</a:t>
              </a:r>
              <a:r>
                <a:rPr lang="fr-FR" dirty="0" smtClean="0">
                  <a:solidFill>
                    <a:schemeClr val="tx1"/>
                  </a:solidFill>
                </a:rPr>
                <a:t> </a:t>
              </a:r>
              <a:r>
                <a:rPr lang="fr-FR" dirty="0" err="1" smtClean="0">
                  <a:solidFill>
                    <a:schemeClr val="tx1"/>
                  </a:solidFill>
                </a:rPr>
                <a:t>with</a:t>
              </a:r>
              <a:r>
                <a:rPr lang="fr-FR" dirty="0" smtClean="0">
                  <a:solidFill>
                    <a:schemeClr val="tx1"/>
                  </a:solidFill>
                </a:rPr>
                <a:t> the </a:t>
              </a:r>
              <a:r>
                <a:rPr lang="fr-FR" dirty="0" err="1" smtClean="0">
                  <a:solidFill>
                    <a:schemeClr val="tx1"/>
                  </a:solidFill>
                </a:rPr>
                <a:t>QoS</a:t>
              </a:r>
              <a:r>
                <a:rPr lang="fr-FR" dirty="0" smtClean="0">
                  <a:solidFill>
                    <a:schemeClr val="tx1"/>
                  </a:solidFill>
                </a:rPr>
                <a:t> </a:t>
              </a:r>
              <a:r>
                <a:rPr lang="fr-FR" dirty="0" err="1" smtClean="0">
                  <a:solidFill>
                    <a:schemeClr val="tx1"/>
                  </a:solidFill>
                </a:rPr>
                <a:t>requirements</a:t>
              </a:r>
              <a:r>
                <a:rPr lang="fr-FR" dirty="0" smtClean="0">
                  <a:solidFill>
                    <a:schemeClr val="tx1"/>
                  </a:solidFill>
                </a:rPr>
                <a:t> </a:t>
              </a:r>
              <a:r>
                <a:rPr lang="fr-FR" dirty="0" err="1" smtClean="0">
                  <a:solidFill>
                    <a:schemeClr val="tx1"/>
                  </a:solidFill>
                </a:rPr>
                <a:t>expressed</a:t>
              </a:r>
              <a:r>
                <a:rPr lang="fr-FR" dirty="0" smtClean="0">
                  <a:solidFill>
                    <a:schemeClr val="tx1"/>
                  </a:solidFill>
                </a:rPr>
                <a:t> by the user </a:t>
              </a:r>
              <a:r>
                <a:rPr lang="fr-FR" dirty="0" smtClean="0">
                  <a:solidFill>
                    <a:schemeClr val="tx1"/>
                  </a:solidFill>
                  <a:sym typeface="Wingdings"/>
                </a:rPr>
                <a:t></a:t>
              </a:r>
              <a:r>
                <a:rPr lang="fr-FR" dirty="0" smtClean="0">
                  <a:solidFill>
                    <a:schemeClr val="tx1"/>
                  </a:solidFill>
                </a:rPr>
                <a:t> </a:t>
              </a:r>
              <a:r>
                <a:rPr lang="fr-FR" b="1" i="1" dirty="0" err="1" smtClean="0">
                  <a:solidFill>
                    <a:schemeClr val="tx1"/>
                  </a:solidFill>
                </a:rPr>
                <a:t>Derived</a:t>
              </a:r>
              <a:r>
                <a:rPr lang="fr-FR" b="1" i="1" dirty="0" smtClean="0">
                  <a:solidFill>
                    <a:schemeClr val="tx1"/>
                  </a:solidFill>
                </a:rPr>
                <a:t> SLA</a:t>
              </a:r>
            </a:p>
            <a:p>
              <a:endParaRPr lang="fr-FR" dirty="0" smtClean="0">
                <a:solidFill>
                  <a:schemeClr val="tx1"/>
                </a:solidFill>
              </a:endParaRPr>
            </a:p>
            <a:p>
              <a:r>
                <a:rPr lang="fr-FR" b="1" i="1" dirty="0" err="1" smtClean="0">
                  <a:solidFill>
                    <a:schemeClr val="tx1"/>
                  </a:solidFill>
                </a:rPr>
                <a:t>Existing</a:t>
              </a:r>
              <a:r>
                <a:rPr lang="fr-FR" b="1" i="1" dirty="0" smtClean="0">
                  <a:solidFill>
                    <a:schemeClr val="tx1"/>
                  </a:solidFill>
                </a:rPr>
                <a:t> </a:t>
              </a:r>
              <a:r>
                <a:rPr lang="fr-FR" b="1" i="1" dirty="0" err="1" smtClean="0">
                  <a:solidFill>
                    <a:schemeClr val="tx1"/>
                  </a:solidFill>
                </a:rPr>
                <a:t>works</a:t>
              </a:r>
              <a:r>
                <a:rPr lang="fr-FR" dirty="0" smtClean="0">
                  <a:solidFill>
                    <a:schemeClr val="tx1"/>
                  </a:solidFill>
                </a:rPr>
                <a:t>:</a:t>
              </a:r>
            </a:p>
            <a:p>
              <a:endParaRPr lang="fr-FR" dirty="0">
                <a:solidFill>
                  <a:schemeClr val="tx1"/>
                </a:solidFill>
              </a:endParaRPr>
            </a:p>
            <a:p>
              <a:pPr marL="285750" indent="-285750">
                <a:buFont typeface="Arial"/>
                <a:buChar char="•"/>
              </a:pPr>
              <a:r>
                <a:rPr lang="fr-FR" b="1" i="1" dirty="0" err="1">
                  <a:solidFill>
                    <a:schemeClr val="tx1"/>
                  </a:solidFill>
                </a:rPr>
                <a:t>N</a:t>
              </a:r>
              <a:r>
                <a:rPr lang="fr-FR" b="1" i="1" dirty="0" err="1" smtClean="0">
                  <a:solidFill>
                    <a:schemeClr val="tx1"/>
                  </a:solidFill>
                </a:rPr>
                <a:t>egotiation</a:t>
              </a:r>
              <a:r>
                <a:rPr lang="fr-FR" dirty="0" smtClean="0">
                  <a:solidFill>
                    <a:schemeClr val="tx1"/>
                  </a:solidFill>
                </a:rPr>
                <a:t> </a:t>
              </a:r>
              <a:r>
                <a:rPr lang="fr-FR" dirty="0">
                  <a:solidFill>
                    <a:schemeClr val="tx1"/>
                  </a:solidFill>
                </a:rPr>
                <a:t>of use conditions, </a:t>
              </a:r>
              <a:r>
                <a:rPr lang="fr-FR" dirty="0" err="1">
                  <a:solidFill>
                    <a:schemeClr val="tx1"/>
                  </a:solidFill>
                </a:rPr>
                <a:t>which</a:t>
              </a:r>
              <a:r>
                <a:rPr lang="fr-FR" dirty="0">
                  <a:solidFill>
                    <a:schemeClr val="tx1"/>
                  </a:solidFill>
                </a:rPr>
                <a:t> are </a:t>
              </a:r>
              <a:r>
                <a:rPr lang="fr-FR" dirty="0" err="1">
                  <a:solidFill>
                    <a:schemeClr val="tx1"/>
                  </a:solidFill>
                </a:rPr>
                <a:t>statically</a:t>
              </a:r>
              <a:r>
                <a:rPr lang="fr-FR" dirty="0">
                  <a:solidFill>
                    <a:schemeClr val="tx1"/>
                  </a:solidFill>
                </a:rPr>
                <a:t> </a:t>
              </a:r>
              <a:r>
                <a:rPr lang="fr-FR" dirty="0" err="1">
                  <a:solidFill>
                    <a:schemeClr val="tx1"/>
                  </a:solidFill>
                </a:rPr>
                <a:t>agreed</a:t>
              </a:r>
              <a:r>
                <a:rPr lang="fr-FR" dirty="0">
                  <a:solidFill>
                    <a:schemeClr val="tx1"/>
                  </a:solidFill>
                </a:rPr>
                <a:t> </a:t>
              </a:r>
              <a:r>
                <a:rPr lang="fr-FR" dirty="0" err="1">
                  <a:solidFill>
                    <a:schemeClr val="tx1"/>
                  </a:solidFill>
                </a:rPr>
                <a:t>between</a:t>
              </a:r>
              <a:r>
                <a:rPr lang="fr-FR" dirty="0">
                  <a:solidFill>
                    <a:schemeClr val="tx1"/>
                  </a:solidFill>
                </a:rPr>
                <a:t> the parts </a:t>
              </a:r>
              <a:r>
                <a:rPr lang="fr-FR" dirty="0" smtClean="0">
                  <a:solidFill>
                    <a:schemeClr val="tx1"/>
                  </a:solidFill>
                </a:rPr>
                <a:t>[</a:t>
              </a:r>
              <a:r>
                <a:rPr lang="fr-FR" dirty="0">
                  <a:solidFill>
                    <a:schemeClr val="tx1"/>
                  </a:solidFill>
                </a:rPr>
                <a:t>1]–[3</a:t>
              </a:r>
              <a:r>
                <a:rPr lang="fr-FR" dirty="0" smtClean="0">
                  <a:solidFill>
                    <a:schemeClr val="tx1"/>
                  </a:solidFill>
                </a:rPr>
                <a:t>]</a:t>
              </a:r>
            </a:p>
            <a:p>
              <a:endParaRPr lang="fr-FR" dirty="0">
                <a:solidFill>
                  <a:schemeClr val="tx1"/>
                </a:solidFill>
              </a:endParaRPr>
            </a:p>
            <a:p>
              <a:r>
                <a:rPr lang="fr-FR" dirty="0" smtClean="0">
                  <a:solidFill>
                    <a:schemeClr val="tx1"/>
                  </a:solidFill>
                </a:rPr>
                <a:t> </a:t>
              </a:r>
            </a:p>
            <a:p>
              <a:pPr marL="285750" indent="-285750">
                <a:buFont typeface="Arial"/>
                <a:buChar char="•"/>
              </a:pPr>
              <a:endParaRPr lang="fr-FR" b="1" i="1" dirty="0" smtClean="0">
                <a:solidFill>
                  <a:schemeClr val="tx1"/>
                </a:solidFill>
              </a:endParaRPr>
            </a:p>
            <a:p>
              <a:pPr marL="285750" indent="-285750">
                <a:buFont typeface="Arial"/>
                <a:buChar char="•"/>
              </a:pPr>
              <a:r>
                <a:rPr lang="fr-FR" b="1" i="1" dirty="0" smtClean="0">
                  <a:solidFill>
                    <a:schemeClr val="tx1"/>
                  </a:solidFill>
                </a:rPr>
                <a:t>Monitoring</a:t>
              </a:r>
              <a:r>
                <a:rPr lang="fr-FR" dirty="0" smtClean="0">
                  <a:solidFill>
                    <a:schemeClr val="tx1"/>
                  </a:solidFill>
                </a:rPr>
                <a:t> </a:t>
              </a:r>
              <a:r>
                <a:rPr lang="fr-FR" dirty="0">
                  <a:solidFill>
                    <a:schemeClr val="tx1"/>
                  </a:solidFill>
                </a:rPr>
                <a:t>of </a:t>
              </a:r>
              <a:r>
                <a:rPr lang="fr-FR" dirty="0" smtClean="0">
                  <a:solidFill>
                    <a:schemeClr val="tx1"/>
                  </a:solidFill>
                </a:rPr>
                <a:t>use conditions </a:t>
              </a:r>
              <a:r>
                <a:rPr lang="fr-FR" dirty="0">
                  <a:solidFill>
                    <a:schemeClr val="tx1"/>
                  </a:solidFill>
                </a:rPr>
                <a:t>as </a:t>
              </a:r>
              <a:r>
                <a:rPr lang="fr-FR" dirty="0" err="1">
                  <a:solidFill>
                    <a:schemeClr val="tx1"/>
                  </a:solidFill>
                </a:rPr>
                <a:t>cloud</a:t>
              </a:r>
              <a:r>
                <a:rPr lang="fr-FR" dirty="0">
                  <a:solidFill>
                    <a:schemeClr val="tx1"/>
                  </a:solidFill>
                </a:rPr>
                <a:t> </a:t>
              </a:r>
              <a:r>
                <a:rPr lang="fr-FR" dirty="0" err="1">
                  <a:solidFill>
                    <a:schemeClr val="tx1"/>
                  </a:solidFill>
                </a:rPr>
                <a:t>resources</a:t>
              </a:r>
              <a:r>
                <a:rPr lang="fr-FR" dirty="0">
                  <a:solidFill>
                    <a:schemeClr val="tx1"/>
                  </a:solidFill>
                </a:rPr>
                <a:t> are </a:t>
              </a:r>
              <a:r>
                <a:rPr lang="fr-FR" dirty="0" err="1">
                  <a:solidFill>
                    <a:schemeClr val="tx1"/>
                  </a:solidFill>
                </a:rPr>
                <a:t>used</a:t>
              </a:r>
              <a:r>
                <a:rPr lang="fr-FR" dirty="0">
                  <a:solidFill>
                    <a:schemeClr val="tx1"/>
                  </a:solidFill>
                </a:rPr>
                <a:t>, to </a:t>
              </a:r>
              <a:r>
                <a:rPr lang="fr-FR" dirty="0" err="1">
                  <a:solidFill>
                    <a:schemeClr val="tx1"/>
                  </a:solidFill>
                </a:rPr>
                <a:t>detect</a:t>
              </a:r>
              <a:r>
                <a:rPr lang="fr-FR" dirty="0">
                  <a:solidFill>
                    <a:schemeClr val="tx1"/>
                  </a:solidFill>
                </a:rPr>
                <a:t> SLA </a:t>
              </a:r>
              <a:r>
                <a:rPr lang="fr-FR" dirty="0" err="1">
                  <a:solidFill>
                    <a:schemeClr val="tx1"/>
                  </a:solidFill>
                </a:rPr>
                <a:t>contracts</a:t>
              </a:r>
              <a:r>
                <a:rPr lang="fr-FR" dirty="0">
                  <a:solidFill>
                    <a:schemeClr val="tx1"/>
                  </a:solidFill>
                </a:rPr>
                <a:t> violation </a:t>
              </a:r>
              <a:r>
                <a:rPr lang="fr-FR" dirty="0" smtClean="0">
                  <a:solidFill>
                    <a:schemeClr val="tx1"/>
                  </a:solidFill>
                </a:rPr>
                <a:t>[</a:t>
              </a:r>
              <a:r>
                <a:rPr lang="fr-FR" dirty="0">
                  <a:solidFill>
                    <a:schemeClr val="tx1"/>
                  </a:solidFill>
                </a:rPr>
                <a:t>4], [5</a:t>
              </a:r>
              <a:r>
                <a:rPr lang="fr-FR" dirty="0" smtClean="0">
                  <a:solidFill>
                    <a:schemeClr val="tx1"/>
                  </a:solidFill>
                </a:rPr>
                <a:t>]</a:t>
              </a:r>
            </a:p>
            <a:p>
              <a:endParaRPr lang="fr-FR" dirty="0">
                <a:solidFill>
                  <a:schemeClr val="tx1"/>
                </a:solidFill>
              </a:endParaRPr>
            </a:p>
          </p:txBody>
        </p:sp>
        <p:sp>
          <p:nvSpPr>
            <p:cNvPr id="24" name="Rectangle 23"/>
            <p:cNvSpPr/>
            <p:nvPr/>
          </p:nvSpPr>
          <p:spPr>
            <a:xfrm>
              <a:off x="368300" y="3170535"/>
              <a:ext cx="8382000" cy="656590"/>
            </a:xfrm>
            <a:prstGeom prst="rect">
              <a:avLst/>
            </a:prstGeom>
          </p:spPr>
          <p:txBody>
            <a:bodyPr wrap="square">
              <a:spAutoFit/>
            </a:bodyPr>
            <a:lstStyle/>
            <a:p>
              <a:r>
                <a:rPr lang="fr-FR" sz="1100" baseline="30000" dirty="0"/>
                <a:t>[1] V. </a:t>
              </a:r>
              <a:r>
                <a:rPr lang="fr-FR" sz="1100" baseline="30000" dirty="0" err="1"/>
                <a:t>Emeakaroha</a:t>
              </a:r>
              <a:r>
                <a:rPr lang="fr-FR" sz="1100" baseline="30000" dirty="0"/>
                <a:t>, I. </a:t>
              </a:r>
              <a:r>
                <a:rPr lang="fr-FR" sz="1100" baseline="30000" dirty="0" err="1"/>
                <a:t>Brandic</a:t>
              </a:r>
              <a:r>
                <a:rPr lang="fr-FR" sz="1100" baseline="30000" dirty="0"/>
                <a:t>, M. </a:t>
              </a:r>
              <a:r>
                <a:rPr lang="fr-FR" sz="1100" baseline="30000" dirty="0" err="1"/>
                <a:t>Maurer</a:t>
              </a:r>
              <a:r>
                <a:rPr lang="fr-FR" sz="1100" baseline="30000" dirty="0"/>
                <a:t>, and S. </a:t>
              </a:r>
              <a:r>
                <a:rPr lang="fr-FR" sz="1100" baseline="30000" dirty="0" err="1"/>
                <a:t>Dustdar</a:t>
              </a:r>
              <a:r>
                <a:rPr lang="fr-FR" sz="1100" baseline="30000" dirty="0"/>
                <a:t>, “</a:t>
              </a:r>
              <a:r>
                <a:rPr lang="fr-FR" sz="1100" baseline="30000" dirty="0" err="1"/>
                <a:t>Low</a:t>
              </a:r>
              <a:r>
                <a:rPr lang="fr-FR" sz="1100" baseline="30000" dirty="0"/>
                <a:t> </a:t>
              </a:r>
              <a:r>
                <a:rPr lang="fr-FR" sz="1100" baseline="30000" dirty="0" err="1"/>
                <a:t>level</a:t>
              </a:r>
              <a:r>
                <a:rPr lang="fr-FR" sz="1100" baseline="30000" dirty="0"/>
                <a:t> </a:t>
              </a:r>
              <a:r>
                <a:rPr lang="fr-FR" sz="1100" baseline="30000" dirty="0" err="1"/>
                <a:t>metrics</a:t>
              </a:r>
              <a:r>
                <a:rPr lang="fr-FR" sz="1100" baseline="30000" dirty="0"/>
                <a:t> to </a:t>
              </a:r>
              <a:r>
                <a:rPr lang="fr-FR" sz="1100" baseline="30000" dirty="0" err="1"/>
                <a:t>high</a:t>
              </a:r>
              <a:r>
                <a:rPr lang="fr-FR" sz="1100" baseline="30000" dirty="0"/>
                <a:t> </a:t>
              </a:r>
              <a:r>
                <a:rPr lang="fr-FR" sz="1100" baseline="30000" dirty="0" err="1"/>
                <a:t>level</a:t>
              </a:r>
              <a:r>
                <a:rPr lang="fr-FR" sz="1100" baseline="30000" dirty="0"/>
                <a:t> </a:t>
              </a:r>
              <a:r>
                <a:rPr lang="fr-FR" sz="1100" baseline="30000" dirty="0" err="1"/>
                <a:t>slas</a:t>
              </a:r>
              <a:r>
                <a:rPr lang="fr-FR" sz="1100" baseline="30000" dirty="0"/>
                <a:t> - lom2his </a:t>
              </a:r>
              <a:r>
                <a:rPr lang="fr-FR" sz="1100" baseline="30000" dirty="0" err="1"/>
                <a:t>framework</a:t>
              </a:r>
              <a:r>
                <a:rPr lang="fr-FR" sz="1100" baseline="30000" dirty="0"/>
                <a:t>: </a:t>
              </a:r>
              <a:r>
                <a:rPr lang="fr-FR" sz="1100" baseline="30000" dirty="0" err="1"/>
                <a:t>Bridging</a:t>
              </a:r>
              <a:r>
                <a:rPr lang="fr-FR" sz="1100" baseline="30000" dirty="0"/>
                <a:t> the gap </a:t>
              </a:r>
              <a:r>
                <a:rPr lang="fr-FR" sz="1100" baseline="30000" dirty="0" err="1"/>
                <a:t>between</a:t>
              </a:r>
              <a:r>
                <a:rPr lang="fr-FR" sz="1100" baseline="30000" dirty="0"/>
                <a:t> </a:t>
              </a:r>
              <a:r>
                <a:rPr lang="fr-FR" sz="1100" baseline="30000" dirty="0" err="1"/>
                <a:t>monitored</a:t>
              </a:r>
              <a:r>
                <a:rPr lang="fr-FR" sz="1100" baseline="30000" dirty="0"/>
                <a:t> </a:t>
              </a:r>
              <a:r>
                <a:rPr lang="fr-FR" sz="1100" baseline="30000" dirty="0" err="1"/>
                <a:t>metrics</a:t>
              </a:r>
              <a:r>
                <a:rPr lang="fr-FR" sz="1100" baseline="30000" dirty="0"/>
                <a:t> and </a:t>
              </a:r>
              <a:r>
                <a:rPr lang="fr-FR" sz="1100" baseline="30000" dirty="0" err="1"/>
                <a:t>sla</a:t>
              </a:r>
              <a:r>
                <a:rPr lang="fr-FR" sz="1100" baseline="30000" dirty="0"/>
                <a:t> </a:t>
              </a:r>
              <a:r>
                <a:rPr lang="fr-FR" sz="1100" baseline="30000" dirty="0" err="1"/>
                <a:t>parameters</a:t>
              </a:r>
              <a:r>
                <a:rPr lang="fr-FR" sz="1100" baseline="30000" dirty="0"/>
                <a:t> in </a:t>
              </a:r>
              <a:r>
                <a:rPr lang="fr-FR" sz="1100" baseline="30000" dirty="0" err="1"/>
                <a:t>cloud</a:t>
              </a:r>
              <a:r>
                <a:rPr lang="fr-FR" sz="1100" baseline="30000" dirty="0"/>
                <a:t> </a:t>
              </a:r>
              <a:r>
                <a:rPr lang="fr-FR" sz="1100" baseline="30000" dirty="0" err="1"/>
                <a:t>environments</a:t>
              </a:r>
              <a:r>
                <a:rPr lang="fr-FR" sz="1100" baseline="30000" dirty="0"/>
                <a:t>,” in HPCS 2010, 2010, pp. 48–54.</a:t>
              </a:r>
            </a:p>
            <a:p>
              <a:r>
                <a:rPr lang="fr-FR" sz="1100" baseline="30000" dirty="0"/>
                <a:t>[2] A. V. </a:t>
              </a:r>
              <a:r>
                <a:rPr lang="fr-FR" sz="1100" baseline="30000" dirty="0" err="1"/>
                <a:t>Dastjerdi</a:t>
              </a:r>
              <a:r>
                <a:rPr lang="fr-FR" sz="1100" baseline="30000" dirty="0"/>
                <a:t>, S. G. H. </a:t>
              </a:r>
              <a:r>
                <a:rPr lang="fr-FR" sz="1100" baseline="30000" dirty="0" err="1"/>
                <a:t>Tabatabaei</a:t>
              </a:r>
              <a:r>
                <a:rPr lang="fr-FR" sz="1100" baseline="30000" dirty="0"/>
                <a:t>, and R. </a:t>
              </a:r>
              <a:r>
                <a:rPr lang="fr-FR" sz="1100" baseline="30000" dirty="0" err="1"/>
                <a:t>Buyya</a:t>
              </a:r>
              <a:r>
                <a:rPr lang="fr-FR" sz="1100" baseline="30000" dirty="0"/>
                <a:t>, “A </a:t>
              </a:r>
              <a:r>
                <a:rPr lang="fr-FR" sz="1100" baseline="30000" dirty="0" err="1"/>
                <a:t>dependency-aware</a:t>
              </a:r>
              <a:r>
                <a:rPr lang="fr-FR" sz="1100" baseline="30000" dirty="0"/>
                <a:t> </a:t>
              </a:r>
              <a:r>
                <a:rPr lang="fr-FR" sz="1100" baseline="30000" dirty="0" err="1"/>
                <a:t>ontology-based</a:t>
              </a:r>
              <a:r>
                <a:rPr lang="fr-FR" sz="1100" baseline="30000" dirty="0"/>
                <a:t> </a:t>
              </a:r>
              <a:r>
                <a:rPr lang="fr-FR" sz="1100" baseline="30000" dirty="0" err="1"/>
                <a:t>approach</a:t>
              </a:r>
              <a:r>
                <a:rPr lang="fr-FR" sz="1100" baseline="30000" dirty="0"/>
                <a:t> for </a:t>
              </a:r>
              <a:r>
                <a:rPr lang="fr-FR" sz="1100" baseline="30000" dirty="0" err="1"/>
                <a:t>deploying</a:t>
              </a:r>
              <a:r>
                <a:rPr lang="fr-FR" sz="1100" baseline="30000" dirty="0"/>
                <a:t> </a:t>
              </a:r>
              <a:r>
                <a:rPr lang="fr-FR" sz="1100" baseline="30000" dirty="0" err="1"/>
                <a:t>ser</a:t>
              </a:r>
              <a:r>
                <a:rPr lang="fr-FR" sz="1100" baseline="30000" dirty="0"/>
                <a:t>- vice </a:t>
              </a:r>
              <a:r>
                <a:rPr lang="fr-FR" sz="1100" baseline="30000" dirty="0" err="1"/>
                <a:t>level</a:t>
              </a:r>
              <a:r>
                <a:rPr lang="fr-FR" sz="1100" baseline="30000" dirty="0"/>
                <a:t> agreement monitoring services in </a:t>
              </a:r>
              <a:r>
                <a:rPr lang="fr-FR" sz="1100" baseline="30000" dirty="0" err="1"/>
                <a:t>cloud</a:t>
              </a:r>
              <a:r>
                <a:rPr lang="fr-FR" sz="1100" baseline="30000" dirty="0"/>
                <a:t>,” </a:t>
              </a:r>
              <a:r>
                <a:rPr lang="fr-FR" sz="1100" baseline="30000" dirty="0" err="1"/>
                <a:t>Softw</a:t>
              </a:r>
              <a:r>
                <a:rPr lang="fr-FR" sz="1100" baseline="30000" dirty="0"/>
                <a:t>. </a:t>
              </a:r>
              <a:r>
                <a:rPr lang="fr-FR" sz="1100" baseline="30000" dirty="0" err="1"/>
                <a:t>Pract</a:t>
              </a:r>
              <a:r>
                <a:rPr lang="fr-FR" sz="1100" baseline="30000" dirty="0"/>
                <a:t>. </a:t>
              </a:r>
              <a:r>
                <a:rPr lang="fr-FR" sz="1100" baseline="30000" dirty="0" err="1"/>
                <a:t>Exper</a:t>
              </a:r>
              <a:r>
                <a:rPr lang="fr-FR" sz="1100" baseline="30000" dirty="0"/>
                <a:t>., vol. 42, no. 4, pp. 501–518, Apr. 2012.</a:t>
              </a:r>
            </a:p>
            <a:p>
              <a:r>
                <a:rPr lang="fr-FR" sz="1100" baseline="30000" dirty="0"/>
                <a:t>[3] J. Ortiz, V. </a:t>
              </a:r>
              <a:r>
                <a:rPr lang="fr-FR" sz="1100" baseline="30000" dirty="0" err="1"/>
                <a:t>T</a:t>
              </a:r>
              <a:r>
                <a:rPr lang="fr-FR" sz="1100" baseline="30000" dirty="0"/>
                <a:t>. de Almeida, and M. </a:t>
              </a:r>
              <a:r>
                <a:rPr lang="fr-FR" sz="1100" baseline="30000" dirty="0" err="1"/>
                <a:t>Balazinska</a:t>
              </a:r>
              <a:r>
                <a:rPr lang="fr-FR" sz="1100" baseline="30000" dirty="0"/>
                <a:t>, “A vision for </a:t>
              </a:r>
              <a:r>
                <a:rPr lang="fr-FR" sz="1100" baseline="30000" dirty="0" err="1"/>
                <a:t>personalized</a:t>
              </a:r>
              <a:r>
                <a:rPr lang="fr-FR" sz="1100" baseline="30000" dirty="0"/>
                <a:t> service </a:t>
              </a:r>
              <a:r>
                <a:rPr lang="fr-FR" sz="1100" baseline="30000" dirty="0" err="1"/>
                <a:t>level</a:t>
              </a:r>
              <a:r>
                <a:rPr lang="fr-FR" sz="1100" baseline="30000" dirty="0"/>
                <a:t> </a:t>
              </a:r>
              <a:r>
                <a:rPr lang="fr-FR" sz="1100" baseline="30000" dirty="0" err="1"/>
                <a:t>agreements</a:t>
              </a:r>
              <a:r>
                <a:rPr lang="fr-FR" sz="1100" baseline="30000" dirty="0"/>
                <a:t> in the </a:t>
              </a:r>
              <a:r>
                <a:rPr lang="fr-FR" sz="1100" baseline="30000" dirty="0" err="1"/>
                <a:t>cloud</a:t>
              </a:r>
              <a:r>
                <a:rPr lang="fr-FR" sz="1100" baseline="30000" dirty="0"/>
                <a:t>,” in Proc</a:t>
              </a:r>
              <a:r>
                <a:rPr lang="fr-FR" sz="1100" baseline="30000" dirty="0" smtClean="0"/>
                <a:t>.2nd </a:t>
              </a:r>
              <a:r>
                <a:rPr lang="fr-FR" sz="1100" baseline="30000" dirty="0"/>
                <a:t>Workshop on Data </a:t>
              </a:r>
              <a:r>
                <a:rPr lang="fr-FR" sz="1100" baseline="30000" dirty="0" err="1"/>
                <a:t>Analytics</a:t>
              </a:r>
              <a:r>
                <a:rPr lang="fr-FR" sz="1100" baseline="30000" dirty="0"/>
                <a:t> in the Cloud. pp. 21–25.</a:t>
              </a:r>
              <a:endParaRPr lang="fr-FR" sz="1100" dirty="0"/>
            </a:p>
          </p:txBody>
        </p:sp>
        <p:sp>
          <p:nvSpPr>
            <p:cNvPr id="25" name="Rectangle 24"/>
            <p:cNvSpPr/>
            <p:nvPr/>
          </p:nvSpPr>
          <p:spPr>
            <a:xfrm>
              <a:off x="368300" y="4084211"/>
              <a:ext cx="8382000" cy="430887"/>
            </a:xfrm>
            <a:prstGeom prst="rect">
              <a:avLst/>
            </a:prstGeom>
          </p:spPr>
          <p:txBody>
            <a:bodyPr wrap="square">
              <a:spAutoFit/>
            </a:bodyPr>
            <a:lstStyle/>
            <a:p>
              <a:r>
                <a:rPr lang="fr-FR" sz="1100" baseline="30000" dirty="0"/>
                <a:t>[4] M. Hale and R. </a:t>
              </a:r>
              <a:r>
                <a:rPr lang="fr-FR" sz="1100" baseline="30000" dirty="0" err="1"/>
                <a:t>Gamble</a:t>
              </a:r>
              <a:r>
                <a:rPr lang="fr-FR" sz="1100" baseline="30000" dirty="0"/>
                <a:t>, “</a:t>
              </a:r>
              <a:r>
                <a:rPr lang="fr-FR" sz="1100" baseline="30000" dirty="0" err="1"/>
                <a:t>Secagreement</a:t>
              </a:r>
              <a:r>
                <a:rPr lang="fr-FR" sz="1100" baseline="30000" dirty="0"/>
                <a:t>: </a:t>
              </a:r>
              <a:r>
                <a:rPr lang="fr-FR" sz="1100" baseline="30000" dirty="0" err="1"/>
                <a:t>Advancing</a:t>
              </a:r>
              <a:r>
                <a:rPr lang="fr-FR" sz="1100" baseline="30000" dirty="0"/>
                <a:t> </a:t>
              </a:r>
              <a:r>
                <a:rPr lang="fr-FR" sz="1100" baseline="30000" dirty="0" err="1"/>
                <a:t>security</a:t>
              </a:r>
              <a:r>
                <a:rPr lang="fr-FR" sz="1100" baseline="30000" dirty="0"/>
                <a:t> </a:t>
              </a:r>
              <a:r>
                <a:rPr lang="fr-FR" sz="1100" baseline="30000" dirty="0" err="1"/>
                <a:t>risk</a:t>
              </a:r>
              <a:r>
                <a:rPr lang="fr-FR" sz="1100" baseline="30000" dirty="0"/>
                <a:t> </a:t>
              </a:r>
              <a:r>
                <a:rPr lang="fr-FR" sz="1100" baseline="30000" dirty="0" err="1"/>
                <a:t>calculations</a:t>
              </a:r>
              <a:r>
                <a:rPr lang="fr-FR" sz="1100" baseline="30000" dirty="0"/>
                <a:t> in </a:t>
              </a:r>
              <a:r>
                <a:rPr lang="fr-FR" sz="1100" baseline="30000" dirty="0" err="1"/>
                <a:t>cloud</a:t>
              </a:r>
              <a:r>
                <a:rPr lang="fr-FR" sz="1100" baseline="30000" dirty="0"/>
                <a:t> services,” in IEEE SERVICES, 2012, pp. 133–140.</a:t>
              </a:r>
            </a:p>
            <a:p>
              <a:r>
                <a:rPr lang="fr-FR" sz="1100" baseline="30000" dirty="0"/>
                <a:t>[5] I. </a:t>
              </a:r>
              <a:r>
                <a:rPr lang="fr-FR" sz="1100" baseline="30000" dirty="0" err="1"/>
                <a:t>Brandic</a:t>
              </a:r>
              <a:r>
                <a:rPr lang="fr-FR" sz="1100" baseline="30000" dirty="0"/>
                <a:t>, V. </a:t>
              </a:r>
              <a:r>
                <a:rPr lang="fr-FR" sz="1100" baseline="30000" dirty="0" err="1"/>
                <a:t>Emeakaroha</a:t>
              </a:r>
              <a:r>
                <a:rPr lang="fr-FR" sz="1100" baseline="30000" dirty="0"/>
                <a:t>, M. </a:t>
              </a:r>
              <a:r>
                <a:rPr lang="fr-FR" sz="1100" baseline="30000" dirty="0" err="1"/>
                <a:t>Maurer</a:t>
              </a:r>
              <a:r>
                <a:rPr lang="fr-FR" sz="1100" baseline="30000" dirty="0"/>
                <a:t>, S. </a:t>
              </a:r>
              <a:r>
                <a:rPr lang="fr-FR" sz="1100" baseline="30000" dirty="0" err="1"/>
                <a:t>Dustdar</a:t>
              </a:r>
              <a:r>
                <a:rPr lang="fr-FR" sz="1100" baseline="30000" dirty="0"/>
                <a:t>, S. </a:t>
              </a:r>
              <a:r>
                <a:rPr lang="fr-FR" sz="1100" baseline="30000" dirty="0" err="1"/>
                <a:t>Acs</a:t>
              </a:r>
              <a:r>
                <a:rPr lang="fr-FR" sz="1100" baseline="30000" dirty="0"/>
                <a:t>, A. Kertesz, and G. </a:t>
              </a:r>
              <a:r>
                <a:rPr lang="fr-FR" sz="1100" baseline="30000" dirty="0" err="1"/>
                <a:t>Kecskemeti</a:t>
              </a:r>
              <a:r>
                <a:rPr lang="fr-FR" sz="1100" baseline="30000" dirty="0"/>
                <a:t>, “</a:t>
              </a:r>
              <a:r>
                <a:rPr lang="fr-FR" sz="1100" baseline="30000" dirty="0" err="1"/>
                <a:t>Laysi</a:t>
              </a:r>
              <a:r>
                <a:rPr lang="fr-FR" sz="1100" baseline="30000" dirty="0"/>
                <a:t>: A </a:t>
              </a:r>
              <a:r>
                <a:rPr lang="fr-FR" sz="1100" baseline="30000" dirty="0" err="1"/>
                <a:t>layered</a:t>
              </a:r>
              <a:r>
                <a:rPr lang="fr-FR" sz="1100" baseline="30000" dirty="0"/>
                <a:t> </a:t>
              </a:r>
              <a:r>
                <a:rPr lang="fr-FR" sz="1100" baseline="30000" dirty="0" err="1"/>
                <a:t>approach</a:t>
              </a:r>
              <a:r>
                <a:rPr lang="fr-FR" sz="1100" baseline="30000" dirty="0"/>
                <a:t> for </a:t>
              </a:r>
              <a:r>
                <a:rPr lang="fr-FR" sz="1100" baseline="30000" dirty="0" err="1"/>
                <a:t>sla</a:t>
              </a:r>
              <a:r>
                <a:rPr lang="fr-FR" sz="1100" baseline="30000" dirty="0"/>
                <a:t>-violation propagation in self-</a:t>
              </a:r>
              <a:r>
                <a:rPr lang="fr-FR" sz="1100" baseline="30000" dirty="0" err="1"/>
                <a:t>manageable</a:t>
              </a:r>
              <a:r>
                <a:rPr lang="fr-FR" sz="1100" baseline="30000" dirty="0"/>
                <a:t> </a:t>
              </a:r>
              <a:r>
                <a:rPr lang="fr-FR" sz="1100" baseline="30000" dirty="0" err="1"/>
                <a:t>cloud</a:t>
              </a:r>
              <a:r>
                <a:rPr lang="fr-FR" sz="1100" baseline="30000" dirty="0"/>
                <a:t> </a:t>
              </a:r>
              <a:r>
                <a:rPr lang="fr-FR" sz="1100" baseline="30000" dirty="0" err="1"/>
                <a:t>infras</a:t>
              </a:r>
              <a:r>
                <a:rPr lang="fr-FR" sz="1100" baseline="30000" dirty="0"/>
                <a:t>- </a:t>
              </a:r>
              <a:r>
                <a:rPr lang="fr-FR" sz="1100" baseline="30000" dirty="0" err="1"/>
                <a:t>tructures</a:t>
              </a:r>
              <a:r>
                <a:rPr lang="fr-FR" sz="1100" baseline="30000" dirty="0"/>
                <a:t>,” in IEEE COMPSACW, 2010, pp. 365–370.</a:t>
              </a:r>
              <a:endParaRPr lang="fr-FR" sz="1100" dirty="0"/>
            </a:p>
          </p:txBody>
        </p:sp>
      </p:grpSp>
    </p:spTree>
    <p:extLst>
      <p:ext uri="{BB962C8B-B14F-4D97-AF65-F5344CB8AC3E}">
        <p14:creationId xmlns:p14="http://schemas.microsoft.com/office/powerpoint/2010/main" val="1991702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checkerboard(across)">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smtClean="0"/>
              <a:t>Problem statement</a:t>
            </a:r>
            <a:endParaRPr lang="en-GB"/>
          </a:p>
        </p:txBody>
      </p:sp>
      <p:sp>
        <p:nvSpPr>
          <p:cNvPr id="5" name="Espace réservé du contenu 4"/>
          <p:cNvSpPr>
            <a:spLocks noGrp="1"/>
          </p:cNvSpPr>
          <p:nvPr>
            <p:ph idx="1"/>
          </p:nvPr>
        </p:nvSpPr>
        <p:spPr/>
        <p:txBody>
          <a:bodyPr>
            <a:normAutofit/>
          </a:bodyPr>
          <a:lstStyle/>
          <a:p>
            <a:r>
              <a:rPr lang="en-GB" sz="1800" dirty="0" smtClean="0"/>
              <a:t>How can the user efficiently obtain results for her queries such that they meet her </a:t>
            </a:r>
            <a:r>
              <a:rPr lang="en-GB" sz="1800" dirty="0" err="1" smtClean="0"/>
              <a:t>QoS</a:t>
            </a:r>
            <a:r>
              <a:rPr lang="en-GB" sz="1800" dirty="0" smtClean="0"/>
              <a:t> requirements </a:t>
            </a:r>
          </a:p>
          <a:p>
            <a:pPr lvl="1"/>
            <a:r>
              <a:rPr lang="en-GB" sz="1600" dirty="0" smtClean="0"/>
              <a:t>they respect her subscribed contracts with the involved cloud provider(s)</a:t>
            </a:r>
          </a:p>
          <a:p>
            <a:pPr lvl="1"/>
            <a:r>
              <a:rPr lang="en-GB" sz="1600" dirty="0" smtClean="0"/>
              <a:t>they do not neglect services contracts</a:t>
            </a:r>
          </a:p>
          <a:p>
            <a:r>
              <a:rPr lang="en-GB" sz="1800" dirty="0" smtClean="0"/>
              <a:t>Particularly, for queries that call several services deployed on different clouds</a:t>
            </a:r>
            <a:endParaRPr lang="en-GB" sz="1800" dirty="0"/>
          </a:p>
        </p:txBody>
      </p:sp>
      <p:sp>
        <p:nvSpPr>
          <p:cNvPr id="3" name="Espace réservé du numéro de diapositive 2"/>
          <p:cNvSpPr>
            <a:spLocks noGrp="1"/>
          </p:cNvSpPr>
          <p:nvPr>
            <p:ph type="sldNum" sz="quarter" idx="12"/>
          </p:nvPr>
        </p:nvSpPr>
        <p:spPr/>
        <p:txBody>
          <a:bodyPr/>
          <a:lstStyle/>
          <a:p>
            <a:fld id="{503914D5-4C05-48A0-975C-C97C98535A04}" type="slidenum">
              <a:rPr lang="en-GB" smtClean="0"/>
              <a:t>5</a:t>
            </a:fld>
            <a:endParaRPr lang="en-GB"/>
          </a:p>
        </p:txBody>
      </p:sp>
    </p:spTree>
    <p:extLst>
      <p:ext uri="{BB962C8B-B14F-4D97-AF65-F5344CB8AC3E}">
        <p14:creationId xmlns:p14="http://schemas.microsoft.com/office/powerpoint/2010/main" val="13634816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CHallenges</a:t>
            </a:r>
            <a:endParaRPr lang="fr-FR" dirty="0"/>
          </a:p>
        </p:txBody>
      </p:sp>
      <p:sp>
        <p:nvSpPr>
          <p:cNvPr id="3" name="Espace réservé du contenu 2"/>
          <p:cNvSpPr>
            <a:spLocks noGrp="1"/>
          </p:cNvSpPr>
          <p:nvPr>
            <p:ph idx="1"/>
          </p:nvPr>
        </p:nvSpPr>
        <p:spPr>
          <a:xfrm>
            <a:off x="435895" y="3848100"/>
            <a:ext cx="8272211" cy="647700"/>
          </a:xfrm>
          <a:ln>
            <a:solidFill>
              <a:srgbClr val="6C5054"/>
            </a:solidFill>
          </a:ln>
        </p:spPr>
        <p:txBody>
          <a:bodyPr>
            <a:normAutofit/>
          </a:bodyPr>
          <a:lstStyle/>
          <a:p>
            <a:pPr marL="0" indent="0" algn="ctr">
              <a:buNone/>
            </a:pPr>
            <a:r>
              <a:rPr lang="fr-FR" sz="1800" dirty="0"/>
              <a:t>How to </a:t>
            </a:r>
            <a:r>
              <a:rPr lang="fr-FR" sz="1800" dirty="0" err="1"/>
              <a:t>be</a:t>
            </a:r>
            <a:r>
              <a:rPr lang="fr-FR" sz="1800" dirty="0"/>
              <a:t> sure </a:t>
            </a:r>
            <a:r>
              <a:rPr lang="fr-FR" sz="1800" dirty="0" err="1"/>
              <a:t>that</a:t>
            </a:r>
            <a:r>
              <a:rPr lang="fr-FR" sz="1800" dirty="0"/>
              <a:t> all the </a:t>
            </a:r>
            <a:r>
              <a:rPr lang="fr-FR" sz="1800" dirty="0" err="1"/>
              <a:t>agreed</a:t>
            </a:r>
            <a:r>
              <a:rPr lang="fr-FR" sz="1800" dirty="0"/>
              <a:t> </a:t>
            </a:r>
            <a:r>
              <a:rPr lang="fr-FR" sz="1800" dirty="0" err="1" smtClean="0"/>
              <a:t>SLAs</a:t>
            </a:r>
            <a:r>
              <a:rPr lang="fr-FR" sz="1800" dirty="0" smtClean="0"/>
              <a:t> </a:t>
            </a:r>
            <a:r>
              <a:rPr lang="fr-FR" sz="1800" dirty="0"/>
              <a:t>are </a:t>
            </a:r>
            <a:r>
              <a:rPr lang="fr-FR" sz="1800" dirty="0" err="1"/>
              <a:t>respected</a:t>
            </a:r>
            <a:r>
              <a:rPr lang="fr-FR" sz="1800" dirty="0"/>
              <a:t> </a:t>
            </a:r>
            <a:r>
              <a:rPr lang="fr-FR" sz="1800" dirty="0" err="1"/>
              <a:t>while</a:t>
            </a:r>
            <a:r>
              <a:rPr lang="fr-FR" sz="1800" dirty="0"/>
              <a:t> </a:t>
            </a:r>
            <a:r>
              <a:rPr lang="fr-FR" sz="1800" dirty="0" err="1"/>
              <a:t>satisfying</a:t>
            </a:r>
            <a:r>
              <a:rPr lang="fr-FR" sz="1800" dirty="0"/>
              <a:t> the user</a:t>
            </a:r>
            <a:r>
              <a:rPr lang="fr-FR" sz="1800" dirty="0" smtClean="0"/>
              <a:t>?</a:t>
            </a:r>
            <a:endParaRPr lang="fr-FR" sz="1800" dirty="0"/>
          </a:p>
        </p:txBody>
      </p:sp>
      <p:sp>
        <p:nvSpPr>
          <p:cNvPr id="4" name="Espace réservé du numéro de diapositive 3"/>
          <p:cNvSpPr>
            <a:spLocks noGrp="1"/>
          </p:cNvSpPr>
          <p:nvPr>
            <p:ph type="sldNum" sz="quarter" idx="12"/>
          </p:nvPr>
        </p:nvSpPr>
        <p:spPr/>
        <p:txBody>
          <a:bodyPr/>
          <a:lstStyle/>
          <a:p>
            <a:fld id="{503914D5-4C05-48A0-975C-C97C98535A04}" type="slidenum">
              <a:rPr lang="en-GB" smtClean="0"/>
              <a:pPr/>
              <a:t>6</a:t>
            </a:fld>
            <a:endParaRPr lang="en-GB"/>
          </a:p>
        </p:txBody>
      </p:sp>
      <p:pic>
        <p:nvPicPr>
          <p:cNvPr id="11" name="Image 10"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5812884" y="2052751"/>
            <a:ext cx="560924" cy="504832"/>
          </a:xfrm>
          <a:prstGeom prst="rect">
            <a:avLst/>
          </a:prstGeom>
        </p:spPr>
      </p:pic>
      <p:sp>
        <p:nvSpPr>
          <p:cNvPr id="12" name="Rectangle 11"/>
          <p:cNvSpPr/>
          <p:nvPr/>
        </p:nvSpPr>
        <p:spPr>
          <a:xfrm>
            <a:off x="6210392" y="1562733"/>
            <a:ext cx="1398991" cy="523220"/>
          </a:xfrm>
          <a:prstGeom prst="rect">
            <a:avLst/>
          </a:prstGeom>
        </p:spPr>
        <p:txBody>
          <a:bodyPr wrap="none">
            <a:spAutoFit/>
          </a:bodyPr>
          <a:lstStyle/>
          <a:p>
            <a:r>
              <a:rPr lang="en-GB" dirty="0" smtClean="0"/>
              <a:t>Energy provision </a:t>
            </a:r>
          </a:p>
          <a:p>
            <a:r>
              <a:rPr lang="en-GB" dirty="0" smtClean="0"/>
              <a:t>Hub</a:t>
            </a:r>
            <a:endParaRPr lang="en-GB" dirty="0"/>
          </a:p>
        </p:txBody>
      </p:sp>
      <p:grpSp>
        <p:nvGrpSpPr>
          <p:cNvPr id="13" name="Grouper 12"/>
          <p:cNvGrpSpPr/>
          <p:nvPr/>
        </p:nvGrpSpPr>
        <p:grpSpPr>
          <a:xfrm>
            <a:off x="4419600" y="1460500"/>
            <a:ext cx="4508500" cy="2336800"/>
            <a:chOff x="1857254" y="1775741"/>
            <a:chExt cx="2985679" cy="1700064"/>
          </a:xfrm>
        </p:grpSpPr>
        <p:sp>
          <p:nvSpPr>
            <p:cNvPr id="14" name="Arc 13"/>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5" name="Arc 14"/>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6" name="Arc 15"/>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cxnSp>
          <p:nvCxnSpPr>
            <p:cNvPr id="17" name="Connecteur droit 16"/>
            <p:cNvCxnSpPr>
              <a:stCxn id="14" idx="0"/>
              <a:endCxn id="16"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pic>
        <p:nvPicPr>
          <p:cNvPr id="18" name="Image 17"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5127084" y="2929051"/>
            <a:ext cx="560924" cy="504832"/>
          </a:xfrm>
          <a:prstGeom prst="rect">
            <a:avLst/>
          </a:prstGeom>
        </p:spPr>
      </p:pic>
      <p:pic>
        <p:nvPicPr>
          <p:cNvPr id="19" name="Image 18"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5850984" y="2929051"/>
            <a:ext cx="560924" cy="504832"/>
          </a:xfrm>
          <a:prstGeom prst="rect">
            <a:avLst/>
          </a:prstGeom>
        </p:spPr>
      </p:pic>
      <p:pic>
        <p:nvPicPr>
          <p:cNvPr id="20" name="Image 19"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6562184" y="2890951"/>
            <a:ext cx="560924" cy="504832"/>
          </a:xfrm>
          <a:prstGeom prst="rect">
            <a:avLst/>
          </a:prstGeom>
        </p:spPr>
      </p:pic>
      <p:cxnSp>
        <p:nvCxnSpPr>
          <p:cNvPr id="22" name="Connecteur droit avec flèche 21"/>
          <p:cNvCxnSpPr>
            <a:stCxn id="18" idx="3"/>
            <a:endCxn id="11" idx="1"/>
          </p:cNvCxnSpPr>
          <p:nvPr/>
        </p:nvCxnSpPr>
        <p:spPr>
          <a:xfrm rot="5400000" flipH="1" flipV="1">
            <a:off x="5592758" y="2400417"/>
            <a:ext cx="315376"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a:stCxn id="19" idx="3"/>
            <a:endCxn id="11" idx="1"/>
          </p:cNvCxnSpPr>
          <p:nvPr/>
        </p:nvCxnSpPr>
        <p:spPr>
          <a:xfrm rot="16200000" flipV="1">
            <a:off x="5954708" y="2724267"/>
            <a:ext cx="315376" cy="38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0" idx="3"/>
            <a:endCxn id="11" idx="1"/>
          </p:cNvCxnSpPr>
          <p:nvPr/>
        </p:nvCxnSpPr>
        <p:spPr>
          <a:xfrm rot="16200000" flipV="1">
            <a:off x="6329358" y="2349617"/>
            <a:ext cx="277276" cy="749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ZoneTexte 31"/>
          <p:cNvSpPr txBox="1"/>
          <p:nvPr/>
        </p:nvSpPr>
        <p:spPr>
          <a:xfrm>
            <a:off x="510415" y="1930400"/>
            <a:ext cx="1369185" cy="307777"/>
          </a:xfrm>
          <a:prstGeom prst="rect">
            <a:avLst/>
          </a:prstGeom>
          <a:noFill/>
        </p:spPr>
        <p:txBody>
          <a:bodyPr wrap="none" rtlCol="0">
            <a:spAutoFit/>
          </a:bodyPr>
          <a:lstStyle/>
          <a:p>
            <a:pPr algn="r"/>
            <a:r>
              <a:rPr lang="fr-FR" dirty="0" err="1" smtClean="0">
                <a:latin typeface="Consolas"/>
                <a:cs typeface="Consolas"/>
              </a:rPr>
              <a:t>Requirements</a:t>
            </a:r>
            <a:endParaRPr lang="fr-FR" dirty="0">
              <a:latin typeface="Consolas"/>
              <a:cs typeface="Consolas"/>
            </a:endParaRPr>
          </a:p>
        </p:txBody>
      </p:sp>
      <p:grpSp>
        <p:nvGrpSpPr>
          <p:cNvPr id="34" name="Grouper 33"/>
          <p:cNvGrpSpPr/>
          <p:nvPr/>
        </p:nvGrpSpPr>
        <p:grpSpPr>
          <a:xfrm>
            <a:off x="5822827" y="2070100"/>
            <a:ext cx="1149472" cy="600164"/>
            <a:chOff x="1923927" y="2984500"/>
            <a:chExt cx="1149472" cy="600164"/>
          </a:xfrm>
        </p:grpSpPr>
        <p:sp>
          <p:nvSpPr>
            <p:cNvPr id="30" name="ZoneTexte 29"/>
            <p:cNvSpPr txBox="1"/>
            <p:nvPr/>
          </p:nvSpPr>
          <p:spPr>
            <a:xfrm>
              <a:off x="2130286" y="2984500"/>
              <a:ext cx="943113" cy="600164"/>
            </a:xfrm>
            <a:prstGeom prst="rect">
              <a:avLst/>
            </a:prstGeom>
            <a:noFill/>
          </p:spPr>
          <p:txBody>
            <a:bodyPr wrap="square" rtlCol="0">
              <a:spAutoFit/>
            </a:bodyPr>
            <a:lstStyle/>
            <a:p>
              <a:pPr algn="r"/>
              <a:r>
                <a:rPr lang="fr-FR" sz="1100" dirty="0" smtClean="0">
                  <a:latin typeface="Consolas"/>
                  <a:cs typeface="Consolas"/>
                </a:rPr>
                <a:t>S</a:t>
              </a:r>
              <a:r>
                <a:rPr lang="fr-FR" sz="1100" dirty="0" err="1" smtClean="0">
                  <a:latin typeface="Consolas"/>
                  <a:cs typeface="Consolas"/>
                </a:rPr>
                <a:t>ervice</a:t>
              </a:r>
              <a:r>
                <a:rPr lang="fr-FR" sz="1100" dirty="0" smtClean="0">
                  <a:latin typeface="Consolas"/>
                  <a:cs typeface="Consolas"/>
                </a:rPr>
                <a:t>  </a:t>
              </a:r>
              <a:r>
                <a:rPr lang="fr-FR" sz="1100" dirty="0" err="1" smtClean="0">
                  <a:latin typeface="Consolas"/>
                  <a:cs typeface="Consolas"/>
                </a:rPr>
                <a:t>Agreed</a:t>
              </a:r>
              <a:endParaRPr lang="fr-FR" sz="1100" dirty="0" smtClean="0">
                <a:latin typeface="Consolas"/>
                <a:cs typeface="Consolas"/>
              </a:endParaRPr>
            </a:p>
            <a:p>
              <a:pPr algn="r"/>
              <a:r>
                <a:rPr lang="fr-FR" sz="1100" dirty="0" smtClean="0">
                  <a:latin typeface="Consolas"/>
                  <a:cs typeface="Consolas"/>
                </a:rPr>
                <a:t>SLA</a:t>
              </a:r>
              <a:endParaRPr lang="fr-FR" sz="1100" dirty="0">
                <a:latin typeface="Consolas"/>
                <a:cs typeface="Consolas"/>
              </a:endParaRPr>
            </a:p>
          </p:txBody>
        </p:sp>
        <p:pic>
          <p:nvPicPr>
            <p:cNvPr id="31" name="Image 30"/>
            <p:cNvPicPr>
              <a:picLocks noChangeAspect="1"/>
            </p:cNvPicPr>
            <p:nvPr/>
          </p:nvPicPr>
          <p:blipFill>
            <a:blip r:embed="rId4">
              <a:extLst/>
            </a:blip>
            <a:stretch>
              <a:fillRect/>
            </a:stretch>
          </p:blipFill>
          <p:spPr>
            <a:xfrm rot="20779357" flipH="1">
              <a:off x="1923927" y="3036617"/>
              <a:ext cx="645145" cy="371238"/>
            </a:xfrm>
            <a:prstGeom prst="rect">
              <a:avLst/>
            </a:prstGeom>
          </p:spPr>
        </p:pic>
      </p:grpSp>
      <p:grpSp>
        <p:nvGrpSpPr>
          <p:cNvPr id="35" name="Grouper 34"/>
          <p:cNvGrpSpPr/>
          <p:nvPr/>
        </p:nvGrpSpPr>
        <p:grpSpPr>
          <a:xfrm>
            <a:off x="4378186" y="2374900"/>
            <a:ext cx="1061086" cy="918655"/>
            <a:chOff x="1507986" y="2489200"/>
            <a:chExt cx="1061086" cy="918655"/>
          </a:xfrm>
        </p:grpSpPr>
        <p:sp>
          <p:nvSpPr>
            <p:cNvPr id="36" name="ZoneTexte 35"/>
            <p:cNvSpPr txBox="1"/>
            <p:nvPr/>
          </p:nvSpPr>
          <p:spPr>
            <a:xfrm>
              <a:off x="1507986" y="2489200"/>
              <a:ext cx="943113" cy="600164"/>
            </a:xfrm>
            <a:prstGeom prst="rect">
              <a:avLst/>
            </a:prstGeom>
            <a:noFill/>
          </p:spPr>
          <p:txBody>
            <a:bodyPr wrap="square" rtlCol="0">
              <a:spAutoFit/>
            </a:bodyPr>
            <a:lstStyle/>
            <a:p>
              <a:pPr algn="r"/>
              <a:r>
                <a:rPr lang="fr-FR" sz="1100" dirty="0" smtClean="0">
                  <a:latin typeface="Consolas"/>
                  <a:cs typeface="Consolas"/>
                </a:rPr>
                <a:t>S</a:t>
              </a:r>
              <a:r>
                <a:rPr lang="fr-FR" sz="1100" dirty="0" err="1" smtClean="0">
                  <a:latin typeface="Consolas"/>
                  <a:cs typeface="Consolas"/>
                </a:rPr>
                <a:t>ervice</a:t>
              </a:r>
              <a:r>
                <a:rPr lang="fr-FR" sz="1100" dirty="0" smtClean="0">
                  <a:latin typeface="Consolas"/>
                  <a:cs typeface="Consolas"/>
                </a:rPr>
                <a:t>  </a:t>
              </a:r>
              <a:r>
                <a:rPr lang="fr-FR" sz="1100" dirty="0" err="1" smtClean="0">
                  <a:latin typeface="Consolas"/>
                  <a:cs typeface="Consolas"/>
                </a:rPr>
                <a:t>Agreed</a:t>
              </a:r>
              <a:endParaRPr lang="fr-FR" sz="1100" dirty="0" smtClean="0">
                <a:latin typeface="Consolas"/>
                <a:cs typeface="Consolas"/>
              </a:endParaRPr>
            </a:p>
            <a:p>
              <a:pPr algn="r"/>
              <a:r>
                <a:rPr lang="fr-FR" sz="1100" dirty="0" smtClean="0">
                  <a:latin typeface="Consolas"/>
                  <a:cs typeface="Consolas"/>
                </a:rPr>
                <a:t>SLA</a:t>
              </a:r>
              <a:endParaRPr lang="fr-FR" sz="1100" dirty="0">
                <a:latin typeface="Consolas"/>
                <a:cs typeface="Consolas"/>
              </a:endParaRPr>
            </a:p>
          </p:txBody>
        </p:sp>
        <p:pic>
          <p:nvPicPr>
            <p:cNvPr id="37" name="Image 36"/>
            <p:cNvPicPr>
              <a:picLocks noChangeAspect="1"/>
            </p:cNvPicPr>
            <p:nvPr/>
          </p:nvPicPr>
          <p:blipFill>
            <a:blip r:embed="rId4">
              <a:extLst/>
            </a:blip>
            <a:stretch>
              <a:fillRect/>
            </a:stretch>
          </p:blipFill>
          <p:spPr>
            <a:xfrm rot="20779357" flipH="1">
              <a:off x="1923927" y="3036617"/>
              <a:ext cx="645145" cy="371238"/>
            </a:xfrm>
            <a:prstGeom prst="rect">
              <a:avLst/>
            </a:prstGeom>
          </p:spPr>
        </p:pic>
      </p:grpSp>
      <p:grpSp>
        <p:nvGrpSpPr>
          <p:cNvPr id="38" name="Grouper 37"/>
          <p:cNvGrpSpPr/>
          <p:nvPr/>
        </p:nvGrpSpPr>
        <p:grpSpPr>
          <a:xfrm>
            <a:off x="6749927" y="2540000"/>
            <a:ext cx="1009772" cy="690055"/>
            <a:chOff x="1923927" y="2717800"/>
            <a:chExt cx="1009772" cy="690055"/>
          </a:xfrm>
        </p:grpSpPr>
        <p:sp>
          <p:nvSpPr>
            <p:cNvPr id="39" name="ZoneTexte 38"/>
            <p:cNvSpPr txBox="1"/>
            <p:nvPr/>
          </p:nvSpPr>
          <p:spPr>
            <a:xfrm>
              <a:off x="1990586" y="2717800"/>
              <a:ext cx="943113" cy="600164"/>
            </a:xfrm>
            <a:prstGeom prst="rect">
              <a:avLst/>
            </a:prstGeom>
            <a:noFill/>
          </p:spPr>
          <p:txBody>
            <a:bodyPr wrap="square" rtlCol="0">
              <a:spAutoFit/>
            </a:bodyPr>
            <a:lstStyle/>
            <a:p>
              <a:pPr algn="r"/>
              <a:r>
                <a:rPr lang="fr-FR" sz="1100" dirty="0" smtClean="0">
                  <a:latin typeface="Consolas"/>
                  <a:cs typeface="Consolas"/>
                </a:rPr>
                <a:t>S</a:t>
              </a:r>
              <a:r>
                <a:rPr lang="fr-FR" sz="1100" dirty="0" err="1" smtClean="0">
                  <a:latin typeface="Consolas"/>
                  <a:cs typeface="Consolas"/>
                </a:rPr>
                <a:t>ervice</a:t>
              </a:r>
              <a:r>
                <a:rPr lang="fr-FR" sz="1100" dirty="0" smtClean="0">
                  <a:latin typeface="Consolas"/>
                  <a:cs typeface="Consolas"/>
                </a:rPr>
                <a:t>  </a:t>
              </a:r>
              <a:r>
                <a:rPr lang="fr-FR" sz="1100" dirty="0" err="1" smtClean="0">
                  <a:latin typeface="Consolas"/>
                  <a:cs typeface="Consolas"/>
                </a:rPr>
                <a:t>Agreed</a:t>
              </a:r>
              <a:endParaRPr lang="fr-FR" sz="1100" dirty="0" smtClean="0">
                <a:latin typeface="Consolas"/>
                <a:cs typeface="Consolas"/>
              </a:endParaRPr>
            </a:p>
            <a:p>
              <a:pPr algn="r"/>
              <a:r>
                <a:rPr lang="fr-FR" sz="1100" dirty="0" smtClean="0">
                  <a:latin typeface="Consolas"/>
                  <a:cs typeface="Consolas"/>
                </a:rPr>
                <a:t>SLA</a:t>
              </a:r>
              <a:endParaRPr lang="fr-FR" sz="1100" dirty="0">
                <a:latin typeface="Consolas"/>
                <a:cs typeface="Consolas"/>
              </a:endParaRPr>
            </a:p>
          </p:txBody>
        </p:sp>
        <p:pic>
          <p:nvPicPr>
            <p:cNvPr id="40" name="Image 39"/>
            <p:cNvPicPr>
              <a:picLocks noChangeAspect="1"/>
            </p:cNvPicPr>
            <p:nvPr/>
          </p:nvPicPr>
          <p:blipFill>
            <a:blip r:embed="rId4">
              <a:extLst/>
            </a:blip>
            <a:stretch>
              <a:fillRect/>
            </a:stretch>
          </p:blipFill>
          <p:spPr>
            <a:xfrm rot="20779357" flipH="1">
              <a:off x="1923927" y="3036617"/>
              <a:ext cx="645145" cy="371238"/>
            </a:xfrm>
            <a:prstGeom prst="rect">
              <a:avLst/>
            </a:prstGeom>
          </p:spPr>
        </p:pic>
      </p:grpSp>
      <p:pic>
        <p:nvPicPr>
          <p:cNvPr id="41" name="Image 40" descr="user.png"/>
          <p:cNvPicPr>
            <a:picLocks noChangeAspect="1"/>
          </p:cNvPicPr>
          <p:nvPr/>
        </p:nvPicPr>
        <p:blipFill>
          <a:blip r:embed="rId5"/>
          <a:stretch>
            <a:fillRect/>
          </a:stretch>
        </p:blipFill>
        <p:spPr>
          <a:xfrm>
            <a:off x="552450" y="2501900"/>
            <a:ext cx="774700" cy="774700"/>
          </a:xfrm>
          <a:prstGeom prst="rect">
            <a:avLst/>
          </a:prstGeom>
        </p:spPr>
      </p:pic>
      <p:pic>
        <p:nvPicPr>
          <p:cNvPr id="42" name="Image 41" descr="satisfait"/>
          <p:cNvPicPr>
            <a:picLocks noChangeAspect="1"/>
          </p:cNvPicPr>
          <p:nvPr/>
        </p:nvPicPr>
        <p:blipFill>
          <a:blip r:embed="rId6"/>
          <a:stretch>
            <a:fillRect/>
          </a:stretch>
        </p:blipFill>
        <p:spPr>
          <a:xfrm>
            <a:off x="1689100" y="3073400"/>
            <a:ext cx="495300" cy="495300"/>
          </a:xfrm>
          <a:prstGeom prst="rect">
            <a:avLst/>
          </a:prstGeom>
        </p:spPr>
      </p:pic>
      <p:pic>
        <p:nvPicPr>
          <p:cNvPr id="44" name="Image 43" descr="graphisme-de-point-d-interrogation-14958676.jpg"/>
          <p:cNvPicPr>
            <a:picLocks noChangeAspect="1"/>
          </p:cNvPicPr>
          <p:nvPr/>
        </p:nvPicPr>
        <p:blipFill>
          <a:blip r:embed="rId7"/>
          <a:stretch>
            <a:fillRect/>
          </a:stretch>
        </p:blipFill>
        <p:spPr>
          <a:xfrm>
            <a:off x="2806883" y="2501900"/>
            <a:ext cx="391964" cy="419100"/>
          </a:xfrm>
          <a:prstGeom prst="rect">
            <a:avLst/>
          </a:prstGeom>
        </p:spPr>
      </p:pic>
      <p:pic>
        <p:nvPicPr>
          <p:cNvPr id="43" name="Image 42" descr="gif-peur-embarrasse.gif"/>
          <p:cNvPicPr>
            <a:picLocks noChangeAspect="1"/>
          </p:cNvPicPr>
          <p:nvPr/>
        </p:nvPicPr>
        <p:blipFill>
          <a:blip r:embed="rId8"/>
          <a:stretch>
            <a:fillRect/>
          </a:stretch>
        </p:blipFill>
        <p:spPr>
          <a:xfrm flipH="1">
            <a:off x="3784192" y="2438806"/>
            <a:ext cx="406807" cy="405994"/>
          </a:xfrm>
          <a:prstGeom prst="rect">
            <a:avLst/>
          </a:prstGeom>
        </p:spPr>
      </p:pic>
      <p:cxnSp>
        <p:nvCxnSpPr>
          <p:cNvPr id="6" name="Connecteur droit avec flèche 5"/>
          <p:cNvCxnSpPr/>
          <p:nvPr/>
        </p:nvCxnSpPr>
        <p:spPr>
          <a:xfrm flipV="1">
            <a:off x="1333500" y="2997200"/>
            <a:ext cx="3352800" cy="2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ZoneTexte 45"/>
          <p:cNvSpPr txBox="1"/>
          <p:nvPr/>
        </p:nvSpPr>
        <p:spPr>
          <a:xfrm>
            <a:off x="5019086" y="1828800"/>
            <a:ext cx="797514" cy="523220"/>
          </a:xfrm>
          <a:prstGeom prst="rect">
            <a:avLst/>
          </a:prstGeom>
          <a:noFill/>
        </p:spPr>
        <p:txBody>
          <a:bodyPr wrap="none" rtlCol="0">
            <a:spAutoFit/>
          </a:bodyPr>
          <a:lstStyle/>
          <a:p>
            <a:pPr algn="r"/>
            <a:r>
              <a:rPr lang="fr-FR" dirty="0" err="1" smtClean="0">
                <a:latin typeface="Consolas"/>
                <a:cs typeface="Consolas"/>
              </a:rPr>
              <a:t>Agreed</a:t>
            </a:r>
            <a:endParaRPr lang="fr-FR" dirty="0" smtClean="0">
              <a:latin typeface="Consolas"/>
              <a:cs typeface="Consolas"/>
            </a:endParaRPr>
          </a:p>
          <a:p>
            <a:pPr algn="r"/>
            <a:r>
              <a:rPr lang="fr-FR" dirty="0" smtClean="0">
                <a:latin typeface="Consolas"/>
                <a:cs typeface="Consolas"/>
              </a:rPr>
              <a:t>SLA</a:t>
            </a:r>
            <a:r>
              <a:rPr lang="fr-FR" baseline="-25000" dirty="0" smtClean="0">
                <a:latin typeface="Consolas"/>
                <a:cs typeface="Consolas"/>
              </a:rPr>
              <a:t>1</a:t>
            </a:r>
            <a:endParaRPr lang="fr-FR" baseline="-25000" dirty="0">
              <a:latin typeface="Consolas"/>
              <a:cs typeface="Consolas"/>
            </a:endParaRPr>
          </a:p>
        </p:txBody>
      </p:sp>
      <p:pic>
        <p:nvPicPr>
          <p:cNvPr id="47" name="Image 46"/>
          <p:cNvPicPr>
            <a:picLocks noChangeAspect="1"/>
          </p:cNvPicPr>
          <p:nvPr/>
        </p:nvPicPr>
        <p:blipFill>
          <a:blip r:embed="rId4">
            <a:duotone>
              <a:schemeClr val="accent5">
                <a:shade val="45000"/>
                <a:satMod val="135000"/>
              </a:schemeClr>
              <a:prstClr val="white"/>
            </a:duotone>
            <a:extLst/>
          </a:blip>
          <a:stretch>
            <a:fillRect/>
          </a:stretch>
        </p:blipFill>
        <p:spPr>
          <a:xfrm rot="20779357" flipH="1">
            <a:off x="5156200" y="1388532"/>
            <a:ext cx="1029949" cy="592667"/>
          </a:xfrm>
          <a:prstGeom prst="rect">
            <a:avLst/>
          </a:prstGeom>
        </p:spPr>
      </p:pic>
      <p:pic>
        <p:nvPicPr>
          <p:cNvPr id="7" name="Image 6"/>
          <p:cNvPicPr>
            <a:picLocks noChangeAspect="1"/>
          </p:cNvPicPr>
          <p:nvPr/>
        </p:nvPicPr>
        <p:blipFill>
          <a:blip r:embed="rId9"/>
          <a:stretch>
            <a:fillRect/>
          </a:stretch>
        </p:blipFill>
        <p:spPr>
          <a:xfrm>
            <a:off x="1104900" y="2197100"/>
            <a:ext cx="635000" cy="650000"/>
          </a:xfrm>
          <a:prstGeom prst="rect">
            <a:avLst/>
          </a:prstGeom>
        </p:spPr>
      </p:pic>
    </p:spTree>
    <p:extLst>
      <p:ext uri="{BB962C8B-B14F-4D97-AF65-F5344CB8AC3E}">
        <p14:creationId xmlns:p14="http://schemas.microsoft.com/office/powerpoint/2010/main" val="7849743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GB" smtClean="0"/>
              <a:t>Challenges</a:t>
            </a:r>
            <a:endParaRPr lang="en-GB"/>
          </a:p>
        </p:txBody>
      </p:sp>
      <p:sp>
        <p:nvSpPr>
          <p:cNvPr id="34" name="Espace réservé du contenu 33"/>
          <p:cNvSpPr>
            <a:spLocks noGrp="1"/>
          </p:cNvSpPr>
          <p:nvPr>
            <p:ph idx="1"/>
          </p:nvPr>
        </p:nvSpPr>
        <p:spPr>
          <a:xfrm>
            <a:off x="677195" y="4076700"/>
            <a:ext cx="7806405" cy="800100"/>
          </a:xfrm>
          <a:ln>
            <a:solidFill>
              <a:srgbClr val="6C5054"/>
            </a:solidFill>
          </a:ln>
        </p:spPr>
        <p:txBody>
          <a:bodyPr>
            <a:normAutofit/>
          </a:bodyPr>
          <a:lstStyle/>
          <a:p>
            <a:pPr marL="0" indent="0" algn="ctr">
              <a:buNone/>
            </a:pPr>
            <a:r>
              <a:rPr lang="en-GB" sz="1800" dirty="0" smtClean="0"/>
              <a:t>Can my constraints be </a:t>
            </a:r>
            <a:r>
              <a:rPr lang="en-GB" sz="1800" dirty="0" err="1" smtClean="0"/>
              <a:t>satisfyed</a:t>
            </a:r>
            <a:r>
              <a:rPr lang="en-GB" sz="1800" dirty="0" smtClean="0"/>
              <a:t>? Which services shall I ask for?  </a:t>
            </a:r>
          </a:p>
          <a:p>
            <a:pPr marL="0" indent="0" algn="ctr">
              <a:buNone/>
            </a:pPr>
            <a:r>
              <a:rPr lang="en-GB" sz="1800" dirty="0" smtClean="0"/>
              <a:t>How can </a:t>
            </a:r>
            <a:r>
              <a:rPr lang="en-GB" sz="1800" dirty="0" err="1" smtClean="0"/>
              <a:t>ressources</a:t>
            </a:r>
            <a:r>
              <a:rPr lang="en-GB" sz="1800" dirty="0" smtClean="0"/>
              <a:t> be saved for next query?</a:t>
            </a:r>
            <a:endParaRPr lang="en-GB" sz="1800" dirty="0"/>
          </a:p>
        </p:txBody>
      </p:sp>
      <p:sp>
        <p:nvSpPr>
          <p:cNvPr id="5" name="Espace réservé du numéro de diapositive 3"/>
          <p:cNvSpPr txBox="1">
            <a:spLocks/>
          </p:cNvSpPr>
          <p:nvPr/>
        </p:nvSpPr>
        <p:spPr>
          <a:xfrm>
            <a:off x="8287025" y="4708403"/>
            <a:ext cx="789381" cy="273844"/>
          </a:xfrm>
          <a:prstGeom prst="rect">
            <a:avLst/>
          </a:prstGeom>
        </p:spPr>
        <p:txBody>
          <a:bodyPr vert="horz" lIns="68580" tIns="34290" rIns="68580" bIns="34290" rtlCol="0" anchor="ctr"/>
          <a:lstStyle/>
          <a:p>
            <a:pPr marL="0" marR="0" lvl="0" indent="0" algn="r" defTabSz="685800" rtl="0" eaLnBrk="1" fontAlgn="auto" latinLnBrk="0" hangingPunct="1">
              <a:lnSpc>
                <a:spcPct val="100000"/>
              </a:lnSpc>
              <a:spcBef>
                <a:spcPts val="0"/>
              </a:spcBef>
              <a:spcAft>
                <a:spcPts val="0"/>
              </a:spcAft>
              <a:buClrTx/>
              <a:buSzTx/>
              <a:buFontTx/>
              <a:buNone/>
              <a:tabLst/>
              <a:defRPr/>
            </a:pPr>
            <a:fld id="{503914D5-4C05-48A0-975C-C97C98535A04}" type="slidenum">
              <a:rPr kumimoji="0" lang="en-GB" sz="700" b="0" i="0" u="none" strike="noStrike" kern="1200" cap="none" spc="0" normalizeH="0" baseline="0" smtClean="0">
                <a:ln>
                  <a:noFill/>
                </a:ln>
                <a:solidFill>
                  <a:schemeClr val="accent2"/>
                </a:solidFill>
                <a:effectLst/>
                <a:uLnTx/>
                <a:uFillTx/>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GB" sz="700" b="0" i="0" u="none" strike="noStrike" kern="1200" cap="none" spc="0" normalizeH="0" baseline="0">
              <a:ln>
                <a:noFill/>
              </a:ln>
              <a:solidFill>
                <a:schemeClr val="accent2"/>
              </a:solidFill>
              <a:effectLst/>
              <a:uLnTx/>
              <a:uFillTx/>
              <a:latin typeface="+mn-lt"/>
              <a:ea typeface="+mn-ea"/>
              <a:cs typeface="+mn-cs"/>
            </a:endParaRPr>
          </a:p>
        </p:txBody>
      </p:sp>
      <p:pic>
        <p:nvPicPr>
          <p:cNvPr id="6" name="Image 5"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5419184" y="2197622"/>
            <a:ext cx="560924" cy="504832"/>
          </a:xfrm>
          <a:prstGeom prst="rect">
            <a:avLst/>
          </a:prstGeom>
        </p:spPr>
      </p:pic>
      <p:sp>
        <p:nvSpPr>
          <p:cNvPr id="7" name="Rectangle 6"/>
          <p:cNvSpPr/>
          <p:nvPr/>
        </p:nvSpPr>
        <p:spPr>
          <a:xfrm>
            <a:off x="5689692" y="1669504"/>
            <a:ext cx="1398991" cy="523220"/>
          </a:xfrm>
          <a:prstGeom prst="rect">
            <a:avLst/>
          </a:prstGeom>
        </p:spPr>
        <p:txBody>
          <a:bodyPr wrap="none">
            <a:spAutoFit/>
          </a:bodyPr>
          <a:lstStyle/>
          <a:p>
            <a:r>
              <a:rPr lang="en-GB" smtClean="0"/>
              <a:t>Energy provision </a:t>
            </a:r>
          </a:p>
          <a:p>
            <a:r>
              <a:rPr lang="en-GB" smtClean="0"/>
              <a:t>Hub</a:t>
            </a:r>
            <a:endParaRPr lang="en-GB"/>
          </a:p>
        </p:txBody>
      </p:sp>
      <p:grpSp>
        <p:nvGrpSpPr>
          <p:cNvPr id="8" name="Grouper 7"/>
          <p:cNvGrpSpPr/>
          <p:nvPr/>
        </p:nvGrpSpPr>
        <p:grpSpPr>
          <a:xfrm>
            <a:off x="5130800" y="1104900"/>
            <a:ext cx="3886200" cy="2057400"/>
            <a:chOff x="1857254" y="1775741"/>
            <a:chExt cx="2985679" cy="1700064"/>
          </a:xfrm>
        </p:grpSpPr>
        <p:sp>
          <p:nvSpPr>
            <p:cNvPr id="9" name="Arc 8"/>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0" name="Arc 9"/>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1" name="Arc 10"/>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12" name="Connecteur droit 11"/>
            <p:cNvCxnSpPr>
              <a:stCxn id="9" idx="0"/>
              <a:endCxn id="11"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pic>
        <p:nvPicPr>
          <p:cNvPr id="13" name="Image 12"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4733384" y="3073922"/>
            <a:ext cx="560924" cy="504832"/>
          </a:xfrm>
          <a:prstGeom prst="rect">
            <a:avLst/>
          </a:prstGeom>
        </p:spPr>
      </p:pic>
      <p:pic>
        <p:nvPicPr>
          <p:cNvPr id="14" name="Image 13"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5711284" y="3073922"/>
            <a:ext cx="560924" cy="504832"/>
          </a:xfrm>
          <a:prstGeom prst="rect">
            <a:avLst/>
          </a:prstGeom>
        </p:spPr>
      </p:pic>
      <p:pic>
        <p:nvPicPr>
          <p:cNvPr id="15" name="Image 14" descr="Service.ai"/>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flipV="1">
            <a:off x="7413084" y="1473722"/>
            <a:ext cx="560924" cy="504832"/>
          </a:xfrm>
          <a:prstGeom prst="rect">
            <a:avLst/>
          </a:prstGeom>
        </p:spPr>
      </p:pic>
      <p:cxnSp>
        <p:nvCxnSpPr>
          <p:cNvPr id="16" name="Connecteur droit avec flèche 15"/>
          <p:cNvCxnSpPr>
            <a:stCxn id="13" idx="3"/>
            <a:endCxn id="6" idx="1"/>
          </p:cNvCxnSpPr>
          <p:nvPr/>
        </p:nvCxnSpPr>
        <p:spPr>
          <a:xfrm rot="5400000" flipH="1" flipV="1">
            <a:off x="5199058" y="2545288"/>
            <a:ext cx="315376"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avec flèche 16"/>
          <p:cNvCxnSpPr>
            <a:stCxn id="14" idx="3"/>
            <a:endCxn id="6" idx="1"/>
          </p:cNvCxnSpPr>
          <p:nvPr/>
        </p:nvCxnSpPr>
        <p:spPr>
          <a:xfrm rot="16200000" flipV="1">
            <a:off x="5688008" y="2742138"/>
            <a:ext cx="315376" cy="292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avec flèche 17"/>
          <p:cNvCxnSpPr>
            <a:stCxn id="15" idx="2"/>
            <a:endCxn id="6" idx="0"/>
          </p:cNvCxnSpPr>
          <p:nvPr/>
        </p:nvCxnSpPr>
        <p:spPr>
          <a:xfrm flipH="1">
            <a:off x="5952062" y="1726138"/>
            <a:ext cx="1489068" cy="723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4218986" y="1358900"/>
            <a:ext cx="797514" cy="523220"/>
          </a:xfrm>
          <a:prstGeom prst="rect">
            <a:avLst/>
          </a:prstGeom>
          <a:noFill/>
        </p:spPr>
        <p:txBody>
          <a:bodyPr wrap="none" rtlCol="0">
            <a:spAutoFit/>
          </a:bodyPr>
          <a:lstStyle/>
          <a:p>
            <a:pPr algn="r"/>
            <a:r>
              <a:rPr lang="en-GB" smtClean="0">
                <a:latin typeface="Consolas"/>
                <a:cs typeface="Consolas"/>
              </a:rPr>
              <a:t>Agreed</a:t>
            </a:r>
          </a:p>
          <a:p>
            <a:pPr algn="r"/>
            <a:r>
              <a:rPr lang="en-GB" smtClean="0">
                <a:latin typeface="Consolas"/>
                <a:cs typeface="Consolas"/>
              </a:rPr>
              <a:t>SLA</a:t>
            </a:r>
            <a:r>
              <a:rPr lang="en-GB" baseline="-25000" smtClean="0">
                <a:latin typeface="Consolas"/>
                <a:cs typeface="Consolas"/>
              </a:rPr>
              <a:t>1</a:t>
            </a:r>
            <a:endParaRPr lang="en-GB" baseline="-25000">
              <a:latin typeface="Consolas"/>
              <a:cs typeface="Consolas"/>
            </a:endParaRPr>
          </a:p>
        </p:txBody>
      </p:sp>
      <p:pic>
        <p:nvPicPr>
          <p:cNvPr id="20" name="Image 19"/>
          <p:cNvPicPr>
            <a:picLocks noChangeAspect="1"/>
          </p:cNvPicPr>
          <p:nvPr/>
        </p:nvPicPr>
        <p:blipFill>
          <a:blip r:embed="rId4">
            <a:duotone>
              <a:schemeClr val="accent5">
                <a:shade val="45000"/>
                <a:satMod val="135000"/>
              </a:schemeClr>
              <a:prstClr val="white"/>
            </a:duotone>
            <a:extLst/>
          </a:blip>
          <a:stretch>
            <a:fillRect/>
          </a:stretch>
        </p:blipFill>
        <p:spPr>
          <a:xfrm rot="20779357" flipH="1">
            <a:off x="4635500" y="1553632"/>
            <a:ext cx="1029949" cy="592667"/>
          </a:xfrm>
          <a:prstGeom prst="rect">
            <a:avLst/>
          </a:prstGeom>
        </p:spPr>
      </p:pic>
      <p:grpSp>
        <p:nvGrpSpPr>
          <p:cNvPr id="21" name="Grouper 20"/>
          <p:cNvGrpSpPr/>
          <p:nvPr/>
        </p:nvGrpSpPr>
        <p:grpSpPr>
          <a:xfrm>
            <a:off x="4187686" y="2443571"/>
            <a:ext cx="943113" cy="931355"/>
            <a:chOff x="1749286" y="2476500"/>
            <a:chExt cx="943113" cy="931355"/>
          </a:xfrm>
        </p:grpSpPr>
        <p:sp>
          <p:nvSpPr>
            <p:cNvPr id="22" name="ZoneTexte 21"/>
            <p:cNvSpPr txBox="1"/>
            <p:nvPr/>
          </p:nvSpPr>
          <p:spPr>
            <a:xfrm>
              <a:off x="1749286" y="2476500"/>
              <a:ext cx="943113" cy="600164"/>
            </a:xfrm>
            <a:prstGeom prst="rect">
              <a:avLst/>
            </a:prstGeom>
            <a:noFill/>
          </p:spPr>
          <p:txBody>
            <a:bodyPr wrap="square" rtlCol="0">
              <a:spAutoFit/>
            </a:bodyPr>
            <a:lstStyle/>
            <a:p>
              <a:pPr algn="r"/>
              <a:r>
                <a:rPr lang="en-GB" sz="1100" smtClean="0">
                  <a:latin typeface="Consolas"/>
                  <a:cs typeface="Consolas"/>
                </a:rPr>
                <a:t>Service  Agreed</a:t>
              </a:r>
            </a:p>
            <a:p>
              <a:pPr algn="r"/>
              <a:r>
                <a:rPr lang="en-GB" sz="1100" smtClean="0">
                  <a:latin typeface="Consolas"/>
                  <a:cs typeface="Consolas"/>
                </a:rPr>
                <a:t>SLA</a:t>
              </a:r>
              <a:endParaRPr lang="en-GB" sz="1100">
                <a:latin typeface="Consolas"/>
                <a:cs typeface="Consolas"/>
              </a:endParaRPr>
            </a:p>
          </p:txBody>
        </p:sp>
        <p:pic>
          <p:nvPicPr>
            <p:cNvPr id="23" name="Image 22"/>
            <p:cNvPicPr>
              <a:picLocks noChangeAspect="1"/>
            </p:cNvPicPr>
            <p:nvPr/>
          </p:nvPicPr>
          <p:blipFill>
            <a:blip r:embed="rId4">
              <a:extLst/>
            </a:blip>
            <a:stretch>
              <a:fillRect/>
            </a:stretch>
          </p:blipFill>
          <p:spPr>
            <a:xfrm rot="20779357" flipH="1">
              <a:off x="1923927" y="3036617"/>
              <a:ext cx="645145" cy="371238"/>
            </a:xfrm>
            <a:prstGeom prst="rect">
              <a:avLst/>
            </a:prstGeom>
          </p:spPr>
        </p:pic>
      </p:grpSp>
      <p:grpSp>
        <p:nvGrpSpPr>
          <p:cNvPr id="24" name="Grouper 23"/>
          <p:cNvGrpSpPr/>
          <p:nvPr/>
        </p:nvGrpSpPr>
        <p:grpSpPr>
          <a:xfrm>
            <a:off x="5759327" y="2595971"/>
            <a:ext cx="1009772" cy="690055"/>
            <a:chOff x="1923927" y="2717800"/>
            <a:chExt cx="1009772" cy="690055"/>
          </a:xfrm>
        </p:grpSpPr>
        <p:sp>
          <p:nvSpPr>
            <p:cNvPr id="25" name="ZoneTexte 24"/>
            <p:cNvSpPr txBox="1"/>
            <p:nvPr/>
          </p:nvSpPr>
          <p:spPr>
            <a:xfrm>
              <a:off x="1990586" y="2717800"/>
              <a:ext cx="943113" cy="600164"/>
            </a:xfrm>
            <a:prstGeom prst="rect">
              <a:avLst/>
            </a:prstGeom>
            <a:noFill/>
          </p:spPr>
          <p:txBody>
            <a:bodyPr wrap="square" rtlCol="0">
              <a:spAutoFit/>
            </a:bodyPr>
            <a:lstStyle/>
            <a:p>
              <a:pPr algn="r"/>
              <a:r>
                <a:rPr lang="en-GB" sz="1100" smtClean="0">
                  <a:latin typeface="Consolas"/>
                  <a:cs typeface="Consolas"/>
                </a:rPr>
                <a:t>Service  Agreed</a:t>
              </a:r>
            </a:p>
            <a:p>
              <a:pPr algn="r"/>
              <a:r>
                <a:rPr lang="en-GB" sz="1100" smtClean="0">
                  <a:latin typeface="Consolas"/>
                  <a:cs typeface="Consolas"/>
                </a:rPr>
                <a:t>SLA</a:t>
              </a:r>
              <a:endParaRPr lang="en-GB" sz="1100">
                <a:latin typeface="Consolas"/>
                <a:cs typeface="Consolas"/>
              </a:endParaRPr>
            </a:p>
          </p:txBody>
        </p:sp>
        <p:pic>
          <p:nvPicPr>
            <p:cNvPr id="26" name="Image 25"/>
            <p:cNvPicPr>
              <a:picLocks noChangeAspect="1"/>
            </p:cNvPicPr>
            <p:nvPr/>
          </p:nvPicPr>
          <p:blipFill>
            <a:blip r:embed="rId4">
              <a:extLst/>
            </a:blip>
            <a:stretch>
              <a:fillRect/>
            </a:stretch>
          </p:blipFill>
          <p:spPr>
            <a:xfrm rot="20779357" flipH="1">
              <a:off x="1923927" y="3036617"/>
              <a:ext cx="645145" cy="371238"/>
            </a:xfrm>
            <a:prstGeom prst="rect">
              <a:avLst/>
            </a:prstGeom>
          </p:spPr>
        </p:pic>
      </p:grpSp>
      <p:grpSp>
        <p:nvGrpSpPr>
          <p:cNvPr id="27" name="Grouper 26"/>
          <p:cNvGrpSpPr/>
          <p:nvPr/>
        </p:nvGrpSpPr>
        <p:grpSpPr>
          <a:xfrm>
            <a:off x="6991227" y="1960971"/>
            <a:ext cx="1009772" cy="690055"/>
            <a:chOff x="1923927" y="2717800"/>
            <a:chExt cx="1009772" cy="690055"/>
          </a:xfrm>
        </p:grpSpPr>
        <p:sp>
          <p:nvSpPr>
            <p:cNvPr id="28" name="ZoneTexte 27"/>
            <p:cNvSpPr txBox="1"/>
            <p:nvPr/>
          </p:nvSpPr>
          <p:spPr>
            <a:xfrm>
              <a:off x="1990586" y="2717800"/>
              <a:ext cx="943113" cy="600164"/>
            </a:xfrm>
            <a:prstGeom prst="rect">
              <a:avLst/>
            </a:prstGeom>
            <a:noFill/>
          </p:spPr>
          <p:txBody>
            <a:bodyPr wrap="square" rtlCol="0">
              <a:spAutoFit/>
            </a:bodyPr>
            <a:lstStyle/>
            <a:p>
              <a:pPr algn="r"/>
              <a:r>
                <a:rPr lang="en-GB" sz="1100" smtClean="0">
                  <a:latin typeface="Consolas"/>
                  <a:cs typeface="Consolas"/>
                </a:rPr>
                <a:t>Service  Agreed</a:t>
              </a:r>
            </a:p>
            <a:p>
              <a:pPr algn="r"/>
              <a:r>
                <a:rPr lang="en-GB" sz="1100" smtClean="0">
                  <a:latin typeface="Consolas"/>
                  <a:cs typeface="Consolas"/>
                </a:rPr>
                <a:t>SLA</a:t>
              </a:r>
              <a:endParaRPr lang="en-GB" sz="1100">
                <a:latin typeface="Consolas"/>
                <a:cs typeface="Consolas"/>
              </a:endParaRPr>
            </a:p>
          </p:txBody>
        </p:sp>
        <p:pic>
          <p:nvPicPr>
            <p:cNvPr id="29" name="Image 28"/>
            <p:cNvPicPr>
              <a:picLocks noChangeAspect="1"/>
            </p:cNvPicPr>
            <p:nvPr/>
          </p:nvPicPr>
          <p:blipFill>
            <a:blip r:embed="rId4">
              <a:extLst/>
            </a:blip>
            <a:stretch>
              <a:fillRect/>
            </a:stretch>
          </p:blipFill>
          <p:spPr>
            <a:xfrm rot="20779357" flipH="1">
              <a:off x="1923927" y="3036617"/>
              <a:ext cx="645145" cy="371238"/>
            </a:xfrm>
            <a:prstGeom prst="rect">
              <a:avLst/>
            </a:prstGeom>
          </p:spPr>
        </p:pic>
      </p:grpSp>
      <p:pic>
        <p:nvPicPr>
          <p:cNvPr id="30" name="Image 29" descr="user.png"/>
          <p:cNvPicPr>
            <a:picLocks noChangeAspect="1"/>
          </p:cNvPicPr>
          <p:nvPr/>
        </p:nvPicPr>
        <p:blipFill>
          <a:blip r:embed="rId5"/>
          <a:stretch>
            <a:fillRect/>
          </a:stretch>
        </p:blipFill>
        <p:spPr>
          <a:xfrm>
            <a:off x="381000" y="2362200"/>
            <a:ext cx="831850" cy="831850"/>
          </a:xfrm>
          <a:prstGeom prst="rect">
            <a:avLst/>
          </a:prstGeom>
        </p:spPr>
      </p:pic>
      <p:pic>
        <p:nvPicPr>
          <p:cNvPr id="31" name="Image 30" descr="satisfait"/>
          <p:cNvPicPr>
            <a:picLocks noChangeAspect="1"/>
          </p:cNvPicPr>
          <p:nvPr/>
        </p:nvPicPr>
        <p:blipFill>
          <a:blip r:embed="rId6"/>
          <a:stretch>
            <a:fillRect/>
          </a:stretch>
        </p:blipFill>
        <p:spPr>
          <a:xfrm>
            <a:off x="1435100" y="2857500"/>
            <a:ext cx="444500" cy="444500"/>
          </a:xfrm>
          <a:prstGeom prst="rect">
            <a:avLst/>
          </a:prstGeom>
        </p:spPr>
      </p:pic>
      <p:pic>
        <p:nvPicPr>
          <p:cNvPr id="33" name="Image 32" descr="gif-peur-embarrasse.gif"/>
          <p:cNvPicPr>
            <a:picLocks noChangeAspect="1"/>
          </p:cNvPicPr>
          <p:nvPr/>
        </p:nvPicPr>
        <p:blipFill>
          <a:blip r:embed="rId7"/>
          <a:stretch>
            <a:fillRect/>
          </a:stretch>
        </p:blipFill>
        <p:spPr>
          <a:xfrm flipH="1">
            <a:off x="3580738" y="1803400"/>
            <a:ext cx="330862" cy="330200"/>
          </a:xfrm>
          <a:prstGeom prst="rect">
            <a:avLst/>
          </a:prstGeom>
        </p:spPr>
      </p:pic>
      <p:grpSp>
        <p:nvGrpSpPr>
          <p:cNvPr id="35" name="Grouper 34"/>
          <p:cNvGrpSpPr/>
          <p:nvPr/>
        </p:nvGrpSpPr>
        <p:grpSpPr>
          <a:xfrm>
            <a:off x="3530600" y="2133600"/>
            <a:ext cx="4076700" cy="1803400"/>
            <a:chOff x="1857254" y="1775741"/>
            <a:chExt cx="2985679" cy="1700064"/>
          </a:xfrm>
        </p:grpSpPr>
        <p:sp>
          <p:nvSpPr>
            <p:cNvPr id="36" name="Arc 35"/>
            <p:cNvSpPr/>
            <p:nvPr/>
          </p:nvSpPr>
          <p:spPr>
            <a:xfrm rot="16492063">
              <a:off x="2064987" y="2209791"/>
              <a:ext cx="919931" cy="1335398"/>
            </a:xfrm>
            <a:prstGeom prst="arc">
              <a:avLst>
                <a:gd name="adj1" fmla="val 10488337"/>
                <a:gd name="adj2" fmla="val 984161"/>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7" name="Arc 36"/>
            <p:cNvSpPr/>
            <p:nvPr/>
          </p:nvSpPr>
          <p:spPr>
            <a:xfrm rot="656295">
              <a:off x="2698111" y="1775741"/>
              <a:ext cx="1571555" cy="1700064"/>
            </a:xfrm>
            <a:prstGeom prst="arc">
              <a:avLst>
                <a:gd name="adj1" fmla="val 10430236"/>
                <a:gd name="adj2" fmla="val 20928275"/>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8" name="Arc 37"/>
            <p:cNvSpPr/>
            <p:nvPr/>
          </p:nvSpPr>
          <p:spPr>
            <a:xfrm rot="5400000">
              <a:off x="3907366" y="2374901"/>
              <a:ext cx="905933" cy="965200"/>
            </a:xfrm>
            <a:prstGeom prst="arc">
              <a:avLst>
                <a:gd name="adj1" fmla="val 9926378"/>
                <a:gd name="adj2" fmla="val 0"/>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39" name="Connecteur droit 38"/>
            <p:cNvCxnSpPr>
              <a:stCxn id="36" idx="0"/>
              <a:endCxn id="38" idx="2"/>
            </p:cNvCxnSpPr>
            <p:nvPr/>
          </p:nvCxnSpPr>
          <p:spPr>
            <a:xfrm flipV="1">
              <a:off x="2527581" y="3310468"/>
              <a:ext cx="1832752" cy="27974"/>
            </a:xfrm>
            <a:prstGeom prst="line">
              <a:avLst/>
            </a:prstGeom>
            <a:ln w="28575" cmpd="sng">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56" name="ZoneTexte 55"/>
          <p:cNvSpPr txBox="1"/>
          <p:nvPr/>
        </p:nvSpPr>
        <p:spPr>
          <a:xfrm>
            <a:off x="3215686" y="2501900"/>
            <a:ext cx="797514" cy="523220"/>
          </a:xfrm>
          <a:prstGeom prst="rect">
            <a:avLst/>
          </a:prstGeom>
          <a:noFill/>
        </p:spPr>
        <p:txBody>
          <a:bodyPr wrap="none" rtlCol="0">
            <a:spAutoFit/>
          </a:bodyPr>
          <a:lstStyle/>
          <a:p>
            <a:pPr algn="r"/>
            <a:r>
              <a:rPr lang="en-GB" smtClean="0">
                <a:latin typeface="Consolas"/>
                <a:cs typeface="Consolas"/>
              </a:rPr>
              <a:t>Agreed</a:t>
            </a:r>
          </a:p>
          <a:p>
            <a:pPr algn="r"/>
            <a:r>
              <a:rPr lang="en-GB" smtClean="0">
                <a:latin typeface="Consolas"/>
                <a:cs typeface="Consolas"/>
              </a:rPr>
              <a:t>SLA</a:t>
            </a:r>
            <a:r>
              <a:rPr lang="en-GB" baseline="-25000" smtClean="0">
                <a:latin typeface="Consolas"/>
                <a:cs typeface="Consolas"/>
              </a:rPr>
              <a:t>2</a:t>
            </a:r>
            <a:endParaRPr lang="en-GB" baseline="-25000">
              <a:latin typeface="Consolas"/>
              <a:cs typeface="Consolas"/>
            </a:endParaRPr>
          </a:p>
        </p:txBody>
      </p:sp>
      <p:pic>
        <p:nvPicPr>
          <p:cNvPr id="57" name="Image 56"/>
          <p:cNvPicPr>
            <a:picLocks noChangeAspect="1"/>
          </p:cNvPicPr>
          <p:nvPr/>
        </p:nvPicPr>
        <p:blipFill>
          <a:blip r:embed="rId4">
            <a:duotone>
              <a:schemeClr val="accent3">
                <a:shade val="45000"/>
                <a:satMod val="135000"/>
              </a:schemeClr>
              <a:prstClr val="white"/>
            </a:duotone>
            <a:extLst/>
          </a:blip>
          <a:stretch>
            <a:fillRect/>
          </a:stretch>
        </p:blipFill>
        <p:spPr>
          <a:xfrm rot="20779357" flipH="1">
            <a:off x="2794000" y="2747431"/>
            <a:ext cx="1029949" cy="592667"/>
          </a:xfrm>
          <a:prstGeom prst="rect">
            <a:avLst/>
          </a:prstGeom>
        </p:spPr>
      </p:pic>
      <p:pic>
        <p:nvPicPr>
          <p:cNvPr id="50" name="Image 49"/>
          <p:cNvPicPr>
            <a:picLocks noChangeAspect="1"/>
          </p:cNvPicPr>
          <p:nvPr/>
        </p:nvPicPr>
        <p:blipFill>
          <a:blip r:embed="rId8"/>
          <a:stretch>
            <a:fillRect/>
          </a:stretch>
        </p:blipFill>
        <p:spPr>
          <a:xfrm>
            <a:off x="1104900" y="2197100"/>
            <a:ext cx="635000" cy="650000"/>
          </a:xfrm>
          <a:prstGeom prst="rect">
            <a:avLst/>
          </a:prstGeom>
        </p:spPr>
      </p:pic>
      <p:cxnSp>
        <p:nvCxnSpPr>
          <p:cNvPr id="43" name="Connecteur droit avec flèche 42"/>
          <p:cNvCxnSpPr>
            <a:stCxn id="55" idx="0"/>
          </p:cNvCxnSpPr>
          <p:nvPr/>
        </p:nvCxnSpPr>
        <p:spPr>
          <a:xfrm flipV="1">
            <a:off x="3104174" y="2082800"/>
            <a:ext cx="1632926" cy="1847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55" idx="0"/>
            <a:endCxn id="22" idx="1"/>
          </p:cNvCxnSpPr>
          <p:nvPr/>
        </p:nvCxnSpPr>
        <p:spPr>
          <a:xfrm>
            <a:off x="3104174" y="2267580"/>
            <a:ext cx="1083512" cy="4760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5" name="Image 54" descr="images-2.jpe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4587590">
            <a:off x="2096762" y="1726640"/>
            <a:ext cx="641475" cy="1412610"/>
          </a:xfrm>
          <a:prstGeom prst="rect">
            <a:avLst/>
          </a:prstGeom>
        </p:spPr>
      </p:pic>
    </p:spTree>
    <p:extLst>
      <p:ext uri="{BB962C8B-B14F-4D97-AF65-F5344CB8AC3E}">
        <p14:creationId xmlns:p14="http://schemas.microsoft.com/office/powerpoint/2010/main" val="34442099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objectives</a:t>
            </a:r>
            <a:endParaRPr lang="es-MX" dirty="0"/>
          </a:p>
        </p:txBody>
      </p:sp>
      <p:sp>
        <p:nvSpPr>
          <p:cNvPr id="3" name="2 Marcador de contenido"/>
          <p:cNvSpPr>
            <a:spLocks noGrp="1"/>
          </p:cNvSpPr>
          <p:nvPr>
            <p:ph idx="1"/>
          </p:nvPr>
        </p:nvSpPr>
        <p:spPr/>
        <p:txBody>
          <a:bodyPr>
            <a:normAutofit/>
          </a:bodyPr>
          <a:lstStyle/>
          <a:p>
            <a:pPr marL="0" indent="0">
              <a:buNone/>
            </a:pPr>
            <a:r>
              <a:rPr lang="es-MX" sz="1800" dirty="0" smtClean="0"/>
              <a:t>Propose an SLA guided continuous data integration and provision system as a DaaS  </a:t>
            </a:r>
          </a:p>
          <a:p>
            <a:pPr lvl="1"/>
            <a:r>
              <a:rPr lang="es-MX" sz="1600" dirty="0" smtClean="0"/>
              <a:t>Integrated SLA computation out of the Data agreed SLA</a:t>
            </a:r>
          </a:p>
          <a:p>
            <a:pPr lvl="1"/>
            <a:r>
              <a:rPr lang="es-MX" sz="1600" dirty="0" smtClean="0"/>
              <a:t>Optimized and adaptable data collection, query rewriting and integration according to user preferences</a:t>
            </a:r>
          </a:p>
          <a:p>
            <a:pPr lvl="1"/>
            <a:r>
              <a:rPr lang="es-MX" sz="1600" dirty="0" smtClean="0"/>
              <a:t>Learning based data integration mechanisms</a:t>
            </a:r>
            <a:endParaRPr lang="es-MX" sz="1600" dirty="0"/>
          </a:p>
        </p:txBody>
      </p:sp>
      <p:sp>
        <p:nvSpPr>
          <p:cNvPr id="5" name="Espace réservé du numéro de diapositive 4"/>
          <p:cNvSpPr>
            <a:spLocks noGrp="1"/>
          </p:cNvSpPr>
          <p:nvPr>
            <p:ph type="sldNum" sz="quarter" idx="12"/>
          </p:nvPr>
        </p:nvSpPr>
        <p:spPr/>
        <p:txBody>
          <a:bodyPr/>
          <a:lstStyle/>
          <a:p>
            <a:fld id="{9641D703-76A2-4767-AC01-55DB2BFA04C0}" type="slidenum">
              <a:rPr lang="es-MX" smtClean="0"/>
              <a:t>8</a:t>
            </a:fld>
            <a:endParaRPr lang="es-MX"/>
          </a:p>
        </p:txBody>
      </p:sp>
    </p:spTree>
    <p:extLst>
      <p:ext uri="{BB962C8B-B14F-4D97-AF65-F5344CB8AC3E}">
        <p14:creationId xmlns:p14="http://schemas.microsoft.com/office/powerpoint/2010/main" val="2473982592"/>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General </a:t>
            </a:r>
            <a:r>
              <a:rPr lang="fr-FR" dirty="0" err="1" smtClean="0"/>
              <a:t>approach</a:t>
            </a:r>
            <a:endParaRPr lang="fr-FR" dirty="0"/>
          </a:p>
        </p:txBody>
      </p:sp>
      <p:sp>
        <p:nvSpPr>
          <p:cNvPr id="3" name="Espace réservé du numéro de diapositive 2"/>
          <p:cNvSpPr>
            <a:spLocks noGrp="1"/>
          </p:cNvSpPr>
          <p:nvPr>
            <p:ph type="sldNum" sz="quarter" idx="12"/>
          </p:nvPr>
        </p:nvSpPr>
        <p:spPr/>
        <p:txBody>
          <a:bodyPr/>
          <a:lstStyle/>
          <a:p>
            <a:fld id="{503914D5-4C05-48A0-975C-C97C98535A04}" type="slidenum">
              <a:rPr lang="en-GB" smtClean="0"/>
              <a:t>9</a:t>
            </a:fld>
            <a:endParaRPr lang="en-GB"/>
          </a:p>
        </p:txBody>
      </p:sp>
      <p:sp>
        <p:nvSpPr>
          <p:cNvPr id="4" name="Signalisation droite 3"/>
          <p:cNvSpPr/>
          <p:nvPr/>
        </p:nvSpPr>
        <p:spPr>
          <a:xfrm>
            <a:off x="1230931" y="1905000"/>
            <a:ext cx="1423370" cy="4191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latin typeface="Consolas"/>
                <a:cs typeface="Consolas"/>
              </a:rPr>
              <a:t>SLA </a:t>
            </a:r>
            <a:r>
              <a:rPr lang="fr-FR" dirty="0" err="1" smtClean="0">
                <a:latin typeface="Consolas"/>
                <a:cs typeface="Consolas"/>
              </a:rPr>
              <a:t>derivation</a:t>
            </a:r>
            <a:endParaRPr lang="fr-FR" dirty="0">
              <a:latin typeface="Consolas"/>
              <a:cs typeface="Consolas"/>
            </a:endParaRPr>
          </a:p>
        </p:txBody>
      </p:sp>
      <p:sp>
        <p:nvSpPr>
          <p:cNvPr id="5" name="Signalisation droite 4"/>
          <p:cNvSpPr/>
          <p:nvPr/>
        </p:nvSpPr>
        <p:spPr>
          <a:xfrm>
            <a:off x="3513612" y="1917700"/>
            <a:ext cx="1718788" cy="4191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latin typeface="Consolas"/>
                <a:cs typeface="Consolas"/>
              </a:rPr>
              <a:t>Service composition</a:t>
            </a:r>
            <a:endParaRPr lang="fr-FR" dirty="0">
              <a:latin typeface="Consolas"/>
              <a:cs typeface="Consolas"/>
            </a:endParaRPr>
          </a:p>
        </p:txBody>
      </p:sp>
      <p:sp>
        <p:nvSpPr>
          <p:cNvPr id="6" name="Signalisation droite 5"/>
          <p:cNvSpPr/>
          <p:nvPr/>
        </p:nvSpPr>
        <p:spPr>
          <a:xfrm>
            <a:off x="5964712" y="1930400"/>
            <a:ext cx="1718788" cy="4191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latin typeface="Consolas"/>
                <a:cs typeface="Consolas"/>
              </a:rPr>
              <a:t>Query</a:t>
            </a:r>
            <a:r>
              <a:rPr lang="fr-FR" dirty="0" smtClean="0">
                <a:latin typeface="Consolas"/>
                <a:cs typeface="Consolas"/>
              </a:rPr>
              <a:t> </a:t>
            </a:r>
            <a:r>
              <a:rPr lang="fr-FR" dirty="0" err="1" smtClean="0">
                <a:latin typeface="Consolas"/>
                <a:cs typeface="Consolas"/>
              </a:rPr>
              <a:t>evaluation</a:t>
            </a:r>
            <a:endParaRPr lang="fr-FR" dirty="0">
              <a:latin typeface="Consolas"/>
              <a:cs typeface="Consolas"/>
            </a:endParaRPr>
          </a:p>
        </p:txBody>
      </p:sp>
      <p:sp>
        <p:nvSpPr>
          <p:cNvPr id="7" name="Signalisation droite 6"/>
          <p:cNvSpPr/>
          <p:nvPr/>
        </p:nvSpPr>
        <p:spPr>
          <a:xfrm>
            <a:off x="2008137" y="26924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latin typeface="Consolas"/>
                <a:cs typeface="Consolas"/>
              </a:rPr>
              <a:t>Lookup</a:t>
            </a:r>
            <a:endParaRPr lang="fr-FR" sz="1200" dirty="0" smtClean="0">
              <a:solidFill>
                <a:srgbClr val="000000"/>
              </a:solidFill>
              <a:latin typeface="Consolas"/>
              <a:cs typeface="Consolas"/>
            </a:endParaRPr>
          </a:p>
          <a:p>
            <a:pPr algn="ctr"/>
            <a:r>
              <a:rPr lang="fr-FR" sz="1200" dirty="0" err="1">
                <a:solidFill>
                  <a:srgbClr val="000000"/>
                </a:solidFill>
                <a:latin typeface="Consolas"/>
                <a:cs typeface="Consolas"/>
              </a:rPr>
              <a:t>p</a:t>
            </a:r>
            <a:r>
              <a:rPr lang="fr-FR" sz="1200" dirty="0" err="1" smtClean="0">
                <a:solidFill>
                  <a:srgbClr val="000000"/>
                </a:solidFill>
                <a:latin typeface="Consolas"/>
                <a:cs typeface="Consolas"/>
              </a:rPr>
              <a:t>rederived</a:t>
            </a:r>
            <a:r>
              <a:rPr lang="fr-FR" sz="1200" dirty="0" smtClean="0">
                <a:solidFill>
                  <a:srgbClr val="000000"/>
                </a:solidFill>
                <a:latin typeface="Consolas"/>
                <a:cs typeface="Consolas"/>
              </a:rPr>
              <a:t> SLA</a:t>
            </a:r>
            <a:endParaRPr lang="fr-FR" sz="1200" dirty="0">
              <a:solidFill>
                <a:srgbClr val="000000"/>
              </a:solidFill>
              <a:latin typeface="Consolas"/>
              <a:cs typeface="Consolas"/>
            </a:endParaRPr>
          </a:p>
        </p:txBody>
      </p:sp>
      <p:sp>
        <p:nvSpPr>
          <p:cNvPr id="8" name="Signalisation droite 7"/>
          <p:cNvSpPr/>
          <p:nvPr/>
        </p:nvSpPr>
        <p:spPr>
          <a:xfrm>
            <a:off x="3138923" y="1549400"/>
            <a:ext cx="4976377" cy="952500"/>
          </a:xfrm>
          <a:prstGeom prst="homePlate">
            <a:avLst/>
          </a:prstGeom>
          <a:noFill/>
          <a:ln>
            <a:solidFill>
              <a:schemeClr val="tx2">
                <a:lumMod val="75000"/>
                <a:lumOff val="2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Consolas"/>
              <a:cs typeface="Consolas"/>
            </a:endParaRPr>
          </a:p>
        </p:txBody>
      </p:sp>
      <p:sp>
        <p:nvSpPr>
          <p:cNvPr id="9" name="Signalisation droite 8"/>
          <p:cNvSpPr/>
          <p:nvPr/>
        </p:nvSpPr>
        <p:spPr>
          <a:xfrm>
            <a:off x="1982737" y="35179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latin typeface="Consolas"/>
                <a:cs typeface="Consolas"/>
              </a:rPr>
              <a:t>Integrate</a:t>
            </a:r>
            <a:endParaRPr lang="fr-FR" sz="1200" dirty="0" smtClean="0">
              <a:solidFill>
                <a:srgbClr val="000000"/>
              </a:solidFill>
              <a:latin typeface="Consolas"/>
              <a:cs typeface="Consolas"/>
            </a:endParaRPr>
          </a:p>
          <a:p>
            <a:pPr algn="ctr"/>
            <a:r>
              <a:rPr lang="fr-FR" sz="1200" dirty="0" smtClean="0">
                <a:solidFill>
                  <a:srgbClr val="000000"/>
                </a:solidFill>
                <a:latin typeface="Consolas"/>
                <a:cs typeface="Consolas"/>
              </a:rPr>
              <a:t>SLA</a:t>
            </a:r>
            <a:endParaRPr lang="fr-FR" sz="1200" dirty="0">
              <a:solidFill>
                <a:srgbClr val="000000"/>
              </a:solidFill>
              <a:latin typeface="Consolas"/>
              <a:cs typeface="Consolas"/>
            </a:endParaRPr>
          </a:p>
        </p:txBody>
      </p:sp>
      <p:cxnSp>
        <p:nvCxnSpPr>
          <p:cNvPr id="11" name="Connecteur en angle 10"/>
          <p:cNvCxnSpPr>
            <a:stCxn id="4" idx="2"/>
            <a:endCxn id="7" idx="1"/>
          </p:cNvCxnSpPr>
          <p:nvPr/>
        </p:nvCxnSpPr>
        <p:spPr>
          <a:xfrm rot="16200000" flipH="1">
            <a:off x="1592789" y="2569152"/>
            <a:ext cx="660400" cy="17029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necteur en angle 12"/>
          <p:cNvCxnSpPr>
            <a:stCxn id="4" idx="2"/>
            <a:endCxn id="9" idx="1"/>
          </p:cNvCxnSpPr>
          <p:nvPr/>
        </p:nvCxnSpPr>
        <p:spPr>
          <a:xfrm rot="16200000" flipH="1">
            <a:off x="1167339" y="2994602"/>
            <a:ext cx="1485900" cy="14489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349697" y="3073400"/>
            <a:ext cx="403989" cy="276999"/>
          </a:xfrm>
          <a:prstGeom prst="rect">
            <a:avLst/>
          </a:prstGeom>
          <a:noFill/>
          <a:ln>
            <a:solidFill>
              <a:srgbClr val="18579B"/>
            </a:solidFill>
          </a:ln>
        </p:spPr>
        <p:txBody>
          <a:bodyPr wrap="square" rtlCol="0">
            <a:spAutoFit/>
          </a:bodyPr>
          <a:lstStyle/>
          <a:p>
            <a:r>
              <a:rPr lang="fr-FR" sz="1200" dirty="0" smtClean="0">
                <a:latin typeface="Consolas"/>
                <a:cs typeface="Consolas"/>
              </a:rPr>
              <a:t>OR</a:t>
            </a:r>
            <a:endParaRPr lang="fr-FR" sz="1200" dirty="0">
              <a:latin typeface="Consolas"/>
              <a:cs typeface="Consolas"/>
            </a:endParaRPr>
          </a:p>
        </p:txBody>
      </p:sp>
      <p:sp>
        <p:nvSpPr>
          <p:cNvPr id="16" name="Signalisation droite 15"/>
          <p:cNvSpPr/>
          <p:nvPr/>
        </p:nvSpPr>
        <p:spPr>
          <a:xfrm>
            <a:off x="4408437" y="26670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latin typeface="Consolas"/>
                <a:cs typeface="Consolas"/>
              </a:rPr>
              <a:t>Rewrite </a:t>
            </a:r>
            <a:r>
              <a:rPr lang="fr-FR" sz="1200" dirty="0" err="1" smtClean="0">
                <a:solidFill>
                  <a:srgbClr val="000000"/>
                </a:solidFill>
                <a:latin typeface="Consolas"/>
                <a:cs typeface="Consolas"/>
              </a:rPr>
              <a:t>query</a:t>
            </a:r>
            <a:r>
              <a:rPr lang="fr-FR" sz="1200" dirty="0" smtClean="0">
                <a:solidFill>
                  <a:srgbClr val="000000"/>
                </a:solidFill>
                <a:latin typeface="Consolas"/>
                <a:cs typeface="Consolas"/>
              </a:rPr>
              <a:t> </a:t>
            </a:r>
            <a:r>
              <a:rPr lang="fr-FR" sz="1200" dirty="0" err="1" smtClean="0">
                <a:solidFill>
                  <a:srgbClr val="000000"/>
                </a:solidFill>
                <a:latin typeface="Consolas"/>
                <a:cs typeface="Consolas"/>
              </a:rPr>
              <a:t>with</a:t>
            </a:r>
            <a:r>
              <a:rPr lang="fr-FR" sz="1200" dirty="0" smtClean="0">
                <a:solidFill>
                  <a:srgbClr val="000000"/>
                </a:solidFill>
                <a:latin typeface="Consolas"/>
                <a:cs typeface="Consolas"/>
              </a:rPr>
              <a:t> SLA </a:t>
            </a:r>
            <a:r>
              <a:rPr lang="fr-FR" sz="1200" dirty="0" err="1" smtClean="0">
                <a:solidFill>
                  <a:srgbClr val="000000"/>
                </a:solidFill>
                <a:latin typeface="Consolas"/>
                <a:cs typeface="Consolas"/>
              </a:rPr>
              <a:t>constraints</a:t>
            </a:r>
            <a:endParaRPr lang="fr-FR" sz="1200" dirty="0">
              <a:solidFill>
                <a:srgbClr val="000000"/>
              </a:solidFill>
              <a:latin typeface="Consolas"/>
              <a:cs typeface="Consolas"/>
            </a:endParaRPr>
          </a:p>
        </p:txBody>
      </p:sp>
      <p:cxnSp>
        <p:nvCxnSpPr>
          <p:cNvPr id="20" name="Connecteur en angle 19"/>
          <p:cNvCxnSpPr>
            <a:stCxn id="5" idx="2"/>
            <a:endCxn id="16" idx="1"/>
          </p:cNvCxnSpPr>
          <p:nvPr/>
        </p:nvCxnSpPr>
        <p:spPr>
          <a:xfrm rot="16200000" flipH="1">
            <a:off x="4027184" y="2577847"/>
            <a:ext cx="622300" cy="1402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Signalisation droite 20"/>
          <p:cNvSpPr/>
          <p:nvPr/>
        </p:nvSpPr>
        <p:spPr>
          <a:xfrm>
            <a:off x="4421137" y="34798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latin typeface="Consolas"/>
                <a:cs typeface="Consolas"/>
              </a:rPr>
              <a:t>Store </a:t>
            </a:r>
            <a:r>
              <a:rPr lang="fr-FR" sz="1200" dirty="0" err="1" smtClean="0">
                <a:solidFill>
                  <a:srgbClr val="000000"/>
                </a:solidFill>
                <a:latin typeface="Consolas"/>
                <a:cs typeface="Consolas"/>
              </a:rPr>
              <a:t>rewriten</a:t>
            </a:r>
            <a:r>
              <a:rPr lang="fr-FR" sz="1200" dirty="0" smtClean="0">
                <a:solidFill>
                  <a:srgbClr val="000000"/>
                </a:solidFill>
                <a:latin typeface="Consolas"/>
                <a:cs typeface="Consolas"/>
              </a:rPr>
              <a:t> </a:t>
            </a:r>
            <a:r>
              <a:rPr lang="fr-FR" sz="1200" dirty="0" err="1" smtClean="0">
                <a:solidFill>
                  <a:srgbClr val="000000"/>
                </a:solidFill>
                <a:latin typeface="Consolas"/>
                <a:cs typeface="Consolas"/>
              </a:rPr>
              <a:t>queries</a:t>
            </a:r>
            <a:endParaRPr lang="fr-FR" sz="1200" dirty="0">
              <a:solidFill>
                <a:srgbClr val="000000"/>
              </a:solidFill>
              <a:latin typeface="Consolas"/>
              <a:cs typeface="Consolas"/>
            </a:endParaRPr>
          </a:p>
        </p:txBody>
      </p:sp>
      <p:sp>
        <p:nvSpPr>
          <p:cNvPr id="22" name="ZoneTexte 21"/>
          <p:cNvSpPr txBox="1"/>
          <p:nvPr/>
        </p:nvSpPr>
        <p:spPr>
          <a:xfrm>
            <a:off x="3181138" y="1524000"/>
            <a:ext cx="1760778" cy="307777"/>
          </a:xfrm>
          <a:prstGeom prst="rect">
            <a:avLst/>
          </a:prstGeom>
          <a:noFill/>
        </p:spPr>
        <p:txBody>
          <a:bodyPr wrap="square" rtlCol="0">
            <a:spAutoFit/>
          </a:bodyPr>
          <a:lstStyle/>
          <a:p>
            <a:r>
              <a:rPr lang="fr-FR" dirty="0" err="1" smtClean="0">
                <a:latin typeface="Consolas"/>
                <a:cs typeface="Consolas"/>
              </a:rPr>
              <a:t>Query</a:t>
            </a:r>
            <a:r>
              <a:rPr lang="fr-FR" dirty="0" smtClean="0">
                <a:latin typeface="Consolas"/>
                <a:cs typeface="Consolas"/>
              </a:rPr>
              <a:t> rewriting</a:t>
            </a:r>
            <a:endParaRPr lang="fr-FR" dirty="0">
              <a:latin typeface="Consolas"/>
              <a:cs typeface="Consolas"/>
            </a:endParaRPr>
          </a:p>
        </p:txBody>
      </p:sp>
      <p:cxnSp>
        <p:nvCxnSpPr>
          <p:cNvPr id="23" name="Connecteur en angle 22"/>
          <p:cNvCxnSpPr>
            <a:stCxn id="5" idx="2"/>
            <a:endCxn id="21" idx="1"/>
          </p:cNvCxnSpPr>
          <p:nvPr/>
        </p:nvCxnSpPr>
        <p:spPr>
          <a:xfrm rot="16200000" flipH="1">
            <a:off x="3627134" y="2977897"/>
            <a:ext cx="1435100" cy="1529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ZoneTexte 25"/>
          <p:cNvSpPr txBox="1"/>
          <p:nvPr/>
        </p:nvSpPr>
        <p:spPr>
          <a:xfrm>
            <a:off x="3693539" y="3048000"/>
            <a:ext cx="508357" cy="276999"/>
          </a:xfrm>
          <a:prstGeom prst="rect">
            <a:avLst/>
          </a:prstGeom>
          <a:noFill/>
          <a:ln>
            <a:solidFill>
              <a:srgbClr val="18579B"/>
            </a:solidFill>
          </a:ln>
        </p:spPr>
        <p:txBody>
          <a:bodyPr wrap="square" rtlCol="0">
            <a:spAutoFit/>
          </a:bodyPr>
          <a:lstStyle/>
          <a:p>
            <a:r>
              <a:rPr lang="fr-FR" sz="1200" dirty="0" smtClean="0">
                <a:latin typeface="Consolas"/>
                <a:cs typeface="Consolas"/>
              </a:rPr>
              <a:t>SEQ</a:t>
            </a:r>
            <a:endParaRPr lang="fr-FR" sz="1200" dirty="0">
              <a:latin typeface="Consolas"/>
              <a:cs typeface="Consolas"/>
            </a:endParaRPr>
          </a:p>
        </p:txBody>
      </p:sp>
      <p:sp>
        <p:nvSpPr>
          <p:cNvPr id="27" name="Signalisation droite 26"/>
          <p:cNvSpPr/>
          <p:nvPr/>
        </p:nvSpPr>
        <p:spPr>
          <a:xfrm>
            <a:off x="6808737" y="26924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rgbClr val="000000"/>
                </a:solidFill>
                <a:latin typeface="Consolas"/>
                <a:cs typeface="Consolas"/>
              </a:rPr>
              <a:t>SLA </a:t>
            </a:r>
            <a:r>
              <a:rPr lang="fr-FR" sz="1200" dirty="0" err="1" smtClean="0">
                <a:solidFill>
                  <a:srgbClr val="000000"/>
                </a:solidFill>
                <a:latin typeface="Consolas"/>
                <a:cs typeface="Consolas"/>
              </a:rPr>
              <a:t>guided</a:t>
            </a:r>
            <a:endParaRPr lang="fr-FR" sz="1200" dirty="0" smtClean="0">
              <a:solidFill>
                <a:srgbClr val="000000"/>
              </a:solidFill>
              <a:latin typeface="Consolas"/>
              <a:cs typeface="Consolas"/>
            </a:endParaRPr>
          </a:p>
          <a:p>
            <a:pPr algn="ctr"/>
            <a:r>
              <a:rPr lang="fr-FR" sz="1200" dirty="0" err="1">
                <a:solidFill>
                  <a:srgbClr val="000000"/>
                </a:solidFill>
                <a:latin typeface="Consolas"/>
                <a:cs typeface="Consolas"/>
              </a:rPr>
              <a:t>o</a:t>
            </a:r>
            <a:r>
              <a:rPr lang="fr-FR" sz="1200" dirty="0" err="1" smtClean="0">
                <a:solidFill>
                  <a:srgbClr val="000000"/>
                </a:solidFill>
                <a:latin typeface="Consolas"/>
                <a:cs typeface="Consolas"/>
              </a:rPr>
              <a:t>ptimization</a:t>
            </a:r>
            <a:endParaRPr lang="fr-FR" sz="1200" dirty="0">
              <a:solidFill>
                <a:srgbClr val="000000"/>
              </a:solidFill>
              <a:latin typeface="Consolas"/>
              <a:cs typeface="Consolas"/>
            </a:endParaRPr>
          </a:p>
        </p:txBody>
      </p:sp>
      <p:sp>
        <p:nvSpPr>
          <p:cNvPr id="28" name="Signalisation droite 27"/>
          <p:cNvSpPr/>
          <p:nvPr/>
        </p:nvSpPr>
        <p:spPr>
          <a:xfrm>
            <a:off x="6846837" y="3505200"/>
            <a:ext cx="1611363" cy="584200"/>
          </a:xfrm>
          <a:prstGeom prst="homePlate">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rgbClr val="000000"/>
                </a:solidFill>
                <a:latin typeface="Consolas"/>
                <a:cs typeface="Consolas"/>
              </a:rPr>
              <a:t>Execution</a:t>
            </a:r>
            <a:endParaRPr lang="fr-FR" sz="1200" dirty="0">
              <a:solidFill>
                <a:srgbClr val="000000"/>
              </a:solidFill>
              <a:latin typeface="Consolas"/>
              <a:cs typeface="Consolas"/>
            </a:endParaRPr>
          </a:p>
        </p:txBody>
      </p:sp>
      <p:cxnSp>
        <p:nvCxnSpPr>
          <p:cNvPr id="29" name="Connecteur en angle 28"/>
          <p:cNvCxnSpPr>
            <a:stCxn id="6" idx="2"/>
            <a:endCxn id="27" idx="1"/>
          </p:cNvCxnSpPr>
          <p:nvPr/>
        </p:nvCxnSpPr>
        <p:spPr>
          <a:xfrm rot="16200000" flipH="1">
            <a:off x="6446534" y="2622297"/>
            <a:ext cx="635000" cy="894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Connecteur en angle 32"/>
          <p:cNvCxnSpPr>
            <a:stCxn id="6" idx="2"/>
            <a:endCxn id="28" idx="1"/>
          </p:cNvCxnSpPr>
          <p:nvPr/>
        </p:nvCxnSpPr>
        <p:spPr>
          <a:xfrm rot="16200000" flipH="1">
            <a:off x="6059184" y="3009647"/>
            <a:ext cx="1447800" cy="12750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ZoneTexte 35"/>
          <p:cNvSpPr txBox="1"/>
          <p:nvPr/>
        </p:nvSpPr>
        <p:spPr>
          <a:xfrm>
            <a:off x="6157339" y="3048000"/>
            <a:ext cx="508357" cy="276999"/>
          </a:xfrm>
          <a:prstGeom prst="rect">
            <a:avLst/>
          </a:prstGeom>
          <a:noFill/>
          <a:ln>
            <a:solidFill>
              <a:srgbClr val="18579B"/>
            </a:solidFill>
          </a:ln>
        </p:spPr>
        <p:txBody>
          <a:bodyPr wrap="square" rtlCol="0">
            <a:spAutoFit/>
          </a:bodyPr>
          <a:lstStyle/>
          <a:p>
            <a:r>
              <a:rPr lang="fr-FR" sz="1200" dirty="0" smtClean="0">
                <a:latin typeface="Consolas"/>
                <a:cs typeface="Consolas"/>
              </a:rPr>
              <a:t>SEQ</a:t>
            </a:r>
            <a:endParaRPr lang="fr-FR" sz="1200" dirty="0">
              <a:latin typeface="Consolas"/>
              <a:cs typeface="Consolas"/>
            </a:endParaRPr>
          </a:p>
        </p:txBody>
      </p:sp>
      <p:sp>
        <p:nvSpPr>
          <p:cNvPr id="37" name="Signalisation droite 36"/>
          <p:cNvSpPr/>
          <p:nvPr/>
        </p:nvSpPr>
        <p:spPr>
          <a:xfrm>
            <a:off x="330200" y="4445000"/>
            <a:ext cx="8432800" cy="444500"/>
          </a:xfrm>
          <a:prstGeom prst="homePlate">
            <a:avLst/>
          </a:prstGeom>
          <a:noFill/>
          <a:ln>
            <a:solidFill>
              <a:schemeClr val="tx1">
                <a:lumMod val="65000"/>
                <a:lumOff val="3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latin typeface="Consolas"/>
                <a:cs typeface="Consolas"/>
              </a:rPr>
              <a:t>Monitoring</a:t>
            </a:r>
            <a:endParaRPr lang="fr-FR" dirty="0">
              <a:solidFill>
                <a:srgbClr val="000000"/>
              </a:solidFill>
              <a:latin typeface="Consolas"/>
              <a:cs typeface="Consolas"/>
            </a:endParaRPr>
          </a:p>
        </p:txBody>
      </p:sp>
      <p:sp>
        <p:nvSpPr>
          <p:cNvPr id="38" name="Signalisation droite 37"/>
          <p:cNvSpPr/>
          <p:nvPr/>
        </p:nvSpPr>
        <p:spPr>
          <a:xfrm>
            <a:off x="325912" y="3949700"/>
            <a:ext cx="1401288" cy="419100"/>
          </a:xfrm>
          <a:prstGeom prst="homePlate">
            <a:avLst/>
          </a:prstGeom>
          <a:solidFill>
            <a:schemeClr val="bg1">
              <a:lumMod val="8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latin typeface="Consolas"/>
                <a:cs typeface="Consolas"/>
              </a:rPr>
              <a:t>SLA</a:t>
            </a:r>
          </a:p>
          <a:p>
            <a:pPr algn="ctr"/>
            <a:r>
              <a:rPr lang="fr-FR" dirty="0" smtClean="0">
                <a:solidFill>
                  <a:srgbClr val="000000"/>
                </a:solidFill>
                <a:latin typeface="Consolas"/>
                <a:cs typeface="Consolas"/>
              </a:rPr>
              <a:t>management</a:t>
            </a:r>
          </a:p>
        </p:txBody>
      </p:sp>
    </p:spTree>
    <p:extLst>
      <p:ext uri="{BB962C8B-B14F-4D97-AF65-F5344CB8AC3E}">
        <p14:creationId xmlns:p14="http://schemas.microsoft.com/office/powerpoint/2010/main" val="3907670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Dividend">
  <a:themeElements>
    <a:clrScheme name="Bris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20826</TotalTime>
  <Words>2795</Words>
  <Application>Microsoft Macintosh PowerPoint</Application>
  <PresentationFormat>Présentation à l'écran (16:9)</PresentationFormat>
  <Paragraphs>305</Paragraphs>
  <Slides>13</Slides>
  <Notes>13</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Dividend</vt:lpstr>
      <vt:lpstr>SLA-guided data integration on cloud environments</vt:lpstr>
      <vt:lpstr>Self sustainable Smart CitY</vt:lpstr>
      <vt:lpstr>Présentation PowerPoint</vt:lpstr>
      <vt:lpstr>Présentation PowerPoint</vt:lpstr>
      <vt:lpstr>Problem statement</vt:lpstr>
      <vt:lpstr>CHallenges</vt:lpstr>
      <vt:lpstr>Challenges</vt:lpstr>
      <vt:lpstr>objectives</vt:lpstr>
      <vt:lpstr>General approach</vt:lpstr>
      <vt:lpstr>SLA Integration</vt:lpstr>
      <vt:lpstr>SLA Integration</vt:lpstr>
      <vt:lpstr>Conclusions and current work</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Genoveva Vargas-Solar</dc:creator>
  <cp:lastModifiedBy>Genoveva VARGAS-SOLAR</cp:lastModifiedBy>
  <cp:revision>508</cp:revision>
  <dcterms:created xsi:type="dcterms:W3CDTF">2013-02-04T16:18:25Z</dcterms:created>
  <dcterms:modified xsi:type="dcterms:W3CDTF">2014-06-15T17:46:57Z</dcterms:modified>
</cp:coreProperties>
</file>