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7" r:id="rId3"/>
    <p:sldId id="387" r:id="rId4"/>
    <p:sldId id="390" r:id="rId5"/>
    <p:sldId id="388" r:id="rId6"/>
    <p:sldId id="394" r:id="rId7"/>
    <p:sldId id="395" r:id="rId8"/>
    <p:sldId id="351" r:id="rId9"/>
    <p:sldId id="383" r:id="rId10"/>
    <p:sldId id="392" r:id="rId11"/>
    <p:sldId id="385" r:id="rId12"/>
    <p:sldId id="393" r:id="rId13"/>
    <p:sldId id="380" r:id="rId14"/>
    <p:sldId id="384" r:id="rId15"/>
    <p:sldId id="386" r:id="rId16"/>
    <p:sldId id="376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78938" autoAdjust="0"/>
  </p:normalViewPr>
  <p:slideViewPr>
    <p:cSldViewPr snapToGrid="0">
      <p:cViewPr>
        <p:scale>
          <a:sx n="100" d="100"/>
          <a:sy n="100" d="100"/>
        </p:scale>
        <p:origin x="-832" y="-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05/06/2014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05/06/2014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14.png"/><Relationship Id="rId8" Type="http://schemas.openxmlformats.org/officeDocument/2006/relationships/image" Target="../media/image11.jpeg"/><Relationship Id="rId9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0734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rewritting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99352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possible services </a:t>
            </a:r>
            <a:r>
              <a:rPr lang="fr-FR" dirty="0" err="1"/>
              <a:t>filtered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</a:t>
            </a:r>
            <a:r>
              <a:rPr lang="fr-FR" dirty="0" smtClean="0"/>
              <a:t>to the </a:t>
            </a:r>
            <a:r>
              <a:rPr lang="fr-FR" dirty="0" err="1"/>
              <a:t>integrated</a:t>
            </a:r>
            <a:r>
              <a:rPr lang="fr-FR" dirty="0"/>
              <a:t> SLA, </a:t>
            </a:r>
            <a:r>
              <a:rPr lang="fr-FR" dirty="0" err="1"/>
              <a:t>produce</a:t>
            </a:r>
            <a:r>
              <a:rPr lang="fr-FR" dirty="0">
                <a:latin typeface="Consolas"/>
                <a:cs typeface="Consolas"/>
              </a:rPr>
              <a:t> k </a:t>
            </a:r>
            <a:r>
              <a:rPr lang="fr-FR" dirty="0"/>
              <a:t>compositions: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z="600" smtClean="0"/>
              <a:t>12</a:t>
            </a:fld>
            <a:endParaRPr lang="en-GB" sz="600"/>
          </a:p>
        </p:txBody>
      </p:sp>
      <p:pic>
        <p:nvPicPr>
          <p:cNvPr id="6" name="Image 5" descr="Capture d’écran 2014-03-12 à 19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533650"/>
            <a:ext cx="3636034" cy="17843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05721" y="2451100"/>
            <a:ext cx="413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my</a:t>
            </a:r>
            <a:r>
              <a:rPr lang="fr-FR" sz="1200" dirty="0" smtClean="0">
                <a:latin typeface="Consolas"/>
                <a:cs typeface="Consolas"/>
              </a:rPr>
              <a:t> location </a:t>
            </a:r>
            <a:r>
              <a:rPr lang="fr-FR" sz="1200" dirty="0" err="1" smtClean="0">
                <a:latin typeface="Consolas"/>
                <a:cs typeface="Consolas"/>
              </a:rPr>
              <a:t>using</a:t>
            </a:r>
            <a:r>
              <a:rPr lang="fr-FR" sz="1200" dirty="0" smtClean="0">
                <a:latin typeface="Consolas"/>
                <a:cs typeface="Consolas"/>
              </a:rPr>
              <a:t> location service Loc</a:t>
            </a:r>
            <a:r>
              <a:rPr lang="fr-FR" sz="1200" baseline="-25000" dirty="0" smtClean="0">
                <a:latin typeface="Consolas"/>
                <a:cs typeface="Consolas"/>
              </a:rPr>
              <a:t>1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13462" y="2717800"/>
            <a:ext cx="472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Eprovider</a:t>
            </a:r>
            <a:r>
              <a:rPr lang="fr-FR" sz="1200" dirty="0" smtClean="0">
                <a:latin typeface="Consolas"/>
                <a:cs typeface="Consolas"/>
              </a:rPr>
              <a:t> location </a:t>
            </a:r>
            <a:r>
              <a:rPr lang="fr-FR" sz="1200" dirty="0" err="1" smtClean="0">
                <a:latin typeface="Consolas"/>
                <a:cs typeface="Consolas"/>
              </a:rPr>
              <a:t>using</a:t>
            </a:r>
            <a:r>
              <a:rPr lang="fr-FR" sz="1200" dirty="0" smtClean="0">
                <a:latin typeface="Consolas"/>
                <a:cs typeface="Consolas"/>
              </a:rPr>
              <a:t> location service Loc</a:t>
            </a:r>
            <a:r>
              <a:rPr lang="fr-FR" sz="1200" baseline="-25000" dirty="0" smtClean="0">
                <a:latin typeface="Consolas"/>
                <a:cs typeface="Consolas"/>
              </a:rPr>
              <a:t>1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92910" y="2997200"/>
            <a:ext cx="424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the distance </a:t>
            </a:r>
            <a:r>
              <a:rPr lang="fr-FR" sz="1200" dirty="0" err="1" smtClean="0">
                <a:latin typeface="Consolas"/>
                <a:cs typeface="Consolas"/>
              </a:rPr>
              <a:t>between</a:t>
            </a:r>
            <a:r>
              <a:rPr lang="fr-FR" sz="1200" dirty="0" smtClean="0">
                <a:latin typeface="Consolas"/>
                <a:cs typeface="Consolas"/>
              </a:rPr>
              <a:t> me and the provider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08302" y="3289300"/>
            <a:ext cx="433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Retrieve</a:t>
            </a:r>
            <a:r>
              <a:rPr lang="fr-FR" sz="1200" dirty="0" smtClean="0">
                <a:latin typeface="Consolas"/>
                <a:cs typeface="Consolas"/>
              </a:rPr>
              <a:t> the </a:t>
            </a:r>
            <a:r>
              <a:rPr lang="fr-FR" sz="1200" dirty="0" err="1" smtClean="0">
                <a:latin typeface="Consolas"/>
                <a:cs typeface="Consolas"/>
              </a:rPr>
              <a:t>energy</a:t>
            </a:r>
            <a:r>
              <a:rPr lang="fr-FR" sz="1200" dirty="0" smtClean="0">
                <a:latin typeface="Consolas"/>
                <a:cs typeface="Consolas"/>
              </a:rPr>
              <a:t> and </a:t>
            </a:r>
            <a:r>
              <a:rPr lang="fr-FR" sz="1200" dirty="0" err="1" smtClean="0">
                <a:latin typeface="Consolas"/>
                <a:cs typeface="Consolas"/>
              </a:rPr>
              <a:t>cost</a:t>
            </a:r>
            <a:r>
              <a:rPr lang="fr-FR" sz="1200" dirty="0" smtClean="0">
                <a:latin typeface="Consolas"/>
                <a:cs typeface="Consolas"/>
              </a:rPr>
              <a:t> KW of </a:t>
            </a:r>
            <a:r>
              <a:rPr lang="fr-FR" sz="1200" dirty="0" err="1" smtClean="0">
                <a:latin typeface="Consolas"/>
                <a:cs typeface="Consolas"/>
              </a:rPr>
              <a:t>each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Eprovider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19500" y="3759200"/>
            <a:ext cx="323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Filter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according</a:t>
            </a:r>
            <a:r>
              <a:rPr lang="fr-FR" sz="1200" dirty="0" smtClean="0">
                <a:latin typeface="Consolas"/>
                <a:cs typeface="Consolas"/>
              </a:rPr>
              <a:t> to </a:t>
            </a:r>
            <a:r>
              <a:rPr lang="fr-FR" sz="1200" dirty="0" err="1" smtClean="0">
                <a:latin typeface="Consolas"/>
                <a:cs typeface="Consolas"/>
              </a:rPr>
              <a:t>QoS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requirements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4" name="Accolade fermante 13"/>
          <p:cNvSpPr/>
          <p:nvPr/>
        </p:nvSpPr>
        <p:spPr>
          <a:xfrm>
            <a:off x="3390900" y="3594100"/>
            <a:ext cx="177800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408140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à coins arrondis 213"/>
          <p:cNvSpPr/>
          <p:nvPr/>
        </p:nvSpPr>
        <p:spPr>
          <a:xfrm>
            <a:off x="495300" y="1485900"/>
            <a:ext cx="6311900" cy="27559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 dirty="0"/>
          </a:p>
        </p:txBody>
      </p:sp>
      <p:sp>
        <p:nvSpPr>
          <p:cNvPr id="130" name="ZoneTexte 129"/>
          <p:cNvSpPr txBox="1"/>
          <p:nvPr/>
        </p:nvSpPr>
        <p:spPr>
          <a:xfrm>
            <a:off x="6872813" y="2508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7025213" y="1377950"/>
            <a:ext cx="1949374" cy="2140010"/>
            <a:chOff x="7025213" y="1377950"/>
            <a:chExt cx="1949374" cy="2140010"/>
          </a:xfrm>
        </p:grpSpPr>
        <p:grpSp>
          <p:nvGrpSpPr>
            <p:cNvPr id="103" name="Grouper 102"/>
            <p:cNvGrpSpPr/>
            <p:nvPr/>
          </p:nvGrpSpPr>
          <p:grpSpPr>
            <a:xfrm>
              <a:off x="7775374" y="2626640"/>
              <a:ext cx="1199213" cy="772726"/>
              <a:chOff x="1857254" y="1775741"/>
              <a:chExt cx="2985679" cy="1700064"/>
            </a:xfrm>
          </p:grpSpPr>
          <p:sp>
            <p:nvSpPr>
              <p:cNvPr id="104" name="Arc 103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Arc 104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Arc 105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/>
              <p:cNvCxnSpPr>
                <a:stCxn id="104" idx="0"/>
                <a:endCxn id="106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r 14"/>
            <p:cNvGrpSpPr/>
            <p:nvPr/>
          </p:nvGrpSpPr>
          <p:grpSpPr>
            <a:xfrm>
              <a:off x="7089574" y="1551374"/>
              <a:ext cx="1199213" cy="772726"/>
              <a:chOff x="1857254" y="1775741"/>
              <a:chExt cx="2985679" cy="1700064"/>
            </a:xfrm>
          </p:grpSpPr>
          <p:sp>
            <p:nvSpPr>
              <p:cNvPr id="5" name="Arc 4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Arc 5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Arc 6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>
                <a:stCxn id="5" idx="0"/>
                <a:endCxn id="7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r 15"/>
            <p:cNvGrpSpPr/>
            <p:nvPr/>
          </p:nvGrpSpPr>
          <p:grpSpPr>
            <a:xfrm>
              <a:off x="7534074" y="2182140"/>
              <a:ext cx="1199213" cy="772726"/>
              <a:chOff x="1857254" y="1775741"/>
              <a:chExt cx="2985679" cy="1700064"/>
            </a:xfrm>
          </p:grpSpPr>
          <p:sp>
            <p:nvSpPr>
              <p:cNvPr id="17" name="Arc 16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Arc 17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>
                <a:stCxn id="17" idx="0"/>
                <a:endCxn id="19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ylindre 22"/>
            <p:cNvSpPr/>
            <p:nvPr/>
          </p:nvSpPr>
          <p:spPr>
            <a:xfrm>
              <a:off x="7645320" y="1809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" name="Grouper 60"/>
            <p:cNvGrpSpPr>
              <a:grpSpLocks noChangeAspect="1"/>
            </p:cNvGrpSpPr>
            <p:nvPr/>
          </p:nvGrpSpPr>
          <p:grpSpPr>
            <a:xfrm rot="14723255">
              <a:off x="7522553" y="1991775"/>
              <a:ext cx="249767" cy="188289"/>
              <a:chOff x="2912533" y="2912525"/>
              <a:chExt cx="550334" cy="41487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r 5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25" name="Connecteur droit 2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er 5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Cylindre 58"/>
            <p:cNvSpPr/>
            <p:nvPr/>
          </p:nvSpPr>
          <p:spPr>
            <a:xfrm>
              <a:off x="7835820" y="19431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ylindre 59"/>
            <p:cNvSpPr/>
            <p:nvPr/>
          </p:nvSpPr>
          <p:spPr>
            <a:xfrm>
              <a:off x="7988220" y="2063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Cylindre 61"/>
            <p:cNvSpPr/>
            <p:nvPr/>
          </p:nvSpPr>
          <p:spPr>
            <a:xfrm>
              <a:off x="7994570" y="1936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r 62"/>
            <p:cNvGrpSpPr>
              <a:grpSpLocks noChangeAspect="1"/>
            </p:cNvGrpSpPr>
            <p:nvPr/>
          </p:nvGrpSpPr>
          <p:grpSpPr>
            <a:xfrm rot="14723255">
              <a:off x="7154253" y="1921925"/>
              <a:ext cx="249767" cy="188289"/>
              <a:chOff x="2912533" y="2912525"/>
              <a:chExt cx="550334" cy="414875"/>
            </a:xfrm>
          </p:grpSpPr>
          <p:sp>
            <p:nvSpPr>
              <p:cNvPr id="64" name="Rectangle à coins arrondis 6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9" name="Connecteur droit 6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er 6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7" name="Connecteur droit 6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Rectangle 78"/>
            <p:cNvSpPr/>
            <p:nvPr/>
          </p:nvSpPr>
          <p:spPr>
            <a:xfrm>
              <a:off x="7797720" y="2362200"/>
              <a:ext cx="177800" cy="488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21570" y="2654300"/>
              <a:ext cx="177800" cy="488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69220" y="2209800"/>
              <a:ext cx="177800" cy="488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71" name="Grouper 70"/>
            <p:cNvGrpSpPr>
              <a:grpSpLocks noChangeAspect="1"/>
            </p:cNvGrpSpPr>
            <p:nvPr/>
          </p:nvGrpSpPr>
          <p:grpSpPr>
            <a:xfrm rot="16200000">
              <a:off x="7681302" y="2550575"/>
              <a:ext cx="249767" cy="188289"/>
              <a:chOff x="2912533" y="2912525"/>
              <a:chExt cx="550334" cy="414875"/>
            </a:xfrm>
          </p:grpSpPr>
          <p:sp>
            <p:nvSpPr>
              <p:cNvPr id="72" name="Rectangle à coins arrondis 7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73" name="Grouper 7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r 7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5" name="Connecteur droit 7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er 82"/>
            <p:cNvGrpSpPr>
              <a:grpSpLocks noChangeAspect="1"/>
            </p:cNvGrpSpPr>
            <p:nvPr/>
          </p:nvGrpSpPr>
          <p:grpSpPr>
            <a:xfrm rot="16200000">
              <a:off x="8043252" y="2906175"/>
              <a:ext cx="249767" cy="188289"/>
              <a:chOff x="2912533" y="2912525"/>
              <a:chExt cx="550334" cy="414875"/>
            </a:xfrm>
          </p:grpSpPr>
          <p:sp>
            <p:nvSpPr>
              <p:cNvPr id="84" name="Rectangle à coins arrondis 8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85" name="Grouper 8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r 8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7" name="Connecteur droit 8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er 90"/>
            <p:cNvGrpSpPr>
              <a:grpSpLocks noChangeAspect="1"/>
            </p:cNvGrpSpPr>
            <p:nvPr/>
          </p:nvGrpSpPr>
          <p:grpSpPr>
            <a:xfrm rot="16200000">
              <a:off x="8208352" y="2372775"/>
              <a:ext cx="249767" cy="188289"/>
              <a:chOff x="2912533" y="2912525"/>
              <a:chExt cx="550334" cy="414875"/>
            </a:xfrm>
          </p:grpSpPr>
          <p:sp>
            <p:nvSpPr>
              <p:cNvPr id="92" name="Rectangle à coins arrondis 9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93" name="Grouper 9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7" name="Connecteur droit 9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er 9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ZoneTexte 98"/>
            <p:cNvSpPr txBox="1"/>
            <p:nvPr/>
          </p:nvSpPr>
          <p:spPr>
            <a:xfrm rot="16200000">
              <a:off x="7715294" y="248419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SaaS</a:t>
              </a:r>
              <a:endParaRPr lang="fr-FR" sz="8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 rot="16200000">
              <a:off x="8248694" y="23254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latin typeface="Consolas"/>
                  <a:cs typeface="Consolas"/>
                </a:rPr>
                <a:t>IaaS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 rot="16200000">
              <a:off x="8001044" y="27699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Consolas"/>
                  <a:cs typeface="Consolas"/>
                </a:rPr>
                <a:t>P</a:t>
              </a:r>
              <a:r>
                <a:rPr lang="fr-FR" sz="800" dirty="0" err="1" smtClean="0">
                  <a:latin typeface="Consolas"/>
                  <a:cs typeface="Consolas"/>
                </a:rPr>
                <a:t>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823120" y="17780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8032670" y="1466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Data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8083470" y="3117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Service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107843" y="13779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  <p:pic>
          <p:nvPicPr>
            <p:cNvPr id="127" name="Image 1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9357" flipH="1">
              <a:off x="7073230" y="1549400"/>
              <a:ext cx="457789" cy="342900"/>
            </a:xfrm>
            <a:prstGeom prst="rect">
              <a:avLst/>
            </a:prstGeom>
          </p:spPr>
        </p:pic>
        <p:pic>
          <p:nvPicPr>
            <p:cNvPr id="128" name="Image 1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625133" flipH="1">
              <a:off x="7282779" y="2540000"/>
              <a:ext cx="457789" cy="342900"/>
            </a:xfrm>
            <a:prstGeom prst="rect">
              <a:avLst/>
            </a:prstGeom>
          </p:spPr>
        </p:pic>
        <p:pic>
          <p:nvPicPr>
            <p:cNvPr id="129" name="Image 1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902041" flipH="1">
              <a:off x="7460581" y="2920999"/>
              <a:ext cx="457789" cy="342900"/>
            </a:xfrm>
            <a:prstGeom prst="rect">
              <a:avLst/>
            </a:prstGeom>
          </p:spPr>
        </p:pic>
        <p:sp>
          <p:nvSpPr>
            <p:cNvPr id="131" name="ZoneTexte 130"/>
            <p:cNvSpPr txBox="1"/>
            <p:nvPr/>
          </p:nvSpPr>
          <p:spPr>
            <a:xfrm>
              <a:off x="7025213" y="28003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4902201" y="1663699"/>
            <a:ext cx="1254453" cy="1155701"/>
            <a:chOff x="4902201" y="1663699"/>
            <a:chExt cx="1254453" cy="1155701"/>
          </a:xfrm>
        </p:grpSpPr>
        <p:sp>
          <p:nvSpPr>
            <p:cNvPr id="136" name="Multidocument 135"/>
            <p:cNvSpPr/>
            <p:nvPr/>
          </p:nvSpPr>
          <p:spPr>
            <a:xfrm>
              <a:off x="5206999" y="1663699"/>
              <a:ext cx="949655" cy="546101"/>
            </a:xfrm>
            <a:prstGeom prst="flowChartMultidocumen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Agreed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sp>
          <p:nvSpPr>
            <p:cNvPr id="137" name="Document 136"/>
            <p:cNvSpPr/>
            <p:nvPr/>
          </p:nvSpPr>
          <p:spPr>
            <a:xfrm>
              <a:off x="5201861" y="2310521"/>
              <a:ext cx="932239" cy="508879"/>
            </a:xfrm>
            <a:prstGeom prst="flowChartDocument">
              <a:avLst/>
            </a:prstGeom>
            <a:noFill/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Integrated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39" name="Curved Connector 123"/>
            <p:cNvCxnSpPr>
              <a:stCxn id="132" idx="3"/>
              <a:endCxn id="136" idx="1"/>
            </p:cNvCxnSpPr>
            <p:nvPr/>
          </p:nvCxnSpPr>
          <p:spPr>
            <a:xfrm flipV="1">
              <a:off x="4902201" y="1936750"/>
              <a:ext cx="304798" cy="593944"/>
            </a:xfrm>
            <a:prstGeom prst="curvedConnector3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0"/>
            <p:cNvCxnSpPr>
              <a:stCxn id="132" idx="3"/>
              <a:endCxn id="137" idx="1"/>
            </p:cNvCxnSpPr>
            <p:nvPr/>
          </p:nvCxnSpPr>
          <p:spPr>
            <a:xfrm>
              <a:off x="4902201" y="2530694"/>
              <a:ext cx="299660" cy="3426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749300" y="1546237"/>
            <a:ext cx="2806702" cy="1285863"/>
            <a:chOff x="749300" y="1546237"/>
            <a:chExt cx="2806702" cy="1285863"/>
          </a:xfrm>
        </p:grpSpPr>
        <p:grpSp>
          <p:nvGrpSpPr>
            <p:cNvPr id="10" name="Grouper 9"/>
            <p:cNvGrpSpPr/>
            <p:nvPr/>
          </p:nvGrpSpPr>
          <p:grpSpPr>
            <a:xfrm>
              <a:off x="749300" y="1546237"/>
              <a:ext cx="2336800" cy="1285863"/>
              <a:chOff x="749300" y="1546237"/>
              <a:chExt cx="2336800" cy="1285863"/>
            </a:xfrm>
          </p:grpSpPr>
          <p:sp>
            <p:nvSpPr>
              <p:cNvPr id="133" name="Magnetic Disk 32"/>
              <p:cNvSpPr/>
              <p:nvPr/>
            </p:nvSpPr>
            <p:spPr>
              <a:xfrm>
                <a:off x="749300" y="2209083"/>
                <a:ext cx="858924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4" name="Magnetic Disk 33"/>
              <p:cNvSpPr/>
              <p:nvPr/>
            </p:nvSpPr>
            <p:spPr>
              <a:xfrm>
                <a:off x="1362651" y="1546237"/>
                <a:ext cx="77625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Cached 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5" name="Magnetic Disk 34"/>
              <p:cNvSpPr/>
              <p:nvPr/>
            </p:nvSpPr>
            <p:spPr>
              <a:xfrm>
                <a:off x="2308497" y="1601786"/>
                <a:ext cx="77760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138" name="Curved Connector 83"/>
            <p:cNvCxnSpPr>
              <a:stCxn id="132" idx="1"/>
              <a:endCxn id="134" idx="3"/>
            </p:cNvCxnSpPr>
            <p:nvPr/>
          </p:nvCxnSpPr>
          <p:spPr>
            <a:xfrm rot="10800000">
              <a:off x="1750779" y="2169254"/>
              <a:ext cx="1805223" cy="361440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38"/>
            <p:cNvCxnSpPr>
              <a:stCxn id="132" idx="1"/>
              <a:endCxn id="133" idx="4"/>
            </p:cNvCxnSpPr>
            <p:nvPr/>
          </p:nvCxnSpPr>
          <p:spPr>
            <a:xfrm rot="10800000">
              <a:off x="1608225" y="2520592"/>
              <a:ext cx="1947777" cy="101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83"/>
            <p:cNvCxnSpPr>
              <a:stCxn id="132" idx="1"/>
              <a:endCxn id="135" idx="3"/>
            </p:cNvCxnSpPr>
            <p:nvPr/>
          </p:nvCxnSpPr>
          <p:spPr>
            <a:xfrm rot="10800000">
              <a:off x="2697299" y="2224804"/>
              <a:ext cx="858702" cy="305891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r 7"/>
          <p:cNvGrpSpPr/>
          <p:nvPr/>
        </p:nvGrpSpPr>
        <p:grpSpPr>
          <a:xfrm>
            <a:off x="368300" y="3991807"/>
            <a:ext cx="1891905" cy="957535"/>
            <a:chOff x="368300" y="3991807"/>
            <a:chExt cx="1891905" cy="957535"/>
          </a:xfrm>
        </p:grpSpPr>
        <p:pic>
          <p:nvPicPr>
            <p:cNvPr id="210" name="Image 209" descr="user-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0" y="4368800"/>
              <a:ext cx="560369" cy="580542"/>
            </a:xfrm>
            <a:prstGeom prst="rect">
              <a:avLst/>
            </a:prstGeom>
          </p:spPr>
        </p:pic>
        <p:pic>
          <p:nvPicPr>
            <p:cNvPr id="212" name="Image 211" descr="images-2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7590">
              <a:off x="1233162" y="3606240"/>
              <a:ext cx="641475" cy="1412610"/>
            </a:xfrm>
            <a:prstGeom prst="rect">
              <a:avLst/>
            </a:prstGeom>
          </p:spPr>
        </p:pic>
      </p:grpSp>
      <p:grpSp>
        <p:nvGrpSpPr>
          <p:cNvPr id="11" name="Grouper 10"/>
          <p:cNvGrpSpPr/>
          <p:nvPr/>
        </p:nvGrpSpPr>
        <p:grpSpPr>
          <a:xfrm>
            <a:off x="1490133" y="2267387"/>
            <a:ext cx="3412068" cy="1727246"/>
            <a:chOff x="1490133" y="2267387"/>
            <a:chExt cx="3412068" cy="1727246"/>
          </a:xfrm>
        </p:grpSpPr>
        <p:sp>
          <p:nvSpPr>
            <p:cNvPr id="132" name="Process 7"/>
            <p:cNvSpPr/>
            <p:nvPr/>
          </p:nvSpPr>
          <p:spPr>
            <a:xfrm>
              <a:off x="3556001" y="2267387"/>
              <a:ext cx="1346200" cy="5266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chemeClr val="tx1"/>
                  </a:solidFill>
                  <a:latin typeface="Consolas"/>
                  <a:cs typeface="Consolas"/>
                </a:rPr>
                <a:t>Decision Making</a:t>
              </a:r>
              <a:endParaRPr lang="en-US" sz="1800" b="1" cap="small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4" name="Curved Connector 141"/>
            <p:cNvCxnSpPr>
              <a:stCxn id="190" idx="0"/>
              <a:endCxn id="132" idx="2"/>
            </p:cNvCxnSpPr>
            <p:nvPr/>
          </p:nvCxnSpPr>
          <p:spPr>
            <a:xfrm rot="5400000" flipH="1" flipV="1">
              <a:off x="2872587" y="2103638"/>
              <a:ext cx="666151" cy="204687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Process 15"/>
            <p:cNvSpPr/>
            <p:nvPr/>
          </p:nvSpPr>
          <p:spPr>
            <a:xfrm>
              <a:off x="1490133" y="3460151"/>
              <a:ext cx="1384181" cy="53448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latin typeface="Consolas"/>
                  <a:cs typeface="Consolas"/>
                </a:rPr>
                <a:t>Deriving</a:t>
              </a:r>
            </a:p>
            <a:p>
              <a:pPr algn="ctr"/>
              <a:r>
                <a:rPr lang="en-US" sz="1800" b="1" cap="small" dirty="0" smtClean="0">
                  <a:latin typeface="Consolas"/>
                  <a:cs typeface="Consolas"/>
                </a:rPr>
                <a:t>SLA</a:t>
              </a:r>
              <a:endParaRPr lang="en-US" sz="1800" b="1" cap="small" dirty="0">
                <a:latin typeface="Consolas"/>
                <a:cs typeface="Consolas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2874314" y="2794001"/>
            <a:ext cx="1819292" cy="1219141"/>
            <a:chOff x="2874314" y="2794001"/>
            <a:chExt cx="1819292" cy="1219141"/>
          </a:xfrm>
        </p:grpSpPr>
        <p:cxnSp>
          <p:nvCxnSpPr>
            <p:cNvPr id="195" name="Curved Connector 145"/>
            <p:cNvCxnSpPr>
              <a:stCxn id="191" idx="0"/>
              <a:endCxn id="132" idx="2"/>
            </p:cNvCxnSpPr>
            <p:nvPr/>
          </p:nvCxnSpPr>
          <p:spPr>
            <a:xfrm rot="5400000" flipH="1" flipV="1">
              <a:off x="3809739" y="3022281"/>
              <a:ext cx="647642" cy="19108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Process 20"/>
            <p:cNvSpPr/>
            <p:nvPr/>
          </p:nvSpPr>
          <p:spPr>
            <a:xfrm>
              <a:off x="3382433" y="3441642"/>
              <a:ext cx="1311173" cy="571500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Query</a:t>
              </a:r>
            </a:p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Rewriting</a:t>
              </a:r>
              <a:endParaRPr lang="en-US" sz="1800" b="1" cap="small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8" name="Connecteur droit avec flèche 197"/>
            <p:cNvCxnSpPr/>
            <p:nvPr/>
          </p:nvCxnSpPr>
          <p:spPr>
            <a:xfrm>
              <a:off x="2874314" y="3841692"/>
              <a:ext cx="508119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Arc 247"/>
          <p:cNvSpPr/>
          <p:nvPr/>
        </p:nvSpPr>
        <p:spPr>
          <a:xfrm rot="6453940">
            <a:off x="6108722" y="2301703"/>
            <a:ext cx="772057" cy="970544"/>
          </a:xfrm>
          <a:prstGeom prst="arc">
            <a:avLst>
              <a:gd name="adj1" fmla="val 16200000"/>
              <a:gd name="adj2" fmla="val 1735647"/>
            </a:avLst>
          </a:prstGeom>
          <a:ln w="76200" cmpd="sng">
            <a:solidFill>
              <a:srgbClr val="0F3661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4693606" y="3243408"/>
            <a:ext cx="3077150" cy="728881"/>
            <a:chOff x="4693606" y="3243408"/>
            <a:chExt cx="3077150" cy="728881"/>
          </a:xfrm>
        </p:grpSpPr>
        <p:sp>
          <p:nvSpPr>
            <p:cNvPr id="192" name="Folded Corner 24"/>
            <p:cNvSpPr/>
            <p:nvPr/>
          </p:nvSpPr>
          <p:spPr>
            <a:xfrm>
              <a:off x="5253567" y="3482495"/>
              <a:ext cx="1439333" cy="489794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Evaluation</a:t>
              </a:r>
            </a:p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Integration</a:t>
              </a:r>
              <a:endParaRPr lang="en-US" sz="1800" b="1" cap="small" dirty="0">
                <a:solidFill>
                  <a:srgbClr val="FFFFFF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23" name="Connecteur droit avec flèche 222"/>
            <p:cNvCxnSpPr>
              <a:stCxn id="191" idx="3"/>
              <a:endCxn id="192" idx="1"/>
            </p:cNvCxnSpPr>
            <p:nvPr/>
          </p:nvCxnSpPr>
          <p:spPr>
            <a:xfrm>
              <a:off x="4693606" y="3727392"/>
              <a:ext cx="559961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en angle 249"/>
            <p:cNvCxnSpPr>
              <a:stCxn id="192" idx="3"/>
              <a:endCxn id="129" idx="2"/>
            </p:cNvCxnSpPr>
            <p:nvPr/>
          </p:nvCxnSpPr>
          <p:spPr>
            <a:xfrm flipV="1">
              <a:off x="6692900" y="3243408"/>
              <a:ext cx="1077856" cy="483984"/>
            </a:xfrm>
            <a:prstGeom prst="bentConnector2">
              <a:avLst/>
            </a:prstGeom>
            <a:ln>
              <a:solidFill>
                <a:srgbClr val="0F3661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necteur en angle 251"/>
          <p:cNvCxnSpPr>
            <a:stCxn id="191" idx="2"/>
            <a:endCxn id="109" idx="2"/>
          </p:cNvCxnSpPr>
          <p:nvPr/>
        </p:nvCxnSpPr>
        <p:spPr>
          <a:xfrm rot="5400000" flipH="1" flipV="1">
            <a:off x="6017961" y="1538018"/>
            <a:ext cx="495182" cy="4455065"/>
          </a:xfrm>
          <a:prstGeom prst="bentConnector3">
            <a:avLst>
              <a:gd name="adj1" fmla="val -100024"/>
            </a:avLst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r 20"/>
          <p:cNvGrpSpPr/>
          <p:nvPr/>
        </p:nvGrpSpPr>
        <p:grpSpPr>
          <a:xfrm>
            <a:off x="6162474" y="3922040"/>
            <a:ext cx="1457526" cy="1128097"/>
            <a:chOff x="6162474" y="3922040"/>
            <a:chExt cx="1457526" cy="1128097"/>
          </a:xfrm>
        </p:grpSpPr>
        <p:grpSp>
          <p:nvGrpSpPr>
            <p:cNvPr id="257" name="Grouper 256"/>
            <p:cNvGrpSpPr/>
            <p:nvPr/>
          </p:nvGrpSpPr>
          <p:grpSpPr>
            <a:xfrm>
              <a:off x="6162474" y="3922040"/>
              <a:ext cx="1199213" cy="772726"/>
              <a:chOff x="1857254" y="1775741"/>
              <a:chExt cx="2985679" cy="1700064"/>
            </a:xfrm>
          </p:grpSpPr>
          <p:sp>
            <p:nvSpPr>
              <p:cNvPr id="258" name="Arc 257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Arc 258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Arc 259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1" name="Connecteur droit 260"/>
              <p:cNvCxnSpPr>
                <a:stCxn id="258" idx="0"/>
                <a:endCxn id="260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9" name="Image 208" descr="images.jpe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030" y="4191001"/>
              <a:ext cx="696970" cy="859136"/>
            </a:xfrm>
            <a:prstGeom prst="rect">
              <a:avLst/>
            </a:prstGeom>
          </p:spPr>
        </p:pic>
      </p:grpSp>
      <p:cxnSp>
        <p:nvCxnSpPr>
          <p:cNvPr id="262" name="Connecteur en angle 261"/>
          <p:cNvCxnSpPr>
            <a:stCxn id="210" idx="3"/>
            <a:endCxn id="192" idx="2"/>
          </p:cNvCxnSpPr>
          <p:nvPr/>
        </p:nvCxnSpPr>
        <p:spPr>
          <a:xfrm flipV="1">
            <a:off x="928669" y="3972289"/>
            <a:ext cx="5044565" cy="686782"/>
          </a:xfrm>
          <a:prstGeom prst="bentConnector2">
            <a:avLst/>
          </a:prstGeom>
          <a:ln w="57150" cmpd="sng">
            <a:solidFill>
              <a:schemeClr val="accent5">
                <a:lumMod val="75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Process 6"/>
          <p:cNvSpPr/>
          <p:nvPr/>
        </p:nvSpPr>
        <p:spPr>
          <a:xfrm>
            <a:off x="1028699" y="2994308"/>
            <a:ext cx="5447989" cy="294992"/>
          </a:xfrm>
          <a:prstGeom prst="flowChartProcess">
            <a:avLst/>
          </a:prstGeom>
          <a:solidFill>
            <a:srgbClr val="D3D3D3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New challenges of data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in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era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clouds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000" dirty="0" smtClean="0">
                <a:solidFill>
                  <a:srgbClr val="D9D9D9"/>
                </a:solidFill>
              </a:rPr>
              <a:t>SLA </a:t>
            </a:r>
            <a:r>
              <a:rPr lang="fr-FR" sz="2000" dirty="0" err="1" smtClean="0">
                <a:solidFill>
                  <a:srgbClr val="D9D9D9"/>
                </a:solidFill>
              </a:rPr>
              <a:t>guided</a:t>
            </a:r>
            <a:r>
              <a:rPr lang="fr-FR" sz="2000" dirty="0" smtClean="0">
                <a:solidFill>
                  <a:srgbClr val="D9D9D9"/>
                </a:solidFill>
              </a:rPr>
              <a:t> data </a:t>
            </a:r>
            <a:r>
              <a:rPr lang="fr-FR" sz="2000" dirty="0" err="1" smtClean="0">
                <a:solidFill>
                  <a:srgbClr val="D9D9D9"/>
                </a:solidFill>
              </a:rPr>
              <a:t>integration</a:t>
            </a:r>
            <a:r>
              <a:rPr lang="fr-FR" sz="2000" dirty="0">
                <a:solidFill>
                  <a:srgbClr val="D9D9D9"/>
                </a:solidFill>
              </a:rPr>
              <a:t> </a:t>
            </a:r>
            <a:r>
              <a:rPr lang="fr-FR" sz="2000" dirty="0" smtClean="0">
                <a:solidFill>
                  <a:srgbClr val="D9D9D9"/>
                </a:solidFill>
              </a:rPr>
              <a:t>as a service</a:t>
            </a:r>
          </a:p>
          <a:p>
            <a:pPr lvl="1"/>
            <a:r>
              <a:rPr lang="fr-FR" sz="1800" dirty="0" smtClean="0">
                <a:solidFill>
                  <a:srgbClr val="D9D9D9"/>
                </a:solidFill>
              </a:rPr>
              <a:t>SLA </a:t>
            </a:r>
            <a:r>
              <a:rPr lang="fr-FR" sz="1800" dirty="0" err="1" smtClean="0">
                <a:solidFill>
                  <a:srgbClr val="D9D9D9"/>
                </a:solidFill>
              </a:rPr>
              <a:t>integration</a:t>
            </a:r>
            <a:endParaRPr lang="fr-FR" sz="1800" dirty="0" smtClean="0">
              <a:solidFill>
                <a:srgbClr val="D9D9D9"/>
              </a:solidFill>
            </a:endParaRPr>
          </a:p>
          <a:p>
            <a:pPr lvl="1"/>
            <a:r>
              <a:rPr lang="fr-FR" sz="1800" dirty="0" err="1" smtClean="0">
                <a:solidFill>
                  <a:srgbClr val="D9D9D9"/>
                </a:solidFill>
              </a:rPr>
              <a:t>Query</a:t>
            </a:r>
            <a:r>
              <a:rPr lang="fr-FR" sz="1800" dirty="0" smtClean="0">
                <a:solidFill>
                  <a:srgbClr val="D9D9D9"/>
                </a:solidFill>
              </a:rPr>
              <a:t> </a:t>
            </a:r>
            <a:r>
              <a:rPr lang="fr-FR" sz="1800" dirty="0" err="1" smtClean="0">
                <a:solidFill>
                  <a:srgbClr val="D9D9D9"/>
                </a:solidFill>
              </a:rPr>
              <a:t>rewritting</a:t>
            </a:r>
            <a:endParaRPr lang="fr-FR" sz="1800" dirty="0" smtClean="0">
              <a:solidFill>
                <a:srgbClr val="D9D9D9"/>
              </a:solidFill>
            </a:endParaRP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16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mtClean="0"/>
              <a:t>How can the user efficiently obtain results for her queries such that they meet her QoS requirements </a:t>
            </a:r>
          </a:p>
          <a:p>
            <a:pPr lvl="1"/>
            <a:r>
              <a:rPr lang="en-GB" sz="1600" smtClean="0"/>
              <a:t>they respect her subscribed contracts with the involved cloud provider(s)</a:t>
            </a:r>
          </a:p>
          <a:p>
            <a:pPr lvl="1"/>
            <a:r>
              <a:rPr lang="en-GB" sz="1600" smtClean="0"/>
              <a:t>they do not neglect services contracts</a:t>
            </a:r>
          </a:p>
          <a:p>
            <a:r>
              <a:rPr lang="en-GB" sz="1800" smtClean="0"/>
              <a:t>Particularly, for queries that call several services deployed on different clouds</a:t>
            </a:r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3848100"/>
            <a:ext cx="8272211" cy="6477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How to </a:t>
            </a:r>
            <a:r>
              <a:rPr lang="fr-FR" sz="1800" dirty="0" err="1"/>
              <a:t>be</a:t>
            </a:r>
            <a:r>
              <a:rPr lang="fr-FR" sz="1800" dirty="0"/>
              <a:t> sure </a:t>
            </a:r>
            <a:r>
              <a:rPr lang="fr-FR" sz="1800" dirty="0" err="1"/>
              <a:t>that</a:t>
            </a:r>
            <a:r>
              <a:rPr lang="fr-FR" sz="1800" dirty="0"/>
              <a:t> all the </a:t>
            </a:r>
            <a:r>
              <a:rPr lang="fr-FR" sz="1800" dirty="0" err="1"/>
              <a:t>agreed</a:t>
            </a:r>
            <a:r>
              <a:rPr lang="fr-FR" sz="1800" dirty="0"/>
              <a:t> </a:t>
            </a:r>
            <a:r>
              <a:rPr lang="fr-FR" sz="1800" dirty="0" err="1" smtClean="0"/>
              <a:t>SLAs</a:t>
            </a:r>
            <a:r>
              <a:rPr lang="fr-FR" sz="1800" dirty="0" smtClean="0"/>
              <a:t> </a:t>
            </a:r>
            <a:r>
              <a:rPr lang="fr-FR" sz="1800" dirty="0"/>
              <a:t>are </a:t>
            </a:r>
            <a:r>
              <a:rPr lang="fr-FR" sz="1800" dirty="0" err="1"/>
              <a:t>respected</a:t>
            </a:r>
            <a:r>
              <a:rPr lang="fr-FR" sz="1800" dirty="0"/>
              <a:t> </a:t>
            </a:r>
            <a:r>
              <a:rPr lang="fr-FR" sz="1800" dirty="0" err="1"/>
              <a:t>while</a:t>
            </a:r>
            <a:r>
              <a:rPr lang="fr-FR" sz="1800" dirty="0"/>
              <a:t> </a:t>
            </a:r>
            <a:r>
              <a:rPr lang="fr-FR" sz="1800" dirty="0" err="1"/>
              <a:t>satisfying</a:t>
            </a:r>
            <a:r>
              <a:rPr lang="fr-FR" sz="1800" dirty="0"/>
              <a:t> the user</a:t>
            </a:r>
            <a:r>
              <a:rPr lang="fr-FR" sz="1800" dirty="0" smtClean="0"/>
              <a:t>?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Image 10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12884" y="2052751"/>
            <a:ext cx="560924" cy="504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0392" y="156273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</a:p>
          <a:p>
            <a:r>
              <a:rPr lang="en-GB" dirty="0" smtClean="0"/>
              <a:t>Hub</a:t>
            </a:r>
            <a:endParaRPr lang="en-GB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4419600" y="1460500"/>
            <a:ext cx="4508500" cy="2336800"/>
            <a:chOff x="1857254" y="1775741"/>
            <a:chExt cx="2985679" cy="1700064"/>
          </a:xfrm>
        </p:grpSpPr>
        <p:sp>
          <p:nvSpPr>
            <p:cNvPr id="14" name="Arc 1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>
              <a:stCxn id="14" idx="0"/>
              <a:endCxn id="1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27084" y="2929051"/>
            <a:ext cx="560924" cy="504832"/>
          </a:xfrm>
          <a:prstGeom prst="rect">
            <a:avLst/>
          </a:prstGeom>
        </p:spPr>
      </p:pic>
      <p:pic>
        <p:nvPicPr>
          <p:cNvPr id="19" name="Image 1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50984" y="2929051"/>
            <a:ext cx="560924" cy="504832"/>
          </a:xfrm>
          <a:prstGeom prst="rect">
            <a:avLst/>
          </a:prstGeom>
        </p:spPr>
      </p:pic>
      <p:pic>
        <p:nvPicPr>
          <p:cNvPr id="20" name="Image 19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62184" y="2890951"/>
            <a:ext cx="560924" cy="5048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18" idx="3"/>
            <a:endCxn id="11" idx="1"/>
          </p:cNvCxnSpPr>
          <p:nvPr/>
        </p:nvCxnSpPr>
        <p:spPr>
          <a:xfrm rot="5400000" flipH="1" flipV="1">
            <a:off x="5592758" y="2400417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3"/>
            <a:endCxn id="11" idx="1"/>
          </p:cNvCxnSpPr>
          <p:nvPr/>
        </p:nvCxnSpPr>
        <p:spPr>
          <a:xfrm rot="16200000" flipV="1">
            <a:off x="5954708" y="2724267"/>
            <a:ext cx="31537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11" idx="1"/>
          </p:cNvCxnSpPr>
          <p:nvPr/>
        </p:nvCxnSpPr>
        <p:spPr>
          <a:xfrm rot="16200000" flipV="1">
            <a:off x="6329358" y="2349617"/>
            <a:ext cx="277276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10415" y="193040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dirty="0">
              <a:latin typeface="Consolas"/>
              <a:cs typeface="Consolas"/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5822827" y="2070100"/>
            <a:ext cx="1149472" cy="600164"/>
            <a:chOff x="1923927" y="2984500"/>
            <a:chExt cx="1149472" cy="600164"/>
          </a:xfrm>
        </p:grpSpPr>
        <p:sp>
          <p:nvSpPr>
            <p:cNvPr id="30" name="ZoneTexte 29"/>
            <p:cNvSpPr txBox="1"/>
            <p:nvPr/>
          </p:nvSpPr>
          <p:spPr>
            <a:xfrm>
              <a:off x="2130286" y="2984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5" name="Grouper 34"/>
          <p:cNvGrpSpPr/>
          <p:nvPr/>
        </p:nvGrpSpPr>
        <p:grpSpPr>
          <a:xfrm>
            <a:off x="4378186" y="2374900"/>
            <a:ext cx="1061086" cy="918655"/>
            <a:chOff x="1507986" y="2489200"/>
            <a:chExt cx="1061086" cy="918655"/>
          </a:xfrm>
        </p:grpSpPr>
        <p:sp>
          <p:nvSpPr>
            <p:cNvPr id="36" name="ZoneTexte 35"/>
            <p:cNvSpPr txBox="1"/>
            <p:nvPr/>
          </p:nvSpPr>
          <p:spPr>
            <a:xfrm>
              <a:off x="1507986" y="24892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8" name="Grouper 37"/>
          <p:cNvGrpSpPr/>
          <p:nvPr/>
        </p:nvGrpSpPr>
        <p:grpSpPr>
          <a:xfrm>
            <a:off x="6749927" y="2540000"/>
            <a:ext cx="1009772" cy="690055"/>
            <a:chOff x="1923927" y="2717800"/>
            <a:chExt cx="1009772" cy="690055"/>
          </a:xfrm>
        </p:grpSpPr>
        <p:sp>
          <p:nvSpPr>
            <p:cNvPr id="39" name="ZoneTexte 38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41" name="Image 40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501900"/>
            <a:ext cx="774700" cy="774700"/>
          </a:xfrm>
          <a:prstGeom prst="rect">
            <a:avLst/>
          </a:prstGeom>
        </p:spPr>
      </p:pic>
      <p:pic>
        <p:nvPicPr>
          <p:cNvPr id="42" name="Image 41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073400"/>
            <a:ext cx="495300" cy="495300"/>
          </a:xfrm>
          <a:prstGeom prst="rect">
            <a:avLst/>
          </a:prstGeom>
        </p:spPr>
      </p:pic>
      <p:pic>
        <p:nvPicPr>
          <p:cNvPr id="44" name="Image 43" descr="graphisme-de-point-d-interrogation-1495867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883" y="2501900"/>
            <a:ext cx="391964" cy="419100"/>
          </a:xfrm>
          <a:prstGeom prst="rect">
            <a:avLst/>
          </a:prstGeom>
        </p:spPr>
      </p:pic>
      <p:pic>
        <p:nvPicPr>
          <p:cNvPr id="43" name="Image 42" descr="gif-peur-embarrass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784192" y="2438806"/>
            <a:ext cx="406807" cy="40599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33500" y="2997200"/>
            <a:ext cx="33528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19086" y="18288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Agreed</a:t>
            </a:r>
            <a:endParaRPr lang="fr-FR" dirty="0" smtClean="0">
              <a:latin typeface="Consolas"/>
              <a:cs typeface="Consolas"/>
            </a:endParaRPr>
          </a:p>
          <a:p>
            <a:pPr algn="r"/>
            <a:r>
              <a:rPr lang="fr-FR" dirty="0" smtClean="0">
                <a:latin typeface="Consolas"/>
                <a:cs typeface="Consolas"/>
              </a:rPr>
              <a:t>SLA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5156200" y="1388532"/>
            <a:ext cx="1029949" cy="592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</a:t>
            </a:r>
            <a:endParaRPr lang="en-GB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>
          <a:xfrm>
            <a:off x="677195" y="4076700"/>
            <a:ext cx="7806405" cy="8001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smtClean="0"/>
              <a:t>Can my constraints be satisfyed? Which services shall I ask for?  </a:t>
            </a:r>
          </a:p>
          <a:p>
            <a:pPr marL="0" indent="0" algn="ctr">
              <a:buNone/>
            </a:pPr>
            <a:r>
              <a:rPr lang="en-GB" sz="1800" smtClean="0"/>
              <a:t>How can ressources be saved for next query?</a:t>
            </a:r>
            <a:endParaRPr lang="en-GB" sz="1800"/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287025" y="4708403"/>
            <a:ext cx="78938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914D5-4C05-48A0-975C-C97C98535A04}" type="slidenum">
              <a:rPr kumimoji="0" lang="en-GB" sz="700" b="0" i="0" u="none" strike="noStrike" kern="1200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9184" y="2197622"/>
            <a:ext cx="560924" cy="50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9692" y="1669504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Energy provision </a:t>
            </a:r>
          </a:p>
          <a:p>
            <a:r>
              <a:rPr lang="en-GB" smtClean="0"/>
              <a:t>Hub</a:t>
            </a:r>
            <a:endParaRPr lang="en-GB"/>
          </a:p>
        </p:txBody>
      </p:sp>
      <p:grpSp>
        <p:nvGrpSpPr>
          <p:cNvPr id="8" name="Grouper 7"/>
          <p:cNvGrpSpPr/>
          <p:nvPr/>
        </p:nvGrpSpPr>
        <p:grpSpPr>
          <a:xfrm>
            <a:off x="5130800" y="1104900"/>
            <a:ext cx="3886200" cy="2057400"/>
            <a:chOff x="1857254" y="1775741"/>
            <a:chExt cx="2985679" cy="1700064"/>
          </a:xfrm>
        </p:grpSpPr>
        <p:sp>
          <p:nvSpPr>
            <p:cNvPr id="9" name="Arc 8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cteur droit 11"/>
            <p:cNvCxnSpPr>
              <a:stCxn id="9" idx="0"/>
              <a:endCxn id="11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733384" y="3073922"/>
            <a:ext cx="560924" cy="504832"/>
          </a:xfrm>
          <a:prstGeom prst="rect">
            <a:avLst/>
          </a:prstGeom>
        </p:spPr>
      </p:pic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711284" y="3073922"/>
            <a:ext cx="560924" cy="504832"/>
          </a:xfrm>
          <a:prstGeom prst="rect">
            <a:avLst/>
          </a:prstGeom>
        </p:spPr>
      </p:pic>
      <p:pic>
        <p:nvPicPr>
          <p:cNvPr id="15" name="Image 1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3084" y="1473722"/>
            <a:ext cx="560924" cy="5048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3"/>
            <a:endCxn id="6" idx="1"/>
          </p:cNvCxnSpPr>
          <p:nvPr/>
        </p:nvCxnSpPr>
        <p:spPr>
          <a:xfrm rot="5400000" flipH="1" flipV="1">
            <a:off x="5199058" y="2545288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6" idx="1"/>
          </p:cNvCxnSpPr>
          <p:nvPr/>
        </p:nvCxnSpPr>
        <p:spPr>
          <a:xfrm rot="16200000" flipV="1">
            <a:off x="5688008" y="2742138"/>
            <a:ext cx="315376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6" idx="0"/>
          </p:cNvCxnSpPr>
          <p:nvPr/>
        </p:nvCxnSpPr>
        <p:spPr>
          <a:xfrm flipH="1">
            <a:off x="5952062" y="1726138"/>
            <a:ext cx="1489068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18986" y="1358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1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4635500" y="1553632"/>
            <a:ext cx="1029949" cy="592667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187686" y="2443571"/>
            <a:ext cx="943113" cy="931355"/>
            <a:chOff x="1749286" y="2476500"/>
            <a:chExt cx="943113" cy="931355"/>
          </a:xfrm>
        </p:grpSpPr>
        <p:sp>
          <p:nvSpPr>
            <p:cNvPr id="22" name="ZoneTexte 21"/>
            <p:cNvSpPr txBox="1"/>
            <p:nvPr/>
          </p:nvSpPr>
          <p:spPr>
            <a:xfrm>
              <a:off x="1749286" y="2476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5759327" y="2595971"/>
            <a:ext cx="1009772" cy="690055"/>
            <a:chOff x="1923927" y="2717800"/>
            <a:chExt cx="1009772" cy="690055"/>
          </a:xfrm>
        </p:grpSpPr>
        <p:sp>
          <p:nvSpPr>
            <p:cNvPr id="25" name="ZoneTexte 24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6991227" y="1960971"/>
            <a:ext cx="1009772" cy="690055"/>
            <a:chOff x="1923927" y="2717800"/>
            <a:chExt cx="1009772" cy="690055"/>
          </a:xfrm>
        </p:grpSpPr>
        <p:sp>
          <p:nvSpPr>
            <p:cNvPr id="28" name="ZoneTexte 27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30" name="Image 29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62200"/>
            <a:ext cx="831850" cy="831850"/>
          </a:xfrm>
          <a:prstGeom prst="rect">
            <a:avLst/>
          </a:prstGeom>
        </p:spPr>
      </p:pic>
      <p:pic>
        <p:nvPicPr>
          <p:cNvPr id="31" name="Image 30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2857500"/>
            <a:ext cx="444500" cy="444500"/>
          </a:xfrm>
          <a:prstGeom prst="rect">
            <a:avLst/>
          </a:prstGeom>
        </p:spPr>
      </p:pic>
      <p:pic>
        <p:nvPicPr>
          <p:cNvPr id="33" name="Image 32" descr="gif-peur-embarrass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80738" y="1803400"/>
            <a:ext cx="330862" cy="330200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3530600" y="2133600"/>
            <a:ext cx="4076700" cy="1803400"/>
            <a:chOff x="1857254" y="1775741"/>
            <a:chExt cx="2985679" cy="1700064"/>
          </a:xfrm>
        </p:grpSpPr>
        <p:sp>
          <p:nvSpPr>
            <p:cNvPr id="36" name="Arc 35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cteur droit 38"/>
            <p:cNvCxnSpPr>
              <a:stCxn id="36" idx="0"/>
              <a:endCxn id="38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3215686" y="2501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2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2794000" y="2747431"/>
            <a:ext cx="1029949" cy="59266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55" idx="0"/>
          </p:cNvCxnSpPr>
          <p:nvPr/>
        </p:nvCxnSpPr>
        <p:spPr>
          <a:xfrm flipV="1">
            <a:off x="3104174" y="2082800"/>
            <a:ext cx="1632926" cy="18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5" idx="0"/>
            <a:endCxn id="22" idx="1"/>
          </p:cNvCxnSpPr>
          <p:nvPr/>
        </p:nvCxnSpPr>
        <p:spPr>
          <a:xfrm>
            <a:off x="3104174" y="2267580"/>
            <a:ext cx="1083512" cy="47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2096762" y="1726640"/>
            <a:ext cx="641475" cy="1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New challenges of data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era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clouds</a:t>
            </a:r>
            <a:endParaRPr lang="fr-FR" sz="2000" dirty="0" smtClean="0"/>
          </a:p>
          <a:p>
            <a:r>
              <a:rPr lang="fr-FR" sz="2000" dirty="0" smtClean="0"/>
              <a:t>SLA </a:t>
            </a:r>
            <a:r>
              <a:rPr lang="fr-FR" sz="2000" dirty="0" err="1" smtClean="0"/>
              <a:t>guided</a:t>
            </a:r>
            <a:r>
              <a:rPr lang="fr-FR" sz="2000" dirty="0" smtClean="0"/>
              <a:t> data </a:t>
            </a:r>
            <a:r>
              <a:rPr lang="fr-FR" sz="2000" dirty="0" err="1" smtClean="0"/>
              <a:t>integration</a:t>
            </a:r>
            <a:r>
              <a:rPr lang="fr-FR" sz="2000" dirty="0"/>
              <a:t> </a:t>
            </a:r>
            <a:r>
              <a:rPr lang="fr-FR" sz="2000" dirty="0" smtClean="0"/>
              <a:t>as a service</a:t>
            </a:r>
          </a:p>
          <a:p>
            <a:pPr lvl="1"/>
            <a:r>
              <a:rPr lang="fr-FR" sz="1800" dirty="0" smtClean="0"/>
              <a:t>SLA model</a:t>
            </a:r>
          </a:p>
          <a:p>
            <a:pPr lvl="1"/>
            <a:r>
              <a:rPr lang="fr-FR" sz="1800" dirty="0" err="1" smtClean="0"/>
              <a:t>Query</a:t>
            </a:r>
            <a:r>
              <a:rPr lang="fr-FR" sz="1800" dirty="0" smtClean="0"/>
              <a:t> rewriting</a:t>
            </a: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9795</TotalTime>
  <Words>1708</Words>
  <Application>Microsoft Macintosh PowerPoint</Application>
  <PresentationFormat>Présentation à l'écran (16:9)</PresentationFormat>
  <Paragraphs>282</Paragraphs>
  <Slides>16</Slides>
  <Notes>5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CHallenges</vt:lpstr>
      <vt:lpstr>Challenges</vt:lpstr>
      <vt:lpstr>objectives</vt:lpstr>
      <vt:lpstr>Roadmap</vt:lpstr>
      <vt:lpstr>General approach</vt:lpstr>
      <vt:lpstr>SLA Integration</vt:lpstr>
      <vt:lpstr>Query rewritting</vt:lpstr>
      <vt:lpstr>Sla guided data integration service</vt:lpstr>
      <vt:lpstr>Roadmap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461</cp:revision>
  <dcterms:created xsi:type="dcterms:W3CDTF">2013-02-04T16:18:25Z</dcterms:created>
  <dcterms:modified xsi:type="dcterms:W3CDTF">2014-06-05T15:01:52Z</dcterms:modified>
</cp:coreProperties>
</file>