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F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3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CFE7A-0F98-F64A-A883-28A3FB5CA5EB}" type="datetimeFigureOut">
              <a:rPr lang="fr-FR" smtClean="0"/>
              <a:t>31/03/15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9A698-99CD-C143-A90C-B5C6B0960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84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890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81C-BA86-8E41-9FD6-E789911440EC}" type="datetimeFigureOut">
              <a:rPr lang="fr-FR" smtClean="0"/>
              <a:t>31/03/15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38C4-7BA0-0944-B24C-1B2D375B7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38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81C-BA86-8E41-9FD6-E789911440EC}" type="datetimeFigureOut">
              <a:rPr lang="fr-FR" smtClean="0"/>
              <a:t>31/03/15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38C4-7BA0-0944-B24C-1B2D375B7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4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81C-BA86-8E41-9FD6-E789911440EC}" type="datetimeFigureOut">
              <a:rPr lang="fr-FR" smtClean="0"/>
              <a:t>31/03/15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38C4-7BA0-0944-B24C-1B2D375B7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06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81C-BA86-8E41-9FD6-E789911440EC}" type="datetimeFigureOut">
              <a:rPr lang="fr-FR" smtClean="0"/>
              <a:t>31/03/15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38C4-7BA0-0944-B24C-1B2D375B7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23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81C-BA86-8E41-9FD6-E789911440EC}" type="datetimeFigureOut">
              <a:rPr lang="fr-FR" smtClean="0"/>
              <a:t>31/03/15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38C4-7BA0-0944-B24C-1B2D375B7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31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81C-BA86-8E41-9FD6-E789911440EC}" type="datetimeFigureOut">
              <a:rPr lang="fr-FR" smtClean="0"/>
              <a:t>31/03/15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38C4-7BA0-0944-B24C-1B2D375B7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07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81C-BA86-8E41-9FD6-E789911440EC}" type="datetimeFigureOut">
              <a:rPr lang="fr-FR" smtClean="0"/>
              <a:t>31/03/15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38C4-7BA0-0944-B24C-1B2D375B7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0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81C-BA86-8E41-9FD6-E789911440EC}" type="datetimeFigureOut">
              <a:rPr lang="fr-FR" smtClean="0"/>
              <a:t>31/03/15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38C4-7BA0-0944-B24C-1B2D375B7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67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81C-BA86-8E41-9FD6-E789911440EC}" type="datetimeFigureOut">
              <a:rPr lang="fr-FR" smtClean="0"/>
              <a:t>31/03/15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38C4-7BA0-0944-B24C-1B2D375B7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57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81C-BA86-8E41-9FD6-E789911440EC}" type="datetimeFigureOut">
              <a:rPr lang="fr-FR" smtClean="0"/>
              <a:t>31/03/15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38C4-7BA0-0944-B24C-1B2D375B7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23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81C-BA86-8E41-9FD6-E789911440EC}" type="datetimeFigureOut">
              <a:rPr lang="fr-FR" smtClean="0"/>
              <a:t>31/03/15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38C4-7BA0-0944-B24C-1B2D375B7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07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781C-BA86-8E41-9FD6-E789911440EC}" type="datetimeFigureOut">
              <a:rPr lang="fr-FR" smtClean="0"/>
              <a:t>31/03/15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338C4-7BA0-0944-B24C-1B2D375B7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68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microsoft.com/office/2007/relationships/hdphoto" Target="../media/hdphoto3.wdp"/><Relationship Id="rId7" Type="http://schemas.openxmlformats.org/officeDocument/2006/relationships/image" Target="../media/image2.png"/><Relationship Id="rId8" Type="http://schemas.openxmlformats.org/officeDocument/2006/relationships/image" Target="../media/image3.jpeg"/><Relationship Id="rId9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 guided data integration service</a:t>
            </a:r>
            <a:endParaRPr lang="en-GB" dirty="0"/>
          </a:p>
        </p:txBody>
      </p:sp>
      <p:sp>
        <p:nvSpPr>
          <p:cNvPr id="214" name="Rectangle à coins arrondis 213"/>
          <p:cNvSpPr/>
          <p:nvPr/>
        </p:nvSpPr>
        <p:spPr>
          <a:xfrm>
            <a:off x="495300" y="1485900"/>
            <a:ext cx="6311900" cy="27559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/>
          <p:cNvSpPr txBox="1"/>
          <p:nvPr/>
        </p:nvSpPr>
        <p:spPr>
          <a:xfrm>
            <a:off x="6872814" y="25082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900" dirty="0" err="1" smtClean="0">
                <a:latin typeface="Consolas"/>
                <a:cs typeface="Consolas"/>
              </a:rPr>
              <a:t>Agreed</a:t>
            </a:r>
            <a:endParaRPr lang="fr-FR" sz="900" dirty="0" smtClean="0">
              <a:latin typeface="Consolas"/>
              <a:cs typeface="Consolas"/>
            </a:endParaRPr>
          </a:p>
          <a:p>
            <a:pPr algn="r"/>
            <a:r>
              <a:rPr lang="fr-FR" sz="900" dirty="0" smtClean="0">
                <a:latin typeface="Consolas"/>
                <a:cs typeface="Consolas"/>
              </a:rPr>
              <a:t>SLA</a:t>
            </a:r>
            <a:endParaRPr lang="fr-FR" sz="900" dirty="0">
              <a:latin typeface="Consolas"/>
              <a:cs typeface="Consolas"/>
            </a:endParaRPr>
          </a:p>
        </p:txBody>
      </p:sp>
      <p:grpSp>
        <p:nvGrpSpPr>
          <p:cNvPr id="3" name="Grouper 2"/>
          <p:cNvGrpSpPr/>
          <p:nvPr/>
        </p:nvGrpSpPr>
        <p:grpSpPr>
          <a:xfrm>
            <a:off x="7025214" y="1377950"/>
            <a:ext cx="1949374" cy="2140010"/>
            <a:chOff x="7025213" y="1377950"/>
            <a:chExt cx="1949374" cy="2140010"/>
          </a:xfrm>
        </p:grpSpPr>
        <p:grpSp>
          <p:nvGrpSpPr>
            <p:cNvPr id="103" name="Grouper 102"/>
            <p:cNvGrpSpPr/>
            <p:nvPr/>
          </p:nvGrpSpPr>
          <p:grpSpPr>
            <a:xfrm>
              <a:off x="7775374" y="2626640"/>
              <a:ext cx="1199213" cy="772726"/>
              <a:chOff x="1857254" y="1775741"/>
              <a:chExt cx="2985679" cy="1700064"/>
            </a:xfrm>
          </p:grpSpPr>
          <p:sp>
            <p:nvSpPr>
              <p:cNvPr id="104" name="Arc 103"/>
              <p:cNvSpPr/>
              <p:nvPr/>
            </p:nvSpPr>
            <p:spPr>
              <a:xfrm rot="16492063">
                <a:off x="2064987" y="2209791"/>
                <a:ext cx="919931" cy="1335398"/>
              </a:xfrm>
              <a:prstGeom prst="arc">
                <a:avLst>
                  <a:gd name="adj1" fmla="val 10488337"/>
                  <a:gd name="adj2" fmla="val 984161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Arc 104"/>
              <p:cNvSpPr/>
              <p:nvPr/>
            </p:nvSpPr>
            <p:spPr>
              <a:xfrm rot="656295">
                <a:off x="2698111" y="1775741"/>
                <a:ext cx="1571555" cy="1700064"/>
              </a:xfrm>
              <a:prstGeom prst="arc">
                <a:avLst>
                  <a:gd name="adj1" fmla="val 10430236"/>
                  <a:gd name="adj2" fmla="val 20928275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Arc 105"/>
              <p:cNvSpPr/>
              <p:nvPr/>
            </p:nvSpPr>
            <p:spPr>
              <a:xfrm rot="5400000">
                <a:off x="3907366" y="2374901"/>
                <a:ext cx="905933" cy="965200"/>
              </a:xfrm>
              <a:prstGeom prst="arc">
                <a:avLst>
                  <a:gd name="adj1" fmla="val 9926378"/>
                  <a:gd name="adj2" fmla="val 0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7" name="Connecteur droit 106"/>
              <p:cNvCxnSpPr>
                <a:stCxn id="104" idx="0"/>
                <a:endCxn id="106" idx="2"/>
              </p:cNvCxnSpPr>
              <p:nvPr/>
            </p:nvCxnSpPr>
            <p:spPr>
              <a:xfrm flipV="1">
                <a:off x="2527581" y="3310468"/>
                <a:ext cx="1832752" cy="27974"/>
              </a:xfrm>
              <a:prstGeom prst="line">
                <a:avLst/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er 14"/>
            <p:cNvGrpSpPr/>
            <p:nvPr/>
          </p:nvGrpSpPr>
          <p:grpSpPr>
            <a:xfrm>
              <a:off x="7089574" y="1551374"/>
              <a:ext cx="1199213" cy="772726"/>
              <a:chOff x="1857254" y="1775741"/>
              <a:chExt cx="2985679" cy="1700064"/>
            </a:xfrm>
          </p:grpSpPr>
          <p:sp>
            <p:nvSpPr>
              <p:cNvPr id="5" name="Arc 4"/>
              <p:cNvSpPr/>
              <p:nvPr/>
            </p:nvSpPr>
            <p:spPr>
              <a:xfrm rot="16492063">
                <a:off x="2064987" y="2209791"/>
                <a:ext cx="919931" cy="1335398"/>
              </a:xfrm>
              <a:prstGeom prst="arc">
                <a:avLst>
                  <a:gd name="adj1" fmla="val 10488337"/>
                  <a:gd name="adj2" fmla="val 984161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Arc 5"/>
              <p:cNvSpPr/>
              <p:nvPr/>
            </p:nvSpPr>
            <p:spPr>
              <a:xfrm rot="656295">
                <a:off x="2698111" y="1775741"/>
                <a:ext cx="1571555" cy="1700064"/>
              </a:xfrm>
              <a:prstGeom prst="arc">
                <a:avLst>
                  <a:gd name="adj1" fmla="val 10430236"/>
                  <a:gd name="adj2" fmla="val 20928275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Arc 6"/>
              <p:cNvSpPr/>
              <p:nvPr/>
            </p:nvSpPr>
            <p:spPr>
              <a:xfrm rot="5400000">
                <a:off x="3907366" y="2374901"/>
                <a:ext cx="905933" cy="965200"/>
              </a:xfrm>
              <a:prstGeom prst="arc">
                <a:avLst>
                  <a:gd name="adj1" fmla="val 9926378"/>
                  <a:gd name="adj2" fmla="val 0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/>
              <p:cNvCxnSpPr>
                <a:stCxn id="5" idx="0"/>
                <a:endCxn id="7" idx="2"/>
              </p:cNvCxnSpPr>
              <p:nvPr/>
            </p:nvCxnSpPr>
            <p:spPr>
              <a:xfrm flipV="1">
                <a:off x="2527581" y="3310468"/>
                <a:ext cx="1832752" cy="27974"/>
              </a:xfrm>
              <a:prstGeom prst="line">
                <a:avLst/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r 15"/>
            <p:cNvGrpSpPr/>
            <p:nvPr/>
          </p:nvGrpSpPr>
          <p:grpSpPr>
            <a:xfrm>
              <a:off x="7534074" y="2182140"/>
              <a:ext cx="1199213" cy="772726"/>
              <a:chOff x="1857254" y="1775741"/>
              <a:chExt cx="2985679" cy="1700064"/>
            </a:xfrm>
          </p:grpSpPr>
          <p:sp>
            <p:nvSpPr>
              <p:cNvPr id="17" name="Arc 16"/>
              <p:cNvSpPr/>
              <p:nvPr/>
            </p:nvSpPr>
            <p:spPr>
              <a:xfrm rot="16492063">
                <a:off x="2064987" y="2209791"/>
                <a:ext cx="919931" cy="1335398"/>
              </a:xfrm>
              <a:prstGeom prst="arc">
                <a:avLst>
                  <a:gd name="adj1" fmla="val 10488337"/>
                  <a:gd name="adj2" fmla="val 984161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Arc 17"/>
              <p:cNvSpPr/>
              <p:nvPr/>
            </p:nvSpPr>
            <p:spPr>
              <a:xfrm rot="656295">
                <a:off x="2698111" y="1775741"/>
                <a:ext cx="1571555" cy="1700064"/>
              </a:xfrm>
              <a:prstGeom prst="arc">
                <a:avLst>
                  <a:gd name="adj1" fmla="val 10430236"/>
                  <a:gd name="adj2" fmla="val 20928275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Arc 18"/>
              <p:cNvSpPr/>
              <p:nvPr/>
            </p:nvSpPr>
            <p:spPr>
              <a:xfrm rot="5400000">
                <a:off x="3907366" y="2374901"/>
                <a:ext cx="905933" cy="965200"/>
              </a:xfrm>
              <a:prstGeom prst="arc">
                <a:avLst>
                  <a:gd name="adj1" fmla="val 9926378"/>
                  <a:gd name="adj2" fmla="val 0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" name="Connecteur droit 19"/>
              <p:cNvCxnSpPr>
                <a:stCxn id="17" idx="0"/>
                <a:endCxn id="19" idx="2"/>
              </p:cNvCxnSpPr>
              <p:nvPr/>
            </p:nvCxnSpPr>
            <p:spPr>
              <a:xfrm flipV="1">
                <a:off x="2527581" y="3310468"/>
                <a:ext cx="1832752" cy="27974"/>
              </a:xfrm>
              <a:prstGeom prst="line">
                <a:avLst/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ylindre 22"/>
            <p:cNvSpPr/>
            <p:nvPr/>
          </p:nvSpPr>
          <p:spPr>
            <a:xfrm>
              <a:off x="7645320" y="1809750"/>
              <a:ext cx="127000" cy="889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1" name="Grouper 60"/>
            <p:cNvGrpSpPr>
              <a:grpSpLocks noChangeAspect="1"/>
            </p:cNvGrpSpPr>
            <p:nvPr/>
          </p:nvGrpSpPr>
          <p:grpSpPr>
            <a:xfrm rot="14723255">
              <a:off x="7522553" y="1991775"/>
              <a:ext cx="249767" cy="188289"/>
              <a:chOff x="2912533" y="2912525"/>
              <a:chExt cx="550334" cy="414875"/>
            </a:xfrm>
          </p:grpSpPr>
          <p:sp>
            <p:nvSpPr>
              <p:cNvPr id="22" name="Rectangle à coins arrondis 21"/>
              <p:cNvSpPr/>
              <p:nvPr/>
            </p:nvSpPr>
            <p:spPr>
              <a:xfrm>
                <a:off x="2912533" y="2997200"/>
                <a:ext cx="550334" cy="33020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5" name="Grouper 54"/>
              <p:cNvGrpSpPr/>
              <p:nvPr/>
            </p:nvGrpSpPr>
            <p:grpSpPr>
              <a:xfrm>
                <a:off x="302259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25" name="Connecteur droit 24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25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er 55"/>
              <p:cNvGrpSpPr/>
              <p:nvPr/>
            </p:nvGrpSpPr>
            <p:grpSpPr>
              <a:xfrm>
                <a:off x="321944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57" name="Connecteur droit 56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Cylindre 58"/>
            <p:cNvSpPr/>
            <p:nvPr/>
          </p:nvSpPr>
          <p:spPr>
            <a:xfrm>
              <a:off x="7835820" y="1943100"/>
              <a:ext cx="127000" cy="889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Cylindre 59"/>
            <p:cNvSpPr/>
            <p:nvPr/>
          </p:nvSpPr>
          <p:spPr>
            <a:xfrm>
              <a:off x="7988220" y="2063750"/>
              <a:ext cx="127000" cy="889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Cylindre 61"/>
            <p:cNvSpPr/>
            <p:nvPr/>
          </p:nvSpPr>
          <p:spPr>
            <a:xfrm>
              <a:off x="7994570" y="1936750"/>
              <a:ext cx="127000" cy="889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r 62"/>
            <p:cNvGrpSpPr>
              <a:grpSpLocks noChangeAspect="1"/>
            </p:cNvGrpSpPr>
            <p:nvPr/>
          </p:nvGrpSpPr>
          <p:grpSpPr>
            <a:xfrm rot="14723255">
              <a:off x="7154253" y="1921925"/>
              <a:ext cx="249767" cy="188289"/>
              <a:chOff x="2912533" y="2912525"/>
              <a:chExt cx="550334" cy="414875"/>
            </a:xfrm>
          </p:grpSpPr>
          <p:sp>
            <p:nvSpPr>
              <p:cNvPr id="64" name="Rectangle à coins arrondis 63"/>
              <p:cNvSpPr/>
              <p:nvPr/>
            </p:nvSpPr>
            <p:spPr>
              <a:xfrm>
                <a:off x="2912533" y="2997200"/>
                <a:ext cx="550334" cy="33020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5" name="Grouper 64"/>
              <p:cNvGrpSpPr/>
              <p:nvPr/>
            </p:nvGrpSpPr>
            <p:grpSpPr>
              <a:xfrm>
                <a:off x="302259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69" name="Connecteur droit 68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er 65"/>
              <p:cNvGrpSpPr/>
              <p:nvPr/>
            </p:nvGrpSpPr>
            <p:grpSpPr>
              <a:xfrm>
                <a:off x="321944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67" name="Connecteur droit 66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9" name="Rectangle 78"/>
            <p:cNvSpPr/>
            <p:nvPr/>
          </p:nvSpPr>
          <p:spPr>
            <a:xfrm>
              <a:off x="7797720" y="2362200"/>
              <a:ext cx="177800" cy="4889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121570" y="2654300"/>
              <a:ext cx="177800" cy="4889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369220" y="2209800"/>
              <a:ext cx="177800" cy="488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grpSp>
          <p:nvGrpSpPr>
            <p:cNvPr id="71" name="Grouper 70"/>
            <p:cNvGrpSpPr>
              <a:grpSpLocks noChangeAspect="1"/>
            </p:cNvGrpSpPr>
            <p:nvPr/>
          </p:nvGrpSpPr>
          <p:grpSpPr>
            <a:xfrm rot="16200000">
              <a:off x="7681302" y="2550575"/>
              <a:ext cx="249767" cy="188289"/>
              <a:chOff x="2912533" y="2912525"/>
              <a:chExt cx="550334" cy="414875"/>
            </a:xfrm>
          </p:grpSpPr>
          <p:sp>
            <p:nvSpPr>
              <p:cNvPr id="72" name="Rectangle à coins arrondis 71"/>
              <p:cNvSpPr/>
              <p:nvPr/>
            </p:nvSpPr>
            <p:spPr>
              <a:xfrm>
                <a:off x="2912533" y="2997200"/>
                <a:ext cx="550334" cy="33020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grpSp>
            <p:nvGrpSpPr>
              <p:cNvPr id="73" name="Grouper 72"/>
              <p:cNvGrpSpPr/>
              <p:nvPr/>
            </p:nvGrpSpPr>
            <p:grpSpPr>
              <a:xfrm>
                <a:off x="302259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77" name="Connecteur droit 76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necteur droit 77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er 73"/>
              <p:cNvGrpSpPr/>
              <p:nvPr/>
            </p:nvGrpSpPr>
            <p:grpSpPr>
              <a:xfrm>
                <a:off x="321944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75" name="Connecteur droit 74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necteur droit 75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3" name="Grouper 82"/>
            <p:cNvGrpSpPr>
              <a:grpSpLocks noChangeAspect="1"/>
            </p:cNvGrpSpPr>
            <p:nvPr/>
          </p:nvGrpSpPr>
          <p:grpSpPr>
            <a:xfrm rot="16200000">
              <a:off x="8043252" y="2906175"/>
              <a:ext cx="249767" cy="188289"/>
              <a:chOff x="2912533" y="2912525"/>
              <a:chExt cx="550334" cy="414875"/>
            </a:xfrm>
          </p:grpSpPr>
          <p:sp>
            <p:nvSpPr>
              <p:cNvPr id="84" name="Rectangle à coins arrondis 83"/>
              <p:cNvSpPr/>
              <p:nvPr/>
            </p:nvSpPr>
            <p:spPr>
              <a:xfrm>
                <a:off x="2912533" y="2997200"/>
                <a:ext cx="550334" cy="33020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grpSp>
            <p:nvGrpSpPr>
              <p:cNvPr id="85" name="Grouper 84"/>
              <p:cNvGrpSpPr/>
              <p:nvPr/>
            </p:nvGrpSpPr>
            <p:grpSpPr>
              <a:xfrm>
                <a:off x="302259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89" name="Connecteur droit 88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cteur droit 89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er 85"/>
              <p:cNvGrpSpPr/>
              <p:nvPr/>
            </p:nvGrpSpPr>
            <p:grpSpPr>
              <a:xfrm>
                <a:off x="321944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87" name="Connecteur droit 86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necteur droit 87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1" name="Grouper 90"/>
            <p:cNvGrpSpPr>
              <a:grpSpLocks noChangeAspect="1"/>
            </p:cNvGrpSpPr>
            <p:nvPr/>
          </p:nvGrpSpPr>
          <p:grpSpPr>
            <a:xfrm rot="16200000">
              <a:off x="8208352" y="2372775"/>
              <a:ext cx="249767" cy="188289"/>
              <a:chOff x="2912533" y="2912525"/>
              <a:chExt cx="550334" cy="414875"/>
            </a:xfrm>
          </p:grpSpPr>
          <p:sp>
            <p:nvSpPr>
              <p:cNvPr id="92" name="Rectangle à coins arrondis 91"/>
              <p:cNvSpPr/>
              <p:nvPr/>
            </p:nvSpPr>
            <p:spPr>
              <a:xfrm>
                <a:off x="2912533" y="2997200"/>
                <a:ext cx="550334" cy="33020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grpSp>
            <p:nvGrpSpPr>
              <p:cNvPr id="93" name="Grouper 92"/>
              <p:cNvGrpSpPr/>
              <p:nvPr/>
            </p:nvGrpSpPr>
            <p:grpSpPr>
              <a:xfrm>
                <a:off x="302259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97" name="Connecteur droit 96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necteur droit 97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er 93"/>
              <p:cNvGrpSpPr/>
              <p:nvPr/>
            </p:nvGrpSpPr>
            <p:grpSpPr>
              <a:xfrm>
                <a:off x="321944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95" name="Connecteur droit 94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eur droit 95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ZoneTexte 98"/>
            <p:cNvSpPr txBox="1"/>
            <p:nvPr/>
          </p:nvSpPr>
          <p:spPr>
            <a:xfrm rot="16200000">
              <a:off x="7715293" y="2484194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 smtClean="0">
                  <a:solidFill>
                    <a:schemeClr val="bg1"/>
                  </a:solidFill>
                  <a:latin typeface="Consolas"/>
                  <a:cs typeface="Consolas"/>
                </a:rPr>
                <a:t>SaaS</a:t>
              </a:r>
              <a:endParaRPr lang="fr-FR" sz="8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00" name="ZoneTexte 99"/>
            <p:cNvSpPr txBox="1"/>
            <p:nvPr/>
          </p:nvSpPr>
          <p:spPr>
            <a:xfrm rot="16200000">
              <a:off x="8248693" y="2325444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 smtClean="0">
                  <a:latin typeface="Consolas"/>
                  <a:cs typeface="Consolas"/>
                </a:rPr>
                <a:t>IaaS</a:t>
              </a:r>
              <a:endParaRPr lang="fr-FR" sz="800" dirty="0">
                <a:latin typeface="Consolas"/>
                <a:cs typeface="Consolas"/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 rot="16200000">
              <a:off x="8001043" y="2769944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>
                  <a:latin typeface="Consolas"/>
                  <a:cs typeface="Consolas"/>
                </a:rPr>
                <a:t>P</a:t>
              </a:r>
              <a:r>
                <a:rPr lang="fr-FR" sz="800" dirty="0" err="1" smtClean="0">
                  <a:latin typeface="Consolas"/>
                  <a:cs typeface="Consolas"/>
                </a:rPr>
                <a:t>aaS</a:t>
              </a:r>
              <a:endParaRPr lang="fr-FR" sz="800" dirty="0">
                <a:latin typeface="Consolas"/>
                <a:cs typeface="Consolas"/>
              </a:endParaRPr>
            </a:p>
          </p:txBody>
        </p:sp>
        <p:sp>
          <p:nvSpPr>
            <p:cNvPr id="102" name="Cylindre 101"/>
            <p:cNvSpPr/>
            <p:nvPr/>
          </p:nvSpPr>
          <p:spPr>
            <a:xfrm>
              <a:off x="7823120" y="1778000"/>
              <a:ext cx="127000" cy="889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8032670" y="1466850"/>
              <a:ext cx="81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000" dirty="0" smtClean="0">
                  <a:latin typeface="Consolas"/>
                  <a:cs typeface="Consolas"/>
                </a:rPr>
                <a:t>Data</a:t>
              </a:r>
            </a:p>
            <a:p>
              <a:pPr algn="r"/>
              <a:r>
                <a:rPr lang="fr-FR" sz="1000" dirty="0" smtClean="0">
                  <a:latin typeface="Consolas"/>
                  <a:cs typeface="Consolas"/>
                </a:rPr>
                <a:t>providers</a:t>
              </a:r>
              <a:endParaRPr lang="fr-FR" sz="1000" dirty="0">
                <a:latin typeface="Consolas"/>
                <a:cs typeface="Consolas"/>
              </a:endParaRP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8083420" y="3117850"/>
              <a:ext cx="8192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000" dirty="0" smtClean="0">
                  <a:latin typeface="Consolas"/>
                  <a:cs typeface="Consolas"/>
                </a:rPr>
                <a:t>Service</a:t>
              </a:r>
            </a:p>
            <a:p>
              <a:pPr algn="r"/>
              <a:r>
                <a:rPr lang="fr-FR" sz="1000" dirty="0" smtClean="0">
                  <a:latin typeface="Consolas"/>
                  <a:cs typeface="Consolas"/>
                </a:rPr>
                <a:t>providers</a:t>
              </a:r>
              <a:endParaRPr lang="fr-FR" sz="1000" dirty="0">
                <a:latin typeface="Consolas"/>
                <a:cs typeface="Consolas"/>
              </a:endParaRPr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7107843" y="137795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900" dirty="0" err="1" smtClean="0">
                  <a:latin typeface="Consolas"/>
                  <a:cs typeface="Consolas"/>
                </a:rPr>
                <a:t>Agreed</a:t>
              </a:r>
              <a:endParaRPr lang="fr-FR" sz="900" dirty="0" smtClean="0">
                <a:latin typeface="Consolas"/>
                <a:cs typeface="Consolas"/>
              </a:endParaRPr>
            </a:p>
            <a:p>
              <a:pPr algn="r"/>
              <a:r>
                <a:rPr lang="fr-FR" sz="900" dirty="0" smtClean="0">
                  <a:latin typeface="Consolas"/>
                  <a:cs typeface="Consolas"/>
                </a:rPr>
                <a:t>SLA</a:t>
              </a:r>
              <a:endParaRPr lang="fr-FR" sz="900" dirty="0">
                <a:latin typeface="Consolas"/>
                <a:cs typeface="Consolas"/>
              </a:endParaRPr>
            </a:p>
          </p:txBody>
        </p:sp>
        <p:pic>
          <p:nvPicPr>
            <p:cNvPr id="127" name="Image 12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186" b="93557" l="20463" r="8957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779357" flipH="1">
              <a:off x="7073230" y="1549400"/>
              <a:ext cx="457789" cy="342900"/>
            </a:xfrm>
            <a:prstGeom prst="rect">
              <a:avLst/>
            </a:prstGeom>
          </p:spPr>
        </p:pic>
        <p:pic>
          <p:nvPicPr>
            <p:cNvPr id="128" name="Image 12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186" b="93557" l="20463" r="8957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625133" flipH="1">
              <a:off x="7282779" y="2540000"/>
              <a:ext cx="457789" cy="342900"/>
            </a:xfrm>
            <a:prstGeom prst="rect">
              <a:avLst/>
            </a:prstGeom>
          </p:spPr>
        </p:pic>
        <p:pic>
          <p:nvPicPr>
            <p:cNvPr id="129" name="Image 12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186" b="93557" l="20463" r="8957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902041" flipH="1">
              <a:off x="7460581" y="2920999"/>
              <a:ext cx="457789" cy="342900"/>
            </a:xfrm>
            <a:prstGeom prst="rect">
              <a:avLst/>
            </a:prstGeom>
          </p:spPr>
        </p:pic>
        <p:sp>
          <p:nvSpPr>
            <p:cNvPr id="131" name="ZoneTexte 130"/>
            <p:cNvSpPr txBox="1"/>
            <p:nvPr/>
          </p:nvSpPr>
          <p:spPr>
            <a:xfrm>
              <a:off x="7025213" y="280035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900" dirty="0" err="1" smtClean="0">
                  <a:latin typeface="Consolas"/>
                  <a:cs typeface="Consolas"/>
                </a:rPr>
                <a:t>Agreed</a:t>
              </a:r>
              <a:endParaRPr lang="fr-FR" sz="900" dirty="0" smtClean="0">
                <a:latin typeface="Consolas"/>
                <a:cs typeface="Consolas"/>
              </a:endParaRPr>
            </a:p>
            <a:p>
              <a:pPr algn="r"/>
              <a:r>
                <a:rPr lang="fr-FR" sz="900" dirty="0" smtClean="0">
                  <a:latin typeface="Consolas"/>
                  <a:cs typeface="Consolas"/>
                </a:rPr>
                <a:t>SLA</a:t>
              </a:r>
              <a:endParaRPr lang="fr-FR" sz="900" dirty="0">
                <a:latin typeface="Consolas"/>
                <a:cs typeface="Consolas"/>
              </a:endParaRPr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4902203" y="1663700"/>
            <a:ext cx="1254453" cy="1155701"/>
            <a:chOff x="4902201" y="1663699"/>
            <a:chExt cx="1254453" cy="1155701"/>
          </a:xfrm>
        </p:grpSpPr>
        <p:sp>
          <p:nvSpPr>
            <p:cNvPr id="136" name="Multidocument 135"/>
            <p:cNvSpPr/>
            <p:nvPr/>
          </p:nvSpPr>
          <p:spPr>
            <a:xfrm>
              <a:off x="5206999" y="1663699"/>
              <a:ext cx="949655" cy="546101"/>
            </a:xfrm>
            <a:prstGeom prst="flowChartMultidocument">
              <a:avLst/>
            </a:prstGeom>
            <a:noFill/>
            <a:ln>
              <a:solidFill>
                <a:schemeClr val="tx2">
                  <a:lumMod val="90000"/>
                  <a:lumOff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Agreed SLA</a:t>
              </a:r>
              <a:endParaRPr lang="en-US" sz="1000" dirty="0">
                <a:solidFill>
                  <a:srgbClr val="000000"/>
                </a:solidFill>
                <a:latin typeface="Consolas"/>
                <a:cs typeface="Consolas"/>
              </a:endParaRPr>
            </a:p>
          </p:txBody>
        </p:sp>
        <p:sp>
          <p:nvSpPr>
            <p:cNvPr id="137" name="Document 136"/>
            <p:cNvSpPr/>
            <p:nvPr/>
          </p:nvSpPr>
          <p:spPr>
            <a:xfrm>
              <a:off x="5201861" y="2310521"/>
              <a:ext cx="932239" cy="508879"/>
            </a:xfrm>
            <a:prstGeom prst="flowChartDocument">
              <a:avLst/>
            </a:prstGeom>
            <a:noFill/>
            <a:ln>
              <a:solidFill>
                <a:srgbClr val="0F366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Integrated SLA</a:t>
              </a:r>
              <a:endParaRPr lang="en-US" sz="1000" dirty="0">
                <a:solidFill>
                  <a:srgbClr val="000000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139" name="Curved Connector 123"/>
            <p:cNvCxnSpPr>
              <a:stCxn id="132" idx="3"/>
              <a:endCxn id="136" idx="1"/>
            </p:cNvCxnSpPr>
            <p:nvPr/>
          </p:nvCxnSpPr>
          <p:spPr>
            <a:xfrm flipV="1">
              <a:off x="4902201" y="1936750"/>
              <a:ext cx="304798" cy="593944"/>
            </a:xfrm>
            <a:prstGeom prst="curvedConnector3">
              <a:avLst/>
            </a:prstGeom>
            <a:ln>
              <a:solidFill>
                <a:srgbClr val="0F36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urved Connector 130"/>
            <p:cNvCxnSpPr>
              <a:stCxn id="132" idx="3"/>
              <a:endCxn id="137" idx="1"/>
            </p:cNvCxnSpPr>
            <p:nvPr/>
          </p:nvCxnSpPr>
          <p:spPr>
            <a:xfrm>
              <a:off x="4902201" y="2530694"/>
              <a:ext cx="299660" cy="3426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F36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r 23"/>
          <p:cNvGrpSpPr/>
          <p:nvPr/>
        </p:nvGrpSpPr>
        <p:grpSpPr>
          <a:xfrm>
            <a:off x="749300" y="1546238"/>
            <a:ext cx="2806702" cy="1285863"/>
            <a:chOff x="749300" y="1546237"/>
            <a:chExt cx="2806702" cy="1285863"/>
          </a:xfrm>
        </p:grpSpPr>
        <p:grpSp>
          <p:nvGrpSpPr>
            <p:cNvPr id="10" name="Grouper 9"/>
            <p:cNvGrpSpPr/>
            <p:nvPr/>
          </p:nvGrpSpPr>
          <p:grpSpPr>
            <a:xfrm>
              <a:off x="749300" y="1546237"/>
              <a:ext cx="2336800" cy="1285863"/>
              <a:chOff x="749300" y="1546237"/>
              <a:chExt cx="2336800" cy="1285863"/>
            </a:xfrm>
          </p:grpSpPr>
          <p:sp>
            <p:nvSpPr>
              <p:cNvPr id="133" name="Magnetic Disk 32"/>
              <p:cNvSpPr/>
              <p:nvPr/>
            </p:nvSpPr>
            <p:spPr>
              <a:xfrm>
                <a:off x="749300" y="2209083"/>
                <a:ext cx="858924" cy="623017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onsolas"/>
                    <a:cs typeface="Consolas"/>
                  </a:rPr>
                  <a:t>Metadata</a:t>
                </a:r>
                <a:endParaRPr lang="en-US" sz="1100" dirty="0">
                  <a:solidFill>
                    <a:schemeClr val="tx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34" name="Magnetic Disk 33"/>
              <p:cNvSpPr/>
              <p:nvPr/>
            </p:nvSpPr>
            <p:spPr>
              <a:xfrm>
                <a:off x="1362651" y="1546237"/>
                <a:ext cx="776253" cy="623017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onsolas"/>
                    <a:cs typeface="Consolas"/>
                  </a:rPr>
                  <a:t>Cached Data</a:t>
                </a:r>
                <a:endParaRPr lang="en-US" sz="1100" dirty="0">
                  <a:solidFill>
                    <a:schemeClr val="tx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35" name="Magnetic Disk 34"/>
              <p:cNvSpPr/>
              <p:nvPr/>
            </p:nvSpPr>
            <p:spPr>
              <a:xfrm>
                <a:off x="2308497" y="1601786"/>
                <a:ext cx="777603" cy="623017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onsolas"/>
                    <a:cs typeface="Consolas"/>
                  </a:rPr>
                  <a:t>Meta</a:t>
                </a:r>
                <a:endParaRPr lang="en-US" sz="1100" dirty="0">
                  <a:solidFill>
                    <a:schemeClr val="tx1"/>
                  </a:solidFill>
                  <a:latin typeface="Consolas"/>
                  <a:cs typeface="Consolas"/>
                </a:endParaRPr>
              </a:p>
            </p:txBody>
          </p:sp>
        </p:grpSp>
        <p:cxnSp>
          <p:nvCxnSpPr>
            <p:cNvPr id="138" name="Curved Connector 83"/>
            <p:cNvCxnSpPr>
              <a:stCxn id="132" idx="1"/>
              <a:endCxn id="134" idx="3"/>
            </p:cNvCxnSpPr>
            <p:nvPr/>
          </p:nvCxnSpPr>
          <p:spPr>
            <a:xfrm rot="10800000">
              <a:off x="1750779" y="2169254"/>
              <a:ext cx="1805223" cy="361440"/>
            </a:xfrm>
            <a:prstGeom prst="curvedConnector2">
              <a:avLst/>
            </a:prstGeom>
            <a:ln>
              <a:solidFill>
                <a:srgbClr val="0F366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urved Connector 138"/>
            <p:cNvCxnSpPr>
              <a:stCxn id="132" idx="1"/>
              <a:endCxn id="133" idx="4"/>
            </p:cNvCxnSpPr>
            <p:nvPr/>
          </p:nvCxnSpPr>
          <p:spPr>
            <a:xfrm rot="10800000">
              <a:off x="1608225" y="2520592"/>
              <a:ext cx="1947777" cy="1010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F366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83"/>
            <p:cNvCxnSpPr>
              <a:stCxn id="132" idx="1"/>
              <a:endCxn id="135" idx="3"/>
            </p:cNvCxnSpPr>
            <p:nvPr/>
          </p:nvCxnSpPr>
          <p:spPr>
            <a:xfrm rot="10800000">
              <a:off x="2697299" y="2224804"/>
              <a:ext cx="858702" cy="305891"/>
            </a:xfrm>
            <a:prstGeom prst="curvedConnector2">
              <a:avLst/>
            </a:prstGeom>
            <a:ln>
              <a:solidFill>
                <a:srgbClr val="0F366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r 7"/>
          <p:cNvGrpSpPr/>
          <p:nvPr/>
        </p:nvGrpSpPr>
        <p:grpSpPr>
          <a:xfrm>
            <a:off x="368302" y="3991808"/>
            <a:ext cx="1891905" cy="957535"/>
            <a:chOff x="368300" y="3991807"/>
            <a:chExt cx="1891905" cy="957535"/>
          </a:xfrm>
        </p:grpSpPr>
        <p:pic>
          <p:nvPicPr>
            <p:cNvPr id="210" name="Image 209" descr="user-icon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0" y="4368800"/>
              <a:ext cx="560369" cy="580542"/>
            </a:xfrm>
            <a:prstGeom prst="rect">
              <a:avLst/>
            </a:prstGeom>
          </p:spPr>
        </p:pic>
        <p:pic>
          <p:nvPicPr>
            <p:cNvPr id="212" name="Image 211" descr="images-2.jpe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87590">
              <a:off x="1233162" y="3606240"/>
              <a:ext cx="641475" cy="1412610"/>
            </a:xfrm>
            <a:prstGeom prst="rect">
              <a:avLst/>
            </a:prstGeom>
          </p:spPr>
        </p:pic>
      </p:grpSp>
      <p:sp>
        <p:nvSpPr>
          <p:cNvPr id="132" name="Process 7"/>
          <p:cNvSpPr/>
          <p:nvPr/>
        </p:nvSpPr>
        <p:spPr>
          <a:xfrm>
            <a:off x="3556001" y="2267388"/>
            <a:ext cx="1346200" cy="526613"/>
          </a:xfrm>
          <a:prstGeom prst="round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cap="small" dirty="0" smtClean="0">
                <a:solidFill>
                  <a:schemeClr val="tx1"/>
                </a:solidFill>
                <a:latin typeface="Consolas"/>
                <a:cs typeface="Consolas"/>
              </a:rPr>
              <a:t>Decision Making</a:t>
            </a:r>
            <a:endParaRPr lang="en-US" sz="1800" b="1" cap="small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cxnSp>
        <p:nvCxnSpPr>
          <p:cNvPr id="194" name="Curved Connector 141"/>
          <p:cNvCxnSpPr>
            <a:stCxn id="190" idx="0"/>
            <a:endCxn id="132" idx="2"/>
          </p:cNvCxnSpPr>
          <p:nvPr/>
        </p:nvCxnSpPr>
        <p:spPr>
          <a:xfrm rot="5400000" flipH="1" flipV="1">
            <a:off x="2872587" y="2103639"/>
            <a:ext cx="666151" cy="2046877"/>
          </a:xfrm>
          <a:prstGeom prst="curvedConnector3">
            <a:avLst>
              <a:gd name="adj1" fmla="val 50000"/>
            </a:avLst>
          </a:prstGeom>
          <a:ln>
            <a:solidFill>
              <a:srgbClr val="0F366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Process 15"/>
          <p:cNvSpPr/>
          <p:nvPr/>
        </p:nvSpPr>
        <p:spPr>
          <a:xfrm>
            <a:off x="1490133" y="3460152"/>
            <a:ext cx="1384181" cy="53448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F366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cap="small" dirty="0" smtClean="0">
                <a:latin typeface="Consolas"/>
                <a:cs typeface="Consolas"/>
              </a:rPr>
              <a:t>Deriving</a:t>
            </a:r>
          </a:p>
          <a:p>
            <a:pPr algn="ctr"/>
            <a:r>
              <a:rPr lang="en-US" sz="1800" b="1" cap="small" dirty="0" smtClean="0">
                <a:latin typeface="Consolas"/>
                <a:cs typeface="Consolas"/>
              </a:rPr>
              <a:t>SLA</a:t>
            </a:r>
            <a:endParaRPr lang="en-US" sz="1800" b="1" cap="small" dirty="0">
              <a:latin typeface="Consolas"/>
              <a:cs typeface="Consolas"/>
            </a:endParaRPr>
          </a:p>
        </p:txBody>
      </p:sp>
      <p:grpSp>
        <p:nvGrpSpPr>
          <p:cNvPr id="12" name="Grouper 11"/>
          <p:cNvGrpSpPr/>
          <p:nvPr/>
        </p:nvGrpSpPr>
        <p:grpSpPr>
          <a:xfrm>
            <a:off x="2874314" y="2794002"/>
            <a:ext cx="1819292" cy="1219141"/>
            <a:chOff x="2874314" y="2794001"/>
            <a:chExt cx="1819292" cy="1219141"/>
          </a:xfrm>
        </p:grpSpPr>
        <p:cxnSp>
          <p:nvCxnSpPr>
            <p:cNvPr id="195" name="Curved Connector 145"/>
            <p:cNvCxnSpPr>
              <a:stCxn id="191" idx="0"/>
              <a:endCxn id="132" idx="2"/>
            </p:cNvCxnSpPr>
            <p:nvPr/>
          </p:nvCxnSpPr>
          <p:spPr>
            <a:xfrm rot="5400000" flipH="1" flipV="1">
              <a:off x="3809739" y="3022281"/>
              <a:ext cx="647642" cy="19108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F366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Process 20"/>
            <p:cNvSpPr/>
            <p:nvPr/>
          </p:nvSpPr>
          <p:spPr>
            <a:xfrm>
              <a:off x="3382433" y="3441642"/>
              <a:ext cx="1311173" cy="571500"/>
            </a:xfrm>
            <a:prstGeom prst="roundRect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solidFill>
                <a:srgbClr val="0F366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cap="small" dirty="0" smtClean="0">
                  <a:solidFill>
                    <a:srgbClr val="000000"/>
                  </a:solidFill>
                  <a:latin typeface="Consolas"/>
                  <a:cs typeface="Consolas"/>
                </a:rPr>
                <a:t>Query</a:t>
              </a:r>
            </a:p>
            <a:p>
              <a:pPr algn="ctr"/>
              <a:r>
                <a:rPr lang="en-US" sz="1800" b="1" cap="small" dirty="0" smtClean="0">
                  <a:solidFill>
                    <a:srgbClr val="000000"/>
                  </a:solidFill>
                  <a:latin typeface="Consolas"/>
                  <a:cs typeface="Consolas"/>
                </a:rPr>
                <a:t>Rewriting</a:t>
              </a:r>
              <a:endParaRPr lang="en-US" sz="1800" b="1" cap="small" dirty="0">
                <a:solidFill>
                  <a:srgbClr val="000000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198" name="Connecteur droit avec flèche 197"/>
            <p:cNvCxnSpPr/>
            <p:nvPr/>
          </p:nvCxnSpPr>
          <p:spPr>
            <a:xfrm>
              <a:off x="2874314" y="3841692"/>
              <a:ext cx="508119" cy="0"/>
            </a:xfrm>
            <a:prstGeom prst="straightConnector1">
              <a:avLst/>
            </a:prstGeom>
            <a:ln>
              <a:solidFill>
                <a:srgbClr val="0F36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Arc 247"/>
          <p:cNvSpPr/>
          <p:nvPr/>
        </p:nvSpPr>
        <p:spPr>
          <a:xfrm rot="6453940">
            <a:off x="6108724" y="2301703"/>
            <a:ext cx="772057" cy="970544"/>
          </a:xfrm>
          <a:prstGeom prst="arc">
            <a:avLst>
              <a:gd name="adj1" fmla="val 16200000"/>
              <a:gd name="adj2" fmla="val 1735647"/>
            </a:avLst>
          </a:prstGeom>
          <a:ln w="76200" cmpd="sng">
            <a:solidFill>
              <a:srgbClr val="0F3661"/>
            </a:solidFill>
            <a:prstDash val="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4693606" y="3243409"/>
            <a:ext cx="3077150" cy="728881"/>
            <a:chOff x="4693606" y="3243408"/>
            <a:chExt cx="3077150" cy="728881"/>
          </a:xfrm>
        </p:grpSpPr>
        <p:sp>
          <p:nvSpPr>
            <p:cNvPr id="192" name="Folded Corner 24"/>
            <p:cNvSpPr/>
            <p:nvPr/>
          </p:nvSpPr>
          <p:spPr>
            <a:xfrm>
              <a:off x="5253567" y="3482495"/>
              <a:ext cx="1439333" cy="489794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90000"/>
              </a:schemeClr>
            </a:solidFill>
            <a:ln>
              <a:solidFill>
                <a:srgbClr val="0F366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cap="small" dirty="0" smtClean="0">
                  <a:solidFill>
                    <a:srgbClr val="FFFFFF"/>
                  </a:solidFill>
                  <a:latin typeface="Consolas"/>
                  <a:cs typeface="Consolas"/>
                </a:rPr>
                <a:t>Evaluation</a:t>
              </a:r>
            </a:p>
            <a:p>
              <a:pPr algn="ctr"/>
              <a:r>
                <a:rPr lang="en-US" sz="1800" b="1" cap="small" dirty="0" smtClean="0">
                  <a:solidFill>
                    <a:srgbClr val="FFFFFF"/>
                  </a:solidFill>
                  <a:latin typeface="Consolas"/>
                  <a:cs typeface="Consolas"/>
                </a:rPr>
                <a:t>Integration</a:t>
              </a:r>
              <a:endParaRPr lang="en-US" sz="1800" b="1" cap="small" dirty="0">
                <a:solidFill>
                  <a:srgbClr val="FFFFFF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223" name="Connecteur droit avec flèche 222"/>
            <p:cNvCxnSpPr>
              <a:stCxn id="191" idx="3"/>
              <a:endCxn id="192" idx="1"/>
            </p:cNvCxnSpPr>
            <p:nvPr/>
          </p:nvCxnSpPr>
          <p:spPr>
            <a:xfrm>
              <a:off x="4693606" y="3727392"/>
              <a:ext cx="559961" cy="0"/>
            </a:xfrm>
            <a:prstGeom prst="straightConnector1">
              <a:avLst/>
            </a:prstGeom>
            <a:ln>
              <a:solidFill>
                <a:srgbClr val="0F36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cteur en angle 249"/>
            <p:cNvCxnSpPr>
              <a:stCxn id="192" idx="3"/>
              <a:endCxn id="129" idx="2"/>
            </p:cNvCxnSpPr>
            <p:nvPr/>
          </p:nvCxnSpPr>
          <p:spPr>
            <a:xfrm flipV="1">
              <a:off x="6692900" y="3243408"/>
              <a:ext cx="1077856" cy="483984"/>
            </a:xfrm>
            <a:prstGeom prst="bentConnector2">
              <a:avLst/>
            </a:prstGeom>
            <a:ln>
              <a:solidFill>
                <a:srgbClr val="0F3661"/>
              </a:solidFill>
              <a:prstDash val="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Connecteur en angle 251"/>
          <p:cNvCxnSpPr>
            <a:stCxn id="191" idx="2"/>
            <a:endCxn id="109" idx="2"/>
          </p:cNvCxnSpPr>
          <p:nvPr/>
        </p:nvCxnSpPr>
        <p:spPr>
          <a:xfrm rot="5400000" flipH="1" flipV="1">
            <a:off x="6017948" y="1538031"/>
            <a:ext cx="495183" cy="4455041"/>
          </a:xfrm>
          <a:prstGeom prst="bentConnector3">
            <a:avLst>
              <a:gd name="adj1" fmla="val -46165"/>
            </a:avLst>
          </a:prstGeom>
          <a:ln>
            <a:solidFill>
              <a:srgbClr val="0F3661"/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er 20"/>
          <p:cNvGrpSpPr/>
          <p:nvPr/>
        </p:nvGrpSpPr>
        <p:grpSpPr>
          <a:xfrm>
            <a:off x="6162474" y="3922041"/>
            <a:ext cx="1457526" cy="1128097"/>
            <a:chOff x="6162474" y="3922040"/>
            <a:chExt cx="1457526" cy="1128097"/>
          </a:xfrm>
        </p:grpSpPr>
        <p:grpSp>
          <p:nvGrpSpPr>
            <p:cNvPr id="257" name="Grouper 256"/>
            <p:cNvGrpSpPr/>
            <p:nvPr/>
          </p:nvGrpSpPr>
          <p:grpSpPr>
            <a:xfrm>
              <a:off x="6162474" y="3922040"/>
              <a:ext cx="1199213" cy="772726"/>
              <a:chOff x="1857254" y="1775741"/>
              <a:chExt cx="2985679" cy="1700064"/>
            </a:xfrm>
          </p:grpSpPr>
          <p:sp>
            <p:nvSpPr>
              <p:cNvPr id="258" name="Arc 257"/>
              <p:cNvSpPr/>
              <p:nvPr/>
            </p:nvSpPr>
            <p:spPr>
              <a:xfrm rot="16492063">
                <a:off x="2064987" y="2209791"/>
                <a:ext cx="919931" cy="1335398"/>
              </a:xfrm>
              <a:prstGeom prst="arc">
                <a:avLst>
                  <a:gd name="adj1" fmla="val 10488337"/>
                  <a:gd name="adj2" fmla="val 984161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Arc 258"/>
              <p:cNvSpPr/>
              <p:nvPr/>
            </p:nvSpPr>
            <p:spPr>
              <a:xfrm rot="656295">
                <a:off x="2698111" y="1775741"/>
                <a:ext cx="1571555" cy="1700064"/>
              </a:xfrm>
              <a:prstGeom prst="arc">
                <a:avLst>
                  <a:gd name="adj1" fmla="val 10430236"/>
                  <a:gd name="adj2" fmla="val 20928275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0" name="Arc 259"/>
              <p:cNvSpPr/>
              <p:nvPr/>
            </p:nvSpPr>
            <p:spPr>
              <a:xfrm rot="5400000">
                <a:off x="3907366" y="2374901"/>
                <a:ext cx="905933" cy="965200"/>
              </a:xfrm>
              <a:prstGeom prst="arc">
                <a:avLst>
                  <a:gd name="adj1" fmla="val 9926378"/>
                  <a:gd name="adj2" fmla="val 0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61" name="Connecteur droit 260"/>
              <p:cNvCxnSpPr>
                <a:stCxn id="258" idx="0"/>
                <a:endCxn id="260" idx="2"/>
              </p:cNvCxnSpPr>
              <p:nvPr/>
            </p:nvCxnSpPr>
            <p:spPr>
              <a:xfrm flipV="1">
                <a:off x="2527581" y="3310468"/>
                <a:ext cx="1832752" cy="27974"/>
              </a:xfrm>
              <a:prstGeom prst="line">
                <a:avLst/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9" name="Image 208" descr="images.jpe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030" y="4191001"/>
              <a:ext cx="696970" cy="859136"/>
            </a:xfrm>
            <a:prstGeom prst="rect">
              <a:avLst/>
            </a:prstGeom>
          </p:spPr>
        </p:pic>
      </p:grpSp>
      <p:cxnSp>
        <p:nvCxnSpPr>
          <p:cNvPr id="262" name="Connecteur en angle 261"/>
          <p:cNvCxnSpPr>
            <a:stCxn id="210" idx="3"/>
            <a:endCxn id="192" idx="2"/>
          </p:cNvCxnSpPr>
          <p:nvPr/>
        </p:nvCxnSpPr>
        <p:spPr>
          <a:xfrm flipV="1">
            <a:off x="928671" y="3972290"/>
            <a:ext cx="5044565" cy="686782"/>
          </a:xfrm>
          <a:prstGeom prst="bentConnector2">
            <a:avLst/>
          </a:prstGeom>
          <a:ln w="57150" cmpd="sng">
            <a:solidFill>
              <a:schemeClr val="accent5">
                <a:lumMod val="75000"/>
              </a:schemeClr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Process 6"/>
          <p:cNvSpPr/>
          <p:nvPr/>
        </p:nvSpPr>
        <p:spPr>
          <a:xfrm>
            <a:off x="1028699" y="2994309"/>
            <a:ext cx="5447989" cy="294992"/>
          </a:xfrm>
          <a:prstGeom prst="flowChartProcess">
            <a:avLst/>
          </a:prstGeom>
          <a:solidFill>
            <a:srgbClr val="D3D3D3">
              <a:alpha val="8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Monitoring (Data + Conditions)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7" name="Heptagone 26"/>
          <p:cNvSpPr/>
          <p:nvPr/>
        </p:nvSpPr>
        <p:spPr>
          <a:xfrm>
            <a:off x="1028698" y="3396464"/>
            <a:ext cx="482018" cy="397488"/>
          </a:xfrm>
          <a:prstGeom prst="heptago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1</a:t>
            </a:r>
            <a:endParaRPr lang="en-GB" sz="1600" dirty="0"/>
          </a:p>
        </p:txBody>
      </p:sp>
      <p:sp>
        <p:nvSpPr>
          <p:cNvPr id="120" name="Heptagone 119"/>
          <p:cNvSpPr/>
          <p:nvPr/>
        </p:nvSpPr>
        <p:spPr>
          <a:xfrm>
            <a:off x="3048480" y="3329905"/>
            <a:ext cx="482018" cy="397488"/>
          </a:xfrm>
          <a:prstGeom prst="heptago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3</a:t>
            </a:r>
            <a:endParaRPr lang="en-GB" sz="1600" dirty="0"/>
          </a:p>
        </p:txBody>
      </p:sp>
      <p:sp>
        <p:nvSpPr>
          <p:cNvPr id="121" name="Heptagone 120"/>
          <p:cNvSpPr/>
          <p:nvPr/>
        </p:nvSpPr>
        <p:spPr>
          <a:xfrm>
            <a:off x="3289489" y="2669917"/>
            <a:ext cx="482018" cy="397488"/>
          </a:xfrm>
          <a:prstGeom prst="heptago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2</a:t>
            </a:r>
            <a:endParaRPr lang="en-GB" sz="1600" dirty="0"/>
          </a:p>
        </p:txBody>
      </p:sp>
      <p:sp>
        <p:nvSpPr>
          <p:cNvPr id="122" name="Heptagone 121"/>
          <p:cNvSpPr/>
          <p:nvPr/>
        </p:nvSpPr>
        <p:spPr>
          <a:xfrm>
            <a:off x="4229101" y="2683354"/>
            <a:ext cx="482018" cy="397488"/>
          </a:xfrm>
          <a:prstGeom prst="heptago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4</a:t>
            </a:r>
          </a:p>
        </p:txBody>
      </p:sp>
      <p:sp>
        <p:nvSpPr>
          <p:cNvPr id="123" name="Heptagone 122"/>
          <p:cNvSpPr/>
          <p:nvPr/>
        </p:nvSpPr>
        <p:spPr>
          <a:xfrm>
            <a:off x="4791555" y="3233242"/>
            <a:ext cx="482018" cy="397488"/>
          </a:xfrm>
          <a:prstGeom prst="heptago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5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75891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er 239"/>
          <p:cNvGrpSpPr/>
          <p:nvPr/>
        </p:nvGrpSpPr>
        <p:grpSpPr>
          <a:xfrm>
            <a:off x="173636" y="416596"/>
            <a:ext cx="8800952" cy="4693283"/>
            <a:chOff x="173636" y="416596"/>
            <a:chExt cx="8800952" cy="4693283"/>
          </a:xfrm>
        </p:grpSpPr>
        <p:grpSp>
          <p:nvGrpSpPr>
            <p:cNvPr id="232" name="Grouper 231"/>
            <p:cNvGrpSpPr/>
            <p:nvPr/>
          </p:nvGrpSpPr>
          <p:grpSpPr>
            <a:xfrm>
              <a:off x="173636" y="416596"/>
              <a:ext cx="8800952" cy="4693283"/>
              <a:chOff x="173636" y="416596"/>
              <a:chExt cx="8800952" cy="4693283"/>
            </a:xfrm>
          </p:grpSpPr>
          <p:grpSp>
            <p:nvGrpSpPr>
              <p:cNvPr id="5" name="Grouper 4"/>
              <p:cNvGrpSpPr/>
              <p:nvPr/>
            </p:nvGrpSpPr>
            <p:grpSpPr>
              <a:xfrm>
                <a:off x="7274057" y="2805741"/>
                <a:ext cx="1700531" cy="1095756"/>
                <a:chOff x="1857254" y="1775741"/>
                <a:chExt cx="2985679" cy="1700064"/>
              </a:xfrm>
            </p:grpSpPr>
            <p:sp>
              <p:nvSpPr>
                <p:cNvPr id="74" name="Arc 73"/>
                <p:cNvSpPr/>
                <p:nvPr/>
              </p:nvSpPr>
              <p:spPr>
                <a:xfrm rot="16492063">
                  <a:off x="2064987" y="2209791"/>
                  <a:ext cx="919931" cy="1335398"/>
                </a:xfrm>
                <a:prstGeom prst="arc">
                  <a:avLst>
                    <a:gd name="adj1" fmla="val 10488337"/>
                    <a:gd name="adj2" fmla="val 984161"/>
                  </a:avLst>
                </a:prstGeom>
                <a:ln w="28575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/>
                </a:p>
              </p:txBody>
            </p:sp>
            <p:sp>
              <p:nvSpPr>
                <p:cNvPr id="75" name="Arc 74"/>
                <p:cNvSpPr/>
                <p:nvPr/>
              </p:nvSpPr>
              <p:spPr>
                <a:xfrm rot="656295">
                  <a:off x="2698111" y="1775741"/>
                  <a:ext cx="1571555" cy="1700064"/>
                </a:xfrm>
                <a:prstGeom prst="arc">
                  <a:avLst>
                    <a:gd name="adj1" fmla="val 10430236"/>
                    <a:gd name="adj2" fmla="val 20928275"/>
                  </a:avLst>
                </a:prstGeom>
                <a:ln w="28575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/>
                </a:p>
              </p:txBody>
            </p:sp>
            <p:sp>
              <p:nvSpPr>
                <p:cNvPr id="76" name="Arc 75"/>
                <p:cNvSpPr/>
                <p:nvPr/>
              </p:nvSpPr>
              <p:spPr>
                <a:xfrm rot="5400000">
                  <a:off x="3907366" y="2374901"/>
                  <a:ext cx="905933" cy="965200"/>
                </a:xfrm>
                <a:prstGeom prst="arc">
                  <a:avLst>
                    <a:gd name="adj1" fmla="val 9926378"/>
                    <a:gd name="adj2" fmla="val 0"/>
                  </a:avLst>
                </a:prstGeom>
                <a:ln w="28575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/>
                </a:p>
              </p:txBody>
            </p:sp>
            <p:cxnSp>
              <p:nvCxnSpPr>
                <p:cNvPr id="77" name="Connecteur droit 76"/>
                <p:cNvCxnSpPr>
                  <a:stCxn id="74" idx="0"/>
                  <a:endCxn id="76" idx="2"/>
                </p:cNvCxnSpPr>
                <p:nvPr/>
              </p:nvCxnSpPr>
              <p:spPr>
                <a:xfrm flipV="1">
                  <a:off x="2527581" y="3310468"/>
                  <a:ext cx="1832752" cy="27974"/>
                </a:xfrm>
                <a:prstGeom prst="line">
                  <a:avLst/>
                </a:prstGeom>
                <a:ln w="28575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er 5"/>
              <p:cNvGrpSpPr/>
              <p:nvPr/>
            </p:nvGrpSpPr>
            <p:grpSpPr>
              <a:xfrm>
                <a:off x="6301566" y="1280971"/>
                <a:ext cx="1700531" cy="1095756"/>
                <a:chOff x="1857254" y="1775741"/>
                <a:chExt cx="2985679" cy="1700064"/>
              </a:xfrm>
            </p:grpSpPr>
            <p:sp>
              <p:nvSpPr>
                <p:cNvPr id="70" name="Arc 69"/>
                <p:cNvSpPr/>
                <p:nvPr/>
              </p:nvSpPr>
              <p:spPr>
                <a:xfrm rot="16492063">
                  <a:off x="2064987" y="2209791"/>
                  <a:ext cx="919931" cy="1335398"/>
                </a:xfrm>
                <a:prstGeom prst="arc">
                  <a:avLst>
                    <a:gd name="adj1" fmla="val 10488337"/>
                    <a:gd name="adj2" fmla="val 984161"/>
                  </a:avLst>
                </a:prstGeom>
                <a:ln w="28575" cmpd="sng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/>
                </a:p>
              </p:txBody>
            </p:sp>
            <p:sp>
              <p:nvSpPr>
                <p:cNvPr id="71" name="Arc 70"/>
                <p:cNvSpPr/>
                <p:nvPr/>
              </p:nvSpPr>
              <p:spPr>
                <a:xfrm rot="656295">
                  <a:off x="2698111" y="1775741"/>
                  <a:ext cx="1571555" cy="1700064"/>
                </a:xfrm>
                <a:prstGeom prst="arc">
                  <a:avLst>
                    <a:gd name="adj1" fmla="val 10430236"/>
                    <a:gd name="adj2" fmla="val 20928275"/>
                  </a:avLst>
                </a:prstGeom>
                <a:ln w="28575" cmpd="sng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/>
                </a:p>
              </p:txBody>
            </p:sp>
            <p:sp>
              <p:nvSpPr>
                <p:cNvPr id="72" name="Arc 71"/>
                <p:cNvSpPr/>
                <p:nvPr/>
              </p:nvSpPr>
              <p:spPr>
                <a:xfrm rot="5400000">
                  <a:off x="3907366" y="2374901"/>
                  <a:ext cx="905933" cy="965200"/>
                </a:xfrm>
                <a:prstGeom prst="arc">
                  <a:avLst>
                    <a:gd name="adj1" fmla="val 9926378"/>
                    <a:gd name="adj2" fmla="val 0"/>
                  </a:avLst>
                </a:prstGeom>
                <a:ln w="28575" cmpd="sng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/>
                </a:p>
              </p:txBody>
            </p:sp>
            <p:cxnSp>
              <p:nvCxnSpPr>
                <p:cNvPr id="73" name="Connecteur droit 72"/>
                <p:cNvCxnSpPr>
                  <a:stCxn id="70" idx="0"/>
                  <a:endCxn id="72" idx="2"/>
                </p:cNvCxnSpPr>
                <p:nvPr/>
              </p:nvCxnSpPr>
              <p:spPr>
                <a:xfrm flipV="1">
                  <a:off x="2527581" y="3310468"/>
                  <a:ext cx="1832752" cy="27974"/>
                </a:xfrm>
                <a:prstGeom prst="line">
                  <a:avLst/>
                </a:prstGeom>
                <a:ln w="28575" cmpd="sng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er 6"/>
              <p:cNvGrpSpPr/>
              <p:nvPr/>
            </p:nvGrpSpPr>
            <p:grpSpPr>
              <a:xfrm>
                <a:off x="6931885" y="2175422"/>
                <a:ext cx="1700531" cy="1095756"/>
                <a:chOff x="1857254" y="1775741"/>
                <a:chExt cx="2985679" cy="1700064"/>
              </a:xfrm>
            </p:grpSpPr>
            <p:sp>
              <p:nvSpPr>
                <p:cNvPr id="66" name="Arc 65"/>
                <p:cNvSpPr/>
                <p:nvPr/>
              </p:nvSpPr>
              <p:spPr>
                <a:xfrm rot="16492063">
                  <a:off x="2064987" y="2209791"/>
                  <a:ext cx="919931" cy="1335398"/>
                </a:xfrm>
                <a:prstGeom prst="arc">
                  <a:avLst>
                    <a:gd name="adj1" fmla="val 10488337"/>
                    <a:gd name="adj2" fmla="val 984161"/>
                  </a:avLst>
                </a:prstGeom>
                <a:ln w="28575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/>
                </a:p>
              </p:txBody>
            </p:sp>
            <p:sp>
              <p:nvSpPr>
                <p:cNvPr id="67" name="Arc 66"/>
                <p:cNvSpPr/>
                <p:nvPr/>
              </p:nvSpPr>
              <p:spPr>
                <a:xfrm rot="656295">
                  <a:off x="2698111" y="1775741"/>
                  <a:ext cx="1571555" cy="1700064"/>
                </a:xfrm>
                <a:prstGeom prst="arc">
                  <a:avLst>
                    <a:gd name="adj1" fmla="val 10430236"/>
                    <a:gd name="adj2" fmla="val 20928275"/>
                  </a:avLst>
                </a:prstGeom>
                <a:ln w="28575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/>
                </a:p>
              </p:txBody>
            </p:sp>
            <p:sp>
              <p:nvSpPr>
                <p:cNvPr id="68" name="Arc 67"/>
                <p:cNvSpPr/>
                <p:nvPr/>
              </p:nvSpPr>
              <p:spPr>
                <a:xfrm rot="5400000">
                  <a:off x="3907366" y="2374901"/>
                  <a:ext cx="905933" cy="965200"/>
                </a:xfrm>
                <a:prstGeom prst="arc">
                  <a:avLst>
                    <a:gd name="adj1" fmla="val 9926378"/>
                    <a:gd name="adj2" fmla="val 0"/>
                  </a:avLst>
                </a:prstGeom>
                <a:ln w="28575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/>
                </a:p>
              </p:txBody>
            </p:sp>
            <p:cxnSp>
              <p:nvCxnSpPr>
                <p:cNvPr id="69" name="Connecteur droit 68"/>
                <p:cNvCxnSpPr>
                  <a:stCxn id="66" idx="0"/>
                  <a:endCxn id="68" idx="2"/>
                </p:cNvCxnSpPr>
                <p:nvPr/>
              </p:nvCxnSpPr>
              <p:spPr>
                <a:xfrm flipV="1">
                  <a:off x="2527581" y="3310468"/>
                  <a:ext cx="1832752" cy="27974"/>
                </a:xfrm>
                <a:prstGeom prst="line">
                  <a:avLst/>
                </a:prstGeom>
                <a:ln w="28575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ylindre 10"/>
              <p:cNvSpPr/>
              <p:nvPr/>
            </p:nvSpPr>
            <p:spPr>
              <a:xfrm>
                <a:off x="7575881" y="2007540"/>
                <a:ext cx="180091" cy="126064"/>
              </a:xfrm>
              <a:prstGeom prst="ca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/>
              </a:p>
            </p:txBody>
          </p:sp>
          <p:sp>
            <p:nvSpPr>
              <p:cNvPr id="12" name="Cylindre 11"/>
              <p:cNvSpPr/>
              <p:nvPr/>
            </p:nvSpPr>
            <p:spPr>
              <a:xfrm>
                <a:off x="7584886" y="1827449"/>
                <a:ext cx="180091" cy="126064"/>
              </a:xfrm>
              <a:prstGeom prst="ca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/>
              </a:p>
            </p:txBody>
          </p:sp>
          <p:grpSp>
            <p:nvGrpSpPr>
              <p:cNvPr id="13" name="Grouper 12"/>
              <p:cNvGrpSpPr>
                <a:grpSpLocks noChangeAspect="1"/>
              </p:cNvGrpSpPr>
              <p:nvPr/>
            </p:nvGrpSpPr>
            <p:grpSpPr>
              <a:xfrm rot="14723255">
                <a:off x="6393284" y="1806427"/>
                <a:ext cx="354179" cy="267001"/>
                <a:chOff x="2912533" y="2912525"/>
                <a:chExt cx="550334" cy="414875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52" name="Rectangle à coins arrondis 51"/>
                <p:cNvSpPr/>
                <p:nvPr/>
              </p:nvSpPr>
              <p:spPr>
                <a:xfrm>
                  <a:off x="2912533" y="2997200"/>
                  <a:ext cx="550334" cy="330200"/>
                </a:xfrm>
                <a:prstGeom prst="roundRect">
                  <a:avLst/>
                </a:prstGeom>
                <a:grpFill/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/>
                </a:p>
              </p:txBody>
            </p:sp>
            <p:grpSp>
              <p:nvGrpSpPr>
                <p:cNvPr id="53" name="Grouper 52"/>
                <p:cNvGrpSpPr/>
                <p:nvPr/>
              </p:nvGrpSpPr>
              <p:grpSpPr>
                <a:xfrm>
                  <a:off x="3022594" y="2912525"/>
                  <a:ext cx="101600" cy="76208"/>
                  <a:chOff x="3022594" y="2912525"/>
                  <a:chExt cx="101600" cy="76208"/>
                </a:xfrm>
                <a:grpFill/>
              </p:grpSpPr>
              <p:cxnSp>
                <p:nvCxnSpPr>
                  <p:cNvPr id="57" name="Connecteur droit 56"/>
                  <p:cNvCxnSpPr/>
                  <p:nvPr/>
                </p:nvCxnSpPr>
                <p:spPr>
                  <a:xfrm>
                    <a:off x="3073394" y="2933700"/>
                    <a:ext cx="0" cy="55033"/>
                  </a:xfrm>
                  <a:prstGeom prst="line">
                    <a:avLst/>
                  </a:prstGeom>
                  <a:grpFill/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necteur droit 57"/>
                  <p:cNvCxnSpPr/>
                  <p:nvPr/>
                </p:nvCxnSpPr>
                <p:spPr>
                  <a:xfrm rot="16200000">
                    <a:off x="3073394" y="2861725"/>
                    <a:ext cx="0" cy="101600"/>
                  </a:xfrm>
                  <a:prstGeom prst="line">
                    <a:avLst/>
                  </a:prstGeom>
                  <a:grpFill/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er 53"/>
                <p:cNvGrpSpPr/>
                <p:nvPr/>
              </p:nvGrpSpPr>
              <p:grpSpPr>
                <a:xfrm>
                  <a:off x="3219444" y="2912525"/>
                  <a:ext cx="101600" cy="76208"/>
                  <a:chOff x="3022594" y="2912525"/>
                  <a:chExt cx="101600" cy="76208"/>
                </a:xfrm>
                <a:grpFill/>
              </p:grpSpPr>
              <p:cxnSp>
                <p:nvCxnSpPr>
                  <p:cNvPr id="55" name="Connecteur droit 54"/>
                  <p:cNvCxnSpPr/>
                  <p:nvPr/>
                </p:nvCxnSpPr>
                <p:spPr>
                  <a:xfrm>
                    <a:off x="3073394" y="2933700"/>
                    <a:ext cx="0" cy="55033"/>
                  </a:xfrm>
                  <a:prstGeom prst="line">
                    <a:avLst/>
                  </a:prstGeom>
                  <a:grpFill/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Connecteur droit 55"/>
                  <p:cNvCxnSpPr/>
                  <p:nvPr/>
                </p:nvCxnSpPr>
                <p:spPr>
                  <a:xfrm rot="16200000">
                    <a:off x="3073394" y="2861725"/>
                    <a:ext cx="0" cy="101600"/>
                  </a:xfrm>
                  <a:prstGeom prst="line">
                    <a:avLst/>
                  </a:prstGeom>
                  <a:grpFill/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" name="Rectangle 13"/>
              <p:cNvSpPr/>
              <p:nvPr/>
            </p:nvSpPr>
            <p:spPr>
              <a:xfrm>
                <a:off x="7305745" y="2430754"/>
                <a:ext cx="252127" cy="6933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64977" y="2844963"/>
                <a:ext cx="252127" cy="6933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116154" y="2214645"/>
                <a:ext cx="252127" cy="69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7" name="Grouper 16"/>
              <p:cNvGrpSpPr>
                <a:grpSpLocks noChangeAspect="1"/>
              </p:cNvGrpSpPr>
              <p:nvPr/>
            </p:nvGrpSpPr>
            <p:grpSpPr>
              <a:xfrm rot="16200000">
                <a:off x="7140660" y="2697877"/>
                <a:ext cx="354179" cy="267001"/>
                <a:chOff x="2912533" y="2912525"/>
                <a:chExt cx="550334" cy="414875"/>
              </a:xfrm>
            </p:grpSpPr>
            <p:sp>
              <p:nvSpPr>
                <p:cNvPr id="45" name="Rectangle à coins arrondis 44"/>
                <p:cNvSpPr/>
                <p:nvPr/>
              </p:nvSpPr>
              <p:spPr>
                <a:xfrm>
                  <a:off x="2912533" y="2997200"/>
                  <a:ext cx="550334" cy="330200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46" name="Grouper 45"/>
                <p:cNvGrpSpPr/>
                <p:nvPr/>
              </p:nvGrpSpPr>
              <p:grpSpPr>
                <a:xfrm>
                  <a:off x="3022594" y="2912525"/>
                  <a:ext cx="101600" cy="76208"/>
                  <a:chOff x="3022594" y="2912525"/>
                  <a:chExt cx="101600" cy="76208"/>
                </a:xfrm>
              </p:grpSpPr>
              <p:cxnSp>
                <p:nvCxnSpPr>
                  <p:cNvPr id="50" name="Connecteur droit 49"/>
                  <p:cNvCxnSpPr/>
                  <p:nvPr/>
                </p:nvCxnSpPr>
                <p:spPr>
                  <a:xfrm>
                    <a:off x="3073394" y="2933700"/>
                    <a:ext cx="0" cy="55033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50"/>
                  <p:cNvCxnSpPr/>
                  <p:nvPr/>
                </p:nvCxnSpPr>
                <p:spPr>
                  <a:xfrm rot="16200000">
                    <a:off x="3073394" y="2861725"/>
                    <a:ext cx="0" cy="101600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Grouper 46"/>
                <p:cNvGrpSpPr/>
                <p:nvPr/>
              </p:nvGrpSpPr>
              <p:grpSpPr>
                <a:xfrm>
                  <a:off x="3219444" y="2912525"/>
                  <a:ext cx="101600" cy="76208"/>
                  <a:chOff x="3022594" y="2912525"/>
                  <a:chExt cx="101600" cy="76208"/>
                </a:xfrm>
              </p:grpSpPr>
              <p:cxnSp>
                <p:nvCxnSpPr>
                  <p:cNvPr id="48" name="Connecteur droit 47"/>
                  <p:cNvCxnSpPr/>
                  <p:nvPr/>
                </p:nvCxnSpPr>
                <p:spPr>
                  <a:xfrm>
                    <a:off x="3073394" y="2933700"/>
                    <a:ext cx="0" cy="55033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necteur droit 48"/>
                  <p:cNvCxnSpPr/>
                  <p:nvPr/>
                </p:nvCxnSpPr>
                <p:spPr>
                  <a:xfrm rot="16200000">
                    <a:off x="3073394" y="2861725"/>
                    <a:ext cx="0" cy="101600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" name="Grouper 17"/>
              <p:cNvGrpSpPr>
                <a:grpSpLocks noChangeAspect="1"/>
              </p:cNvGrpSpPr>
              <p:nvPr/>
            </p:nvGrpSpPr>
            <p:grpSpPr>
              <a:xfrm rot="16200000">
                <a:off x="7653919" y="3202132"/>
                <a:ext cx="354179" cy="267001"/>
                <a:chOff x="2912533" y="2912525"/>
                <a:chExt cx="550334" cy="414875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2912533" y="2997200"/>
                  <a:ext cx="550334" cy="330200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9" name="Grouper 38"/>
                <p:cNvGrpSpPr/>
                <p:nvPr/>
              </p:nvGrpSpPr>
              <p:grpSpPr>
                <a:xfrm>
                  <a:off x="3022594" y="2912525"/>
                  <a:ext cx="101600" cy="76208"/>
                  <a:chOff x="3022594" y="2912525"/>
                  <a:chExt cx="101600" cy="76208"/>
                </a:xfrm>
              </p:grpSpPr>
              <p:cxnSp>
                <p:nvCxnSpPr>
                  <p:cNvPr id="43" name="Connecteur droit 42"/>
                  <p:cNvCxnSpPr/>
                  <p:nvPr/>
                </p:nvCxnSpPr>
                <p:spPr>
                  <a:xfrm>
                    <a:off x="3073394" y="2933700"/>
                    <a:ext cx="0" cy="55033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43"/>
                  <p:cNvCxnSpPr/>
                  <p:nvPr/>
                </p:nvCxnSpPr>
                <p:spPr>
                  <a:xfrm rot="16200000">
                    <a:off x="3073394" y="2861725"/>
                    <a:ext cx="0" cy="101600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Grouper 39"/>
                <p:cNvGrpSpPr/>
                <p:nvPr/>
              </p:nvGrpSpPr>
              <p:grpSpPr>
                <a:xfrm>
                  <a:off x="3219444" y="2912525"/>
                  <a:ext cx="101600" cy="76208"/>
                  <a:chOff x="3022594" y="2912525"/>
                  <a:chExt cx="101600" cy="76208"/>
                </a:xfrm>
              </p:grpSpPr>
              <p:cxnSp>
                <p:nvCxnSpPr>
                  <p:cNvPr id="41" name="Connecteur droit 40"/>
                  <p:cNvCxnSpPr/>
                  <p:nvPr/>
                </p:nvCxnSpPr>
                <p:spPr>
                  <a:xfrm>
                    <a:off x="3073394" y="2933700"/>
                    <a:ext cx="0" cy="55033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cteur droit 41"/>
                  <p:cNvCxnSpPr/>
                  <p:nvPr/>
                </p:nvCxnSpPr>
                <p:spPr>
                  <a:xfrm rot="16200000">
                    <a:off x="3073394" y="2861725"/>
                    <a:ext cx="0" cy="101600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" name="Grouper 18"/>
              <p:cNvGrpSpPr>
                <a:grpSpLocks noChangeAspect="1"/>
              </p:cNvGrpSpPr>
              <p:nvPr/>
            </p:nvGrpSpPr>
            <p:grpSpPr>
              <a:xfrm rot="16200000">
                <a:off x="7888037" y="2445750"/>
                <a:ext cx="354179" cy="267001"/>
                <a:chOff x="2912533" y="2912525"/>
                <a:chExt cx="550334" cy="414875"/>
              </a:xfrm>
            </p:grpSpPr>
            <p:sp>
              <p:nvSpPr>
                <p:cNvPr id="31" name="Rectangle à coins arrondis 30"/>
                <p:cNvSpPr/>
                <p:nvPr/>
              </p:nvSpPr>
              <p:spPr>
                <a:xfrm>
                  <a:off x="2912533" y="2997200"/>
                  <a:ext cx="550334" cy="330200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2" name="Grouper 31"/>
                <p:cNvGrpSpPr/>
                <p:nvPr/>
              </p:nvGrpSpPr>
              <p:grpSpPr>
                <a:xfrm>
                  <a:off x="3022594" y="2912525"/>
                  <a:ext cx="101600" cy="76208"/>
                  <a:chOff x="3022594" y="2912525"/>
                  <a:chExt cx="101600" cy="76208"/>
                </a:xfrm>
              </p:grpSpPr>
              <p:cxnSp>
                <p:nvCxnSpPr>
                  <p:cNvPr id="36" name="Connecteur droit 35"/>
                  <p:cNvCxnSpPr/>
                  <p:nvPr/>
                </p:nvCxnSpPr>
                <p:spPr>
                  <a:xfrm>
                    <a:off x="3073394" y="2933700"/>
                    <a:ext cx="0" cy="55033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36"/>
                  <p:cNvCxnSpPr/>
                  <p:nvPr/>
                </p:nvCxnSpPr>
                <p:spPr>
                  <a:xfrm rot="16200000">
                    <a:off x="3073394" y="2861725"/>
                    <a:ext cx="0" cy="101600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er 32"/>
                <p:cNvGrpSpPr/>
                <p:nvPr/>
              </p:nvGrpSpPr>
              <p:grpSpPr>
                <a:xfrm>
                  <a:off x="3219444" y="2912525"/>
                  <a:ext cx="101600" cy="76208"/>
                  <a:chOff x="3022594" y="2912525"/>
                  <a:chExt cx="101600" cy="76208"/>
                </a:xfrm>
              </p:grpSpPr>
              <p:cxnSp>
                <p:nvCxnSpPr>
                  <p:cNvPr id="34" name="Connecteur droit 33"/>
                  <p:cNvCxnSpPr/>
                  <p:nvPr/>
                </p:nvCxnSpPr>
                <p:spPr>
                  <a:xfrm>
                    <a:off x="3073394" y="2933700"/>
                    <a:ext cx="0" cy="55033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eur droit 34"/>
                  <p:cNvCxnSpPr/>
                  <p:nvPr/>
                </p:nvCxnSpPr>
                <p:spPr>
                  <a:xfrm rot="16200000">
                    <a:off x="3073394" y="2861725"/>
                    <a:ext cx="0" cy="101600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" name="ZoneTexte 19"/>
              <p:cNvSpPr txBox="1"/>
              <p:nvPr/>
            </p:nvSpPr>
            <p:spPr>
              <a:xfrm rot="16200000">
                <a:off x="7243059" y="2629544"/>
                <a:ext cx="480796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50" dirty="0" err="1" smtClean="0">
                    <a:solidFill>
                      <a:schemeClr val="bg1"/>
                    </a:solidFill>
                    <a:latin typeface="Consolas"/>
                    <a:cs typeface="Consolas"/>
                  </a:rPr>
                  <a:t>SaaS</a:t>
                </a:r>
                <a:endParaRPr lang="fr-FR" sz="105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21" name="ZoneTexte 20"/>
              <p:cNvSpPr txBox="1"/>
              <p:nvPr/>
            </p:nvSpPr>
            <p:spPr>
              <a:xfrm rot="16200000">
                <a:off x="7999439" y="2404430"/>
                <a:ext cx="480796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50" dirty="0" err="1" smtClean="0">
                    <a:latin typeface="Consolas"/>
                    <a:cs typeface="Consolas"/>
                  </a:rPr>
                  <a:t>IaaS</a:t>
                </a:r>
                <a:endParaRPr lang="fr-FR" sz="1050" dirty="0">
                  <a:latin typeface="Consolas"/>
                  <a:cs typeface="Consolas"/>
                </a:endParaRPr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 rot="16200000">
                <a:off x="7648264" y="3034747"/>
                <a:ext cx="480796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50" dirty="0" err="1">
                    <a:latin typeface="Consolas"/>
                    <a:cs typeface="Consolas"/>
                  </a:rPr>
                  <a:t>P</a:t>
                </a:r>
                <a:r>
                  <a:rPr lang="fr-FR" sz="1050" dirty="0" err="1" smtClean="0">
                    <a:latin typeface="Consolas"/>
                    <a:cs typeface="Consolas"/>
                  </a:rPr>
                  <a:t>aaS</a:t>
                </a:r>
                <a:endParaRPr lang="fr-FR" sz="1050" dirty="0">
                  <a:latin typeface="Consolas"/>
                  <a:cs typeface="Consolas"/>
                </a:endParaRPr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7854320" y="1161113"/>
                <a:ext cx="9462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200" dirty="0" smtClean="0">
                    <a:latin typeface="Consolas"/>
                    <a:cs typeface="Consolas"/>
                  </a:rPr>
                  <a:t>Data</a:t>
                </a:r>
              </a:p>
              <a:p>
                <a:pPr algn="r"/>
                <a:r>
                  <a:rPr lang="fr-FR" sz="1200" dirty="0" smtClean="0">
                    <a:latin typeface="Consolas"/>
                    <a:cs typeface="Consolas"/>
                  </a:rPr>
                  <a:t>providers</a:t>
                </a:r>
                <a:endParaRPr lang="fr-FR" sz="1200" dirty="0">
                  <a:latin typeface="Consolas"/>
                  <a:cs typeface="Consolas"/>
                </a:endParaRPr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7926511" y="3831190"/>
                <a:ext cx="946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200" dirty="0" smtClean="0">
                    <a:latin typeface="Consolas"/>
                    <a:cs typeface="Consolas"/>
                  </a:rPr>
                  <a:t>Service</a:t>
                </a:r>
              </a:p>
              <a:p>
                <a:pPr algn="r"/>
                <a:r>
                  <a:rPr lang="fr-FR" sz="1200" dirty="0" smtClean="0">
                    <a:latin typeface="Consolas"/>
                    <a:cs typeface="Consolas"/>
                  </a:rPr>
                  <a:t>providers</a:t>
                </a:r>
                <a:endParaRPr lang="fr-FR" sz="1200" dirty="0">
                  <a:latin typeface="Consolas"/>
                  <a:cs typeface="Consolas"/>
                </a:endParaRPr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6042693" y="893683"/>
                <a:ext cx="65001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100" dirty="0" err="1" smtClean="0">
                    <a:latin typeface="Consolas"/>
                    <a:cs typeface="Consolas"/>
                  </a:rPr>
                  <a:t>Agreed</a:t>
                </a:r>
                <a:endParaRPr lang="fr-FR" sz="1100" dirty="0" smtClean="0">
                  <a:latin typeface="Consolas"/>
                  <a:cs typeface="Consolas"/>
                </a:endParaRPr>
              </a:p>
              <a:p>
                <a:pPr algn="r"/>
                <a:r>
                  <a:rPr lang="fr-FR" sz="1100" dirty="0" smtClean="0">
                    <a:latin typeface="Consolas"/>
                    <a:cs typeface="Consolas"/>
                  </a:rPr>
                  <a:t>SLA</a:t>
                </a:r>
                <a:endParaRPr lang="fr-FR" sz="1100" dirty="0">
                  <a:latin typeface="Consolas"/>
                  <a:cs typeface="Consolas"/>
                </a:endParaRPr>
              </a:p>
            </p:txBody>
          </p:sp>
          <p:pic>
            <p:nvPicPr>
              <p:cNvPr id="27" name="Image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79357" flipH="1">
                <a:off x="6279511" y="1577985"/>
                <a:ext cx="415345" cy="311108"/>
              </a:xfrm>
              <a:prstGeom prst="rect">
                <a:avLst/>
              </a:prstGeom>
            </p:spPr>
          </p:pic>
          <p:pic>
            <p:nvPicPr>
              <p:cNvPr id="28" name="Image 27"/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625133" flipH="1">
                <a:off x="6575539" y="2682882"/>
                <a:ext cx="649163" cy="486246"/>
              </a:xfrm>
              <a:prstGeom prst="rect">
                <a:avLst/>
              </a:prstGeom>
            </p:spPr>
          </p:pic>
          <p:pic>
            <p:nvPicPr>
              <p:cNvPr id="29" name="Image 28"/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9902041" flipH="1">
                <a:off x="6827669" y="3223153"/>
                <a:ext cx="649163" cy="486246"/>
              </a:xfrm>
              <a:prstGeom prst="rect">
                <a:avLst/>
              </a:prstGeom>
            </p:spPr>
          </p:pic>
          <p:sp>
            <p:nvSpPr>
              <p:cNvPr id="78" name="ZoneTexte 77"/>
              <p:cNvSpPr txBox="1"/>
              <p:nvPr/>
            </p:nvSpPr>
            <p:spPr>
              <a:xfrm>
                <a:off x="6440495" y="1778995"/>
                <a:ext cx="3397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100" dirty="0" smtClean="0">
                    <a:latin typeface="Consolas"/>
                    <a:cs typeface="Consolas"/>
                  </a:rPr>
                  <a:t>s1</a:t>
                </a:r>
                <a:endParaRPr lang="fr-FR" sz="1100" dirty="0">
                  <a:latin typeface="Consolas"/>
                  <a:cs typeface="Consolas"/>
                </a:endParaRPr>
              </a:p>
            </p:txBody>
          </p:sp>
          <p:grpSp>
            <p:nvGrpSpPr>
              <p:cNvPr id="80" name="Grouper 79"/>
              <p:cNvGrpSpPr/>
              <p:nvPr/>
            </p:nvGrpSpPr>
            <p:grpSpPr>
              <a:xfrm>
                <a:off x="6959136" y="1861888"/>
                <a:ext cx="354542" cy="354179"/>
                <a:chOff x="6959136" y="2204788"/>
                <a:chExt cx="354542" cy="354179"/>
              </a:xfrm>
            </p:grpSpPr>
            <p:grpSp>
              <p:nvGrpSpPr>
                <p:cNvPr id="9" name="Grouper 8"/>
                <p:cNvGrpSpPr>
                  <a:grpSpLocks noChangeAspect="1"/>
                </p:cNvGrpSpPr>
                <p:nvPr/>
              </p:nvGrpSpPr>
              <p:grpSpPr>
                <a:xfrm rot="14723255">
                  <a:off x="6915547" y="2248377"/>
                  <a:ext cx="354179" cy="267001"/>
                  <a:chOff x="2912533" y="2912525"/>
                  <a:chExt cx="550334" cy="414875"/>
                </a:xfrm>
              </p:grpSpPr>
              <p:sp>
                <p:nvSpPr>
                  <p:cNvPr id="59" name="Rectangle à coins arrondis 58"/>
                  <p:cNvSpPr/>
                  <p:nvPr/>
                </p:nvSpPr>
                <p:spPr>
                  <a:xfrm>
                    <a:off x="2912533" y="2997200"/>
                    <a:ext cx="550334" cy="330200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800"/>
                  </a:p>
                </p:txBody>
              </p:sp>
              <p:grpSp>
                <p:nvGrpSpPr>
                  <p:cNvPr id="60" name="Grouper 59"/>
                  <p:cNvGrpSpPr/>
                  <p:nvPr/>
                </p:nvGrpSpPr>
                <p:grpSpPr>
                  <a:xfrm>
                    <a:off x="3022594" y="2912525"/>
                    <a:ext cx="101600" cy="76208"/>
                    <a:chOff x="3022594" y="2912525"/>
                    <a:chExt cx="101600" cy="76208"/>
                  </a:xfrm>
                </p:grpSpPr>
                <p:cxnSp>
                  <p:nvCxnSpPr>
                    <p:cNvPr id="64" name="Connecteur droit 63"/>
                    <p:cNvCxnSpPr/>
                    <p:nvPr/>
                  </p:nvCxnSpPr>
                  <p:spPr>
                    <a:xfrm>
                      <a:off x="3073394" y="2933700"/>
                      <a:ext cx="0" cy="55033"/>
                    </a:xfrm>
                    <a:prstGeom prst="line">
                      <a:avLst/>
                    </a:prstGeom>
                    <a:ln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Connecteur droit 64"/>
                    <p:cNvCxnSpPr/>
                    <p:nvPr/>
                  </p:nvCxnSpPr>
                  <p:spPr>
                    <a:xfrm rot="16200000">
                      <a:off x="3073394" y="2861725"/>
                      <a:ext cx="0" cy="101600"/>
                    </a:xfrm>
                    <a:prstGeom prst="line">
                      <a:avLst/>
                    </a:prstGeom>
                    <a:ln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1" name="Grouper 60"/>
                  <p:cNvGrpSpPr/>
                  <p:nvPr/>
                </p:nvGrpSpPr>
                <p:grpSpPr>
                  <a:xfrm>
                    <a:off x="3219444" y="2912525"/>
                    <a:ext cx="101600" cy="76208"/>
                    <a:chOff x="3022594" y="2912525"/>
                    <a:chExt cx="101600" cy="76208"/>
                  </a:xfrm>
                </p:grpSpPr>
                <p:cxnSp>
                  <p:nvCxnSpPr>
                    <p:cNvPr id="62" name="Connecteur droit 61"/>
                    <p:cNvCxnSpPr/>
                    <p:nvPr/>
                  </p:nvCxnSpPr>
                  <p:spPr>
                    <a:xfrm>
                      <a:off x="3073394" y="2933700"/>
                      <a:ext cx="0" cy="55033"/>
                    </a:xfrm>
                    <a:prstGeom prst="line">
                      <a:avLst/>
                    </a:prstGeom>
                    <a:ln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Connecteur droit 62"/>
                    <p:cNvCxnSpPr/>
                    <p:nvPr/>
                  </p:nvCxnSpPr>
                  <p:spPr>
                    <a:xfrm rot="16200000">
                      <a:off x="3073394" y="2861725"/>
                      <a:ext cx="0" cy="101600"/>
                    </a:xfrm>
                    <a:prstGeom prst="line">
                      <a:avLst/>
                    </a:prstGeom>
                    <a:ln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9" name="ZoneTexte 78"/>
                <p:cNvSpPr txBox="1"/>
                <p:nvPr/>
              </p:nvSpPr>
              <p:spPr>
                <a:xfrm>
                  <a:off x="6973896" y="2222321"/>
                  <a:ext cx="33978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fr-FR" sz="1100" dirty="0" smtClean="0">
                      <a:latin typeface="Consolas"/>
                      <a:cs typeface="Consolas"/>
                    </a:rPr>
                    <a:t>s2</a:t>
                  </a:r>
                  <a:endParaRPr lang="fr-FR" sz="1100" dirty="0">
                    <a:latin typeface="Consolas"/>
                    <a:cs typeface="Consolas"/>
                  </a:endParaRPr>
                </a:p>
              </p:txBody>
            </p:sp>
          </p:grpSp>
          <p:grpSp>
            <p:nvGrpSpPr>
              <p:cNvPr id="81" name="Grouper 80"/>
              <p:cNvGrpSpPr/>
              <p:nvPr/>
            </p:nvGrpSpPr>
            <p:grpSpPr>
              <a:xfrm>
                <a:off x="7046492" y="1445688"/>
                <a:ext cx="354542" cy="354179"/>
                <a:chOff x="6959136" y="2204788"/>
                <a:chExt cx="354542" cy="354179"/>
              </a:xfrm>
            </p:grpSpPr>
            <p:grpSp>
              <p:nvGrpSpPr>
                <p:cNvPr id="82" name="Grouper 81"/>
                <p:cNvGrpSpPr>
                  <a:grpSpLocks noChangeAspect="1"/>
                </p:cNvGrpSpPr>
                <p:nvPr/>
              </p:nvGrpSpPr>
              <p:grpSpPr>
                <a:xfrm rot="14723255">
                  <a:off x="6915547" y="2248377"/>
                  <a:ext cx="354179" cy="267001"/>
                  <a:chOff x="2912533" y="2912525"/>
                  <a:chExt cx="550334" cy="414875"/>
                </a:xfrm>
              </p:grpSpPr>
              <p:sp>
                <p:nvSpPr>
                  <p:cNvPr id="84" name="Rectangle à coins arrondis 83"/>
                  <p:cNvSpPr/>
                  <p:nvPr/>
                </p:nvSpPr>
                <p:spPr>
                  <a:xfrm>
                    <a:off x="2912533" y="2997200"/>
                    <a:ext cx="550334" cy="330200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800"/>
                  </a:p>
                </p:txBody>
              </p:sp>
              <p:grpSp>
                <p:nvGrpSpPr>
                  <p:cNvPr id="85" name="Grouper 84"/>
                  <p:cNvGrpSpPr/>
                  <p:nvPr/>
                </p:nvGrpSpPr>
                <p:grpSpPr>
                  <a:xfrm>
                    <a:off x="3022594" y="2912525"/>
                    <a:ext cx="101600" cy="76208"/>
                    <a:chOff x="3022594" y="2912525"/>
                    <a:chExt cx="101600" cy="76208"/>
                  </a:xfrm>
                </p:grpSpPr>
                <p:cxnSp>
                  <p:nvCxnSpPr>
                    <p:cNvPr id="89" name="Connecteur droit 88"/>
                    <p:cNvCxnSpPr/>
                    <p:nvPr/>
                  </p:nvCxnSpPr>
                  <p:spPr>
                    <a:xfrm>
                      <a:off x="3073394" y="2933700"/>
                      <a:ext cx="0" cy="55033"/>
                    </a:xfrm>
                    <a:prstGeom prst="line">
                      <a:avLst/>
                    </a:prstGeom>
                    <a:ln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Connecteur droit 89"/>
                    <p:cNvCxnSpPr/>
                    <p:nvPr/>
                  </p:nvCxnSpPr>
                  <p:spPr>
                    <a:xfrm rot="16200000">
                      <a:off x="3073394" y="2861725"/>
                      <a:ext cx="0" cy="101600"/>
                    </a:xfrm>
                    <a:prstGeom prst="line">
                      <a:avLst/>
                    </a:prstGeom>
                    <a:ln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" name="Grouper 85"/>
                  <p:cNvGrpSpPr/>
                  <p:nvPr/>
                </p:nvGrpSpPr>
                <p:grpSpPr>
                  <a:xfrm>
                    <a:off x="3219444" y="2912525"/>
                    <a:ext cx="101600" cy="76208"/>
                    <a:chOff x="3022594" y="2912525"/>
                    <a:chExt cx="101600" cy="76208"/>
                  </a:xfrm>
                </p:grpSpPr>
                <p:cxnSp>
                  <p:nvCxnSpPr>
                    <p:cNvPr id="87" name="Connecteur droit 86"/>
                    <p:cNvCxnSpPr/>
                    <p:nvPr/>
                  </p:nvCxnSpPr>
                  <p:spPr>
                    <a:xfrm>
                      <a:off x="3073394" y="2933700"/>
                      <a:ext cx="0" cy="55033"/>
                    </a:xfrm>
                    <a:prstGeom prst="line">
                      <a:avLst/>
                    </a:prstGeom>
                    <a:ln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Connecteur droit 87"/>
                    <p:cNvCxnSpPr/>
                    <p:nvPr/>
                  </p:nvCxnSpPr>
                  <p:spPr>
                    <a:xfrm rot="16200000">
                      <a:off x="3073394" y="2861725"/>
                      <a:ext cx="0" cy="101600"/>
                    </a:xfrm>
                    <a:prstGeom prst="line">
                      <a:avLst/>
                    </a:prstGeom>
                    <a:ln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83" name="ZoneTexte 82"/>
                <p:cNvSpPr txBox="1"/>
                <p:nvPr/>
              </p:nvSpPr>
              <p:spPr>
                <a:xfrm>
                  <a:off x="6973896" y="2222321"/>
                  <a:ext cx="33978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fr-FR" sz="1100" dirty="0" smtClean="0">
                      <a:latin typeface="Consolas"/>
                      <a:cs typeface="Consolas"/>
                    </a:rPr>
                    <a:t>s3</a:t>
                  </a:r>
                  <a:endParaRPr lang="fr-FR" sz="1100" dirty="0">
                    <a:latin typeface="Consolas"/>
                    <a:cs typeface="Consolas"/>
                  </a:endParaRPr>
                </a:p>
              </p:txBody>
            </p:sp>
          </p:grpSp>
          <p:pic>
            <p:nvPicPr>
              <p:cNvPr id="91" name="Image 90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79357" flipH="1">
                <a:off x="6828529" y="1337516"/>
                <a:ext cx="415345" cy="311108"/>
              </a:xfrm>
              <a:prstGeom prst="rect">
                <a:avLst/>
              </a:prstGeom>
            </p:spPr>
          </p:pic>
          <p:pic>
            <p:nvPicPr>
              <p:cNvPr id="92" name="Image 91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79357" flipH="1">
                <a:off x="6766224" y="1782926"/>
                <a:ext cx="415345" cy="311108"/>
              </a:xfrm>
              <a:prstGeom prst="rect">
                <a:avLst/>
              </a:prstGeom>
            </p:spPr>
          </p:pic>
          <p:cxnSp>
            <p:nvCxnSpPr>
              <p:cNvPr id="94" name="Connecteur droit avec flèche 93"/>
              <p:cNvCxnSpPr>
                <a:stCxn id="26" idx="2"/>
                <a:endCxn id="27" idx="0"/>
              </p:cNvCxnSpPr>
              <p:nvPr/>
            </p:nvCxnSpPr>
            <p:spPr>
              <a:xfrm>
                <a:off x="6367700" y="1324570"/>
                <a:ext cx="82702" cy="2578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avec flèche 94"/>
              <p:cNvCxnSpPr>
                <a:stCxn id="26" idx="2"/>
                <a:endCxn id="92" idx="0"/>
              </p:cNvCxnSpPr>
              <p:nvPr/>
            </p:nvCxnSpPr>
            <p:spPr>
              <a:xfrm>
                <a:off x="6367700" y="1324570"/>
                <a:ext cx="569415" cy="4627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avec flèche 98"/>
              <p:cNvCxnSpPr>
                <a:stCxn id="26" idx="2"/>
              </p:cNvCxnSpPr>
              <p:nvPr/>
            </p:nvCxnSpPr>
            <p:spPr>
              <a:xfrm>
                <a:off x="6367700" y="1324570"/>
                <a:ext cx="620586" cy="2087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" name="Image 102"/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625133" flipH="1">
                <a:off x="5820005" y="1614395"/>
                <a:ext cx="649163" cy="486246"/>
              </a:xfrm>
              <a:prstGeom prst="rect">
                <a:avLst/>
              </a:prstGeom>
            </p:spPr>
          </p:pic>
          <p:sp>
            <p:nvSpPr>
              <p:cNvPr id="104" name="ZoneTexte 103"/>
              <p:cNvSpPr txBox="1">
                <a:spLocks noChangeAspect="1"/>
              </p:cNvSpPr>
              <p:nvPr/>
            </p:nvSpPr>
            <p:spPr>
              <a:xfrm>
                <a:off x="4406900" y="1228917"/>
                <a:ext cx="1665585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100" dirty="0" smtClean="0">
                    <a:latin typeface="Consolas"/>
                    <a:cs typeface="Consolas"/>
                  </a:rPr>
                  <a:t>Cloud</a:t>
                </a:r>
                <a:r>
                  <a:rPr lang="fr-FR" sz="1100" baseline="30000" dirty="0" smtClean="0">
                    <a:latin typeface="Consolas"/>
                    <a:cs typeface="Consolas"/>
                  </a:rPr>
                  <a:t>1</a:t>
                </a:r>
                <a:r>
                  <a:rPr lang="fr-FR" sz="1100" dirty="0" smtClean="0">
                    <a:latin typeface="Consolas"/>
                    <a:cs typeface="Consolas"/>
                  </a:rPr>
                  <a:t> </a:t>
                </a:r>
              </a:p>
              <a:p>
                <a:pPr algn="r"/>
                <a:r>
                  <a:rPr lang="fr-FR" sz="1100" dirty="0" err="1" smtClean="0">
                    <a:latin typeface="Consolas"/>
                    <a:cs typeface="Consolas"/>
                  </a:rPr>
                  <a:t>Agreed</a:t>
                </a:r>
                <a:r>
                  <a:rPr lang="fr-FR" sz="1100" dirty="0">
                    <a:latin typeface="Consolas"/>
                    <a:cs typeface="Consolas"/>
                  </a:rPr>
                  <a:t> </a:t>
                </a:r>
                <a:r>
                  <a:rPr lang="fr-FR" sz="1100" dirty="0" smtClean="0">
                    <a:latin typeface="Consolas"/>
                    <a:cs typeface="Consolas"/>
                  </a:rPr>
                  <a:t>SLA</a:t>
                </a:r>
              </a:p>
              <a:p>
                <a:pPr algn="r"/>
                <a:r>
                  <a:rPr lang="fr-FR" sz="1100" dirty="0" smtClean="0">
                    <a:latin typeface="Consolas"/>
                    <a:cs typeface="Consolas"/>
                  </a:rPr>
                  <a:t>(user </a:t>
                </a:r>
                <a:r>
                  <a:rPr lang="fr-FR" sz="1100" dirty="0" err="1" smtClean="0">
                    <a:latin typeface="Consolas"/>
                    <a:cs typeface="Consolas"/>
                  </a:rPr>
                  <a:t>subscription</a:t>
                </a:r>
                <a:r>
                  <a:rPr lang="fr-FR" sz="1100" dirty="0" smtClean="0">
                    <a:latin typeface="Consolas"/>
                    <a:cs typeface="Consolas"/>
                  </a:rPr>
                  <a:t>)</a:t>
                </a:r>
                <a:endParaRPr lang="fr-FR" sz="1100" dirty="0">
                  <a:latin typeface="Consolas"/>
                  <a:cs typeface="Consolas"/>
                </a:endParaRPr>
              </a:p>
            </p:txBody>
          </p:sp>
          <p:grpSp>
            <p:nvGrpSpPr>
              <p:cNvPr id="105" name="Grouper 104"/>
              <p:cNvGrpSpPr/>
              <p:nvPr/>
            </p:nvGrpSpPr>
            <p:grpSpPr>
              <a:xfrm>
                <a:off x="8566636" y="3359547"/>
                <a:ext cx="354542" cy="354179"/>
                <a:chOff x="6959136" y="2204788"/>
                <a:chExt cx="354542" cy="354179"/>
              </a:xfrm>
              <a:solidFill>
                <a:schemeClr val="accent5">
                  <a:lumMod val="75000"/>
                </a:schemeClr>
              </a:solidFill>
            </p:grpSpPr>
            <p:grpSp>
              <p:nvGrpSpPr>
                <p:cNvPr id="106" name="Grouper 105"/>
                <p:cNvGrpSpPr>
                  <a:grpSpLocks noChangeAspect="1"/>
                </p:cNvGrpSpPr>
                <p:nvPr/>
              </p:nvGrpSpPr>
              <p:grpSpPr>
                <a:xfrm rot="14723255">
                  <a:off x="6915547" y="2248377"/>
                  <a:ext cx="354179" cy="267001"/>
                  <a:chOff x="2912533" y="2912525"/>
                  <a:chExt cx="550334" cy="414875"/>
                </a:xfrm>
                <a:grpFill/>
              </p:grpSpPr>
              <p:sp>
                <p:nvSpPr>
                  <p:cNvPr id="108" name="Rectangle à coins arrondis 107"/>
                  <p:cNvSpPr/>
                  <p:nvPr/>
                </p:nvSpPr>
                <p:spPr>
                  <a:xfrm>
                    <a:off x="2912533" y="2997200"/>
                    <a:ext cx="550334" cy="330200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800"/>
                  </a:p>
                </p:txBody>
              </p:sp>
              <p:grpSp>
                <p:nvGrpSpPr>
                  <p:cNvPr id="109" name="Grouper 108"/>
                  <p:cNvGrpSpPr/>
                  <p:nvPr/>
                </p:nvGrpSpPr>
                <p:grpSpPr>
                  <a:xfrm>
                    <a:off x="3022594" y="2912525"/>
                    <a:ext cx="101600" cy="76208"/>
                    <a:chOff x="3022594" y="2912525"/>
                    <a:chExt cx="101600" cy="76208"/>
                  </a:xfrm>
                  <a:grpFill/>
                </p:grpSpPr>
                <p:cxnSp>
                  <p:nvCxnSpPr>
                    <p:cNvPr id="113" name="Connecteur droit 112"/>
                    <p:cNvCxnSpPr/>
                    <p:nvPr/>
                  </p:nvCxnSpPr>
                  <p:spPr>
                    <a:xfrm>
                      <a:off x="3073394" y="2933700"/>
                      <a:ext cx="0" cy="55033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Connecteur droit 113"/>
                    <p:cNvCxnSpPr/>
                    <p:nvPr/>
                  </p:nvCxnSpPr>
                  <p:spPr>
                    <a:xfrm rot="16200000">
                      <a:off x="3073394" y="2861725"/>
                      <a:ext cx="0" cy="10160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0" name="Grouper 109"/>
                  <p:cNvGrpSpPr/>
                  <p:nvPr/>
                </p:nvGrpSpPr>
                <p:grpSpPr>
                  <a:xfrm>
                    <a:off x="3219444" y="2912525"/>
                    <a:ext cx="101600" cy="76208"/>
                    <a:chOff x="3022594" y="2912525"/>
                    <a:chExt cx="101600" cy="76208"/>
                  </a:xfrm>
                  <a:grpFill/>
                </p:grpSpPr>
                <p:cxnSp>
                  <p:nvCxnSpPr>
                    <p:cNvPr id="111" name="Connecteur droit 110"/>
                    <p:cNvCxnSpPr/>
                    <p:nvPr/>
                  </p:nvCxnSpPr>
                  <p:spPr>
                    <a:xfrm>
                      <a:off x="3073394" y="2933700"/>
                      <a:ext cx="0" cy="55033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Connecteur droit 111"/>
                    <p:cNvCxnSpPr/>
                    <p:nvPr/>
                  </p:nvCxnSpPr>
                  <p:spPr>
                    <a:xfrm rot="16200000">
                      <a:off x="3073394" y="2861725"/>
                      <a:ext cx="0" cy="10160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7" name="ZoneTexte 106"/>
                <p:cNvSpPr txBox="1"/>
                <p:nvPr/>
              </p:nvSpPr>
              <p:spPr>
                <a:xfrm>
                  <a:off x="6973896" y="2222321"/>
                  <a:ext cx="33978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fr-FR" sz="1100" dirty="0" smtClean="0">
                      <a:latin typeface="Consolas"/>
                      <a:cs typeface="Consolas"/>
                    </a:rPr>
                    <a:t>s2</a:t>
                  </a:r>
                  <a:endParaRPr lang="fr-FR" sz="1100" dirty="0">
                    <a:latin typeface="Consolas"/>
                    <a:cs typeface="Consolas"/>
                  </a:endParaRPr>
                </a:p>
              </p:txBody>
            </p:sp>
          </p:grpSp>
          <p:pic>
            <p:nvPicPr>
              <p:cNvPr id="115" name="Image 1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79357" flipH="1">
                <a:off x="8297670" y="3182462"/>
                <a:ext cx="415345" cy="311108"/>
              </a:xfrm>
              <a:prstGeom prst="rect">
                <a:avLst/>
              </a:prstGeom>
            </p:spPr>
          </p:pic>
          <p:grpSp>
            <p:nvGrpSpPr>
              <p:cNvPr id="126" name="Grouper 125"/>
              <p:cNvGrpSpPr/>
              <p:nvPr/>
            </p:nvGrpSpPr>
            <p:grpSpPr>
              <a:xfrm>
                <a:off x="8086338" y="3385170"/>
                <a:ext cx="354542" cy="354179"/>
                <a:chOff x="6959136" y="2204788"/>
                <a:chExt cx="354542" cy="354179"/>
              </a:xfrm>
            </p:grpSpPr>
            <p:grpSp>
              <p:nvGrpSpPr>
                <p:cNvPr id="127" name="Grouper 126"/>
                <p:cNvGrpSpPr>
                  <a:grpSpLocks noChangeAspect="1"/>
                </p:cNvGrpSpPr>
                <p:nvPr/>
              </p:nvGrpSpPr>
              <p:grpSpPr>
                <a:xfrm rot="14723255">
                  <a:off x="6915547" y="2248377"/>
                  <a:ext cx="354179" cy="267001"/>
                  <a:chOff x="2912533" y="2912525"/>
                  <a:chExt cx="550334" cy="414875"/>
                </a:xfrm>
              </p:grpSpPr>
              <p:sp>
                <p:nvSpPr>
                  <p:cNvPr id="129" name="Rectangle à coins arrondis 128"/>
                  <p:cNvSpPr/>
                  <p:nvPr/>
                </p:nvSpPr>
                <p:spPr>
                  <a:xfrm>
                    <a:off x="2912533" y="2997200"/>
                    <a:ext cx="550334" cy="330200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800"/>
                  </a:p>
                </p:txBody>
              </p:sp>
              <p:grpSp>
                <p:nvGrpSpPr>
                  <p:cNvPr id="130" name="Grouper 129"/>
                  <p:cNvGrpSpPr/>
                  <p:nvPr/>
                </p:nvGrpSpPr>
                <p:grpSpPr>
                  <a:xfrm>
                    <a:off x="3022594" y="2912525"/>
                    <a:ext cx="101600" cy="76208"/>
                    <a:chOff x="3022594" y="2912525"/>
                    <a:chExt cx="101600" cy="76208"/>
                  </a:xfrm>
                </p:grpSpPr>
                <p:cxnSp>
                  <p:nvCxnSpPr>
                    <p:cNvPr id="134" name="Connecteur droit 133"/>
                    <p:cNvCxnSpPr/>
                    <p:nvPr/>
                  </p:nvCxnSpPr>
                  <p:spPr>
                    <a:xfrm>
                      <a:off x="3073394" y="2933700"/>
                      <a:ext cx="0" cy="55033"/>
                    </a:xfrm>
                    <a:prstGeom prst="line">
                      <a:avLst/>
                    </a:prstGeom>
                    <a:ln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Connecteur droit 134"/>
                    <p:cNvCxnSpPr/>
                    <p:nvPr/>
                  </p:nvCxnSpPr>
                  <p:spPr>
                    <a:xfrm rot="16200000">
                      <a:off x="3073394" y="2861725"/>
                      <a:ext cx="0" cy="101600"/>
                    </a:xfrm>
                    <a:prstGeom prst="line">
                      <a:avLst/>
                    </a:prstGeom>
                    <a:ln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1" name="Grouper 130"/>
                  <p:cNvGrpSpPr/>
                  <p:nvPr/>
                </p:nvGrpSpPr>
                <p:grpSpPr>
                  <a:xfrm>
                    <a:off x="3219444" y="2912525"/>
                    <a:ext cx="101600" cy="76208"/>
                    <a:chOff x="3022594" y="2912525"/>
                    <a:chExt cx="101600" cy="76208"/>
                  </a:xfrm>
                </p:grpSpPr>
                <p:cxnSp>
                  <p:nvCxnSpPr>
                    <p:cNvPr id="132" name="Connecteur droit 131"/>
                    <p:cNvCxnSpPr/>
                    <p:nvPr/>
                  </p:nvCxnSpPr>
                  <p:spPr>
                    <a:xfrm>
                      <a:off x="3073394" y="2933700"/>
                      <a:ext cx="0" cy="55033"/>
                    </a:xfrm>
                    <a:prstGeom prst="line">
                      <a:avLst/>
                    </a:prstGeom>
                    <a:ln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Connecteur droit 132"/>
                    <p:cNvCxnSpPr/>
                    <p:nvPr/>
                  </p:nvCxnSpPr>
                  <p:spPr>
                    <a:xfrm rot="16200000">
                      <a:off x="3073394" y="2861725"/>
                      <a:ext cx="0" cy="101600"/>
                    </a:xfrm>
                    <a:prstGeom prst="line">
                      <a:avLst/>
                    </a:prstGeom>
                    <a:ln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8" name="ZoneTexte 127"/>
                <p:cNvSpPr txBox="1"/>
                <p:nvPr/>
              </p:nvSpPr>
              <p:spPr>
                <a:xfrm>
                  <a:off x="6973896" y="2222321"/>
                  <a:ext cx="33978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fr-FR" sz="1100" dirty="0" smtClean="0">
                      <a:latin typeface="Consolas"/>
                      <a:cs typeface="Consolas"/>
                    </a:rPr>
                    <a:t>s5</a:t>
                  </a:r>
                  <a:endParaRPr lang="fr-FR" sz="1100" dirty="0">
                    <a:latin typeface="Consolas"/>
                    <a:cs typeface="Consolas"/>
                  </a:endParaRPr>
                </a:p>
              </p:txBody>
            </p:sp>
          </p:grpSp>
          <p:pic>
            <p:nvPicPr>
              <p:cNvPr id="136" name="Image 1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79357" flipH="1">
                <a:off x="7954770" y="3157062"/>
                <a:ext cx="415345" cy="311108"/>
              </a:xfrm>
              <a:prstGeom prst="rect">
                <a:avLst/>
              </a:prstGeom>
            </p:spPr>
          </p:pic>
          <p:grpSp>
            <p:nvGrpSpPr>
              <p:cNvPr id="137" name="Grouper 136"/>
              <p:cNvGrpSpPr/>
              <p:nvPr/>
            </p:nvGrpSpPr>
            <p:grpSpPr>
              <a:xfrm>
                <a:off x="7602849" y="2408733"/>
                <a:ext cx="354542" cy="354179"/>
                <a:chOff x="6959136" y="2204788"/>
                <a:chExt cx="354542" cy="354179"/>
              </a:xfrm>
            </p:grpSpPr>
            <p:grpSp>
              <p:nvGrpSpPr>
                <p:cNvPr id="138" name="Grouper 137"/>
                <p:cNvGrpSpPr>
                  <a:grpSpLocks noChangeAspect="1"/>
                </p:cNvGrpSpPr>
                <p:nvPr/>
              </p:nvGrpSpPr>
              <p:grpSpPr>
                <a:xfrm rot="14723255">
                  <a:off x="6915547" y="2248377"/>
                  <a:ext cx="354179" cy="267001"/>
                  <a:chOff x="2912533" y="2912525"/>
                  <a:chExt cx="550334" cy="414875"/>
                </a:xfrm>
              </p:grpSpPr>
              <p:sp>
                <p:nvSpPr>
                  <p:cNvPr id="140" name="Rectangle à coins arrondis 139"/>
                  <p:cNvSpPr/>
                  <p:nvPr/>
                </p:nvSpPr>
                <p:spPr>
                  <a:xfrm>
                    <a:off x="2912533" y="2997200"/>
                    <a:ext cx="550334" cy="330200"/>
                  </a:xfrm>
                  <a:prstGeom prst="roundRect">
                    <a:avLst/>
                  </a:prstGeom>
                  <a:solidFill>
                    <a:srgbClr val="31859C"/>
                  </a:solidFill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800"/>
                  </a:p>
                </p:txBody>
              </p:sp>
              <p:grpSp>
                <p:nvGrpSpPr>
                  <p:cNvPr id="141" name="Grouper 140"/>
                  <p:cNvGrpSpPr/>
                  <p:nvPr/>
                </p:nvGrpSpPr>
                <p:grpSpPr>
                  <a:xfrm>
                    <a:off x="3022594" y="2912525"/>
                    <a:ext cx="101600" cy="76208"/>
                    <a:chOff x="3022594" y="2912525"/>
                    <a:chExt cx="101600" cy="76208"/>
                  </a:xfrm>
                </p:grpSpPr>
                <p:cxnSp>
                  <p:nvCxnSpPr>
                    <p:cNvPr id="145" name="Connecteur droit 144"/>
                    <p:cNvCxnSpPr/>
                    <p:nvPr/>
                  </p:nvCxnSpPr>
                  <p:spPr>
                    <a:xfrm>
                      <a:off x="3073394" y="2933700"/>
                      <a:ext cx="0" cy="55033"/>
                    </a:xfrm>
                    <a:prstGeom prst="line">
                      <a:avLst/>
                    </a:prstGeom>
                    <a:ln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Connecteur droit 145"/>
                    <p:cNvCxnSpPr/>
                    <p:nvPr/>
                  </p:nvCxnSpPr>
                  <p:spPr>
                    <a:xfrm rot="16200000">
                      <a:off x="3073394" y="2861725"/>
                      <a:ext cx="0" cy="101600"/>
                    </a:xfrm>
                    <a:prstGeom prst="line">
                      <a:avLst/>
                    </a:prstGeom>
                    <a:ln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2" name="Grouper 141"/>
                  <p:cNvGrpSpPr/>
                  <p:nvPr/>
                </p:nvGrpSpPr>
                <p:grpSpPr>
                  <a:xfrm>
                    <a:off x="3219444" y="2912525"/>
                    <a:ext cx="101600" cy="76208"/>
                    <a:chOff x="3022594" y="2912525"/>
                    <a:chExt cx="101600" cy="76208"/>
                  </a:xfrm>
                </p:grpSpPr>
                <p:cxnSp>
                  <p:nvCxnSpPr>
                    <p:cNvPr id="143" name="Connecteur droit 142"/>
                    <p:cNvCxnSpPr/>
                    <p:nvPr/>
                  </p:nvCxnSpPr>
                  <p:spPr>
                    <a:xfrm>
                      <a:off x="3073394" y="2933700"/>
                      <a:ext cx="0" cy="55033"/>
                    </a:xfrm>
                    <a:prstGeom prst="line">
                      <a:avLst/>
                    </a:prstGeom>
                    <a:ln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Connecteur droit 143"/>
                    <p:cNvCxnSpPr/>
                    <p:nvPr/>
                  </p:nvCxnSpPr>
                  <p:spPr>
                    <a:xfrm rot="16200000">
                      <a:off x="3073394" y="2861725"/>
                      <a:ext cx="0" cy="101600"/>
                    </a:xfrm>
                    <a:prstGeom prst="line">
                      <a:avLst/>
                    </a:prstGeom>
                    <a:ln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39" name="ZoneTexte 138"/>
                <p:cNvSpPr txBox="1"/>
                <p:nvPr/>
              </p:nvSpPr>
              <p:spPr>
                <a:xfrm>
                  <a:off x="6973896" y="2222321"/>
                  <a:ext cx="33978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fr-FR" sz="1100" dirty="0" smtClean="0">
                      <a:latin typeface="Consolas"/>
                      <a:cs typeface="Consolas"/>
                    </a:rPr>
                    <a:t>s2</a:t>
                  </a:r>
                  <a:endParaRPr lang="fr-FR" sz="1100" dirty="0">
                    <a:latin typeface="Consolas"/>
                    <a:cs typeface="Consolas"/>
                  </a:endParaRPr>
                </a:p>
              </p:txBody>
            </p:sp>
          </p:grpSp>
          <p:pic>
            <p:nvPicPr>
              <p:cNvPr id="147" name="Image 146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79357" flipH="1">
                <a:off x="7215141" y="3196065"/>
                <a:ext cx="415345" cy="311108"/>
              </a:xfrm>
              <a:prstGeom prst="rect">
                <a:avLst/>
              </a:prstGeom>
            </p:spPr>
          </p:pic>
          <p:pic>
            <p:nvPicPr>
              <p:cNvPr id="148" name="Image 147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79357" flipH="1">
                <a:off x="7499016" y="2217816"/>
                <a:ext cx="415345" cy="311108"/>
              </a:xfrm>
              <a:prstGeom prst="rect">
                <a:avLst/>
              </a:prstGeom>
            </p:spPr>
          </p:pic>
          <p:sp>
            <p:nvSpPr>
              <p:cNvPr id="149" name="ZoneTexte 148"/>
              <p:cNvSpPr txBox="1">
                <a:spLocks noChangeAspect="1"/>
              </p:cNvSpPr>
              <p:nvPr/>
            </p:nvSpPr>
            <p:spPr>
              <a:xfrm>
                <a:off x="5128717" y="2563402"/>
                <a:ext cx="1665585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100" dirty="0" smtClean="0">
                    <a:latin typeface="Consolas"/>
                    <a:cs typeface="Consolas"/>
                  </a:rPr>
                  <a:t>Cloud</a:t>
                </a:r>
                <a:r>
                  <a:rPr lang="fr-FR" sz="1100" baseline="30000" dirty="0">
                    <a:latin typeface="Consolas"/>
                    <a:cs typeface="Consolas"/>
                  </a:rPr>
                  <a:t>2</a:t>
                </a:r>
                <a:r>
                  <a:rPr lang="fr-FR" sz="1100" dirty="0" smtClean="0">
                    <a:latin typeface="Consolas"/>
                    <a:cs typeface="Consolas"/>
                  </a:rPr>
                  <a:t> </a:t>
                </a:r>
              </a:p>
              <a:p>
                <a:pPr algn="r"/>
                <a:r>
                  <a:rPr lang="fr-FR" sz="1100" dirty="0" err="1" smtClean="0">
                    <a:latin typeface="Consolas"/>
                    <a:cs typeface="Consolas"/>
                  </a:rPr>
                  <a:t>Agreed</a:t>
                </a:r>
                <a:r>
                  <a:rPr lang="fr-FR" sz="1100" dirty="0">
                    <a:latin typeface="Consolas"/>
                    <a:cs typeface="Consolas"/>
                  </a:rPr>
                  <a:t> </a:t>
                </a:r>
                <a:r>
                  <a:rPr lang="fr-FR" sz="1100" dirty="0" smtClean="0">
                    <a:latin typeface="Consolas"/>
                    <a:cs typeface="Consolas"/>
                  </a:rPr>
                  <a:t>SLA</a:t>
                </a:r>
              </a:p>
              <a:p>
                <a:pPr algn="r"/>
                <a:r>
                  <a:rPr lang="fr-FR" sz="1100" dirty="0" smtClean="0">
                    <a:latin typeface="Consolas"/>
                    <a:cs typeface="Consolas"/>
                  </a:rPr>
                  <a:t>(user </a:t>
                </a:r>
                <a:r>
                  <a:rPr lang="fr-FR" sz="1100" dirty="0" err="1" smtClean="0">
                    <a:latin typeface="Consolas"/>
                    <a:cs typeface="Consolas"/>
                  </a:rPr>
                  <a:t>subscription</a:t>
                </a:r>
                <a:r>
                  <a:rPr lang="fr-FR" sz="1100" dirty="0" smtClean="0">
                    <a:latin typeface="Consolas"/>
                    <a:cs typeface="Consolas"/>
                  </a:rPr>
                  <a:t>)</a:t>
                </a:r>
                <a:endParaRPr lang="fr-FR" sz="1100" dirty="0">
                  <a:latin typeface="Consolas"/>
                  <a:cs typeface="Consolas"/>
                </a:endParaRPr>
              </a:p>
            </p:txBody>
          </p:sp>
          <p:sp>
            <p:nvSpPr>
              <p:cNvPr id="150" name="ZoneTexte 149"/>
              <p:cNvSpPr txBox="1">
                <a:spLocks noChangeAspect="1"/>
              </p:cNvSpPr>
              <p:nvPr/>
            </p:nvSpPr>
            <p:spPr>
              <a:xfrm>
                <a:off x="5380907" y="3376303"/>
                <a:ext cx="1665585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100" dirty="0" smtClean="0">
                    <a:latin typeface="Consolas"/>
                    <a:cs typeface="Consolas"/>
                  </a:rPr>
                  <a:t>Cloud</a:t>
                </a:r>
                <a:r>
                  <a:rPr lang="fr-FR" sz="1100" baseline="30000" dirty="0" smtClean="0">
                    <a:latin typeface="Consolas"/>
                    <a:cs typeface="Consolas"/>
                  </a:rPr>
                  <a:t>3</a:t>
                </a:r>
                <a:r>
                  <a:rPr lang="fr-FR" sz="1100" dirty="0" smtClean="0">
                    <a:latin typeface="Consolas"/>
                    <a:cs typeface="Consolas"/>
                  </a:rPr>
                  <a:t> </a:t>
                </a:r>
              </a:p>
              <a:p>
                <a:pPr algn="r"/>
                <a:r>
                  <a:rPr lang="fr-FR" sz="1100" dirty="0" err="1" smtClean="0">
                    <a:latin typeface="Consolas"/>
                    <a:cs typeface="Consolas"/>
                  </a:rPr>
                  <a:t>Agreed</a:t>
                </a:r>
                <a:r>
                  <a:rPr lang="fr-FR" sz="1100" dirty="0">
                    <a:latin typeface="Consolas"/>
                    <a:cs typeface="Consolas"/>
                  </a:rPr>
                  <a:t> </a:t>
                </a:r>
                <a:r>
                  <a:rPr lang="fr-FR" sz="1100" dirty="0" smtClean="0">
                    <a:latin typeface="Consolas"/>
                    <a:cs typeface="Consolas"/>
                  </a:rPr>
                  <a:t>SLA</a:t>
                </a:r>
              </a:p>
              <a:p>
                <a:pPr algn="r"/>
                <a:r>
                  <a:rPr lang="fr-FR" sz="1100" dirty="0" smtClean="0">
                    <a:latin typeface="Consolas"/>
                    <a:cs typeface="Consolas"/>
                  </a:rPr>
                  <a:t>(user </a:t>
                </a:r>
                <a:r>
                  <a:rPr lang="fr-FR" sz="1100" dirty="0" err="1" smtClean="0">
                    <a:latin typeface="Consolas"/>
                    <a:cs typeface="Consolas"/>
                  </a:rPr>
                  <a:t>subscription</a:t>
                </a:r>
                <a:r>
                  <a:rPr lang="fr-FR" sz="1100" dirty="0" smtClean="0">
                    <a:latin typeface="Consolas"/>
                    <a:cs typeface="Consolas"/>
                  </a:rPr>
                  <a:t>)</a:t>
                </a:r>
                <a:endParaRPr lang="fr-FR" sz="1100" dirty="0">
                  <a:latin typeface="Consolas"/>
                  <a:cs typeface="Consolas"/>
                </a:endParaRPr>
              </a:p>
            </p:txBody>
          </p:sp>
          <p:sp>
            <p:nvSpPr>
              <p:cNvPr id="151" name="Rectangle à coins arrondis 150"/>
              <p:cNvSpPr/>
              <p:nvPr/>
            </p:nvSpPr>
            <p:spPr>
              <a:xfrm>
                <a:off x="2486153" y="416596"/>
                <a:ext cx="2001498" cy="40709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2" name="Image 151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625133" flipH="1">
                <a:off x="2441067" y="1115999"/>
                <a:ext cx="649163" cy="486246"/>
              </a:xfrm>
              <a:prstGeom prst="rect">
                <a:avLst/>
              </a:prstGeom>
            </p:spPr>
          </p:pic>
          <p:pic>
            <p:nvPicPr>
              <p:cNvPr id="154" name="Image 153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625133" flipH="1">
                <a:off x="2061425" y="1081446"/>
                <a:ext cx="649163" cy="486246"/>
              </a:xfrm>
              <a:prstGeom prst="rect">
                <a:avLst/>
              </a:prstGeom>
            </p:spPr>
          </p:pic>
          <p:sp>
            <p:nvSpPr>
              <p:cNvPr id="155" name="ZoneTexte 154"/>
              <p:cNvSpPr txBox="1"/>
              <p:nvPr/>
            </p:nvSpPr>
            <p:spPr>
              <a:xfrm>
                <a:off x="1328130" y="1243189"/>
                <a:ext cx="96693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100" b="1" dirty="0" err="1" smtClean="0">
                    <a:latin typeface="Consolas"/>
                    <a:cs typeface="Consolas"/>
                  </a:rPr>
                  <a:t>Integrated</a:t>
                </a:r>
                <a:endParaRPr lang="fr-FR" sz="1100" b="1" dirty="0" smtClean="0">
                  <a:latin typeface="Consolas"/>
                  <a:cs typeface="Consolas"/>
                </a:endParaRPr>
              </a:p>
              <a:p>
                <a:pPr algn="r"/>
                <a:r>
                  <a:rPr lang="fr-FR" sz="1100" b="1" dirty="0" smtClean="0">
                    <a:latin typeface="Consolas"/>
                    <a:cs typeface="Consolas"/>
                  </a:rPr>
                  <a:t>SLA</a:t>
                </a:r>
                <a:endParaRPr lang="fr-FR" sz="1100" b="1" dirty="0">
                  <a:latin typeface="Consolas"/>
                  <a:cs typeface="Consolas"/>
                </a:endParaRPr>
              </a:p>
            </p:txBody>
          </p:sp>
          <p:pic>
            <p:nvPicPr>
              <p:cNvPr id="156" name="Image 155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008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625133" flipH="1">
                <a:off x="2705431" y="3288327"/>
                <a:ext cx="649163" cy="486246"/>
              </a:xfrm>
              <a:prstGeom prst="rect">
                <a:avLst/>
              </a:prstGeom>
            </p:spPr>
          </p:pic>
          <p:sp>
            <p:nvSpPr>
              <p:cNvPr id="158" name="ZoneTexte 157"/>
              <p:cNvSpPr txBox="1"/>
              <p:nvPr/>
            </p:nvSpPr>
            <p:spPr>
              <a:xfrm>
                <a:off x="2180732" y="3159963"/>
                <a:ext cx="73609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100" b="1" dirty="0" err="1" smtClean="0">
                    <a:latin typeface="Consolas"/>
                    <a:cs typeface="Consolas"/>
                  </a:rPr>
                  <a:t>Derived</a:t>
                </a:r>
                <a:endParaRPr lang="fr-FR" sz="1100" b="1" dirty="0" smtClean="0">
                  <a:latin typeface="Consolas"/>
                  <a:cs typeface="Consolas"/>
                </a:endParaRPr>
              </a:p>
              <a:p>
                <a:pPr algn="r"/>
                <a:r>
                  <a:rPr lang="fr-FR" sz="1100" b="1" dirty="0" smtClean="0">
                    <a:latin typeface="Consolas"/>
                    <a:cs typeface="Consolas"/>
                  </a:rPr>
                  <a:t>SLA</a:t>
                </a:r>
                <a:endParaRPr lang="fr-FR" sz="1100" b="1" dirty="0">
                  <a:latin typeface="Consolas"/>
                  <a:cs typeface="Consolas"/>
                </a:endParaRPr>
              </a:p>
            </p:txBody>
          </p:sp>
          <p:sp>
            <p:nvSpPr>
              <p:cNvPr id="159" name="ZoneTexte 158"/>
              <p:cNvSpPr txBox="1"/>
              <p:nvPr/>
            </p:nvSpPr>
            <p:spPr>
              <a:xfrm>
                <a:off x="173636" y="2042360"/>
                <a:ext cx="1968495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100" b="1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Query</a:t>
                </a:r>
                <a:r>
                  <a:rPr lang="fr-FR" sz="1100" b="1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 + </a:t>
                </a:r>
                <a:r>
                  <a:rPr lang="fr-FR" sz="1100" b="1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QoS</a:t>
                </a:r>
                <a:r>
                  <a:rPr lang="fr-FR" sz="1100" b="1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 </a:t>
                </a:r>
                <a:r>
                  <a:rPr lang="fr-FR" sz="1100" b="1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preferences</a:t>
                </a:r>
                <a:endParaRPr lang="fr-FR" sz="1100" b="1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61" name="Process 15"/>
              <p:cNvSpPr/>
              <p:nvPr/>
            </p:nvSpPr>
            <p:spPr>
              <a:xfrm>
                <a:off x="2905132" y="3745622"/>
                <a:ext cx="1384181" cy="534482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0F366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cap="small" dirty="0" smtClean="0">
                    <a:latin typeface="Consolas"/>
                    <a:cs typeface="Consolas"/>
                  </a:rPr>
                  <a:t>Deriving</a:t>
                </a:r>
              </a:p>
              <a:p>
                <a:pPr algn="ctr"/>
                <a:r>
                  <a:rPr lang="en-US" sz="1800" b="1" cap="small" dirty="0" smtClean="0">
                    <a:latin typeface="Consolas"/>
                    <a:cs typeface="Consolas"/>
                  </a:rPr>
                  <a:t>SLA</a:t>
                </a:r>
                <a:endParaRPr lang="en-US" sz="1800" b="1" cap="small" dirty="0">
                  <a:latin typeface="Consolas"/>
                  <a:cs typeface="Consolas"/>
                </a:endParaRPr>
              </a:p>
            </p:txBody>
          </p:sp>
          <p:sp>
            <p:nvSpPr>
              <p:cNvPr id="162" name="Heptagone 161"/>
              <p:cNvSpPr/>
              <p:nvPr/>
            </p:nvSpPr>
            <p:spPr>
              <a:xfrm>
                <a:off x="2305222" y="3794931"/>
                <a:ext cx="482018" cy="397488"/>
              </a:xfrm>
              <a:prstGeom prst="heptago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 smtClean="0"/>
                  <a:t>1</a:t>
                </a:r>
                <a:endParaRPr lang="en-GB" sz="1600" dirty="0"/>
              </a:p>
            </p:txBody>
          </p:sp>
          <p:cxnSp>
            <p:nvCxnSpPr>
              <p:cNvPr id="164" name="Connecteur droit avec flèche 163"/>
              <p:cNvCxnSpPr>
                <a:stCxn id="161" idx="0"/>
                <a:endCxn id="26" idx="2"/>
              </p:cNvCxnSpPr>
              <p:nvPr/>
            </p:nvCxnSpPr>
            <p:spPr>
              <a:xfrm flipV="1">
                <a:off x="3597223" y="1324570"/>
                <a:ext cx="2770477" cy="242105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avec flèche 164"/>
              <p:cNvCxnSpPr>
                <a:stCxn id="161" idx="0"/>
                <a:endCxn id="92" idx="2"/>
              </p:cNvCxnSpPr>
              <p:nvPr/>
            </p:nvCxnSpPr>
            <p:spPr>
              <a:xfrm flipV="1">
                <a:off x="3597223" y="2089623"/>
                <a:ext cx="3413454" cy="1655999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necteur en angle 171"/>
              <p:cNvCxnSpPr>
                <a:stCxn id="161" idx="3"/>
                <a:endCxn id="107" idx="2"/>
              </p:cNvCxnSpPr>
              <p:nvPr/>
            </p:nvCxnSpPr>
            <p:spPr>
              <a:xfrm flipV="1">
                <a:off x="4289313" y="3638690"/>
                <a:ext cx="4461974" cy="374173"/>
              </a:xfrm>
              <a:prstGeom prst="bentConnector2">
                <a:avLst/>
              </a:prstGeom>
              <a:ln>
                <a:solidFill>
                  <a:srgbClr val="7F7F7F"/>
                </a:solidFill>
                <a:prstDash val="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onnecteur droit avec flèche 176"/>
              <p:cNvCxnSpPr>
                <a:stCxn id="161" idx="0"/>
                <a:endCxn id="103" idx="1"/>
              </p:cNvCxnSpPr>
              <p:nvPr/>
            </p:nvCxnSpPr>
            <p:spPr>
              <a:xfrm flipV="1">
                <a:off x="3597223" y="1766703"/>
                <a:ext cx="2858981" cy="1978919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necteur droit avec flèche 179"/>
              <p:cNvCxnSpPr>
                <a:stCxn id="161" idx="0"/>
                <a:endCxn id="29" idx="0"/>
              </p:cNvCxnSpPr>
              <p:nvPr/>
            </p:nvCxnSpPr>
            <p:spPr>
              <a:xfrm flipV="1">
                <a:off x="3597223" y="3252211"/>
                <a:ext cx="3439768" cy="493411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Process 20"/>
              <p:cNvSpPr/>
              <p:nvPr/>
            </p:nvSpPr>
            <p:spPr>
              <a:xfrm>
                <a:off x="2941636" y="2601776"/>
                <a:ext cx="1311173" cy="571500"/>
              </a:xfrm>
              <a:prstGeom prst="roundRect">
                <a:avLst/>
              </a:prstGeom>
              <a:solidFill>
                <a:schemeClr val="accent5">
                  <a:lumMod val="75000"/>
                  <a:alpha val="90000"/>
                </a:schemeClr>
              </a:solidFill>
              <a:ln>
                <a:solidFill>
                  <a:srgbClr val="0F366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cap="small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Choosing services</a:t>
                </a:r>
                <a:endParaRPr lang="en-US" sz="1800" b="1" cap="small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85" name="Heptagone 184"/>
              <p:cNvSpPr/>
              <p:nvPr/>
            </p:nvSpPr>
            <p:spPr>
              <a:xfrm>
                <a:off x="2305222" y="2646219"/>
                <a:ext cx="482018" cy="397488"/>
              </a:xfrm>
              <a:prstGeom prst="heptago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2</a:t>
                </a:r>
                <a:endParaRPr lang="en-GB" sz="1600" dirty="0"/>
              </a:p>
            </p:txBody>
          </p:sp>
          <p:sp>
            <p:nvSpPr>
              <p:cNvPr id="186" name="Multiplication 185"/>
              <p:cNvSpPr/>
              <p:nvPr/>
            </p:nvSpPr>
            <p:spPr>
              <a:xfrm>
                <a:off x="6975849" y="1935435"/>
                <a:ext cx="303914" cy="330200"/>
              </a:xfrm>
              <a:prstGeom prst="mathMultiply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7" name="Grouper 186"/>
              <p:cNvGrpSpPr>
                <a:grpSpLocks noChangeAspect="1"/>
              </p:cNvGrpSpPr>
              <p:nvPr/>
            </p:nvGrpSpPr>
            <p:grpSpPr>
              <a:xfrm rot="14723255">
                <a:off x="7374340" y="3469017"/>
                <a:ext cx="354179" cy="267001"/>
                <a:chOff x="2912533" y="2912525"/>
                <a:chExt cx="550334" cy="414875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88" name="Rectangle à coins arrondis 187"/>
                <p:cNvSpPr/>
                <p:nvPr/>
              </p:nvSpPr>
              <p:spPr>
                <a:xfrm>
                  <a:off x="2912533" y="2997200"/>
                  <a:ext cx="550334" cy="330200"/>
                </a:xfrm>
                <a:prstGeom prst="roundRect">
                  <a:avLst/>
                </a:prstGeom>
                <a:grpFill/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/>
                </a:p>
              </p:txBody>
            </p:sp>
            <p:grpSp>
              <p:nvGrpSpPr>
                <p:cNvPr id="189" name="Grouper 188"/>
                <p:cNvGrpSpPr/>
                <p:nvPr/>
              </p:nvGrpSpPr>
              <p:grpSpPr>
                <a:xfrm>
                  <a:off x="3022594" y="2912525"/>
                  <a:ext cx="101600" cy="76208"/>
                  <a:chOff x="3022594" y="2912525"/>
                  <a:chExt cx="101600" cy="76208"/>
                </a:xfrm>
                <a:grpFill/>
              </p:grpSpPr>
              <p:cxnSp>
                <p:nvCxnSpPr>
                  <p:cNvPr id="193" name="Connecteur droit 192"/>
                  <p:cNvCxnSpPr/>
                  <p:nvPr/>
                </p:nvCxnSpPr>
                <p:spPr>
                  <a:xfrm>
                    <a:off x="3073394" y="2933700"/>
                    <a:ext cx="0" cy="55033"/>
                  </a:xfrm>
                  <a:prstGeom prst="line">
                    <a:avLst/>
                  </a:prstGeom>
                  <a:grpFill/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Connecteur droit 193"/>
                  <p:cNvCxnSpPr/>
                  <p:nvPr/>
                </p:nvCxnSpPr>
                <p:spPr>
                  <a:xfrm rot="16200000">
                    <a:off x="3073394" y="2861725"/>
                    <a:ext cx="0" cy="101600"/>
                  </a:xfrm>
                  <a:prstGeom prst="line">
                    <a:avLst/>
                  </a:prstGeom>
                  <a:grpFill/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er 189"/>
                <p:cNvGrpSpPr/>
                <p:nvPr/>
              </p:nvGrpSpPr>
              <p:grpSpPr>
                <a:xfrm>
                  <a:off x="3219444" y="2912525"/>
                  <a:ext cx="101600" cy="76208"/>
                  <a:chOff x="3022594" y="2912525"/>
                  <a:chExt cx="101600" cy="76208"/>
                </a:xfrm>
                <a:grpFill/>
              </p:grpSpPr>
              <p:cxnSp>
                <p:nvCxnSpPr>
                  <p:cNvPr id="191" name="Connecteur droit 190"/>
                  <p:cNvCxnSpPr/>
                  <p:nvPr/>
                </p:nvCxnSpPr>
                <p:spPr>
                  <a:xfrm>
                    <a:off x="3073394" y="2933700"/>
                    <a:ext cx="0" cy="55033"/>
                  </a:xfrm>
                  <a:prstGeom prst="line">
                    <a:avLst/>
                  </a:prstGeom>
                  <a:grpFill/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Connecteur droit 191"/>
                  <p:cNvCxnSpPr/>
                  <p:nvPr/>
                </p:nvCxnSpPr>
                <p:spPr>
                  <a:xfrm rot="16200000">
                    <a:off x="3073394" y="2861725"/>
                    <a:ext cx="0" cy="101600"/>
                  </a:xfrm>
                  <a:prstGeom prst="line">
                    <a:avLst/>
                  </a:prstGeom>
                  <a:grpFill/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5" name="ZoneTexte 194"/>
              <p:cNvSpPr txBox="1"/>
              <p:nvPr/>
            </p:nvSpPr>
            <p:spPr>
              <a:xfrm>
                <a:off x="7399415" y="3442768"/>
                <a:ext cx="3397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100" dirty="0" smtClean="0">
                    <a:latin typeface="Consolas"/>
                    <a:cs typeface="Consolas"/>
                  </a:rPr>
                  <a:t>s1</a:t>
                </a:r>
                <a:endParaRPr lang="fr-FR" sz="1100" dirty="0">
                  <a:latin typeface="Consolas"/>
                  <a:cs typeface="Consolas"/>
                </a:endParaRPr>
              </a:p>
            </p:txBody>
          </p:sp>
          <p:sp>
            <p:nvSpPr>
              <p:cNvPr id="198" name="Process 20"/>
              <p:cNvSpPr/>
              <p:nvPr/>
            </p:nvSpPr>
            <p:spPr>
              <a:xfrm>
                <a:off x="2941636" y="1620466"/>
                <a:ext cx="1311173" cy="571500"/>
              </a:xfrm>
              <a:prstGeom prst="roundRect">
                <a:avLst/>
              </a:prstGeom>
              <a:solidFill>
                <a:schemeClr val="bg1">
                  <a:lumMod val="65000"/>
                  <a:alpha val="90000"/>
                </a:schemeClr>
              </a:solidFill>
              <a:ln>
                <a:solidFill>
                  <a:srgbClr val="0F366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cap="small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Query</a:t>
                </a:r>
              </a:p>
              <a:p>
                <a:pPr algn="ctr"/>
                <a:r>
                  <a:rPr lang="en-US" sz="1800" b="1" cap="small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Rewriting</a:t>
                </a:r>
                <a:endParaRPr lang="en-US" sz="1800" b="1" cap="small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200" name="Heptagone 199"/>
              <p:cNvSpPr/>
              <p:nvPr/>
            </p:nvSpPr>
            <p:spPr>
              <a:xfrm>
                <a:off x="2323939" y="1703121"/>
                <a:ext cx="482018" cy="397488"/>
              </a:xfrm>
              <a:prstGeom prst="heptago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 smtClean="0"/>
                  <a:t>3</a:t>
                </a:r>
                <a:endParaRPr lang="en-GB" sz="1600" dirty="0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696059" y="4463548"/>
                <a:ext cx="17108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small" dirty="0" smtClean="0">
                    <a:solidFill>
                      <a:schemeClr val="tx1"/>
                    </a:solidFill>
                  </a:rPr>
                  <a:t>Abstract </a:t>
                </a:r>
              </a:p>
              <a:p>
                <a:pPr algn="ctr"/>
                <a:r>
                  <a:rPr lang="en-GB" b="1" cap="small" dirty="0" err="1" smtClean="0">
                    <a:solidFill>
                      <a:schemeClr val="tx1"/>
                    </a:solidFill>
                  </a:rPr>
                  <a:t>intercloud</a:t>
                </a:r>
                <a:r>
                  <a:rPr lang="en-GB" b="1" cap="small" dirty="0" smtClean="0">
                    <a:solidFill>
                      <a:schemeClr val="tx1"/>
                    </a:solidFill>
                  </a:rPr>
                  <a:t> layer</a:t>
                </a:r>
                <a:endParaRPr lang="en-GB" b="1" cap="sm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Folded Corner 24"/>
              <p:cNvSpPr/>
              <p:nvPr/>
            </p:nvSpPr>
            <p:spPr>
              <a:xfrm>
                <a:off x="2877556" y="726827"/>
                <a:ext cx="1439333" cy="489794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  <a:alpha val="90000"/>
                </a:schemeClr>
              </a:solidFill>
              <a:ln>
                <a:solidFill>
                  <a:srgbClr val="0F3661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cap="small" dirty="0" smtClean="0">
                    <a:solidFill>
                      <a:srgbClr val="FFFFFF"/>
                    </a:solidFill>
                    <a:latin typeface="Consolas"/>
                    <a:cs typeface="Consolas"/>
                  </a:rPr>
                  <a:t>Evaluation</a:t>
                </a:r>
              </a:p>
              <a:p>
                <a:pPr algn="ctr"/>
                <a:r>
                  <a:rPr lang="en-US" sz="1800" b="1" cap="small" dirty="0" smtClean="0">
                    <a:solidFill>
                      <a:srgbClr val="FFFFFF"/>
                    </a:solidFill>
                    <a:latin typeface="Consolas"/>
                    <a:cs typeface="Consolas"/>
                  </a:rPr>
                  <a:t>Integration</a:t>
                </a:r>
                <a:endParaRPr lang="en-US" sz="1800" b="1" cap="small" dirty="0">
                  <a:solidFill>
                    <a:srgbClr val="FFFFFF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213" name="Heptagone 212"/>
              <p:cNvSpPr/>
              <p:nvPr/>
            </p:nvSpPr>
            <p:spPr>
              <a:xfrm>
                <a:off x="2295061" y="764927"/>
                <a:ext cx="482018" cy="397488"/>
              </a:xfrm>
              <a:prstGeom prst="heptago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4</a:t>
                </a:r>
                <a:endParaRPr lang="en-GB" sz="1600" dirty="0"/>
              </a:p>
            </p:txBody>
          </p:sp>
          <p:cxnSp>
            <p:nvCxnSpPr>
              <p:cNvPr id="215" name="Connecteur droit avec flèche 214"/>
              <p:cNvCxnSpPr>
                <a:stCxn id="198" idx="3"/>
              </p:cNvCxnSpPr>
              <p:nvPr/>
            </p:nvCxnSpPr>
            <p:spPr>
              <a:xfrm>
                <a:off x="4252809" y="1906216"/>
                <a:ext cx="1789884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avec flèche 217"/>
              <p:cNvCxnSpPr>
                <a:stCxn id="198" idx="3"/>
                <a:endCxn id="29" idx="0"/>
              </p:cNvCxnSpPr>
              <p:nvPr/>
            </p:nvCxnSpPr>
            <p:spPr>
              <a:xfrm>
                <a:off x="4252809" y="1906216"/>
                <a:ext cx="2784182" cy="134599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necteur droit avec flèche 222"/>
              <p:cNvCxnSpPr>
                <a:endCxn id="184" idx="2"/>
              </p:cNvCxnSpPr>
              <p:nvPr/>
            </p:nvCxnSpPr>
            <p:spPr>
              <a:xfrm flipV="1">
                <a:off x="3597223" y="3173276"/>
                <a:ext cx="0" cy="546046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avec flèche 223"/>
              <p:cNvCxnSpPr>
                <a:stCxn id="184" idx="0"/>
                <a:endCxn id="198" idx="2"/>
              </p:cNvCxnSpPr>
              <p:nvPr/>
            </p:nvCxnSpPr>
            <p:spPr>
              <a:xfrm flipV="1">
                <a:off x="3597223" y="2191966"/>
                <a:ext cx="0" cy="409810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necteur droit avec flèche 226"/>
              <p:cNvCxnSpPr>
                <a:stCxn id="198" idx="0"/>
                <a:endCxn id="212" idx="2"/>
              </p:cNvCxnSpPr>
              <p:nvPr/>
            </p:nvCxnSpPr>
            <p:spPr>
              <a:xfrm flipV="1">
                <a:off x="3597223" y="1216621"/>
                <a:ext cx="0" cy="403845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en angle 230"/>
              <p:cNvCxnSpPr>
                <a:stCxn id="159" idx="2"/>
                <a:endCxn id="162" idx="4"/>
              </p:cNvCxnSpPr>
              <p:nvPr/>
            </p:nvCxnSpPr>
            <p:spPr>
              <a:xfrm rot="16200000" flipH="1">
                <a:off x="858258" y="2603595"/>
                <a:ext cx="1746588" cy="1147337"/>
              </a:xfrm>
              <a:prstGeom prst="bentConnector2">
                <a:avLst/>
              </a:prstGeom>
              <a:ln>
                <a:solidFill>
                  <a:srgbClr val="262626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Grouper 232"/>
            <p:cNvGrpSpPr/>
            <p:nvPr/>
          </p:nvGrpSpPr>
          <p:grpSpPr>
            <a:xfrm>
              <a:off x="3746500" y="4186323"/>
              <a:ext cx="2325985" cy="546101"/>
              <a:chOff x="4272435" y="2300886"/>
              <a:chExt cx="2325985" cy="546101"/>
            </a:xfrm>
          </p:grpSpPr>
          <p:sp>
            <p:nvSpPr>
              <p:cNvPr id="234" name="Multidocument 233"/>
              <p:cNvSpPr/>
              <p:nvPr/>
            </p:nvSpPr>
            <p:spPr>
              <a:xfrm>
                <a:off x="5437486" y="2300886"/>
                <a:ext cx="1160934" cy="546101"/>
              </a:xfrm>
              <a:prstGeom prst="flowChartMultidocument">
                <a:avLst/>
              </a:prstGeom>
              <a:no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SLA-Service</a:t>
                </a:r>
              </a:p>
              <a:p>
                <a:pPr algn="ctr"/>
                <a:r>
                  <a:rPr lang="en-US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directory</a:t>
                </a:r>
                <a:endParaRPr lang="en-US" sz="100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236" name="Curved Connector 123"/>
              <p:cNvCxnSpPr>
                <a:endCxn id="234" idx="1"/>
              </p:cNvCxnSpPr>
              <p:nvPr/>
            </p:nvCxnSpPr>
            <p:spPr>
              <a:xfrm>
                <a:off x="4272435" y="2573937"/>
                <a:ext cx="1165051" cy="1270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0F366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69590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110</Words>
  <Application>Microsoft Macintosh PowerPoint</Application>
  <PresentationFormat>Présentation à l'écran (16:9)</PresentationFormat>
  <Paragraphs>78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Sla guided data integration service</vt:lpstr>
      <vt:lpstr>Présentation PowerPoint</vt:lpstr>
    </vt:vector>
  </TitlesOfParts>
  <Company>CNRS, LIG-LAFMIA,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 guided data integration service</dc:title>
  <dc:creator>Genoveva VARGAS-SOLAR</dc:creator>
  <cp:lastModifiedBy>Genoveva VARGAS-SOLAR</cp:lastModifiedBy>
  <cp:revision>8</cp:revision>
  <dcterms:created xsi:type="dcterms:W3CDTF">2015-03-31T07:34:23Z</dcterms:created>
  <dcterms:modified xsi:type="dcterms:W3CDTF">2015-03-31T08:38:56Z</dcterms:modified>
</cp:coreProperties>
</file>