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7" r:id="rId3"/>
    <p:sldId id="387" r:id="rId4"/>
    <p:sldId id="390" r:id="rId5"/>
    <p:sldId id="388" r:id="rId6"/>
    <p:sldId id="351" r:id="rId7"/>
    <p:sldId id="383" r:id="rId8"/>
    <p:sldId id="392" r:id="rId9"/>
    <p:sldId id="385" r:id="rId10"/>
    <p:sldId id="393" r:id="rId11"/>
    <p:sldId id="380" r:id="rId12"/>
    <p:sldId id="384" r:id="rId13"/>
    <p:sldId id="386" r:id="rId14"/>
    <p:sldId id="376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8938" autoAdjust="0"/>
  </p:normalViewPr>
  <p:slideViewPr>
    <p:cSldViewPr snapToGrid="0">
      <p:cViewPr>
        <p:scale>
          <a:sx n="100" d="100"/>
          <a:sy n="100" d="100"/>
        </p:scale>
        <p:origin x="-1328" y="-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12/03/2014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12/03/2014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 general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una herramienta de ayuda a la toma de decisiones para componer servicios de procesamiento de datos adaptados a contratos de preferencias (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 la solución al contexto de </a:t>
            </a:r>
            <a:r>
              <a:rPr lang="es-MX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es-MX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particular al tratamiento de datos asociados a la optimización del consumo de energía en las casas habitación.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específicos: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Estudiar los diferentes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reduce y probar sus implementaciones en particular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Dryad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un estado del arte de operadores de procesamiento de datos definidos usando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de operadores bajo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 en una plataforma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estrategias de evaluación de consumo de recursos de los operadores analizados dentro del marco de un escenario Smart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90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12/03/2014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12/03/2014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12/03/2014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12/03/2014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12/03/2014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12/03/2014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12/03/2014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12/03/2014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12/03/2014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12/03/2014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dia.Bennani@insa-lyon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8.pn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dia.Bennani@insa-lyon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 smtClean="0"/>
              <a:t>SLA-guided data integration on cloud environments</a:t>
            </a:r>
            <a:endParaRPr lang="en-GB" i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2"/>
            <a:ext cx="8245160" cy="1707827"/>
          </a:xfrm>
        </p:spPr>
        <p:txBody>
          <a:bodyPr>
            <a:normAutofit fontScale="92500" lnSpcReduction="10000"/>
          </a:bodyPr>
          <a:lstStyle/>
          <a:p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/>
              <a:t>G</a:t>
            </a:r>
            <a:r>
              <a:rPr lang="en-GB" sz="1700" cap="small" dirty="0" err="1" smtClean="0"/>
              <a:t>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</a:t>
            </a:r>
            <a:r>
              <a:rPr lang="en-GB" sz="1700" cap="small" dirty="0"/>
              <a:t>V</a:t>
            </a:r>
            <a:r>
              <a:rPr lang="en-GB" sz="1700" cap="small" dirty="0" smtClean="0"/>
              <a:t>argas-</a:t>
            </a:r>
            <a:r>
              <a:rPr lang="en-GB" sz="1700" cap="small" dirty="0" smtClean="0"/>
              <a:t>Solar</a:t>
            </a:r>
          </a:p>
          <a:p>
            <a:r>
              <a:rPr lang="en-GB" sz="1800" cap="small" dirty="0"/>
              <a:t>Contact</a:t>
            </a:r>
            <a:r>
              <a:rPr lang="en-GB" sz="1800" dirty="0"/>
              <a:t>: </a:t>
            </a:r>
            <a:r>
              <a:rPr lang="en-GB" sz="1800" cap="none" dirty="0">
                <a:hlinkClick r:id="rId3"/>
              </a:rPr>
              <a:t>Nadia.Bennani@insa-lyon.fr</a:t>
            </a:r>
            <a:r>
              <a:rPr lang="en-GB" sz="1800" cap="none" dirty="0"/>
              <a:t> </a:t>
            </a:r>
            <a:endParaRPr lang="en-GB" sz="1700" cap="none" dirty="0" smtClean="0"/>
          </a:p>
          <a:p>
            <a:pPr algn="r"/>
            <a:r>
              <a:rPr lang="en-GB" sz="1300" i="1" cap="none" dirty="0" smtClean="0"/>
              <a:t>Univ. Lyon, CNRS INSA-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yon, LIRIS,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smtClean="0"/>
              <a:t>Magellan, IAE, </a:t>
            </a:r>
            <a:r>
              <a:rPr lang="en-GB" sz="1300" i="1" cap="none" dirty="0"/>
              <a:t>U</a:t>
            </a:r>
            <a:r>
              <a:rPr lang="en-GB" sz="1300" i="1" cap="none" dirty="0" smtClean="0"/>
              <a:t>niv. J-Moulin 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 3,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err="1" smtClean="0"/>
              <a:t>DiMAP</a:t>
            </a:r>
            <a:r>
              <a:rPr lang="en-GB" sz="1300" i="1" cap="none" dirty="0" smtClean="0"/>
              <a:t>, UFRN, Brazil</a:t>
            </a:r>
          </a:p>
          <a:p>
            <a:pPr algn="r"/>
            <a:r>
              <a:rPr lang="en-GB" sz="1300" i="1" cap="none" dirty="0" smtClean="0"/>
              <a:t>CNRS, LIG-LAFMIA, </a:t>
            </a:r>
            <a:r>
              <a:rPr lang="en-GB" sz="1300" i="1" cap="none" dirty="0" smtClean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rewritting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993527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possible services </a:t>
            </a:r>
            <a:r>
              <a:rPr lang="fr-FR" dirty="0" err="1"/>
              <a:t>filtered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</a:t>
            </a:r>
            <a:r>
              <a:rPr lang="fr-FR" dirty="0" smtClean="0"/>
              <a:t>to the </a:t>
            </a:r>
            <a:r>
              <a:rPr lang="fr-FR" dirty="0" err="1"/>
              <a:t>integrated</a:t>
            </a:r>
            <a:r>
              <a:rPr lang="fr-FR" dirty="0"/>
              <a:t> SLA, </a:t>
            </a:r>
            <a:r>
              <a:rPr lang="fr-FR" dirty="0" err="1"/>
              <a:t>produce</a:t>
            </a:r>
            <a:r>
              <a:rPr lang="fr-FR" dirty="0">
                <a:latin typeface="Consolas"/>
                <a:cs typeface="Consolas"/>
              </a:rPr>
              <a:t> k </a:t>
            </a:r>
            <a:r>
              <a:rPr lang="fr-FR" dirty="0"/>
              <a:t>compositions: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10</a:t>
            </a:fld>
            <a:endParaRPr lang="en-GB"/>
          </a:p>
        </p:txBody>
      </p:sp>
      <p:pic>
        <p:nvPicPr>
          <p:cNvPr id="6" name="Image 5" descr="Capture d’écran 2014-03-12 à 19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533650"/>
            <a:ext cx="3636034" cy="17843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96320" y="2413000"/>
            <a:ext cx="4824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Compute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my</a:t>
            </a:r>
            <a:r>
              <a:rPr lang="fr-FR" dirty="0" smtClean="0">
                <a:latin typeface="Consolas"/>
                <a:cs typeface="Consolas"/>
              </a:rPr>
              <a:t> location </a:t>
            </a:r>
            <a:r>
              <a:rPr lang="fr-FR" dirty="0" err="1" smtClean="0">
                <a:latin typeface="Consolas"/>
                <a:cs typeface="Consolas"/>
              </a:rPr>
              <a:t>using</a:t>
            </a:r>
            <a:r>
              <a:rPr lang="fr-FR" dirty="0" smtClean="0">
                <a:latin typeface="Consolas"/>
                <a:cs typeface="Consolas"/>
              </a:rPr>
              <a:t> location service Loc</a:t>
            </a:r>
            <a:r>
              <a:rPr lang="fr-FR" baseline="-25000" dirty="0" smtClean="0">
                <a:latin typeface="Consolas"/>
                <a:cs typeface="Consolas"/>
              </a:rPr>
              <a:t>1</a:t>
            </a:r>
            <a:endParaRPr lang="fr-FR" baseline="-25000" dirty="0">
              <a:latin typeface="Consolas"/>
              <a:cs typeface="Consola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38254" y="2717800"/>
            <a:ext cx="5482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Compute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Eprovider</a:t>
            </a:r>
            <a:r>
              <a:rPr lang="fr-FR" dirty="0" smtClean="0">
                <a:latin typeface="Consolas"/>
                <a:cs typeface="Consolas"/>
              </a:rPr>
              <a:t> location </a:t>
            </a:r>
            <a:r>
              <a:rPr lang="fr-FR" dirty="0" err="1" smtClean="0">
                <a:latin typeface="Consolas"/>
                <a:cs typeface="Consolas"/>
              </a:rPr>
              <a:t>using</a:t>
            </a:r>
            <a:r>
              <a:rPr lang="fr-FR" dirty="0" smtClean="0">
                <a:latin typeface="Consolas"/>
                <a:cs typeface="Consolas"/>
              </a:rPr>
              <a:t> location service Loc</a:t>
            </a:r>
            <a:r>
              <a:rPr lang="fr-FR" baseline="-25000" dirty="0" smtClean="0">
                <a:latin typeface="Consolas"/>
                <a:cs typeface="Consolas"/>
              </a:rPr>
              <a:t>1</a:t>
            </a:r>
            <a:endParaRPr lang="fr-FR" baseline="-25000" dirty="0">
              <a:latin typeface="Consolas"/>
              <a:cs typeface="Consola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97610" y="2997200"/>
            <a:ext cx="492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Compute</a:t>
            </a:r>
            <a:r>
              <a:rPr lang="fr-FR" dirty="0" smtClean="0">
                <a:latin typeface="Consolas"/>
                <a:cs typeface="Consolas"/>
              </a:rPr>
              <a:t> the distance </a:t>
            </a:r>
            <a:r>
              <a:rPr lang="fr-FR" dirty="0" err="1" smtClean="0">
                <a:latin typeface="Consolas"/>
                <a:cs typeface="Consolas"/>
              </a:rPr>
              <a:t>between</a:t>
            </a:r>
            <a:r>
              <a:rPr lang="fr-FR" dirty="0" smtClean="0">
                <a:latin typeface="Consolas"/>
                <a:cs typeface="Consolas"/>
              </a:rPr>
              <a:t> me and the provider</a:t>
            </a:r>
            <a:endParaRPr lang="fr-FR" baseline="-250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98900" y="3251200"/>
            <a:ext cx="5021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Retrieve</a:t>
            </a:r>
            <a:r>
              <a:rPr lang="fr-FR" dirty="0" smtClean="0">
                <a:latin typeface="Consolas"/>
                <a:cs typeface="Consolas"/>
              </a:rPr>
              <a:t> the </a:t>
            </a:r>
            <a:r>
              <a:rPr lang="fr-FR" dirty="0" err="1" smtClean="0">
                <a:latin typeface="Consolas"/>
                <a:cs typeface="Consolas"/>
              </a:rPr>
              <a:t>energy</a:t>
            </a:r>
            <a:r>
              <a:rPr lang="fr-FR" dirty="0" smtClean="0">
                <a:latin typeface="Consolas"/>
                <a:cs typeface="Consolas"/>
              </a:rPr>
              <a:t> and </a:t>
            </a:r>
            <a:r>
              <a:rPr lang="fr-FR" dirty="0" err="1" smtClean="0">
                <a:latin typeface="Consolas"/>
                <a:cs typeface="Consolas"/>
              </a:rPr>
              <a:t>cost</a:t>
            </a:r>
            <a:r>
              <a:rPr lang="fr-FR" dirty="0" smtClean="0">
                <a:latin typeface="Consolas"/>
                <a:cs typeface="Consolas"/>
              </a:rPr>
              <a:t> KW of </a:t>
            </a:r>
            <a:r>
              <a:rPr lang="fr-FR" dirty="0" err="1" smtClean="0">
                <a:latin typeface="Consolas"/>
                <a:cs typeface="Consolas"/>
              </a:rPr>
              <a:t>each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Eprovider</a:t>
            </a:r>
            <a:endParaRPr lang="fr-FR" baseline="-25000" dirty="0">
              <a:latin typeface="Consolas"/>
              <a:cs typeface="Consola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619500" y="3759200"/>
            <a:ext cx="3738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Filter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according</a:t>
            </a:r>
            <a:r>
              <a:rPr lang="fr-FR" dirty="0" smtClean="0">
                <a:latin typeface="Consolas"/>
                <a:cs typeface="Consolas"/>
              </a:rPr>
              <a:t> to </a:t>
            </a:r>
            <a:r>
              <a:rPr lang="fr-FR" dirty="0" err="1" smtClean="0">
                <a:latin typeface="Consolas"/>
                <a:cs typeface="Consolas"/>
              </a:rPr>
              <a:t>QoS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requirements</a:t>
            </a:r>
            <a:endParaRPr lang="fr-FR" baseline="-25000" dirty="0">
              <a:latin typeface="Consolas"/>
              <a:cs typeface="Consolas"/>
            </a:endParaRPr>
          </a:p>
        </p:txBody>
      </p:sp>
      <p:sp>
        <p:nvSpPr>
          <p:cNvPr id="14" name="Accolade fermante 13"/>
          <p:cNvSpPr/>
          <p:nvPr/>
        </p:nvSpPr>
        <p:spPr>
          <a:xfrm>
            <a:off x="3390900" y="3594100"/>
            <a:ext cx="177800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à coins arrondis 213"/>
          <p:cNvSpPr/>
          <p:nvPr/>
        </p:nvSpPr>
        <p:spPr>
          <a:xfrm>
            <a:off x="495300" y="1485900"/>
            <a:ext cx="6311900" cy="27559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3" name="Grouper 102"/>
          <p:cNvGrpSpPr/>
          <p:nvPr/>
        </p:nvGrpSpPr>
        <p:grpSpPr>
          <a:xfrm>
            <a:off x="7775374" y="2626640"/>
            <a:ext cx="1199213" cy="772726"/>
            <a:chOff x="1857254" y="1775741"/>
            <a:chExt cx="2985679" cy="1700064"/>
          </a:xfrm>
        </p:grpSpPr>
        <p:sp>
          <p:nvSpPr>
            <p:cNvPr id="104" name="Arc 103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Arc 104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" name="Connecteur droit 106"/>
            <p:cNvCxnSpPr>
              <a:stCxn id="104" idx="0"/>
              <a:endCxn id="106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 guided data integration service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11</a:t>
            </a:fld>
            <a:endParaRPr lang="en-GB" dirty="0"/>
          </a:p>
        </p:txBody>
      </p:sp>
      <p:grpSp>
        <p:nvGrpSpPr>
          <p:cNvPr id="15" name="Grouper 14"/>
          <p:cNvGrpSpPr/>
          <p:nvPr/>
        </p:nvGrpSpPr>
        <p:grpSpPr>
          <a:xfrm>
            <a:off x="7089574" y="1551374"/>
            <a:ext cx="1199213" cy="772726"/>
            <a:chOff x="1857254" y="1775741"/>
            <a:chExt cx="2985679" cy="1700064"/>
          </a:xfrm>
        </p:grpSpPr>
        <p:sp>
          <p:nvSpPr>
            <p:cNvPr id="5" name="Arc 4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Arc 5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Arc 6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>
              <a:stCxn id="5" idx="0"/>
              <a:endCxn id="7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r 15"/>
          <p:cNvGrpSpPr/>
          <p:nvPr/>
        </p:nvGrpSpPr>
        <p:grpSpPr>
          <a:xfrm>
            <a:off x="7534074" y="2182140"/>
            <a:ext cx="1199213" cy="772726"/>
            <a:chOff x="1857254" y="1775741"/>
            <a:chExt cx="2985679" cy="1700064"/>
          </a:xfrm>
        </p:grpSpPr>
        <p:sp>
          <p:nvSpPr>
            <p:cNvPr id="17" name="Arc 16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/>
            <p:cNvCxnSpPr>
              <a:stCxn id="17" idx="0"/>
              <a:endCxn id="19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ylindre 22"/>
          <p:cNvSpPr/>
          <p:nvPr/>
        </p:nvSpPr>
        <p:spPr>
          <a:xfrm>
            <a:off x="7645320" y="1809750"/>
            <a:ext cx="127000" cy="889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r 60"/>
          <p:cNvGrpSpPr>
            <a:grpSpLocks noChangeAspect="1"/>
          </p:cNvGrpSpPr>
          <p:nvPr/>
        </p:nvGrpSpPr>
        <p:grpSpPr>
          <a:xfrm rot="14723255">
            <a:off x="7522553" y="1991775"/>
            <a:ext cx="249767" cy="188289"/>
            <a:chOff x="2912533" y="2912525"/>
            <a:chExt cx="550334" cy="414875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2912533" y="2997200"/>
              <a:ext cx="550334" cy="330200"/>
            </a:xfrm>
            <a:prstGeom prst="roundRec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5" name="Grouper 54"/>
            <p:cNvGrpSpPr/>
            <p:nvPr/>
          </p:nvGrpSpPr>
          <p:grpSpPr>
            <a:xfrm>
              <a:off x="3022594" y="2912525"/>
              <a:ext cx="101600" cy="76208"/>
              <a:chOff x="3022594" y="2912525"/>
              <a:chExt cx="101600" cy="76208"/>
            </a:xfrm>
          </p:grpSpPr>
          <p:cxnSp>
            <p:nvCxnSpPr>
              <p:cNvPr id="25" name="Connecteur droit 24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r 55"/>
            <p:cNvGrpSpPr/>
            <p:nvPr/>
          </p:nvGrpSpPr>
          <p:grpSpPr>
            <a:xfrm>
              <a:off x="3219444" y="2912525"/>
              <a:ext cx="101600" cy="76208"/>
              <a:chOff x="3022594" y="2912525"/>
              <a:chExt cx="101600" cy="76208"/>
            </a:xfrm>
          </p:grpSpPr>
          <p:cxnSp>
            <p:nvCxnSpPr>
              <p:cNvPr id="57" name="Connecteur droit 56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Cylindre 58"/>
          <p:cNvSpPr/>
          <p:nvPr/>
        </p:nvSpPr>
        <p:spPr>
          <a:xfrm>
            <a:off x="7835820" y="1943100"/>
            <a:ext cx="127000" cy="889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Cylindre 59"/>
          <p:cNvSpPr/>
          <p:nvPr/>
        </p:nvSpPr>
        <p:spPr>
          <a:xfrm>
            <a:off x="7988220" y="2063750"/>
            <a:ext cx="127000" cy="889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Cylindre 61"/>
          <p:cNvSpPr/>
          <p:nvPr/>
        </p:nvSpPr>
        <p:spPr>
          <a:xfrm>
            <a:off x="7994570" y="1936750"/>
            <a:ext cx="127000" cy="889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r 62"/>
          <p:cNvGrpSpPr>
            <a:grpSpLocks noChangeAspect="1"/>
          </p:cNvGrpSpPr>
          <p:nvPr/>
        </p:nvGrpSpPr>
        <p:grpSpPr>
          <a:xfrm rot="14723255">
            <a:off x="7154253" y="1921925"/>
            <a:ext cx="249767" cy="188289"/>
            <a:chOff x="2912533" y="2912525"/>
            <a:chExt cx="550334" cy="414875"/>
          </a:xfrm>
        </p:grpSpPr>
        <p:sp>
          <p:nvSpPr>
            <p:cNvPr id="64" name="Rectangle à coins arrondis 63"/>
            <p:cNvSpPr/>
            <p:nvPr/>
          </p:nvSpPr>
          <p:spPr>
            <a:xfrm>
              <a:off x="2912533" y="2997200"/>
              <a:ext cx="550334" cy="330200"/>
            </a:xfrm>
            <a:prstGeom prst="roundRec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5" name="Grouper 64"/>
            <p:cNvGrpSpPr/>
            <p:nvPr/>
          </p:nvGrpSpPr>
          <p:grpSpPr>
            <a:xfrm>
              <a:off x="3022594" y="2912525"/>
              <a:ext cx="101600" cy="76208"/>
              <a:chOff x="3022594" y="2912525"/>
              <a:chExt cx="101600" cy="76208"/>
            </a:xfrm>
          </p:grpSpPr>
          <p:cxnSp>
            <p:nvCxnSpPr>
              <p:cNvPr id="69" name="Connecteur droit 68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er 65"/>
            <p:cNvGrpSpPr/>
            <p:nvPr/>
          </p:nvGrpSpPr>
          <p:grpSpPr>
            <a:xfrm>
              <a:off x="3219444" y="2912525"/>
              <a:ext cx="101600" cy="76208"/>
              <a:chOff x="3022594" y="2912525"/>
              <a:chExt cx="101600" cy="76208"/>
            </a:xfrm>
          </p:grpSpPr>
          <p:cxnSp>
            <p:nvCxnSpPr>
              <p:cNvPr id="67" name="Connecteur droit 66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78"/>
          <p:cNvSpPr/>
          <p:nvPr/>
        </p:nvSpPr>
        <p:spPr>
          <a:xfrm>
            <a:off x="7797720" y="2362200"/>
            <a:ext cx="177800" cy="488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0" name="Rectangle 79"/>
          <p:cNvSpPr/>
          <p:nvPr/>
        </p:nvSpPr>
        <p:spPr>
          <a:xfrm>
            <a:off x="8121570" y="2654300"/>
            <a:ext cx="177800" cy="488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1" name="Rectangle 80"/>
          <p:cNvSpPr/>
          <p:nvPr/>
        </p:nvSpPr>
        <p:spPr>
          <a:xfrm>
            <a:off x="8369220" y="2209800"/>
            <a:ext cx="177800" cy="488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grpSp>
        <p:nvGrpSpPr>
          <p:cNvPr id="71" name="Grouper 70"/>
          <p:cNvGrpSpPr>
            <a:grpSpLocks noChangeAspect="1"/>
          </p:cNvGrpSpPr>
          <p:nvPr/>
        </p:nvGrpSpPr>
        <p:grpSpPr>
          <a:xfrm rot="16200000">
            <a:off x="7681302" y="2550575"/>
            <a:ext cx="249767" cy="188289"/>
            <a:chOff x="2912533" y="2912525"/>
            <a:chExt cx="550334" cy="41487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2912533" y="2997200"/>
              <a:ext cx="550334" cy="330200"/>
            </a:xfrm>
            <a:prstGeom prst="roundRec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73" name="Grouper 72"/>
            <p:cNvGrpSpPr/>
            <p:nvPr/>
          </p:nvGrpSpPr>
          <p:grpSpPr>
            <a:xfrm>
              <a:off x="3022594" y="2912525"/>
              <a:ext cx="101600" cy="76208"/>
              <a:chOff x="3022594" y="2912525"/>
              <a:chExt cx="101600" cy="76208"/>
            </a:xfrm>
          </p:grpSpPr>
          <p:cxnSp>
            <p:nvCxnSpPr>
              <p:cNvPr id="77" name="Connecteur droit 76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er 73"/>
            <p:cNvGrpSpPr/>
            <p:nvPr/>
          </p:nvGrpSpPr>
          <p:grpSpPr>
            <a:xfrm>
              <a:off x="3219444" y="2912525"/>
              <a:ext cx="101600" cy="76208"/>
              <a:chOff x="3022594" y="2912525"/>
              <a:chExt cx="101600" cy="76208"/>
            </a:xfrm>
          </p:grpSpPr>
          <p:cxnSp>
            <p:nvCxnSpPr>
              <p:cNvPr id="75" name="Connecteur droit 74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er 82"/>
          <p:cNvGrpSpPr>
            <a:grpSpLocks noChangeAspect="1"/>
          </p:cNvGrpSpPr>
          <p:nvPr/>
        </p:nvGrpSpPr>
        <p:grpSpPr>
          <a:xfrm rot="16200000">
            <a:off x="8043252" y="2906175"/>
            <a:ext cx="249767" cy="188289"/>
            <a:chOff x="2912533" y="2912525"/>
            <a:chExt cx="550334" cy="414875"/>
          </a:xfrm>
        </p:grpSpPr>
        <p:sp>
          <p:nvSpPr>
            <p:cNvPr id="84" name="Rectangle à coins arrondis 83"/>
            <p:cNvSpPr/>
            <p:nvPr/>
          </p:nvSpPr>
          <p:spPr>
            <a:xfrm>
              <a:off x="2912533" y="2997200"/>
              <a:ext cx="550334" cy="330200"/>
            </a:xfrm>
            <a:prstGeom prst="roundRec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85" name="Grouper 84"/>
            <p:cNvGrpSpPr/>
            <p:nvPr/>
          </p:nvGrpSpPr>
          <p:grpSpPr>
            <a:xfrm>
              <a:off x="3022594" y="2912525"/>
              <a:ext cx="101600" cy="76208"/>
              <a:chOff x="3022594" y="2912525"/>
              <a:chExt cx="101600" cy="76208"/>
            </a:xfrm>
          </p:grpSpPr>
          <p:cxnSp>
            <p:nvCxnSpPr>
              <p:cNvPr id="89" name="Connecteur droit 88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er 85"/>
            <p:cNvGrpSpPr/>
            <p:nvPr/>
          </p:nvGrpSpPr>
          <p:grpSpPr>
            <a:xfrm>
              <a:off x="3219444" y="2912525"/>
              <a:ext cx="101600" cy="76208"/>
              <a:chOff x="3022594" y="2912525"/>
              <a:chExt cx="101600" cy="76208"/>
            </a:xfrm>
          </p:grpSpPr>
          <p:cxnSp>
            <p:nvCxnSpPr>
              <p:cNvPr id="87" name="Connecteur droit 86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er 90"/>
          <p:cNvGrpSpPr>
            <a:grpSpLocks noChangeAspect="1"/>
          </p:cNvGrpSpPr>
          <p:nvPr/>
        </p:nvGrpSpPr>
        <p:grpSpPr>
          <a:xfrm rot="16200000">
            <a:off x="8208352" y="2372775"/>
            <a:ext cx="249767" cy="188289"/>
            <a:chOff x="2912533" y="2912525"/>
            <a:chExt cx="550334" cy="414875"/>
          </a:xfrm>
        </p:grpSpPr>
        <p:sp>
          <p:nvSpPr>
            <p:cNvPr id="92" name="Rectangle à coins arrondis 91"/>
            <p:cNvSpPr/>
            <p:nvPr/>
          </p:nvSpPr>
          <p:spPr>
            <a:xfrm>
              <a:off x="2912533" y="2997200"/>
              <a:ext cx="550334" cy="330200"/>
            </a:xfrm>
            <a:prstGeom prst="roundRec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93" name="Grouper 92"/>
            <p:cNvGrpSpPr/>
            <p:nvPr/>
          </p:nvGrpSpPr>
          <p:grpSpPr>
            <a:xfrm>
              <a:off x="3022594" y="2912525"/>
              <a:ext cx="101600" cy="76208"/>
              <a:chOff x="3022594" y="2912525"/>
              <a:chExt cx="101600" cy="76208"/>
            </a:xfrm>
          </p:grpSpPr>
          <p:cxnSp>
            <p:nvCxnSpPr>
              <p:cNvPr id="97" name="Connecteur droit 96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r 93"/>
            <p:cNvGrpSpPr/>
            <p:nvPr/>
          </p:nvGrpSpPr>
          <p:grpSpPr>
            <a:xfrm>
              <a:off x="3219444" y="2912525"/>
              <a:ext cx="101600" cy="76208"/>
              <a:chOff x="3022594" y="2912525"/>
              <a:chExt cx="101600" cy="76208"/>
            </a:xfrm>
          </p:grpSpPr>
          <p:cxnSp>
            <p:nvCxnSpPr>
              <p:cNvPr id="95" name="Connecteur droit 94"/>
              <p:cNvCxnSpPr/>
              <p:nvPr/>
            </p:nvCxnSpPr>
            <p:spPr>
              <a:xfrm>
                <a:off x="3073394" y="2933700"/>
                <a:ext cx="0" cy="55033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 rot="16200000">
                <a:off x="3073394" y="2861725"/>
                <a:ext cx="0" cy="101600"/>
              </a:xfrm>
              <a:prstGeom prst="line">
                <a:avLst/>
              </a:prstGeom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ZoneTexte 98"/>
          <p:cNvSpPr txBox="1"/>
          <p:nvPr/>
        </p:nvSpPr>
        <p:spPr>
          <a:xfrm rot="16200000">
            <a:off x="7715294" y="248419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>
                <a:solidFill>
                  <a:schemeClr val="bg1"/>
                </a:solidFill>
                <a:latin typeface="Consolas"/>
                <a:cs typeface="Consolas"/>
              </a:rPr>
              <a:t>SaaS</a:t>
            </a:r>
            <a:endParaRPr lang="fr-FR" sz="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00" name="ZoneTexte 99"/>
          <p:cNvSpPr txBox="1"/>
          <p:nvPr/>
        </p:nvSpPr>
        <p:spPr>
          <a:xfrm rot="16200000">
            <a:off x="8248694" y="232544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>
                <a:latin typeface="Consolas"/>
                <a:cs typeface="Consolas"/>
              </a:rPr>
              <a:t>IaaS</a:t>
            </a:r>
            <a:endParaRPr lang="fr-FR" sz="800" dirty="0">
              <a:latin typeface="Consolas"/>
              <a:cs typeface="Consolas"/>
            </a:endParaRPr>
          </a:p>
        </p:txBody>
      </p:sp>
      <p:sp>
        <p:nvSpPr>
          <p:cNvPr id="101" name="ZoneTexte 100"/>
          <p:cNvSpPr txBox="1"/>
          <p:nvPr/>
        </p:nvSpPr>
        <p:spPr>
          <a:xfrm rot="16200000">
            <a:off x="8001044" y="276994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nsolas"/>
                <a:cs typeface="Consolas"/>
              </a:rPr>
              <a:t>P</a:t>
            </a:r>
            <a:r>
              <a:rPr lang="fr-FR" sz="800" dirty="0" err="1" smtClean="0">
                <a:latin typeface="Consolas"/>
                <a:cs typeface="Consolas"/>
              </a:rPr>
              <a:t>aaS</a:t>
            </a:r>
            <a:endParaRPr lang="fr-FR" sz="800" dirty="0">
              <a:latin typeface="Consolas"/>
              <a:cs typeface="Consolas"/>
            </a:endParaRPr>
          </a:p>
        </p:txBody>
      </p:sp>
      <p:sp>
        <p:nvSpPr>
          <p:cNvPr id="102" name="Cylindre 101"/>
          <p:cNvSpPr/>
          <p:nvPr/>
        </p:nvSpPr>
        <p:spPr>
          <a:xfrm>
            <a:off x="7823120" y="1778000"/>
            <a:ext cx="127000" cy="889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8032670" y="1466850"/>
            <a:ext cx="81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>
                <a:latin typeface="Consolas"/>
                <a:cs typeface="Consolas"/>
              </a:rPr>
              <a:t>Data</a:t>
            </a:r>
          </a:p>
          <a:p>
            <a:pPr algn="r"/>
            <a:r>
              <a:rPr lang="fr-FR" sz="1000" dirty="0" smtClean="0">
                <a:latin typeface="Consolas"/>
                <a:cs typeface="Consolas"/>
              </a:rPr>
              <a:t>providers</a:t>
            </a:r>
            <a:endParaRPr lang="fr-FR" sz="1000" dirty="0">
              <a:latin typeface="Consolas"/>
              <a:cs typeface="Consolas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083470" y="3117850"/>
            <a:ext cx="81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>
                <a:latin typeface="Consolas"/>
                <a:cs typeface="Consolas"/>
              </a:rPr>
              <a:t>Service</a:t>
            </a:r>
          </a:p>
          <a:p>
            <a:pPr algn="r"/>
            <a:r>
              <a:rPr lang="fr-FR" sz="1000" dirty="0" smtClean="0">
                <a:latin typeface="Consolas"/>
                <a:cs typeface="Consolas"/>
              </a:rPr>
              <a:t>providers</a:t>
            </a:r>
            <a:endParaRPr lang="fr-FR" sz="1000" dirty="0">
              <a:latin typeface="Consolas"/>
              <a:cs typeface="Consolas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7107843" y="13779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 err="1" smtClean="0">
                <a:latin typeface="Consolas"/>
                <a:cs typeface="Consolas"/>
              </a:rPr>
              <a:t>Agreed</a:t>
            </a:r>
            <a:endParaRPr lang="fr-FR" sz="900" dirty="0" smtClean="0">
              <a:latin typeface="Consolas"/>
              <a:cs typeface="Consolas"/>
            </a:endParaRPr>
          </a:p>
          <a:p>
            <a:pPr algn="r"/>
            <a:r>
              <a:rPr lang="fr-FR" sz="900" dirty="0" smtClean="0">
                <a:latin typeface="Consolas"/>
                <a:cs typeface="Consolas"/>
              </a:rPr>
              <a:t>SLA</a:t>
            </a:r>
            <a:endParaRPr lang="fr-FR" sz="900" dirty="0">
              <a:latin typeface="Consolas"/>
              <a:cs typeface="Consolas"/>
            </a:endParaRPr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557" l="20463" r="895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79357" flipH="1">
            <a:off x="7073230" y="1549400"/>
            <a:ext cx="457789" cy="342900"/>
          </a:xfrm>
          <a:prstGeom prst="rect">
            <a:avLst/>
          </a:prstGeom>
        </p:spPr>
      </p:pic>
      <p:pic>
        <p:nvPicPr>
          <p:cNvPr id="128" name="Image 12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6" b="93557" l="20463" r="895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25133" flipH="1">
            <a:off x="7282779" y="2540000"/>
            <a:ext cx="457789" cy="342900"/>
          </a:xfrm>
          <a:prstGeom prst="rect">
            <a:avLst/>
          </a:prstGeom>
        </p:spPr>
      </p:pic>
      <p:pic>
        <p:nvPicPr>
          <p:cNvPr id="129" name="Image 12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6" b="93557" l="20463" r="895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902041" flipH="1">
            <a:off x="7460581" y="2920999"/>
            <a:ext cx="457789" cy="342900"/>
          </a:xfrm>
          <a:prstGeom prst="rect">
            <a:avLst/>
          </a:prstGeom>
        </p:spPr>
      </p:pic>
      <p:sp>
        <p:nvSpPr>
          <p:cNvPr id="130" name="ZoneTexte 129"/>
          <p:cNvSpPr txBox="1"/>
          <p:nvPr/>
        </p:nvSpPr>
        <p:spPr>
          <a:xfrm>
            <a:off x="6872813" y="25082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 err="1" smtClean="0">
                <a:latin typeface="Consolas"/>
                <a:cs typeface="Consolas"/>
              </a:rPr>
              <a:t>Agreed</a:t>
            </a:r>
            <a:endParaRPr lang="fr-FR" sz="900" dirty="0" smtClean="0">
              <a:latin typeface="Consolas"/>
              <a:cs typeface="Consolas"/>
            </a:endParaRPr>
          </a:p>
          <a:p>
            <a:pPr algn="r"/>
            <a:r>
              <a:rPr lang="fr-FR" sz="900" dirty="0" smtClean="0">
                <a:latin typeface="Consolas"/>
                <a:cs typeface="Consolas"/>
              </a:rPr>
              <a:t>SLA</a:t>
            </a:r>
            <a:endParaRPr lang="fr-FR" sz="900" dirty="0">
              <a:latin typeface="Consolas"/>
              <a:cs typeface="Consolas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025213" y="28003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 err="1" smtClean="0">
                <a:latin typeface="Consolas"/>
                <a:cs typeface="Consolas"/>
              </a:rPr>
              <a:t>Agreed</a:t>
            </a:r>
            <a:endParaRPr lang="fr-FR" sz="900" dirty="0" smtClean="0">
              <a:latin typeface="Consolas"/>
              <a:cs typeface="Consolas"/>
            </a:endParaRPr>
          </a:p>
          <a:p>
            <a:pPr algn="r"/>
            <a:r>
              <a:rPr lang="fr-FR" sz="900" dirty="0" smtClean="0">
                <a:latin typeface="Consolas"/>
                <a:cs typeface="Consolas"/>
              </a:rPr>
              <a:t>SLA</a:t>
            </a:r>
            <a:endParaRPr lang="fr-FR" sz="900" dirty="0">
              <a:latin typeface="Consolas"/>
              <a:cs typeface="Consolas"/>
            </a:endParaRPr>
          </a:p>
        </p:txBody>
      </p:sp>
      <p:sp>
        <p:nvSpPr>
          <p:cNvPr id="132" name="Process 7"/>
          <p:cNvSpPr/>
          <p:nvPr/>
        </p:nvSpPr>
        <p:spPr>
          <a:xfrm>
            <a:off x="3556001" y="2267387"/>
            <a:ext cx="1346200" cy="526613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small" dirty="0" smtClean="0">
                <a:solidFill>
                  <a:schemeClr val="tx1"/>
                </a:solidFill>
                <a:latin typeface="Consolas"/>
                <a:cs typeface="Consolas"/>
              </a:rPr>
              <a:t>Decision Making</a:t>
            </a:r>
            <a:endParaRPr lang="en-US" sz="1800" b="1" cap="small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33" name="Magnetic Disk 32"/>
          <p:cNvSpPr/>
          <p:nvPr/>
        </p:nvSpPr>
        <p:spPr>
          <a:xfrm>
            <a:off x="749300" y="2209083"/>
            <a:ext cx="858924" cy="62301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Metadata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34" name="Magnetic Disk 33"/>
          <p:cNvSpPr/>
          <p:nvPr/>
        </p:nvSpPr>
        <p:spPr>
          <a:xfrm>
            <a:off x="1362651" y="1546237"/>
            <a:ext cx="776253" cy="62301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Cached Data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35" name="Magnetic Disk 34"/>
          <p:cNvSpPr/>
          <p:nvPr/>
        </p:nvSpPr>
        <p:spPr>
          <a:xfrm>
            <a:off x="2308497" y="1601786"/>
            <a:ext cx="777603" cy="62301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Meta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36" name="Multidocument 135"/>
          <p:cNvSpPr/>
          <p:nvPr/>
        </p:nvSpPr>
        <p:spPr>
          <a:xfrm>
            <a:off x="5206999" y="1663699"/>
            <a:ext cx="949655" cy="546101"/>
          </a:xfrm>
          <a:prstGeom prst="flowChartMultidocumen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nsolas"/>
                <a:cs typeface="Consolas"/>
              </a:rPr>
              <a:t>Agreed SLA</a:t>
            </a:r>
            <a:endParaRPr lang="en-US" sz="1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37" name="Document 136"/>
          <p:cNvSpPr/>
          <p:nvPr/>
        </p:nvSpPr>
        <p:spPr>
          <a:xfrm>
            <a:off x="5201861" y="2310521"/>
            <a:ext cx="932239" cy="508879"/>
          </a:xfrm>
          <a:prstGeom prst="flowChartDocument">
            <a:avLst/>
          </a:prstGeom>
          <a:noFill/>
          <a:ln>
            <a:solidFill>
              <a:srgbClr val="0F366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nsolas"/>
                <a:cs typeface="Consolas"/>
              </a:rPr>
              <a:t>Integrated SLA</a:t>
            </a:r>
            <a:endParaRPr lang="en-US" sz="1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38" name="Curved Connector 83"/>
          <p:cNvCxnSpPr>
            <a:stCxn id="132" idx="1"/>
            <a:endCxn id="134" idx="3"/>
          </p:cNvCxnSpPr>
          <p:nvPr/>
        </p:nvCxnSpPr>
        <p:spPr>
          <a:xfrm rot="10800000">
            <a:off x="1750779" y="2169254"/>
            <a:ext cx="1805223" cy="361440"/>
          </a:xfrm>
          <a:prstGeom prst="curvedConnector2">
            <a:avLst/>
          </a:prstGeom>
          <a:ln>
            <a:solidFill>
              <a:srgbClr val="0F366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23"/>
          <p:cNvCxnSpPr>
            <a:stCxn id="132" idx="3"/>
            <a:endCxn id="136" idx="1"/>
          </p:cNvCxnSpPr>
          <p:nvPr/>
        </p:nvCxnSpPr>
        <p:spPr>
          <a:xfrm flipV="1">
            <a:off x="4902201" y="1936750"/>
            <a:ext cx="304798" cy="593944"/>
          </a:xfrm>
          <a:prstGeom prst="curvedConnector3">
            <a:avLst/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0"/>
          <p:cNvCxnSpPr>
            <a:stCxn id="132" idx="3"/>
            <a:endCxn id="137" idx="1"/>
          </p:cNvCxnSpPr>
          <p:nvPr/>
        </p:nvCxnSpPr>
        <p:spPr>
          <a:xfrm>
            <a:off x="4902201" y="2530694"/>
            <a:ext cx="299660" cy="34267"/>
          </a:xfrm>
          <a:prstGeom prst="curvedConnector3">
            <a:avLst>
              <a:gd name="adj1" fmla="val 50000"/>
            </a:avLst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38"/>
          <p:cNvCxnSpPr>
            <a:stCxn id="132" idx="1"/>
            <a:endCxn id="133" idx="4"/>
          </p:cNvCxnSpPr>
          <p:nvPr/>
        </p:nvCxnSpPr>
        <p:spPr>
          <a:xfrm rot="10800000">
            <a:off x="1608225" y="2520592"/>
            <a:ext cx="1947777" cy="10102"/>
          </a:xfrm>
          <a:prstGeom prst="curvedConnector3">
            <a:avLst>
              <a:gd name="adj1" fmla="val 50000"/>
            </a:avLst>
          </a:prstGeom>
          <a:ln>
            <a:solidFill>
              <a:srgbClr val="0F366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83"/>
          <p:cNvCxnSpPr>
            <a:stCxn id="132" idx="1"/>
            <a:endCxn id="135" idx="3"/>
          </p:cNvCxnSpPr>
          <p:nvPr/>
        </p:nvCxnSpPr>
        <p:spPr>
          <a:xfrm rot="10800000">
            <a:off x="2697299" y="2224804"/>
            <a:ext cx="858702" cy="305891"/>
          </a:xfrm>
          <a:prstGeom prst="curvedConnector2">
            <a:avLst/>
          </a:prstGeom>
          <a:ln>
            <a:solidFill>
              <a:srgbClr val="0F366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41"/>
          <p:cNvCxnSpPr>
            <a:stCxn id="190" idx="0"/>
            <a:endCxn id="132" idx="2"/>
          </p:cNvCxnSpPr>
          <p:nvPr/>
        </p:nvCxnSpPr>
        <p:spPr>
          <a:xfrm rot="5400000" flipH="1" flipV="1">
            <a:off x="2872587" y="2103638"/>
            <a:ext cx="666151" cy="2046877"/>
          </a:xfrm>
          <a:prstGeom prst="curvedConnector3">
            <a:avLst>
              <a:gd name="adj1" fmla="val 50000"/>
            </a:avLst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45"/>
          <p:cNvCxnSpPr>
            <a:stCxn id="191" idx="0"/>
            <a:endCxn id="132" idx="2"/>
          </p:cNvCxnSpPr>
          <p:nvPr/>
        </p:nvCxnSpPr>
        <p:spPr>
          <a:xfrm rot="5400000" flipH="1" flipV="1">
            <a:off x="3809739" y="3022281"/>
            <a:ext cx="647642" cy="191081"/>
          </a:xfrm>
          <a:prstGeom prst="curvedConnector3">
            <a:avLst>
              <a:gd name="adj1" fmla="val 50000"/>
            </a:avLst>
          </a:prstGeom>
          <a:ln>
            <a:solidFill>
              <a:srgbClr val="0F366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0" name="Image 209" descr="user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4368800"/>
            <a:ext cx="560369" cy="580542"/>
          </a:xfrm>
          <a:prstGeom prst="rect">
            <a:avLst/>
          </a:prstGeom>
        </p:spPr>
      </p:pic>
      <p:pic>
        <p:nvPicPr>
          <p:cNvPr id="212" name="Image 211" descr="images-2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7590">
            <a:off x="1233162" y="3606240"/>
            <a:ext cx="641475" cy="1412610"/>
          </a:xfrm>
          <a:prstGeom prst="rect">
            <a:avLst/>
          </a:prstGeom>
        </p:spPr>
      </p:pic>
      <p:sp>
        <p:nvSpPr>
          <p:cNvPr id="213" name="Process 6"/>
          <p:cNvSpPr/>
          <p:nvPr/>
        </p:nvSpPr>
        <p:spPr>
          <a:xfrm>
            <a:off x="1028699" y="2994308"/>
            <a:ext cx="5447989" cy="294992"/>
          </a:xfrm>
          <a:prstGeom prst="flowChartProcess">
            <a:avLst/>
          </a:prstGeom>
          <a:solidFill>
            <a:srgbClr val="D3D3D3">
              <a:alpha val="8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Monitoring (Data + Conditions)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90" name="Process 15"/>
          <p:cNvSpPr/>
          <p:nvPr/>
        </p:nvSpPr>
        <p:spPr>
          <a:xfrm>
            <a:off x="1490133" y="3460151"/>
            <a:ext cx="1384181" cy="5344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F366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cap="small" dirty="0" smtClean="0">
                <a:latin typeface="Consolas"/>
                <a:cs typeface="Consolas"/>
              </a:rPr>
              <a:t>Deriving</a:t>
            </a:r>
            <a:endParaRPr lang="en-US" sz="1800" b="1" cap="small" dirty="0" smtClean="0">
              <a:latin typeface="Consolas"/>
              <a:cs typeface="Consolas"/>
            </a:endParaRPr>
          </a:p>
          <a:p>
            <a:pPr algn="ctr"/>
            <a:r>
              <a:rPr lang="en-US" sz="1800" b="1" cap="small" dirty="0" smtClean="0">
                <a:latin typeface="Consolas"/>
                <a:cs typeface="Consolas"/>
              </a:rPr>
              <a:t>SLA</a:t>
            </a:r>
            <a:endParaRPr lang="en-US" sz="1800" b="1" cap="small" dirty="0">
              <a:latin typeface="Consolas"/>
              <a:cs typeface="Consolas"/>
            </a:endParaRPr>
          </a:p>
        </p:txBody>
      </p:sp>
      <p:sp>
        <p:nvSpPr>
          <p:cNvPr id="191" name="Process 20"/>
          <p:cNvSpPr/>
          <p:nvPr/>
        </p:nvSpPr>
        <p:spPr>
          <a:xfrm>
            <a:off x="3382433" y="3441642"/>
            <a:ext cx="1311173" cy="571500"/>
          </a:xfrm>
          <a:prstGeom prst="roundRect">
            <a:avLst/>
          </a:prstGeom>
          <a:solidFill>
            <a:schemeClr val="bg1">
              <a:lumMod val="65000"/>
              <a:alpha val="90000"/>
            </a:schemeClr>
          </a:solidFill>
          <a:ln>
            <a:solidFill>
              <a:srgbClr val="0F366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cap="small" dirty="0" smtClean="0">
                <a:solidFill>
                  <a:srgbClr val="000000"/>
                </a:solidFill>
                <a:latin typeface="Consolas"/>
                <a:cs typeface="Consolas"/>
              </a:rPr>
              <a:t>Query</a:t>
            </a:r>
          </a:p>
          <a:p>
            <a:pPr algn="ctr"/>
            <a:r>
              <a:rPr lang="en-US" sz="1800" b="1" cap="small" dirty="0" smtClean="0">
                <a:solidFill>
                  <a:srgbClr val="000000"/>
                </a:solidFill>
                <a:latin typeface="Consolas"/>
                <a:cs typeface="Consolas"/>
              </a:rPr>
              <a:t>Rewriting</a:t>
            </a:r>
            <a:endParaRPr lang="en-US" sz="1800" b="1" cap="small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92" name="Folded Corner 24"/>
          <p:cNvSpPr/>
          <p:nvPr/>
        </p:nvSpPr>
        <p:spPr>
          <a:xfrm>
            <a:off x="5253567" y="3482495"/>
            <a:ext cx="1439333" cy="489794"/>
          </a:xfrm>
          <a:prstGeom prst="roundRect">
            <a:avLst/>
          </a:prstGeom>
          <a:solidFill>
            <a:schemeClr val="tx1">
              <a:lumMod val="50000"/>
              <a:lumOff val="50000"/>
              <a:alpha val="90000"/>
            </a:schemeClr>
          </a:solidFill>
          <a:ln>
            <a:solidFill>
              <a:srgbClr val="0F366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cap="small" dirty="0" smtClean="0">
                <a:solidFill>
                  <a:srgbClr val="FFFFFF"/>
                </a:solidFill>
                <a:latin typeface="Consolas"/>
                <a:cs typeface="Consolas"/>
              </a:rPr>
              <a:t>Evaluation</a:t>
            </a:r>
          </a:p>
          <a:p>
            <a:pPr algn="ctr"/>
            <a:r>
              <a:rPr lang="en-US" sz="1800" b="1" cap="small" dirty="0" smtClean="0">
                <a:solidFill>
                  <a:srgbClr val="FFFFFF"/>
                </a:solidFill>
                <a:latin typeface="Consolas"/>
                <a:cs typeface="Consolas"/>
              </a:rPr>
              <a:t>Integration</a:t>
            </a:r>
            <a:endParaRPr lang="en-US" sz="1800" b="1" cap="small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cxnSp>
        <p:nvCxnSpPr>
          <p:cNvPr id="198" name="Connecteur droit avec flèche 197"/>
          <p:cNvCxnSpPr/>
          <p:nvPr/>
        </p:nvCxnSpPr>
        <p:spPr>
          <a:xfrm>
            <a:off x="2874314" y="3841692"/>
            <a:ext cx="508119" cy="0"/>
          </a:xfrm>
          <a:prstGeom prst="straightConnector1">
            <a:avLst/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avec flèche 222"/>
          <p:cNvCxnSpPr>
            <a:stCxn id="191" idx="3"/>
            <a:endCxn id="192" idx="1"/>
          </p:cNvCxnSpPr>
          <p:nvPr/>
        </p:nvCxnSpPr>
        <p:spPr>
          <a:xfrm>
            <a:off x="4693606" y="3727392"/>
            <a:ext cx="559961" cy="0"/>
          </a:xfrm>
          <a:prstGeom prst="straightConnector1">
            <a:avLst/>
          </a:prstGeom>
          <a:ln>
            <a:solidFill>
              <a:srgbClr val="0F366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Arc 247"/>
          <p:cNvSpPr/>
          <p:nvPr/>
        </p:nvSpPr>
        <p:spPr>
          <a:xfrm rot="6453940">
            <a:off x="6108722" y="2301703"/>
            <a:ext cx="772057" cy="970544"/>
          </a:xfrm>
          <a:prstGeom prst="arc">
            <a:avLst>
              <a:gd name="adj1" fmla="val 16200000"/>
              <a:gd name="adj2" fmla="val 1735647"/>
            </a:avLst>
          </a:prstGeom>
          <a:ln w="76200" cmpd="sng">
            <a:solidFill>
              <a:srgbClr val="0F3661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0" name="Connecteur en angle 249"/>
          <p:cNvCxnSpPr>
            <a:stCxn id="192" idx="3"/>
            <a:endCxn id="129" idx="2"/>
          </p:cNvCxnSpPr>
          <p:nvPr/>
        </p:nvCxnSpPr>
        <p:spPr>
          <a:xfrm flipV="1">
            <a:off x="6692900" y="3243408"/>
            <a:ext cx="1077856" cy="483984"/>
          </a:xfrm>
          <a:prstGeom prst="bentConnector2">
            <a:avLst/>
          </a:prstGeom>
          <a:ln>
            <a:solidFill>
              <a:srgbClr val="0F3661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en angle 251"/>
          <p:cNvCxnSpPr>
            <a:stCxn id="191" idx="2"/>
            <a:endCxn id="109" idx="2"/>
          </p:cNvCxnSpPr>
          <p:nvPr/>
        </p:nvCxnSpPr>
        <p:spPr>
          <a:xfrm rot="5400000" flipH="1" flipV="1">
            <a:off x="6017961" y="1538018"/>
            <a:ext cx="495182" cy="4455065"/>
          </a:xfrm>
          <a:prstGeom prst="bentConnector3">
            <a:avLst>
              <a:gd name="adj1" fmla="val -100024"/>
            </a:avLst>
          </a:prstGeom>
          <a:ln>
            <a:solidFill>
              <a:srgbClr val="0F3661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7" name="Grouper 256"/>
          <p:cNvGrpSpPr/>
          <p:nvPr/>
        </p:nvGrpSpPr>
        <p:grpSpPr>
          <a:xfrm>
            <a:off x="6162474" y="3922040"/>
            <a:ext cx="1199213" cy="772726"/>
            <a:chOff x="1857254" y="1775741"/>
            <a:chExt cx="2985679" cy="1700064"/>
          </a:xfrm>
        </p:grpSpPr>
        <p:sp>
          <p:nvSpPr>
            <p:cNvPr id="258" name="Arc 2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Arc 2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Arc 2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1" name="Connecteur droit 260"/>
            <p:cNvCxnSpPr>
              <a:stCxn id="258" idx="0"/>
              <a:endCxn id="2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" name="Image 208" descr="image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30" y="4191001"/>
            <a:ext cx="696970" cy="859136"/>
          </a:xfrm>
          <a:prstGeom prst="rect">
            <a:avLst/>
          </a:prstGeom>
        </p:spPr>
      </p:pic>
      <p:cxnSp>
        <p:nvCxnSpPr>
          <p:cNvPr id="262" name="Connecteur en angle 261"/>
          <p:cNvCxnSpPr>
            <a:stCxn id="210" idx="3"/>
            <a:endCxn id="192" idx="2"/>
          </p:cNvCxnSpPr>
          <p:nvPr/>
        </p:nvCxnSpPr>
        <p:spPr>
          <a:xfrm flipV="1">
            <a:off x="928669" y="3972289"/>
            <a:ext cx="5044565" cy="686782"/>
          </a:xfrm>
          <a:prstGeom prst="bentConnector2">
            <a:avLst/>
          </a:prstGeom>
          <a:ln w="57150" cmpd="sng">
            <a:solidFill>
              <a:schemeClr val="accent5">
                <a:lumMod val="75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7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New challenges of data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integration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in the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era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of the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clouds</a:t>
            </a:r>
            <a:endParaRPr lang="fr-F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2000" dirty="0" smtClean="0">
                <a:solidFill>
                  <a:srgbClr val="D9D9D9"/>
                </a:solidFill>
              </a:rPr>
              <a:t>SLA </a:t>
            </a:r>
            <a:r>
              <a:rPr lang="fr-FR" sz="2000" dirty="0" err="1" smtClean="0">
                <a:solidFill>
                  <a:srgbClr val="D9D9D9"/>
                </a:solidFill>
              </a:rPr>
              <a:t>guided</a:t>
            </a:r>
            <a:r>
              <a:rPr lang="fr-FR" sz="2000" dirty="0" smtClean="0">
                <a:solidFill>
                  <a:srgbClr val="D9D9D9"/>
                </a:solidFill>
              </a:rPr>
              <a:t> data </a:t>
            </a:r>
            <a:r>
              <a:rPr lang="fr-FR" sz="2000" dirty="0" err="1" smtClean="0">
                <a:solidFill>
                  <a:srgbClr val="D9D9D9"/>
                </a:solidFill>
              </a:rPr>
              <a:t>integration</a:t>
            </a:r>
            <a:r>
              <a:rPr lang="fr-FR" sz="2000" dirty="0">
                <a:solidFill>
                  <a:srgbClr val="D9D9D9"/>
                </a:solidFill>
              </a:rPr>
              <a:t> </a:t>
            </a:r>
            <a:r>
              <a:rPr lang="fr-FR" sz="2000" dirty="0" smtClean="0">
                <a:solidFill>
                  <a:srgbClr val="D9D9D9"/>
                </a:solidFill>
              </a:rPr>
              <a:t>as a service</a:t>
            </a:r>
          </a:p>
          <a:p>
            <a:pPr lvl="1"/>
            <a:r>
              <a:rPr lang="fr-FR" sz="1800" dirty="0" smtClean="0">
                <a:solidFill>
                  <a:srgbClr val="D9D9D9"/>
                </a:solidFill>
              </a:rPr>
              <a:t>SLA </a:t>
            </a:r>
            <a:r>
              <a:rPr lang="fr-FR" sz="1800" dirty="0" err="1" smtClean="0">
                <a:solidFill>
                  <a:srgbClr val="D9D9D9"/>
                </a:solidFill>
              </a:rPr>
              <a:t>integration</a:t>
            </a:r>
            <a:endParaRPr lang="fr-FR" sz="1800" dirty="0" smtClean="0">
              <a:solidFill>
                <a:srgbClr val="D9D9D9"/>
              </a:solidFill>
            </a:endParaRPr>
          </a:p>
          <a:p>
            <a:pPr lvl="1"/>
            <a:r>
              <a:rPr lang="fr-FR" sz="1800" dirty="0" err="1" smtClean="0">
                <a:solidFill>
                  <a:srgbClr val="D9D9D9"/>
                </a:solidFill>
              </a:rPr>
              <a:t>Query</a:t>
            </a:r>
            <a:r>
              <a:rPr lang="fr-FR" sz="1800" dirty="0" smtClean="0">
                <a:solidFill>
                  <a:srgbClr val="D9D9D9"/>
                </a:solidFill>
              </a:rPr>
              <a:t> </a:t>
            </a:r>
            <a:r>
              <a:rPr lang="fr-FR" sz="1800" dirty="0" err="1" smtClean="0">
                <a:solidFill>
                  <a:srgbClr val="D9D9D9"/>
                </a:solidFill>
              </a:rPr>
              <a:t>rewritting</a:t>
            </a:r>
            <a:endParaRPr lang="fr-FR" sz="1800" dirty="0" smtClean="0">
              <a:solidFill>
                <a:srgbClr val="D9D9D9"/>
              </a:solidFill>
            </a:endParaRPr>
          </a:p>
          <a:p>
            <a:r>
              <a:rPr lang="fr-FR" sz="2000" dirty="0" smtClean="0"/>
              <a:t>Conclusions and perspectives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and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800" dirty="0" err="1"/>
              <a:t>Current</a:t>
            </a:r>
            <a:r>
              <a:rPr lang="fr-FR" sz="1800" dirty="0"/>
              <a:t> </a:t>
            </a:r>
            <a:r>
              <a:rPr lang="fr-FR" sz="1800" dirty="0" err="1"/>
              <a:t>big</a:t>
            </a:r>
            <a:r>
              <a:rPr lang="fr-FR" sz="1800" dirty="0"/>
              <a:t> data settings impose to </a:t>
            </a:r>
            <a:r>
              <a:rPr lang="fr-FR" sz="1800" dirty="0" err="1"/>
              <a:t>consider</a:t>
            </a:r>
            <a:r>
              <a:rPr lang="fr-FR" sz="1800" dirty="0"/>
              <a:t> SLA and </a:t>
            </a:r>
            <a:r>
              <a:rPr lang="fr-FR" sz="1800" dirty="0" err="1"/>
              <a:t>different</a:t>
            </a:r>
            <a:r>
              <a:rPr lang="fr-FR" sz="1800" dirty="0"/>
              <a:t> data </a:t>
            </a:r>
            <a:r>
              <a:rPr lang="fr-FR" sz="1800" dirty="0" err="1"/>
              <a:t>delivery</a:t>
            </a:r>
            <a:r>
              <a:rPr lang="fr-FR" sz="1800" dirty="0"/>
              <a:t> </a:t>
            </a:r>
            <a:r>
              <a:rPr lang="fr-FR" sz="1800" dirty="0" err="1" smtClean="0"/>
              <a:t>models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he </a:t>
            </a:r>
            <a:r>
              <a:rPr lang="fr-FR" sz="1800" dirty="0" err="1" smtClean="0"/>
              <a:t>complexity</a:t>
            </a:r>
            <a:r>
              <a:rPr lang="fr-FR" sz="1800" dirty="0" smtClean="0"/>
              <a:t> </a:t>
            </a:r>
            <a:r>
              <a:rPr lang="fr-FR" sz="1800" dirty="0"/>
              <a:t>of </a:t>
            </a:r>
            <a:r>
              <a:rPr lang="fr-FR" sz="1800" dirty="0" err="1"/>
              <a:t>query</a:t>
            </a:r>
            <a:r>
              <a:rPr lang="fr-FR" sz="1800" dirty="0"/>
              <a:t> </a:t>
            </a:r>
            <a:r>
              <a:rPr lang="fr-FR" sz="1800" dirty="0" err="1"/>
              <a:t>evaluation</a:t>
            </a:r>
            <a:r>
              <a:rPr lang="fr-FR" sz="1800" dirty="0"/>
              <a:t> </a:t>
            </a:r>
            <a:r>
              <a:rPr lang="fr-FR" sz="1800" dirty="0" err="1" smtClean="0"/>
              <a:t>includes</a:t>
            </a:r>
            <a:r>
              <a:rPr lang="fr-FR" sz="1800" dirty="0" smtClean="0"/>
              <a:t> </a:t>
            </a:r>
            <a:r>
              <a:rPr lang="fr-FR" sz="1800" dirty="0" err="1"/>
              <a:t>steps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imply</a:t>
            </a:r>
            <a:r>
              <a:rPr lang="fr-FR" sz="1800" dirty="0"/>
              <a:t> </a:t>
            </a:r>
            <a:r>
              <a:rPr lang="fr-FR" sz="1800" dirty="0" err="1"/>
              <a:t>greedy</a:t>
            </a:r>
            <a:r>
              <a:rPr lang="fr-FR" sz="1800" dirty="0"/>
              <a:t> </a:t>
            </a:r>
            <a:r>
              <a:rPr lang="fr-FR" sz="1800" dirty="0" smtClean="0"/>
              <a:t>computations</a:t>
            </a:r>
          </a:p>
          <a:p>
            <a:pPr lvl="1">
              <a:buFont typeface="Wingdings" charset="0"/>
              <a:buChar char="à"/>
            </a:pPr>
            <a:r>
              <a:rPr lang="fr-FR" sz="1600" dirty="0" smtClean="0"/>
              <a:t>combine </a:t>
            </a:r>
            <a:r>
              <a:rPr lang="fr-FR" sz="1600" dirty="0"/>
              <a:t>and </a:t>
            </a:r>
            <a:r>
              <a:rPr lang="fr-FR" sz="1600" dirty="0" err="1"/>
              <a:t>revisit</a:t>
            </a:r>
            <a:r>
              <a:rPr lang="fr-FR" sz="1600" dirty="0"/>
              <a:t> </a:t>
            </a:r>
            <a:r>
              <a:rPr lang="fr-FR" sz="1600" dirty="0" err="1"/>
              <a:t>well-known</a:t>
            </a:r>
            <a:r>
              <a:rPr lang="fr-FR" sz="1600" dirty="0"/>
              <a:t> </a:t>
            </a:r>
            <a:r>
              <a:rPr lang="fr-FR" sz="1600" dirty="0" smtClean="0"/>
              <a:t>solutions in </a:t>
            </a: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cloud</a:t>
            </a:r>
            <a:r>
              <a:rPr lang="fr-FR" sz="1600" dirty="0" smtClean="0"/>
              <a:t> </a:t>
            </a:r>
            <a:r>
              <a:rPr lang="fr-FR" sz="1600" dirty="0" err="1" smtClean="0"/>
              <a:t>distributed</a:t>
            </a:r>
            <a:r>
              <a:rPr lang="fr-FR" sz="1600" dirty="0" smtClean="0"/>
              <a:t> settings </a:t>
            </a:r>
          </a:p>
          <a:p>
            <a:pPr lvl="1">
              <a:buFont typeface="Wingdings" charset="0"/>
              <a:buChar char="à"/>
            </a:pPr>
            <a:endParaRPr lang="fr-FR" sz="1600" dirty="0" smtClean="0"/>
          </a:p>
          <a:p>
            <a:r>
              <a:rPr lang="fr-FR" sz="1800" dirty="0" err="1" smtClean="0"/>
              <a:t>Develop</a:t>
            </a:r>
            <a:r>
              <a:rPr lang="fr-FR" sz="1800" dirty="0" smtClean="0"/>
              <a:t> </a:t>
            </a:r>
            <a:r>
              <a:rPr lang="fr-FR" sz="1800" dirty="0" err="1" smtClean="0"/>
              <a:t>strategies</a:t>
            </a:r>
            <a:r>
              <a:rPr lang="fr-FR" sz="1800" dirty="0" smtClean="0"/>
              <a:t> </a:t>
            </a:r>
            <a:r>
              <a:rPr lang="fr-FR" sz="1800" dirty="0"/>
              <a:t>and </a:t>
            </a:r>
            <a:r>
              <a:rPr lang="fr-FR" sz="1800" dirty="0" err="1"/>
              <a:t>algorithms</a:t>
            </a:r>
            <a:r>
              <a:rPr lang="fr-FR" sz="1800" dirty="0"/>
              <a:t> </a:t>
            </a:r>
            <a:r>
              <a:rPr lang="fr-FR" sz="1800" dirty="0" err="1" smtClean="0"/>
              <a:t>applied</a:t>
            </a:r>
            <a:r>
              <a:rPr lang="fr-FR" sz="1800" dirty="0" smtClean="0"/>
              <a:t> </a:t>
            </a:r>
            <a:r>
              <a:rPr lang="fr-FR" sz="1800" dirty="0"/>
              <a:t>to </a:t>
            </a:r>
            <a:r>
              <a:rPr lang="fr-FR" sz="1800" dirty="0" err="1"/>
              <a:t>energy</a:t>
            </a:r>
            <a:r>
              <a:rPr lang="fr-FR" sz="1800" dirty="0"/>
              <a:t> </a:t>
            </a:r>
            <a:r>
              <a:rPr lang="fr-FR" sz="1800" dirty="0" err="1"/>
              <a:t>consumption</a:t>
            </a:r>
            <a:r>
              <a:rPr lang="fr-FR" sz="1800" dirty="0"/>
              <a:t> </a:t>
            </a:r>
            <a:r>
              <a:rPr lang="fr-FR" sz="1800" dirty="0" smtClean="0"/>
              <a:t>applications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i="1" dirty="0" err="1" smtClean="0"/>
              <a:t>Hints</a:t>
            </a:r>
            <a:r>
              <a:rPr lang="fr-FR" sz="1800" i="1" dirty="0" smtClean="0"/>
              <a:t>: SLA </a:t>
            </a:r>
            <a:r>
              <a:rPr lang="fr-FR" sz="1800" i="1" dirty="0" err="1" smtClean="0"/>
              <a:t>modeling</a:t>
            </a:r>
            <a:r>
              <a:rPr lang="fr-FR" sz="1800" i="1" dirty="0" smtClean="0"/>
              <a:t> and </a:t>
            </a:r>
            <a:r>
              <a:rPr lang="fr-FR" sz="1800" i="1" dirty="0" err="1" smtClean="0"/>
              <a:t>integration</a:t>
            </a:r>
            <a:r>
              <a:rPr lang="fr-FR" sz="1800" i="1" dirty="0" smtClean="0"/>
              <a:t>, </a:t>
            </a:r>
            <a:r>
              <a:rPr lang="fr-FR" sz="1800" i="1" dirty="0" err="1" smtClean="0"/>
              <a:t>automatic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learning</a:t>
            </a:r>
            <a:r>
              <a:rPr lang="fr-FR" sz="1800" i="1" dirty="0"/>
              <a:t> </a:t>
            </a:r>
            <a:r>
              <a:rPr lang="fr-FR" sz="1800" i="1" dirty="0" smtClean="0"/>
              <a:t>for </a:t>
            </a:r>
            <a:r>
              <a:rPr lang="fr-FR" sz="1800" i="1" dirty="0" err="1" smtClean="0"/>
              <a:t>reducing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overhead</a:t>
            </a:r>
            <a:r>
              <a:rPr lang="fr-FR" sz="1800" i="1" dirty="0" smtClean="0"/>
              <a:t>, business model for </a:t>
            </a:r>
            <a:r>
              <a:rPr lang="fr-FR" sz="1800" i="1" dirty="0" err="1" smtClean="0"/>
              <a:t>delivering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query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results</a:t>
            </a:r>
            <a:endParaRPr lang="fr-FR" sz="18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14</a:t>
            </a:fld>
            <a:endParaRPr lang="en-GB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603424" y="779810"/>
            <a:ext cx="1538817" cy="1758648"/>
            <a:chOff x="1776" y="624"/>
            <a:chExt cx="2352" cy="2688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48595" y="3778573"/>
            <a:ext cx="8245160" cy="780727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 smtClean="0"/>
              <a:t>Ghedira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Vargas-Solar</a:t>
            </a:r>
          </a:p>
          <a:p>
            <a:pPr marL="0" indent="0" algn="r">
              <a:buNone/>
            </a:pPr>
            <a:r>
              <a:rPr lang="en-GB" sz="1700" cap="small" dirty="0"/>
              <a:t>Contact</a:t>
            </a:r>
            <a:r>
              <a:rPr lang="en-GB" sz="1700" dirty="0"/>
              <a:t>: </a:t>
            </a:r>
            <a:r>
              <a:rPr lang="en-GB" sz="1700" dirty="0">
                <a:hlinkClick r:id="rId3"/>
              </a:rPr>
              <a:t>Nadia.Bennani@insa-</a:t>
            </a:r>
            <a:r>
              <a:rPr lang="en-GB" sz="1700" dirty="0" smtClean="0">
                <a:hlinkClick r:id="rId3"/>
              </a:rPr>
              <a:t>lyon.fr</a:t>
            </a:r>
            <a:r>
              <a:rPr lang="en-GB" sz="17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and costly provision 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</a:t>
            </a:r>
            <a:r>
              <a:rPr lang="en-GB" dirty="0" smtClean="0"/>
              <a:t>SLA</a:t>
            </a:r>
            <a:endParaRPr lang="en-GB" dirty="0" smtClean="0"/>
          </a:p>
          <a:p>
            <a:pPr lvl="1"/>
            <a:r>
              <a:rPr lang="en-GB" dirty="0" smtClean="0"/>
              <a:t>Determine whether </a:t>
            </a:r>
            <a:r>
              <a:rPr lang="en-GB" dirty="0" smtClean="0"/>
              <a:t>providers </a:t>
            </a:r>
            <a:r>
              <a:rPr lang="en-GB" dirty="0" smtClean="0"/>
              <a:t>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18167" y="654755"/>
            <a:ext cx="6493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List </a:t>
            </a:r>
            <a:r>
              <a:rPr lang="en-GB" sz="1600" dirty="0"/>
              <a:t>of </a:t>
            </a:r>
            <a:r>
              <a:rPr lang="en-GB" sz="1600" dirty="0" smtClean="0"/>
              <a:t>green energy providers </a:t>
            </a:r>
            <a:r>
              <a:rPr lang="en-GB" sz="1600" dirty="0"/>
              <a:t>that can provision 1000 kWh, in the </a:t>
            </a:r>
            <a:r>
              <a:rPr lang="en-GB" sz="1600" dirty="0">
                <a:solidFill>
                  <a:schemeClr val="accent4"/>
                </a:solidFill>
              </a:rPr>
              <a:t>next 10 seconds</a:t>
            </a:r>
            <a:r>
              <a:rPr lang="en-GB" sz="1600" dirty="0"/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/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600" dirty="0"/>
              <a:t>?</a:t>
            </a:r>
          </a:p>
          <a:p>
            <a:pPr algn="ctr"/>
            <a:endParaRPr lang="fr-FR" sz="16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08861" y="4364571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</a:t>
            </a:r>
            <a:r>
              <a:rPr lang="en-GB" dirty="0" smtClean="0"/>
              <a:t>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5122328" y="3365507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665133" y="41021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1996" y="41529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930405" y="35856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952500" y="1511300"/>
            <a:ext cx="7226300" cy="1320800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i="1" dirty="0" smtClean="0">
                <a:solidFill>
                  <a:schemeClr val="tx1"/>
                </a:solidFill>
              </a:rPr>
              <a:t>Challenge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</a:p>
          <a:p>
            <a:r>
              <a:rPr lang="fr-FR" dirty="0" err="1" smtClean="0">
                <a:solidFill>
                  <a:schemeClr val="tx1"/>
                </a:solidFill>
              </a:rPr>
              <a:t>Query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rewritting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such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that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it</a:t>
            </a:r>
            <a:r>
              <a:rPr lang="fr-FR" dirty="0" smtClean="0">
                <a:solidFill>
                  <a:schemeClr val="tx1"/>
                </a:solidFill>
              </a:rPr>
              <a:t> matches the services </a:t>
            </a:r>
            <a:r>
              <a:rPr lang="fr-FR" dirty="0" err="1" smtClean="0">
                <a:solidFill>
                  <a:schemeClr val="tx1"/>
                </a:solidFill>
              </a:rPr>
              <a:t>that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can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provide</a:t>
            </a:r>
            <a:r>
              <a:rPr lang="fr-FR" dirty="0" smtClean="0">
                <a:solidFill>
                  <a:schemeClr val="tx1"/>
                </a:solidFill>
              </a:rPr>
              <a:t> data to </a:t>
            </a:r>
            <a:r>
              <a:rPr lang="fr-FR" dirty="0" err="1" smtClean="0">
                <a:solidFill>
                  <a:schemeClr val="tx1"/>
                </a:solidFill>
              </a:rPr>
              <a:t>build</a:t>
            </a:r>
            <a:r>
              <a:rPr lang="fr-FR" dirty="0" smtClean="0">
                <a:solidFill>
                  <a:schemeClr val="tx1"/>
                </a:solidFill>
              </a:rPr>
              <a:t> final </a:t>
            </a:r>
            <a:r>
              <a:rPr lang="fr-FR" dirty="0" err="1" smtClean="0">
                <a:solidFill>
                  <a:schemeClr val="tx1"/>
                </a:solidFill>
              </a:rPr>
              <a:t>results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i="1" dirty="0" err="1" smtClean="0">
                <a:solidFill>
                  <a:schemeClr val="tx1"/>
                </a:solidFill>
              </a:rPr>
              <a:t>Existing</a:t>
            </a: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b="1" i="1" dirty="0" err="1" smtClean="0">
                <a:solidFill>
                  <a:schemeClr val="tx1"/>
                </a:solidFill>
              </a:rPr>
              <a:t>works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02167" y="540455"/>
            <a:ext cx="4855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List </a:t>
            </a:r>
            <a:r>
              <a:rPr lang="en-GB" sz="1200" dirty="0"/>
              <a:t>of </a:t>
            </a:r>
            <a:r>
              <a:rPr lang="en-GB" sz="1200" dirty="0" smtClean="0"/>
              <a:t>green energy providers </a:t>
            </a:r>
            <a:r>
              <a:rPr lang="en-GB" sz="1200" dirty="0"/>
              <a:t>that can provision 1000 kWh, in the </a:t>
            </a:r>
            <a:r>
              <a:rPr lang="en-GB" sz="1200" dirty="0">
                <a:solidFill>
                  <a:schemeClr val="accent4"/>
                </a:solidFill>
              </a:rPr>
              <a:t>next 10 seconds</a:t>
            </a:r>
            <a:r>
              <a:rPr lang="en-GB" sz="1200" dirty="0"/>
              <a:t>, that are </a:t>
            </a:r>
            <a:r>
              <a:rPr lang="en-GB" sz="1200" b="1" dirty="0">
                <a:solidFill>
                  <a:schemeClr val="accent3"/>
                </a:solidFill>
              </a:rPr>
              <a:t>close to my city </a:t>
            </a:r>
            <a:r>
              <a:rPr lang="en-GB" sz="1200" dirty="0"/>
              <a:t>with a cost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200" dirty="0"/>
              <a:t>?</a:t>
            </a:r>
          </a:p>
          <a:p>
            <a:pPr algn="ctr"/>
            <a:endParaRPr lang="fr-FR" sz="12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</a:t>
            </a:r>
            <a:r>
              <a:rPr lang="en-GB" dirty="0" smtClean="0"/>
              <a:t>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761996" y="3365507"/>
            <a:ext cx="5799665" cy="1460729"/>
            <a:chOff x="761996" y="3365507"/>
            <a:chExt cx="5799665" cy="1460729"/>
          </a:xfrm>
        </p:grpSpPr>
        <p:sp>
          <p:nvSpPr>
            <p:cNvPr id="6" name="ZoneTexte 5"/>
            <p:cNvSpPr txBox="1"/>
            <p:nvPr/>
          </p:nvSpPr>
          <p:spPr>
            <a:xfrm>
              <a:off x="3208861" y="4364571"/>
              <a:ext cx="2215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Smart meters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&lt;ID, </a:t>
              </a:r>
              <a:r>
                <a:rPr lang="en-GB" sz="1200" dirty="0" err="1" smtClean="0">
                  <a:latin typeface="Consolas"/>
                  <a:cs typeface="Consolas"/>
                </a:rPr>
                <a:t>Loc</a:t>
              </a:r>
              <a:r>
                <a:rPr lang="en-GB" sz="1200" dirty="0" smtClean="0">
                  <a:latin typeface="Consolas"/>
                  <a:cs typeface="Consolas"/>
                </a:rPr>
                <a:t>, kW/rate, cost&gt;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122328" y="3365507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65133" y="41021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61996" y="41529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930405" y="3585636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</p:grp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 43"/>
          <p:cNvSpPr/>
          <p:nvPr/>
        </p:nvSpPr>
        <p:spPr>
          <a:xfrm>
            <a:off x="5257800" y="595641"/>
            <a:ext cx="3352800" cy="1847253"/>
          </a:xfrm>
          <a:prstGeom prst="flowChartDocument">
            <a:avLst/>
          </a:prstGeom>
          <a:solidFill>
            <a:srgbClr val="FFFFFF"/>
          </a:solidFill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714493" y="2578100"/>
            <a:ext cx="7200907" cy="1333500"/>
            <a:chOff x="1714493" y="2578100"/>
            <a:chExt cx="7200907" cy="13335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7556500" y="3022600"/>
              <a:ext cx="1358900" cy="889000"/>
              <a:chOff x="7073230" y="1377950"/>
              <a:chExt cx="604000" cy="514350"/>
            </a:xfrm>
          </p:grpSpPr>
          <p:sp>
            <p:nvSpPr>
              <p:cNvPr id="47" name="ZoneTexte 46"/>
              <p:cNvSpPr txBox="1"/>
              <p:nvPr/>
            </p:nvSpPr>
            <p:spPr>
              <a:xfrm>
                <a:off x="7201124" y="1377950"/>
                <a:ext cx="476106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  <p:grpSp>
          <p:nvGrpSpPr>
            <p:cNvPr id="54" name="Grouper 53"/>
            <p:cNvGrpSpPr/>
            <p:nvPr/>
          </p:nvGrpSpPr>
          <p:grpSpPr>
            <a:xfrm>
              <a:off x="1714493" y="2578100"/>
              <a:ext cx="1077488" cy="889000"/>
              <a:chOff x="7073230" y="1377950"/>
              <a:chExt cx="478919" cy="514350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7195947" y="1377950"/>
                <a:ext cx="356202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</p:grpSp>
      <p:sp>
        <p:nvSpPr>
          <p:cNvPr id="74" name="Rectangle 73"/>
          <p:cNvSpPr/>
          <p:nvPr/>
        </p:nvSpPr>
        <p:spPr>
          <a:xfrm>
            <a:off x="952500" y="1244600"/>
            <a:ext cx="7226300" cy="1320800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i="1" dirty="0" smtClean="0">
                <a:solidFill>
                  <a:schemeClr val="tx1"/>
                </a:solidFill>
              </a:rPr>
              <a:t>Challenge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</a:p>
          <a:p>
            <a:r>
              <a:rPr lang="fr-FR" dirty="0" err="1" smtClean="0">
                <a:solidFill>
                  <a:schemeClr val="tx1"/>
                </a:solidFill>
              </a:rPr>
              <a:t>Integrate</a:t>
            </a:r>
            <a:r>
              <a:rPr lang="fr-FR" dirty="0" smtClean="0">
                <a:solidFill>
                  <a:schemeClr val="tx1"/>
                </a:solidFill>
              </a:rPr>
              <a:t> the </a:t>
            </a:r>
            <a:r>
              <a:rPr lang="fr-FR" dirty="0" err="1" smtClean="0">
                <a:solidFill>
                  <a:schemeClr val="tx1"/>
                </a:solidFill>
              </a:rPr>
              <a:t>agreed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SLAs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the </a:t>
            </a:r>
            <a:r>
              <a:rPr lang="fr-FR" dirty="0" err="1" smtClean="0">
                <a:solidFill>
                  <a:schemeClr val="tx1"/>
                </a:solidFill>
              </a:rPr>
              <a:t>QoS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requirements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expressed</a:t>
            </a:r>
            <a:r>
              <a:rPr lang="fr-FR" dirty="0" smtClean="0">
                <a:solidFill>
                  <a:schemeClr val="tx1"/>
                </a:solidFill>
              </a:rPr>
              <a:t> by the user—&gt; </a:t>
            </a:r>
            <a:r>
              <a:rPr lang="fr-FR" dirty="0" err="1" smtClean="0">
                <a:solidFill>
                  <a:schemeClr val="tx1"/>
                </a:solidFill>
              </a:rPr>
              <a:t>Derived</a:t>
            </a:r>
            <a:r>
              <a:rPr lang="fr-FR" dirty="0" smtClean="0">
                <a:solidFill>
                  <a:schemeClr val="tx1"/>
                </a:solidFill>
              </a:rPr>
              <a:t> SLA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i="1" dirty="0" err="1" smtClean="0">
                <a:solidFill>
                  <a:schemeClr val="tx1"/>
                </a:solidFill>
              </a:rPr>
              <a:t>Existing</a:t>
            </a: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b="1" i="1" dirty="0" err="1" smtClean="0">
                <a:solidFill>
                  <a:schemeClr val="tx1"/>
                </a:solidFill>
              </a:rPr>
              <a:t>works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How </a:t>
            </a:r>
            <a:r>
              <a:rPr lang="fr-FR" sz="1800" dirty="0" err="1"/>
              <a:t>can</a:t>
            </a:r>
            <a:r>
              <a:rPr lang="fr-FR" sz="1800" dirty="0"/>
              <a:t> the user </a:t>
            </a:r>
            <a:r>
              <a:rPr lang="fr-FR" sz="1800" dirty="0" err="1"/>
              <a:t>efficiently</a:t>
            </a:r>
            <a:r>
              <a:rPr lang="fr-FR" sz="1800" dirty="0"/>
              <a:t> </a:t>
            </a:r>
            <a:r>
              <a:rPr lang="fr-FR" sz="1800" dirty="0" err="1"/>
              <a:t>obtain</a:t>
            </a:r>
            <a:r>
              <a:rPr lang="fr-FR" sz="1800" dirty="0"/>
              <a:t> </a:t>
            </a:r>
            <a:r>
              <a:rPr lang="fr-FR" sz="1800" dirty="0" err="1"/>
              <a:t>results</a:t>
            </a:r>
            <a:r>
              <a:rPr lang="fr-FR" sz="1800" dirty="0"/>
              <a:t> for </a:t>
            </a:r>
            <a:r>
              <a:rPr lang="fr-FR" sz="1800" dirty="0" err="1"/>
              <a:t>her</a:t>
            </a:r>
            <a:r>
              <a:rPr lang="fr-FR" sz="1800" dirty="0"/>
              <a:t> </a:t>
            </a:r>
            <a:r>
              <a:rPr lang="fr-FR" sz="1800" dirty="0" err="1"/>
              <a:t>queries</a:t>
            </a:r>
            <a:r>
              <a:rPr lang="fr-FR" sz="1800" dirty="0"/>
              <a:t> </a:t>
            </a:r>
            <a:r>
              <a:rPr lang="fr-FR" sz="1800" dirty="0" err="1"/>
              <a:t>such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they</a:t>
            </a:r>
            <a:r>
              <a:rPr lang="fr-FR" sz="1800" dirty="0"/>
              <a:t> </a:t>
            </a:r>
            <a:r>
              <a:rPr lang="fr-FR" sz="1800" dirty="0" err="1"/>
              <a:t>meet</a:t>
            </a:r>
            <a:r>
              <a:rPr lang="fr-FR" sz="1800" dirty="0"/>
              <a:t> </a:t>
            </a:r>
            <a:r>
              <a:rPr lang="fr-FR" sz="1800" dirty="0" err="1"/>
              <a:t>her</a:t>
            </a:r>
            <a:r>
              <a:rPr lang="fr-FR" sz="1800" dirty="0"/>
              <a:t> </a:t>
            </a:r>
            <a:r>
              <a:rPr lang="fr-FR" sz="1800" dirty="0" err="1"/>
              <a:t>QoS</a:t>
            </a:r>
            <a:r>
              <a:rPr lang="fr-FR" sz="1800" dirty="0"/>
              <a:t> </a:t>
            </a:r>
            <a:r>
              <a:rPr lang="fr-FR" sz="1800" dirty="0" err="1" smtClean="0"/>
              <a:t>requirements</a:t>
            </a:r>
            <a:r>
              <a:rPr lang="fr-FR" sz="1800" dirty="0" smtClean="0"/>
              <a:t> </a:t>
            </a:r>
          </a:p>
          <a:p>
            <a:pPr lvl="1"/>
            <a:r>
              <a:rPr lang="fr-FR" sz="1600" dirty="0" err="1" smtClean="0"/>
              <a:t>they</a:t>
            </a:r>
            <a:r>
              <a:rPr lang="fr-FR" sz="1600" dirty="0" smtClean="0"/>
              <a:t> </a:t>
            </a:r>
            <a:r>
              <a:rPr lang="fr-FR" sz="1600" dirty="0"/>
              <a:t>respect </a:t>
            </a:r>
            <a:r>
              <a:rPr lang="fr-FR" sz="1600" dirty="0" err="1"/>
              <a:t>her</a:t>
            </a:r>
            <a:r>
              <a:rPr lang="fr-FR" sz="1600" dirty="0"/>
              <a:t> </a:t>
            </a:r>
            <a:r>
              <a:rPr lang="fr-FR" sz="1600" dirty="0" err="1"/>
              <a:t>subscribed</a:t>
            </a:r>
            <a:r>
              <a:rPr lang="fr-FR" sz="1600" dirty="0"/>
              <a:t> </a:t>
            </a:r>
            <a:r>
              <a:rPr lang="fr-FR" sz="1600" dirty="0" err="1"/>
              <a:t>contracts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the </a:t>
            </a:r>
            <a:r>
              <a:rPr lang="fr-FR" sz="1600" dirty="0" err="1"/>
              <a:t>involved</a:t>
            </a:r>
            <a:r>
              <a:rPr lang="fr-FR" sz="1600" dirty="0"/>
              <a:t> </a:t>
            </a:r>
            <a:r>
              <a:rPr lang="fr-FR" sz="1600" dirty="0" err="1"/>
              <a:t>cloud</a:t>
            </a:r>
            <a:r>
              <a:rPr lang="fr-FR" sz="1600" dirty="0"/>
              <a:t> provider(s</a:t>
            </a:r>
            <a:r>
              <a:rPr lang="fr-FR" sz="1600" dirty="0" smtClean="0"/>
              <a:t>)</a:t>
            </a:r>
          </a:p>
          <a:p>
            <a:pPr lvl="1"/>
            <a:r>
              <a:rPr lang="fr-FR" sz="1600" dirty="0" err="1" smtClean="0"/>
              <a:t>they</a:t>
            </a:r>
            <a:r>
              <a:rPr lang="fr-FR" sz="1600" dirty="0" smtClean="0"/>
              <a:t> </a:t>
            </a:r>
            <a:r>
              <a:rPr lang="fr-FR" sz="1600" dirty="0"/>
              <a:t>do not </a:t>
            </a:r>
            <a:r>
              <a:rPr lang="fr-FR" sz="1600" dirty="0" err="1"/>
              <a:t>neglect</a:t>
            </a:r>
            <a:r>
              <a:rPr lang="fr-FR" sz="1600" dirty="0"/>
              <a:t> services </a:t>
            </a:r>
            <a:r>
              <a:rPr lang="fr-FR" sz="1600" dirty="0" err="1" smtClean="0"/>
              <a:t>contracts</a:t>
            </a:r>
            <a:endParaRPr lang="fr-FR" sz="1600" dirty="0" smtClean="0"/>
          </a:p>
          <a:p>
            <a:r>
              <a:rPr lang="fr-FR" sz="1800" dirty="0" err="1" smtClean="0"/>
              <a:t>Particularly</a:t>
            </a:r>
            <a:r>
              <a:rPr lang="fr-FR" sz="1800" dirty="0"/>
              <a:t>, for </a:t>
            </a:r>
            <a:r>
              <a:rPr lang="fr-FR" sz="1800" dirty="0" err="1"/>
              <a:t>queries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call </a:t>
            </a:r>
            <a:r>
              <a:rPr lang="fr-FR" sz="1800" dirty="0" err="1"/>
              <a:t>several</a:t>
            </a:r>
            <a:r>
              <a:rPr lang="fr-FR" sz="1800" dirty="0"/>
              <a:t> services </a:t>
            </a:r>
            <a:r>
              <a:rPr lang="fr-FR" sz="1800" dirty="0" err="1"/>
              <a:t>deployed</a:t>
            </a:r>
            <a:r>
              <a:rPr lang="fr-FR" sz="1800" dirty="0"/>
              <a:t> on </a:t>
            </a:r>
            <a:r>
              <a:rPr lang="fr-FR" sz="1800" dirty="0" err="1"/>
              <a:t>different</a:t>
            </a:r>
            <a:r>
              <a:rPr lang="fr-FR" sz="1800" dirty="0"/>
              <a:t> </a:t>
            </a:r>
            <a:r>
              <a:rPr lang="fr-FR" sz="1800" dirty="0" err="1" smtClean="0"/>
              <a:t>clouds</a:t>
            </a:r>
            <a:endParaRPr lang="fr-FR" sz="1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Propose an SLA guided continuous data integration and provision system as a DaaS  </a:t>
            </a:r>
          </a:p>
          <a:p>
            <a:pPr lvl="1"/>
            <a:r>
              <a:rPr lang="es-MX" sz="1600" dirty="0" smtClean="0"/>
              <a:t>Integrated SLA computation out of the Data agreed SLA</a:t>
            </a:r>
          </a:p>
          <a:p>
            <a:pPr lvl="1"/>
            <a:r>
              <a:rPr lang="es-MX" sz="1600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sz="1600" dirty="0" smtClean="0"/>
              <a:t>Learning based data integration mechanisms</a:t>
            </a:r>
            <a:endParaRPr lang="es-MX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New challenges of data </a:t>
            </a:r>
            <a:r>
              <a:rPr lang="fr-FR" sz="2000" dirty="0" err="1" smtClean="0"/>
              <a:t>integration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era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clouds</a:t>
            </a:r>
            <a:endParaRPr lang="fr-FR" sz="2000" dirty="0" smtClean="0"/>
          </a:p>
          <a:p>
            <a:r>
              <a:rPr lang="fr-FR" sz="2000" dirty="0" smtClean="0"/>
              <a:t>SLA </a:t>
            </a:r>
            <a:r>
              <a:rPr lang="fr-FR" sz="2000" dirty="0" err="1" smtClean="0"/>
              <a:t>guided</a:t>
            </a:r>
            <a:r>
              <a:rPr lang="fr-FR" sz="2000" dirty="0" smtClean="0"/>
              <a:t> data </a:t>
            </a:r>
            <a:r>
              <a:rPr lang="fr-FR" sz="2000" dirty="0" err="1" smtClean="0"/>
              <a:t>integration</a:t>
            </a:r>
            <a:r>
              <a:rPr lang="fr-FR" sz="2000" dirty="0"/>
              <a:t> </a:t>
            </a:r>
            <a:r>
              <a:rPr lang="fr-FR" sz="2000" dirty="0" smtClean="0"/>
              <a:t>as a service</a:t>
            </a:r>
          </a:p>
          <a:p>
            <a:pPr lvl="1"/>
            <a:r>
              <a:rPr lang="fr-FR" sz="1800" dirty="0" smtClean="0"/>
              <a:t>SLA model</a:t>
            </a:r>
          </a:p>
          <a:p>
            <a:pPr lvl="1"/>
            <a:r>
              <a:rPr lang="fr-FR" sz="1800" dirty="0" err="1" smtClean="0"/>
              <a:t>Query</a:t>
            </a:r>
            <a:r>
              <a:rPr lang="fr-FR" sz="1800" dirty="0" smtClean="0"/>
              <a:t> rewriting</a:t>
            </a:r>
            <a:endParaRPr lang="fr-FR" sz="1800" dirty="0" smtClean="0"/>
          </a:p>
          <a:p>
            <a:r>
              <a:rPr lang="fr-FR" sz="2000" dirty="0" smtClean="0"/>
              <a:t>Conclusions and perspectives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8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8</a:t>
            </a:fld>
            <a:endParaRPr lang="en-GB"/>
          </a:p>
        </p:txBody>
      </p:sp>
      <p:sp>
        <p:nvSpPr>
          <p:cNvPr id="4" name="Signalisation droite 3"/>
          <p:cNvSpPr/>
          <p:nvPr/>
        </p:nvSpPr>
        <p:spPr>
          <a:xfrm>
            <a:off x="1230931" y="1905000"/>
            <a:ext cx="1423370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SLA </a:t>
            </a:r>
            <a:r>
              <a:rPr lang="fr-FR" dirty="0" err="1" smtClean="0">
                <a:latin typeface="Consolas"/>
                <a:cs typeface="Consolas"/>
              </a:rPr>
              <a:t>derivation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5" name="Signalisation droite 4"/>
          <p:cNvSpPr/>
          <p:nvPr/>
        </p:nvSpPr>
        <p:spPr>
          <a:xfrm>
            <a:off x="3513612" y="19177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Service composition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6" name="Signalisation droite 5"/>
          <p:cNvSpPr/>
          <p:nvPr/>
        </p:nvSpPr>
        <p:spPr>
          <a:xfrm>
            <a:off x="5964712" y="19304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evaluation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20081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Lookup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rederived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8" name="Signalisation droite 7"/>
          <p:cNvSpPr/>
          <p:nvPr/>
        </p:nvSpPr>
        <p:spPr>
          <a:xfrm>
            <a:off x="3138923" y="1549400"/>
            <a:ext cx="4976377" cy="952500"/>
          </a:xfrm>
          <a:prstGeom prst="homePlat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nsolas"/>
              <a:cs typeface="Consolas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1982737" y="35179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Integrate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1" name="Connecteur en angle 10"/>
          <p:cNvCxnSpPr>
            <a:stCxn id="4" idx="2"/>
            <a:endCxn id="7" idx="1"/>
          </p:cNvCxnSpPr>
          <p:nvPr/>
        </p:nvCxnSpPr>
        <p:spPr>
          <a:xfrm rot="16200000" flipH="1">
            <a:off x="1592789" y="2569152"/>
            <a:ext cx="660400" cy="1702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2"/>
            <a:endCxn id="9" idx="1"/>
          </p:cNvCxnSpPr>
          <p:nvPr/>
        </p:nvCxnSpPr>
        <p:spPr>
          <a:xfrm rot="16200000" flipH="1">
            <a:off x="1167339" y="2994602"/>
            <a:ext cx="1485900" cy="1448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49697" y="3073400"/>
            <a:ext cx="403989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OR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16" name="Signalisation droite 15"/>
          <p:cNvSpPr/>
          <p:nvPr/>
        </p:nvSpPr>
        <p:spPr>
          <a:xfrm>
            <a:off x="4408437" y="26670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Rewrite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query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constraints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0" name="Connecteur en angle 19"/>
          <p:cNvCxnSpPr>
            <a:stCxn id="5" idx="2"/>
            <a:endCxn id="16" idx="1"/>
          </p:cNvCxnSpPr>
          <p:nvPr/>
        </p:nvCxnSpPr>
        <p:spPr>
          <a:xfrm rot="16200000" flipH="1">
            <a:off x="4027184" y="2577847"/>
            <a:ext cx="622300" cy="140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ignalisation droite 20"/>
          <p:cNvSpPr/>
          <p:nvPr/>
        </p:nvSpPr>
        <p:spPr>
          <a:xfrm>
            <a:off x="4421137" y="34798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Store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rewriten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queries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81138" y="1524000"/>
            <a:ext cx="17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rewriting</a:t>
            </a:r>
            <a:endParaRPr lang="fr-FR" dirty="0">
              <a:latin typeface="Consolas"/>
              <a:cs typeface="Consolas"/>
            </a:endParaRPr>
          </a:p>
        </p:txBody>
      </p:sp>
      <p:cxnSp>
        <p:nvCxnSpPr>
          <p:cNvPr id="23" name="Connecteur en angle 22"/>
          <p:cNvCxnSpPr>
            <a:stCxn id="5" idx="2"/>
            <a:endCxn id="21" idx="1"/>
          </p:cNvCxnSpPr>
          <p:nvPr/>
        </p:nvCxnSpPr>
        <p:spPr>
          <a:xfrm rot="16200000" flipH="1">
            <a:off x="3627134" y="2977897"/>
            <a:ext cx="1435100" cy="1529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6935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27" name="Signalisation droite 26"/>
          <p:cNvSpPr/>
          <p:nvPr/>
        </p:nvSpPr>
        <p:spPr>
          <a:xfrm>
            <a:off x="68087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guided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o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ptimization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8" name="Signalisation droite 27"/>
          <p:cNvSpPr/>
          <p:nvPr/>
        </p:nvSpPr>
        <p:spPr>
          <a:xfrm>
            <a:off x="6846837" y="35052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Execution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9" name="Connecteur en angle 28"/>
          <p:cNvCxnSpPr>
            <a:stCxn id="6" idx="2"/>
            <a:endCxn id="27" idx="1"/>
          </p:cNvCxnSpPr>
          <p:nvPr/>
        </p:nvCxnSpPr>
        <p:spPr>
          <a:xfrm rot="16200000" flipH="1">
            <a:off x="6446534" y="2622297"/>
            <a:ext cx="635000" cy="894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6" idx="2"/>
            <a:endCxn id="28" idx="1"/>
          </p:cNvCxnSpPr>
          <p:nvPr/>
        </p:nvCxnSpPr>
        <p:spPr>
          <a:xfrm rot="16200000" flipH="1">
            <a:off x="6059184" y="3009647"/>
            <a:ext cx="1447800" cy="1275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1573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37" name="Signalisation droite 36"/>
          <p:cNvSpPr/>
          <p:nvPr/>
        </p:nvSpPr>
        <p:spPr>
          <a:xfrm>
            <a:off x="330200" y="4445000"/>
            <a:ext cx="8432800" cy="444500"/>
          </a:xfrm>
          <a:prstGeom prst="homePlat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Monitoring</a:t>
            </a:r>
            <a:endParaRPr lang="fr-FR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8" name="Signalisation droite 37"/>
          <p:cNvSpPr/>
          <p:nvPr/>
        </p:nvSpPr>
        <p:spPr>
          <a:xfrm>
            <a:off x="325912" y="3949700"/>
            <a:ext cx="1401288" cy="419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0734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/>
          <p:cNvSpPr/>
          <p:nvPr/>
        </p:nvSpPr>
        <p:spPr>
          <a:xfrm>
            <a:off x="330199" y="1696164"/>
            <a:ext cx="3111500" cy="1133831"/>
          </a:xfrm>
          <a:prstGeom prst="flowChartDocument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C</a:t>
            </a:r>
            <a:r>
              <a:rPr lang="fr-FR" sz="1600" baseline="30000" dirty="0" err="1" smtClean="0">
                <a:latin typeface="Consolas"/>
                <a:cs typeface="Consolas"/>
              </a:rPr>
              <a:t>ost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of $0,05 cents per </a:t>
            </a:r>
            <a:r>
              <a:rPr lang="fr-FR" sz="1600" baseline="30000" dirty="0" smtClean="0">
                <a:latin typeface="Consolas"/>
                <a:cs typeface="Consolas"/>
              </a:rPr>
              <a:t>call 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8 </a:t>
            </a:r>
            <a:r>
              <a:rPr lang="fr-FR" sz="1600" baseline="30000" dirty="0">
                <a:latin typeface="Consolas"/>
                <a:cs typeface="Consolas"/>
              </a:rPr>
              <a:t>GB of I/O volume/</a:t>
            </a:r>
            <a:r>
              <a:rPr lang="fr-FR" sz="1600" baseline="30000" dirty="0" err="1" smtClean="0">
                <a:latin typeface="Consolas"/>
                <a:cs typeface="Consolas"/>
              </a:rPr>
              <a:t>month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>
                <a:latin typeface="Consolas"/>
                <a:cs typeface="Consolas"/>
              </a:rPr>
              <a:t>F</a:t>
            </a:r>
            <a:r>
              <a:rPr lang="fr-FR" sz="1600" baseline="30000" dirty="0" smtClean="0">
                <a:latin typeface="Consolas"/>
                <a:cs typeface="Consolas"/>
              </a:rPr>
              <a:t>ree </a:t>
            </a:r>
            <a:r>
              <a:rPr lang="fr-FR" sz="1600" baseline="30000" dirty="0">
                <a:latin typeface="Consolas"/>
                <a:cs typeface="Consolas"/>
              </a:rPr>
              <a:t>data </a:t>
            </a:r>
            <a:r>
              <a:rPr lang="fr-FR" sz="1600" baseline="30000" dirty="0" err="1">
                <a:latin typeface="Consolas"/>
                <a:cs typeface="Consolas"/>
              </a:rPr>
              <a:t>transfer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cost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within</a:t>
            </a:r>
            <a:r>
              <a:rPr lang="fr-FR" sz="1600" baseline="30000" dirty="0">
                <a:latin typeface="Consolas"/>
                <a:cs typeface="Consolas"/>
              </a:rPr>
              <a:t> the </a:t>
            </a:r>
            <a:r>
              <a:rPr lang="fr-FR" sz="1600" baseline="30000" dirty="0" err="1">
                <a:latin typeface="Consolas"/>
                <a:cs typeface="Consolas"/>
              </a:rPr>
              <a:t>same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region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1 </a:t>
            </a:r>
            <a:r>
              <a:rPr lang="fr-FR" sz="1600" baseline="30000" dirty="0">
                <a:latin typeface="Consolas"/>
                <a:cs typeface="Consolas"/>
              </a:rPr>
              <a:t>GB of </a:t>
            </a:r>
            <a:r>
              <a:rPr lang="fr-FR" sz="1600" baseline="30000" dirty="0" err="1">
                <a:latin typeface="Consolas"/>
                <a:cs typeface="Consolas"/>
              </a:rPr>
              <a:t>storage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2" y="2357972"/>
            <a:ext cx="1051885" cy="4637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  <p:pic>
        <p:nvPicPr>
          <p:cNvPr id="4" name="Image 3" descr="SLAexten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15" y="1079501"/>
            <a:ext cx="4064000" cy="2380986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2424437" y="2216012"/>
            <a:ext cx="1199213" cy="772726"/>
            <a:chOff x="1857254" y="1775741"/>
            <a:chExt cx="2985679" cy="1700064"/>
          </a:xfrm>
        </p:grpSpPr>
        <p:sp>
          <p:nvSpPr>
            <p:cNvPr id="8" name="Arc 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8" idx="0"/>
              <a:endCxn id="1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ocument 11"/>
          <p:cNvSpPr/>
          <p:nvPr/>
        </p:nvSpPr>
        <p:spPr>
          <a:xfrm>
            <a:off x="5118099" y="3427741"/>
            <a:ext cx="3352800" cy="1643418"/>
          </a:xfrm>
          <a:prstGeom prst="flowChartDocument">
            <a:avLst/>
          </a:prstGeom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13" name="Image 12" descr="us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2" y="4258732"/>
            <a:ext cx="560369" cy="580542"/>
          </a:xfrm>
          <a:prstGeom prst="rect">
            <a:avLst/>
          </a:prstGeom>
        </p:spPr>
      </p:pic>
      <p:sp>
        <p:nvSpPr>
          <p:cNvPr id="14" name="Document 13"/>
          <p:cNvSpPr/>
          <p:nvPr/>
        </p:nvSpPr>
        <p:spPr>
          <a:xfrm>
            <a:off x="618057" y="3035395"/>
            <a:ext cx="4064010" cy="2097749"/>
          </a:xfrm>
          <a:prstGeom prst="flowChartDocument">
            <a:avLst/>
          </a:prstGeom>
          <a:ln w="38100" cmpd="sng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Q total </a:t>
            </a:r>
            <a:r>
              <a:rPr lang="fr-FR" sz="1050" b="1" dirty="0" err="1" smtClean="0">
                <a:latin typeface="Consolas"/>
                <a:cs typeface="Consolas"/>
              </a:rPr>
              <a:t>cost</a:t>
            </a:r>
            <a:r>
              <a:rPr lang="fr-FR" sz="1050" dirty="0" err="1" smtClean="0">
                <a:latin typeface="Consolas"/>
                <a:cs typeface="Consolas"/>
              </a:rPr>
              <a:t>:</a:t>
            </a:r>
            <a:r>
              <a:rPr lang="fr-FR" sz="1050" dirty="0" err="1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err="1" smtClean="0">
                <a:latin typeface="Consolas"/>
                <a:cs typeface="Consolas"/>
              </a:rPr>
              <a:t>i</a:t>
            </a:r>
            <a:r>
              <a:rPr lang="fr-FR" sz="1050" baseline="-25000" dirty="0" smtClean="0">
                <a:latin typeface="Consolas"/>
                <a:cs typeface="Consolas"/>
              </a:rPr>
              <a:t>=1…n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cost</a:t>
            </a:r>
            <a:r>
              <a:rPr lang="fr-FR" sz="1050" dirty="0" smtClean="0">
                <a:latin typeface="Consolas"/>
                <a:cs typeface="Consolas"/>
              </a:rPr>
              <a:t>(s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dirty="0" smtClean="0">
                <a:latin typeface="Consolas"/>
                <a:cs typeface="Consolas"/>
              </a:rPr>
              <a:t>) + </a:t>
            </a:r>
            <a:r>
              <a:rPr lang="fr-FR" sz="1050" dirty="0">
                <a:latin typeface="Consolas"/>
                <a:cs typeface="Consolas"/>
              </a:rPr>
              <a:t>data </a:t>
            </a:r>
            <a:r>
              <a:rPr lang="fr-FR" sz="1050" dirty="0" err="1" smtClean="0">
                <a:latin typeface="Consolas"/>
                <a:cs typeface="Consolas"/>
              </a:rPr>
              <a:t>transfer</a:t>
            </a:r>
            <a:r>
              <a:rPr lang="fr-FR" sz="1050" dirty="0" smtClean="0">
                <a:latin typeface="Consolas"/>
                <a:cs typeface="Consolas"/>
              </a:rPr>
              <a:t> ≦ </a:t>
            </a:r>
            <a:r>
              <a:rPr lang="fr-FR" sz="1050" dirty="0">
                <a:latin typeface="Consolas"/>
                <a:cs typeface="Consolas"/>
              </a:rPr>
              <a:t>$5</a:t>
            </a:r>
            <a:endParaRPr lang="fr-FR" sz="1050" dirty="0" smtClean="0">
              <a:latin typeface="Consolas"/>
              <a:cs typeface="Consolas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Total </a:t>
            </a:r>
            <a:r>
              <a:rPr lang="fr-FR" sz="1050" b="1" dirty="0" err="1" smtClean="0">
                <a:latin typeface="Consolas"/>
                <a:cs typeface="Consolas"/>
              </a:rPr>
              <a:t>response</a:t>
            </a:r>
            <a:r>
              <a:rPr lang="fr-FR" sz="1050" b="1" dirty="0" smtClean="0">
                <a:latin typeface="Consolas"/>
                <a:cs typeface="Consolas"/>
              </a:rPr>
              <a:t> time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baseline="-25000" dirty="0">
                <a:latin typeface="Consolas"/>
                <a:cs typeface="Consolas"/>
              </a:rPr>
              <a:t>=1…n</a:t>
            </a:r>
            <a:r>
              <a:rPr lang="fr-FR" sz="1050" dirty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respTime</a:t>
            </a:r>
            <a:r>
              <a:rPr lang="fr-FR" sz="1050" dirty="0" smtClean="0">
                <a:latin typeface="Consolas"/>
                <a:cs typeface="Consolas"/>
              </a:rPr>
              <a:t>(</a:t>
            </a:r>
            <a:r>
              <a:rPr lang="fr-FR" sz="1050" dirty="0">
                <a:latin typeface="Consolas"/>
                <a:cs typeface="Consolas"/>
              </a:rPr>
              <a:t>s</a:t>
            </a:r>
            <a:r>
              <a:rPr lang="fr-FR" sz="1050" baseline="-25000" dirty="0">
                <a:latin typeface="Consolas"/>
                <a:cs typeface="Consolas"/>
              </a:rPr>
              <a:t>i</a:t>
            </a:r>
            <a:r>
              <a:rPr lang="fr-FR" sz="1050" dirty="0">
                <a:latin typeface="Consolas"/>
                <a:cs typeface="Consolas"/>
              </a:rPr>
              <a:t>) + data </a:t>
            </a:r>
            <a:r>
              <a:rPr lang="fr-FR" sz="1050" dirty="0" err="1">
                <a:latin typeface="Consolas"/>
                <a:cs typeface="Consolas"/>
              </a:rPr>
              <a:t>transfer</a:t>
            </a:r>
            <a:r>
              <a:rPr lang="fr-FR" sz="1050" dirty="0">
                <a:latin typeface="Consolas"/>
                <a:cs typeface="Consolas"/>
              </a:rPr>
              <a:t> ≦ $</a:t>
            </a:r>
            <a:r>
              <a:rPr lang="fr-FR" sz="1050" dirty="0" smtClean="0">
                <a:latin typeface="Consolas"/>
                <a:cs typeface="Consolas"/>
              </a:rPr>
              <a:t>5 0,01 sec.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Availability</a:t>
            </a:r>
            <a:r>
              <a:rPr lang="fr-FR" sz="1050" dirty="0" smtClean="0">
                <a:latin typeface="Consolas"/>
                <a:cs typeface="Consolas"/>
              </a:rPr>
              <a:t>: (of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) ≦ </a:t>
            </a:r>
            <a:r>
              <a:rPr lang="fr-FR" sz="1050" dirty="0" smtClean="0">
                <a:latin typeface="Consolas"/>
                <a:cs typeface="Consolas"/>
              </a:rPr>
              <a:t>90%</a:t>
            </a:r>
            <a:endParaRPr lang="fr-FR" sz="1050" dirty="0" smtClean="0">
              <a:latin typeface="Consolas"/>
              <a:cs typeface="Consolas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Freshness</a:t>
            </a:r>
            <a:r>
              <a:rPr lang="fr-FR" sz="1050" dirty="0" smtClean="0">
                <a:latin typeface="Consolas"/>
                <a:cs typeface="Consolas"/>
              </a:rPr>
              <a:t>: non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err="1" smtClean="0">
                <a:latin typeface="Consolas"/>
                <a:cs typeface="Consolas"/>
              </a:rPr>
              <a:t>avg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 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 ≦ </a:t>
            </a:r>
            <a:r>
              <a:rPr lang="fr-FR" sz="1050" dirty="0" smtClean="0">
                <a:latin typeface="Consolas"/>
                <a:cs typeface="Consolas"/>
              </a:rPr>
              <a:t>85%</a:t>
            </a:r>
            <a:endParaRPr lang="fr-FR" sz="1050" dirty="0" smtClean="0">
              <a:latin typeface="Consolas"/>
              <a:cs typeface="Consolas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Provenance</a:t>
            </a:r>
            <a:r>
              <a:rPr lang="fr-FR" sz="1050" dirty="0" smtClean="0">
                <a:latin typeface="Consolas"/>
                <a:cs typeface="Consolas"/>
              </a:rPr>
              <a:t>: green services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Storage</a:t>
            </a:r>
            <a:r>
              <a:rPr lang="fr-FR" sz="1050" dirty="0" smtClean="0">
                <a:latin typeface="Consolas"/>
                <a:cs typeface="Consolas"/>
              </a:rPr>
              <a:t>: partial </a:t>
            </a:r>
            <a:r>
              <a:rPr lang="fr-FR" sz="1050" dirty="0" err="1" smtClean="0">
                <a:latin typeface="Consolas"/>
                <a:cs typeface="Consolas"/>
              </a:rPr>
              <a:t>results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>
                <a:latin typeface="Consolas"/>
                <a:cs typeface="Consolas"/>
              </a:rPr>
              <a:t>size </a:t>
            </a:r>
            <a:r>
              <a:rPr lang="fr-FR" sz="1050" dirty="0" smtClean="0">
                <a:latin typeface="Consolas"/>
                <a:cs typeface="Consolas"/>
              </a:rPr>
              <a:t>≦ 1 Giga</a:t>
            </a:r>
            <a:endParaRPr lang="fr-FR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53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8252</TotalTime>
  <Words>1076</Words>
  <Application>Microsoft Macintosh PowerPoint</Application>
  <PresentationFormat>Présentation à l'écran (16:9)</PresentationFormat>
  <Paragraphs>225</Paragraphs>
  <Slides>14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Dividend</vt:lpstr>
      <vt:lpstr>SLA-guided data integration on cloud environments</vt:lpstr>
      <vt:lpstr>Self sustainable Smart CitY</vt:lpstr>
      <vt:lpstr>Présentation PowerPoint</vt:lpstr>
      <vt:lpstr>Présentation PowerPoint</vt:lpstr>
      <vt:lpstr>Problem statement</vt:lpstr>
      <vt:lpstr>objectives</vt:lpstr>
      <vt:lpstr>Roadmap</vt:lpstr>
      <vt:lpstr>General approach</vt:lpstr>
      <vt:lpstr>SLA Integration</vt:lpstr>
      <vt:lpstr>Query rewritting</vt:lpstr>
      <vt:lpstr>Sla guided data integration service</vt:lpstr>
      <vt:lpstr>Roadmap</vt:lpstr>
      <vt:lpstr>Conclusions and current work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435</cp:revision>
  <dcterms:created xsi:type="dcterms:W3CDTF">2013-02-04T16:18:25Z</dcterms:created>
  <dcterms:modified xsi:type="dcterms:W3CDTF">2014-03-12T18:34:46Z</dcterms:modified>
</cp:coreProperties>
</file>