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jpeg" ContentType="image/jpeg"/>
  <Default Extension="emf" ContentType="image/x-emf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9" r:id="rId1"/>
  </p:sldMasterIdLst>
  <p:notesMasterIdLst>
    <p:notesMasterId r:id="rId16"/>
  </p:notesMasterIdLst>
  <p:handoutMasterIdLst>
    <p:handoutMasterId r:id="rId17"/>
  </p:handoutMasterIdLst>
  <p:sldIdLst>
    <p:sldId id="256" r:id="rId2"/>
    <p:sldId id="377" r:id="rId3"/>
    <p:sldId id="387" r:id="rId4"/>
    <p:sldId id="390" r:id="rId5"/>
    <p:sldId id="388" r:id="rId6"/>
    <p:sldId id="351" r:id="rId7"/>
    <p:sldId id="383" r:id="rId8"/>
    <p:sldId id="392" r:id="rId9"/>
    <p:sldId id="385" r:id="rId10"/>
    <p:sldId id="393" r:id="rId11"/>
    <p:sldId id="380" r:id="rId12"/>
    <p:sldId id="384" r:id="rId13"/>
    <p:sldId id="386" r:id="rId14"/>
    <p:sldId id="376" r:id="rId15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7025" autoAdjust="0"/>
    <p:restoredTop sz="78938" autoAdjust="0"/>
  </p:normalViewPr>
  <p:slideViewPr>
    <p:cSldViewPr snapToGrid="0">
      <p:cViewPr>
        <p:scale>
          <a:sx n="100" d="100"/>
          <a:sy n="100" d="100"/>
        </p:scale>
        <p:origin x="-1160" y="-23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7E57C5-5813-5747-A65D-14904BC3B28A}" type="datetimeFigureOut">
              <a:rPr lang="fr-FR" smtClean="0"/>
              <a:t>12/03/2014</a:t>
            </a:fld>
            <a:endParaRPr lang="es-ES_tradnl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17F4EB-B0F3-5641-A083-ED9FDE6DF76C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100666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840C0A-9A0E-6F48-97E1-1968C32D5906}" type="datetimeFigureOut">
              <a:rPr lang="fr-FR" smtClean="0"/>
              <a:t>12/03/2014</a:t>
            </a:fld>
            <a:endParaRPr lang="es-ES_tradnl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s-ES_tradnl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E0BC2A-8237-8C45-84CA-A7F136E6A562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0022280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E0BC2A-8237-8C45-84CA-A7F136E6A562}" type="slidenum">
              <a:rPr lang="es-ES_tradnl" smtClean="0"/>
              <a:t>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081212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E0BC2A-8237-8C45-84CA-A7F136E6A562}" type="slidenum">
              <a:rPr lang="es-ES_tradnl" smtClean="0"/>
              <a:t>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895951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Objetivo general</a:t>
            </a:r>
            <a:endParaRPr lang="es-MX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MX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lvl="0"/>
            <a:r>
              <a:rPr lang="es-MX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Proponer una herramienta de ayuda a la toma de decisiones para componer servicios de procesamiento de datos adaptados a contratos de preferencias (</a:t>
            </a:r>
            <a:r>
              <a:rPr lang="es-MX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</a:t>
            </a:r>
            <a:r>
              <a:rPr lang="es-MX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MX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Level</a:t>
            </a:r>
            <a:r>
              <a:rPr lang="es-MX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MX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Agreement</a:t>
            </a:r>
            <a:r>
              <a:rPr lang="es-MX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</a:t>
            </a:r>
          </a:p>
          <a:p>
            <a:r>
              <a:rPr lang="es-MX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lvl="0"/>
            <a:r>
              <a:rPr lang="es-MX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Aplicar la solución al contexto de </a:t>
            </a:r>
            <a:r>
              <a:rPr lang="es-MX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Smart </a:t>
            </a:r>
            <a:r>
              <a:rPr lang="es-MX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Grid</a:t>
            </a:r>
            <a:r>
              <a:rPr lang="es-MX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 particular al tratamiento de datos asociados a la optimización del consumo de energía en las casas habitación.</a:t>
            </a:r>
          </a:p>
          <a:p>
            <a:r>
              <a:rPr lang="es-MX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s-MX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Objetivos específicos:</a:t>
            </a:r>
            <a:endParaRPr lang="es-MX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MX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lvl="0"/>
            <a:r>
              <a:rPr lang="es-MX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Estudiar los diferentes modelos </a:t>
            </a:r>
            <a:r>
              <a:rPr lang="es-MX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</a:t>
            </a:r>
            <a:r>
              <a:rPr lang="es-MX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reduce y probar sus implementaciones en particular </a:t>
            </a:r>
            <a:r>
              <a:rPr lang="es-MX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Hadoop</a:t>
            </a:r>
            <a:r>
              <a:rPr lang="es-MX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 </a:t>
            </a:r>
            <a:r>
              <a:rPr lang="es-MX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Dryad</a:t>
            </a:r>
            <a:r>
              <a:rPr lang="es-MX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pPr lvl="0"/>
            <a:r>
              <a:rPr lang="es-MX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Hacer un estado del arte de operadores de procesamiento de datos definidos usando modelos </a:t>
            </a:r>
            <a:r>
              <a:rPr lang="es-MX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</a:t>
            </a:r>
            <a:r>
              <a:rPr lang="es-MX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-reduce</a:t>
            </a:r>
          </a:p>
          <a:p>
            <a:pPr lvl="0"/>
            <a:r>
              <a:rPr lang="es-MX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Implementación de operadores bajo modelos </a:t>
            </a:r>
            <a:r>
              <a:rPr lang="es-MX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</a:t>
            </a:r>
            <a:r>
              <a:rPr lang="es-MX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-reduce en una plataforma </a:t>
            </a:r>
            <a:r>
              <a:rPr lang="es-MX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cloud</a:t>
            </a:r>
            <a:endParaRPr lang="es-MX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MX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Proponer estrategias de evaluación de consumo de recursos de los operadores analizados dentro del marco de un escenario Smart </a:t>
            </a:r>
            <a:r>
              <a:rPr lang="es-MX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Grid</a:t>
            </a:r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15A4C-9E08-41AA-A5B8-2AF14C109CD3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639695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E0BC2A-8237-8C45-84CA-A7F136E6A562}" type="slidenum">
              <a:rPr lang="es-ES_tradnl" smtClean="0"/>
              <a:t>11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689089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E0BC2A-8237-8C45-84CA-A7F136E6A562}" type="slidenum">
              <a:rPr lang="es-ES_tradnl" smtClean="0"/>
              <a:t>14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34173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4900" y="4102267"/>
            <a:ext cx="8447150" cy="69065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7539" y="965842"/>
            <a:ext cx="8245162" cy="1106260"/>
          </a:xfrm>
          <a:effectLst/>
        </p:spPr>
        <p:txBody>
          <a:bodyPr anchor="b">
            <a:normAutofit/>
          </a:bodyPr>
          <a:lstStyle>
            <a:lvl1pPr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895" y="2356174"/>
            <a:ext cx="8245160" cy="442741"/>
          </a:xfrm>
        </p:spPr>
        <p:txBody>
          <a:bodyPr anchor="t">
            <a:normAutofit/>
          </a:bodyPr>
          <a:lstStyle>
            <a:lvl1pPr marL="0" indent="0" algn="l">
              <a:buNone/>
              <a:defRPr sz="1200" cap="all">
                <a:solidFill>
                  <a:schemeClr val="accent2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04463" y="4467103"/>
            <a:ext cx="2133600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8173A4C-CE70-0842-955E-7836C9977CD0}" type="datetime1">
              <a:rPr lang="fr-FR" smtClean="0"/>
              <a:t>12/03/2014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5894" y="4463859"/>
            <a:ext cx="5187908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4467103"/>
            <a:ext cx="762330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03914D5-4C05-48A0-975C-C97C98535A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8502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0214" y="460805"/>
            <a:ext cx="8482004" cy="89197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35894" y="526617"/>
            <a:ext cx="8272212" cy="7603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C69C8-B675-1649-A9BD-41EBD27C87D2}" type="datetime1">
              <a:rPr lang="fr-FR" smtClean="0"/>
              <a:t>12/03/2014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914D5-4C05-48A0-975C-C97C98535A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0600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1" y="449794"/>
            <a:ext cx="2180113" cy="43627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506795"/>
            <a:ext cx="1503123" cy="388730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3" y="506795"/>
            <a:ext cx="5922209" cy="3887305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4467103"/>
            <a:ext cx="996106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BAE475C-31E1-764F-AEF6-3694F06675D0}" type="datetime1">
              <a:rPr lang="fr-FR" smtClean="0"/>
              <a:t>12/03/2014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3" y="4463859"/>
            <a:ext cx="5922209" cy="273844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34962" y="4467103"/>
            <a:ext cx="873146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03914D5-4C05-48A0-975C-C97C98535A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06958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210550" y="211931"/>
            <a:ext cx="641350" cy="12001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5" name="TextBox 8"/>
          <p:cNvSpPr txBox="1">
            <a:spLocks noChangeArrowheads="1"/>
          </p:cNvSpPr>
          <p:nvPr/>
        </p:nvSpPr>
        <p:spPr bwMode="auto">
          <a:xfrm>
            <a:off x="223838" y="171450"/>
            <a:ext cx="26035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GB" sz="3600" b="1" smtClean="0">
                <a:solidFill>
                  <a:srgbClr val="C2C2FF"/>
                </a:solidFill>
              </a:rPr>
              <a:t>+</a:t>
            </a:r>
          </a:p>
        </p:txBody>
      </p:sp>
      <p:sp>
        <p:nvSpPr>
          <p:cNvPr id="6" name="Rectangle 5"/>
          <p:cNvSpPr/>
          <p:nvPr/>
        </p:nvSpPr>
        <p:spPr>
          <a:xfrm>
            <a:off x="8067676" y="211931"/>
            <a:ext cx="92075" cy="12001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02CF7C-A13E-A345-84DA-F5AB6E7DF0E9}" type="datetime1">
              <a:rPr lang="fr-FR" smtClean="0"/>
              <a:t>12/03/2014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C9F231-1BFB-0E48-91FF-B2685319467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02537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11931"/>
            <a:ext cx="685800" cy="12001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6" y="17145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AAD87-5DB6-FD45-9B91-4F6BC3D3F595}" type="datetime1">
              <a:rPr lang="fr-FR" smtClean="0"/>
              <a:t>12/03/2014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9914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11931"/>
            <a:ext cx="685800" cy="12001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6" y="17145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1835524"/>
            <a:ext cx="3657600" cy="275909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1835524"/>
            <a:ext cx="3657600" cy="275909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0A38C-46F8-1741-9A21-08C25CCF77B8}" type="datetime1">
              <a:rPr lang="fr-FR" smtClean="0"/>
              <a:t>12/03/2014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1553136"/>
            <a:ext cx="3657600" cy="242047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1553136"/>
            <a:ext cx="3657600" cy="24204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1716268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1" y="211931"/>
            <a:ext cx="642097" cy="12001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11931"/>
            <a:ext cx="91440" cy="12001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6" y="17145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489472"/>
            <a:ext cx="3657600" cy="310515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489472"/>
            <a:ext cx="3657600" cy="310515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11159-4733-984B-82E6-F506241142AC}" type="datetime1">
              <a:rPr lang="fr-FR" smtClean="0"/>
              <a:t>12/03/2014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973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30214" y="460805"/>
            <a:ext cx="8482004" cy="89197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526617"/>
            <a:ext cx="8272212" cy="7603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895" y="1635373"/>
            <a:ext cx="8272211" cy="275872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3E0B9-CC88-8645-9C27-FEB189175B0D}" type="datetime1">
              <a:rPr lang="fr-FR" smtClean="0"/>
              <a:t>12/03/2014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4467103"/>
            <a:ext cx="789381" cy="273844"/>
          </a:xfrm>
        </p:spPr>
        <p:txBody>
          <a:bodyPr/>
          <a:lstStyle/>
          <a:p>
            <a:fld id="{503914D5-4C05-48A0-975C-C97C98535A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0878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5863" y="3856481"/>
            <a:ext cx="8468145" cy="944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2282933"/>
            <a:ext cx="8272211" cy="1123130"/>
          </a:xfrm>
        </p:spPr>
        <p:txBody>
          <a:bodyPr anchor="b">
            <a:normAutofit/>
          </a:bodyPr>
          <a:lstStyle>
            <a:lvl1pPr algn="l">
              <a:defRPr sz="27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5" y="3406063"/>
            <a:ext cx="8272211" cy="450417"/>
          </a:xfrm>
        </p:spPr>
        <p:txBody>
          <a:bodyPr anchor="t">
            <a:normAutofit/>
          </a:bodyPr>
          <a:lstStyle>
            <a:lvl1pPr marL="0" indent="0" algn="l">
              <a:buNone/>
              <a:defRPr sz="1400" cap="all">
                <a:solidFill>
                  <a:schemeClr val="accent2"/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DE04ABD-EA59-D340-8A4B-D382B3BF6F0B}" type="datetime1">
              <a:rPr lang="fr-FR" smtClean="0"/>
              <a:t>12/03/2014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03914D5-4C05-48A0-975C-C97C98535A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2561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4487" y="454916"/>
            <a:ext cx="8475027" cy="944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547244"/>
            <a:ext cx="8272212" cy="7412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5895" y="1671003"/>
            <a:ext cx="4066793" cy="2724785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313" y="1671003"/>
            <a:ext cx="4066794" cy="2724785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01940-797B-154C-B283-2D29903CC2BA}" type="datetime1">
              <a:rPr lang="fr-FR" smtClean="0"/>
              <a:t>12/03/2014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914D5-4C05-48A0-975C-C97C98535A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2799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334487" y="454916"/>
            <a:ext cx="8475027" cy="944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35895" y="547244"/>
            <a:ext cx="8272212" cy="7412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5415" y="1688169"/>
            <a:ext cx="3815306" cy="402004"/>
          </a:xfrm>
        </p:spPr>
        <p:txBody>
          <a:bodyPr anchor="b">
            <a:noAutofit/>
          </a:bodyPr>
          <a:lstStyle>
            <a:lvl1pPr marL="0" indent="0">
              <a:buNone/>
              <a:defRPr sz="170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896" y="2194540"/>
            <a:ext cx="4044825" cy="220124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2802" y="1688169"/>
            <a:ext cx="3815305" cy="415030"/>
          </a:xfrm>
        </p:spPr>
        <p:txBody>
          <a:bodyPr anchor="b">
            <a:noAutofit/>
          </a:bodyPr>
          <a:lstStyle>
            <a:lvl1pPr marL="0" indent="0">
              <a:buNone/>
              <a:defRPr sz="170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194540"/>
            <a:ext cx="4044825" cy="220124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0B61E-7161-8349-B1B0-1706419BC512}" type="datetime1">
              <a:rPr lang="fr-FR" smtClean="0"/>
              <a:t>12/03/2014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914D5-4C05-48A0-975C-C97C98535A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6921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30512" y="454916"/>
            <a:ext cx="8475027" cy="944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31921" y="547244"/>
            <a:ext cx="8272212" cy="7412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996EE-AEA5-7247-84F6-5653F10EA78E}" type="datetime1">
              <a:rPr lang="fr-FR" smtClean="0"/>
              <a:t>12/03/2014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914D5-4C05-48A0-975C-C97C98535A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3004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A5426-907C-B84D-976B-85288A8ADDB1}" type="datetime1">
              <a:rPr lang="fr-FR" smtClean="0"/>
              <a:t>12/03/2014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914D5-4C05-48A0-975C-C97C98535A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7162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335863" y="3856480"/>
            <a:ext cx="8473650" cy="9560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3946722"/>
            <a:ext cx="3682084" cy="517136"/>
          </a:xfrm>
        </p:spPr>
        <p:txBody>
          <a:bodyPr anchor="ctr"/>
          <a:lstStyle>
            <a:lvl1pPr algn="l">
              <a:defRPr sz="15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862" y="450900"/>
            <a:ext cx="8469630" cy="3153600"/>
          </a:xfrm>
        </p:spPr>
        <p:txBody>
          <a:bodyPr anchor="ctr">
            <a:normAutofit/>
          </a:bodyPr>
          <a:lstStyle>
            <a:lvl1pPr>
              <a:defRPr sz="1500">
                <a:solidFill>
                  <a:schemeClr val="tx2"/>
                </a:solidFill>
              </a:defRPr>
            </a:lvl1pPr>
            <a:lvl2pPr>
              <a:defRPr sz="1400">
                <a:solidFill>
                  <a:schemeClr val="tx2"/>
                </a:solidFill>
              </a:defRPr>
            </a:lvl2pPr>
            <a:lvl3pPr>
              <a:defRPr sz="1200">
                <a:solidFill>
                  <a:schemeClr val="tx2"/>
                </a:solidFill>
              </a:defRPr>
            </a:lvl3pPr>
            <a:lvl4pPr>
              <a:defRPr sz="1100">
                <a:solidFill>
                  <a:schemeClr val="tx2"/>
                </a:solidFill>
              </a:defRPr>
            </a:lvl4pPr>
            <a:lvl5pPr>
              <a:defRPr sz="1100">
                <a:solidFill>
                  <a:schemeClr val="tx2"/>
                </a:solidFill>
              </a:defRPr>
            </a:lvl5pPr>
            <a:lvl6pPr>
              <a:defRPr sz="1100">
                <a:solidFill>
                  <a:schemeClr val="tx2"/>
                </a:solidFill>
              </a:defRPr>
            </a:lvl6pPr>
            <a:lvl7pPr>
              <a:defRPr sz="1100">
                <a:solidFill>
                  <a:schemeClr val="tx2"/>
                </a:solidFill>
              </a:defRPr>
            </a:lvl7pPr>
            <a:lvl8pPr>
              <a:defRPr sz="1100">
                <a:solidFill>
                  <a:schemeClr val="tx2"/>
                </a:solidFill>
              </a:defRPr>
            </a:lvl8pPr>
            <a:lvl9pPr>
              <a:defRPr sz="11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8" y="3946723"/>
            <a:ext cx="4402490" cy="517136"/>
          </a:xfrm>
        </p:spPr>
        <p:txBody>
          <a:bodyPr anchor="ctr">
            <a:normAutofit/>
          </a:bodyPr>
          <a:lstStyle>
            <a:lvl1pPr marL="0" indent="0" algn="r">
              <a:buNone/>
              <a:defRPr sz="800">
                <a:solidFill>
                  <a:schemeClr val="bg1"/>
                </a:solidFill>
              </a:defRPr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C8B3765-6DE2-FF46-A407-C716D7CC1B8C}" type="datetime1">
              <a:rPr lang="fr-FR" smtClean="0"/>
              <a:t>12/03/2014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03914D5-4C05-48A0-975C-C97C98535A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0579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3520042"/>
            <a:ext cx="8272212" cy="425054"/>
          </a:xfrm>
        </p:spPr>
        <p:txBody>
          <a:bodyPr anchor="b">
            <a:normAutofit/>
          </a:bodyPr>
          <a:lstStyle>
            <a:lvl1pPr algn="l">
              <a:defRPr sz="18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5863" y="449794"/>
            <a:ext cx="8468144" cy="266793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5894" y="3945096"/>
            <a:ext cx="8272213" cy="449003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34D2A-E81D-7F49-85D1-AFDCEF49289D}" type="datetime1">
              <a:rPr lang="fr-FR" smtClean="0"/>
              <a:t>12/03/2014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914D5-4C05-48A0-975C-C97C98535A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7568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5894" y="528843"/>
            <a:ext cx="8272212" cy="892166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4" y="1752002"/>
            <a:ext cx="8272212" cy="296853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04464" y="4868143"/>
            <a:ext cx="2133599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A4430339-9F7B-9E4D-B5EF-3BC3BAD6E4FA}" type="datetime1">
              <a:rPr lang="fr-FR" smtClean="0"/>
              <a:t>12/03/2014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5894" y="4864899"/>
            <a:ext cx="5187908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700" cap="all">
                <a:solidFill>
                  <a:schemeClr val="accent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8725" y="4868143"/>
            <a:ext cx="789383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503914D5-4C05-48A0-975C-C97C98535A04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334901" y="342900"/>
            <a:ext cx="2777490" cy="7124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031610" y="340232"/>
            <a:ext cx="2777490" cy="73916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181373" y="342900"/>
            <a:ext cx="2777490" cy="6858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54008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  <p:sldLayoutId id="2147483832" r:id="rId12"/>
    <p:sldLayoutId id="2147483833" r:id="rId13"/>
    <p:sldLayoutId id="2147483834" r:id="rId14"/>
    <p:sldLayoutId id="2147483835" r:id="rId15"/>
  </p:sldLayoutIdLst>
  <p:hf hdr="0" ftr="0" dt="0"/>
  <p:txStyles>
    <p:titleStyle>
      <a:lvl1pPr algn="l" defTabSz="342900" rtl="0" eaLnBrk="1" latinLnBrk="0" hangingPunct="1">
        <a:spcBef>
          <a:spcPct val="0"/>
        </a:spcBef>
        <a:buNone/>
        <a:defRPr sz="21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9500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1pPr>
      <a:lvl2pPr marL="472500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2pPr>
      <a:lvl3pPr marL="675000" indent="-202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2"/>
          </a:solidFill>
          <a:latin typeface="+mn-lt"/>
          <a:ea typeface="+mn-ea"/>
          <a:cs typeface="+mn-cs"/>
        </a:defRPr>
      </a:lvl3pPr>
      <a:lvl4pPr marL="931500" indent="-175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4pPr>
      <a:lvl5pPr marL="1201500" indent="-175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5pPr>
      <a:lvl6pPr marL="1425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6pPr>
      <a:lvl7pPr marL="165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7pPr>
      <a:lvl8pPr marL="1875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8pPr>
      <a:lvl9pPr marL="21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Nadia.Bennani@insa-lyon.fr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microsoft.com/office/2007/relationships/hdphoto" Target="../media/hdphoto1.wdp"/><Relationship Id="rId5" Type="http://schemas.microsoft.com/office/2007/relationships/hdphoto" Target="../media/hdphoto2.wdp"/><Relationship Id="rId6" Type="http://schemas.microsoft.com/office/2007/relationships/hdphoto" Target="../media/hdphoto3.wdp"/><Relationship Id="rId7" Type="http://schemas.openxmlformats.org/officeDocument/2006/relationships/image" Target="../media/image8.png"/><Relationship Id="rId8" Type="http://schemas.openxmlformats.org/officeDocument/2006/relationships/image" Target="../media/image10.jpeg"/><Relationship Id="rId9" Type="http://schemas.openxmlformats.org/officeDocument/2006/relationships/image" Target="../media/image11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hyperlink" Target="mailto:Nadia.Bennani@insa-lyon.fr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microsoft.com/office/2007/relationships/hdphoto" Target="../media/hdphoto1.wdp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cap="small" dirty="0" smtClean="0"/>
              <a:t>SLA-guided data integration on cloud environments</a:t>
            </a:r>
            <a:endParaRPr lang="en-GB" i="1" cap="smal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895" y="2356172"/>
            <a:ext cx="8245160" cy="1707827"/>
          </a:xfrm>
        </p:spPr>
        <p:txBody>
          <a:bodyPr>
            <a:normAutofit fontScale="92500" lnSpcReduction="10000"/>
          </a:bodyPr>
          <a:lstStyle/>
          <a:p>
            <a:r>
              <a:rPr lang="en-GB" sz="1700" cap="small" dirty="0" smtClean="0"/>
              <a:t>N. </a:t>
            </a:r>
            <a:r>
              <a:rPr lang="en-GB" sz="1700" cap="small" dirty="0" err="1" smtClean="0"/>
              <a:t>Bennani</a:t>
            </a:r>
            <a:r>
              <a:rPr lang="en-GB" sz="1700" cap="small" dirty="0" smtClean="0"/>
              <a:t>, C. </a:t>
            </a:r>
            <a:r>
              <a:rPr lang="en-GB" sz="1700" cap="small" dirty="0" err="1"/>
              <a:t>G</a:t>
            </a:r>
            <a:r>
              <a:rPr lang="en-GB" sz="1700" cap="small" dirty="0" err="1" smtClean="0"/>
              <a:t>hedira</a:t>
            </a:r>
            <a:r>
              <a:rPr lang="en-GB" sz="1700" cap="small" dirty="0" smtClean="0"/>
              <a:t>, M. </a:t>
            </a:r>
            <a:r>
              <a:rPr lang="en-GB" sz="1700" cap="small" dirty="0" err="1" smtClean="0"/>
              <a:t>Musicante</a:t>
            </a:r>
            <a:r>
              <a:rPr lang="en-GB" sz="1700" cap="small" dirty="0" smtClean="0"/>
              <a:t>, G. </a:t>
            </a:r>
            <a:r>
              <a:rPr lang="en-GB" sz="1700" cap="small" dirty="0"/>
              <a:t>V</a:t>
            </a:r>
            <a:r>
              <a:rPr lang="en-GB" sz="1700" cap="small" dirty="0" smtClean="0"/>
              <a:t>argas-Solar</a:t>
            </a:r>
          </a:p>
          <a:p>
            <a:r>
              <a:rPr lang="en-GB" sz="1800" cap="small" dirty="0"/>
              <a:t>Contact</a:t>
            </a:r>
            <a:r>
              <a:rPr lang="en-GB" sz="1800" dirty="0"/>
              <a:t>: </a:t>
            </a:r>
            <a:r>
              <a:rPr lang="en-GB" sz="1800" cap="none" dirty="0">
                <a:hlinkClick r:id="rId3"/>
              </a:rPr>
              <a:t>Nadia.Bennani@insa-lyon.fr</a:t>
            </a:r>
            <a:r>
              <a:rPr lang="en-GB" sz="1800" cap="none" dirty="0"/>
              <a:t> </a:t>
            </a:r>
            <a:endParaRPr lang="en-GB" sz="1700" cap="none" dirty="0" smtClean="0"/>
          </a:p>
          <a:p>
            <a:pPr algn="r"/>
            <a:r>
              <a:rPr lang="en-GB" sz="1300" i="1" cap="none" dirty="0" smtClean="0"/>
              <a:t>Univ. Lyon, CNRS INSA-</a:t>
            </a:r>
            <a:r>
              <a:rPr lang="en-GB" sz="1300" i="1" cap="none" dirty="0"/>
              <a:t>L</a:t>
            </a:r>
            <a:r>
              <a:rPr lang="en-GB" sz="1300" i="1" cap="none" dirty="0" smtClean="0"/>
              <a:t>yon, LIRIS, </a:t>
            </a:r>
            <a:r>
              <a:rPr lang="en-GB" sz="1300" i="1" cap="none" dirty="0"/>
              <a:t>F</a:t>
            </a:r>
            <a:r>
              <a:rPr lang="en-GB" sz="1300" i="1" cap="none" dirty="0" smtClean="0"/>
              <a:t>rance</a:t>
            </a:r>
          </a:p>
          <a:p>
            <a:pPr algn="r"/>
            <a:r>
              <a:rPr lang="en-GB" sz="1300" i="1" cap="none" dirty="0" smtClean="0"/>
              <a:t>Magellan, IAE, </a:t>
            </a:r>
            <a:r>
              <a:rPr lang="en-GB" sz="1300" i="1" cap="none" dirty="0"/>
              <a:t>U</a:t>
            </a:r>
            <a:r>
              <a:rPr lang="en-GB" sz="1300" i="1" cap="none" dirty="0" smtClean="0"/>
              <a:t>niv. J-Moulin </a:t>
            </a:r>
            <a:r>
              <a:rPr lang="en-GB" sz="1300" i="1" cap="none" dirty="0"/>
              <a:t>L</a:t>
            </a:r>
            <a:r>
              <a:rPr lang="en-GB" sz="1300" i="1" cap="none" dirty="0" smtClean="0"/>
              <a:t>yon 3, </a:t>
            </a:r>
            <a:r>
              <a:rPr lang="en-GB" sz="1300" i="1" cap="none" dirty="0"/>
              <a:t>F</a:t>
            </a:r>
            <a:r>
              <a:rPr lang="en-GB" sz="1300" i="1" cap="none" dirty="0" smtClean="0"/>
              <a:t>rance</a:t>
            </a:r>
          </a:p>
          <a:p>
            <a:pPr algn="r"/>
            <a:r>
              <a:rPr lang="en-GB" sz="1300" i="1" cap="none" dirty="0" err="1" smtClean="0"/>
              <a:t>DiMAP</a:t>
            </a:r>
            <a:r>
              <a:rPr lang="en-GB" sz="1300" i="1" cap="none" dirty="0" smtClean="0"/>
              <a:t>, UFRN, Brazil</a:t>
            </a:r>
          </a:p>
          <a:p>
            <a:pPr algn="r"/>
            <a:r>
              <a:rPr lang="en-GB" sz="1300" i="1" cap="none" dirty="0" smtClean="0"/>
              <a:t>CNRS, LIG-LAFMIA, France</a:t>
            </a:r>
          </a:p>
        </p:txBody>
      </p:sp>
    </p:spTree>
    <p:extLst>
      <p:ext uri="{BB962C8B-B14F-4D97-AF65-F5344CB8AC3E}">
        <p14:creationId xmlns:p14="http://schemas.microsoft.com/office/powerpoint/2010/main" val="1430244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Query</a:t>
            </a:r>
            <a:r>
              <a:rPr lang="fr-FR" dirty="0" smtClean="0"/>
              <a:t> </a:t>
            </a:r>
            <a:r>
              <a:rPr lang="fr-FR" dirty="0" err="1" smtClean="0"/>
              <a:t>rewritting</a:t>
            </a:r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435895" y="1635373"/>
            <a:ext cx="8272211" cy="993527"/>
          </a:xfrm>
        </p:spPr>
        <p:txBody>
          <a:bodyPr/>
          <a:lstStyle/>
          <a:p>
            <a:pPr marL="0" indent="0">
              <a:buNone/>
            </a:pPr>
            <a:r>
              <a:rPr lang="fr-FR" dirty="0" err="1"/>
              <a:t>Given</a:t>
            </a:r>
            <a:r>
              <a:rPr lang="fr-FR" dirty="0"/>
              <a:t> a </a:t>
            </a:r>
            <a:r>
              <a:rPr lang="fr-FR" dirty="0" err="1"/>
              <a:t>list</a:t>
            </a:r>
            <a:r>
              <a:rPr lang="fr-FR" dirty="0"/>
              <a:t> of possible services </a:t>
            </a:r>
            <a:r>
              <a:rPr lang="fr-FR" dirty="0" err="1"/>
              <a:t>filtered</a:t>
            </a:r>
            <a:r>
              <a:rPr lang="fr-FR" dirty="0"/>
              <a:t> </a:t>
            </a:r>
            <a:r>
              <a:rPr lang="fr-FR" dirty="0" err="1"/>
              <a:t>according</a:t>
            </a:r>
            <a:r>
              <a:rPr lang="fr-FR" dirty="0"/>
              <a:t> </a:t>
            </a:r>
            <a:r>
              <a:rPr lang="fr-FR" dirty="0" smtClean="0"/>
              <a:t>to the </a:t>
            </a:r>
            <a:r>
              <a:rPr lang="fr-FR" dirty="0" err="1"/>
              <a:t>integrated</a:t>
            </a:r>
            <a:r>
              <a:rPr lang="fr-FR" dirty="0"/>
              <a:t> SLA, </a:t>
            </a:r>
            <a:r>
              <a:rPr lang="fr-FR" dirty="0" err="1"/>
              <a:t>produce</a:t>
            </a:r>
            <a:r>
              <a:rPr lang="fr-FR" dirty="0">
                <a:latin typeface="Consolas"/>
                <a:cs typeface="Consolas"/>
              </a:rPr>
              <a:t> k </a:t>
            </a:r>
            <a:r>
              <a:rPr lang="fr-FR" dirty="0"/>
              <a:t>compositions:</a:t>
            </a:r>
          </a:p>
          <a:p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914D5-4C05-48A0-975C-C97C98535A04}" type="slidenum">
              <a:rPr lang="en-GB" sz="600" smtClean="0"/>
              <a:t>10</a:t>
            </a:fld>
            <a:endParaRPr lang="en-GB" sz="600"/>
          </a:p>
        </p:txBody>
      </p:sp>
      <p:pic>
        <p:nvPicPr>
          <p:cNvPr id="6" name="Image 5" descr="Capture d’écran 2014-03-12 à 19.10.5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00" y="2533650"/>
            <a:ext cx="3636034" cy="1784350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4605721" y="2451100"/>
            <a:ext cx="41330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 smtClean="0">
                <a:latin typeface="Consolas"/>
                <a:cs typeface="Consolas"/>
              </a:rPr>
              <a:t>Compute</a:t>
            </a:r>
            <a:r>
              <a:rPr lang="fr-FR" sz="1200" dirty="0" smtClean="0">
                <a:latin typeface="Consolas"/>
                <a:cs typeface="Consolas"/>
              </a:rPr>
              <a:t> </a:t>
            </a:r>
            <a:r>
              <a:rPr lang="fr-FR" sz="1200" dirty="0" err="1" smtClean="0">
                <a:latin typeface="Consolas"/>
                <a:cs typeface="Consolas"/>
              </a:rPr>
              <a:t>my</a:t>
            </a:r>
            <a:r>
              <a:rPr lang="fr-FR" sz="1200" dirty="0" smtClean="0">
                <a:latin typeface="Consolas"/>
                <a:cs typeface="Consolas"/>
              </a:rPr>
              <a:t> location </a:t>
            </a:r>
            <a:r>
              <a:rPr lang="fr-FR" sz="1200" dirty="0" err="1" smtClean="0">
                <a:latin typeface="Consolas"/>
                <a:cs typeface="Consolas"/>
              </a:rPr>
              <a:t>using</a:t>
            </a:r>
            <a:r>
              <a:rPr lang="fr-FR" sz="1200" dirty="0" smtClean="0">
                <a:latin typeface="Consolas"/>
                <a:cs typeface="Consolas"/>
              </a:rPr>
              <a:t> location service Loc</a:t>
            </a:r>
            <a:r>
              <a:rPr lang="fr-FR" sz="1200" baseline="-25000" dirty="0" smtClean="0">
                <a:latin typeface="Consolas"/>
                <a:cs typeface="Consolas"/>
              </a:rPr>
              <a:t>1</a:t>
            </a:r>
            <a:endParaRPr lang="fr-FR" sz="1200" baseline="-25000" dirty="0">
              <a:latin typeface="Consolas"/>
              <a:cs typeface="Consolas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4013462" y="2717800"/>
            <a:ext cx="4725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 smtClean="0">
                <a:latin typeface="Consolas"/>
                <a:cs typeface="Consolas"/>
              </a:rPr>
              <a:t>Compute</a:t>
            </a:r>
            <a:r>
              <a:rPr lang="fr-FR" sz="1200" dirty="0" smtClean="0">
                <a:latin typeface="Consolas"/>
                <a:cs typeface="Consolas"/>
              </a:rPr>
              <a:t> </a:t>
            </a:r>
            <a:r>
              <a:rPr lang="fr-FR" sz="1200" dirty="0" err="1" smtClean="0">
                <a:latin typeface="Consolas"/>
                <a:cs typeface="Consolas"/>
              </a:rPr>
              <a:t>Eprovider</a:t>
            </a:r>
            <a:r>
              <a:rPr lang="fr-FR" sz="1200" dirty="0" smtClean="0">
                <a:latin typeface="Consolas"/>
                <a:cs typeface="Consolas"/>
              </a:rPr>
              <a:t> location </a:t>
            </a:r>
            <a:r>
              <a:rPr lang="fr-FR" sz="1200" dirty="0" err="1" smtClean="0">
                <a:latin typeface="Consolas"/>
                <a:cs typeface="Consolas"/>
              </a:rPr>
              <a:t>using</a:t>
            </a:r>
            <a:r>
              <a:rPr lang="fr-FR" sz="1200" dirty="0" smtClean="0">
                <a:latin typeface="Consolas"/>
                <a:cs typeface="Consolas"/>
              </a:rPr>
              <a:t> location service Loc</a:t>
            </a:r>
            <a:r>
              <a:rPr lang="fr-FR" sz="1200" baseline="-25000" dirty="0" smtClean="0">
                <a:latin typeface="Consolas"/>
                <a:cs typeface="Consolas"/>
              </a:rPr>
              <a:t>1</a:t>
            </a:r>
            <a:endParaRPr lang="fr-FR" sz="1200" baseline="-25000" dirty="0">
              <a:latin typeface="Consolas"/>
              <a:cs typeface="Consolas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4492910" y="2997200"/>
            <a:ext cx="4245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 smtClean="0">
                <a:latin typeface="Consolas"/>
                <a:cs typeface="Consolas"/>
              </a:rPr>
              <a:t>Compute</a:t>
            </a:r>
            <a:r>
              <a:rPr lang="fr-FR" sz="1200" dirty="0" smtClean="0">
                <a:latin typeface="Consolas"/>
                <a:cs typeface="Consolas"/>
              </a:rPr>
              <a:t> the distance </a:t>
            </a:r>
            <a:r>
              <a:rPr lang="fr-FR" sz="1200" dirty="0" err="1" smtClean="0">
                <a:latin typeface="Consolas"/>
                <a:cs typeface="Consolas"/>
              </a:rPr>
              <a:t>between</a:t>
            </a:r>
            <a:r>
              <a:rPr lang="fr-FR" sz="1200" dirty="0" smtClean="0">
                <a:latin typeface="Consolas"/>
                <a:cs typeface="Consolas"/>
              </a:rPr>
              <a:t> me and the provider</a:t>
            </a:r>
            <a:endParaRPr lang="fr-FR" sz="1200" baseline="-25000" dirty="0">
              <a:latin typeface="Consolas"/>
              <a:cs typeface="Consolas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4408302" y="3289300"/>
            <a:ext cx="43304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 smtClean="0">
                <a:latin typeface="Consolas"/>
                <a:cs typeface="Consolas"/>
              </a:rPr>
              <a:t>Retrieve</a:t>
            </a:r>
            <a:r>
              <a:rPr lang="fr-FR" sz="1200" dirty="0" smtClean="0">
                <a:latin typeface="Consolas"/>
                <a:cs typeface="Consolas"/>
              </a:rPr>
              <a:t> the </a:t>
            </a:r>
            <a:r>
              <a:rPr lang="fr-FR" sz="1200" dirty="0" err="1" smtClean="0">
                <a:latin typeface="Consolas"/>
                <a:cs typeface="Consolas"/>
              </a:rPr>
              <a:t>energy</a:t>
            </a:r>
            <a:r>
              <a:rPr lang="fr-FR" sz="1200" dirty="0" smtClean="0">
                <a:latin typeface="Consolas"/>
                <a:cs typeface="Consolas"/>
              </a:rPr>
              <a:t> and </a:t>
            </a:r>
            <a:r>
              <a:rPr lang="fr-FR" sz="1200" dirty="0" err="1" smtClean="0">
                <a:latin typeface="Consolas"/>
                <a:cs typeface="Consolas"/>
              </a:rPr>
              <a:t>cost</a:t>
            </a:r>
            <a:r>
              <a:rPr lang="fr-FR" sz="1200" dirty="0" smtClean="0">
                <a:latin typeface="Consolas"/>
                <a:cs typeface="Consolas"/>
              </a:rPr>
              <a:t> KW of </a:t>
            </a:r>
            <a:r>
              <a:rPr lang="fr-FR" sz="1200" dirty="0" err="1" smtClean="0">
                <a:latin typeface="Consolas"/>
                <a:cs typeface="Consolas"/>
              </a:rPr>
              <a:t>each</a:t>
            </a:r>
            <a:r>
              <a:rPr lang="fr-FR" sz="1200" dirty="0" smtClean="0">
                <a:latin typeface="Consolas"/>
                <a:cs typeface="Consolas"/>
              </a:rPr>
              <a:t> </a:t>
            </a:r>
            <a:r>
              <a:rPr lang="fr-FR" sz="1200" dirty="0" err="1" smtClean="0">
                <a:latin typeface="Consolas"/>
                <a:cs typeface="Consolas"/>
              </a:rPr>
              <a:t>Eprovider</a:t>
            </a:r>
            <a:endParaRPr lang="fr-FR" sz="1200" baseline="-25000" dirty="0">
              <a:latin typeface="Consolas"/>
              <a:cs typeface="Consolas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3619500" y="3759200"/>
            <a:ext cx="32305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 smtClean="0">
                <a:latin typeface="Consolas"/>
                <a:cs typeface="Consolas"/>
              </a:rPr>
              <a:t>Filter</a:t>
            </a:r>
            <a:r>
              <a:rPr lang="fr-FR" sz="1200" dirty="0" smtClean="0">
                <a:latin typeface="Consolas"/>
                <a:cs typeface="Consolas"/>
              </a:rPr>
              <a:t> </a:t>
            </a:r>
            <a:r>
              <a:rPr lang="fr-FR" sz="1200" dirty="0" err="1" smtClean="0">
                <a:latin typeface="Consolas"/>
                <a:cs typeface="Consolas"/>
              </a:rPr>
              <a:t>according</a:t>
            </a:r>
            <a:r>
              <a:rPr lang="fr-FR" sz="1200" dirty="0" smtClean="0">
                <a:latin typeface="Consolas"/>
                <a:cs typeface="Consolas"/>
              </a:rPr>
              <a:t> to </a:t>
            </a:r>
            <a:r>
              <a:rPr lang="fr-FR" sz="1200" dirty="0" err="1" smtClean="0">
                <a:latin typeface="Consolas"/>
                <a:cs typeface="Consolas"/>
              </a:rPr>
              <a:t>QoS</a:t>
            </a:r>
            <a:r>
              <a:rPr lang="fr-FR" sz="1200" dirty="0" smtClean="0">
                <a:latin typeface="Consolas"/>
                <a:cs typeface="Consolas"/>
              </a:rPr>
              <a:t> </a:t>
            </a:r>
            <a:r>
              <a:rPr lang="fr-FR" sz="1200" dirty="0" err="1" smtClean="0">
                <a:latin typeface="Consolas"/>
                <a:cs typeface="Consolas"/>
              </a:rPr>
              <a:t>requirements</a:t>
            </a:r>
            <a:endParaRPr lang="fr-FR" sz="1200" baseline="-25000" dirty="0">
              <a:latin typeface="Consolas"/>
              <a:cs typeface="Consolas"/>
            </a:endParaRPr>
          </a:p>
        </p:txBody>
      </p:sp>
      <p:sp>
        <p:nvSpPr>
          <p:cNvPr id="14" name="Accolade fermante 13"/>
          <p:cNvSpPr/>
          <p:nvPr/>
        </p:nvSpPr>
        <p:spPr>
          <a:xfrm>
            <a:off x="3390900" y="3594100"/>
            <a:ext cx="177800" cy="7239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1200"/>
          </a:p>
        </p:txBody>
      </p:sp>
    </p:spTree>
    <p:extLst>
      <p:ext uri="{BB962C8B-B14F-4D97-AF65-F5344CB8AC3E}">
        <p14:creationId xmlns:p14="http://schemas.microsoft.com/office/powerpoint/2010/main" val="4081400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Rectangle à coins arrondis 213"/>
          <p:cNvSpPr/>
          <p:nvPr/>
        </p:nvSpPr>
        <p:spPr>
          <a:xfrm>
            <a:off x="495300" y="1485900"/>
            <a:ext cx="6311900" cy="2755900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Sla guided data integration service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914D5-4C05-48A0-975C-C97C98535A04}" type="slidenum">
              <a:rPr lang="en-GB" smtClean="0"/>
              <a:t>11</a:t>
            </a:fld>
            <a:endParaRPr lang="en-GB" dirty="0"/>
          </a:p>
        </p:txBody>
      </p:sp>
      <p:sp>
        <p:nvSpPr>
          <p:cNvPr id="130" name="ZoneTexte 129"/>
          <p:cNvSpPr txBox="1"/>
          <p:nvPr/>
        </p:nvSpPr>
        <p:spPr>
          <a:xfrm>
            <a:off x="6872813" y="250825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900" dirty="0" err="1" smtClean="0">
                <a:latin typeface="Consolas"/>
                <a:cs typeface="Consolas"/>
              </a:rPr>
              <a:t>Agreed</a:t>
            </a:r>
            <a:endParaRPr lang="fr-FR" sz="900" dirty="0" smtClean="0">
              <a:latin typeface="Consolas"/>
              <a:cs typeface="Consolas"/>
            </a:endParaRPr>
          </a:p>
          <a:p>
            <a:pPr algn="r"/>
            <a:r>
              <a:rPr lang="fr-FR" sz="900" dirty="0" smtClean="0">
                <a:latin typeface="Consolas"/>
                <a:cs typeface="Consolas"/>
              </a:rPr>
              <a:t>SLA</a:t>
            </a:r>
            <a:endParaRPr lang="fr-FR" sz="900" dirty="0">
              <a:latin typeface="Consolas"/>
              <a:cs typeface="Consolas"/>
            </a:endParaRPr>
          </a:p>
        </p:txBody>
      </p:sp>
      <p:grpSp>
        <p:nvGrpSpPr>
          <p:cNvPr id="3" name="Grouper 2"/>
          <p:cNvGrpSpPr/>
          <p:nvPr/>
        </p:nvGrpSpPr>
        <p:grpSpPr>
          <a:xfrm>
            <a:off x="7025213" y="1377950"/>
            <a:ext cx="1949374" cy="2140010"/>
            <a:chOff x="7025213" y="1377950"/>
            <a:chExt cx="1949374" cy="2140010"/>
          </a:xfrm>
        </p:grpSpPr>
        <p:grpSp>
          <p:nvGrpSpPr>
            <p:cNvPr id="103" name="Grouper 102"/>
            <p:cNvGrpSpPr/>
            <p:nvPr/>
          </p:nvGrpSpPr>
          <p:grpSpPr>
            <a:xfrm>
              <a:off x="7775374" y="2626640"/>
              <a:ext cx="1199213" cy="772726"/>
              <a:chOff x="1857254" y="1775741"/>
              <a:chExt cx="2985679" cy="1700064"/>
            </a:xfrm>
          </p:grpSpPr>
          <p:sp>
            <p:nvSpPr>
              <p:cNvPr id="104" name="Arc 103"/>
              <p:cNvSpPr/>
              <p:nvPr/>
            </p:nvSpPr>
            <p:spPr>
              <a:xfrm rot="16492063">
                <a:off x="2064987" y="2209791"/>
                <a:ext cx="919931" cy="1335398"/>
              </a:xfrm>
              <a:prstGeom prst="arc">
                <a:avLst>
                  <a:gd name="adj1" fmla="val 10488337"/>
                  <a:gd name="adj2" fmla="val 984161"/>
                </a:avLst>
              </a:prstGeom>
              <a:ln w="28575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5" name="Arc 104"/>
              <p:cNvSpPr/>
              <p:nvPr/>
            </p:nvSpPr>
            <p:spPr>
              <a:xfrm rot="656295">
                <a:off x="2698111" y="1775741"/>
                <a:ext cx="1571555" cy="1700064"/>
              </a:xfrm>
              <a:prstGeom prst="arc">
                <a:avLst>
                  <a:gd name="adj1" fmla="val 10430236"/>
                  <a:gd name="adj2" fmla="val 20928275"/>
                </a:avLst>
              </a:prstGeom>
              <a:ln w="28575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6" name="Arc 105"/>
              <p:cNvSpPr/>
              <p:nvPr/>
            </p:nvSpPr>
            <p:spPr>
              <a:xfrm rot="5400000">
                <a:off x="3907366" y="2374901"/>
                <a:ext cx="905933" cy="965200"/>
              </a:xfrm>
              <a:prstGeom prst="arc">
                <a:avLst>
                  <a:gd name="adj1" fmla="val 9926378"/>
                  <a:gd name="adj2" fmla="val 0"/>
                </a:avLst>
              </a:prstGeom>
              <a:ln w="28575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07" name="Connecteur droit 106"/>
              <p:cNvCxnSpPr>
                <a:stCxn id="104" idx="0"/>
                <a:endCxn id="106" idx="2"/>
              </p:cNvCxnSpPr>
              <p:nvPr/>
            </p:nvCxnSpPr>
            <p:spPr>
              <a:xfrm flipV="1">
                <a:off x="2527581" y="3310468"/>
                <a:ext cx="1832752" cy="27974"/>
              </a:xfrm>
              <a:prstGeom prst="line">
                <a:avLst/>
              </a:prstGeom>
              <a:ln w="28575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er 14"/>
            <p:cNvGrpSpPr/>
            <p:nvPr/>
          </p:nvGrpSpPr>
          <p:grpSpPr>
            <a:xfrm>
              <a:off x="7089574" y="1551374"/>
              <a:ext cx="1199213" cy="772726"/>
              <a:chOff x="1857254" y="1775741"/>
              <a:chExt cx="2985679" cy="1700064"/>
            </a:xfrm>
          </p:grpSpPr>
          <p:sp>
            <p:nvSpPr>
              <p:cNvPr id="5" name="Arc 4"/>
              <p:cNvSpPr/>
              <p:nvPr/>
            </p:nvSpPr>
            <p:spPr>
              <a:xfrm rot="16492063">
                <a:off x="2064987" y="2209791"/>
                <a:ext cx="919931" cy="1335398"/>
              </a:xfrm>
              <a:prstGeom prst="arc">
                <a:avLst>
                  <a:gd name="adj1" fmla="val 10488337"/>
                  <a:gd name="adj2" fmla="val 984161"/>
                </a:avLst>
              </a:prstGeom>
              <a:ln w="28575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" name="Arc 5"/>
              <p:cNvSpPr/>
              <p:nvPr/>
            </p:nvSpPr>
            <p:spPr>
              <a:xfrm rot="656295">
                <a:off x="2698111" y="1775741"/>
                <a:ext cx="1571555" cy="1700064"/>
              </a:xfrm>
              <a:prstGeom prst="arc">
                <a:avLst>
                  <a:gd name="adj1" fmla="val 10430236"/>
                  <a:gd name="adj2" fmla="val 20928275"/>
                </a:avLst>
              </a:prstGeom>
              <a:ln w="28575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" name="Arc 6"/>
              <p:cNvSpPr/>
              <p:nvPr/>
            </p:nvSpPr>
            <p:spPr>
              <a:xfrm rot="5400000">
                <a:off x="3907366" y="2374901"/>
                <a:ext cx="905933" cy="965200"/>
              </a:xfrm>
              <a:prstGeom prst="arc">
                <a:avLst>
                  <a:gd name="adj1" fmla="val 9926378"/>
                  <a:gd name="adj2" fmla="val 0"/>
                </a:avLst>
              </a:prstGeom>
              <a:ln w="28575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9" name="Connecteur droit 8"/>
              <p:cNvCxnSpPr>
                <a:stCxn id="5" idx="0"/>
                <a:endCxn id="7" idx="2"/>
              </p:cNvCxnSpPr>
              <p:nvPr/>
            </p:nvCxnSpPr>
            <p:spPr>
              <a:xfrm flipV="1">
                <a:off x="2527581" y="3310468"/>
                <a:ext cx="1832752" cy="27974"/>
              </a:xfrm>
              <a:prstGeom prst="line">
                <a:avLst/>
              </a:prstGeom>
              <a:ln w="28575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er 15"/>
            <p:cNvGrpSpPr/>
            <p:nvPr/>
          </p:nvGrpSpPr>
          <p:grpSpPr>
            <a:xfrm>
              <a:off x="7534074" y="2182140"/>
              <a:ext cx="1199213" cy="772726"/>
              <a:chOff x="1857254" y="1775741"/>
              <a:chExt cx="2985679" cy="1700064"/>
            </a:xfrm>
          </p:grpSpPr>
          <p:sp>
            <p:nvSpPr>
              <p:cNvPr id="17" name="Arc 16"/>
              <p:cNvSpPr/>
              <p:nvPr/>
            </p:nvSpPr>
            <p:spPr>
              <a:xfrm rot="16492063">
                <a:off x="2064987" y="2209791"/>
                <a:ext cx="919931" cy="1335398"/>
              </a:xfrm>
              <a:prstGeom prst="arc">
                <a:avLst>
                  <a:gd name="adj1" fmla="val 10488337"/>
                  <a:gd name="adj2" fmla="val 984161"/>
                </a:avLst>
              </a:prstGeom>
              <a:ln w="28575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8" name="Arc 17"/>
              <p:cNvSpPr/>
              <p:nvPr/>
            </p:nvSpPr>
            <p:spPr>
              <a:xfrm rot="656295">
                <a:off x="2698111" y="1775741"/>
                <a:ext cx="1571555" cy="1700064"/>
              </a:xfrm>
              <a:prstGeom prst="arc">
                <a:avLst>
                  <a:gd name="adj1" fmla="val 10430236"/>
                  <a:gd name="adj2" fmla="val 20928275"/>
                </a:avLst>
              </a:prstGeom>
              <a:ln w="28575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" name="Arc 18"/>
              <p:cNvSpPr/>
              <p:nvPr/>
            </p:nvSpPr>
            <p:spPr>
              <a:xfrm rot="5400000">
                <a:off x="3907366" y="2374901"/>
                <a:ext cx="905933" cy="965200"/>
              </a:xfrm>
              <a:prstGeom prst="arc">
                <a:avLst>
                  <a:gd name="adj1" fmla="val 9926378"/>
                  <a:gd name="adj2" fmla="val 0"/>
                </a:avLst>
              </a:prstGeom>
              <a:ln w="28575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20" name="Connecteur droit 19"/>
              <p:cNvCxnSpPr>
                <a:stCxn id="17" idx="0"/>
                <a:endCxn id="19" idx="2"/>
              </p:cNvCxnSpPr>
              <p:nvPr/>
            </p:nvCxnSpPr>
            <p:spPr>
              <a:xfrm flipV="1">
                <a:off x="2527581" y="3310468"/>
                <a:ext cx="1832752" cy="27974"/>
              </a:xfrm>
              <a:prstGeom prst="line">
                <a:avLst/>
              </a:prstGeom>
              <a:ln w="28575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Cylindre 22"/>
            <p:cNvSpPr/>
            <p:nvPr/>
          </p:nvSpPr>
          <p:spPr>
            <a:xfrm>
              <a:off x="7645320" y="1809750"/>
              <a:ext cx="127000" cy="88900"/>
            </a:xfrm>
            <a:prstGeom prst="can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61" name="Grouper 60"/>
            <p:cNvGrpSpPr>
              <a:grpSpLocks noChangeAspect="1"/>
            </p:cNvGrpSpPr>
            <p:nvPr/>
          </p:nvGrpSpPr>
          <p:grpSpPr>
            <a:xfrm rot="14723255">
              <a:off x="7522553" y="1991775"/>
              <a:ext cx="249767" cy="188289"/>
              <a:chOff x="2912533" y="2912525"/>
              <a:chExt cx="550334" cy="414875"/>
            </a:xfrm>
          </p:grpSpPr>
          <p:sp>
            <p:nvSpPr>
              <p:cNvPr id="22" name="Rectangle à coins arrondis 21"/>
              <p:cNvSpPr/>
              <p:nvPr/>
            </p:nvSpPr>
            <p:spPr>
              <a:xfrm>
                <a:off x="2912533" y="2997200"/>
                <a:ext cx="550334" cy="330200"/>
              </a:xfrm>
              <a:prstGeom prst="roundRect">
                <a:avLst/>
              </a:prstGeom>
              <a:noFill/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55" name="Grouper 54"/>
              <p:cNvGrpSpPr/>
              <p:nvPr/>
            </p:nvGrpSpPr>
            <p:grpSpPr>
              <a:xfrm>
                <a:off x="3022594" y="2912525"/>
                <a:ext cx="101600" cy="76208"/>
                <a:chOff x="3022594" y="2912525"/>
                <a:chExt cx="101600" cy="76208"/>
              </a:xfrm>
            </p:grpSpPr>
            <p:cxnSp>
              <p:nvCxnSpPr>
                <p:cNvPr id="25" name="Connecteur droit 24"/>
                <p:cNvCxnSpPr/>
                <p:nvPr/>
              </p:nvCxnSpPr>
              <p:spPr>
                <a:xfrm>
                  <a:off x="3073394" y="2933700"/>
                  <a:ext cx="0" cy="55033"/>
                </a:xfrm>
                <a:prstGeom prst="line">
                  <a:avLst/>
                </a:prstGeom>
                <a:ln>
                  <a:solidFill>
                    <a:schemeClr val="tx2">
                      <a:lumMod val="90000"/>
                      <a:lumOff val="1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Connecteur droit 25"/>
                <p:cNvCxnSpPr/>
                <p:nvPr/>
              </p:nvCxnSpPr>
              <p:spPr>
                <a:xfrm rot="16200000">
                  <a:off x="3073394" y="2861725"/>
                  <a:ext cx="0" cy="101600"/>
                </a:xfrm>
                <a:prstGeom prst="line">
                  <a:avLst/>
                </a:prstGeom>
                <a:ln>
                  <a:solidFill>
                    <a:schemeClr val="tx2">
                      <a:lumMod val="90000"/>
                      <a:lumOff val="1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6" name="Grouper 55"/>
              <p:cNvGrpSpPr/>
              <p:nvPr/>
            </p:nvGrpSpPr>
            <p:grpSpPr>
              <a:xfrm>
                <a:off x="3219444" y="2912525"/>
                <a:ext cx="101600" cy="76208"/>
                <a:chOff x="3022594" y="2912525"/>
                <a:chExt cx="101600" cy="76208"/>
              </a:xfrm>
            </p:grpSpPr>
            <p:cxnSp>
              <p:nvCxnSpPr>
                <p:cNvPr id="57" name="Connecteur droit 56"/>
                <p:cNvCxnSpPr/>
                <p:nvPr/>
              </p:nvCxnSpPr>
              <p:spPr>
                <a:xfrm>
                  <a:off x="3073394" y="2933700"/>
                  <a:ext cx="0" cy="55033"/>
                </a:xfrm>
                <a:prstGeom prst="line">
                  <a:avLst/>
                </a:prstGeom>
                <a:ln>
                  <a:solidFill>
                    <a:schemeClr val="tx2">
                      <a:lumMod val="90000"/>
                      <a:lumOff val="1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Connecteur droit 57"/>
                <p:cNvCxnSpPr/>
                <p:nvPr/>
              </p:nvCxnSpPr>
              <p:spPr>
                <a:xfrm rot="16200000">
                  <a:off x="3073394" y="2861725"/>
                  <a:ext cx="0" cy="101600"/>
                </a:xfrm>
                <a:prstGeom prst="line">
                  <a:avLst/>
                </a:prstGeom>
                <a:ln>
                  <a:solidFill>
                    <a:schemeClr val="tx2">
                      <a:lumMod val="90000"/>
                      <a:lumOff val="1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9" name="Cylindre 58"/>
            <p:cNvSpPr/>
            <p:nvPr/>
          </p:nvSpPr>
          <p:spPr>
            <a:xfrm>
              <a:off x="7835820" y="1943100"/>
              <a:ext cx="127000" cy="88900"/>
            </a:xfrm>
            <a:prstGeom prst="can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0" name="Cylindre 59"/>
            <p:cNvSpPr/>
            <p:nvPr/>
          </p:nvSpPr>
          <p:spPr>
            <a:xfrm>
              <a:off x="7988220" y="2063750"/>
              <a:ext cx="127000" cy="88900"/>
            </a:xfrm>
            <a:prstGeom prst="can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2" name="Cylindre 61"/>
            <p:cNvSpPr/>
            <p:nvPr/>
          </p:nvSpPr>
          <p:spPr>
            <a:xfrm>
              <a:off x="7994570" y="1936750"/>
              <a:ext cx="127000" cy="88900"/>
            </a:xfrm>
            <a:prstGeom prst="can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63" name="Grouper 62"/>
            <p:cNvGrpSpPr>
              <a:grpSpLocks noChangeAspect="1"/>
            </p:cNvGrpSpPr>
            <p:nvPr/>
          </p:nvGrpSpPr>
          <p:grpSpPr>
            <a:xfrm rot="14723255">
              <a:off x="7154253" y="1921925"/>
              <a:ext cx="249767" cy="188289"/>
              <a:chOff x="2912533" y="2912525"/>
              <a:chExt cx="550334" cy="414875"/>
            </a:xfrm>
          </p:grpSpPr>
          <p:sp>
            <p:nvSpPr>
              <p:cNvPr id="64" name="Rectangle à coins arrondis 63"/>
              <p:cNvSpPr/>
              <p:nvPr/>
            </p:nvSpPr>
            <p:spPr>
              <a:xfrm>
                <a:off x="2912533" y="2997200"/>
                <a:ext cx="550334" cy="330200"/>
              </a:xfrm>
              <a:prstGeom prst="roundRect">
                <a:avLst/>
              </a:prstGeom>
              <a:noFill/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65" name="Grouper 64"/>
              <p:cNvGrpSpPr/>
              <p:nvPr/>
            </p:nvGrpSpPr>
            <p:grpSpPr>
              <a:xfrm>
                <a:off x="3022594" y="2912525"/>
                <a:ext cx="101600" cy="76208"/>
                <a:chOff x="3022594" y="2912525"/>
                <a:chExt cx="101600" cy="76208"/>
              </a:xfrm>
            </p:grpSpPr>
            <p:cxnSp>
              <p:nvCxnSpPr>
                <p:cNvPr id="69" name="Connecteur droit 68"/>
                <p:cNvCxnSpPr/>
                <p:nvPr/>
              </p:nvCxnSpPr>
              <p:spPr>
                <a:xfrm>
                  <a:off x="3073394" y="2933700"/>
                  <a:ext cx="0" cy="55033"/>
                </a:xfrm>
                <a:prstGeom prst="line">
                  <a:avLst/>
                </a:prstGeom>
                <a:ln>
                  <a:solidFill>
                    <a:schemeClr val="tx2">
                      <a:lumMod val="90000"/>
                      <a:lumOff val="1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Connecteur droit 69"/>
                <p:cNvCxnSpPr/>
                <p:nvPr/>
              </p:nvCxnSpPr>
              <p:spPr>
                <a:xfrm rot="16200000">
                  <a:off x="3073394" y="2861725"/>
                  <a:ext cx="0" cy="101600"/>
                </a:xfrm>
                <a:prstGeom prst="line">
                  <a:avLst/>
                </a:prstGeom>
                <a:ln>
                  <a:solidFill>
                    <a:schemeClr val="tx2">
                      <a:lumMod val="90000"/>
                      <a:lumOff val="1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6" name="Grouper 65"/>
              <p:cNvGrpSpPr/>
              <p:nvPr/>
            </p:nvGrpSpPr>
            <p:grpSpPr>
              <a:xfrm>
                <a:off x="3219444" y="2912525"/>
                <a:ext cx="101600" cy="76208"/>
                <a:chOff x="3022594" y="2912525"/>
                <a:chExt cx="101600" cy="76208"/>
              </a:xfrm>
            </p:grpSpPr>
            <p:cxnSp>
              <p:nvCxnSpPr>
                <p:cNvPr id="67" name="Connecteur droit 66"/>
                <p:cNvCxnSpPr/>
                <p:nvPr/>
              </p:nvCxnSpPr>
              <p:spPr>
                <a:xfrm>
                  <a:off x="3073394" y="2933700"/>
                  <a:ext cx="0" cy="55033"/>
                </a:xfrm>
                <a:prstGeom prst="line">
                  <a:avLst/>
                </a:prstGeom>
                <a:ln>
                  <a:solidFill>
                    <a:schemeClr val="tx2">
                      <a:lumMod val="90000"/>
                      <a:lumOff val="1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Connecteur droit 67"/>
                <p:cNvCxnSpPr/>
                <p:nvPr/>
              </p:nvCxnSpPr>
              <p:spPr>
                <a:xfrm rot="16200000">
                  <a:off x="3073394" y="2861725"/>
                  <a:ext cx="0" cy="101600"/>
                </a:xfrm>
                <a:prstGeom prst="line">
                  <a:avLst/>
                </a:prstGeom>
                <a:ln>
                  <a:solidFill>
                    <a:schemeClr val="tx2">
                      <a:lumMod val="90000"/>
                      <a:lumOff val="1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79" name="Rectangle 78"/>
            <p:cNvSpPr/>
            <p:nvPr/>
          </p:nvSpPr>
          <p:spPr>
            <a:xfrm>
              <a:off x="7797720" y="2362200"/>
              <a:ext cx="177800" cy="48895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8121570" y="2654300"/>
              <a:ext cx="177800" cy="48895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8369220" y="2209800"/>
              <a:ext cx="177800" cy="48895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/>
            </a:p>
          </p:txBody>
        </p:sp>
        <p:grpSp>
          <p:nvGrpSpPr>
            <p:cNvPr id="71" name="Grouper 70"/>
            <p:cNvGrpSpPr>
              <a:grpSpLocks noChangeAspect="1"/>
            </p:cNvGrpSpPr>
            <p:nvPr/>
          </p:nvGrpSpPr>
          <p:grpSpPr>
            <a:xfrm rot="16200000">
              <a:off x="7681302" y="2550575"/>
              <a:ext cx="249767" cy="188289"/>
              <a:chOff x="2912533" y="2912525"/>
              <a:chExt cx="550334" cy="414875"/>
            </a:xfrm>
          </p:grpSpPr>
          <p:sp>
            <p:nvSpPr>
              <p:cNvPr id="72" name="Rectangle à coins arrondis 71"/>
              <p:cNvSpPr/>
              <p:nvPr/>
            </p:nvSpPr>
            <p:spPr>
              <a:xfrm>
                <a:off x="2912533" y="2997200"/>
                <a:ext cx="550334" cy="330200"/>
              </a:xfrm>
              <a:prstGeom prst="roundRect">
                <a:avLst/>
              </a:prstGeom>
              <a:noFill/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/>
              </a:p>
            </p:txBody>
          </p:sp>
          <p:grpSp>
            <p:nvGrpSpPr>
              <p:cNvPr id="73" name="Grouper 72"/>
              <p:cNvGrpSpPr/>
              <p:nvPr/>
            </p:nvGrpSpPr>
            <p:grpSpPr>
              <a:xfrm>
                <a:off x="3022594" y="2912525"/>
                <a:ext cx="101600" cy="76208"/>
                <a:chOff x="3022594" y="2912525"/>
                <a:chExt cx="101600" cy="76208"/>
              </a:xfrm>
            </p:grpSpPr>
            <p:cxnSp>
              <p:nvCxnSpPr>
                <p:cNvPr id="77" name="Connecteur droit 76"/>
                <p:cNvCxnSpPr/>
                <p:nvPr/>
              </p:nvCxnSpPr>
              <p:spPr>
                <a:xfrm>
                  <a:off x="3073394" y="2933700"/>
                  <a:ext cx="0" cy="55033"/>
                </a:xfrm>
                <a:prstGeom prst="line">
                  <a:avLst/>
                </a:prstGeom>
                <a:ln>
                  <a:solidFill>
                    <a:schemeClr val="tx2">
                      <a:lumMod val="90000"/>
                      <a:lumOff val="1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Connecteur droit 77"/>
                <p:cNvCxnSpPr/>
                <p:nvPr/>
              </p:nvCxnSpPr>
              <p:spPr>
                <a:xfrm rot="16200000">
                  <a:off x="3073394" y="2861725"/>
                  <a:ext cx="0" cy="101600"/>
                </a:xfrm>
                <a:prstGeom prst="line">
                  <a:avLst/>
                </a:prstGeom>
                <a:ln>
                  <a:solidFill>
                    <a:schemeClr val="tx2">
                      <a:lumMod val="90000"/>
                      <a:lumOff val="1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4" name="Grouper 73"/>
              <p:cNvGrpSpPr/>
              <p:nvPr/>
            </p:nvGrpSpPr>
            <p:grpSpPr>
              <a:xfrm>
                <a:off x="3219444" y="2912525"/>
                <a:ext cx="101600" cy="76208"/>
                <a:chOff x="3022594" y="2912525"/>
                <a:chExt cx="101600" cy="76208"/>
              </a:xfrm>
            </p:grpSpPr>
            <p:cxnSp>
              <p:nvCxnSpPr>
                <p:cNvPr id="75" name="Connecteur droit 74"/>
                <p:cNvCxnSpPr/>
                <p:nvPr/>
              </p:nvCxnSpPr>
              <p:spPr>
                <a:xfrm>
                  <a:off x="3073394" y="2933700"/>
                  <a:ext cx="0" cy="55033"/>
                </a:xfrm>
                <a:prstGeom prst="line">
                  <a:avLst/>
                </a:prstGeom>
                <a:ln>
                  <a:solidFill>
                    <a:schemeClr val="tx2">
                      <a:lumMod val="90000"/>
                      <a:lumOff val="1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Connecteur droit 75"/>
                <p:cNvCxnSpPr/>
                <p:nvPr/>
              </p:nvCxnSpPr>
              <p:spPr>
                <a:xfrm rot="16200000">
                  <a:off x="3073394" y="2861725"/>
                  <a:ext cx="0" cy="101600"/>
                </a:xfrm>
                <a:prstGeom prst="line">
                  <a:avLst/>
                </a:prstGeom>
                <a:ln>
                  <a:solidFill>
                    <a:schemeClr val="tx2">
                      <a:lumMod val="90000"/>
                      <a:lumOff val="1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3" name="Grouper 82"/>
            <p:cNvGrpSpPr>
              <a:grpSpLocks noChangeAspect="1"/>
            </p:cNvGrpSpPr>
            <p:nvPr/>
          </p:nvGrpSpPr>
          <p:grpSpPr>
            <a:xfrm rot="16200000">
              <a:off x="8043252" y="2906175"/>
              <a:ext cx="249767" cy="188289"/>
              <a:chOff x="2912533" y="2912525"/>
              <a:chExt cx="550334" cy="414875"/>
            </a:xfrm>
          </p:grpSpPr>
          <p:sp>
            <p:nvSpPr>
              <p:cNvPr id="84" name="Rectangle à coins arrondis 83"/>
              <p:cNvSpPr/>
              <p:nvPr/>
            </p:nvSpPr>
            <p:spPr>
              <a:xfrm>
                <a:off x="2912533" y="2997200"/>
                <a:ext cx="550334" cy="330200"/>
              </a:xfrm>
              <a:prstGeom prst="roundRect">
                <a:avLst/>
              </a:prstGeom>
              <a:noFill/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/>
              </a:p>
            </p:txBody>
          </p:sp>
          <p:grpSp>
            <p:nvGrpSpPr>
              <p:cNvPr id="85" name="Grouper 84"/>
              <p:cNvGrpSpPr/>
              <p:nvPr/>
            </p:nvGrpSpPr>
            <p:grpSpPr>
              <a:xfrm>
                <a:off x="3022594" y="2912525"/>
                <a:ext cx="101600" cy="76208"/>
                <a:chOff x="3022594" y="2912525"/>
                <a:chExt cx="101600" cy="76208"/>
              </a:xfrm>
            </p:grpSpPr>
            <p:cxnSp>
              <p:nvCxnSpPr>
                <p:cNvPr id="89" name="Connecteur droit 88"/>
                <p:cNvCxnSpPr/>
                <p:nvPr/>
              </p:nvCxnSpPr>
              <p:spPr>
                <a:xfrm>
                  <a:off x="3073394" y="2933700"/>
                  <a:ext cx="0" cy="55033"/>
                </a:xfrm>
                <a:prstGeom prst="line">
                  <a:avLst/>
                </a:prstGeom>
                <a:ln>
                  <a:solidFill>
                    <a:schemeClr val="tx2">
                      <a:lumMod val="90000"/>
                      <a:lumOff val="1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Connecteur droit 89"/>
                <p:cNvCxnSpPr/>
                <p:nvPr/>
              </p:nvCxnSpPr>
              <p:spPr>
                <a:xfrm rot="16200000">
                  <a:off x="3073394" y="2861725"/>
                  <a:ext cx="0" cy="101600"/>
                </a:xfrm>
                <a:prstGeom prst="line">
                  <a:avLst/>
                </a:prstGeom>
                <a:ln>
                  <a:solidFill>
                    <a:schemeClr val="tx2">
                      <a:lumMod val="90000"/>
                      <a:lumOff val="1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6" name="Grouper 85"/>
              <p:cNvGrpSpPr/>
              <p:nvPr/>
            </p:nvGrpSpPr>
            <p:grpSpPr>
              <a:xfrm>
                <a:off x="3219444" y="2912525"/>
                <a:ext cx="101600" cy="76208"/>
                <a:chOff x="3022594" y="2912525"/>
                <a:chExt cx="101600" cy="76208"/>
              </a:xfrm>
            </p:grpSpPr>
            <p:cxnSp>
              <p:nvCxnSpPr>
                <p:cNvPr id="87" name="Connecteur droit 86"/>
                <p:cNvCxnSpPr/>
                <p:nvPr/>
              </p:nvCxnSpPr>
              <p:spPr>
                <a:xfrm>
                  <a:off x="3073394" y="2933700"/>
                  <a:ext cx="0" cy="55033"/>
                </a:xfrm>
                <a:prstGeom prst="line">
                  <a:avLst/>
                </a:prstGeom>
                <a:ln>
                  <a:solidFill>
                    <a:schemeClr val="tx2">
                      <a:lumMod val="90000"/>
                      <a:lumOff val="1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Connecteur droit 87"/>
                <p:cNvCxnSpPr/>
                <p:nvPr/>
              </p:nvCxnSpPr>
              <p:spPr>
                <a:xfrm rot="16200000">
                  <a:off x="3073394" y="2861725"/>
                  <a:ext cx="0" cy="101600"/>
                </a:xfrm>
                <a:prstGeom prst="line">
                  <a:avLst/>
                </a:prstGeom>
                <a:ln>
                  <a:solidFill>
                    <a:schemeClr val="tx2">
                      <a:lumMod val="90000"/>
                      <a:lumOff val="1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91" name="Grouper 90"/>
            <p:cNvGrpSpPr>
              <a:grpSpLocks noChangeAspect="1"/>
            </p:cNvGrpSpPr>
            <p:nvPr/>
          </p:nvGrpSpPr>
          <p:grpSpPr>
            <a:xfrm rot="16200000">
              <a:off x="8208352" y="2372775"/>
              <a:ext cx="249767" cy="188289"/>
              <a:chOff x="2912533" y="2912525"/>
              <a:chExt cx="550334" cy="414875"/>
            </a:xfrm>
          </p:grpSpPr>
          <p:sp>
            <p:nvSpPr>
              <p:cNvPr id="92" name="Rectangle à coins arrondis 91"/>
              <p:cNvSpPr/>
              <p:nvPr/>
            </p:nvSpPr>
            <p:spPr>
              <a:xfrm>
                <a:off x="2912533" y="2997200"/>
                <a:ext cx="550334" cy="330200"/>
              </a:xfrm>
              <a:prstGeom prst="roundRect">
                <a:avLst/>
              </a:prstGeom>
              <a:noFill/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/>
              </a:p>
            </p:txBody>
          </p:sp>
          <p:grpSp>
            <p:nvGrpSpPr>
              <p:cNvPr id="93" name="Grouper 92"/>
              <p:cNvGrpSpPr/>
              <p:nvPr/>
            </p:nvGrpSpPr>
            <p:grpSpPr>
              <a:xfrm>
                <a:off x="3022594" y="2912525"/>
                <a:ext cx="101600" cy="76208"/>
                <a:chOff x="3022594" y="2912525"/>
                <a:chExt cx="101600" cy="76208"/>
              </a:xfrm>
            </p:grpSpPr>
            <p:cxnSp>
              <p:nvCxnSpPr>
                <p:cNvPr id="97" name="Connecteur droit 96"/>
                <p:cNvCxnSpPr/>
                <p:nvPr/>
              </p:nvCxnSpPr>
              <p:spPr>
                <a:xfrm>
                  <a:off x="3073394" y="2933700"/>
                  <a:ext cx="0" cy="55033"/>
                </a:xfrm>
                <a:prstGeom prst="line">
                  <a:avLst/>
                </a:prstGeom>
                <a:ln>
                  <a:solidFill>
                    <a:schemeClr val="tx2">
                      <a:lumMod val="90000"/>
                      <a:lumOff val="1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Connecteur droit 97"/>
                <p:cNvCxnSpPr/>
                <p:nvPr/>
              </p:nvCxnSpPr>
              <p:spPr>
                <a:xfrm rot="16200000">
                  <a:off x="3073394" y="2861725"/>
                  <a:ext cx="0" cy="101600"/>
                </a:xfrm>
                <a:prstGeom prst="line">
                  <a:avLst/>
                </a:prstGeom>
                <a:ln>
                  <a:solidFill>
                    <a:schemeClr val="tx2">
                      <a:lumMod val="90000"/>
                      <a:lumOff val="1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4" name="Grouper 93"/>
              <p:cNvGrpSpPr/>
              <p:nvPr/>
            </p:nvGrpSpPr>
            <p:grpSpPr>
              <a:xfrm>
                <a:off x="3219444" y="2912525"/>
                <a:ext cx="101600" cy="76208"/>
                <a:chOff x="3022594" y="2912525"/>
                <a:chExt cx="101600" cy="76208"/>
              </a:xfrm>
            </p:grpSpPr>
            <p:cxnSp>
              <p:nvCxnSpPr>
                <p:cNvPr id="95" name="Connecteur droit 94"/>
                <p:cNvCxnSpPr/>
                <p:nvPr/>
              </p:nvCxnSpPr>
              <p:spPr>
                <a:xfrm>
                  <a:off x="3073394" y="2933700"/>
                  <a:ext cx="0" cy="55033"/>
                </a:xfrm>
                <a:prstGeom prst="line">
                  <a:avLst/>
                </a:prstGeom>
                <a:ln>
                  <a:solidFill>
                    <a:schemeClr val="tx2">
                      <a:lumMod val="90000"/>
                      <a:lumOff val="1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Connecteur droit 95"/>
                <p:cNvCxnSpPr/>
                <p:nvPr/>
              </p:nvCxnSpPr>
              <p:spPr>
                <a:xfrm rot="16200000">
                  <a:off x="3073394" y="2861725"/>
                  <a:ext cx="0" cy="101600"/>
                </a:xfrm>
                <a:prstGeom prst="line">
                  <a:avLst/>
                </a:prstGeom>
                <a:ln>
                  <a:solidFill>
                    <a:schemeClr val="tx2">
                      <a:lumMod val="90000"/>
                      <a:lumOff val="1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9" name="ZoneTexte 98"/>
            <p:cNvSpPr txBox="1"/>
            <p:nvPr/>
          </p:nvSpPr>
          <p:spPr>
            <a:xfrm rot="16200000">
              <a:off x="7715294" y="2484194"/>
              <a:ext cx="41549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 err="1" smtClean="0">
                  <a:solidFill>
                    <a:schemeClr val="bg1"/>
                  </a:solidFill>
                  <a:latin typeface="Consolas"/>
                  <a:cs typeface="Consolas"/>
                </a:rPr>
                <a:t>SaaS</a:t>
              </a:r>
              <a:endParaRPr lang="fr-FR" sz="800" dirty="0">
                <a:solidFill>
                  <a:schemeClr val="bg1"/>
                </a:solidFill>
                <a:latin typeface="Consolas"/>
                <a:cs typeface="Consolas"/>
              </a:endParaRPr>
            </a:p>
          </p:txBody>
        </p:sp>
        <p:sp>
          <p:nvSpPr>
            <p:cNvPr id="100" name="ZoneTexte 99"/>
            <p:cNvSpPr txBox="1"/>
            <p:nvPr/>
          </p:nvSpPr>
          <p:spPr>
            <a:xfrm rot="16200000">
              <a:off x="8248694" y="2325444"/>
              <a:ext cx="41549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 err="1" smtClean="0">
                  <a:latin typeface="Consolas"/>
                  <a:cs typeface="Consolas"/>
                </a:rPr>
                <a:t>IaaS</a:t>
              </a:r>
              <a:endParaRPr lang="fr-FR" sz="800" dirty="0">
                <a:latin typeface="Consolas"/>
                <a:cs typeface="Consolas"/>
              </a:endParaRPr>
            </a:p>
          </p:txBody>
        </p:sp>
        <p:sp>
          <p:nvSpPr>
            <p:cNvPr id="101" name="ZoneTexte 100"/>
            <p:cNvSpPr txBox="1"/>
            <p:nvPr/>
          </p:nvSpPr>
          <p:spPr>
            <a:xfrm rot="16200000">
              <a:off x="8001044" y="2769944"/>
              <a:ext cx="41549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 err="1">
                  <a:latin typeface="Consolas"/>
                  <a:cs typeface="Consolas"/>
                </a:rPr>
                <a:t>P</a:t>
              </a:r>
              <a:r>
                <a:rPr lang="fr-FR" sz="800" dirty="0" err="1" smtClean="0">
                  <a:latin typeface="Consolas"/>
                  <a:cs typeface="Consolas"/>
                </a:rPr>
                <a:t>aaS</a:t>
              </a:r>
              <a:endParaRPr lang="fr-FR" sz="800" dirty="0">
                <a:latin typeface="Consolas"/>
                <a:cs typeface="Consolas"/>
              </a:endParaRPr>
            </a:p>
          </p:txBody>
        </p:sp>
        <p:sp>
          <p:nvSpPr>
            <p:cNvPr id="102" name="Cylindre 101"/>
            <p:cNvSpPr/>
            <p:nvPr/>
          </p:nvSpPr>
          <p:spPr>
            <a:xfrm>
              <a:off x="7823120" y="1778000"/>
              <a:ext cx="127000" cy="88900"/>
            </a:xfrm>
            <a:prstGeom prst="can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8" name="ZoneTexte 107"/>
            <p:cNvSpPr txBox="1"/>
            <p:nvPr/>
          </p:nvSpPr>
          <p:spPr>
            <a:xfrm>
              <a:off x="8032670" y="1466850"/>
              <a:ext cx="8192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fr-FR" sz="1000" dirty="0" smtClean="0">
                  <a:latin typeface="Consolas"/>
                  <a:cs typeface="Consolas"/>
                </a:rPr>
                <a:t>Data</a:t>
              </a:r>
            </a:p>
            <a:p>
              <a:pPr algn="r"/>
              <a:r>
                <a:rPr lang="fr-FR" sz="1000" dirty="0" smtClean="0">
                  <a:latin typeface="Consolas"/>
                  <a:cs typeface="Consolas"/>
                </a:rPr>
                <a:t>providers</a:t>
              </a:r>
              <a:endParaRPr lang="fr-FR" sz="1000" dirty="0">
                <a:latin typeface="Consolas"/>
                <a:cs typeface="Consolas"/>
              </a:endParaRPr>
            </a:p>
          </p:txBody>
        </p:sp>
        <p:sp>
          <p:nvSpPr>
            <p:cNvPr id="109" name="ZoneTexte 108"/>
            <p:cNvSpPr txBox="1"/>
            <p:nvPr/>
          </p:nvSpPr>
          <p:spPr>
            <a:xfrm>
              <a:off x="8083470" y="3117850"/>
              <a:ext cx="8192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fr-FR" sz="1000" dirty="0" smtClean="0">
                  <a:latin typeface="Consolas"/>
                  <a:cs typeface="Consolas"/>
                </a:rPr>
                <a:t>Service</a:t>
              </a:r>
            </a:p>
            <a:p>
              <a:pPr algn="r"/>
              <a:r>
                <a:rPr lang="fr-FR" sz="1000" dirty="0" smtClean="0">
                  <a:latin typeface="Consolas"/>
                  <a:cs typeface="Consolas"/>
                </a:rPr>
                <a:t>providers</a:t>
              </a:r>
              <a:endParaRPr lang="fr-FR" sz="1000" dirty="0">
                <a:latin typeface="Consolas"/>
                <a:cs typeface="Consolas"/>
              </a:endParaRPr>
            </a:p>
          </p:txBody>
        </p:sp>
        <p:sp>
          <p:nvSpPr>
            <p:cNvPr id="126" name="ZoneTexte 125"/>
            <p:cNvSpPr txBox="1"/>
            <p:nvPr/>
          </p:nvSpPr>
          <p:spPr>
            <a:xfrm>
              <a:off x="7107843" y="1377950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fr-FR" sz="900" dirty="0" err="1" smtClean="0">
                  <a:latin typeface="Consolas"/>
                  <a:cs typeface="Consolas"/>
                </a:rPr>
                <a:t>Agreed</a:t>
              </a:r>
              <a:endParaRPr lang="fr-FR" sz="900" dirty="0" smtClean="0">
                <a:latin typeface="Consolas"/>
                <a:cs typeface="Consolas"/>
              </a:endParaRPr>
            </a:p>
            <a:p>
              <a:pPr algn="r"/>
              <a:r>
                <a:rPr lang="fr-FR" sz="900" dirty="0" smtClean="0">
                  <a:latin typeface="Consolas"/>
                  <a:cs typeface="Consolas"/>
                </a:rPr>
                <a:t>SLA</a:t>
              </a:r>
              <a:endParaRPr lang="fr-FR" sz="900" dirty="0">
                <a:latin typeface="Consolas"/>
                <a:cs typeface="Consolas"/>
              </a:endParaRPr>
            </a:p>
          </p:txBody>
        </p:sp>
        <p:pic>
          <p:nvPicPr>
            <p:cNvPr id="127" name="Image 126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6186" b="93557" l="20463" r="89575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20779357" flipH="1">
              <a:off x="7073230" y="1549400"/>
              <a:ext cx="457789" cy="342900"/>
            </a:xfrm>
            <a:prstGeom prst="rect">
              <a:avLst/>
            </a:prstGeom>
          </p:spPr>
        </p:pic>
        <p:pic>
          <p:nvPicPr>
            <p:cNvPr id="128" name="Image 127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6186" b="93557" l="20463" r="89575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20625133" flipH="1">
              <a:off x="7282779" y="2540000"/>
              <a:ext cx="457789" cy="342900"/>
            </a:xfrm>
            <a:prstGeom prst="rect">
              <a:avLst/>
            </a:prstGeom>
          </p:spPr>
        </p:pic>
        <p:pic>
          <p:nvPicPr>
            <p:cNvPr id="129" name="Image 128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6186" b="93557" l="20463" r="89575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19902041" flipH="1">
              <a:off x="7460581" y="2920999"/>
              <a:ext cx="457789" cy="342900"/>
            </a:xfrm>
            <a:prstGeom prst="rect">
              <a:avLst/>
            </a:prstGeom>
          </p:spPr>
        </p:pic>
        <p:sp>
          <p:nvSpPr>
            <p:cNvPr id="131" name="ZoneTexte 130"/>
            <p:cNvSpPr txBox="1"/>
            <p:nvPr/>
          </p:nvSpPr>
          <p:spPr>
            <a:xfrm>
              <a:off x="7025213" y="2800350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fr-FR" sz="900" dirty="0" err="1" smtClean="0">
                  <a:latin typeface="Consolas"/>
                  <a:cs typeface="Consolas"/>
                </a:rPr>
                <a:t>Agreed</a:t>
              </a:r>
              <a:endParaRPr lang="fr-FR" sz="900" dirty="0" smtClean="0">
                <a:latin typeface="Consolas"/>
                <a:cs typeface="Consolas"/>
              </a:endParaRPr>
            </a:p>
            <a:p>
              <a:pPr algn="r"/>
              <a:r>
                <a:rPr lang="fr-FR" sz="900" dirty="0" smtClean="0">
                  <a:latin typeface="Consolas"/>
                  <a:cs typeface="Consolas"/>
                </a:rPr>
                <a:t>SLA</a:t>
              </a:r>
              <a:endParaRPr lang="fr-FR" sz="900" dirty="0">
                <a:latin typeface="Consolas"/>
                <a:cs typeface="Consolas"/>
              </a:endParaRPr>
            </a:p>
          </p:txBody>
        </p:sp>
      </p:grpSp>
      <p:grpSp>
        <p:nvGrpSpPr>
          <p:cNvPr id="13" name="Grouper 12"/>
          <p:cNvGrpSpPr/>
          <p:nvPr/>
        </p:nvGrpSpPr>
        <p:grpSpPr>
          <a:xfrm>
            <a:off x="4902201" y="1663699"/>
            <a:ext cx="1254453" cy="1155701"/>
            <a:chOff x="4902201" y="1663699"/>
            <a:chExt cx="1254453" cy="1155701"/>
          </a:xfrm>
        </p:grpSpPr>
        <p:sp>
          <p:nvSpPr>
            <p:cNvPr id="136" name="Multidocument 135"/>
            <p:cNvSpPr/>
            <p:nvPr/>
          </p:nvSpPr>
          <p:spPr>
            <a:xfrm>
              <a:off x="5206999" y="1663699"/>
              <a:ext cx="949655" cy="546101"/>
            </a:xfrm>
            <a:prstGeom prst="flowChartMultidocument">
              <a:avLst/>
            </a:prstGeom>
            <a:noFill/>
            <a:ln>
              <a:solidFill>
                <a:schemeClr val="tx2">
                  <a:lumMod val="90000"/>
                  <a:lumOff val="1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000" dirty="0" smtClean="0">
                  <a:solidFill>
                    <a:srgbClr val="000000"/>
                  </a:solidFill>
                  <a:latin typeface="Consolas"/>
                  <a:cs typeface="Consolas"/>
                </a:rPr>
                <a:t>Agreed SLA</a:t>
              </a:r>
              <a:endParaRPr lang="en-US" sz="1000" dirty="0">
                <a:solidFill>
                  <a:srgbClr val="000000"/>
                </a:solidFill>
                <a:latin typeface="Consolas"/>
                <a:cs typeface="Consolas"/>
              </a:endParaRPr>
            </a:p>
          </p:txBody>
        </p:sp>
        <p:sp>
          <p:nvSpPr>
            <p:cNvPr id="137" name="Document 136"/>
            <p:cNvSpPr/>
            <p:nvPr/>
          </p:nvSpPr>
          <p:spPr>
            <a:xfrm>
              <a:off x="5201861" y="2310521"/>
              <a:ext cx="932239" cy="508879"/>
            </a:xfrm>
            <a:prstGeom prst="flowChartDocument">
              <a:avLst/>
            </a:prstGeom>
            <a:noFill/>
            <a:ln>
              <a:solidFill>
                <a:srgbClr val="0F366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000" dirty="0" smtClean="0">
                  <a:solidFill>
                    <a:srgbClr val="000000"/>
                  </a:solidFill>
                  <a:latin typeface="Consolas"/>
                  <a:cs typeface="Consolas"/>
                </a:rPr>
                <a:t>Integrated SLA</a:t>
              </a:r>
              <a:endParaRPr lang="en-US" sz="1000" dirty="0">
                <a:solidFill>
                  <a:srgbClr val="000000"/>
                </a:solidFill>
                <a:latin typeface="Consolas"/>
                <a:cs typeface="Consolas"/>
              </a:endParaRPr>
            </a:p>
          </p:txBody>
        </p:sp>
        <p:cxnSp>
          <p:nvCxnSpPr>
            <p:cNvPr id="139" name="Curved Connector 123"/>
            <p:cNvCxnSpPr>
              <a:stCxn id="132" idx="3"/>
              <a:endCxn id="136" idx="1"/>
            </p:cNvCxnSpPr>
            <p:nvPr/>
          </p:nvCxnSpPr>
          <p:spPr>
            <a:xfrm flipV="1">
              <a:off x="4902201" y="1936750"/>
              <a:ext cx="304798" cy="593944"/>
            </a:xfrm>
            <a:prstGeom prst="curvedConnector3">
              <a:avLst/>
            </a:prstGeom>
            <a:ln>
              <a:solidFill>
                <a:srgbClr val="0F366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urved Connector 130"/>
            <p:cNvCxnSpPr>
              <a:stCxn id="132" idx="3"/>
              <a:endCxn id="137" idx="1"/>
            </p:cNvCxnSpPr>
            <p:nvPr/>
          </p:nvCxnSpPr>
          <p:spPr>
            <a:xfrm>
              <a:off x="4902201" y="2530694"/>
              <a:ext cx="299660" cy="34267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0F366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er 23"/>
          <p:cNvGrpSpPr/>
          <p:nvPr/>
        </p:nvGrpSpPr>
        <p:grpSpPr>
          <a:xfrm>
            <a:off x="749300" y="1546237"/>
            <a:ext cx="2806702" cy="1285863"/>
            <a:chOff x="749300" y="1546237"/>
            <a:chExt cx="2806702" cy="1285863"/>
          </a:xfrm>
        </p:grpSpPr>
        <p:grpSp>
          <p:nvGrpSpPr>
            <p:cNvPr id="10" name="Grouper 9"/>
            <p:cNvGrpSpPr/>
            <p:nvPr/>
          </p:nvGrpSpPr>
          <p:grpSpPr>
            <a:xfrm>
              <a:off x="749300" y="1546237"/>
              <a:ext cx="2336800" cy="1285863"/>
              <a:chOff x="749300" y="1546237"/>
              <a:chExt cx="2336800" cy="1285863"/>
            </a:xfrm>
          </p:grpSpPr>
          <p:sp>
            <p:nvSpPr>
              <p:cNvPr id="133" name="Magnetic Disk 32"/>
              <p:cNvSpPr/>
              <p:nvPr/>
            </p:nvSpPr>
            <p:spPr>
              <a:xfrm>
                <a:off x="749300" y="2209083"/>
                <a:ext cx="858924" cy="623017"/>
              </a:xfrm>
              <a:prstGeom prst="flowChartMagneticDisk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r>
                  <a:rPr lang="en-US" sz="1100" dirty="0" smtClean="0">
                    <a:solidFill>
                      <a:schemeClr val="tx1"/>
                    </a:solidFill>
                    <a:latin typeface="Consolas"/>
                    <a:cs typeface="Consolas"/>
                  </a:rPr>
                  <a:t>Metadata</a:t>
                </a:r>
                <a:endParaRPr lang="en-US" sz="1100" dirty="0">
                  <a:solidFill>
                    <a:schemeClr val="tx1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134" name="Magnetic Disk 33"/>
              <p:cNvSpPr/>
              <p:nvPr/>
            </p:nvSpPr>
            <p:spPr>
              <a:xfrm>
                <a:off x="1362651" y="1546237"/>
                <a:ext cx="776253" cy="623017"/>
              </a:xfrm>
              <a:prstGeom prst="flowChartMagneticDisk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r>
                  <a:rPr lang="en-US" sz="1100" dirty="0" smtClean="0">
                    <a:solidFill>
                      <a:schemeClr val="tx1"/>
                    </a:solidFill>
                    <a:latin typeface="Consolas"/>
                    <a:cs typeface="Consolas"/>
                  </a:rPr>
                  <a:t>Cached Data</a:t>
                </a:r>
                <a:endParaRPr lang="en-US" sz="1100" dirty="0">
                  <a:solidFill>
                    <a:schemeClr val="tx1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135" name="Magnetic Disk 34"/>
              <p:cNvSpPr/>
              <p:nvPr/>
            </p:nvSpPr>
            <p:spPr>
              <a:xfrm>
                <a:off x="2308497" y="1601786"/>
                <a:ext cx="777603" cy="623017"/>
              </a:xfrm>
              <a:prstGeom prst="flowChartMagneticDisk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r>
                  <a:rPr lang="en-US" sz="1100" dirty="0" smtClean="0">
                    <a:solidFill>
                      <a:schemeClr val="tx1"/>
                    </a:solidFill>
                    <a:latin typeface="Consolas"/>
                    <a:cs typeface="Consolas"/>
                  </a:rPr>
                  <a:t>Meta</a:t>
                </a:r>
                <a:endParaRPr lang="en-US" sz="1100" dirty="0">
                  <a:solidFill>
                    <a:schemeClr val="tx1"/>
                  </a:solidFill>
                  <a:latin typeface="Consolas"/>
                  <a:cs typeface="Consolas"/>
                </a:endParaRPr>
              </a:p>
            </p:txBody>
          </p:sp>
        </p:grpSp>
        <p:cxnSp>
          <p:nvCxnSpPr>
            <p:cNvPr id="138" name="Curved Connector 83"/>
            <p:cNvCxnSpPr>
              <a:stCxn id="132" idx="1"/>
              <a:endCxn id="134" idx="3"/>
            </p:cNvCxnSpPr>
            <p:nvPr/>
          </p:nvCxnSpPr>
          <p:spPr>
            <a:xfrm rot="10800000">
              <a:off x="1750779" y="2169254"/>
              <a:ext cx="1805223" cy="361440"/>
            </a:xfrm>
            <a:prstGeom prst="curvedConnector2">
              <a:avLst/>
            </a:prstGeom>
            <a:ln>
              <a:solidFill>
                <a:srgbClr val="0F3661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urved Connector 138"/>
            <p:cNvCxnSpPr>
              <a:stCxn id="132" idx="1"/>
              <a:endCxn id="133" idx="4"/>
            </p:cNvCxnSpPr>
            <p:nvPr/>
          </p:nvCxnSpPr>
          <p:spPr>
            <a:xfrm rot="10800000">
              <a:off x="1608225" y="2520592"/>
              <a:ext cx="1947777" cy="10102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0F3661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urved Connector 83"/>
            <p:cNvCxnSpPr>
              <a:stCxn id="132" idx="1"/>
              <a:endCxn id="135" idx="3"/>
            </p:cNvCxnSpPr>
            <p:nvPr/>
          </p:nvCxnSpPr>
          <p:spPr>
            <a:xfrm rot="10800000">
              <a:off x="2697299" y="2224804"/>
              <a:ext cx="858702" cy="305891"/>
            </a:xfrm>
            <a:prstGeom prst="curvedConnector2">
              <a:avLst/>
            </a:prstGeom>
            <a:ln>
              <a:solidFill>
                <a:srgbClr val="0F3661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er 7"/>
          <p:cNvGrpSpPr/>
          <p:nvPr/>
        </p:nvGrpSpPr>
        <p:grpSpPr>
          <a:xfrm>
            <a:off x="368300" y="3991807"/>
            <a:ext cx="1891905" cy="957535"/>
            <a:chOff x="368300" y="3991807"/>
            <a:chExt cx="1891905" cy="957535"/>
          </a:xfrm>
        </p:grpSpPr>
        <p:pic>
          <p:nvPicPr>
            <p:cNvPr id="210" name="Image 209" descr="user-icon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300" y="4368800"/>
              <a:ext cx="560369" cy="580542"/>
            </a:xfrm>
            <a:prstGeom prst="rect">
              <a:avLst/>
            </a:prstGeom>
          </p:spPr>
        </p:pic>
        <p:pic>
          <p:nvPicPr>
            <p:cNvPr id="212" name="Image 211" descr="images-2.jpe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587590">
              <a:off x="1233162" y="3606240"/>
              <a:ext cx="641475" cy="1412610"/>
            </a:xfrm>
            <a:prstGeom prst="rect">
              <a:avLst/>
            </a:prstGeom>
          </p:spPr>
        </p:pic>
      </p:grpSp>
      <p:grpSp>
        <p:nvGrpSpPr>
          <p:cNvPr id="11" name="Grouper 10"/>
          <p:cNvGrpSpPr/>
          <p:nvPr/>
        </p:nvGrpSpPr>
        <p:grpSpPr>
          <a:xfrm>
            <a:off x="1490133" y="2267387"/>
            <a:ext cx="3412068" cy="1727246"/>
            <a:chOff x="1490133" y="2267387"/>
            <a:chExt cx="3412068" cy="1727246"/>
          </a:xfrm>
        </p:grpSpPr>
        <p:sp>
          <p:nvSpPr>
            <p:cNvPr id="132" name="Process 7"/>
            <p:cNvSpPr/>
            <p:nvPr/>
          </p:nvSpPr>
          <p:spPr>
            <a:xfrm>
              <a:off x="3556001" y="2267387"/>
              <a:ext cx="1346200" cy="52661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1" cap="small" dirty="0" smtClean="0">
                  <a:solidFill>
                    <a:schemeClr val="tx1"/>
                  </a:solidFill>
                  <a:latin typeface="Consolas"/>
                  <a:cs typeface="Consolas"/>
                </a:rPr>
                <a:t>Decision Making</a:t>
              </a:r>
              <a:endParaRPr lang="en-US" sz="1800" b="1" cap="small" dirty="0">
                <a:solidFill>
                  <a:schemeClr val="tx1"/>
                </a:solidFill>
                <a:latin typeface="Consolas"/>
                <a:cs typeface="Consolas"/>
              </a:endParaRPr>
            </a:p>
          </p:txBody>
        </p:sp>
        <p:cxnSp>
          <p:nvCxnSpPr>
            <p:cNvPr id="194" name="Curved Connector 141"/>
            <p:cNvCxnSpPr>
              <a:stCxn id="190" idx="0"/>
              <a:endCxn id="132" idx="2"/>
            </p:cNvCxnSpPr>
            <p:nvPr/>
          </p:nvCxnSpPr>
          <p:spPr>
            <a:xfrm rot="5400000" flipH="1" flipV="1">
              <a:off x="2872587" y="2103638"/>
              <a:ext cx="666151" cy="2046877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0F366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Process 15"/>
            <p:cNvSpPr/>
            <p:nvPr/>
          </p:nvSpPr>
          <p:spPr>
            <a:xfrm>
              <a:off x="1490133" y="3460151"/>
              <a:ext cx="1384181" cy="534482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rgbClr val="0F366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1" cap="small" dirty="0" smtClean="0">
                  <a:latin typeface="Consolas"/>
                  <a:cs typeface="Consolas"/>
                </a:rPr>
                <a:t>Deriving</a:t>
              </a:r>
            </a:p>
            <a:p>
              <a:pPr algn="ctr"/>
              <a:r>
                <a:rPr lang="en-US" sz="1800" b="1" cap="small" dirty="0" smtClean="0">
                  <a:latin typeface="Consolas"/>
                  <a:cs typeface="Consolas"/>
                </a:rPr>
                <a:t>SLA</a:t>
              </a:r>
              <a:endParaRPr lang="en-US" sz="1800" b="1" cap="small" dirty="0">
                <a:latin typeface="Consolas"/>
                <a:cs typeface="Consolas"/>
              </a:endParaRPr>
            </a:p>
          </p:txBody>
        </p:sp>
      </p:grpSp>
      <p:grpSp>
        <p:nvGrpSpPr>
          <p:cNvPr id="12" name="Grouper 11"/>
          <p:cNvGrpSpPr/>
          <p:nvPr/>
        </p:nvGrpSpPr>
        <p:grpSpPr>
          <a:xfrm>
            <a:off x="2874314" y="2794001"/>
            <a:ext cx="1819292" cy="1219141"/>
            <a:chOff x="2874314" y="2794001"/>
            <a:chExt cx="1819292" cy="1219141"/>
          </a:xfrm>
        </p:grpSpPr>
        <p:cxnSp>
          <p:nvCxnSpPr>
            <p:cNvPr id="195" name="Curved Connector 145"/>
            <p:cNvCxnSpPr>
              <a:stCxn id="191" idx="0"/>
              <a:endCxn id="132" idx="2"/>
            </p:cNvCxnSpPr>
            <p:nvPr/>
          </p:nvCxnSpPr>
          <p:spPr>
            <a:xfrm rot="5400000" flipH="1" flipV="1">
              <a:off x="3809739" y="3022281"/>
              <a:ext cx="647642" cy="191081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0F3661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Process 20"/>
            <p:cNvSpPr/>
            <p:nvPr/>
          </p:nvSpPr>
          <p:spPr>
            <a:xfrm>
              <a:off x="3382433" y="3441642"/>
              <a:ext cx="1311173" cy="571500"/>
            </a:xfrm>
            <a:prstGeom prst="roundRect">
              <a:avLst/>
            </a:prstGeom>
            <a:solidFill>
              <a:schemeClr val="bg1">
                <a:lumMod val="65000"/>
                <a:alpha val="90000"/>
              </a:schemeClr>
            </a:solidFill>
            <a:ln>
              <a:solidFill>
                <a:srgbClr val="0F366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b="1" cap="small" dirty="0" smtClean="0">
                  <a:solidFill>
                    <a:srgbClr val="000000"/>
                  </a:solidFill>
                  <a:latin typeface="Consolas"/>
                  <a:cs typeface="Consolas"/>
                </a:rPr>
                <a:t>Query</a:t>
              </a:r>
            </a:p>
            <a:p>
              <a:pPr algn="ctr"/>
              <a:r>
                <a:rPr lang="en-US" sz="1800" b="1" cap="small" dirty="0" smtClean="0">
                  <a:solidFill>
                    <a:srgbClr val="000000"/>
                  </a:solidFill>
                  <a:latin typeface="Consolas"/>
                  <a:cs typeface="Consolas"/>
                </a:rPr>
                <a:t>Rewriting</a:t>
              </a:r>
              <a:endParaRPr lang="en-US" sz="1800" b="1" cap="small" dirty="0">
                <a:solidFill>
                  <a:srgbClr val="000000"/>
                </a:solidFill>
                <a:latin typeface="Consolas"/>
                <a:cs typeface="Consolas"/>
              </a:endParaRPr>
            </a:p>
          </p:txBody>
        </p:sp>
        <p:cxnSp>
          <p:nvCxnSpPr>
            <p:cNvPr id="198" name="Connecteur droit avec flèche 197"/>
            <p:cNvCxnSpPr/>
            <p:nvPr/>
          </p:nvCxnSpPr>
          <p:spPr>
            <a:xfrm>
              <a:off x="2874314" y="3841692"/>
              <a:ext cx="508119" cy="0"/>
            </a:xfrm>
            <a:prstGeom prst="straightConnector1">
              <a:avLst/>
            </a:prstGeom>
            <a:ln>
              <a:solidFill>
                <a:srgbClr val="0F366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8" name="Arc 247"/>
          <p:cNvSpPr/>
          <p:nvPr/>
        </p:nvSpPr>
        <p:spPr>
          <a:xfrm rot="6453940">
            <a:off x="6108722" y="2301703"/>
            <a:ext cx="772057" cy="970544"/>
          </a:xfrm>
          <a:prstGeom prst="arc">
            <a:avLst>
              <a:gd name="adj1" fmla="val 16200000"/>
              <a:gd name="adj2" fmla="val 1735647"/>
            </a:avLst>
          </a:prstGeom>
          <a:ln w="76200" cmpd="sng">
            <a:solidFill>
              <a:srgbClr val="0F3661"/>
            </a:solidFill>
            <a:prstDash val="dashDot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4" name="Grouper 13"/>
          <p:cNvGrpSpPr/>
          <p:nvPr/>
        </p:nvGrpSpPr>
        <p:grpSpPr>
          <a:xfrm>
            <a:off x="4693606" y="3243408"/>
            <a:ext cx="3077150" cy="728881"/>
            <a:chOff x="4693606" y="3243408"/>
            <a:chExt cx="3077150" cy="728881"/>
          </a:xfrm>
        </p:grpSpPr>
        <p:sp>
          <p:nvSpPr>
            <p:cNvPr id="192" name="Folded Corner 24"/>
            <p:cNvSpPr/>
            <p:nvPr/>
          </p:nvSpPr>
          <p:spPr>
            <a:xfrm>
              <a:off x="5253567" y="3482495"/>
              <a:ext cx="1439333" cy="489794"/>
            </a:xfrm>
            <a:prstGeom prst="roundRect">
              <a:avLst/>
            </a:prstGeom>
            <a:solidFill>
              <a:schemeClr val="tx1">
                <a:lumMod val="50000"/>
                <a:lumOff val="50000"/>
                <a:alpha val="90000"/>
              </a:schemeClr>
            </a:solidFill>
            <a:ln>
              <a:solidFill>
                <a:srgbClr val="0F3661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b="1" cap="small" dirty="0" smtClean="0">
                  <a:solidFill>
                    <a:srgbClr val="FFFFFF"/>
                  </a:solidFill>
                  <a:latin typeface="Consolas"/>
                  <a:cs typeface="Consolas"/>
                </a:rPr>
                <a:t>Evaluation</a:t>
              </a:r>
            </a:p>
            <a:p>
              <a:pPr algn="ctr"/>
              <a:r>
                <a:rPr lang="en-US" sz="1800" b="1" cap="small" dirty="0" smtClean="0">
                  <a:solidFill>
                    <a:srgbClr val="FFFFFF"/>
                  </a:solidFill>
                  <a:latin typeface="Consolas"/>
                  <a:cs typeface="Consolas"/>
                </a:rPr>
                <a:t>Integration</a:t>
              </a:r>
              <a:endParaRPr lang="en-US" sz="1800" b="1" cap="small" dirty="0">
                <a:solidFill>
                  <a:srgbClr val="FFFFFF"/>
                </a:solidFill>
                <a:latin typeface="Consolas"/>
                <a:cs typeface="Consolas"/>
              </a:endParaRPr>
            </a:p>
          </p:txBody>
        </p:sp>
        <p:cxnSp>
          <p:nvCxnSpPr>
            <p:cNvPr id="223" name="Connecteur droit avec flèche 222"/>
            <p:cNvCxnSpPr>
              <a:stCxn id="191" idx="3"/>
              <a:endCxn id="192" idx="1"/>
            </p:cNvCxnSpPr>
            <p:nvPr/>
          </p:nvCxnSpPr>
          <p:spPr>
            <a:xfrm>
              <a:off x="4693606" y="3727392"/>
              <a:ext cx="559961" cy="0"/>
            </a:xfrm>
            <a:prstGeom prst="straightConnector1">
              <a:avLst/>
            </a:prstGeom>
            <a:ln>
              <a:solidFill>
                <a:srgbClr val="0F366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cteur en angle 249"/>
            <p:cNvCxnSpPr>
              <a:stCxn id="192" idx="3"/>
              <a:endCxn id="129" idx="2"/>
            </p:cNvCxnSpPr>
            <p:nvPr/>
          </p:nvCxnSpPr>
          <p:spPr>
            <a:xfrm flipV="1">
              <a:off x="6692900" y="3243408"/>
              <a:ext cx="1077856" cy="483984"/>
            </a:xfrm>
            <a:prstGeom prst="bentConnector2">
              <a:avLst/>
            </a:prstGeom>
            <a:ln>
              <a:solidFill>
                <a:srgbClr val="0F3661"/>
              </a:solidFill>
              <a:prstDash val="dot"/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2" name="Connecteur en angle 251"/>
          <p:cNvCxnSpPr>
            <a:stCxn id="191" idx="2"/>
            <a:endCxn id="109" idx="2"/>
          </p:cNvCxnSpPr>
          <p:nvPr/>
        </p:nvCxnSpPr>
        <p:spPr>
          <a:xfrm rot="5400000" flipH="1" flipV="1">
            <a:off x="6017961" y="1538018"/>
            <a:ext cx="495182" cy="4455065"/>
          </a:xfrm>
          <a:prstGeom prst="bentConnector3">
            <a:avLst>
              <a:gd name="adj1" fmla="val -100024"/>
            </a:avLst>
          </a:prstGeom>
          <a:ln>
            <a:solidFill>
              <a:srgbClr val="0F3661"/>
            </a:solidFill>
            <a:prstDash val="dot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" name="Grouper 20"/>
          <p:cNvGrpSpPr/>
          <p:nvPr/>
        </p:nvGrpSpPr>
        <p:grpSpPr>
          <a:xfrm>
            <a:off x="6162474" y="3922040"/>
            <a:ext cx="1457526" cy="1128097"/>
            <a:chOff x="6162474" y="3922040"/>
            <a:chExt cx="1457526" cy="1128097"/>
          </a:xfrm>
        </p:grpSpPr>
        <p:grpSp>
          <p:nvGrpSpPr>
            <p:cNvPr id="257" name="Grouper 256"/>
            <p:cNvGrpSpPr/>
            <p:nvPr/>
          </p:nvGrpSpPr>
          <p:grpSpPr>
            <a:xfrm>
              <a:off x="6162474" y="3922040"/>
              <a:ext cx="1199213" cy="772726"/>
              <a:chOff x="1857254" y="1775741"/>
              <a:chExt cx="2985679" cy="1700064"/>
            </a:xfrm>
          </p:grpSpPr>
          <p:sp>
            <p:nvSpPr>
              <p:cNvPr id="258" name="Arc 257"/>
              <p:cNvSpPr/>
              <p:nvPr/>
            </p:nvSpPr>
            <p:spPr>
              <a:xfrm rot="16492063">
                <a:off x="2064987" y="2209791"/>
                <a:ext cx="919931" cy="1335398"/>
              </a:xfrm>
              <a:prstGeom prst="arc">
                <a:avLst>
                  <a:gd name="adj1" fmla="val 10488337"/>
                  <a:gd name="adj2" fmla="val 984161"/>
                </a:avLst>
              </a:prstGeom>
              <a:ln w="28575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59" name="Arc 258"/>
              <p:cNvSpPr/>
              <p:nvPr/>
            </p:nvSpPr>
            <p:spPr>
              <a:xfrm rot="656295">
                <a:off x="2698111" y="1775741"/>
                <a:ext cx="1571555" cy="1700064"/>
              </a:xfrm>
              <a:prstGeom prst="arc">
                <a:avLst>
                  <a:gd name="adj1" fmla="val 10430236"/>
                  <a:gd name="adj2" fmla="val 20928275"/>
                </a:avLst>
              </a:prstGeom>
              <a:ln w="28575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60" name="Arc 259"/>
              <p:cNvSpPr/>
              <p:nvPr/>
            </p:nvSpPr>
            <p:spPr>
              <a:xfrm rot="5400000">
                <a:off x="3907366" y="2374901"/>
                <a:ext cx="905933" cy="965200"/>
              </a:xfrm>
              <a:prstGeom prst="arc">
                <a:avLst>
                  <a:gd name="adj1" fmla="val 9926378"/>
                  <a:gd name="adj2" fmla="val 0"/>
                </a:avLst>
              </a:prstGeom>
              <a:ln w="28575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261" name="Connecteur droit 260"/>
              <p:cNvCxnSpPr>
                <a:stCxn id="258" idx="0"/>
                <a:endCxn id="260" idx="2"/>
              </p:cNvCxnSpPr>
              <p:nvPr/>
            </p:nvCxnSpPr>
            <p:spPr>
              <a:xfrm flipV="1">
                <a:off x="2527581" y="3310468"/>
                <a:ext cx="1832752" cy="27974"/>
              </a:xfrm>
              <a:prstGeom prst="line">
                <a:avLst/>
              </a:prstGeom>
              <a:ln w="28575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09" name="Image 208" descr="images.jpe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23030" y="4191001"/>
              <a:ext cx="696970" cy="859136"/>
            </a:xfrm>
            <a:prstGeom prst="rect">
              <a:avLst/>
            </a:prstGeom>
          </p:spPr>
        </p:pic>
      </p:grpSp>
      <p:cxnSp>
        <p:nvCxnSpPr>
          <p:cNvPr id="262" name="Connecteur en angle 261"/>
          <p:cNvCxnSpPr>
            <a:stCxn id="210" idx="3"/>
            <a:endCxn id="192" idx="2"/>
          </p:cNvCxnSpPr>
          <p:nvPr/>
        </p:nvCxnSpPr>
        <p:spPr>
          <a:xfrm flipV="1">
            <a:off x="928669" y="3972289"/>
            <a:ext cx="5044565" cy="686782"/>
          </a:xfrm>
          <a:prstGeom prst="bentConnector2">
            <a:avLst/>
          </a:prstGeom>
          <a:ln w="57150" cmpd="sng">
            <a:solidFill>
              <a:schemeClr val="accent5">
                <a:lumMod val="75000"/>
              </a:schemeClr>
            </a:solidFill>
            <a:prstDash val="dot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3" name="Process 6"/>
          <p:cNvSpPr/>
          <p:nvPr/>
        </p:nvSpPr>
        <p:spPr>
          <a:xfrm>
            <a:off x="1028699" y="2994308"/>
            <a:ext cx="5447989" cy="294992"/>
          </a:xfrm>
          <a:prstGeom prst="flowChartProcess">
            <a:avLst/>
          </a:prstGeom>
          <a:solidFill>
            <a:srgbClr val="D3D3D3">
              <a:alpha val="81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nsolas"/>
                <a:cs typeface="Consolas"/>
              </a:rPr>
              <a:t>Monitoring (Data + Conditions)</a:t>
            </a:r>
            <a:endParaRPr lang="en-US" dirty="0">
              <a:solidFill>
                <a:schemeClr val="tx1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226874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" grpId="0" animBg="1"/>
      <p:bldP spid="2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Roadmap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000" dirty="0" smtClean="0">
                <a:solidFill>
                  <a:schemeClr val="bg1">
                    <a:lumMod val="85000"/>
                  </a:schemeClr>
                </a:solidFill>
              </a:rPr>
              <a:t>New challenges of data </a:t>
            </a:r>
            <a:r>
              <a:rPr lang="fr-FR" sz="2000" dirty="0" err="1" smtClean="0">
                <a:solidFill>
                  <a:schemeClr val="bg1">
                    <a:lumMod val="85000"/>
                  </a:schemeClr>
                </a:solidFill>
              </a:rPr>
              <a:t>integration</a:t>
            </a:r>
            <a:r>
              <a:rPr lang="fr-FR" sz="2000" dirty="0" smtClean="0">
                <a:solidFill>
                  <a:schemeClr val="bg1">
                    <a:lumMod val="85000"/>
                  </a:schemeClr>
                </a:solidFill>
              </a:rPr>
              <a:t> in the </a:t>
            </a:r>
            <a:r>
              <a:rPr lang="fr-FR" sz="2000" dirty="0" err="1" smtClean="0">
                <a:solidFill>
                  <a:schemeClr val="bg1">
                    <a:lumMod val="85000"/>
                  </a:schemeClr>
                </a:solidFill>
              </a:rPr>
              <a:t>era</a:t>
            </a:r>
            <a:r>
              <a:rPr lang="fr-FR" sz="2000" dirty="0" smtClean="0">
                <a:solidFill>
                  <a:schemeClr val="bg1">
                    <a:lumMod val="85000"/>
                  </a:schemeClr>
                </a:solidFill>
              </a:rPr>
              <a:t> of the </a:t>
            </a:r>
            <a:r>
              <a:rPr lang="fr-FR" sz="2000" dirty="0" err="1" smtClean="0">
                <a:solidFill>
                  <a:schemeClr val="bg1">
                    <a:lumMod val="85000"/>
                  </a:schemeClr>
                </a:solidFill>
              </a:rPr>
              <a:t>clouds</a:t>
            </a:r>
            <a:endParaRPr lang="fr-FR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fr-FR" sz="2000" dirty="0" smtClean="0">
                <a:solidFill>
                  <a:srgbClr val="D9D9D9"/>
                </a:solidFill>
              </a:rPr>
              <a:t>SLA </a:t>
            </a:r>
            <a:r>
              <a:rPr lang="fr-FR" sz="2000" dirty="0" err="1" smtClean="0">
                <a:solidFill>
                  <a:srgbClr val="D9D9D9"/>
                </a:solidFill>
              </a:rPr>
              <a:t>guided</a:t>
            </a:r>
            <a:r>
              <a:rPr lang="fr-FR" sz="2000" dirty="0" smtClean="0">
                <a:solidFill>
                  <a:srgbClr val="D9D9D9"/>
                </a:solidFill>
              </a:rPr>
              <a:t> data </a:t>
            </a:r>
            <a:r>
              <a:rPr lang="fr-FR" sz="2000" dirty="0" err="1" smtClean="0">
                <a:solidFill>
                  <a:srgbClr val="D9D9D9"/>
                </a:solidFill>
              </a:rPr>
              <a:t>integration</a:t>
            </a:r>
            <a:r>
              <a:rPr lang="fr-FR" sz="2000" dirty="0">
                <a:solidFill>
                  <a:srgbClr val="D9D9D9"/>
                </a:solidFill>
              </a:rPr>
              <a:t> </a:t>
            </a:r>
            <a:r>
              <a:rPr lang="fr-FR" sz="2000" dirty="0" smtClean="0">
                <a:solidFill>
                  <a:srgbClr val="D9D9D9"/>
                </a:solidFill>
              </a:rPr>
              <a:t>as a service</a:t>
            </a:r>
          </a:p>
          <a:p>
            <a:pPr lvl="1"/>
            <a:r>
              <a:rPr lang="fr-FR" sz="1800" dirty="0" smtClean="0">
                <a:solidFill>
                  <a:srgbClr val="D9D9D9"/>
                </a:solidFill>
              </a:rPr>
              <a:t>SLA </a:t>
            </a:r>
            <a:r>
              <a:rPr lang="fr-FR" sz="1800" dirty="0" err="1" smtClean="0">
                <a:solidFill>
                  <a:srgbClr val="D9D9D9"/>
                </a:solidFill>
              </a:rPr>
              <a:t>integration</a:t>
            </a:r>
            <a:endParaRPr lang="fr-FR" sz="1800" dirty="0" smtClean="0">
              <a:solidFill>
                <a:srgbClr val="D9D9D9"/>
              </a:solidFill>
            </a:endParaRPr>
          </a:p>
          <a:p>
            <a:pPr lvl="1"/>
            <a:r>
              <a:rPr lang="fr-FR" sz="1800" dirty="0" err="1" smtClean="0">
                <a:solidFill>
                  <a:srgbClr val="D9D9D9"/>
                </a:solidFill>
              </a:rPr>
              <a:t>Query</a:t>
            </a:r>
            <a:r>
              <a:rPr lang="fr-FR" sz="1800" dirty="0" smtClean="0">
                <a:solidFill>
                  <a:srgbClr val="D9D9D9"/>
                </a:solidFill>
              </a:rPr>
              <a:t> </a:t>
            </a:r>
            <a:r>
              <a:rPr lang="fr-FR" sz="1800" dirty="0" err="1" smtClean="0">
                <a:solidFill>
                  <a:srgbClr val="D9D9D9"/>
                </a:solidFill>
              </a:rPr>
              <a:t>rewritting</a:t>
            </a:r>
            <a:endParaRPr lang="fr-FR" sz="1800" dirty="0" smtClean="0">
              <a:solidFill>
                <a:srgbClr val="D9D9D9"/>
              </a:solidFill>
            </a:endParaRPr>
          </a:p>
          <a:p>
            <a:r>
              <a:rPr lang="fr-FR" sz="2000" dirty="0" smtClean="0"/>
              <a:t>Conclusions and perspectives</a:t>
            </a:r>
            <a:endParaRPr lang="fr-FR" sz="2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914D5-4C05-48A0-975C-C97C98535A0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748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Conclusions and </a:t>
            </a:r>
            <a:r>
              <a:rPr lang="fr-FR" dirty="0" err="1" smtClean="0"/>
              <a:t>current</a:t>
            </a:r>
            <a:r>
              <a:rPr lang="fr-FR" dirty="0" smtClean="0"/>
              <a:t> </a:t>
            </a:r>
            <a:r>
              <a:rPr lang="fr-FR" dirty="0" err="1" smtClean="0"/>
              <a:t>work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sz="1800" dirty="0" err="1"/>
              <a:t>Current</a:t>
            </a:r>
            <a:r>
              <a:rPr lang="fr-FR" sz="1800" dirty="0"/>
              <a:t> </a:t>
            </a:r>
            <a:r>
              <a:rPr lang="fr-FR" sz="1800" dirty="0" err="1"/>
              <a:t>big</a:t>
            </a:r>
            <a:r>
              <a:rPr lang="fr-FR" sz="1800" dirty="0"/>
              <a:t> data settings impose to </a:t>
            </a:r>
            <a:r>
              <a:rPr lang="fr-FR" sz="1800" dirty="0" err="1"/>
              <a:t>consider</a:t>
            </a:r>
            <a:r>
              <a:rPr lang="fr-FR" sz="1800" dirty="0"/>
              <a:t> SLA and </a:t>
            </a:r>
            <a:r>
              <a:rPr lang="fr-FR" sz="1800" dirty="0" err="1"/>
              <a:t>different</a:t>
            </a:r>
            <a:r>
              <a:rPr lang="fr-FR" sz="1800" dirty="0"/>
              <a:t> data </a:t>
            </a:r>
            <a:r>
              <a:rPr lang="fr-FR" sz="1800" dirty="0" err="1"/>
              <a:t>delivery</a:t>
            </a:r>
            <a:r>
              <a:rPr lang="fr-FR" sz="1800" dirty="0"/>
              <a:t> </a:t>
            </a:r>
            <a:r>
              <a:rPr lang="fr-FR" sz="1800" dirty="0" err="1" smtClean="0"/>
              <a:t>models</a:t>
            </a:r>
            <a:endParaRPr lang="fr-FR" sz="1800" dirty="0" smtClean="0"/>
          </a:p>
          <a:p>
            <a:endParaRPr lang="fr-FR" sz="1800" dirty="0" smtClean="0"/>
          </a:p>
          <a:p>
            <a:r>
              <a:rPr lang="fr-FR" sz="1800" dirty="0"/>
              <a:t>T</a:t>
            </a:r>
            <a:r>
              <a:rPr lang="fr-FR" sz="1800" dirty="0" smtClean="0"/>
              <a:t>he </a:t>
            </a:r>
            <a:r>
              <a:rPr lang="fr-FR" sz="1800" dirty="0" err="1" smtClean="0"/>
              <a:t>complexity</a:t>
            </a:r>
            <a:r>
              <a:rPr lang="fr-FR" sz="1800" dirty="0" smtClean="0"/>
              <a:t> </a:t>
            </a:r>
            <a:r>
              <a:rPr lang="fr-FR" sz="1800" dirty="0"/>
              <a:t>of </a:t>
            </a:r>
            <a:r>
              <a:rPr lang="fr-FR" sz="1800" dirty="0" err="1"/>
              <a:t>query</a:t>
            </a:r>
            <a:r>
              <a:rPr lang="fr-FR" sz="1800" dirty="0"/>
              <a:t> </a:t>
            </a:r>
            <a:r>
              <a:rPr lang="fr-FR" sz="1800" dirty="0" err="1"/>
              <a:t>evaluation</a:t>
            </a:r>
            <a:r>
              <a:rPr lang="fr-FR" sz="1800" dirty="0"/>
              <a:t> </a:t>
            </a:r>
            <a:r>
              <a:rPr lang="fr-FR" sz="1800" dirty="0" err="1" smtClean="0"/>
              <a:t>includes</a:t>
            </a:r>
            <a:r>
              <a:rPr lang="fr-FR" sz="1800" dirty="0" smtClean="0"/>
              <a:t> </a:t>
            </a:r>
            <a:r>
              <a:rPr lang="fr-FR" sz="1800" dirty="0" err="1"/>
              <a:t>steps</a:t>
            </a:r>
            <a:r>
              <a:rPr lang="fr-FR" sz="1800" dirty="0"/>
              <a:t> </a:t>
            </a:r>
            <a:r>
              <a:rPr lang="fr-FR" sz="1800" dirty="0" err="1"/>
              <a:t>that</a:t>
            </a:r>
            <a:r>
              <a:rPr lang="fr-FR" sz="1800" dirty="0"/>
              <a:t> </a:t>
            </a:r>
            <a:r>
              <a:rPr lang="fr-FR" sz="1800" dirty="0" err="1"/>
              <a:t>imply</a:t>
            </a:r>
            <a:r>
              <a:rPr lang="fr-FR" sz="1800" dirty="0"/>
              <a:t> </a:t>
            </a:r>
            <a:r>
              <a:rPr lang="fr-FR" sz="1800" dirty="0" err="1"/>
              <a:t>greedy</a:t>
            </a:r>
            <a:r>
              <a:rPr lang="fr-FR" sz="1800" dirty="0"/>
              <a:t> </a:t>
            </a:r>
            <a:r>
              <a:rPr lang="fr-FR" sz="1800" dirty="0" smtClean="0"/>
              <a:t>computations</a:t>
            </a:r>
          </a:p>
          <a:p>
            <a:pPr lvl="1">
              <a:buFont typeface="Wingdings" charset="0"/>
              <a:buChar char="à"/>
            </a:pPr>
            <a:r>
              <a:rPr lang="fr-FR" sz="1600" dirty="0" smtClean="0"/>
              <a:t>combine </a:t>
            </a:r>
            <a:r>
              <a:rPr lang="fr-FR" sz="1600" dirty="0"/>
              <a:t>and </a:t>
            </a:r>
            <a:r>
              <a:rPr lang="fr-FR" sz="1600" dirty="0" err="1"/>
              <a:t>revisit</a:t>
            </a:r>
            <a:r>
              <a:rPr lang="fr-FR" sz="1600" dirty="0"/>
              <a:t> </a:t>
            </a:r>
            <a:r>
              <a:rPr lang="fr-FR" sz="1600" dirty="0" err="1"/>
              <a:t>well-known</a:t>
            </a:r>
            <a:r>
              <a:rPr lang="fr-FR" sz="1600" dirty="0"/>
              <a:t> </a:t>
            </a:r>
            <a:r>
              <a:rPr lang="fr-FR" sz="1600" dirty="0" smtClean="0"/>
              <a:t>solutions in </a:t>
            </a:r>
            <a:r>
              <a:rPr lang="fr-FR" sz="1600" dirty="0" err="1" smtClean="0"/>
              <a:t>parallel</a:t>
            </a:r>
            <a:r>
              <a:rPr lang="fr-FR" sz="1600" dirty="0" smtClean="0"/>
              <a:t> </a:t>
            </a:r>
            <a:r>
              <a:rPr lang="fr-FR" sz="1600" dirty="0" err="1" smtClean="0"/>
              <a:t>cloud</a:t>
            </a:r>
            <a:r>
              <a:rPr lang="fr-FR" sz="1600" dirty="0" smtClean="0"/>
              <a:t> </a:t>
            </a:r>
            <a:r>
              <a:rPr lang="fr-FR" sz="1600" dirty="0" err="1" smtClean="0"/>
              <a:t>distributed</a:t>
            </a:r>
            <a:r>
              <a:rPr lang="fr-FR" sz="1600" dirty="0" smtClean="0"/>
              <a:t> settings </a:t>
            </a:r>
          </a:p>
          <a:p>
            <a:pPr lvl="1">
              <a:buFont typeface="Wingdings" charset="0"/>
              <a:buChar char="à"/>
            </a:pPr>
            <a:endParaRPr lang="fr-FR" sz="1600" dirty="0" smtClean="0"/>
          </a:p>
          <a:p>
            <a:r>
              <a:rPr lang="fr-FR" sz="1800" dirty="0" err="1" smtClean="0"/>
              <a:t>Develop</a:t>
            </a:r>
            <a:r>
              <a:rPr lang="fr-FR" sz="1800" dirty="0" smtClean="0"/>
              <a:t> </a:t>
            </a:r>
            <a:r>
              <a:rPr lang="fr-FR" sz="1800" dirty="0" err="1" smtClean="0"/>
              <a:t>strategies</a:t>
            </a:r>
            <a:r>
              <a:rPr lang="fr-FR" sz="1800" dirty="0" smtClean="0"/>
              <a:t> </a:t>
            </a:r>
            <a:r>
              <a:rPr lang="fr-FR" sz="1800" dirty="0"/>
              <a:t>and </a:t>
            </a:r>
            <a:r>
              <a:rPr lang="fr-FR" sz="1800" dirty="0" err="1"/>
              <a:t>algorithms</a:t>
            </a:r>
            <a:r>
              <a:rPr lang="fr-FR" sz="1800" dirty="0"/>
              <a:t> </a:t>
            </a:r>
            <a:r>
              <a:rPr lang="fr-FR" sz="1800" dirty="0" err="1" smtClean="0"/>
              <a:t>applied</a:t>
            </a:r>
            <a:r>
              <a:rPr lang="fr-FR" sz="1800" dirty="0" smtClean="0"/>
              <a:t> </a:t>
            </a:r>
            <a:r>
              <a:rPr lang="fr-FR" sz="1800" dirty="0"/>
              <a:t>to </a:t>
            </a:r>
            <a:r>
              <a:rPr lang="fr-FR" sz="1800" dirty="0" err="1"/>
              <a:t>energy</a:t>
            </a:r>
            <a:r>
              <a:rPr lang="fr-FR" sz="1800" dirty="0"/>
              <a:t> </a:t>
            </a:r>
            <a:r>
              <a:rPr lang="fr-FR" sz="1800" dirty="0" err="1"/>
              <a:t>consumption</a:t>
            </a:r>
            <a:r>
              <a:rPr lang="fr-FR" sz="1800" dirty="0"/>
              <a:t> </a:t>
            </a:r>
            <a:r>
              <a:rPr lang="fr-FR" sz="1800" dirty="0" smtClean="0"/>
              <a:t>applications</a:t>
            </a:r>
          </a:p>
          <a:p>
            <a:pPr marL="0" indent="0">
              <a:buNone/>
            </a:pPr>
            <a:endParaRPr lang="fr-FR" sz="1800" dirty="0" smtClean="0"/>
          </a:p>
          <a:p>
            <a:pPr marL="0" indent="0">
              <a:buNone/>
            </a:pPr>
            <a:r>
              <a:rPr lang="fr-FR" sz="1800" i="1" dirty="0" err="1" smtClean="0"/>
              <a:t>Hints</a:t>
            </a:r>
            <a:r>
              <a:rPr lang="fr-FR" sz="1800" i="1" dirty="0" smtClean="0"/>
              <a:t>: SLA </a:t>
            </a:r>
            <a:r>
              <a:rPr lang="fr-FR" sz="1800" i="1" dirty="0" err="1" smtClean="0"/>
              <a:t>modeling</a:t>
            </a:r>
            <a:r>
              <a:rPr lang="fr-FR" sz="1800" i="1" dirty="0" smtClean="0"/>
              <a:t> and </a:t>
            </a:r>
            <a:r>
              <a:rPr lang="fr-FR" sz="1800" i="1" dirty="0" err="1" smtClean="0"/>
              <a:t>integration</a:t>
            </a:r>
            <a:r>
              <a:rPr lang="fr-FR" sz="1800" i="1" dirty="0" smtClean="0"/>
              <a:t>, </a:t>
            </a:r>
            <a:r>
              <a:rPr lang="fr-FR" sz="1800" i="1" dirty="0" err="1" smtClean="0"/>
              <a:t>automatic</a:t>
            </a:r>
            <a:r>
              <a:rPr lang="fr-FR" sz="1800" i="1" dirty="0" smtClean="0"/>
              <a:t> </a:t>
            </a:r>
            <a:r>
              <a:rPr lang="fr-FR" sz="1800" i="1" dirty="0" err="1" smtClean="0"/>
              <a:t>learning</a:t>
            </a:r>
            <a:r>
              <a:rPr lang="fr-FR" sz="1800" i="1" dirty="0"/>
              <a:t> </a:t>
            </a:r>
            <a:r>
              <a:rPr lang="fr-FR" sz="1800" i="1" dirty="0" smtClean="0"/>
              <a:t>for </a:t>
            </a:r>
            <a:r>
              <a:rPr lang="fr-FR" sz="1800" i="1" dirty="0" err="1" smtClean="0"/>
              <a:t>reducing</a:t>
            </a:r>
            <a:r>
              <a:rPr lang="fr-FR" sz="1800" i="1" dirty="0" smtClean="0"/>
              <a:t> </a:t>
            </a:r>
            <a:r>
              <a:rPr lang="fr-FR" sz="1800" i="1" dirty="0" err="1" smtClean="0"/>
              <a:t>overhead</a:t>
            </a:r>
            <a:r>
              <a:rPr lang="fr-FR" sz="1800" i="1" dirty="0" smtClean="0"/>
              <a:t>, business model for </a:t>
            </a:r>
            <a:r>
              <a:rPr lang="fr-FR" sz="1800" i="1" dirty="0" err="1" smtClean="0"/>
              <a:t>delivering</a:t>
            </a:r>
            <a:r>
              <a:rPr lang="fr-FR" sz="1800" i="1" dirty="0" smtClean="0"/>
              <a:t> </a:t>
            </a:r>
            <a:r>
              <a:rPr lang="fr-FR" sz="1800" i="1" dirty="0" err="1" smtClean="0"/>
              <a:t>query</a:t>
            </a:r>
            <a:r>
              <a:rPr lang="fr-FR" sz="1800" i="1" dirty="0" smtClean="0"/>
              <a:t> </a:t>
            </a:r>
            <a:r>
              <a:rPr lang="fr-FR" sz="1800" i="1" dirty="0" err="1" smtClean="0"/>
              <a:t>results</a:t>
            </a:r>
            <a:endParaRPr lang="fr-FR" sz="1800" i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914D5-4C05-48A0-975C-C97C98535A04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708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914D5-4C05-48A0-975C-C97C98535A04}" type="slidenum">
              <a:rPr lang="en-GB" smtClean="0"/>
              <a:t>14</a:t>
            </a:fld>
            <a:endParaRPr lang="en-GB"/>
          </a:p>
        </p:txBody>
      </p:sp>
      <p:grpSp>
        <p:nvGrpSpPr>
          <p:cNvPr id="3" name="Group 5"/>
          <p:cNvGrpSpPr>
            <a:grpSpLocks noChangeAspect="1"/>
          </p:cNvGrpSpPr>
          <p:nvPr/>
        </p:nvGrpSpPr>
        <p:grpSpPr bwMode="auto">
          <a:xfrm>
            <a:off x="603424" y="779810"/>
            <a:ext cx="1538817" cy="1758648"/>
            <a:chOff x="1776" y="624"/>
            <a:chExt cx="2352" cy="2688"/>
          </a:xfrm>
        </p:grpSpPr>
        <p:sp>
          <p:nvSpPr>
            <p:cNvPr id="4" name="AutoShape 6"/>
            <p:cNvSpPr>
              <a:spLocks noChangeAspect="1" noChangeArrowheads="1" noTextEdit="1"/>
            </p:cNvSpPr>
            <p:nvPr/>
          </p:nvSpPr>
          <p:spPr bwMode="auto">
            <a:xfrm>
              <a:off x="1776" y="624"/>
              <a:ext cx="2352" cy="26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" name="Freeform 7"/>
            <p:cNvSpPr>
              <a:spLocks/>
            </p:cNvSpPr>
            <p:nvPr/>
          </p:nvSpPr>
          <p:spPr bwMode="auto">
            <a:xfrm>
              <a:off x="1776" y="892"/>
              <a:ext cx="2352" cy="1883"/>
            </a:xfrm>
            <a:custGeom>
              <a:avLst/>
              <a:gdLst>
                <a:gd name="T0" fmla="*/ 0 w 2352"/>
                <a:gd name="T1" fmla="*/ 0 h 1883"/>
                <a:gd name="T2" fmla="*/ 420 w 2352"/>
                <a:gd name="T3" fmla="*/ 1883 h 1883"/>
                <a:gd name="T4" fmla="*/ 2076 w 2352"/>
                <a:gd name="T5" fmla="*/ 1566 h 1883"/>
                <a:gd name="T6" fmla="*/ 2352 w 2352"/>
                <a:gd name="T7" fmla="*/ 19 h 1883"/>
                <a:gd name="T8" fmla="*/ 0 w 2352"/>
                <a:gd name="T9" fmla="*/ 0 h 18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52"/>
                <a:gd name="T16" fmla="*/ 0 h 1883"/>
                <a:gd name="T17" fmla="*/ 2352 w 2352"/>
                <a:gd name="T18" fmla="*/ 1883 h 18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52" h="1883">
                  <a:moveTo>
                    <a:pt x="0" y="0"/>
                  </a:moveTo>
                  <a:lnTo>
                    <a:pt x="420" y="1883"/>
                  </a:lnTo>
                  <a:lnTo>
                    <a:pt x="2076" y="1566"/>
                  </a:lnTo>
                  <a:lnTo>
                    <a:pt x="2352" y="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" name="Freeform 8"/>
            <p:cNvSpPr>
              <a:spLocks/>
            </p:cNvSpPr>
            <p:nvPr/>
          </p:nvSpPr>
          <p:spPr bwMode="auto">
            <a:xfrm>
              <a:off x="2055" y="624"/>
              <a:ext cx="1810" cy="2678"/>
            </a:xfrm>
            <a:custGeom>
              <a:avLst/>
              <a:gdLst>
                <a:gd name="T0" fmla="*/ 1169 w 1810"/>
                <a:gd name="T1" fmla="*/ 1321 h 2678"/>
                <a:gd name="T2" fmla="*/ 1274 w 1810"/>
                <a:gd name="T3" fmla="*/ 1258 h 2678"/>
                <a:gd name="T4" fmla="*/ 1416 w 1810"/>
                <a:gd name="T5" fmla="*/ 1183 h 2678"/>
                <a:gd name="T6" fmla="*/ 1561 w 1810"/>
                <a:gd name="T7" fmla="*/ 1081 h 2678"/>
                <a:gd name="T8" fmla="*/ 1681 w 1810"/>
                <a:gd name="T9" fmla="*/ 932 h 2678"/>
                <a:gd name="T10" fmla="*/ 1742 w 1810"/>
                <a:gd name="T11" fmla="*/ 721 h 2678"/>
                <a:gd name="T12" fmla="*/ 1731 w 1810"/>
                <a:gd name="T13" fmla="*/ 529 h 2678"/>
                <a:gd name="T14" fmla="*/ 1739 w 1810"/>
                <a:gd name="T15" fmla="*/ 474 h 2678"/>
                <a:gd name="T16" fmla="*/ 1805 w 1810"/>
                <a:gd name="T17" fmla="*/ 354 h 2678"/>
                <a:gd name="T18" fmla="*/ 1773 w 1810"/>
                <a:gd name="T19" fmla="*/ 188 h 2678"/>
                <a:gd name="T20" fmla="*/ 1689 w 1810"/>
                <a:gd name="T21" fmla="*/ 112 h 2678"/>
                <a:gd name="T22" fmla="*/ 1600 w 1810"/>
                <a:gd name="T23" fmla="*/ 86 h 2678"/>
                <a:gd name="T24" fmla="*/ 1516 w 1810"/>
                <a:gd name="T25" fmla="*/ 94 h 2678"/>
                <a:gd name="T26" fmla="*/ 1448 w 1810"/>
                <a:gd name="T27" fmla="*/ 125 h 2678"/>
                <a:gd name="T28" fmla="*/ 1342 w 1810"/>
                <a:gd name="T29" fmla="*/ 91 h 2678"/>
                <a:gd name="T30" fmla="*/ 1208 w 1810"/>
                <a:gd name="T31" fmla="*/ 44 h 2678"/>
                <a:gd name="T32" fmla="*/ 1059 w 1810"/>
                <a:gd name="T33" fmla="*/ 13 h 2678"/>
                <a:gd name="T34" fmla="*/ 898 w 1810"/>
                <a:gd name="T35" fmla="*/ 0 h 2678"/>
                <a:gd name="T36" fmla="*/ 570 w 1810"/>
                <a:gd name="T37" fmla="*/ 31 h 2678"/>
                <a:gd name="T38" fmla="*/ 275 w 1810"/>
                <a:gd name="T39" fmla="*/ 156 h 2678"/>
                <a:gd name="T40" fmla="*/ 86 w 1810"/>
                <a:gd name="T41" fmla="*/ 336 h 2678"/>
                <a:gd name="T42" fmla="*/ 2 w 1810"/>
                <a:gd name="T43" fmla="*/ 529 h 2678"/>
                <a:gd name="T44" fmla="*/ 13 w 1810"/>
                <a:gd name="T45" fmla="*/ 667 h 2678"/>
                <a:gd name="T46" fmla="*/ 65 w 1810"/>
                <a:gd name="T47" fmla="*/ 771 h 2678"/>
                <a:gd name="T48" fmla="*/ 165 w 1810"/>
                <a:gd name="T49" fmla="*/ 847 h 2678"/>
                <a:gd name="T50" fmla="*/ 304 w 1810"/>
                <a:gd name="T51" fmla="*/ 883 h 2678"/>
                <a:gd name="T52" fmla="*/ 480 w 1810"/>
                <a:gd name="T53" fmla="*/ 865 h 2678"/>
                <a:gd name="T54" fmla="*/ 622 w 1810"/>
                <a:gd name="T55" fmla="*/ 745 h 2678"/>
                <a:gd name="T56" fmla="*/ 720 w 1810"/>
                <a:gd name="T57" fmla="*/ 628 h 2678"/>
                <a:gd name="T58" fmla="*/ 825 w 1810"/>
                <a:gd name="T59" fmla="*/ 586 h 2678"/>
                <a:gd name="T60" fmla="*/ 904 w 1810"/>
                <a:gd name="T61" fmla="*/ 589 h 2678"/>
                <a:gd name="T62" fmla="*/ 951 w 1810"/>
                <a:gd name="T63" fmla="*/ 607 h 2678"/>
                <a:gd name="T64" fmla="*/ 972 w 1810"/>
                <a:gd name="T65" fmla="*/ 641 h 2678"/>
                <a:gd name="T66" fmla="*/ 964 w 1810"/>
                <a:gd name="T67" fmla="*/ 724 h 2678"/>
                <a:gd name="T68" fmla="*/ 851 w 1810"/>
                <a:gd name="T69" fmla="*/ 810 h 2678"/>
                <a:gd name="T70" fmla="*/ 636 w 1810"/>
                <a:gd name="T71" fmla="*/ 940 h 2678"/>
                <a:gd name="T72" fmla="*/ 488 w 1810"/>
                <a:gd name="T73" fmla="*/ 1172 h 2678"/>
                <a:gd name="T74" fmla="*/ 494 w 1810"/>
                <a:gd name="T75" fmla="*/ 1349 h 2678"/>
                <a:gd name="T76" fmla="*/ 544 w 1810"/>
                <a:gd name="T77" fmla="*/ 1456 h 2678"/>
                <a:gd name="T78" fmla="*/ 591 w 1810"/>
                <a:gd name="T79" fmla="*/ 1500 h 2678"/>
                <a:gd name="T80" fmla="*/ 636 w 1810"/>
                <a:gd name="T81" fmla="*/ 1526 h 2678"/>
                <a:gd name="T82" fmla="*/ 520 w 1810"/>
                <a:gd name="T83" fmla="*/ 1633 h 2678"/>
                <a:gd name="T84" fmla="*/ 431 w 1810"/>
                <a:gd name="T85" fmla="*/ 1831 h 2678"/>
                <a:gd name="T86" fmla="*/ 452 w 1810"/>
                <a:gd name="T87" fmla="*/ 2026 h 2678"/>
                <a:gd name="T88" fmla="*/ 620 w 1810"/>
                <a:gd name="T89" fmla="*/ 2678 h 2678"/>
                <a:gd name="T90" fmla="*/ 675 w 1810"/>
                <a:gd name="T91" fmla="*/ 2662 h 2678"/>
                <a:gd name="T92" fmla="*/ 704 w 1810"/>
                <a:gd name="T93" fmla="*/ 2594 h 2678"/>
                <a:gd name="T94" fmla="*/ 402 w 1810"/>
                <a:gd name="T95" fmla="*/ 2456 h 2678"/>
                <a:gd name="T96" fmla="*/ 659 w 1810"/>
                <a:gd name="T97" fmla="*/ 2250 h 2678"/>
                <a:gd name="T98" fmla="*/ 793 w 1810"/>
                <a:gd name="T99" fmla="*/ 2284 h 2678"/>
                <a:gd name="T100" fmla="*/ 925 w 1810"/>
                <a:gd name="T101" fmla="*/ 2274 h 2678"/>
                <a:gd name="T102" fmla="*/ 1045 w 1810"/>
                <a:gd name="T103" fmla="*/ 2222 h 2678"/>
                <a:gd name="T104" fmla="*/ 1639 w 1810"/>
                <a:gd name="T105" fmla="*/ 2469 h 2678"/>
                <a:gd name="T106" fmla="*/ 1674 w 1810"/>
                <a:gd name="T107" fmla="*/ 2368 h 2678"/>
                <a:gd name="T108" fmla="*/ 1626 w 1810"/>
                <a:gd name="T109" fmla="*/ 2329 h 2678"/>
                <a:gd name="T110" fmla="*/ 1568 w 1810"/>
                <a:gd name="T111" fmla="*/ 2334 h 2678"/>
                <a:gd name="T112" fmla="*/ 1219 w 1810"/>
                <a:gd name="T113" fmla="*/ 1980 h 2678"/>
                <a:gd name="T114" fmla="*/ 1222 w 1810"/>
                <a:gd name="T115" fmla="*/ 1810 h 2678"/>
                <a:gd name="T116" fmla="*/ 1161 w 1810"/>
                <a:gd name="T117" fmla="*/ 1667 h 2678"/>
                <a:gd name="T118" fmla="*/ 1082 w 1810"/>
                <a:gd name="T119" fmla="*/ 1581 h 2678"/>
                <a:gd name="T120" fmla="*/ 1019 w 1810"/>
                <a:gd name="T121" fmla="*/ 1539 h 2678"/>
                <a:gd name="T122" fmla="*/ 1027 w 1810"/>
                <a:gd name="T123" fmla="*/ 1498 h 2678"/>
                <a:gd name="T124" fmla="*/ 1095 w 1810"/>
                <a:gd name="T125" fmla="*/ 1422 h 2678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810"/>
                <a:gd name="T190" fmla="*/ 0 h 2678"/>
                <a:gd name="T191" fmla="*/ 1810 w 1810"/>
                <a:gd name="T192" fmla="*/ 2678 h 2678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810" h="2678">
                  <a:moveTo>
                    <a:pt x="1124" y="1370"/>
                  </a:moveTo>
                  <a:lnTo>
                    <a:pt x="1135" y="1354"/>
                  </a:lnTo>
                  <a:lnTo>
                    <a:pt x="1151" y="1336"/>
                  </a:lnTo>
                  <a:lnTo>
                    <a:pt x="1169" y="1321"/>
                  </a:lnTo>
                  <a:lnTo>
                    <a:pt x="1193" y="1305"/>
                  </a:lnTo>
                  <a:lnTo>
                    <a:pt x="1219" y="1289"/>
                  </a:lnTo>
                  <a:lnTo>
                    <a:pt x="1245" y="1274"/>
                  </a:lnTo>
                  <a:lnTo>
                    <a:pt x="1274" y="1258"/>
                  </a:lnTo>
                  <a:lnTo>
                    <a:pt x="1306" y="1242"/>
                  </a:lnTo>
                  <a:lnTo>
                    <a:pt x="1342" y="1224"/>
                  </a:lnTo>
                  <a:lnTo>
                    <a:pt x="1379" y="1203"/>
                  </a:lnTo>
                  <a:lnTo>
                    <a:pt x="1416" y="1183"/>
                  </a:lnTo>
                  <a:lnTo>
                    <a:pt x="1453" y="1162"/>
                  </a:lnTo>
                  <a:lnTo>
                    <a:pt x="1490" y="1136"/>
                  </a:lnTo>
                  <a:lnTo>
                    <a:pt x="1526" y="1110"/>
                  </a:lnTo>
                  <a:lnTo>
                    <a:pt x="1561" y="1081"/>
                  </a:lnTo>
                  <a:lnTo>
                    <a:pt x="1595" y="1047"/>
                  </a:lnTo>
                  <a:lnTo>
                    <a:pt x="1626" y="1013"/>
                  </a:lnTo>
                  <a:lnTo>
                    <a:pt x="1655" y="974"/>
                  </a:lnTo>
                  <a:lnTo>
                    <a:pt x="1681" y="932"/>
                  </a:lnTo>
                  <a:lnTo>
                    <a:pt x="1702" y="886"/>
                  </a:lnTo>
                  <a:lnTo>
                    <a:pt x="1721" y="836"/>
                  </a:lnTo>
                  <a:lnTo>
                    <a:pt x="1734" y="781"/>
                  </a:lnTo>
                  <a:lnTo>
                    <a:pt x="1742" y="721"/>
                  </a:lnTo>
                  <a:lnTo>
                    <a:pt x="1745" y="656"/>
                  </a:lnTo>
                  <a:lnTo>
                    <a:pt x="1742" y="615"/>
                  </a:lnTo>
                  <a:lnTo>
                    <a:pt x="1739" y="570"/>
                  </a:lnTo>
                  <a:lnTo>
                    <a:pt x="1731" y="529"/>
                  </a:lnTo>
                  <a:lnTo>
                    <a:pt x="1721" y="490"/>
                  </a:lnTo>
                  <a:lnTo>
                    <a:pt x="1726" y="484"/>
                  </a:lnTo>
                  <a:lnTo>
                    <a:pt x="1734" y="479"/>
                  </a:lnTo>
                  <a:lnTo>
                    <a:pt x="1739" y="474"/>
                  </a:lnTo>
                  <a:lnTo>
                    <a:pt x="1745" y="469"/>
                  </a:lnTo>
                  <a:lnTo>
                    <a:pt x="1773" y="435"/>
                  </a:lnTo>
                  <a:lnTo>
                    <a:pt x="1794" y="396"/>
                  </a:lnTo>
                  <a:lnTo>
                    <a:pt x="1805" y="354"/>
                  </a:lnTo>
                  <a:lnTo>
                    <a:pt x="1810" y="310"/>
                  </a:lnTo>
                  <a:lnTo>
                    <a:pt x="1805" y="268"/>
                  </a:lnTo>
                  <a:lnTo>
                    <a:pt x="1794" y="227"/>
                  </a:lnTo>
                  <a:lnTo>
                    <a:pt x="1773" y="188"/>
                  </a:lnTo>
                  <a:lnTo>
                    <a:pt x="1745" y="154"/>
                  </a:lnTo>
                  <a:lnTo>
                    <a:pt x="1726" y="138"/>
                  </a:lnTo>
                  <a:lnTo>
                    <a:pt x="1708" y="125"/>
                  </a:lnTo>
                  <a:lnTo>
                    <a:pt x="1689" y="112"/>
                  </a:lnTo>
                  <a:lnTo>
                    <a:pt x="1668" y="104"/>
                  </a:lnTo>
                  <a:lnTo>
                    <a:pt x="1647" y="96"/>
                  </a:lnTo>
                  <a:lnTo>
                    <a:pt x="1624" y="91"/>
                  </a:lnTo>
                  <a:lnTo>
                    <a:pt x="1600" y="86"/>
                  </a:lnTo>
                  <a:lnTo>
                    <a:pt x="1576" y="86"/>
                  </a:lnTo>
                  <a:lnTo>
                    <a:pt x="1555" y="86"/>
                  </a:lnTo>
                  <a:lnTo>
                    <a:pt x="1537" y="89"/>
                  </a:lnTo>
                  <a:lnTo>
                    <a:pt x="1516" y="94"/>
                  </a:lnTo>
                  <a:lnTo>
                    <a:pt x="1497" y="99"/>
                  </a:lnTo>
                  <a:lnTo>
                    <a:pt x="1479" y="107"/>
                  </a:lnTo>
                  <a:lnTo>
                    <a:pt x="1463" y="115"/>
                  </a:lnTo>
                  <a:lnTo>
                    <a:pt x="1448" y="125"/>
                  </a:lnTo>
                  <a:lnTo>
                    <a:pt x="1432" y="135"/>
                  </a:lnTo>
                  <a:lnTo>
                    <a:pt x="1403" y="120"/>
                  </a:lnTo>
                  <a:lnTo>
                    <a:pt x="1371" y="104"/>
                  </a:lnTo>
                  <a:lnTo>
                    <a:pt x="1342" y="91"/>
                  </a:lnTo>
                  <a:lnTo>
                    <a:pt x="1308" y="78"/>
                  </a:lnTo>
                  <a:lnTo>
                    <a:pt x="1277" y="65"/>
                  </a:lnTo>
                  <a:lnTo>
                    <a:pt x="1243" y="55"/>
                  </a:lnTo>
                  <a:lnTo>
                    <a:pt x="1208" y="44"/>
                  </a:lnTo>
                  <a:lnTo>
                    <a:pt x="1172" y="34"/>
                  </a:lnTo>
                  <a:lnTo>
                    <a:pt x="1135" y="26"/>
                  </a:lnTo>
                  <a:lnTo>
                    <a:pt x="1098" y="18"/>
                  </a:lnTo>
                  <a:lnTo>
                    <a:pt x="1059" y="13"/>
                  </a:lnTo>
                  <a:lnTo>
                    <a:pt x="1019" y="8"/>
                  </a:lnTo>
                  <a:lnTo>
                    <a:pt x="980" y="5"/>
                  </a:lnTo>
                  <a:lnTo>
                    <a:pt x="940" y="3"/>
                  </a:lnTo>
                  <a:lnTo>
                    <a:pt x="898" y="0"/>
                  </a:lnTo>
                  <a:lnTo>
                    <a:pt x="856" y="0"/>
                  </a:lnTo>
                  <a:lnTo>
                    <a:pt x="754" y="3"/>
                  </a:lnTo>
                  <a:lnTo>
                    <a:pt x="659" y="16"/>
                  </a:lnTo>
                  <a:lnTo>
                    <a:pt x="570" y="31"/>
                  </a:lnTo>
                  <a:lnTo>
                    <a:pt x="486" y="55"/>
                  </a:lnTo>
                  <a:lnTo>
                    <a:pt x="410" y="86"/>
                  </a:lnTo>
                  <a:lnTo>
                    <a:pt x="339" y="117"/>
                  </a:lnTo>
                  <a:lnTo>
                    <a:pt x="275" y="156"/>
                  </a:lnTo>
                  <a:lnTo>
                    <a:pt x="218" y="198"/>
                  </a:lnTo>
                  <a:lnTo>
                    <a:pt x="168" y="240"/>
                  </a:lnTo>
                  <a:lnTo>
                    <a:pt x="123" y="287"/>
                  </a:lnTo>
                  <a:lnTo>
                    <a:pt x="86" y="336"/>
                  </a:lnTo>
                  <a:lnTo>
                    <a:pt x="55" y="383"/>
                  </a:lnTo>
                  <a:lnTo>
                    <a:pt x="31" y="432"/>
                  </a:lnTo>
                  <a:lnTo>
                    <a:pt x="13" y="482"/>
                  </a:lnTo>
                  <a:lnTo>
                    <a:pt x="2" y="529"/>
                  </a:lnTo>
                  <a:lnTo>
                    <a:pt x="0" y="576"/>
                  </a:lnTo>
                  <a:lnTo>
                    <a:pt x="2" y="607"/>
                  </a:lnTo>
                  <a:lnTo>
                    <a:pt x="5" y="638"/>
                  </a:lnTo>
                  <a:lnTo>
                    <a:pt x="13" y="667"/>
                  </a:lnTo>
                  <a:lnTo>
                    <a:pt x="21" y="695"/>
                  </a:lnTo>
                  <a:lnTo>
                    <a:pt x="34" y="721"/>
                  </a:lnTo>
                  <a:lnTo>
                    <a:pt x="47" y="748"/>
                  </a:lnTo>
                  <a:lnTo>
                    <a:pt x="65" y="771"/>
                  </a:lnTo>
                  <a:lnTo>
                    <a:pt x="84" y="792"/>
                  </a:lnTo>
                  <a:lnTo>
                    <a:pt x="107" y="813"/>
                  </a:lnTo>
                  <a:lnTo>
                    <a:pt x="134" y="831"/>
                  </a:lnTo>
                  <a:lnTo>
                    <a:pt x="165" y="847"/>
                  </a:lnTo>
                  <a:lnTo>
                    <a:pt x="197" y="862"/>
                  </a:lnTo>
                  <a:lnTo>
                    <a:pt x="231" y="873"/>
                  </a:lnTo>
                  <a:lnTo>
                    <a:pt x="265" y="880"/>
                  </a:lnTo>
                  <a:lnTo>
                    <a:pt x="304" y="883"/>
                  </a:lnTo>
                  <a:lnTo>
                    <a:pt x="344" y="886"/>
                  </a:lnTo>
                  <a:lnTo>
                    <a:pt x="394" y="883"/>
                  </a:lnTo>
                  <a:lnTo>
                    <a:pt x="441" y="875"/>
                  </a:lnTo>
                  <a:lnTo>
                    <a:pt x="480" y="865"/>
                  </a:lnTo>
                  <a:lnTo>
                    <a:pt x="517" y="844"/>
                  </a:lnTo>
                  <a:lnTo>
                    <a:pt x="554" y="820"/>
                  </a:lnTo>
                  <a:lnTo>
                    <a:pt x="588" y="787"/>
                  </a:lnTo>
                  <a:lnTo>
                    <a:pt x="622" y="745"/>
                  </a:lnTo>
                  <a:lnTo>
                    <a:pt x="657" y="695"/>
                  </a:lnTo>
                  <a:lnTo>
                    <a:pt x="678" y="669"/>
                  </a:lnTo>
                  <a:lnTo>
                    <a:pt x="699" y="646"/>
                  </a:lnTo>
                  <a:lnTo>
                    <a:pt x="720" y="628"/>
                  </a:lnTo>
                  <a:lnTo>
                    <a:pt x="743" y="612"/>
                  </a:lnTo>
                  <a:lnTo>
                    <a:pt x="770" y="599"/>
                  </a:lnTo>
                  <a:lnTo>
                    <a:pt x="796" y="591"/>
                  </a:lnTo>
                  <a:lnTo>
                    <a:pt x="825" y="586"/>
                  </a:lnTo>
                  <a:lnTo>
                    <a:pt x="854" y="583"/>
                  </a:lnTo>
                  <a:lnTo>
                    <a:pt x="872" y="583"/>
                  </a:lnTo>
                  <a:lnTo>
                    <a:pt x="888" y="586"/>
                  </a:lnTo>
                  <a:lnTo>
                    <a:pt x="904" y="589"/>
                  </a:lnTo>
                  <a:lnTo>
                    <a:pt x="919" y="591"/>
                  </a:lnTo>
                  <a:lnTo>
                    <a:pt x="930" y="594"/>
                  </a:lnTo>
                  <a:lnTo>
                    <a:pt x="940" y="599"/>
                  </a:lnTo>
                  <a:lnTo>
                    <a:pt x="951" y="607"/>
                  </a:lnTo>
                  <a:lnTo>
                    <a:pt x="959" y="612"/>
                  </a:lnTo>
                  <a:lnTo>
                    <a:pt x="964" y="617"/>
                  </a:lnTo>
                  <a:lnTo>
                    <a:pt x="969" y="625"/>
                  </a:lnTo>
                  <a:lnTo>
                    <a:pt x="972" y="641"/>
                  </a:lnTo>
                  <a:lnTo>
                    <a:pt x="975" y="664"/>
                  </a:lnTo>
                  <a:lnTo>
                    <a:pt x="975" y="685"/>
                  </a:lnTo>
                  <a:lnTo>
                    <a:pt x="972" y="706"/>
                  </a:lnTo>
                  <a:lnTo>
                    <a:pt x="964" y="724"/>
                  </a:lnTo>
                  <a:lnTo>
                    <a:pt x="951" y="740"/>
                  </a:lnTo>
                  <a:lnTo>
                    <a:pt x="930" y="761"/>
                  </a:lnTo>
                  <a:lnTo>
                    <a:pt x="896" y="784"/>
                  </a:lnTo>
                  <a:lnTo>
                    <a:pt x="851" y="810"/>
                  </a:lnTo>
                  <a:lnTo>
                    <a:pt x="791" y="841"/>
                  </a:lnTo>
                  <a:lnTo>
                    <a:pt x="741" y="870"/>
                  </a:lnTo>
                  <a:lnTo>
                    <a:pt x="685" y="901"/>
                  </a:lnTo>
                  <a:lnTo>
                    <a:pt x="636" y="940"/>
                  </a:lnTo>
                  <a:lnTo>
                    <a:pt x="586" y="987"/>
                  </a:lnTo>
                  <a:lnTo>
                    <a:pt x="544" y="1039"/>
                  </a:lnTo>
                  <a:lnTo>
                    <a:pt x="509" y="1102"/>
                  </a:lnTo>
                  <a:lnTo>
                    <a:pt x="488" y="1172"/>
                  </a:lnTo>
                  <a:lnTo>
                    <a:pt x="480" y="1253"/>
                  </a:lnTo>
                  <a:lnTo>
                    <a:pt x="483" y="1287"/>
                  </a:lnTo>
                  <a:lnTo>
                    <a:pt x="486" y="1321"/>
                  </a:lnTo>
                  <a:lnTo>
                    <a:pt x="494" y="1349"/>
                  </a:lnTo>
                  <a:lnTo>
                    <a:pt x="501" y="1380"/>
                  </a:lnTo>
                  <a:lnTo>
                    <a:pt x="512" y="1407"/>
                  </a:lnTo>
                  <a:lnTo>
                    <a:pt x="528" y="1433"/>
                  </a:lnTo>
                  <a:lnTo>
                    <a:pt x="544" y="1456"/>
                  </a:lnTo>
                  <a:lnTo>
                    <a:pt x="562" y="1477"/>
                  </a:lnTo>
                  <a:lnTo>
                    <a:pt x="570" y="1485"/>
                  </a:lnTo>
                  <a:lnTo>
                    <a:pt x="580" y="1492"/>
                  </a:lnTo>
                  <a:lnTo>
                    <a:pt x="591" y="1500"/>
                  </a:lnTo>
                  <a:lnTo>
                    <a:pt x="601" y="1508"/>
                  </a:lnTo>
                  <a:lnTo>
                    <a:pt x="612" y="1516"/>
                  </a:lnTo>
                  <a:lnTo>
                    <a:pt x="625" y="1521"/>
                  </a:lnTo>
                  <a:lnTo>
                    <a:pt x="636" y="1526"/>
                  </a:lnTo>
                  <a:lnTo>
                    <a:pt x="649" y="1532"/>
                  </a:lnTo>
                  <a:lnTo>
                    <a:pt x="601" y="1560"/>
                  </a:lnTo>
                  <a:lnTo>
                    <a:pt x="559" y="1594"/>
                  </a:lnTo>
                  <a:lnTo>
                    <a:pt x="520" y="1633"/>
                  </a:lnTo>
                  <a:lnTo>
                    <a:pt x="488" y="1675"/>
                  </a:lnTo>
                  <a:lnTo>
                    <a:pt x="462" y="1724"/>
                  </a:lnTo>
                  <a:lnTo>
                    <a:pt x="441" y="1776"/>
                  </a:lnTo>
                  <a:lnTo>
                    <a:pt x="431" y="1831"/>
                  </a:lnTo>
                  <a:lnTo>
                    <a:pt x="425" y="1888"/>
                  </a:lnTo>
                  <a:lnTo>
                    <a:pt x="428" y="1935"/>
                  </a:lnTo>
                  <a:lnTo>
                    <a:pt x="436" y="1982"/>
                  </a:lnTo>
                  <a:lnTo>
                    <a:pt x="452" y="2026"/>
                  </a:lnTo>
                  <a:lnTo>
                    <a:pt x="470" y="2071"/>
                  </a:lnTo>
                  <a:lnTo>
                    <a:pt x="157" y="2545"/>
                  </a:lnTo>
                  <a:lnTo>
                    <a:pt x="604" y="2675"/>
                  </a:lnTo>
                  <a:lnTo>
                    <a:pt x="620" y="2678"/>
                  </a:lnTo>
                  <a:lnTo>
                    <a:pt x="636" y="2678"/>
                  </a:lnTo>
                  <a:lnTo>
                    <a:pt x="649" y="2675"/>
                  </a:lnTo>
                  <a:lnTo>
                    <a:pt x="664" y="2670"/>
                  </a:lnTo>
                  <a:lnTo>
                    <a:pt x="675" y="2662"/>
                  </a:lnTo>
                  <a:lnTo>
                    <a:pt x="685" y="2652"/>
                  </a:lnTo>
                  <a:lnTo>
                    <a:pt x="696" y="2639"/>
                  </a:lnTo>
                  <a:lnTo>
                    <a:pt x="701" y="2625"/>
                  </a:lnTo>
                  <a:lnTo>
                    <a:pt x="704" y="2594"/>
                  </a:lnTo>
                  <a:lnTo>
                    <a:pt x="696" y="2566"/>
                  </a:lnTo>
                  <a:lnTo>
                    <a:pt x="675" y="2545"/>
                  </a:lnTo>
                  <a:lnTo>
                    <a:pt x="649" y="2529"/>
                  </a:lnTo>
                  <a:lnTo>
                    <a:pt x="402" y="2456"/>
                  </a:lnTo>
                  <a:lnTo>
                    <a:pt x="572" y="2196"/>
                  </a:lnTo>
                  <a:lnTo>
                    <a:pt x="599" y="2217"/>
                  </a:lnTo>
                  <a:lnTo>
                    <a:pt x="628" y="2235"/>
                  </a:lnTo>
                  <a:lnTo>
                    <a:pt x="659" y="2250"/>
                  </a:lnTo>
                  <a:lnTo>
                    <a:pt x="691" y="2263"/>
                  </a:lnTo>
                  <a:lnTo>
                    <a:pt x="725" y="2274"/>
                  </a:lnTo>
                  <a:lnTo>
                    <a:pt x="756" y="2282"/>
                  </a:lnTo>
                  <a:lnTo>
                    <a:pt x="793" y="2284"/>
                  </a:lnTo>
                  <a:lnTo>
                    <a:pt x="827" y="2287"/>
                  </a:lnTo>
                  <a:lnTo>
                    <a:pt x="862" y="2284"/>
                  </a:lnTo>
                  <a:lnTo>
                    <a:pt x="893" y="2282"/>
                  </a:lnTo>
                  <a:lnTo>
                    <a:pt x="925" y="2274"/>
                  </a:lnTo>
                  <a:lnTo>
                    <a:pt x="956" y="2263"/>
                  </a:lnTo>
                  <a:lnTo>
                    <a:pt x="988" y="2253"/>
                  </a:lnTo>
                  <a:lnTo>
                    <a:pt x="1017" y="2237"/>
                  </a:lnTo>
                  <a:lnTo>
                    <a:pt x="1045" y="2222"/>
                  </a:lnTo>
                  <a:lnTo>
                    <a:pt x="1072" y="2204"/>
                  </a:lnTo>
                  <a:lnTo>
                    <a:pt x="1237" y="2678"/>
                  </a:lnTo>
                  <a:lnTo>
                    <a:pt x="1639" y="2469"/>
                  </a:lnTo>
                  <a:lnTo>
                    <a:pt x="1663" y="2451"/>
                  </a:lnTo>
                  <a:lnTo>
                    <a:pt x="1676" y="2425"/>
                  </a:lnTo>
                  <a:lnTo>
                    <a:pt x="1681" y="2396"/>
                  </a:lnTo>
                  <a:lnTo>
                    <a:pt x="1674" y="2368"/>
                  </a:lnTo>
                  <a:lnTo>
                    <a:pt x="1666" y="2355"/>
                  </a:lnTo>
                  <a:lnTo>
                    <a:pt x="1653" y="2344"/>
                  </a:lnTo>
                  <a:lnTo>
                    <a:pt x="1642" y="2334"/>
                  </a:lnTo>
                  <a:lnTo>
                    <a:pt x="1626" y="2329"/>
                  </a:lnTo>
                  <a:lnTo>
                    <a:pt x="1613" y="2326"/>
                  </a:lnTo>
                  <a:lnTo>
                    <a:pt x="1597" y="2326"/>
                  </a:lnTo>
                  <a:lnTo>
                    <a:pt x="1582" y="2329"/>
                  </a:lnTo>
                  <a:lnTo>
                    <a:pt x="1568" y="2334"/>
                  </a:lnTo>
                  <a:lnTo>
                    <a:pt x="1324" y="2459"/>
                  </a:lnTo>
                  <a:lnTo>
                    <a:pt x="1187" y="2065"/>
                  </a:lnTo>
                  <a:lnTo>
                    <a:pt x="1206" y="2024"/>
                  </a:lnTo>
                  <a:lnTo>
                    <a:pt x="1219" y="1980"/>
                  </a:lnTo>
                  <a:lnTo>
                    <a:pt x="1227" y="1935"/>
                  </a:lnTo>
                  <a:lnTo>
                    <a:pt x="1229" y="1888"/>
                  </a:lnTo>
                  <a:lnTo>
                    <a:pt x="1227" y="1849"/>
                  </a:lnTo>
                  <a:lnTo>
                    <a:pt x="1222" y="1810"/>
                  </a:lnTo>
                  <a:lnTo>
                    <a:pt x="1211" y="1771"/>
                  </a:lnTo>
                  <a:lnTo>
                    <a:pt x="1198" y="1735"/>
                  </a:lnTo>
                  <a:lnTo>
                    <a:pt x="1182" y="1701"/>
                  </a:lnTo>
                  <a:lnTo>
                    <a:pt x="1161" y="1667"/>
                  </a:lnTo>
                  <a:lnTo>
                    <a:pt x="1137" y="1636"/>
                  </a:lnTo>
                  <a:lnTo>
                    <a:pt x="1111" y="1607"/>
                  </a:lnTo>
                  <a:lnTo>
                    <a:pt x="1098" y="1594"/>
                  </a:lnTo>
                  <a:lnTo>
                    <a:pt x="1082" y="1581"/>
                  </a:lnTo>
                  <a:lnTo>
                    <a:pt x="1067" y="1571"/>
                  </a:lnTo>
                  <a:lnTo>
                    <a:pt x="1053" y="1558"/>
                  </a:lnTo>
                  <a:lnTo>
                    <a:pt x="1035" y="1547"/>
                  </a:lnTo>
                  <a:lnTo>
                    <a:pt x="1019" y="1539"/>
                  </a:lnTo>
                  <a:lnTo>
                    <a:pt x="1003" y="1529"/>
                  </a:lnTo>
                  <a:lnTo>
                    <a:pt x="985" y="1521"/>
                  </a:lnTo>
                  <a:lnTo>
                    <a:pt x="1006" y="1511"/>
                  </a:lnTo>
                  <a:lnTo>
                    <a:pt x="1027" y="1498"/>
                  </a:lnTo>
                  <a:lnTo>
                    <a:pt x="1045" y="1482"/>
                  </a:lnTo>
                  <a:lnTo>
                    <a:pt x="1064" y="1464"/>
                  </a:lnTo>
                  <a:lnTo>
                    <a:pt x="1080" y="1446"/>
                  </a:lnTo>
                  <a:lnTo>
                    <a:pt x="1095" y="1422"/>
                  </a:lnTo>
                  <a:lnTo>
                    <a:pt x="1111" y="1399"/>
                  </a:lnTo>
                  <a:lnTo>
                    <a:pt x="1124" y="137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" name="Freeform 9"/>
            <p:cNvSpPr>
              <a:spLocks/>
            </p:cNvSpPr>
            <p:nvPr/>
          </p:nvSpPr>
          <p:spPr bwMode="auto">
            <a:xfrm>
              <a:off x="3497" y="806"/>
              <a:ext cx="271" cy="258"/>
            </a:xfrm>
            <a:custGeom>
              <a:avLst/>
              <a:gdLst>
                <a:gd name="T0" fmla="*/ 134 w 271"/>
                <a:gd name="T1" fmla="*/ 0 h 258"/>
                <a:gd name="T2" fmla="*/ 150 w 271"/>
                <a:gd name="T3" fmla="*/ 0 h 258"/>
                <a:gd name="T4" fmla="*/ 163 w 271"/>
                <a:gd name="T5" fmla="*/ 3 h 258"/>
                <a:gd name="T6" fmla="*/ 176 w 271"/>
                <a:gd name="T7" fmla="*/ 6 h 258"/>
                <a:gd name="T8" fmla="*/ 190 w 271"/>
                <a:gd name="T9" fmla="*/ 11 h 258"/>
                <a:gd name="T10" fmla="*/ 203 w 271"/>
                <a:gd name="T11" fmla="*/ 16 h 258"/>
                <a:gd name="T12" fmla="*/ 213 w 271"/>
                <a:gd name="T13" fmla="*/ 21 h 258"/>
                <a:gd name="T14" fmla="*/ 224 w 271"/>
                <a:gd name="T15" fmla="*/ 29 h 258"/>
                <a:gd name="T16" fmla="*/ 234 w 271"/>
                <a:gd name="T17" fmla="*/ 39 h 258"/>
                <a:gd name="T18" fmla="*/ 250 w 271"/>
                <a:gd name="T19" fmla="*/ 58 h 258"/>
                <a:gd name="T20" fmla="*/ 260 w 271"/>
                <a:gd name="T21" fmla="*/ 81 h 258"/>
                <a:gd name="T22" fmla="*/ 268 w 271"/>
                <a:gd name="T23" fmla="*/ 105 h 258"/>
                <a:gd name="T24" fmla="*/ 271 w 271"/>
                <a:gd name="T25" fmla="*/ 128 h 258"/>
                <a:gd name="T26" fmla="*/ 268 w 271"/>
                <a:gd name="T27" fmla="*/ 154 h 258"/>
                <a:gd name="T28" fmla="*/ 260 w 271"/>
                <a:gd name="T29" fmla="*/ 180 h 258"/>
                <a:gd name="T30" fmla="*/ 247 w 271"/>
                <a:gd name="T31" fmla="*/ 201 h 258"/>
                <a:gd name="T32" fmla="*/ 232 w 271"/>
                <a:gd name="T33" fmla="*/ 219 h 258"/>
                <a:gd name="T34" fmla="*/ 211 w 271"/>
                <a:gd name="T35" fmla="*/ 237 h 258"/>
                <a:gd name="T36" fmla="*/ 187 w 271"/>
                <a:gd name="T37" fmla="*/ 248 h 258"/>
                <a:gd name="T38" fmla="*/ 163 w 271"/>
                <a:gd name="T39" fmla="*/ 256 h 258"/>
                <a:gd name="T40" fmla="*/ 134 w 271"/>
                <a:gd name="T41" fmla="*/ 258 h 258"/>
                <a:gd name="T42" fmla="*/ 121 w 271"/>
                <a:gd name="T43" fmla="*/ 258 h 258"/>
                <a:gd name="T44" fmla="*/ 108 w 271"/>
                <a:gd name="T45" fmla="*/ 256 h 258"/>
                <a:gd name="T46" fmla="*/ 95 w 271"/>
                <a:gd name="T47" fmla="*/ 253 h 258"/>
                <a:gd name="T48" fmla="*/ 82 w 271"/>
                <a:gd name="T49" fmla="*/ 248 h 258"/>
                <a:gd name="T50" fmla="*/ 69 w 271"/>
                <a:gd name="T51" fmla="*/ 243 h 258"/>
                <a:gd name="T52" fmla="*/ 58 w 271"/>
                <a:gd name="T53" fmla="*/ 235 h 258"/>
                <a:gd name="T54" fmla="*/ 48 w 271"/>
                <a:gd name="T55" fmla="*/ 227 h 258"/>
                <a:gd name="T56" fmla="*/ 37 w 271"/>
                <a:gd name="T57" fmla="*/ 219 h 258"/>
                <a:gd name="T58" fmla="*/ 21 w 271"/>
                <a:gd name="T59" fmla="*/ 198 h 258"/>
                <a:gd name="T60" fmla="*/ 11 w 271"/>
                <a:gd name="T61" fmla="*/ 177 h 258"/>
                <a:gd name="T62" fmla="*/ 3 w 271"/>
                <a:gd name="T63" fmla="*/ 154 h 258"/>
                <a:gd name="T64" fmla="*/ 0 w 271"/>
                <a:gd name="T65" fmla="*/ 128 h 258"/>
                <a:gd name="T66" fmla="*/ 3 w 271"/>
                <a:gd name="T67" fmla="*/ 105 h 258"/>
                <a:gd name="T68" fmla="*/ 11 w 271"/>
                <a:gd name="T69" fmla="*/ 81 h 258"/>
                <a:gd name="T70" fmla="*/ 21 w 271"/>
                <a:gd name="T71" fmla="*/ 58 h 258"/>
                <a:gd name="T72" fmla="*/ 37 w 271"/>
                <a:gd name="T73" fmla="*/ 39 h 258"/>
                <a:gd name="T74" fmla="*/ 48 w 271"/>
                <a:gd name="T75" fmla="*/ 29 h 258"/>
                <a:gd name="T76" fmla="*/ 58 w 271"/>
                <a:gd name="T77" fmla="*/ 21 h 258"/>
                <a:gd name="T78" fmla="*/ 69 w 271"/>
                <a:gd name="T79" fmla="*/ 16 h 258"/>
                <a:gd name="T80" fmla="*/ 82 w 271"/>
                <a:gd name="T81" fmla="*/ 11 h 258"/>
                <a:gd name="T82" fmla="*/ 95 w 271"/>
                <a:gd name="T83" fmla="*/ 6 h 258"/>
                <a:gd name="T84" fmla="*/ 108 w 271"/>
                <a:gd name="T85" fmla="*/ 3 h 258"/>
                <a:gd name="T86" fmla="*/ 121 w 271"/>
                <a:gd name="T87" fmla="*/ 0 h 258"/>
                <a:gd name="T88" fmla="*/ 134 w 271"/>
                <a:gd name="T89" fmla="*/ 0 h 258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271"/>
                <a:gd name="T136" fmla="*/ 0 h 258"/>
                <a:gd name="T137" fmla="*/ 271 w 271"/>
                <a:gd name="T138" fmla="*/ 258 h 258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271" h="258">
                  <a:moveTo>
                    <a:pt x="134" y="0"/>
                  </a:moveTo>
                  <a:lnTo>
                    <a:pt x="150" y="0"/>
                  </a:lnTo>
                  <a:lnTo>
                    <a:pt x="163" y="3"/>
                  </a:lnTo>
                  <a:lnTo>
                    <a:pt x="176" y="6"/>
                  </a:lnTo>
                  <a:lnTo>
                    <a:pt x="190" y="11"/>
                  </a:lnTo>
                  <a:lnTo>
                    <a:pt x="203" y="16"/>
                  </a:lnTo>
                  <a:lnTo>
                    <a:pt x="213" y="21"/>
                  </a:lnTo>
                  <a:lnTo>
                    <a:pt x="224" y="29"/>
                  </a:lnTo>
                  <a:lnTo>
                    <a:pt x="234" y="39"/>
                  </a:lnTo>
                  <a:lnTo>
                    <a:pt x="250" y="58"/>
                  </a:lnTo>
                  <a:lnTo>
                    <a:pt x="260" y="81"/>
                  </a:lnTo>
                  <a:lnTo>
                    <a:pt x="268" y="105"/>
                  </a:lnTo>
                  <a:lnTo>
                    <a:pt x="271" y="128"/>
                  </a:lnTo>
                  <a:lnTo>
                    <a:pt x="268" y="154"/>
                  </a:lnTo>
                  <a:lnTo>
                    <a:pt x="260" y="180"/>
                  </a:lnTo>
                  <a:lnTo>
                    <a:pt x="247" y="201"/>
                  </a:lnTo>
                  <a:lnTo>
                    <a:pt x="232" y="219"/>
                  </a:lnTo>
                  <a:lnTo>
                    <a:pt x="211" y="237"/>
                  </a:lnTo>
                  <a:lnTo>
                    <a:pt x="187" y="248"/>
                  </a:lnTo>
                  <a:lnTo>
                    <a:pt x="163" y="256"/>
                  </a:lnTo>
                  <a:lnTo>
                    <a:pt x="134" y="258"/>
                  </a:lnTo>
                  <a:lnTo>
                    <a:pt x="121" y="258"/>
                  </a:lnTo>
                  <a:lnTo>
                    <a:pt x="108" y="256"/>
                  </a:lnTo>
                  <a:lnTo>
                    <a:pt x="95" y="253"/>
                  </a:lnTo>
                  <a:lnTo>
                    <a:pt x="82" y="248"/>
                  </a:lnTo>
                  <a:lnTo>
                    <a:pt x="69" y="243"/>
                  </a:lnTo>
                  <a:lnTo>
                    <a:pt x="58" y="235"/>
                  </a:lnTo>
                  <a:lnTo>
                    <a:pt x="48" y="227"/>
                  </a:lnTo>
                  <a:lnTo>
                    <a:pt x="37" y="219"/>
                  </a:lnTo>
                  <a:lnTo>
                    <a:pt x="21" y="198"/>
                  </a:lnTo>
                  <a:lnTo>
                    <a:pt x="11" y="177"/>
                  </a:lnTo>
                  <a:lnTo>
                    <a:pt x="3" y="154"/>
                  </a:lnTo>
                  <a:lnTo>
                    <a:pt x="0" y="128"/>
                  </a:lnTo>
                  <a:lnTo>
                    <a:pt x="3" y="105"/>
                  </a:lnTo>
                  <a:lnTo>
                    <a:pt x="11" y="81"/>
                  </a:lnTo>
                  <a:lnTo>
                    <a:pt x="21" y="58"/>
                  </a:lnTo>
                  <a:lnTo>
                    <a:pt x="37" y="39"/>
                  </a:lnTo>
                  <a:lnTo>
                    <a:pt x="48" y="29"/>
                  </a:lnTo>
                  <a:lnTo>
                    <a:pt x="58" y="21"/>
                  </a:lnTo>
                  <a:lnTo>
                    <a:pt x="69" y="16"/>
                  </a:lnTo>
                  <a:lnTo>
                    <a:pt x="82" y="11"/>
                  </a:lnTo>
                  <a:lnTo>
                    <a:pt x="95" y="6"/>
                  </a:lnTo>
                  <a:lnTo>
                    <a:pt x="108" y="3"/>
                  </a:lnTo>
                  <a:lnTo>
                    <a:pt x="121" y="0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" name="Freeform 10"/>
            <p:cNvSpPr>
              <a:spLocks/>
            </p:cNvSpPr>
            <p:nvPr/>
          </p:nvSpPr>
          <p:spPr bwMode="auto">
            <a:xfrm>
              <a:off x="2635" y="2268"/>
              <a:ext cx="494" cy="489"/>
            </a:xfrm>
            <a:custGeom>
              <a:avLst/>
              <a:gdLst>
                <a:gd name="T0" fmla="*/ 494 w 494"/>
                <a:gd name="T1" fmla="*/ 244 h 489"/>
                <a:gd name="T2" fmla="*/ 492 w 494"/>
                <a:gd name="T3" fmla="*/ 276 h 489"/>
                <a:gd name="T4" fmla="*/ 487 w 494"/>
                <a:gd name="T5" fmla="*/ 307 h 489"/>
                <a:gd name="T6" fmla="*/ 476 w 494"/>
                <a:gd name="T7" fmla="*/ 336 h 489"/>
                <a:gd name="T8" fmla="*/ 463 w 494"/>
                <a:gd name="T9" fmla="*/ 364 h 489"/>
                <a:gd name="T10" fmla="*/ 460 w 494"/>
                <a:gd name="T11" fmla="*/ 369 h 489"/>
                <a:gd name="T12" fmla="*/ 458 w 494"/>
                <a:gd name="T13" fmla="*/ 372 h 489"/>
                <a:gd name="T14" fmla="*/ 452 w 494"/>
                <a:gd name="T15" fmla="*/ 377 h 489"/>
                <a:gd name="T16" fmla="*/ 450 w 494"/>
                <a:gd name="T17" fmla="*/ 382 h 489"/>
                <a:gd name="T18" fmla="*/ 431 w 494"/>
                <a:gd name="T19" fmla="*/ 406 h 489"/>
                <a:gd name="T20" fmla="*/ 410 w 494"/>
                <a:gd name="T21" fmla="*/ 427 h 489"/>
                <a:gd name="T22" fmla="*/ 389 w 494"/>
                <a:gd name="T23" fmla="*/ 445 h 489"/>
                <a:gd name="T24" fmla="*/ 363 w 494"/>
                <a:gd name="T25" fmla="*/ 461 h 489"/>
                <a:gd name="T26" fmla="*/ 337 w 494"/>
                <a:gd name="T27" fmla="*/ 474 h 489"/>
                <a:gd name="T28" fmla="*/ 308 w 494"/>
                <a:gd name="T29" fmla="*/ 481 h 489"/>
                <a:gd name="T30" fmla="*/ 279 w 494"/>
                <a:gd name="T31" fmla="*/ 487 h 489"/>
                <a:gd name="T32" fmla="*/ 247 w 494"/>
                <a:gd name="T33" fmla="*/ 489 h 489"/>
                <a:gd name="T34" fmla="*/ 224 w 494"/>
                <a:gd name="T35" fmla="*/ 489 h 489"/>
                <a:gd name="T36" fmla="*/ 200 w 494"/>
                <a:gd name="T37" fmla="*/ 484 h 489"/>
                <a:gd name="T38" fmla="*/ 176 w 494"/>
                <a:gd name="T39" fmla="*/ 479 h 489"/>
                <a:gd name="T40" fmla="*/ 153 w 494"/>
                <a:gd name="T41" fmla="*/ 471 h 489"/>
                <a:gd name="T42" fmla="*/ 132 w 494"/>
                <a:gd name="T43" fmla="*/ 461 h 489"/>
                <a:gd name="T44" fmla="*/ 111 w 494"/>
                <a:gd name="T45" fmla="*/ 448 h 489"/>
                <a:gd name="T46" fmla="*/ 90 w 494"/>
                <a:gd name="T47" fmla="*/ 432 h 489"/>
                <a:gd name="T48" fmla="*/ 71 w 494"/>
                <a:gd name="T49" fmla="*/ 416 h 489"/>
                <a:gd name="T50" fmla="*/ 42 w 494"/>
                <a:gd name="T51" fmla="*/ 380 h 489"/>
                <a:gd name="T52" fmla="*/ 19 w 494"/>
                <a:gd name="T53" fmla="*/ 338 h 489"/>
                <a:gd name="T54" fmla="*/ 6 w 494"/>
                <a:gd name="T55" fmla="*/ 291 h 489"/>
                <a:gd name="T56" fmla="*/ 0 w 494"/>
                <a:gd name="T57" fmla="*/ 244 h 489"/>
                <a:gd name="T58" fmla="*/ 6 w 494"/>
                <a:gd name="T59" fmla="*/ 197 h 489"/>
                <a:gd name="T60" fmla="*/ 19 w 494"/>
                <a:gd name="T61" fmla="*/ 151 h 489"/>
                <a:gd name="T62" fmla="*/ 42 w 494"/>
                <a:gd name="T63" fmla="*/ 109 h 489"/>
                <a:gd name="T64" fmla="*/ 71 w 494"/>
                <a:gd name="T65" fmla="*/ 70 h 489"/>
                <a:gd name="T66" fmla="*/ 90 w 494"/>
                <a:gd name="T67" fmla="*/ 54 h 489"/>
                <a:gd name="T68" fmla="*/ 111 w 494"/>
                <a:gd name="T69" fmla="*/ 39 h 489"/>
                <a:gd name="T70" fmla="*/ 132 w 494"/>
                <a:gd name="T71" fmla="*/ 28 h 489"/>
                <a:gd name="T72" fmla="*/ 153 w 494"/>
                <a:gd name="T73" fmla="*/ 18 h 489"/>
                <a:gd name="T74" fmla="*/ 176 w 494"/>
                <a:gd name="T75" fmla="*/ 10 h 489"/>
                <a:gd name="T76" fmla="*/ 200 w 494"/>
                <a:gd name="T77" fmla="*/ 5 h 489"/>
                <a:gd name="T78" fmla="*/ 224 w 494"/>
                <a:gd name="T79" fmla="*/ 0 h 489"/>
                <a:gd name="T80" fmla="*/ 247 w 494"/>
                <a:gd name="T81" fmla="*/ 0 h 489"/>
                <a:gd name="T82" fmla="*/ 271 w 494"/>
                <a:gd name="T83" fmla="*/ 0 h 489"/>
                <a:gd name="T84" fmla="*/ 295 w 494"/>
                <a:gd name="T85" fmla="*/ 5 h 489"/>
                <a:gd name="T86" fmla="*/ 318 w 494"/>
                <a:gd name="T87" fmla="*/ 10 h 489"/>
                <a:gd name="T88" fmla="*/ 342 w 494"/>
                <a:gd name="T89" fmla="*/ 18 h 489"/>
                <a:gd name="T90" fmla="*/ 363 w 494"/>
                <a:gd name="T91" fmla="*/ 28 h 489"/>
                <a:gd name="T92" fmla="*/ 384 w 494"/>
                <a:gd name="T93" fmla="*/ 39 h 489"/>
                <a:gd name="T94" fmla="*/ 402 w 494"/>
                <a:gd name="T95" fmla="*/ 54 h 489"/>
                <a:gd name="T96" fmla="*/ 421 w 494"/>
                <a:gd name="T97" fmla="*/ 70 h 489"/>
                <a:gd name="T98" fmla="*/ 452 w 494"/>
                <a:gd name="T99" fmla="*/ 109 h 489"/>
                <a:gd name="T100" fmla="*/ 476 w 494"/>
                <a:gd name="T101" fmla="*/ 151 h 489"/>
                <a:gd name="T102" fmla="*/ 489 w 494"/>
                <a:gd name="T103" fmla="*/ 197 h 489"/>
                <a:gd name="T104" fmla="*/ 494 w 494"/>
                <a:gd name="T105" fmla="*/ 244 h 489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494"/>
                <a:gd name="T160" fmla="*/ 0 h 489"/>
                <a:gd name="T161" fmla="*/ 494 w 494"/>
                <a:gd name="T162" fmla="*/ 489 h 489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494" h="489">
                  <a:moveTo>
                    <a:pt x="494" y="244"/>
                  </a:moveTo>
                  <a:lnTo>
                    <a:pt x="492" y="276"/>
                  </a:lnTo>
                  <a:lnTo>
                    <a:pt x="487" y="307"/>
                  </a:lnTo>
                  <a:lnTo>
                    <a:pt x="476" y="336"/>
                  </a:lnTo>
                  <a:lnTo>
                    <a:pt x="463" y="364"/>
                  </a:lnTo>
                  <a:lnTo>
                    <a:pt x="460" y="369"/>
                  </a:lnTo>
                  <a:lnTo>
                    <a:pt x="458" y="372"/>
                  </a:lnTo>
                  <a:lnTo>
                    <a:pt x="452" y="377"/>
                  </a:lnTo>
                  <a:lnTo>
                    <a:pt x="450" y="382"/>
                  </a:lnTo>
                  <a:lnTo>
                    <a:pt x="431" y="406"/>
                  </a:lnTo>
                  <a:lnTo>
                    <a:pt x="410" y="427"/>
                  </a:lnTo>
                  <a:lnTo>
                    <a:pt x="389" y="445"/>
                  </a:lnTo>
                  <a:lnTo>
                    <a:pt x="363" y="461"/>
                  </a:lnTo>
                  <a:lnTo>
                    <a:pt x="337" y="474"/>
                  </a:lnTo>
                  <a:lnTo>
                    <a:pt x="308" y="481"/>
                  </a:lnTo>
                  <a:lnTo>
                    <a:pt x="279" y="487"/>
                  </a:lnTo>
                  <a:lnTo>
                    <a:pt x="247" y="489"/>
                  </a:lnTo>
                  <a:lnTo>
                    <a:pt x="224" y="489"/>
                  </a:lnTo>
                  <a:lnTo>
                    <a:pt x="200" y="484"/>
                  </a:lnTo>
                  <a:lnTo>
                    <a:pt x="176" y="479"/>
                  </a:lnTo>
                  <a:lnTo>
                    <a:pt x="153" y="471"/>
                  </a:lnTo>
                  <a:lnTo>
                    <a:pt x="132" y="461"/>
                  </a:lnTo>
                  <a:lnTo>
                    <a:pt x="111" y="448"/>
                  </a:lnTo>
                  <a:lnTo>
                    <a:pt x="90" y="432"/>
                  </a:lnTo>
                  <a:lnTo>
                    <a:pt x="71" y="416"/>
                  </a:lnTo>
                  <a:lnTo>
                    <a:pt x="42" y="380"/>
                  </a:lnTo>
                  <a:lnTo>
                    <a:pt x="19" y="338"/>
                  </a:lnTo>
                  <a:lnTo>
                    <a:pt x="6" y="291"/>
                  </a:lnTo>
                  <a:lnTo>
                    <a:pt x="0" y="244"/>
                  </a:lnTo>
                  <a:lnTo>
                    <a:pt x="6" y="197"/>
                  </a:lnTo>
                  <a:lnTo>
                    <a:pt x="19" y="151"/>
                  </a:lnTo>
                  <a:lnTo>
                    <a:pt x="42" y="109"/>
                  </a:lnTo>
                  <a:lnTo>
                    <a:pt x="71" y="70"/>
                  </a:lnTo>
                  <a:lnTo>
                    <a:pt x="90" y="54"/>
                  </a:lnTo>
                  <a:lnTo>
                    <a:pt x="111" y="39"/>
                  </a:lnTo>
                  <a:lnTo>
                    <a:pt x="132" y="28"/>
                  </a:lnTo>
                  <a:lnTo>
                    <a:pt x="153" y="18"/>
                  </a:lnTo>
                  <a:lnTo>
                    <a:pt x="176" y="10"/>
                  </a:lnTo>
                  <a:lnTo>
                    <a:pt x="200" y="5"/>
                  </a:lnTo>
                  <a:lnTo>
                    <a:pt x="224" y="0"/>
                  </a:lnTo>
                  <a:lnTo>
                    <a:pt x="247" y="0"/>
                  </a:lnTo>
                  <a:lnTo>
                    <a:pt x="271" y="0"/>
                  </a:lnTo>
                  <a:lnTo>
                    <a:pt x="295" y="5"/>
                  </a:lnTo>
                  <a:lnTo>
                    <a:pt x="318" y="10"/>
                  </a:lnTo>
                  <a:lnTo>
                    <a:pt x="342" y="18"/>
                  </a:lnTo>
                  <a:lnTo>
                    <a:pt x="363" y="28"/>
                  </a:lnTo>
                  <a:lnTo>
                    <a:pt x="384" y="39"/>
                  </a:lnTo>
                  <a:lnTo>
                    <a:pt x="402" y="54"/>
                  </a:lnTo>
                  <a:lnTo>
                    <a:pt x="421" y="70"/>
                  </a:lnTo>
                  <a:lnTo>
                    <a:pt x="452" y="109"/>
                  </a:lnTo>
                  <a:lnTo>
                    <a:pt x="476" y="151"/>
                  </a:lnTo>
                  <a:lnTo>
                    <a:pt x="489" y="197"/>
                  </a:lnTo>
                  <a:lnTo>
                    <a:pt x="494" y="244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auto">
            <a:xfrm>
              <a:off x="2210" y="778"/>
              <a:ext cx="1434" cy="1250"/>
            </a:xfrm>
            <a:custGeom>
              <a:avLst/>
              <a:gdLst>
                <a:gd name="T0" fmla="*/ 785 w 1434"/>
                <a:gd name="T1" fmla="*/ 1216 h 1250"/>
                <a:gd name="T2" fmla="*/ 675 w 1434"/>
                <a:gd name="T3" fmla="*/ 1250 h 1250"/>
                <a:gd name="T4" fmla="*/ 578 w 1434"/>
                <a:gd name="T5" fmla="*/ 1245 h 1250"/>
                <a:gd name="T6" fmla="*/ 528 w 1434"/>
                <a:gd name="T7" fmla="*/ 1221 h 1250"/>
                <a:gd name="T8" fmla="*/ 483 w 1434"/>
                <a:gd name="T9" fmla="*/ 1127 h 1250"/>
                <a:gd name="T10" fmla="*/ 509 w 1434"/>
                <a:gd name="T11" fmla="*/ 984 h 1250"/>
                <a:gd name="T12" fmla="*/ 651 w 1434"/>
                <a:gd name="T13" fmla="*/ 854 h 1250"/>
                <a:gd name="T14" fmla="*/ 875 w 1434"/>
                <a:gd name="T15" fmla="*/ 724 h 1250"/>
                <a:gd name="T16" fmla="*/ 972 w 1434"/>
                <a:gd name="T17" fmla="*/ 565 h 1250"/>
                <a:gd name="T18" fmla="*/ 935 w 1434"/>
                <a:gd name="T19" fmla="*/ 375 h 1250"/>
                <a:gd name="T20" fmla="*/ 848 w 1434"/>
                <a:gd name="T21" fmla="*/ 304 h 1250"/>
                <a:gd name="T22" fmla="*/ 733 w 1434"/>
                <a:gd name="T23" fmla="*/ 276 h 1250"/>
                <a:gd name="T24" fmla="*/ 583 w 1434"/>
                <a:gd name="T25" fmla="*/ 294 h 1250"/>
                <a:gd name="T26" fmla="*/ 412 w 1434"/>
                <a:gd name="T27" fmla="*/ 406 h 1250"/>
                <a:gd name="T28" fmla="*/ 299 w 1434"/>
                <a:gd name="T29" fmla="*/ 549 h 1250"/>
                <a:gd name="T30" fmla="*/ 215 w 1434"/>
                <a:gd name="T31" fmla="*/ 578 h 1250"/>
                <a:gd name="T32" fmla="*/ 120 w 1434"/>
                <a:gd name="T33" fmla="*/ 570 h 1250"/>
                <a:gd name="T34" fmla="*/ 50 w 1434"/>
                <a:gd name="T35" fmla="*/ 539 h 1250"/>
                <a:gd name="T36" fmla="*/ 2 w 1434"/>
                <a:gd name="T37" fmla="*/ 455 h 1250"/>
                <a:gd name="T38" fmla="*/ 13 w 1434"/>
                <a:gd name="T39" fmla="*/ 351 h 1250"/>
                <a:gd name="T40" fmla="*/ 84 w 1434"/>
                <a:gd name="T41" fmla="*/ 234 h 1250"/>
                <a:gd name="T42" fmla="*/ 168 w 1434"/>
                <a:gd name="T43" fmla="*/ 156 h 1250"/>
                <a:gd name="T44" fmla="*/ 276 w 1434"/>
                <a:gd name="T45" fmla="*/ 88 h 1250"/>
                <a:gd name="T46" fmla="*/ 433 w 1434"/>
                <a:gd name="T47" fmla="*/ 31 h 1250"/>
                <a:gd name="T48" fmla="*/ 641 w 1434"/>
                <a:gd name="T49" fmla="*/ 2 h 1250"/>
                <a:gd name="T50" fmla="*/ 809 w 1434"/>
                <a:gd name="T51" fmla="*/ 5 h 1250"/>
                <a:gd name="T52" fmla="*/ 943 w 1434"/>
                <a:gd name="T53" fmla="*/ 21 h 1250"/>
                <a:gd name="T54" fmla="*/ 1064 w 1434"/>
                <a:gd name="T55" fmla="*/ 54 h 1250"/>
                <a:gd name="T56" fmla="*/ 1172 w 1434"/>
                <a:gd name="T57" fmla="*/ 99 h 1250"/>
                <a:gd name="T58" fmla="*/ 1190 w 1434"/>
                <a:gd name="T59" fmla="*/ 146 h 1250"/>
                <a:gd name="T60" fmla="*/ 1227 w 1434"/>
                <a:gd name="T61" fmla="*/ 281 h 1250"/>
                <a:gd name="T62" fmla="*/ 1308 w 1434"/>
                <a:gd name="T63" fmla="*/ 354 h 1250"/>
                <a:gd name="T64" fmla="*/ 1395 w 1434"/>
                <a:gd name="T65" fmla="*/ 380 h 1250"/>
                <a:gd name="T66" fmla="*/ 1434 w 1434"/>
                <a:gd name="T67" fmla="*/ 471 h 1250"/>
                <a:gd name="T68" fmla="*/ 1434 w 1434"/>
                <a:gd name="T69" fmla="*/ 502 h 1250"/>
                <a:gd name="T70" fmla="*/ 1406 w 1434"/>
                <a:gd name="T71" fmla="*/ 505 h 1250"/>
                <a:gd name="T72" fmla="*/ 1287 w 1434"/>
                <a:gd name="T73" fmla="*/ 502 h 1250"/>
                <a:gd name="T74" fmla="*/ 1156 w 1434"/>
                <a:gd name="T75" fmla="*/ 479 h 1250"/>
                <a:gd name="T76" fmla="*/ 1109 w 1434"/>
                <a:gd name="T77" fmla="*/ 466 h 1250"/>
                <a:gd name="T78" fmla="*/ 1053 w 1434"/>
                <a:gd name="T79" fmla="*/ 482 h 1250"/>
                <a:gd name="T80" fmla="*/ 1019 w 1434"/>
                <a:gd name="T81" fmla="*/ 534 h 1250"/>
                <a:gd name="T82" fmla="*/ 1053 w 1434"/>
                <a:gd name="T83" fmla="*/ 620 h 1250"/>
                <a:gd name="T84" fmla="*/ 1148 w 1434"/>
                <a:gd name="T85" fmla="*/ 651 h 1250"/>
                <a:gd name="T86" fmla="*/ 1300 w 1434"/>
                <a:gd name="T87" fmla="*/ 672 h 1250"/>
                <a:gd name="T88" fmla="*/ 1392 w 1434"/>
                <a:gd name="T89" fmla="*/ 672 h 1250"/>
                <a:gd name="T90" fmla="*/ 1348 w 1434"/>
                <a:gd name="T91" fmla="*/ 765 h 1250"/>
                <a:gd name="T92" fmla="*/ 1177 w 1434"/>
                <a:gd name="T93" fmla="*/ 898 h 1250"/>
                <a:gd name="T94" fmla="*/ 1001 w 1434"/>
                <a:gd name="T95" fmla="*/ 992 h 1250"/>
                <a:gd name="T96" fmla="*/ 869 w 1434"/>
                <a:gd name="T97" fmla="*/ 1091 h 1250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434"/>
                <a:gd name="T148" fmla="*/ 0 h 1250"/>
                <a:gd name="T149" fmla="*/ 1434 w 1434"/>
                <a:gd name="T150" fmla="*/ 1250 h 1250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434" h="1250">
                  <a:moveTo>
                    <a:pt x="827" y="1154"/>
                  </a:moveTo>
                  <a:lnTo>
                    <a:pt x="814" y="1177"/>
                  </a:lnTo>
                  <a:lnTo>
                    <a:pt x="801" y="1198"/>
                  </a:lnTo>
                  <a:lnTo>
                    <a:pt x="785" y="1216"/>
                  </a:lnTo>
                  <a:lnTo>
                    <a:pt x="767" y="1229"/>
                  </a:lnTo>
                  <a:lnTo>
                    <a:pt x="743" y="1237"/>
                  </a:lnTo>
                  <a:lnTo>
                    <a:pt x="712" y="1245"/>
                  </a:lnTo>
                  <a:lnTo>
                    <a:pt x="675" y="1250"/>
                  </a:lnTo>
                  <a:lnTo>
                    <a:pt x="630" y="1250"/>
                  </a:lnTo>
                  <a:lnTo>
                    <a:pt x="612" y="1250"/>
                  </a:lnTo>
                  <a:lnTo>
                    <a:pt x="594" y="1247"/>
                  </a:lnTo>
                  <a:lnTo>
                    <a:pt x="578" y="1245"/>
                  </a:lnTo>
                  <a:lnTo>
                    <a:pt x="562" y="1239"/>
                  </a:lnTo>
                  <a:lnTo>
                    <a:pt x="549" y="1234"/>
                  </a:lnTo>
                  <a:lnTo>
                    <a:pt x="538" y="1229"/>
                  </a:lnTo>
                  <a:lnTo>
                    <a:pt x="528" y="1221"/>
                  </a:lnTo>
                  <a:lnTo>
                    <a:pt x="517" y="1213"/>
                  </a:lnTo>
                  <a:lnTo>
                    <a:pt x="499" y="1187"/>
                  </a:lnTo>
                  <a:lnTo>
                    <a:pt x="488" y="1159"/>
                  </a:lnTo>
                  <a:lnTo>
                    <a:pt x="483" y="1127"/>
                  </a:lnTo>
                  <a:lnTo>
                    <a:pt x="481" y="1099"/>
                  </a:lnTo>
                  <a:lnTo>
                    <a:pt x="483" y="1057"/>
                  </a:lnTo>
                  <a:lnTo>
                    <a:pt x="494" y="1021"/>
                  </a:lnTo>
                  <a:lnTo>
                    <a:pt x="509" y="984"/>
                  </a:lnTo>
                  <a:lnTo>
                    <a:pt x="536" y="948"/>
                  </a:lnTo>
                  <a:lnTo>
                    <a:pt x="565" y="917"/>
                  </a:lnTo>
                  <a:lnTo>
                    <a:pt x="604" y="885"/>
                  </a:lnTo>
                  <a:lnTo>
                    <a:pt x="651" y="854"/>
                  </a:lnTo>
                  <a:lnTo>
                    <a:pt x="707" y="823"/>
                  </a:lnTo>
                  <a:lnTo>
                    <a:pt x="772" y="789"/>
                  </a:lnTo>
                  <a:lnTo>
                    <a:pt x="830" y="755"/>
                  </a:lnTo>
                  <a:lnTo>
                    <a:pt x="875" y="724"/>
                  </a:lnTo>
                  <a:lnTo>
                    <a:pt x="912" y="690"/>
                  </a:lnTo>
                  <a:lnTo>
                    <a:pt x="940" y="653"/>
                  </a:lnTo>
                  <a:lnTo>
                    <a:pt x="959" y="612"/>
                  </a:lnTo>
                  <a:lnTo>
                    <a:pt x="972" y="565"/>
                  </a:lnTo>
                  <a:lnTo>
                    <a:pt x="975" y="510"/>
                  </a:lnTo>
                  <a:lnTo>
                    <a:pt x="969" y="453"/>
                  </a:lnTo>
                  <a:lnTo>
                    <a:pt x="954" y="409"/>
                  </a:lnTo>
                  <a:lnTo>
                    <a:pt x="935" y="375"/>
                  </a:lnTo>
                  <a:lnTo>
                    <a:pt x="914" y="349"/>
                  </a:lnTo>
                  <a:lnTo>
                    <a:pt x="893" y="333"/>
                  </a:lnTo>
                  <a:lnTo>
                    <a:pt x="872" y="317"/>
                  </a:lnTo>
                  <a:lnTo>
                    <a:pt x="848" y="304"/>
                  </a:lnTo>
                  <a:lnTo>
                    <a:pt x="822" y="294"/>
                  </a:lnTo>
                  <a:lnTo>
                    <a:pt x="793" y="286"/>
                  </a:lnTo>
                  <a:lnTo>
                    <a:pt x="764" y="281"/>
                  </a:lnTo>
                  <a:lnTo>
                    <a:pt x="733" y="276"/>
                  </a:lnTo>
                  <a:lnTo>
                    <a:pt x="699" y="276"/>
                  </a:lnTo>
                  <a:lnTo>
                    <a:pt x="662" y="278"/>
                  </a:lnTo>
                  <a:lnTo>
                    <a:pt x="622" y="284"/>
                  </a:lnTo>
                  <a:lnTo>
                    <a:pt x="583" y="294"/>
                  </a:lnTo>
                  <a:lnTo>
                    <a:pt x="541" y="310"/>
                  </a:lnTo>
                  <a:lnTo>
                    <a:pt x="496" y="333"/>
                  </a:lnTo>
                  <a:lnTo>
                    <a:pt x="454" y="364"/>
                  </a:lnTo>
                  <a:lnTo>
                    <a:pt x="412" y="406"/>
                  </a:lnTo>
                  <a:lnTo>
                    <a:pt x="373" y="455"/>
                  </a:lnTo>
                  <a:lnTo>
                    <a:pt x="344" y="497"/>
                  </a:lnTo>
                  <a:lnTo>
                    <a:pt x="320" y="526"/>
                  </a:lnTo>
                  <a:lnTo>
                    <a:pt x="299" y="549"/>
                  </a:lnTo>
                  <a:lnTo>
                    <a:pt x="278" y="562"/>
                  </a:lnTo>
                  <a:lnTo>
                    <a:pt x="260" y="573"/>
                  </a:lnTo>
                  <a:lnTo>
                    <a:pt x="239" y="575"/>
                  </a:lnTo>
                  <a:lnTo>
                    <a:pt x="215" y="578"/>
                  </a:lnTo>
                  <a:lnTo>
                    <a:pt x="189" y="578"/>
                  </a:lnTo>
                  <a:lnTo>
                    <a:pt x="165" y="578"/>
                  </a:lnTo>
                  <a:lnTo>
                    <a:pt x="142" y="575"/>
                  </a:lnTo>
                  <a:lnTo>
                    <a:pt x="120" y="570"/>
                  </a:lnTo>
                  <a:lnTo>
                    <a:pt x="99" y="565"/>
                  </a:lnTo>
                  <a:lnTo>
                    <a:pt x="81" y="557"/>
                  </a:lnTo>
                  <a:lnTo>
                    <a:pt x="65" y="549"/>
                  </a:lnTo>
                  <a:lnTo>
                    <a:pt x="50" y="539"/>
                  </a:lnTo>
                  <a:lnTo>
                    <a:pt x="36" y="528"/>
                  </a:lnTo>
                  <a:lnTo>
                    <a:pt x="21" y="508"/>
                  </a:lnTo>
                  <a:lnTo>
                    <a:pt x="10" y="482"/>
                  </a:lnTo>
                  <a:lnTo>
                    <a:pt x="2" y="455"/>
                  </a:lnTo>
                  <a:lnTo>
                    <a:pt x="0" y="422"/>
                  </a:lnTo>
                  <a:lnTo>
                    <a:pt x="2" y="401"/>
                  </a:lnTo>
                  <a:lnTo>
                    <a:pt x="5" y="377"/>
                  </a:lnTo>
                  <a:lnTo>
                    <a:pt x="13" y="351"/>
                  </a:lnTo>
                  <a:lnTo>
                    <a:pt x="26" y="323"/>
                  </a:lnTo>
                  <a:lnTo>
                    <a:pt x="39" y="294"/>
                  </a:lnTo>
                  <a:lnTo>
                    <a:pt x="60" y="265"/>
                  </a:lnTo>
                  <a:lnTo>
                    <a:pt x="84" y="234"/>
                  </a:lnTo>
                  <a:lnTo>
                    <a:pt x="113" y="203"/>
                  </a:lnTo>
                  <a:lnTo>
                    <a:pt x="128" y="187"/>
                  </a:lnTo>
                  <a:lnTo>
                    <a:pt x="147" y="172"/>
                  </a:lnTo>
                  <a:lnTo>
                    <a:pt x="168" y="156"/>
                  </a:lnTo>
                  <a:lnTo>
                    <a:pt x="189" y="140"/>
                  </a:lnTo>
                  <a:lnTo>
                    <a:pt x="215" y="122"/>
                  </a:lnTo>
                  <a:lnTo>
                    <a:pt x="244" y="106"/>
                  </a:lnTo>
                  <a:lnTo>
                    <a:pt x="276" y="88"/>
                  </a:lnTo>
                  <a:lnTo>
                    <a:pt x="310" y="73"/>
                  </a:lnTo>
                  <a:lnTo>
                    <a:pt x="349" y="57"/>
                  </a:lnTo>
                  <a:lnTo>
                    <a:pt x="389" y="44"/>
                  </a:lnTo>
                  <a:lnTo>
                    <a:pt x="433" y="31"/>
                  </a:lnTo>
                  <a:lnTo>
                    <a:pt x="481" y="21"/>
                  </a:lnTo>
                  <a:lnTo>
                    <a:pt x="530" y="13"/>
                  </a:lnTo>
                  <a:lnTo>
                    <a:pt x="583" y="5"/>
                  </a:lnTo>
                  <a:lnTo>
                    <a:pt x="641" y="2"/>
                  </a:lnTo>
                  <a:lnTo>
                    <a:pt x="701" y="0"/>
                  </a:lnTo>
                  <a:lnTo>
                    <a:pt x="738" y="0"/>
                  </a:lnTo>
                  <a:lnTo>
                    <a:pt x="775" y="2"/>
                  </a:lnTo>
                  <a:lnTo>
                    <a:pt x="809" y="5"/>
                  </a:lnTo>
                  <a:lnTo>
                    <a:pt x="843" y="7"/>
                  </a:lnTo>
                  <a:lnTo>
                    <a:pt x="877" y="10"/>
                  </a:lnTo>
                  <a:lnTo>
                    <a:pt x="912" y="15"/>
                  </a:lnTo>
                  <a:lnTo>
                    <a:pt x="943" y="21"/>
                  </a:lnTo>
                  <a:lnTo>
                    <a:pt x="975" y="28"/>
                  </a:lnTo>
                  <a:lnTo>
                    <a:pt x="1003" y="36"/>
                  </a:lnTo>
                  <a:lnTo>
                    <a:pt x="1035" y="44"/>
                  </a:lnTo>
                  <a:lnTo>
                    <a:pt x="1064" y="54"/>
                  </a:lnTo>
                  <a:lnTo>
                    <a:pt x="1093" y="62"/>
                  </a:lnTo>
                  <a:lnTo>
                    <a:pt x="1119" y="75"/>
                  </a:lnTo>
                  <a:lnTo>
                    <a:pt x="1145" y="86"/>
                  </a:lnTo>
                  <a:lnTo>
                    <a:pt x="1172" y="99"/>
                  </a:lnTo>
                  <a:lnTo>
                    <a:pt x="1195" y="112"/>
                  </a:lnTo>
                  <a:lnTo>
                    <a:pt x="1193" y="122"/>
                  </a:lnTo>
                  <a:lnTo>
                    <a:pt x="1190" y="133"/>
                  </a:lnTo>
                  <a:lnTo>
                    <a:pt x="1190" y="146"/>
                  </a:lnTo>
                  <a:lnTo>
                    <a:pt x="1190" y="156"/>
                  </a:lnTo>
                  <a:lnTo>
                    <a:pt x="1195" y="200"/>
                  </a:lnTo>
                  <a:lnTo>
                    <a:pt x="1208" y="242"/>
                  </a:lnTo>
                  <a:lnTo>
                    <a:pt x="1227" y="281"/>
                  </a:lnTo>
                  <a:lnTo>
                    <a:pt x="1256" y="315"/>
                  </a:lnTo>
                  <a:lnTo>
                    <a:pt x="1272" y="330"/>
                  </a:lnTo>
                  <a:lnTo>
                    <a:pt x="1290" y="343"/>
                  </a:lnTo>
                  <a:lnTo>
                    <a:pt x="1308" y="354"/>
                  </a:lnTo>
                  <a:lnTo>
                    <a:pt x="1329" y="364"/>
                  </a:lnTo>
                  <a:lnTo>
                    <a:pt x="1350" y="372"/>
                  </a:lnTo>
                  <a:lnTo>
                    <a:pt x="1371" y="377"/>
                  </a:lnTo>
                  <a:lnTo>
                    <a:pt x="1395" y="380"/>
                  </a:lnTo>
                  <a:lnTo>
                    <a:pt x="1419" y="383"/>
                  </a:lnTo>
                  <a:lnTo>
                    <a:pt x="1427" y="411"/>
                  </a:lnTo>
                  <a:lnTo>
                    <a:pt x="1432" y="440"/>
                  </a:lnTo>
                  <a:lnTo>
                    <a:pt x="1434" y="471"/>
                  </a:lnTo>
                  <a:lnTo>
                    <a:pt x="1434" y="502"/>
                  </a:lnTo>
                  <a:lnTo>
                    <a:pt x="1424" y="505"/>
                  </a:lnTo>
                  <a:lnTo>
                    <a:pt x="1416" y="505"/>
                  </a:lnTo>
                  <a:lnTo>
                    <a:pt x="1406" y="505"/>
                  </a:lnTo>
                  <a:lnTo>
                    <a:pt x="1398" y="505"/>
                  </a:lnTo>
                  <a:lnTo>
                    <a:pt x="1361" y="505"/>
                  </a:lnTo>
                  <a:lnTo>
                    <a:pt x="1324" y="505"/>
                  </a:lnTo>
                  <a:lnTo>
                    <a:pt x="1287" y="502"/>
                  </a:lnTo>
                  <a:lnTo>
                    <a:pt x="1253" y="497"/>
                  </a:lnTo>
                  <a:lnTo>
                    <a:pt x="1219" y="492"/>
                  </a:lnTo>
                  <a:lnTo>
                    <a:pt x="1187" y="487"/>
                  </a:lnTo>
                  <a:lnTo>
                    <a:pt x="1156" y="479"/>
                  </a:lnTo>
                  <a:lnTo>
                    <a:pt x="1127" y="469"/>
                  </a:lnTo>
                  <a:lnTo>
                    <a:pt x="1122" y="466"/>
                  </a:lnTo>
                  <a:lnTo>
                    <a:pt x="1114" y="466"/>
                  </a:lnTo>
                  <a:lnTo>
                    <a:pt x="1109" y="466"/>
                  </a:lnTo>
                  <a:lnTo>
                    <a:pt x="1101" y="466"/>
                  </a:lnTo>
                  <a:lnTo>
                    <a:pt x="1082" y="469"/>
                  </a:lnTo>
                  <a:lnTo>
                    <a:pt x="1067" y="474"/>
                  </a:lnTo>
                  <a:lnTo>
                    <a:pt x="1053" y="482"/>
                  </a:lnTo>
                  <a:lnTo>
                    <a:pt x="1040" y="492"/>
                  </a:lnTo>
                  <a:lnTo>
                    <a:pt x="1030" y="505"/>
                  </a:lnTo>
                  <a:lnTo>
                    <a:pt x="1022" y="518"/>
                  </a:lnTo>
                  <a:lnTo>
                    <a:pt x="1019" y="534"/>
                  </a:lnTo>
                  <a:lnTo>
                    <a:pt x="1017" y="552"/>
                  </a:lnTo>
                  <a:lnTo>
                    <a:pt x="1022" y="578"/>
                  </a:lnTo>
                  <a:lnTo>
                    <a:pt x="1035" y="601"/>
                  </a:lnTo>
                  <a:lnTo>
                    <a:pt x="1053" y="620"/>
                  </a:lnTo>
                  <a:lnTo>
                    <a:pt x="1077" y="630"/>
                  </a:lnTo>
                  <a:lnTo>
                    <a:pt x="1080" y="633"/>
                  </a:lnTo>
                  <a:lnTo>
                    <a:pt x="1114" y="643"/>
                  </a:lnTo>
                  <a:lnTo>
                    <a:pt x="1148" y="651"/>
                  </a:lnTo>
                  <a:lnTo>
                    <a:pt x="1185" y="656"/>
                  </a:lnTo>
                  <a:lnTo>
                    <a:pt x="1222" y="664"/>
                  </a:lnTo>
                  <a:lnTo>
                    <a:pt x="1261" y="669"/>
                  </a:lnTo>
                  <a:lnTo>
                    <a:pt x="1300" y="672"/>
                  </a:lnTo>
                  <a:lnTo>
                    <a:pt x="1340" y="674"/>
                  </a:lnTo>
                  <a:lnTo>
                    <a:pt x="1382" y="674"/>
                  </a:lnTo>
                  <a:lnTo>
                    <a:pt x="1387" y="672"/>
                  </a:lnTo>
                  <a:lnTo>
                    <a:pt x="1392" y="672"/>
                  </a:lnTo>
                  <a:lnTo>
                    <a:pt x="1398" y="672"/>
                  </a:lnTo>
                  <a:lnTo>
                    <a:pt x="1403" y="672"/>
                  </a:lnTo>
                  <a:lnTo>
                    <a:pt x="1377" y="721"/>
                  </a:lnTo>
                  <a:lnTo>
                    <a:pt x="1348" y="765"/>
                  </a:lnTo>
                  <a:lnTo>
                    <a:pt x="1311" y="805"/>
                  </a:lnTo>
                  <a:lnTo>
                    <a:pt x="1269" y="838"/>
                  </a:lnTo>
                  <a:lnTo>
                    <a:pt x="1224" y="870"/>
                  </a:lnTo>
                  <a:lnTo>
                    <a:pt x="1177" y="898"/>
                  </a:lnTo>
                  <a:lnTo>
                    <a:pt x="1130" y="924"/>
                  </a:lnTo>
                  <a:lnTo>
                    <a:pt x="1080" y="950"/>
                  </a:lnTo>
                  <a:lnTo>
                    <a:pt x="1040" y="971"/>
                  </a:lnTo>
                  <a:lnTo>
                    <a:pt x="1001" y="992"/>
                  </a:lnTo>
                  <a:lnTo>
                    <a:pt x="964" y="1015"/>
                  </a:lnTo>
                  <a:lnTo>
                    <a:pt x="930" y="1039"/>
                  </a:lnTo>
                  <a:lnTo>
                    <a:pt x="898" y="1062"/>
                  </a:lnTo>
                  <a:lnTo>
                    <a:pt x="869" y="1091"/>
                  </a:lnTo>
                  <a:lnTo>
                    <a:pt x="846" y="1120"/>
                  </a:lnTo>
                  <a:lnTo>
                    <a:pt x="827" y="1154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auto">
            <a:xfrm>
              <a:off x="3158" y="884"/>
              <a:ext cx="100" cy="102"/>
            </a:xfrm>
            <a:custGeom>
              <a:avLst/>
              <a:gdLst>
                <a:gd name="T0" fmla="*/ 50 w 100"/>
                <a:gd name="T1" fmla="*/ 0 h 102"/>
                <a:gd name="T2" fmla="*/ 71 w 100"/>
                <a:gd name="T3" fmla="*/ 6 h 102"/>
                <a:gd name="T4" fmla="*/ 87 w 100"/>
                <a:gd name="T5" fmla="*/ 16 h 102"/>
                <a:gd name="T6" fmla="*/ 98 w 100"/>
                <a:gd name="T7" fmla="*/ 32 h 102"/>
                <a:gd name="T8" fmla="*/ 100 w 100"/>
                <a:gd name="T9" fmla="*/ 50 h 102"/>
                <a:gd name="T10" fmla="*/ 98 w 100"/>
                <a:gd name="T11" fmla="*/ 71 h 102"/>
                <a:gd name="T12" fmla="*/ 87 w 100"/>
                <a:gd name="T13" fmla="*/ 86 h 102"/>
                <a:gd name="T14" fmla="*/ 71 w 100"/>
                <a:gd name="T15" fmla="*/ 97 h 102"/>
                <a:gd name="T16" fmla="*/ 50 w 100"/>
                <a:gd name="T17" fmla="*/ 102 h 102"/>
                <a:gd name="T18" fmla="*/ 29 w 100"/>
                <a:gd name="T19" fmla="*/ 97 h 102"/>
                <a:gd name="T20" fmla="*/ 13 w 100"/>
                <a:gd name="T21" fmla="*/ 86 h 102"/>
                <a:gd name="T22" fmla="*/ 3 w 100"/>
                <a:gd name="T23" fmla="*/ 71 h 102"/>
                <a:gd name="T24" fmla="*/ 0 w 100"/>
                <a:gd name="T25" fmla="*/ 50 h 102"/>
                <a:gd name="T26" fmla="*/ 3 w 100"/>
                <a:gd name="T27" fmla="*/ 32 h 102"/>
                <a:gd name="T28" fmla="*/ 13 w 100"/>
                <a:gd name="T29" fmla="*/ 16 h 102"/>
                <a:gd name="T30" fmla="*/ 29 w 100"/>
                <a:gd name="T31" fmla="*/ 6 h 102"/>
                <a:gd name="T32" fmla="*/ 50 w 100"/>
                <a:gd name="T33" fmla="*/ 0 h 10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00"/>
                <a:gd name="T52" fmla="*/ 0 h 102"/>
                <a:gd name="T53" fmla="*/ 100 w 100"/>
                <a:gd name="T54" fmla="*/ 102 h 10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00" h="102">
                  <a:moveTo>
                    <a:pt x="50" y="0"/>
                  </a:moveTo>
                  <a:lnTo>
                    <a:pt x="71" y="6"/>
                  </a:lnTo>
                  <a:lnTo>
                    <a:pt x="87" y="16"/>
                  </a:lnTo>
                  <a:lnTo>
                    <a:pt x="98" y="32"/>
                  </a:lnTo>
                  <a:lnTo>
                    <a:pt x="100" y="50"/>
                  </a:lnTo>
                  <a:lnTo>
                    <a:pt x="98" y="71"/>
                  </a:lnTo>
                  <a:lnTo>
                    <a:pt x="87" y="86"/>
                  </a:lnTo>
                  <a:lnTo>
                    <a:pt x="71" y="97"/>
                  </a:lnTo>
                  <a:lnTo>
                    <a:pt x="50" y="102"/>
                  </a:lnTo>
                  <a:lnTo>
                    <a:pt x="29" y="97"/>
                  </a:lnTo>
                  <a:lnTo>
                    <a:pt x="13" y="86"/>
                  </a:lnTo>
                  <a:lnTo>
                    <a:pt x="3" y="71"/>
                  </a:lnTo>
                  <a:lnTo>
                    <a:pt x="0" y="50"/>
                  </a:lnTo>
                  <a:lnTo>
                    <a:pt x="3" y="32"/>
                  </a:lnTo>
                  <a:lnTo>
                    <a:pt x="13" y="16"/>
                  </a:lnTo>
                  <a:lnTo>
                    <a:pt x="29" y="6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" name="Freeform 13"/>
            <p:cNvSpPr>
              <a:spLocks/>
            </p:cNvSpPr>
            <p:nvPr/>
          </p:nvSpPr>
          <p:spPr bwMode="auto">
            <a:xfrm>
              <a:off x="3581" y="884"/>
              <a:ext cx="103" cy="102"/>
            </a:xfrm>
            <a:custGeom>
              <a:avLst/>
              <a:gdLst>
                <a:gd name="T0" fmla="*/ 50 w 103"/>
                <a:gd name="T1" fmla="*/ 0 h 102"/>
                <a:gd name="T2" fmla="*/ 71 w 103"/>
                <a:gd name="T3" fmla="*/ 6 h 102"/>
                <a:gd name="T4" fmla="*/ 87 w 103"/>
                <a:gd name="T5" fmla="*/ 16 h 102"/>
                <a:gd name="T6" fmla="*/ 98 w 103"/>
                <a:gd name="T7" fmla="*/ 32 h 102"/>
                <a:gd name="T8" fmla="*/ 103 w 103"/>
                <a:gd name="T9" fmla="*/ 50 h 102"/>
                <a:gd name="T10" fmla="*/ 98 w 103"/>
                <a:gd name="T11" fmla="*/ 71 h 102"/>
                <a:gd name="T12" fmla="*/ 87 w 103"/>
                <a:gd name="T13" fmla="*/ 86 h 102"/>
                <a:gd name="T14" fmla="*/ 71 w 103"/>
                <a:gd name="T15" fmla="*/ 97 h 102"/>
                <a:gd name="T16" fmla="*/ 50 w 103"/>
                <a:gd name="T17" fmla="*/ 102 h 102"/>
                <a:gd name="T18" fmla="*/ 32 w 103"/>
                <a:gd name="T19" fmla="*/ 97 h 102"/>
                <a:gd name="T20" fmla="*/ 16 w 103"/>
                <a:gd name="T21" fmla="*/ 86 h 102"/>
                <a:gd name="T22" fmla="*/ 6 w 103"/>
                <a:gd name="T23" fmla="*/ 71 h 102"/>
                <a:gd name="T24" fmla="*/ 0 w 103"/>
                <a:gd name="T25" fmla="*/ 50 h 102"/>
                <a:gd name="T26" fmla="*/ 6 w 103"/>
                <a:gd name="T27" fmla="*/ 32 h 102"/>
                <a:gd name="T28" fmla="*/ 16 w 103"/>
                <a:gd name="T29" fmla="*/ 16 h 102"/>
                <a:gd name="T30" fmla="*/ 32 w 103"/>
                <a:gd name="T31" fmla="*/ 6 h 102"/>
                <a:gd name="T32" fmla="*/ 50 w 103"/>
                <a:gd name="T33" fmla="*/ 0 h 10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03"/>
                <a:gd name="T52" fmla="*/ 0 h 102"/>
                <a:gd name="T53" fmla="*/ 103 w 103"/>
                <a:gd name="T54" fmla="*/ 102 h 10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03" h="102">
                  <a:moveTo>
                    <a:pt x="50" y="0"/>
                  </a:moveTo>
                  <a:lnTo>
                    <a:pt x="71" y="6"/>
                  </a:lnTo>
                  <a:lnTo>
                    <a:pt x="87" y="16"/>
                  </a:lnTo>
                  <a:lnTo>
                    <a:pt x="98" y="32"/>
                  </a:lnTo>
                  <a:lnTo>
                    <a:pt x="103" y="50"/>
                  </a:lnTo>
                  <a:lnTo>
                    <a:pt x="98" y="71"/>
                  </a:lnTo>
                  <a:lnTo>
                    <a:pt x="87" y="86"/>
                  </a:lnTo>
                  <a:lnTo>
                    <a:pt x="71" y="97"/>
                  </a:lnTo>
                  <a:lnTo>
                    <a:pt x="50" y="102"/>
                  </a:lnTo>
                  <a:lnTo>
                    <a:pt x="32" y="97"/>
                  </a:lnTo>
                  <a:lnTo>
                    <a:pt x="16" y="86"/>
                  </a:lnTo>
                  <a:lnTo>
                    <a:pt x="6" y="71"/>
                  </a:lnTo>
                  <a:lnTo>
                    <a:pt x="0" y="50"/>
                  </a:lnTo>
                  <a:lnTo>
                    <a:pt x="6" y="32"/>
                  </a:lnTo>
                  <a:lnTo>
                    <a:pt x="16" y="16"/>
                  </a:lnTo>
                  <a:lnTo>
                    <a:pt x="32" y="6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2" name="Subtitle 2"/>
          <p:cNvSpPr txBox="1">
            <a:spLocks/>
          </p:cNvSpPr>
          <p:nvPr/>
        </p:nvSpPr>
        <p:spPr>
          <a:xfrm>
            <a:off x="448595" y="3778573"/>
            <a:ext cx="8245160" cy="780727"/>
          </a:xfrm>
          <a:prstGeom prst="rect">
            <a:avLst/>
          </a:prstGeom>
        </p:spPr>
        <p:txBody>
          <a:bodyPr>
            <a:normAutofit/>
          </a:bodyPr>
          <a:lstStyle>
            <a:lvl1pPr marL="229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72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75000" indent="-202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3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0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42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5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7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GB" sz="1700" cap="small" dirty="0" smtClean="0"/>
              <a:t>N. </a:t>
            </a:r>
            <a:r>
              <a:rPr lang="en-GB" sz="1700" cap="small" dirty="0" err="1" smtClean="0"/>
              <a:t>Bennani</a:t>
            </a:r>
            <a:r>
              <a:rPr lang="en-GB" sz="1700" cap="small" dirty="0" smtClean="0"/>
              <a:t>, C. </a:t>
            </a:r>
            <a:r>
              <a:rPr lang="en-GB" sz="1700" cap="small" dirty="0" err="1" smtClean="0"/>
              <a:t>Ghedira</a:t>
            </a:r>
            <a:r>
              <a:rPr lang="en-GB" sz="1700" cap="small" dirty="0" smtClean="0"/>
              <a:t>, M. </a:t>
            </a:r>
            <a:r>
              <a:rPr lang="en-GB" sz="1700" cap="small" dirty="0" err="1" smtClean="0"/>
              <a:t>Musicante</a:t>
            </a:r>
            <a:r>
              <a:rPr lang="en-GB" sz="1700" cap="small" dirty="0" smtClean="0"/>
              <a:t>, G. Vargas-Solar</a:t>
            </a:r>
          </a:p>
          <a:p>
            <a:pPr marL="0" indent="0" algn="r">
              <a:buNone/>
            </a:pPr>
            <a:r>
              <a:rPr lang="en-GB" sz="1700" cap="small" dirty="0"/>
              <a:t>Contact</a:t>
            </a:r>
            <a:r>
              <a:rPr lang="en-GB" sz="1700" dirty="0"/>
              <a:t>: </a:t>
            </a:r>
            <a:r>
              <a:rPr lang="en-GB" sz="1700" dirty="0">
                <a:hlinkClick r:id="rId3"/>
              </a:rPr>
              <a:t>Nadia.Bennani@insa-</a:t>
            </a:r>
            <a:r>
              <a:rPr lang="en-GB" sz="1700" dirty="0" smtClean="0">
                <a:hlinkClick r:id="rId3"/>
              </a:rPr>
              <a:t>lyon.fr</a:t>
            </a:r>
            <a:r>
              <a:rPr lang="en-GB" sz="1700" dirty="0" smtClean="0"/>
              <a:t> 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2959100" y="1244600"/>
            <a:ext cx="2274180" cy="830997"/>
          </a:xfrm>
          <a:prstGeom prst="rect">
            <a:avLst/>
          </a:prstGeom>
          <a:noFill/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fr-FR" sz="4800" b="1" dirty="0" err="1" smtClean="0"/>
              <a:t>Thanks</a:t>
            </a:r>
            <a:endParaRPr lang="fr-FR" sz="4800" b="1" dirty="0"/>
          </a:p>
        </p:txBody>
      </p:sp>
      <p:sp>
        <p:nvSpPr>
          <p:cNvPr id="14" name="ZoneTexte 13"/>
          <p:cNvSpPr txBox="1"/>
          <p:nvPr/>
        </p:nvSpPr>
        <p:spPr>
          <a:xfrm>
            <a:off x="5715000" y="2336800"/>
            <a:ext cx="18041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b="1" dirty="0" smtClean="0"/>
              <a:t>Merci</a:t>
            </a:r>
            <a:endParaRPr lang="fr-FR" sz="4800" b="1" dirty="0"/>
          </a:p>
        </p:txBody>
      </p:sp>
    </p:spTree>
    <p:extLst>
      <p:ext uri="{BB962C8B-B14F-4D97-AF65-F5344CB8AC3E}">
        <p14:creationId xmlns:p14="http://schemas.microsoft.com/office/powerpoint/2010/main" val="10500746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Self sustainable Smart </a:t>
            </a:r>
            <a:r>
              <a:rPr lang="en-GB" dirty="0" err="1" smtClean="0"/>
              <a:t>CitY</a:t>
            </a:r>
            <a:endParaRPr lang="en-GB" dirty="0"/>
          </a:p>
        </p:txBody>
      </p:sp>
      <p:sp>
        <p:nvSpPr>
          <p:cNvPr id="15" name="Espace réservé du contenu 14"/>
          <p:cNvSpPr>
            <a:spLocks noGrp="1"/>
          </p:cNvSpPr>
          <p:nvPr>
            <p:ph idx="1"/>
          </p:nvPr>
        </p:nvSpPr>
        <p:spPr>
          <a:xfrm>
            <a:off x="410495" y="3970869"/>
            <a:ext cx="8272211" cy="872067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Guide energy stock exchange mechanism that enables a timely and costly provision of energy from consumers and producers located in a given region (e.g., the same city) </a:t>
            </a:r>
          </a:p>
          <a:p>
            <a:pPr lvl="1"/>
            <a:r>
              <a:rPr lang="en-GB" dirty="0" smtClean="0"/>
              <a:t>Choose producers according to their SLA</a:t>
            </a:r>
          </a:p>
          <a:p>
            <a:pPr lvl="1"/>
            <a:r>
              <a:rPr lang="en-GB" dirty="0" smtClean="0"/>
              <a:t>Determine whether providers fulfil energy requirements according to given consumer preferences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914D5-4C05-48A0-975C-C97C98535A04}" type="slidenum">
              <a:rPr lang="en-GB" smtClean="0"/>
              <a:t>2</a:t>
            </a:fld>
            <a:endParaRPr lang="en-GB"/>
          </a:p>
        </p:txBody>
      </p:sp>
      <p:pic>
        <p:nvPicPr>
          <p:cNvPr id="9" name="Image 8" descr="Capture d’écran 2013-10-08 à 14.53.5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205" y="1675948"/>
            <a:ext cx="4444996" cy="2016669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373" y="1968505"/>
            <a:ext cx="917364" cy="833967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457200" y="2777069"/>
            <a:ext cx="8615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latin typeface="Consolas"/>
                <a:cs typeface="Consolas"/>
              </a:rPr>
              <a:t>Energy</a:t>
            </a:r>
          </a:p>
          <a:p>
            <a:r>
              <a:rPr lang="en-GB" sz="1200" dirty="0" smtClean="0">
                <a:latin typeface="Consolas"/>
                <a:cs typeface="Consolas"/>
              </a:rPr>
              <a:t>Producer</a:t>
            </a:r>
            <a:endParaRPr lang="en-GB" sz="1200" dirty="0">
              <a:latin typeface="Consolas"/>
              <a:cs typeface="Consolas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7899391" y="2777083"/>
            <a:ext cx="8615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dirty="0" smtClean="0">
                <a:latin typeface="Consolas"/>
                <a:cs typeface="Consolas"/>
              </a:rPr>
              <a:t>Energy</a:t>
            </a:r>
          </a:p>
          <a:p>
            <a:pPr algn="r"/>
            <a:r>
              <a:rPr lang="en-GB" sz="1200" dirty="0" smtClean="0">
                <a:latin typeface="Consolas"/>
                <a:cs typeface="Consolas"/>
              </a:rPr>
              <a:t>Consumer</a:t>
            </a:r>
            <a:endParaRPr lang="en-GB" sz="1200" dirty="0">
              <a:latin typeface="Consolas"/>
              <a:cs typeface="Consolas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3047999" y="3649126"/>
            <a:ext cx="21306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latin typeface="Consolas"/>
                <a:cs typeface="Consolas"/>
              </a:rPr>
              <a:t>Energy “stock” exchange</a:t>
            </a:r>
            <a:endParaRPr lang="en-GB" sz="1200" dirty="0">
              <a:latin typeface="Consolas"/>
              <a:cs typeface="Consolas"/>
            </a:endParaRPr>
          </a:p>
        </p:txBody>
      </p:sp>
      <p:sp>
        <p:nvSpPr>
          <p:cNvPr id="17" name="Trapèze 16"/>
          <p:cNvSpPr/>
          <p:nvPr/>
        </p:nvSpPr>
        <p:spPr>
          <a:xfrm rot="16200000">
            <a:off x="6250265" y="3227659"/>
            <a:ext cx="614348" cy="567265"/>
          </a:xfrm>
          <a:prstGeom prst="trapezoid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5821" y="3208875"/>
            <a:ext cx="1940235" cy="626534"/>
          </a:xfrm>
          <a:prstGeom prst="rect">
            <a:avLst/>
          </a:prstGeom>
        </p:spPr>
      </p:pic>
      <p:sp>
        <p:nvSpPr>
          <p:cNvPr id="18" name="Trapèze 17"/>
          <p:cNvSpPr/>
          <p:nvPr/>
        </p:nvSpPr>
        <p:spPr>
          <a:xfrm rot="5400000" flipH="1">
            <a:off x="1278468" y="2142064"/>
            <a:ext cx="838199" cy="482604"/>
          </a:xfrm>
          <a:prstGeom prst="trapezoid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ZoneTexte 18"/>
          <p:cNvSpPr txBox="1"/>
          <p:nvPr/>
        </p:nvSpPr>
        <p:spPr>
          <a:xfrm>
            <a:off x="321733" y="3183470"/>
            <a:ext cx="1665315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 smtClean="0">
                <a:latin typeface="Consolas"/>
                <a:cs typeface="Consolas"/>
              </a:rPr>
              <a:t>&lt; </a:t>
            </a:r>
            <a:r>
              <a:rPr lang="en-GB" sz="1050" dirty="0" err="1" smtClean="0">
                <a:latin typeface="Consolas"/>
                <a:cs typeface="Consolas"/>
              </a:rPr>
              <a:t>av</a:t>
            </a:r>
            <a:r>
              <a:rPr lang="en-GB" sz="1050" dirty="0" smtClean="0">
                <a:latin typeface="Consolas"/>
                <a:cs typeface="Consolas"/>
              </a:rPr>
              <a:t>, </a:t>
            </a:r>
            <a:r>
              <a:rPr lang="en-GB" sz="1050" dirty="0" err="1" smtClean="0">
                <a:latin typeface="Consolas"/>
                <a:cs typeface="Consolas"/>
              </a:rPr>
              <a:t>TaF</a:t>
            </a:r>
            <a:r>
              <a:rPr lang="en-GB" sz="1050" dirty="0" smtClean="0">
                <a:latin typeface="Consolas"/>
                <a:cs typeface="Consolas"/>
              </a:rPr>
              <a:t>, </a:t>
            </a:r>
          </a:p>
          <a:p>
            <a:r>
              <a:rPr lang="en-GB" sz="1050" dirty="0">
                <a:latin typeface="Consolas"/>
                <a:cs typeface="Consolas"/>
              </a:rPr>
              <a:t> </a:t>
            </a:r>
            <a:r>
              <a:rPr lang="en-GB" sz="1050" dirty="0" smtClean="0">
                <a:latin typeface="Consolas"/>
                <a:cs typeface="Consolas"/>
              </a:rPr>
              <a:t> &lt;$/</a:t>
            </a:r>
            <a:r>
              <a:rPr lang="en-GB" sz="1050" dirty="0" err="1" smtClean="0">
                <a:latin typeface="Consolas"/>
                <a:cs typeface="Consolas"/>
              </a:rPr>
              <a:t>Kwatt</a:t>
            </a:r>
            <a:r>
              <a:rPr lang="en-GB" sz="1050" dirty="0" smtClean="0">
                <a:latin typeface="Consolas"/>
                <a:cs typeface="Consolas"/>
              </a:rPr>
              <a:t>, [t1,t2]&gt;</a:t>
            </a:r>
          </a:p>
          <a:p>
            <a:r>
              <a:rPr lang="en-GB" sz="1050" dirty="0" smtClean="0">
                <a:latin typeface="Consolas"/>
                <a:cs typeface="Consolas"/>
              </a:rPr>
              <a:t>&gt;</a:t>
            </a:r>
            <a:endParaRPr lang="en-GB" sz="1050" dirty="0">
              <a:latin typeface="Consolas"/>
              <a:cs typeface="Consolas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6442231" y="1930403"/>
            <a:ext cx="2701769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 smtClean="0">
                <a:latin typeface="Consolas"/>
                <a:cs typeface="Consolas"/>
              </a:rPr>
              <a:t>Preferences:</a:t>
            </a:r>
          </a:p>
          <a:p>
            <a:r>
              <a:rPr lang="en-GB" sz="1050" dirty="0" smtClean="0">
                <a:latin typeface="Consolas"/>
                <a:cs typeface="Consolas"/>
              </a:rPr>
              <a:t>&lt;proximity, </a:t>
            </a:r>
            <a:r>
              <a:rPr lang="en-GB" sz="1050" dirty="0" err="1" smtClean="0">
                <a:latin typeface="Consolas"/>
                <a:cs typeface="Consolas"/>
              </a:rPr>
              <a:t>TaF</a:t>
            </a:r>
            <a:r>
              <a:rPr lang="en-GB" sz="1050" dirty="0" smtClean="0">
                <a:latin typeface="Consolas"/>
                <a:cs typeface="Consolas"/>
              </a:rPr>
              <a:t>, </a:t>
            </a:r>
            <a:r>
              <a:rPr lang="en-GB" sz="1050" dirty="0" err="1" smtClean="0">
                <a:latin typeface="Consolas"/>
                <a:cs typeface="Consolas"/>
              </a:rPr>
              <a:t>av</a:t>
            </a:r>
            <a:r>
              <a:rPr lang="en-GB" sz="1050" dirty="0" smtClean="0">
                <a:latin typeface="Consolas"/>
                <a:cs typeface="Consolas"/>
              </a:rPr>
              <a:t>, max $-h/watt&gt;</a:t>
            </a:r>
          </a:p>
          <a:p>
            <a:endParaRPr lang="en-GB" sz="105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316544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er 48"/>
          <p:cNvGrpSpPr/>
          <p:nvPr/>
        </p:nvGrpSpPr>
        <p:grpSpPr>
          <a:xfrm>
            <a:off x="812800" y="2616200"/>
            <a:ext cx="5232400" cy="2336800"/>
            <a:chOff x="1857254" y="1775741"/>
            <a:chExt cx="2985679" cy="1700064"/>
          </a:xfrm>
        </p:grpSpPr>
        <p:sp>
          <p:nvSpPr>
            <p:cNvPr id="50" name="Arc 49"/>
            <p:cNvSpPr/>
            <p:nvPr/>
          </p:nvSpPr>
          <p:spPr>
            <a:xfrm rot="16492063">
              <a:off x="2064987" y="2209791"/>
              <a:ext cx="919931" cy="1335398"/>
            </a:xfrm>
            <a:prstGeom prst="arc">
              <a:avLst>
                <a:gd name="adj1" fmla="val 10488337"/>
                <a:gd name="adj2" fmla="val 984161"/>
              </a:avLst>
            </a:prstGeom>
            <a:ln w="28575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1" name="Arc 50"/>
            <p:cNvSpPr/>
            <p:nvPr/>
          </p:nvSpPr>
          <p:spPr>
            <a:xfrm rot="656295">
              <a:off x="2698111" y="1775741"/>
              <a:ext cx="1571555" cy="1700064"/>
            </a:xfrm>
            <a:prstGeom prst="arc">
              <a:avLst>
                <a:gd name="adj1" fmla="val 10430236"/>
                <a:gd name="adj2" fmla="val 20928275"/>
              </a:avLst>
            </a:prstGeom>
            <a:ln w="28575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" name="Arc 51"/>
            <p:cNvSpPr/>
            <p:nvPr/>
          </p:nvSpPr>
          <p:spPr>
            <a:xfrm rot="5400000">
              <a:off x="3907366" y="2374901"/>
              <a:ext cx="905933" cy="965200"/>
            </a:xfrm>
            <a:prstGeom prst="arc">
              <a:avLst>
                <a:gd name="adj1" fmla="val 9926378"/>
                <a:gd name="adj2" fmla="val 0"/>
              </a:avLst>
            </a:prstGeom>
            <a:ln w="28575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3" name="Connecteur droit 52"/>
            <p:cNvCxnSpPr>
              <a:stCxn id="50" idx="0"/>
              <a:endCxn id="52" idx="2"/>
            </p:cNvCxnSpPr>
            <p:nvPr/>
          </p:nvCxnSpPr>
          <p:spPr>
            <a:xfrm flipV="1">
              <a:off x="2527581" y="3310468"/>
              <a:ext cx="1832752" cy="27974"/>
            </a:xfrm>
            <a:prstGeom prst="line">
              <a:avLst/>
            </a:prstGeom>
            <a:ln w="28575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er 56"/>
          <p:cNvGrpSpPr/>
          <p:nvPr/>
        </p:nvGrpSpPr>
        <p:grpSpPr>
          <a:xfrm>
            <a:off x="3683000" y="2959100"/>
            <a:ext cx="5232400" cy="2336800"/>
            <a:chOff x="1857254" y="1775741"/>
            <a:chExt cx="2985679" cy="1700064"/>
          </a:xfrm>
        </p:grpSpPr>
        <p:sp>
          <p:nvSpPr>
            <p:cNvPr id="58" name="Arc 57"/>
            <p:cNvSpPr/>
            <p:nvPr/>
          </p:nvSpPr>
          <p:spPr>
            <a:xfrm rot="16492063">
              <a:off x="2064987" y="2209791"/>
              <a:ext cx="919931" cy="1335398"/>
            </a:xfrm>
            <a:prstGeom prst="arc">
              <a:avLst>
                <a:gd name="adj1" fmla="val 10488337"/>
                <a:gd name="adj2" fmla="val 984161"/>
              </a:avLst>
            </a:prstGeom>
            <a:ln w="28575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9" name="Arc 58"/>
            <p:cNvSpPr/>
            <p:nvPr/>
          </p:nvSpPr>
          <p:spPr>
            <a:xfrm rot="656295">
              <a:off x="2698111" y="1775741"/>
              <a:ext cx="1571555" cy="1700064"/>
            </a:xfrm>
            <a:prstGeom prst="arc">
              <a:avLst>
                <a:gd name="adj1" fmla="val 10430236"/>
                <a:gd name="adj2" fmla="val 20928275"/>
              </a:avLst>
            </a:prstGeom>
            <a:ln w="28575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0" name="Arc 59"/>
            <p:cNvSpPr/>
            <p:nvPr/>
          </p:nvSpPr>
          <p:spPr>
            <a:xfrm rot="5400000">
              <a:off x="3907366" y="2374901"/>
              <a:ext cx="905933" cy="965200"/>
            </a:xfrm>
            <a:prstGeom prst="arc">
              <a:avLst>
                <a:gd name="adj1" fmla="val 9926378"/>
                <a:gd name="adj2" fmla="val 0"/>
              </a:avLst>
            </a:prstGeom>
            <a:ln w="28575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1" name="Connecteur droit 60"/>
            <p:cNvCxnSpPr>
              <a:stCxn id="58" idx="0"/>
              <a:endCxn id="60" idx="2"/>
            </p:cNvCxnSpPr>
            <p:nvPr/>
          </p:nvCxnSpPr>
          <p:spPr>
            <a:xfrm flipV="1">
              <a:off x="2527581" y="3310468"/>
              <a:ext cx="1832752" cy="27974"/>
            </a:xfrm>
            <a:prstGeom prst="line">
              <a:avLst/>
            </a:prstGeom>
            <a:ln w="28575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8121925" y="4728443"/>
            <a:ext cx="789383" cy="273844"/>
          </a:xfrm>
        </p:spPr>
        <p:txBody>
          <a:bodyPr/>
          <a:lstStyle/>
          <a:p>
            <a:fld id="{503914D5-4C05-48A0-975C-C97C98535A04}" type="slidenum">
              <a:rPr lang="en-GB" smtClean="0"/>
              <a:t>3</a:t>
            </a:fld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1418167" y="654755"/>
            <a:ext cx="649393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600" dirty="0" smtClean="0"/>
              <a:t>List </a:t>
            </a:r>
            <a:r>
              <a:rPr lang="en-GB" sz="1600" dirty="0"/>
              <a:t>of </a:t>
            </a:r>
            <a:r>
              <a:rPr lang="en-GB" sz="1600" dirty="0" smtClean="0"/>
              <a:t>green energy providers </a:t>
            </a:r>
            <a:r>
              <a:rPr lang="en-GB" sz="1600" dirty="0"/>
              <a:t>that can provision 1000 kWh, in the </a:t>
            </a:r>
            <a:r>
              <a:rPr lang="en-GB" sz="1600" dirty="0">
                <a:solidFill>
                  <a:schemeClr val="accent4"/>
                </a:solidFill>
              </a:rPr>
              <a:t>next 10 seconds</a:t>
            </a:r>
            <a:r>
              <a:rPr lang="en-GB" sz="1600" dirty="0"/>
              <a:t>, that are </a:t>
            </a:r>
            <a:r>
              <a:rPr lang="en-GB" sz="1600" b="1" dirty="0">
                <a:solidFill>
                  <a:schemeClr val="accent3"/>
                </a:solidFill>
              </a:rPr>
              <a:t>close to my city </a:t>
            </a:r>
            <a:r>
              <a:rPr lang="en-GB" sz="1600" dirty="0"/>
              <a:t>with a cost 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</a:rPr>
              <a:t>of 0,15 USD/kWh</a:t>
            </a:r>
            <a:r>
              <a:rPr lang="en-GB" sz="1600" dirty="0"/>
              <a:t>?</a:t>
            </a:r>
          </a:p>
          <a:p>
            <a:pPr algn="ctr"/>
            <a:endParaRPr lang="fr-FR" sz="1600" dirty="0"/>
          </a:p>
        </p:txBody>
      </p:sp>
      <p:pic>
        <p:nvPicPr>
          <p:cNvPr id="5" name="Image 4" descr="Service.ai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3260184" y="3894248"/>
            <a:ext cx="560924" cy="504832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3208861" y="4364571"/>
            <a:ext cx="22152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Smart meters</a:t>
            </a:r>
          </a:p>
          <a:p>
            <a:r>
              <a:rPr lang="en-GB" sz="1200" dirty="0" smtClean="0">
                <a:latin typeface="Consolas"/>
                <a:cs typeface="Consolas"/>
              </a:rPr>
              <a:t>&lt;ID, </a:t>
            </a:r>
            <a:r>
              <a:rPr lang="en-GB" sz="1200" dirty="0" err="1" smtClean="0">
                <a:latin typeface="Consolas"/>
                <a:cs typeface="Consolas"/>
              </a:rPr>
              <a:t>Loc</a:t>
            </a:r>
            <a:r>
              <a:rPr lang="en-GB" sz="1200" dirty="0" smtClean="0">
                <a:latin typeface="Consolas"/>
                <a:cs typeface="Consolas"/>
              </a:rPr>
              <a:t>, kW/rate, cost&gt;</a:t>
            </a:r>
            <a:endParaRPr lang="en-GB" sz="1200" dirty="0">
              <a:latin typeface="Consolas"/>
              <a:cs typeface="Consolas"/>
            </a:endParaRPr>
          </a:p>
        </p:txBody>
      </p:sp>
      <p:pic>
        <p:nvPicPr>
          <p:cNvPr id="7" name="Image 6" descr="Service.ai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3675051" y="3809581"/>
            <a:ext cx="560924" cy="504832"/>
          </a:xfrm>
          <a:prstGeom prst="rect">
            <a:avLst/>
          </a:prstGeom>
        </p:spPr>
      </p:pic>
      <p:pic>
        <p:nvPicPr>
          <p:cNvPr id="8" name="Image 7" descr="Service.ai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4174584" y="3707981"/>
            <a:ext cx="560924" cy="504832"/>
          </a:xfrm>
          <a:prstGeom prst="rect">
            <a:avLst/>
          </a:prstGeom>
        </p:spPr>
      </p:pic>
      <p:pic>
        <p:nvPicPr>
          <p:cNvPr id="9" name="Image 8" descr="Service.ai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3615784" y="3056051"/>
            <a:ext cx="560924" cy="504832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203792" y="2947033"/>
            <a:ext cx="17592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Energy provision Hub</a:t>
            </a:r>
            <a:endParaRPr lang="en-GB" dirty="0"/>
          </a:p>
        </p:txBody>
      </p:sp>
      <p:sp>
        <p:nvSpPr>
          <p:cNvPr id="11" name="ZoneTexte 10"/>
          <p:cNvSpPr txBox="1"/>
          <p:nvPr/>
        </p:nvSpPr>
        <p:spPr>
          <a:xfrm>
            <a:off x="4207926" y="3162303"/>
            <a:ext cx="23844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latin typeface="Consolas"/>
                <a:cs typeface="Consolas"/>
              </a:rPr>
              <a:t>&lt;ID, Region, kW/</a:t>
            </a:r>
            <a:r>
              <a:rPr lang="en-GB" sz="1200" dirty="0" err="1" smtClean="0">
                <a:latin typeface="Consolas"/>
                <a:cs typeface="Consolas"/>
              </a:rPr>
              <a:t>rate,cost</a:t>
            </a:r>
            <a:r>
              <a:rPr lang="en-GB" sz="1200" dirty="0" smtClean="0">
                <a:latin typeface="Consolas"/>
                <a:cs typeface="Consolas"/>
              </a:rPr>
              <a:t>&gt;</a:t>
            </a:r>
            <a:endParaRPr lang="en-GB" sz="1200" dirty="0">
              <a:latin typeface="Consolas"/>
              <a:cs typeface="Consolas"/>
            </a:endParaRPr>
          </a:p>
        </p:txBody>
      </p:sp>
      <p:pic>
        <p:nvPicPr>
          <p:cNvPr id="12" name="Image 11" descr="Service.ai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189657" y="3978911"/>
            <a:ext cx="560924" cy="504832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6913136" y="3920697"/>
            <a:ext cx="8149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Location</a:t>
            </a:r>
          </a:p>
          <a:p>
            <a:r>
              <a:rPr lang="en-GB" dirty="0" smtClean="0"/>
              <a:t>services</a:t>
            </a:r>
            <a:endParaRPr lang="en-GB" dirty="0"/>
          </a:p>
        </p:txBody>
      </p:sp>
      <p:pic>
        <p:nvPicPr>
          <p:cNvPr id="14" name="Image 13" descr="Service.ai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1219716" y="3555576"/>
            <a:ext cx="560924" cy="504832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639330" y="3082493"/>
            <a:ext cx="13989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Energy provision</a:t>
            </a:r>
          </a:p>
          <a:p>
            <a:r>
              <a:rPr lang="en-GB" dirty="0" smtClean="0"/>
              <a:t>services</a:t>
            </a:r>
            <a:endParaRPr lang="en-GB" dirty="0"/>
          </a:p>
        </p:txBody>
      </p:sp>
      <p:sp>
        <p:nvSpPr>
          <p:cNvPr id="16" name="ZoneTexte 15"/>
          <p:cNvSpPr txBox="1"/>
          <p:nvPr/>
        </p:nvSpPr>
        <p:spPr>
          <a:xfrm>
            <a:off x="5122328" y="3365507"/>
            <a:ext cx="1439333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&lt; </a:t>
            </a:r>
            <a:r>
              <a:rPr lang="en-GB" sz="1050" b="1" dirty="0" err="1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av</a:t>
            </a:r>
            <a:r>
              <a:rPr lang="en-GB" sz="1050" b="1" dirty="0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, </a:t>
            </a:r>
            <a:r>
              <a:rPr lang="en-GB" sz="1050" b="1" dirty="0" err="1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TaF</a:t>
            </a:r>
            <a:r>
              <a:rPr lang="en-GB" sz="1050" b="1" dirty="0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, </a:t>
            </a:r>
          </a:p>
          <a:p>
            <a:r>
              <a:rPr lang="en-GB" sz="1050" b="1" dirty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 </a:t>
            </a:r>
            <a:r>
              <a:rPr lang="en-GB" sz="1050" b="1" dirty="0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 &lt;$/</a:t>
            </a:r>
            <a:r>
              <a:rPr lang="en-GB" sz="1050" b="1" dirty="0" err="1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Kwatt</a:t>
            </a:r>
            <a:r>
              <a:rPr lang="en-GB" sz="1050" b="1" dirty="0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, [t1,t2]&gt;</a:t>
            </a:r>
          </a:p>
          <a:p>
            <a:r>
              <a:rPr lang="en-GB" sz="1050" b="1" dirty="0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&gt;</a:t>
            </a:r>
            <a:endParaRPr lang="en-GB" sz="1050" b="1" dirty="0">
              <a:solidFill>
                <a:schemeClr val="accent3">
                  <a:lumMod val="75000"/>
                </a:schemeClr>
              </a:solidFill>
              <a:latin typeface="Avenir Heavy"/>
              <a:cs typeface="Avenir Heavy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4665133" y="4102103"/>
            <a:ext cx="1439333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&lt; </a:t>
            </a:r>
            <a:r>
              <a:rPr lang="en-GB" sz="1050" b="1" dirty="0" err="1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av</a:t>
            </a:r>
            <a:r>
              <a:rPr lang="en-GB" sz="1050" b="1" dirty="0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, </a:t>
            </a:r>
            <a:r>
              <a:rPr lang="en-GB" sz="1050" b="1" dirty="0" err="1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TaF</a:t>
            </a:r>
            <a:r>
              <a:rPr lang="en-GB" sz="1050" b="1" dirty="0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, </a:t>
            </a:r>
          </a:p>
          <a:p>
            <a:r>
              <a:rPr lang="en-GB" sz="1050" b="1" dirty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 </a:t>
            </a:r>
            <a:r>
              <a:rPr lang="en-GB" sz="1050" b="1" dirty="0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 &lt;$/</a:t>
            </a:r>
            <a:r>
              <a:rPr lang="en-GB" sz="1050" b="1" dirty="0" err="1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Kwatt</a:t>
            </a:r>
            <a:r>
              <a:rPr lang="en-GB" sz="1050" b="1" dirty="0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, [t1,t2]&gt;</a:t>
            </a:r>
          </a:p>
          <a:p>
            <a:r>
              <a:rPr lang="en-GB" sz="1050" b="1" dirty="0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&gt;</a:t>
            </a:r>
            <a:endParaRPr lang="en-GB" sz="1050" b="1" dirty="0">
              <a:solidFill>
                <a:schemeClr val="accent3">
                  <a:lumMod val="75000"/>
                </a:schemeClr>
              </a:solidFill>
              <a:latin typeface="Avenir Heavy"/>
              <a:cs typeface="Avenir Heavy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761996" y="4152903"/>
            <a:ext cx="1439333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&lt; </a:t>
            </a:r>
            <a:r>
              <a:rPr lang="en-GB" sz="1050" b="1" dirty="0" err="1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av</a:t>
            </a:r>
            <a:r>
              <a:rPr lang="en-GB" sz="1050" b="1" dirty="0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, </a:t>
            </a:r>
            <a:r>
              <a:rPr lang="en-GB" sz="1050" b="1" dirty="0" err="1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TaF</a:t>
            </a:r>
            <a:r>
              <a:rPr lang="en-GB" sz="1050" b="1" dirty="0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, </a:t>
            </a:r>
          </a:p>
          <a:p>
            <a:r>
              <a:rPr lang="en-GB" sz="1050" b="1" dirty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 </a:t>
            </a:r>
            <a:r>
              <a:rPr lang="en-GB" sz="1050" b="1" dirty="0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 &lt;$/</a:t>
            </a:r>
            <a:r>
              <a:rPr lang="en-GB" sz="1050" b="1" dirty="0" err="1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Kwatt</a:t>
            </a:r>
            <a:r>
              <a:rPr lang="en-GB" sz="1050" b="1" dirty="0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, [t1,t2]&gt;</a:t>
            </a:r>
          </a:p>
          <a:p>
            <a:r>
              <a:rPr lang="en-GB" sz="1050" b="1" dirty="0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&gt;</a:t>
            </a:r>
            <a:endParaRPr lang="en-GB" sz="1050" b="1" dirty="0">
              <a:solidFill>
                <a:schemeClr val="accent3">
                  <a:lumMod val="75000"/>
                </a:schemeClr>
              </a:solidFill>
              <a:latin typeface="Avenir Heavy"/>
              <a:cs typeface="Avenir Heavy"/>
            </a:endParaRPr>
          </a:p>
        </p:txBody>
      </p:sp>
      <p:cxnSp>
        <p:nvCxnSpPr>
          <p:cNvPr id="19" name="Connecteur droit avec flèche 18"/>
          <p:cNvCxnSpPr>
            <a:stCxn id="5" idx="3"/>
            <a:endCxn id="9" idx="1"/>
          </p:cNvCxnSpPr>
          <p:nvPr/>
        </p:nvCxnSpPr>
        <p:spPr>
          <a:xfrm flipV="1">
            <a:off x="3540646" y="3588929"/>
            <a:ext cx="355600" cy="2772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stCxn id="7" idx="3"/>
            <a:endCxn id="9" idx="1"/>
          </p:cNvCxnSpPr>
          <p:nvPr/>
        </p:nvCxnSpPr>
        <p:spPr>
          <a:xfrm flipH="1" flipV="1">
            <a:off x="3896246" y="3588929"/>
            <a:ext cx="59267" cy="1926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>
            <a:stCxn id="8" idx="3"/>
            <a:endCxn id="9" idx="1"/>
          </p:cNvCxnSpPr>
          <p:nvPr/>
        </p:nvCxnSpPr>
        <p:spPr>
          <a:xfrm flipH="1" flipV="1">
            <a:off x="3896246" y="3588929"/>
            <a:ext cx="558800" cy="910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6" name="Image 35" descr="Service.ai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1389050" y="3691042"/>
            <a:ext cx="560924" cy="504832"/>
          </a:xfrm>
          <a:prstGeom prst="rect">
            <a:avLst/>
          </a:prstGeom>
        </p:spPr>
      </p:pic>
      <p:sp>
        <p:nvSpPr>
          <p:cNvPr id="37" name="ZoneTexte 36"/>
          <p:cNvSpPr txBox="1"/>
          <p:nvPr/>
        </p:nvSpPr>
        <p:spPr>
          <a:xfrm>
            <a:off x="1930405" y="3585636"/>
            <a:ext cx="1439333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&lt; </a:t>
            </a:r>
            <a:r>
              <a:rPr lang="en-GB" sz="1050" b="1" dirty="0" err="1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av</a:t>
            </a:r>
            <a:r>
              <a:rPr lang="en-GB" sz="1050" b="1" dirty="0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, </a:t>
            </a:r>
            <a:r>
              <a:rPr lang="en-GB" sz="1050" b="1" dirty="0" err="1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TaF</a:t>
            </a:r>
            <a:r>
              <a:rPr lang="en-GB" sz="1050" b="1" dirty="0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, </a:t>
            </a:r>
          </a:p>
          <a:p>
            <a:r>
              <a:rPr lang="en-GB" sz="1050" b="1" dirty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 </a:t>
            </a:r>
            <a:r>
              <a:rPr lang="en-GB" sz="1050" b="1" dirty="0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 &lt;$/</a:t>
            </a:r>
            <a:r>
              <a:rPr lang="en-GB" sz="1050" b="1" dirty="0" err="1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Kwatt</a:t>
            </a:r>
            <a:r>
              <a:rPr lang="en-GB" sz="1050" b="1" dirty="0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, [t1,t2]&gt;</a:t>
            </a:r>
          </a:p>
          <a:p>
            <a:r>
              <a:rPr lang="en-GB" sz="1050" b="1" dirty="0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&gt;</a:t>
            </a:r>
            <a:endParaRPr lang="en-GB" sz="1050" b="1" dirty="0">
              <a:solidFill>
                <a:schemeClr val="accent3">
                  <a:lumMod val="75000"/>
                </a:schemeClr>
              </a:solidFill>
              <a:latin typeface="Avenir Heavy"/>
              <a:cs typeface="Avenir Heavy"/>
            </a:endParaRPr>
          </a:p>
        </p:txBody>
      </p:sp>
      <p:pic>
        <p:nvPicPr>
          <p:cNvPr id="38" name="Image 37" descr="Service.ai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409790" y="4156711"/>
            <a:ext cx="560924" cy="504832"/>
          </a:xfrm>
          <a:prstGeom prst="rect">
            <a:avLst/>
          </a:prstGeom>
        </p:spPr>
      </p:pic>
      <p:grpSp>
        <p:nvGrpSpPr>
          <p:cNvPr id="72" name="Grouper 71"/>
          <p:cNvGrpSpPr/>
          <p:nvPr/>
        </p:nvGrpSpPr>
        <p:grpSpPr>
          <a:xfrm>
            <a:off x="1742509" y="1850615"/>
            <a:ext cx="5053754" cy="398638"/>
            <a:chOff x="1806009" y="1660115"/>
            <a:chExt cx="5053754" cy="398638"/>
          </a:xfrm>
        </p:grpSpPr>
        <p:sp>
          <p:nvSpPr>
            <p:cNvPr id="63" name="Rectangle à coins arrondis 62"/>
            <p:cNvSpPr/>
            <p:nvPr/>
          </p:nvSpPr>
          <p:spPr>
            <a:xfrm>
              <a:off x="1806009" y="1677048"/>
              <a:ext cx="964358" cy="364773"/>
            </a:xfrm>
            <a:prstGeom prst="roundRect">
              <a:avLst/>
            </a:prstGeom>
            <a:noFill/>
            <a:ln w="38100" cmpd="sng">
              <a:solidFill>
                <a:srgbClr val="0D0D0D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>
                  <a:solidFill>
                    <a:schemeClr val="tx1"/>
                  </a:solidFill>
                  <a:latin typeface="Consolas"/>
                  <a:cs typeface="Consolas"/>
                </a:rPr>
                <a:t>Look up Hubs</a:t>
              </a:r>
              <a:endParaRPr lang="en-GB" sz="1000" dirty="0">
                <a:solidFill>
                  <a:schemeClr val="tx1"/>
                </a:solidFill>
                <a:latin typeface="Consolas"/>
                <a:cs typeface="Consolas"/>
              </a:endParaRPr>
            </a:p>
          </p:txBody>
        </p:sp>
        <p:sp>
          <p:nvSpPr>
            <p:cNvPr id="64" name="Rectangle à coins arrondis 63"/>
            <p:cNvSpPr/>
            <p:nvPr/>
          </p:nvSpPr>
          <p:spPr>
            <a:xfrm>
              <a:off x="3177609" y="1668582"/>
              <a:ext cx="964358" cy="364773"/>
            </a:xfrm>
            <a:prstGeom prst="roundRect">
              <a:avLst/>
            </a:prstGeom>
            <a:noFill/>
            <a:ln w="38100" cmpd="sng">
              <a:solidFill>
                <a:srgbClr val="0D0D0D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>
                  <a:solidFill>
                    <a:schemeClr val="tx1"/>
                  </a:solidFill>
                  <a:latin typeface="Consolas"/>
                  <a:cs typeface="Consolas"/>
                </a:rPr>
                <a:t>Locate</a:t>
              </a:r>
              <a:endParaRPr lang="en-GB" sz="1000" dirty="0">
                <a:solidFill>
                  <a:schemeClr val="tx1"/>
                </a:solidFill>
                <a:latin typeface="Consolas"/>
                <a:cs typeface="Consolas"/>
              </a:endParaRPr>
            </a:p>
          </p:txBody>
        </p:sp>
        <p:sp>
          <p:nvSpPr>
            <p:cNvPr id="65" name="Rectangle à coins arrondis 64"/>
            <p:cNvSpPr/>
            <p:nvPr/>
          </p:nvSpPr>
          <p:spPr>
            <a:xfrm>
              <a:off x="4456076" y="1660115"/>
              <a:ext cx="964358" cy="364773"/>
            </a:xfrm>
            <a:prstGeom prst="roundRect">
              <a:avLst/>
            </a:prstGeom>
            <a:noFill/>
            <a:ln w="38100" cmpd="sng">
              <a:solidFill>
                <a:srgbClr val="0D0D0D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>
                  <a:solidFill>
                    <a:schemeClr val="tx1"/>
                  </a:solidFill>
                  <a:latin typeface="Consolas"/>
                  <a:cs typeface="Consolas"/>
                </a:rPr>
                <a:t>KNN</a:t>
              </a:r>
              <a:endParaRPr lang="en-GB" sz="1000" dirty="0">
                <a:solidFill>
                  <a:schemeClr val="tx1"/>
                </a:solidFill>
                <a:latin typeface="Consolas"/>
                <a:cs typeface="Consolas"/>
              </a:endParaRPr>
            </a:p>
          </p:txBody>
        </p:sp>
        <p:sp>
          <p:nvSpPr>
            <p:cNvPr id="66" name="Rectangle à coins arrondis 65"/>
            <p:cNvSpPr/>
            <p:nvPr/>
          </p:nvSpPr>
          <p:spPr>
            <a:xfrm>
              <a:off x="5895405" y="1693980"/>
              <a:ext cx="964358" cy="364773"/>
            </a:xfrm>
            <a:prstGeom prst="roundRect">
              <a:avLst/>
            </a:prstGeom>
            <a:noFill/>
            <a:ln w="38100" cmpd="sng">
              <a:solidFill>
                <a:srgbClr val="0D0D0D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700" dirty="0" smtClean="0">
                  <a:solidFill>
                    <a:schemeClr val="tx1"/>
                  </a:solidFill>
                  <a:latin typeface="Consolas"/>
                  <a:cs typeface="Consolas"/>
                </a:rPr>
                <a:t>Sum</a:t>
              </a:r>
            </a:p>
            <a:p>
              <a:pPr algn="ctr"/>
              <a:r>
                <a:rPr lang="en-GB" sz="700" dirty="0" smtClean="0">
                  <a:solidFill>
                    <a:schemeClr val="tx1"/>
                  </a:solidFill>
                  <a:latin typeface="Consolas"/>
                  <a:cs typeface="Consolas"/>
                </a:rPr>
                <a:t>1000KWh, 0,15USD</a:t>
              </a:r>
              <a:endParaRPr lang="en-GB" sz="800" dirty="0">
                <a:solidFill>
                  <a:schemeClr val="tx1"/>
                </a:solidFill>
                <a:latin typeface="Consolas"/>
                <a:cs typeface="Consolas"/>
              </a:endParaRPr>
            </a:p>
          </p:txBody>
        </p:sp>
        <p:cxnSp>
          <p:nvCxnSpPr>
            <p:cNvPr id="67" name="Connecteur droit avec flèche 66"/>
            <p:cNvCxnSpPr>
              <a:stCxn id="63" idx="3"/>
              <a:endCxn id="64" idx="1"/>
            </p:cNvCxnSpPr>
            <p:nvPr/>
          </p:nvCxnSpPr>
          <p:spPr>
            <a:xfrm flipV="1">
              <a:off x="2770367" y="1850969"/>
              <a:ext cx="407242" cy="846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eur droit avec flèche 67"/>
            <p:cNvCxnSpPr>
              <a:stCxn id="64" idx="3"/>
              <a:endCxn id="65" idx="1"/>
            </p:cNvCxnSpPr>
            <p:nvPr/>
          </p:nvCxnSpPr>
          <p:spPr>
            <a:xfrm flipV="1">
              <a:off x="4141967" y="1842502"/>
              <a:ext cx="314109" cy="846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eur droit avec flèche 69"/>
            <p:cNvCxnSpPr>
              <a:endCxn id="66" idx="1"/>
            </p:cNvCxnSpPr>
            <p:nvPr/>
          </p:nvCxnSpPr>
          <p:spPr>
            <a:xfrm>
              <a:off x="5437364" y="1867902"/>
              <a:ext cx="458041" cy="846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eur en angle 70"/>
            <p:cNvCxnSpPr>
              <a:stCxn id="66" idx="3"/>
              <a:endCxn id="63" idx="0"/>
            </p:cNvCxnSpPr>
            <p:nvPr/>
          </p:nvCxnSpPr>
          <p:spPr>
            <a:xfrm flipH="1" flipV="1">
              <a:off x="2288188" y="1677048"/>
              <a:ext cx="4571575" cy="199319"/>
            </a:xfrm>
            <a:prstGeom prst="bentConnector4">
              <a:avLst>
                <a:gd name="adj1" fmla="val -5000"/>
                <a:gd name="adj2" fmla="val 214691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er 22"/>
          <p:cNvGrpSpPr/>
          <p:nvPr/>
        </p:nvGrpSpPr>
        <p:grpSpPr>
          <a:xfrm>
            <a:off x="304800" y="1003300"/>
            <a:ext cx="8509000" cy="3619500"/>
            <a:chOff x="304800" y="1003300"/>
            <a:chExt cx="8509000" cy="3619500"/>
          </a:xfrm>
        </p:grpSpPr>
        <p:sp>
          <p:nvSpPr>
            <p:cNvPr id="74" name="Rectangle 73"/>
            <p:cNvSpPr/>
            <p:nvPr/>
          </p:nvSpPr>
          <p:spPr>
            <a:xfrm>
              <a:off x="304800" y="1003300"/>
              <a:ext cx="8509000" cy="36195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b="1" i="1" dirty="0" smtClean="0">
                  <a:solidFill>
                    <a:schemeClr val="tx1"/>
                  </a:solidFill>
                </a:rPr>
                <a:t>Challenge</a:t>
              </a:r>
              <a:r>
                <a:rPr lang="fr-FR" dirty="0" smtClean="0">
                  <a:solidFill>
                    <a:schemeClr val="tx1"/>
                  </a:solidFill>
                </a:rPr>
                <a:t>: </a:t>
              </a:r>
              <a:endParaRPr lang="fr-FR" dirty="0" smtClean="0">
                <a:solidFill>
                  <a:schemeClr val="tx1"/>
                </a:solidFill>
              </a:endParaRPr>
            </a:p>
            <a:p>
              <a:endParaRPr lang="fr-FR" dirty="0" smtClean="0">
                <a:solidFill>
                  <a:schemeClr val="tx1"/>
                </a:solidFill>
              </a:endParaRPr>
            </a:p>
            <a:p>
              <a:r>
                <a:rPr lang="fr-FR" dirty="0" err="1" smtClean="0">
                  <a:solidFill>
                    <a:schemeClr val="tx1"/>
                  </a:solidFill>
                </a:rPr>
                <a:t>Query</a:t>
              </a:r>
              <a:r>
                <a:rPr lang="fr-FR" dirty="0" smtClean="0">
                  <a:solidFill>
                    <a:schemeClr val="tx1"/>
                  </a:solidFill>
                </a:rPr>
                <a:t> </a:t>
              </a:r>
              <a:r>
                <a:rPr lang="fr-FR" dirty="0" err="1" smtClean="0">
                  <a:solidFill>
                    <a:schemeClr val="tx1"/>
                  </a:solidFill>
                </a:rPr>
                <a:t>rewritting</a:t>
              </a:r>
              <a:r>
                <a:rPr lang="fr-FR" dirty="0" smtClean="0">
                  <a:solidFill>
                    <a:schemeClr val="tx1"/>
                  </a:solidFill>
                </a:rPr>
                <a:t> </a:t>
              </a:r>
              <a:r>
                <a:rPr lang="fr-FR" dirty="0" err="1" smtClean="0">
                  <a:solidFill>
                    <a:schemeClr val="tx1"/>
                  </a:solidFill>
                </a:rPr>
                <a:t>such</a:t>
              </a:r>
              <a:r>
                <a:rPr lang="fr-FR" dirty="0" smtClean="0">
                  <a:solidFill>
                    <a:schemeClr val="tx1"/>
                  </a:solidFill>
                </a:rPr>
                <a:t> </a:t>
              </a:r>
              <a:r>
                <a:rPr lang="fr-FR" dirty="0" err="1" smtClean="0">
                  <a:solidFill>
                    <a:schemeClr val="tx1"/>
                  </a:solidFill>
                </a:rPr>
                <a:t>that</a:t>
              </a:r>
              <a:r>
                <a:rPr lang="fr-FR" dirty="0" smtClean="0">
                  <a:solidFill>
                    <a:schemeClr val="tx1"/>
                  </a:solidFill>
                </a:rPr>
                <a:t> </a:t>
              </a:r>
              <a:r>
                <a:rPr lang="fr-FR" dirty="0" err="1" smtClean="0">
                  <a:solidFill>
                    <a:schemeClr val="tx1"/>
                  </a:solidFill>
                </a:rPr>
                <a:t>it</a:t>
              </a:r>
              <a:r>
                <a:rPr lang="fr-FR" dirty="0" smtClean="0">
                  <a:solidFill>
                    <a:schemeClr val="tx1"/>
                  </a:solidFill>
                </a:rPr>
                <a:t> matches the services </a:t>
              </a:r>
              <a:r>
                <a:rPr lang="fr-FR" dirty="0" err="1" smtClean="0">
                  <a:solidFill>
                    <a:schemeClr val="tx1"/>
                  </a:solidFill>
                </a:rPr>
                <a:t>that</a:t>
              </a:r>
              <a:r>
                <a:rPr lang="fr-FR" dirty="0" smtClean="0">
                  <a:solidFill>
                    <a:schemeClr val="tx1"/>
                  </a:solidFill>
                </a:rPr>
                <a:t> </a:t>
              </a:r>
              <a:r>
                <a:rPr lang="fr-FR" dirty="0" err="1" smtClean="0">
                  <a:solidFill>
                    <a:schemeClr val="tx1"/>
                  </a:solidFill>
                </a:rPr>
                <a:t>can</a:t>
              </a:r>
              <a:r>
                <a:rPr lang="fr-FR" dirty="0" smtClean="0">
                  <a:solidFill>
                    <a:schemeClr val="tx1"/>
                  </a:solidFill>
                </a:rPr>
                <a:t> </a:t>
              </a:r>
              <a:r>
                <a:rPr lang="fr-FR" dirty="0" err="1" smtClean="0">
                  <a:solidFill>
                    <a:schemeClr val="tx1"/>
                  </a:solidFill>
                </a:rPr>
                <a:t>provide</a:t>
              </a:r>
              <a:r>
                <a:rPr lang="fr-FR" dirty="0" smtClean="0">
                  <a:solidFill>
                    <a:schemeClr val="tx1"/>
                  </a:solidFill>
                </a:rPr>
                <a:t> data to </a:t>
              </a:r>
              <a:r>
                <a:rPr lang="fr-FR" dirty="0" err="1" smtClean="0">
                  <a:solidFill>
                    <a:schemeClr val="tx1"/>
                  </a:solidFill>
                </a:rPr>
                <a:t>build</a:t>
              </a:r>
              <a:r>
                <a:rPr lang="fr-FR" dirty="0" smtClean="0">
                  <a:solidFill>
                    <a:schemeClr val="tx1"/>
                  </a:solidFill>
                </a:rPr>
                <a:t> final </a:t>
              </a:r>
              <a:r>
                <a:rPr lang="fr-FR" dirty="0" err="1" smtClean="0">
                  <a:solidFill>
                    <a:schemeClr val="tx1"/>
                  </a:solidFill>
                </a:rPr>
                <a:t>results</a:t>
              </a:r>
              <a:endParaRPr lang="fr-FR" dirty="0" smtClean="0">
                <a:solidFill>
                  <a:schemeClr val="tx1"/>
                </a:solidFill>
              </a:endParaRPr>
            </a:p>
            <a:p>
              <a:endParaRPr lang="fr-FR" dirty="0" smtClean="0">
                <a:solidFill>
                  <a:schemeClr val="tx1"/>
                </a:solidFill>
              </a:endParaRPr>
            </a:p>
            <a:p>
              <a:r>
                <a:rPr lang="fr-FR" b="1" i="1" dirty="0" err="1" smtClean="0">
                  <a:solidFill>
                    <a:schemeClr val="tx1"/>
                  </a:solidFill>
                </a:rPr>
                <a:t>Existing</a:t>
              </a:r>
              <a:r>
                <a:rPr lang="fr-FR" b="1" i="1" dirty="0" smtClean="0">
                  <a:solidFill>
                    <a:schemeClr val="tx1"/>
                  </a:solidFill>
                </a:rPr>
                <a:t> </a:t>
              </a:r>
              <a:r>
                <a:rPr lang="fr-FR" b="1" i="1" dirty="0" err="1" smtClean="0">
                  <a:solidFill>
                    <a:schemeClr val="tx1"/>
                  </a:solidFill>
                </a:rPr>
                <a:t>works</a:t>
              </a:r>
              <a:r>
                <a:rPr lang="fr-FR" dirty="0" smtClean="0">
                  <a:solidFill>
                    <a:schemeClr val="tx1"/>
                  </a:solidFill>
                </a:rPr>
                <a:t>:</a:t>
              </a:r>
            </a:p>
            <a:p>
              <a:endParaRPr lang="fr-FR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/>
                <a:buChar char="•"/>
              </a:pPr>
              <a:r>
                <a:rPr lang="fr-FR" b="1" i="1" dirty="0" err="1">
                  <a:solidFill>
                    <a:srgbClr val="000000"/>
                  </a:solidFill>
                </a:rPr>
                <a:t>MiniCon</a:t>
              </a:r>
              <a:r>
                <a:rPr lang="fr-FR" dirty="0">
                  <a:solidFill>
                    <a:srgbClr val="000000"/>
                  </a:solidFill>
                </a:rPr>
                <a:t> </a:t>
              </a:r>
              <a:r>
                <a:rPr lang="fr-FR" dirty="0" err="1">
                  <a:solidFill>
                    <a:srgbClr val="000000"/>
                  </a:solidFill>
                </a:rPr>
                <a:t>algorithm</a:t>
              </a:r>
              <a:r>
                <a:rPr lang="fr-FR" dirty="0">
                  <a:solidFill>
                    <a:srgbClr val="000000"/>
                  </a:solidFill>
                </a:rPr>
                <a:t> (</a:t>
              </a:r>
              <a:r>
                <a:rPr lang="fr-FR" dirty="0" err="1">
                  <a:solidFill>
                    <a:srgbClr val="000000"/>
                  </a:solidFill>
                </a:rPr>
                <a:t>Pottinger</a:t>
              </a:r>
              <a:r>
                <a:rPr lang="fr-FR" dirty="0">
                  <a:solidFill>
                    <a:srgbClr val="000000"/>
                  </a:solidFill>
                </a:rPr>
                <a:t> and </a:t>
              </a:r>
              <a:r>
                <a:rPr lang="fr-FR" dirty="0" err="1">
                  <a:solidFill>
                    <a:srgbClr val="000000"/>
                  </a:solidFill>
                </a:rPr>
                <a:t>Halevy</a:t>
              </a:r>
              <a:r>
                <a:rPr lang="fr-FR" dirty="0">
                  <a:solidFill>
                    <a:srgbClr val="000000"/>
                  </a:solidFill>
                </a:rPr>
                <a:t>, 2001) for </a:t>
              </a:r>
              <a:r>
                <a:rPr lang="fr-FR" dirty="0" err="1">
                  <a:solidFill>
                    <a:srgbClr val="000000"/>
                  </a:solidFill>
                </a:rPr>
                <a:t>query</a:t>
              </a:r>
              <a:r>
                <a:rPr lang="fr-FR" dirty="0">
                  <a:solidFill>
                    <a:srgbClr val="000000"/>
                  </a:solidFill>
                </a:rPr>
                <a:t> </a:t>
              </a:r>
              <a:r>
                <a:rPr lang="fr-FR" dirty="0" smtClean="0">
                  <a:solidFill>
                    <a:srgbClr val="000000"/>
                  </a:solidFill>
                </a:rPr>
                <a:t>rewriting</a:t>
              </a:r>
              <a:endParaRPr lang="fr-FR" dirty="0">
                <a:solidFill>
                  <a:srgbClr val="000000"/>
                </a:solidFill>
              </a:endParaRPr>
            </a:p>
            <a:p>
              <a:pPr marL="285750" indent="-285750">
                <a:buFont typeface="Arial"/>
                <a:buChar char="•"/>
              </a:pPr>
              <a:endParaRPr lang="fr-FR" dirty="0" smtClean="0">
                <a:solidFill>
                  <a:srgbClr val="000000"/>
                </a:solidFill>
              </a:endParaRPr>
            </a:p>
            <a:p>
              <a:pPr marL="285750" indent="-285750">
                <a:buFont typeface="Arial"/>
                <a:buChar char="•"/>
              </a:pPr>
              <a:endParaRPr lang="fr-FR" dirty="0">
                <a:solidFill>
                  <a:srgbClr val="000000"/>
                </a:solidFill>
              </a:endParaRPr>
            </a:p>
            <a:p>
              <a:pPr marL="285750" indent="-285750">
                <a:buFont typeface="Arial"/>
                <a:buChar char="•"/>
              </a:pPr>
              <a:r>
                <a:rPr lang="fr-FR" dirty="0" err="1" smtClean="0">
                  <a:solidFill>
                    <a:srgbClr val="000000"/>
                  </a:solidFill>
                </a:rPr>
                <a:t>Query</a:t>
              </a:r>
              <a:r>
                <a:rPr lang="fr-FR" dirty="0" smtClean="0">
                  <a:solidFill>
                    <a:srgbClr val="000000"/>
                  </a:solidFill>
                </a:rPr>
                <a:t> rewriting </a:t>
              </a:r>
              <a:r>
                <a:rPr lang="fr-FR" dirty="0">
                  <a:solidFill>
                    <a:srgbClr val="000000"/>
                  </a:solidFill>
                </a:rPr>
                <a:t>techniques </a:t>
              </a:r>
              <a:r>
                <a:rPr lang="fr-FR" b="1" i="1" dirty="0" err="1" smtClean="0">
                  <a:solidFill>
                    <a:srgbClr val="000000"/>
                  </a:solidFill>
                </a:rPr>
                <a:t>adapted</a:t>
              </a:r>
              <a:r>
                <a:rPr lang="fr-FR" dirty="0" smtClean="0">
                  <a:solidFill>
                    <a:srgbClr val="000000"/>
                  </a:solidFill>
                </a:rPr>
                <a:t> </a:t>
              </a:r>
              <a:r>
                <a:rPr lang="fr-FR" dirty="0">
                  <a:solidFill>
                    <a:srgbClr val="000000"/>
                  </a:solidFill>
                </a:rPr>
                <a:t>to </a:t>
              </a:r>
              <a:r>
                <a:rPr lang="fr-FR" b="1" i="1" dirty="0" smtClean="0">
                  <a:solidFill>
                    <a:srgbClr val="000000"/>
                  </a:solidFill>
                </a:rPr>
                <a:t>service composition</a:t>
              </a:r>
            </a:p>
            <a:p>
              <a:pPr marL="285750" indent="-285750">
                <a:buFont typeface="Arial"/>
                <a:buChar char="•"/>
              </a:pPr>
              <a:endParaRPr lang="fr-FR" dirty="0">
                <a:solidFill>
                  <a:srgbClr val="000000"/>
                </a:solidFill>
              </a:endParaRPr>
            </a:p>
            <a:p>
              <a:pPr marL="285750" indent="-285750">
                <a:buFont typeface="Arial"/>
                <a:buChar char="•"/>
              </a:pPr>
              <a:endParaRPr lang="fr-FR" dirty="0" smtClean="0">
                <a:solidFill>
                  <a:srgbClr val="000000"/>
                </a:solidFill>
              </a:endParaRPr>
            </a:p>
            <a:p>
              <a:pPr marL="285750" indent="-285750">
                <a:buFont typeface="Arial"/>
                <a:buChar char="•"/>
              </a:pPr>
              <a:endParaRPr lang="fr-FR" dirty="0">
                <a:solidFill>
                  <a:srgbClr val="000000"/>
                </a:solidFill>
              </a:endParaRPr>
            </a:p>
            <a:p>
              <a:pPr marL="285750" indent="-285750">
                <a:buFont typeface="Arial"/>
                <a:buChar char="•"/>
              </a:pPr>
              <a:endParaRPr lang="fr-FR" dirty="0" smtClean="0">
                <a:solidFill>
                  <a:srgbClr val="000000"/>
                </a:solidFill>
              </a:endParaRPr>
            </a:p>
            <a:p>
              <a:pPr marL="285750" indent="-285750">
                <a:buFont typeface="Arial"/>
                <a:buChar char="•"/>
              </a:pPr>
              <a:endParaRPr lang="fr-FR" dirty="0">
                <a:solidFill>
                  <a:srgbClr val="000000"/>
                </a:solidFill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495300" y="2801054"/>
              <a:ext cx="8140700" cy="2564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1600" baseline="30000" dirty="0" smtClean="0"/>
                <a:t>[1] </a:t>
              </a:r>
              <a:r>
                <a:rPr lang="fr-FR" sz="1600" baseline="30000" dirty="0" err="1" smtClean="0"/>
                <a:t>Pottinger</a:t>
              </a:r>
              <a:r>
                <a:rPr lang="fr-FR" sz="1600" baseline="30000" dirty="0" smtClean="0"/>
                <a:t>, R. and </a:t>
              </a:r>
              <a:r>
                <a:rPr lang="fr-FR" sz="1600" baseline="30000" dirty="0" err="1" smtClean="0"/>
                <a:t>Halevy</a:t>
              </a:r>
              <a:r>
                <a:rPr lang="fr-FR" sz="1600" baseline="30000" dirty="0" smtClean="0"/>
                <a:t>, A. Y. (2001). </a:t>
              </a:r>
              <a:r>
                <a:rPr lang="fr-FR" sz="1600" baseline="30000" dirty="0" err="1" smtClean="0"/>
                <a:t>Minicon</a:t>
              </a:r>
              <a:r>
                <a:rPr lang="fr-FR" sz="1600" baseline="30000" dirty="0" smtClean="0"/>
                <a:t>: A </a:t>
              </a:r>
              <a:r>
                <a:rPr lang="fr-FR" sz="1600" baseline="30000" dirty="0" err="1" smtClean="0"/>
                <a:t>scalable</a:t>
              </a:r>
              <a:r>
                <a:rPr lang="fr-FR" sz="1600" baseline="30000" dirty="0" smtClean="0"/>
                <a:t> </a:t>
              </a:r>
              <a:r>
                <a:rPr lang="fr-FR" sz="1600" baseline="30000" dirty="0" err="1" smtClean="0"/>
                <a:t>algorithm</a:t>
              </a:r>
              <a:r>
                <a:rPr lang="fr-FR" sz="1600" baseline="30000" dirty="0" smtClean="0"/>
                <a:t> for </a:t>
              </a:r>
              <a:r>
                <a:rPr lang="fr-FR" sz="1600" baseline="30000" dirty="0" err="1" smtClean="0"/>
                <a:t>answering</a:t>
              </a:r>
              <a:r>
                <a:rPr lang="fr-FR" sz="1600" baseline="30000" dirty="0" smtClean="0"/>
                <a:t> </a:t>
              </a:r>
              <a:r>
                <a:rPr lang="fr-FR" sz="1600" baseline="30000" dirty="0" err="1" smtClean="0"/>
                <a:t>queries</a:t>
              </a:r>
              <a:r>
                <a:rPr lang="fr-FR" sz="1600" baseline="30000" dirty="0" smtClean="0"/>
                <a:t> </a:t>
              </a:r>
              <a:r>
                <a:rPr lang="fr-FR" sz="1600" baseline="30000" dirty="0" err="1" smtClean="0"/>
                <a:t>using</a:t>
              </a:r>
              <a:r>
                <a:rPr lang="fr-FR" sz="1600" baseline="30000" dirty="0" smtClean="0"/>
                <a:t> </a:t>
              </a:r>
              <a:r>
                <a:rPr lang="fr-FR" sz="1600" baseline="30000" dirty="0" err="1" smtClean="0"/>
                <a:t>views</a:t>
              </a:r>
              <a:r>
                <a:rPr lang="fr-FR" sz="1600" baseline="30000" dirty="0" smtClean="0"/>
                <a:t>. VLDB J., 10(2-3):182–198.</a:t>
              </a:r>
              <a:endParaRPr lang="fr-FR" sz="16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19100" y="3421271"/>
              <a:ext cx="8343900" cy="10618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1050" dirty="0" smtClean="0"/>
                <a:t>[2] </a:t>
              </a:r>
              <a:r>
                <a:rPr lang="fr-FR" sz="1050" dirty="0" err="1" smtClean="0"/>
                <a:t>Barhamgi</a:t>
              </a:r>
              <a:r>
                <a:rPr lang="fr-FR" sz="1050" dirty="0"/>
                <a:t>, M., </a:t>
              </a:r>
              <a:r>
                <a:rPr lang="fr-FR" sz="1050" dirty="0" err="1"/>
                <a:t>Benslimane</a:t>
              </a:r>
              <a:r>
                <a:rPr lang="fr-FR" sz="1050" dirty="0"/>
                <a:t>, D., and </a:t>
              </a:r>
              <a:r>
                <a:rPr lang="fr-FR" sz="1050" dirty="0" err="1"/>
                <a:t>Medjahed</a:t>
              </a:r>
              <a:r>
                <a:rPr lang="fr-FR" sz="1050" dirty="0"/>
                <a:t>, B. (2010). A </a:t>
              </a:r>
              <a:r>
                <a:rPr lang="fr-FR" sz="1050" dirty="0" err="1"/>
                <a:t>query</a:t>
              </a:r>
              <a:r>
                <a:rPr lang="fr-FR" sz="1050" dirty="0"/>
                <a:t> rewriting </a:t>
              </a:r>
              <a:r>
                <a:rPr lang="fr-FR" sz="1050" dirty="0" err="1"/>
                <a:t>approach</a:t>
              </a:r>
              <a:r>
                <a:rPr lang="fr-FR" sz="1050" dirty="0"/>
                <a:t> for web service </a:t>
              </a:r>
              <a:r>
                <a:rPr lang="fr-FR" sz="1050" dirty="0" err="1"/>
                <a:t>composi</a:t>
              </a:r>
              <a:r>
                <a:rPr lang="fr-FR" sz="1050" dirty="0"/>
                <a:t>- </a:t>
              </a:r>
              <a:r>
                <a:rPr lang="fr-FR" sz="1050" dirty="0" err="1"/>
                <a:t>tion</a:t>
              </a:r>
              <a:r>
                <a:rPr lang="fr-FR" sz="1050" dirty="0"/>
                <a:t>. </a:t>
              </a:r>
              <a:r>
                <a:rPr lang="fr-FR" sz="1050" i="1" dirty="0"/>
                <a:t>IEEE </a:t>
              </a:r>
              <a:r>
                <a:rPr lang="fr-FR" sz="1050" i="1" dirty="0" err="1"/>
                <a:t>T</a:t>
              </a:r>
              <a:r>
                <a:rPr lang="fr-FR" sz="1050" i="1" dirty="0"/>
                <a:t>. Services </a:t>
              </a:r>
              <a:r>
                <a:rPr lang="fr-FR" sz="1050" i="1" dirty="0" err="1"/>
                <a:t>Computing</a:t>
              </a:r>
              <a:r>
                <a:rPr lang="fr-FR" sz="1050" dirty="0"/>
                <a:t>, 3(3):206–222. </a:t>
              </a:r>
              <a:endParaRPr lang="fr-FR" sz="1050" dirty="0" smtClean="0"/>
            </a:p>
            <a:p>
              <a:r>
                <a:rPr lang="fr-FR" sz="1050" dirty="0" smtClean="0"/>
                <a:t>[3] da </a:t>
              </a:r>
              <a:r>
                <a:rPr lang="fr-FR" sz="1050" dirty="0"/>
                <a:t>Costa, U. S., Alves, M. H. F., </a:t>
              </a:r>
              <a:r>
                <a:rPr lang="fr-FR" sz="1050" dirty="0" err="1"/>
                <a:t>Musicante</a:t>
              </a:r>
              <a:r>
                <a:rPr lang="fr-FR" sz="1050" dirty="0"/>
                <a:t>, M. A., and Robert, S. (2013). </a:t>
              </a:r>
              <a:r>
                <a:rPr lang="fr-FR" sz="1050" dirty="0" err="1"/>
                <a:t>Automatic</a:t>
              </a:r>
              <a:r>
                <a:rPr lang="fr-FR" sz="1050" dirty="0"/>
                <a:t> </a:t>
              </a:r>
              <a:r>
                <a:rPr lang="fr-FR" sz="1050" dirty="0" err="1"/>
                <a:t>refinement</a:t>
              </a:r>
              <a:r>
                <a:rPr lang="fr-FR" sz="1050" dirty="0"/>
                <a:t> of service compositions. In Daniel, F., </a:t>
              </a:r>
              <a:r>
                <a:rPr lang="fr-FR" sz="1050" dirty="0" err="1"/>
                <a:t>Dolog</a:t>
              </a:r>
              <a:r>
                <a:rPr lang="fr-FR" sz="1050" dirty="0"/>
                <a:t>, P., and Li, Q., </a:t>
              </a:r>
              <a:r>
                <a:rPr lang="fr-FR" sz="1050" dirty="0" smtClean="0"/>
                <a:t>editors</a:t>
              </a:r>
              <a:r>
                <a:rPr lang="fr-FR" sz="1050" dirty="0"/>
                <a:t>, ICWE, volume 7977 of Lecture Notes in Com- </a:t>
              </a:r>
              <a:r>
                <a:rPr lang="fr-FR" sz="1050" dirty="0" err="1"/>
                <a:t>puter</a:t>
              </a:r>
              <a:r>
                <a:rPr lang="fr-FR" sz="1050" dirty="0"/>
                <a:t> Science, pages 400–407. Springer.</a:t>
              </a:r>
            </a:p>
            <a:p>
              <a:r>
                <a:rPr lang="fr-FR" sz="1050" dirty="0" smtClean="0"/>
                <a:t>[4] Zhao</a:t>
              </a:r>
              <a:r>
                <a:rPr lang="fr-FR" sz="1050" dirty="0"/>
                <a:t>, W., Liu, C., and Chen, J. (2011). </a:t>
              </a:r>
              <a:r>
                <a:rPr lang="fr-FR" sz="1050" dirty="0" err="1"/>
                <a:t>Automatic</a:t>
              </a:r>
              <a:r>
                <a:rPr lang="fr-FR" sz="1050" dirty="0"/>
                <a:t> compo- </a:t>
              </a:r>
              <a:r>
                <a:rPr lang="fr-FR" sz="1050" dirty="0" err="1"/>
                <a:t>sition</a:t>
              </a:r>
              <a:r>
                <a:rPr lang="fr-FR" sz="1050" dirty="0"/>
                <a:t> of information-</a:t>
              </a:r>
              <a:r>
                <a:rPr lang="fr-FR" sz="1050" dirty="0" err="1"/>
                <a:t>providing</a:t>
              </a:r>
              <a:r>
                <a:rPr lang="fr-FR" sz="1050" dirty="0"/>
                <a:t> web services </a:t>
              </a:r>
              <a:r>
                <a:rPr lang="fr-FR" sz="1050" dirty="0" err="1"/>
                <a:t>based</a:t>
              </a:r>
              <a:r>
                <a:rPr lang="fr-FR" sz="1050" dirty="0"/>
                <a:t> on </a:t>
              </a:r>
              <a:r>
                <a:rPr lang="fr-FR" sz="1050" dirty="0" err="1"/>
                <a:t>query</a:t>
              </a:r>
              <a:r>
                <a:rPr lang="fr-FR" sz="1050" dirty="0"/>
                <a:t> rewriting. Science China Information Sciences, pages 1–17.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664045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er 48"/>
          <p:cNvGrpSpPr/>
          <p:nvPr/>
        </p:nvGrpSpPr>
        <p:grpSpPr>
          <a:xfrm>
            <a:off x="812800" y="2616200"/>
            <a:ext cx="5232400" cy="2336800"/>
            <a:chOff x="1857254" y="1775741"/>
            <a:chExt cx="2985679" cy="1700064"/>
          </a:xfrm>
        </p:grpSpPr>
        <p:sp>
          <p:nvSpPr>
            <p:cNvPr id="50" name="Arc 49"/>
            <p:cNvSpPr/>
            <p:nvPr/>
          </p:nvSpPr>
          <p:spPr>
            <a:xfrm rot="16492063">
              <a:off x="2064987" y="2209791"/>
              <a:ext cx="919931" cy="1335398"/>
            </a:xfrm>
            <a:prstGeom prst="arc">
              <a:avLst>
                <a:gd name="adj1" fmla="val 10488337"/>
                <a:gd name="adj2" fmla="val 984161"/>
              </a:avLst>
            </a:prstGeom>
            <a:ln w="28575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1" name="Arc 50"/>
            <p:cNvSpPr/>
            <p:nvPr/>
          </p:nvSpPr>
          <p:spPr>
            <a:xfrm rot="656295">
              <a:off x="2698111" y="1775741"/>
              <a:ext cx="1571555" cy="1700064"/>
            </a:xfrm>
            <a:prstGeom prst="arc">
              <a:avLst>
                <a:gd name="adj1" fmla="val 10430236"/>
                <a:gd name="adj2" fmla="val 20928275"/>
              </a:avLst>
            </a:prstGeom>
            <a:ln w="28575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" name="Arc 51"/>
            <p:cNvSpPr/>
            <p:nvPr/>
          </p:nvSpPr>
          <p:spPr>
            <a:xfrm rot="5400000">
              <a:off x="3907366" y="2374901"/>
              <a:ext cx="905933" cy="965200"/>
            </a:xfrm>
            <a:prstGeom prst="arc">
              <a:avLst>
                <a:gd name="adj1" fmla="val 9926378"/>
                <a:gd name="adj2" fmla="val 0"/>
              </a:avLst>
            </a:prstGeom>
            <a:ln w="28575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3" name="Connecteur droit 52"/>
            <p:cNvCxnSpPr>
              <a:stCxn id="50" idx="0"/>
              <a:endCxn id="52" idx="2"/>
            </p:cNvCxnSpPr>
            <p:nvPr/>
          </p:nvCxnSpPr>
          <p:spPr>
            <a:xfrm flipV="1">
              <a:off x="2527581" y="3310468"/>
              <a:ext cx="1832752" cy="27974"/>
            </a:xfrm>
            <a:prstGeom prst="line">
              <a:avLst/>
            </a:prstGeom>
            <a:ln w="28575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er 56"/>
          <p:cNvGrpSpPr/>
          <p:nvPr/>
        </p:nvGrpSpPr>
        <p:grpSpPr>
          <a:xfrm>
            <a:off x="3683000" y="2959100"/>
            <a:ext cx="5232400" cy="2336800"/>
            <a:chOff x="1857254" y="1775741"/>
            <a:chExt cx="2985679" cy="1700064"/>
          </a:xfrm>
        </p:grpSpPr>
        <p:sp>
          <p:nvSpPr>
            <p:cNvPr id="58" name="Arc 57"/>
            <p:cNvSpPr/>
            <p:nvPr/>
          </p:nvSpPr>
          <p:spPr>
            <a:xfrm rot="16492063">
              <a:off x="2064987" y="2209791"/>
              <a:ext cx="919931" cy="1335398"/>
            </a:xfrm>
            <a:prstGeom prst="arc">
              <a:avLst>
                <a:gd name="adj1" fmla="val 10488337"/>
                <a:gd name="adj2" fmla="val 984161"/>
              </a:avLst>
            </a:prstGeom>
            <a:ln w="28575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9" name="Arc 58"/>
            <p:cNvSpPr/>
            <p:nvPr/>
          </p:nvSpPr>
          <p:spPr>
            <a:xfrm rot="656295">
              <a:off x="2698111" y="1775741"/>
              <a:ext cx="1571555" cy="1700064"/>
            </a:xfrm>
            <a:prstGeom prst="arc">
              <a:avLst>
                <a:gd name="adj1" fmla="val 10430236"/>
                <a:gd name="adj2" fmla="val 20928275"/>
              </a:avLst>
            </a:prstGeom>
            <a:ln w="28575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0" name="Arc 59"/>
            <p:cNvSpPr/>
            <p:nvPr/>
          </p:nvSpPr>
          <p:spPr>
            <a:xfrm rot="5400000">
              <a:off x="3907366" y="2374901"/>
              <a:ext cx="905933" cy="965200"/>
            </a:xfrm>
            <a:prstGeom prst="arc">
              <a:avLst>
                <a:gd name="adj1" fmla="val 9926378"/>
                <a:gd name="adj2" fmla="val 0"/>
              </a:avLst>
            </a:prstGeom>
            <a:ln w="28575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1" name="Connecteur droit 60"/>
            <p:cNvCxnSpPr>
              <a:stCxn id="58" idx="0"/>
              <a:endCxn id="60" idx="2"/>
            </p:cNvCxnSpPr>
            <p:nvPr/>
          </p:nvCxnSpPr>
          <p:spPr>
            <a:xfrm flipV="1">
              <a:off x="2527581" y="3310468"/>
              <a:ext cx="1832752" cy="27974"/>
            </a:xfrm>
            <a:prstGeom prst="line">
              <a:avLst/>
            </a:prstGeom>
            <a:ln w="28575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8121925" y="4728443"/>
            <a:ext cx="789383" cy="273844"/>
          </a:xfrm>
        </p:spPr>
        <p:txBody>
          <a:bodyPr/>
          <a:lstStyle/>
          <a:p>
            <a:fld id="{503914D5-4C05-48A0-975C-C97C98535A04}" type="slidenum">
              <a:rPr lang="en-GB" smtClean="0"/>
              <a:t>4</a:t>
            </a:fld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402167" y="540455"/>
            <a:ext cx="48556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200" dirty="0" smtClean="0"/>
              <a:t>List </a:t>
            </a:r>
            <a:r>
              <a:rPr lang="en-GB" sz="1200" dirty="0"/>
              <a:t>of </a:t>
            </a:r>
            <a:r>
              <a:rPr lang="en-GB" sz="1200" dirty="0" smtClean="0"/>
              <a:t>green energy providers </a:t>
            </a:r>
            <a:r>
              <a:rPr lang="en-GB" sz="1200" dirty="0"/>
              <a:t>that can provision 1000 kWh, in the </a:t>
            </a:r>
            <a:r>
              <a:rPr lang="en-GB" sz="1200" dirty="0">
                <a:solidFill>
                  <a:schemeClr val="accent4"/>
                </a:solidFill>
              </a:rPr>
              <a:t>next 10 seconds</a:t>
            </a:r>
            <a:r>
              <a:rPr lang="en-GB" sz="1200" dirty="0"/>
              <a:t>, that are </a:t>
            </a:r>
            <a:r>
              <a:rPr lang="en-GB" sz="1200" b="1" dirty="0">
                <a:solidFill>
                  <a:schemeClr val="accent3"/>
                </a:solidFill>
              </a:rPr>
              <a:t>close to my city </a:t>
            </a:r>
            <a:r>
              <a:rPr lang="en-GB" sz="1200" dirty="0"/>
              <a:t>with a cost </a:t>
            </a:r>
            <a:r>
              <a:rPr lang="en-GB" sz="1200" dirty="0">
                <a:solidFill>
                  <a:schemeClr val="accent6">
                    <a:lumMod val="75000"/>
                  </a:schemeClr>
                </a:solidFill>
              </a:rPr>
              <a:t>of 0,15 USD/kWh</a:t>
            </a:r>
            <a:r>
              <a:rPr lang="en-GB" sz="1200" dirty="0"/>
              <a:t>?</a:t>
            </a:r>
          </a:p>
          <a:p>
            <a:pPr algn="ctr"/>
            <a:endParaRPr lang="fr-FR" sz="1200" dirty="0"/>
          </a:p>
        </p:txBody>
      </p:sp>
      <p:pic>
        <p:nvPicPr>
          <p:cNvPr id="5" name="Image 4" descr="Service.ai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3260184" y="3894248"/>
            <a:ext cx="560924" cy="504832"/>
          </a:xfrm>
          <a:prstGeom prst="rect">
            <a:avLst/>
          </a:prstGeom>
        </p:spPr>
      </p:pic>
      <p:pic>
        <p:nvPicPr>
          <p:cNvPr id="7" name="Image 6" descr="Service.ai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3675051" y="3809581"/>
            <a:ext cx="560924" cy="504832"/>
          </a:xfrm>
          <a:prstGeom prst="rect">
            <a:avLst/>
          </a:prstGeom>
        </p:spPr>
      </p:pic>
      <p:pic>
        <p:nvPicPr>
          <p:cNvPr id="8" name="Image 7" descr="Service.ai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4174584" y="3707981"/>
            <a:ext cx="560924" cy="504832"/>
          </a:xfrm>
          <a:prstGeom prst="rect">
            <a:avLst/>
          </a:prstGeom>
        </p:spPr>
      </p:pic>
      <p:pic>
        <p:nvPicPr>
          <p:cNvPr id="9" name="Image 8" descr="Service.ai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3615784" y="3056051"/>
            <a:ext cx="560924" cy="504832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203792" y="2947033"/>
            <a:ext cx="17592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Energy provision Hub</a:t>
            </a:r>
            <a:endParaRPr lang="en-GB" dirty="0"/>
          </a:p>
        </p:txBody>
      </p:sp>
      <p:sp>
        <p:nvSpPr>
          <p:cNvPr id="11" name="ZoneTexte 10"/>
          <p:cNvSpPr txBox="1"/>
          <p:nvPr/>
        </p:nvSpPr>
        <p:spPr>
          <a:xfrm>
            <a:off x="4207926" y="3162303"/>
            <a:ext cx="23844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latin typeface="Consolas"/>
                <a:cs typeface="Consolas"/>
              </a:rPr>
              <a:t>&lt;ID, Region, kW/</a:t>
            </a:r>
            <a:r>
              <a:rPr lang="en-GB" sz="1200" dirty="0" err="1" smtClean="0">
                <a:latin typeface="Consolas"/>
                <a:cs typeface="Consolas"/>
              </a:rPr>
              <a:t>rate,cost</a:t>
            </a:r>
            <a:r>
              <a:rPr lang="en-GB" sz="1200" dirty="0" smtClean="0">
                <a:latin typeface="Consolas"/>
                <a:cs typeface="Consolas"/>
              </a:rPr>
              <a:t>&gt;</a:t>
            </a:r>
            <a:endParaRPr lang="en-GB" sz="1200" dirty="0">
              <a:latin typeface="Consolas"/>
              <a:cs typeface="Consolas"/>
            </a:endParaRPr>
          </a:p>
        </p:txBody>
      </p:sp>
      <p:pic>
        <p:nvPicPr>
          <p:cNvPr id="12" name="Image 11" descr="Service.ai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189657" y="3978911"/>
            <a:ext cx="560924" cy="504832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6913136" y="3920697"/>
            <a:ext cx="8149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Location</a:t>
            </a:r>
          </a:p>
          <a:p>
            <a:r>
              <a:rPr lang="en-GB" dirty="0" smtClean="0"/>
              <a:t>services</a:t>
            </a:r>
            <a:endParaRPr lang="en-GB" dirty="0"/>
          </a:p>
        </p:txBody>
      </p:sp>
      <p:pic>
        <p:nvPicPr>
          <p:cNvPr id="14" name="Image 13" descr="Service.ai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1219716" y="3555576"/>
            <a:ext cx="560924" cy="504832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639330" y="3082493"/>
            <a:ext cx="13989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Energy provision</a:t>
            </a:r>
          </a:p>
          <a:p>
            <a:r>
              <a:rPr lang="en-GB" dirty="0" smtClean="0"/>
              <a:t>services</a:t>
            </a:r>
            <a:endParaRPr lang="en-GB" dirty="0"/>
          </a:p>
        </p:txBody>
      </p:sp>
      <p:cxnSp>
        <p:nvCxnSpPr>
          <p:cNvPr id="19" name="Connecteur droit avec flèche 18"/>
          <p:cNvCxnSpPr>
            <a:stCxn id="5" idx="3"/>
            <a:endCxn id="9" idx="1"/>
          </p:cNvCxnSpPr>
          <p:nvPr/>
        </p:nvCxnSpPr>
        <p:spPr>
          <a:xfrm flipV="1">
            <a:off x="3540646" y="3588929"/>
            <a:ext cx="355600" cy="2772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stCxn id="7" idx="3"/>
            <a:endCxn id="9" idx="1"/>
          </p:cNvCxnSpPr>
          <p:nvPr/>
        </p:nvCxnSpPr>
        <p:spPr>
          <a:xfrm flipH="1" flipV="1">
            <a:off x="3896246" y="3588929"/>
            <a:ext cx="59267" cy="1926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>
            <a:stCxn id="8" idx="3"/>
            <a:endCxn id="9" idx="1"/>
          </p:cNvCxnSpPr>
          <p:nvPr/>
        </p:nvCxnSpPr>
        <p:spPr>
          <a:xfrm flipH="1" flipV="1">
            <a:off x="3896246" y="3588929"/>
            <a:ext cx="558800" cy="910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6" name="Image 35" descr="Service.ai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1389050" y="3691042"/>
            <a:ext cx="560924" cy="504832"/>
          </a:xfrm>
          <a:prstGeom prst="rect">
            <a:avLst/>
          </a:prstGeom>
        </p:spPr>
      </p:pic>
      <p:grpSp>
        <p:nvGrpSpPr>
          <p:cNvPr id="2" name="Grouper 1"/>
          <p:cNvGrpSpPr/>
          <p:nvPr/>
        </p:nvGrpSpPr>
        <p:grpSpPr>
          <a:xfrm>
            <a:off x="761996" y="3365507"/>
            <a:ext cx="5799665" cy="1460729"/>
            <a:chOff x="761996" y="3365507"/>
            <a:chExt cx="5799665" cy="1460729"/>
          </a:xfrm>
        </p:grpSpPr>
        <p:sp>
          <p:nvSpPr>
            <p:cNvPr id="6" name="ZoneTexte 5"/>
            <p:cNvSpPr txBox="1"/>
            <p:nvPr/>
          </p:nvSpPr>
          <p:spPr>
            <a:xfrm>
              <a:off x="3208861" y="4364571"/>
              <a:ext cx="22152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smtClean="0"/>
                <a:t>Smart meters</a:t>
              </a:r>
            </a:p>
            <a:p>
              <a:r>
                <a:rPr lang="en-GB" sz="1200" dirty="0" smtClean="0">
                  <a:latin typeface="Consolas"/>
                  <a:cs typeface="Consolas"/>
                </a:rPr>
                <a:t>&lt;ID, </a:t>
              </a:r>
              <a:r>
                <a:rPr lang="en-GB" sz="1200" dirty="0" err="1" smtClean="0">
                  <a:latin typeface="Consolas"/>
                  <a:cs typeface="Consolas"/>
                </a:rPr>
                <a:t>Loc</a:t>
              </a:r>
              <a:r>
                <a:rPr lang="en-GB" sz="1200" dirty="0" smtClean="0">
                  <a:latin typeface="Consolas"/>
                  <a:cs typeface="Consolas"/>
                </a:rPr>
                <a:t>, kW/rate, cost&gt;</a:t>
              </a:r>
              <a:endParaRPr lang="en-GB" sz="1200" dirty="0">
                <a:latin typeface="Consolas"/>
                <a:cs typeface="Consolas"/>
              </a:endParaRPr>
            </a:p>
          </p:txBody>
        </p:sp>
        <p:sp>
          <p:nvSpPr>
            <p:cNvPr id="16" name="ZoneTexte 15"/>
            <p:cNvSpPr txBox="1"/>
            <p:nvPr/>
          </p:nvSpPr>
          <p:spPr>
            <a:xfrm>
              <a:off x="5122328" y="3365507"/>
              <a:ext cx="1439333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b="1" dirty="0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&lt; </a:t>
              </a:r>
              <a:r>
                <a:rPr lang="en-GB" sz="1050" b="1" dirty="0" err="1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av</a:t>
              </a:r>
              <a:r>
                <a:rPr lang="en-GB" sz="1050" b="1" dirty="0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, </a:t>
              </a:r>
              <a:r>
                <a:rPr lang="en-GB" sz="1050" b="1" dirty="0" err="1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TaF</a:t>
              </a:r>
              <a:r>
                <a:rPr lang="en-GB" sz="1050" b="1" dirty="0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, </a:t>
              </a:r>
            </a:p>
            <a:p>
              <a:r>
                <a:rPr lang="en-GB" sz="1050" b="1" dirty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 </a:t>
              </a:r>
              <a:r>
                <a:rPr lang="en-GB" sz="1050" b="1" dirty="0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 &lt;$/</a:t>
              </a:r>
              <a:r>
                <a:rPr lang="en-GB" sz="1050" b="1" dirty="0" err="1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Kwatt</a:t>
              </a:r>
              <a:r>
                <a:rPr lang="en-GB" sz="1050" b="1" dirty="0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, [t1,t2]&gt;</a:t>
              </a:r>
            </a:p>
            <a:p>
              <a:r>
                <a:rPr lang="en-GB" sz="1050" b="1" dirty="0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&gt;</a:t>
              </a:r>
              <a:endParaRPr lang="en-GB" sz="1050" b="1" dirty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endParaRPr>
            </a:p>
          </p:txBody>
        </p:sp>
        <p:sp>
          <p:nvSpPr>
            <p:cNvPr id="17" name="ZoneTexte 16"/>
            <p:cNvSpPr txBox="1"/>
            <p:nvPr/>
          </p:nvSpPr>
          <p:spPr>
            <a:xfrm>
              <a:off x="4665133" y="4102103"/>
              <a:ext cx="1439333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b="1" dirty="0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&lt; </a:t>
              </a:r>
              <a:r>
                <a:rPr lang="en-GB" sz="1050" b="1" dirty="0" err="1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av</a:t>
              </a:r>
              <a:r>
                <a:rPr lang="en-GB" sz="1050" b="1" dirty="0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, </a:t>
              </a:r>
              <a:r>
                <a:rPr lang="en-GB" sz="1050" b="1" dirty="0" err="1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TaF</a:t>
              </a:r>
              <a:r>
                <a:rPr lang="en-GB" sz="1050" b="1" dirty="0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, </a:t>
              </a:r>
            </a:p>
            <a:p>
              <a:r>
                <a:rPr lang="en-GB" sz="1050" b="1" dirty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 </a:t>
              </a:r>
              <a:r>
                <a:rPr lang="en-GB" sz="1050" b="1" dirty="0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 &lt;$/</a:t>
              </a:r>
              <a:r>
                <a:rPr lang="en-GB" sz="1050" b="1" dirty="0" err="1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Kwatt</a:t>
              </a:r>
              <a:r>
                <a:rPr lang="en-GB" sz="1050" b="1" dirty="0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, [t1,t2]&gt;</a:t>
              </a:r>
            </a:p>
            <a:p>
              <a:r>
                <a:rPr lang="en-GB" sz="1050" b="1" dirty="0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&gt;</a:t>
              </a:r>
              <a:endParaRPr lang="en-GB" sz="1050" b="1" dirty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endParaRPr>
            </a:p>
          </p:txBody>
        </p:sp>
        <p:sp>
          <p:nvSpPr>
            <p:cNvPr id="18" name="ZoneTexte 17"/>
            <p:cNvSpPr txBox="1"/>
            <p:nvPr/>
          </p:nvSpPr>
          <p:spPr>
            <a:xfrm>
              <a:off x="761996" y="4152903"/>
              <a:ext cx="1439333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b="1" dirty="0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&lt; </a:t>
              </a:r>
              <a:r>
                <a:rPr lang="en-GB" sz="1050" b="1" dirty="0" err="1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av</a:t>
              </a:r>
              <a:r>
                <a:rPr lang="en-GB" sz="1050" b="1" dirty="0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, </a:t>
              </a:r>
              <a:r>
                <a:rPr lang="en-GB" sz="1050" b="1" dirty="0" err="1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TaF</a:t>
              </a:r>
              <a:r>
                <a:rPr lang="en-GB" sz="1050" b="1" dirty="0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, </a:t>
              </a:r>
            </a:p>
            <a:p>
              <a:r>
                <a:rPr lang="en-GB" sz="1050" b="1" dirty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 </a:t>
              </a:r>
              <a:r>
                <a:rPr lang="en-GB" sz="1050" b="1" dirty="0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 &lt;$/</a:t>
              </a:r>
              <a:r>
                <a:rPr lang="en-GB" sz="1050" b="1" dirty="0" err="1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Kwatt</a:t>
              </a:r>
              <a:r>
                <a:rPr lang="en-GB" sz="1050" b="1" dirty="0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, [t1,t2]&gt;</a:t>
              </a:r>
            </a:p>
            <a:p>
              <a:r>
                <a:rPr lang="en-GB" sz="1050" b="1" dirty="0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&gt;</a:t>
              </a:r>
              <a:endParaRPr lang="en-GB" sz="1050" b="1" dirty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endParaRPr>
            </a:p>
          </p:txBody>
        </p:sp>
        <p:sp>
          <p:nvSpPr>
            <p:cNvPr id="37" name="ZoneTexte 36"/>
            <p:cNvSpPr txBox="1"/>
            <p:nvPr/>
          </p:nvSpPr>
          <p:spPr>
            <a:xfrm>
              <a:off x="1930405" y="3585636"/>
              <a:ext cx="1439333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b="1" dirty="0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&lt; </a:t>
              </a:r>
              <a:r>
                <a:rPr lang="en-GB" sz="1050" b="1" dirty="0" err="1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av</a:t>
              </a:r>
              <a:r>
                <a:rPr lang="en-GB" sz="1050" b="1" dirty="0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, </a:t>
              </a:r>
              <a:r>
                <a:rPr lang="en-GB" sz="1050" b="1" dirty="0" err="1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TaF</a:t>
              </a:r>
              <a:r>
                <a:rPr lang="en-GB" sz="1050" b="1" dirty="0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, </a:t>
              </a:r>
            </a:p>
            <a:p>
              <a:r>
                <a:rPr lang="en-GB" sz="1050" b="1" dirty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 </a:t>
              </a:r>
              <a:r>
                <a:rPr lang="en-GB" sz="1050" b="1" dirty="0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 &lt;$/</a:t>
              </a:r>
              <a:r>
                <a:rPr lang="en-GB" sz="1050" b="1" dirty="0" err="1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Kwatt</a:t>
              </a:r>
              <a:r>
                <a:rPr lang="en-GB" sz="1050" b="1" dirty="0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, [t1,t2]&gt;</a:t>
              </a:r>
            </a:p>
            <a:p>
              <a:r>
                <a:rPr lang="en-GB" sz="1050" b="1" dirty="0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&gt;</a:t>
              </a:r>
              <a:endParaRPr lang="en-GB" sz="1050" b="1" dirty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endParaRPr>
            </a:p>
          </p:txBody>
        </p:sp>
      </p:grpSp>
      <p:pic>
        <p:nvPicPr>
          <p:cNvPr id="38" name="Image 37" descr="Service.ai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409790" y="4156711"/>
            <a:ext cx="560924" cy="504832"/>
          </a:xfrm>
          <a:prstGeom prst="rect">
            <a:avLst/>
          </a:prstGeom>
        </p:spPr>
      </p:pic>
      <p:grpSp>
        <p:nvGrpSpPr>
          <p:cNvPr id="72" name="Grouper 71"/>
          <p:cNvGrpSpPr/>
          <p:nvPr/>
        </p:nvGrpSpPr>
        <p:grpSpPr>
          <a:xfrm>
            <a:off x="1742509" y="1850615"/>
            <a:ext cx="5053754" cy="398638"/>
            <a:chOff x="1806009" y="1660115"/>
            <a:chExt cx="5053754" cy="398638"/>
          </a:xfrm>
        </p:grpSpPr>
        <p:sp>
          <p:nvSpPr>
            <p:cNvPr id="63" name="Rectangle à coins arrondis 62"/>
            <p:cNvSpPr/>
            <p:nvPr/>
          </p:nvSpPr>
          <p:spPr>
            <a:xfrm>
              <a:off x="1806009" y="1677048"/>
              <a:ext cx="964358" cy="364773"/>
            </a:xfrm>
            <a:prstGeom prst="roundRect">
              <a:avLst/>
            </a:prstGeom>
            <a:noFill/>
            <a:ln w="38100" cmpd="sng">
              <a:solidFill>
                <a:srgbClr val="0D0D0D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>
                  <a:solidFill>
                    <a:schemeClr val="tx1"/>
                  </a:solidFill>
                  <a:latin typeface="Consolas"/>
                  <a:cs typeface="Consolas"/>
                </a:rPr>
                <a:t>Look up Hubs</a:t>
              </a:r>
              <a:endParaRPr lang="en-GB" sz="1000" dirty="0">
                <a:solidFill>
                  <a:schemeClr val="tx1"/>
                </a:solidFill>
                <a:latin typeface="Consolas"/>
                <a:cs typeface="Consolas"/>
              </a:endParaRPr>
            </a:p>
          </p:txBody>
        </p:sp>
        <p:sp>
          <p:nvSpPr>
            <p:cNvPr id="64" name="Rectangle à coins arrondis 63"/>
            <p:cNvSpPr/>
            <p:nvPr/>
          </p:nvSpPr>
          <p:spPr>
            <a:xfrm>
              <a:off x="3177609" y="1668582"/>
              <a:ext cx="964358" cy="364773"/>
            </a:xfrm>
            <a:prstGeom prst="roundRect">
              <a:avLst/>
            </a:prstGeom>
            <a:noFill/>
            <a:ln w="38100" cmpd="sng">
              <a:solidFill>
                <a:srgbClr val="0D0D0D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>
                  <a:solidFill>
                    <a:schemeClr val="tx1"/>
                  </a:solidFill>
                  <a:latin typeface="Consolas"/>
                  <a:cs typeface="Consolas"/>
                </a:rPr>
                <a:t>Locate</a:t>
              </a:r>
              <a:endParaRPr lang="en-GB" sz="1000" dirty="0">
                <a:solidFill>
                  <a:schemeClr val="tx1"/>
                </a:solidFill>
                <a:latin typeface="Consolas"/>
                <a:cs typeface="Consolas"/>
              </a:endParaRPr>
            </a:p>
          </p:txBody>
        </p:sp>
        <p:sp>
          <p:nvSpPr>
            <p:cNvPr id="65" name="Rectangle à coins arrondis 64"/>
            <p:cNvSpPr/>
            <p:nvPr/>
          </p:nvSpPr>
          <p:spPr>
            <a:xfrm>
              <a:off x="4456076" y="1660115"/>
              <a:ext cx="964358" cy="364773"/>
            </a:xfrm>
            <a:prstGeom prst="roundRect">
              <a:avLst/>
            </a:prstGeom>
            <a:noFill/>
            <a:ln w="38100" cmpd="sng">
              <a:solidFill>
                <a:srgbClr val="0D0D0D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>
                  <a:solidFill>
                    <a:schemeClr val="tx1"/>
                  </a:solidFill>
                  <a:latin typeface="Consolas"/>
                  <a:cs typeface="Consolas"/>
                </a:rPr>
                <a:t>KNN</a:t>
              </a:r>
              <a:endParaRPr lang="en-GB" sz="1000" dirty="0">
                <a:solidFill>
                  <a:schemeClr val="tx1"/>
                </a:solidFill>
                <a:latin typeface="Consolas"/>
                <a:cs typeface="Consolas"/>
              </a:endParaRPr>
            </a:p>
          </p:txBody>
        </p:sp>
        <p:sp>
          <p:nvSpPr>
            <p:cNvPr id="66" name="Rectangle à coins arrondis 65"/>
            <p:cNvSpPr/>
            <p:nvPr/>
          </p:nvSpPr>
          <p:spPr>
            <a:xfrm>
              <a:off x="5895405" y="1693980"/>
              <a:ext cx="964358" cy="364773"/>
            </a:xfrm>
            <a:prstGeom prst="roundRect">
              <a:avLst/>
            </a:prstGeom>
            <a:noFill/>
            <a:ln w="38100" cmpd="sng">
              <a:solidFill>
                <a:srgbClr val="0D0D0D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700" dirty="0" smtClean="0">
                  <a:solidFill>
                    <a:schemeClr val="tx1"/>
                  </a:solidFill>
                  <a:latin typeface="Consolas"/>
                  <a:cs typeface="Consolas"/>
                </a:rPr>
                <a:t>Sum</a:t>
              </a:r>
            </a:p>
            <a:p>
              <a:pPr algn="ctr"/>
              <a:r>
                <a:rPr lang="en-GB" sz="700" dirty="0" smtClean="0">
                  <a:solidFill>
                    <a:schemeClr val="tx1"/>
                  </a:solidFill>
                  <a:latin typeface="Consolas"/>
                  <a:cs typeface="Consolas"/>
                </a:rPr>
                <a:t>1000KWh, 0,15USD</a:t>
              </a:r>
              <a:endParaRPr lang="en-GB" sz="800" dirty="0">
                <a:solidFill>
                  <a:schemeClr val="tx1"/>
                </a:solidFill>
                <a:latin typeface="Consolas"/>
                <a:cs typeface="Consolas"/>
              </a:endParaRPr>
            </a:p>
          </p:txBody>
        </p:sp>
        <p:cxnSp>
          <p:nvCxnSpPr>
            <p:cNvPr id="67" name="Connecteur droit avec flèche 66"/>
            <p:cNvCxnSpPr>
              <a:stCxn id="63" idx="3"/>
              <a:endCxn id="64" idx="1"/>
            </p:cNvCxnSpPr>
            <p:nvPr/>
          </p:nvCxnSpPr>
          <p:spPr>
            <a:xfrm flipV="1">
              <a:off x="2770367" y="1850969"/>
              <a:ext cx="407242" cy="846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eur droit avec flèche 67"/>
            <p:cNvCxnSpPr>
              <a:stCxn id="64" idx="3"/>
              <a:endCxn id="65" idx="1"/>
            </p:cNvCxnSpPr>
            <p:nvPr/>
          </p:nvCxnSpPr>
          <p:spPr>
            <a:xfrm flipV="1">
              <a:off x="4141967" y="1842502"/>
              <a:ext cx="314109" cy="846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eur droit avec flèche 69"/>
            <p:cNvCxnSpPr>
              <a:endCxn id="66" idx="1"/>
            </p:cNvCxnSpPr>
            <p:nvPr/>
          </p:nvCxnSpPr>
          <p:spPr>
            <a:xfrm>
              <a:off x="5437364" y="1867902"/>
              <a:ext cx="458041" cy="846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eur en angle 70"/>
            <p:cNvCxnSpPr>
              <a:stCxn id="66" idx="3"/>
              <a:endCxn id="63" idx="0"/>
            </p:cNvCxnSpPr>
            <p:nvPr/>
          </p:nvCxnSpPr>
          <p:spPr>
            <a:xfrm flipH="1" flipV="1">
              <a:off x="2288188" y="1677048"/>
              <a:ext cx="4571575" cy="199319"/>
            </a:xfrm>
            <a:prstGeom prst="bentConnector4">
              <a:avLst>
                <a:gd name="adj1" fmla="val -5000"/>
                <a:gd name="adj2" fmla="val 214691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Document 43"/>
          <p:cNvSpPr/>
          <p:nvPr/>
        </p:nvSpPr>
        <p:spPr>
          <a:xfrm>
            <a:off x="5257800" y="595641"/>
            <a:ext cx="3352800" cy="1847253"/>
          </a:xfrm>
          <a:prstGeom prst="flowChartDocument">
            <a:avLst/>
          </a:prstGeom>
          <a:solidFill>
            <a:srgbClr val="FFFFFF"/>
          </a:solidFill>
          <a:ln w="28575" cmpd="sng">
            <a:solidFill>
              <a:srgbClr val="091E24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endParaRPr lang="fr-FR" sz="1600" baseline="30000" dirty="0" smtClean="0">
              <a:latin typeface="Consolas"/>
              <a:cs typeface="Consolas"/>
            </a:endParaRPr>
          </a:p>
          <a:p>
            <a:pPr marL="285750" indent="-285750">
              <a:buFont typeface="Arial"/>
              <a:buChar char="•"/>
            </a:pPr>
            <a:r>
              <a:rPr lang="fr-FR" sz="1600" baseline="30000" dirty="0" smtClean="0">
                <a:latin typeface="Consolas"/>
                <a:cs typeface="Consolas"/>
              </a:rPr>
              <a:t>Maximum </a:t>
            </a:r>
            <a:r>
              <a:rPr lang="fr-FR" sz="1600" baseline="30000" dirty="0">
                <a:latin typeface="Consolas"/>
                <a:cs typeface="Consolas"/>
              </a:rPr>
              <a:t>of $5 as total </a:t>
            </a:r>
            <a:r>
              <a:rPr lang="fr-FR" sz="1600" baseline="30000" dirty="0" err="1">
                <a:latin typeface="Consolas"/>
                <a:cs typeface="Consolas"/>
              </a:rPr>
              <a:t>query</a:t>
            </a:r>
            <a:r>
              <a:rPr lang="fr-FR" sz="1600" baseline="30000" dirty="0">
                <a:latin typeface="Consolas"/>
                <a:cs typeface="Consolas"/>
              </a:rPr>
              <a:t> </a:t>
            </a:r>
            <a:r>
              <a:rPr lang="fr-FR" sz="1600" baseline="30000" dirty="0" err="1" smtClean="0">
                <a:latin typeface="Consolas"/>
                <a:cs typeface="Consolas"/>
              </a:rPr>
              <a:t>cost</a:t>
            </a:r>
            <a:endParaRPr lang="fr-FR" sz="1600" baseline="30000" dirty="0" smtClean="0">
              <a:latin typeface="Consolas"/>
              <a:cs typeface="Consolas"/>
            </a:endParaRPr>
          </a:p>
          <a:p>
            <a:pPr marL="285750" indent="-285750">
              <a:buFont typeface="Arial"/>
              <a:buChar char="•"/>
            </a:pPr>
            <a:r>
              <a:rPr lang="fr-FR" sz="1600" baseline="30000" dirty="0" err="1">
                <a:latin typeface="Consolas"/>
                <a:cs typeface="Consolas"/>
              </a:rPr>
              <a:t>O</a:t>
            </a:r>
            <a:r>
              <a:rPr lang="fr-FR" sz="1600" baseline="30000" dirty="0" err="1" smtClean="0">
                <a:latin typeface="Consolas"/>
                <a:cs typeface="Consolas"/>
              </a:rPr>
              <a:t>nly</a:t>
            </a:r>
            <a:r>
              <a:rPr lang="fr-FR" sz="1600" baseline="30000" dirty="0" smtClean="0">
                <a:latin typeface="Consolas"/>
                <a:cs typeface="Consolas"/>
              </a:rPr>
              <a:t> </a:t>
            </a:r>
            <a:r>
              <a:rPr lang="fr-FR" sz="1600" baseline="30000" dirty="0">
                <a:latin typeface="Consolas"/>
                <a:cs typeface="Consolas"/>
              </a:rPr>
              <a:t>green </a:t>
            </a:r>
            <a:r>
              <a:rPr lang="fr-FR" sz="1600" baseline="30000" dirty="0" err="1">
                <a:latin typeface="Consolas"/>
                <a:cs typeface="Consolas"/>
              </a:rPr>
              <a:t>energy</a:t>
            </a:r>
            <a:r>
              <a:rPr lang="fr-FR" sz="1600" baseline="30000" dirty="0">
                <a:latin typeface="Consolas"/>
                <a:cs typeface="Consolas"/>
              </a:rPr>
              <a:t> </a:t>
            </a:r>
            <a:r>
              <a:rPr lang="fr-FR" sz="1600" baseline="30000" dirty="0" smtClean="0">
                <a:latin typeface="Consolas"/>
                <a:cs typeface="Consolas"/>
              </a:rPr>
              <a:t>providers (</a:t>
            </a:r>
            <a:r>
              <a:rPr lang="fr-FR" sz="1600" baseline="30000" dirty="0">
                <a:latin typeface="Consolas"/>
                <a:cs typeface="Consolas"/>
              </a:rPr>
              <a:t>provenance</a:t>
            </a:r>
            <a:r>
              <a:rPr lang="fr-FR" sz="1600" baseline="30000" dirty="0" smtClean="0">
                <a:latin typeface="Consolas"/>
                <a:cs typeface="Consolas"/>
              </a:rPr>
              <a:t>) </a:t>
            </a:r>
          </a:p>
          <a:p>
            <a:pPr marL="285750" indent="-285750">
              <a:buFont typeface="Arial"/>
              <a:buChar char="•"/>
            </a:pPr>
            <a:r>
              <a:rPr lang="fr-FR" sz="1600" baseline="30000" dirty="0" err="1">
                <a:latin typeface="Consolas"/>
                <a:cs typeface="Consolas"/>
              </a:rPr>
              <a:t>A</a:t>
            </a:r>
            <a:r>
              <a:rPr lang="fr-FR" sz="1600" baseline="30000" dirty="0" err="1" smtClean="0">
                <a:latin typeface="Consolas"/>
                <a:cs typeface="Consolas"/>
              </a:rPr>
              <a:t>t</a:t>
            </a:r>
            <a:r>
              <a:rPr lang="fr-FR" sz="1600" baseline="30000" dirty="0" smtClean="0">
                <a:latin typeface="Consolas"/>
                <a:cs typeface="Consolas"/>
              </a:rPr>
              <a:t> </a:t>
            </a:r>
            <a:r>
              <a:rPr lang="fr-FR" sz="1600" baseline="30000" dirty="0">
                <a:latin typeface="Consolas"/>
                <a:cs typeface="Consolas"/>
              </a:rPr>
              <a:t>least 85% of </a:t>
            </a:r>
            <a:r>
              <a:rPr lang="fr-FR" sz="1600" baseline="30000" dirty="0" err="1">
                <a:latin typeface="Consolas"/>
                <a:cs typeface="Consolas"/>
              </a:rPr>
              <a:t>precision</a:t>
            </a:r>
            <a:r>
              <a:rPr lang="fr-FR" sz="1600" baseline="30000" dirty="0">
                <a:latin typeface="Consolas"/>
                <a:cs typeface="Consolas"/>
              </a:rPr>
              <a:t> of </a:t>
            </a:r>
            <a:r>
              <a:rPr lang="fr-FR" sz="1600" baseline="30000" dirty="0" err="1">
                <a:latin typeface="Consolas"/>
                <a:cs typeface="Consolas"/>
              </a:rPr>
              <a:t>provided</a:t>
            </a:r>
            <a:r>
              <a:rPr lang="fr-FR" sz="1600" baseline="30000" dirty="0">
                <a:latin typeface="Consolas"/>
                <a:cs typeface="Consolas"/>
              </a:rPr>
              <a:t> data</a:t>
            </a:r>
            <a:r>
              <a:rPr lang="fr-FR" sz="1600" baseline="30000" dirty="0" smtClean="0">
                <a:latin typeface="Consolas"/>
                <a:cs typeface="Consolas"/>
              </a:rPr>
              <a:t>,</a:t>
            </a:r>
            <a:r>
              <a:rPr lang="fr-FR" sz="1600" dirty="0" smtClean="0">
                <a:latin typeface="Consolas"/>
                <a:cs typeface="Consolas"/>
              </a:rPr>
              <a:t> </a:t>
            </a:r>
            <a:r>
              <a:rPr lang="fr-FR" sz="1600" baseline="30000" dirty="0" err="1" smtClean="0">
                <a:latin typeface="Consolas"/>
                <a:cs typeface="Consolas"/>
              </a:rPr>
              <a:t>even</a:t>
            </a:r>
            <a:r>
              <a:rPr lang="fr-FR" sz="1600" baseline="30000" dirty="0" smtClean="0">
                <a:latin typeface="Consolas"/>
                <a:cs typeface="Consolas"/>
              </a:rPr>
              <a:t> </a:t>
            </a:r>
            <a:r>
              <a:rPr lang="fr-FR" sz="1600" baseline="30000" dirty="0">
                <a:latin typeface="Consolas"/>
                <a:cs typeface="Consolas"/>
              </a:rPr>
              <a:t>if </a:t>
            </a:r>
            <a:r>
              <a:rPr lang="fr-FR" sz="1600" baseline="30000" dirty="0" err="1">
                <a:latin typeface="Consolas"/>
                <a:cs typeface="Consolas"/>
              </a:rPr>
              <a:t>they</a:t>
            </a:r>
            <a:r>
              <a:rPr lang="fr-FR" sz="1600" baseline="30000" dirty="0">
                <a:latin typeface="Consolas"/>
                <a:cs typeface="Consolas"/>
              </a:rPr>
              <a:t> are not </a:t>
            </a:r>
            <a:r>
              <a:rPr lang="fr-FR" sz="1600" baseline="30000" dirty="0" err="1" smtClean="0">
                <a:latin typeface="Consolas"/>
                <a:cs typeface="Consolas"/>
              </a:rPr>
              <a:t>fresh</a:t>
            </a:r>
            <a:r>
              <a:rPr lang="fr-FR" sz="1600" baseline="30000" dirty="0" smtClean="0">
                <a:latin typeface="Consolas"/>
                <a:cs typeface="Consolas"/>
              </a:rPr>
              <a:t> </a:t>
            </a:r>
            <a:endParaRPr lang="fr-FR" sz="1600" baseline="30000" dirty="0">
              <a:latin typeface="Consolas"/>
              <a:cs typeface="Consolas"/>
            </a:endParaRPr>
          </a:p>
          <a:p>
            <a:pPr marL="285750" indent="-285750">
              <a:buFont typeface="Arial"/>
              <a:buChar char="•"/>
            </a:pPr>
            <a:r>
              <a:rPr lang="fr-FR" sz="1600" baseline="30000" dirty="0" err="1">
                <a:latin typeface="Consolas"/>
                <a:cs typeface="Consolas"/>
              </a:rPr>
              <a:t>A</a:t>
            </a:r>
            <a:r>
              <a:rPr lang="fr-FR" sz="1600" baseline="30000" dirty="0" err="1" smtClean="0">
                <a:latin typeface="Consolas"/>
                <a:cs typeface="Consolas"/>
              </a:rPr>
              <a:t>vailability</a:t>
            </a:r>
            <a:r>
              <a:rPr lang="fr-FR" sz="1600" baseline="30000" dirty="0" smtClean="0">
                <a:latin typeface="Consolas"/>
                <a:cs typeface="Consolas"/>
              </a:rPr>
              <a:t> </a:t>
            </a:r>
            <a:r>
              <a:rPr lang="fr-FR" sz="1600" baseline="30000" dirty="0">
                <a:latin typeface="Consolas"/>
                <a:cs typeface="Consolas"/>
              </a:rPr>
              <a:t>rate of </a:t>
            </a:r>
            <a:r>
              <a:rPr lang="fr-FR" sz="1600" baseline="30000" dirty="0" err="1">
                <a:latin typeface="Consolas"/>
                <a:cs typeface="Consolas"/>
              </a:rPr>
              <a:t>at</a:t>
            </a:r>
            <a:r>
              <a:rPr lang="fr-FR" sz="1600" baseline="30000" dirty="0">
                <a:latin typeface="Consolas"/>
                <a:cs typeface="Consolas"/>
              </a:rPr>
              <a:t> least 90</a:t>
            </a:r>
            <a:r>
              <a:rPr lang="fr-FR" sz="1600" baseline="30000" dirty="0" smtClean="0">
                <a:latin typeface="Consolas"/>
                <a:cs typeface="Consolas"/>
              </a:rPr>
              <a:t>%</a:t>
            </a:r>
          </a:p>
          <a:p>
            <a:pPr marL="285750" indent="-285750">
              <a:buFont typeface="Arial"/>
              <a:buChar char="•"/>
            </a:pPr>
            <a:r>
              <a:rPr lang="fr-FR" sz="1600" baseline="30000" dirty="0" err="1">
                <a:latin typeface="Consolas"/>
                <a:cs typeface="Consolas"/>
              </a:rPr>
              <a:t>R</a:t>
            </a:r>
            <a:r>
              <a:rPr lang="fr-FR" sz="1600" baseline="30000" dirty="0" err="1" smtClean="0">
                <a:latin typeface="Consolas"/>
                <a:cs typeface="Consolas"/>
              </a:rPr>
              <a:t>esponse</a:t>
            </a:r>
            <a:r>
              <a:rPr lang="fr-FR" sz="1600" baseline="30000" dirty="0" smtClean="0">
                <a:latin typeface="Consolas"/>
                <a:cs typeface="Consolas"/>
              </a:rPr>
              <a:t> </a:t>
            </a:r>
            <a:r>
              <a:rPr lang="fr-FR" sz="1600" baseline="30000" dirty="0">
                <a:latin typeface="Consolas"/>
                <a:cs typeface="Consolas"/>
              </a:rPr>
              <a:t>time of 0,01 </a:t>
            </a:r>
            <a:r>
              <a:rPr lang="fr-FR" sz="1600" baseline="30000" dirty="0" smtClean="0">
                <a:latin typeface="Consolas"/>
                <a:cs typeface="Consolas"/>
              </a:rPr>
              <a:t>sec.</a:t>
            </a:r>
            <a:endParaRPr lang="fr-FR" sz="1600" dirty="0">
              <a:latin typeface="Consolas"/>
              <a:cs typeface="Consolas"/>
            </a:endParaRPr>
          </a:p>
        </p:txBody>
      </p:sp>
      <p:grpSp>
        <p:nvGrpSpPr>
          <p:cNvPr id="23" name="Grouper 22"/>
          <p:cNvGrpSpPr/>
          <p:nvPr/>
        </p:nvGrpSpPr>
        <p:grpSpPr>
          <a:xfrm>
            <a:off x="1714493" y="2578100"/>
            <a:ext cx="7200907" cy="1333500"/>
            <a:chOff x="1714493" y="2578100"/>
            <a:chExt cx="7200907" cy="1333500"/>
          </a:xfrm>
        </p:grpSpPr>
        <p:grpSp>
          <p:nvGrpSpPr>
            <p:cNvPr id="22" name="Grouper 21"/>
            <p:cNvGrpSpPr/>
            <p:nvPr/>
          </p:nvGrpSpPr>
          <p:grpSpPr>
            <a:xfrm>
              <a:off x="7556500" y="3022600"/>
              <a:ext cx="1358900" cy="889000"/>
              <a:chOff x="7073230" y="1377950"/>
              <a:chExt cx="604000" cy="514350"/>
            </a:xfrm>
          </p:grpSpPr>
          <p:sp>
            <p:nvSpPr>
              <p:cNvPr id="47" name="ZoneTexte 46"/>
              <p:cNvSpPr txBox="1"/>
              <p:nvPr/>
            </p:nvSpPr>
            <p:spPr>
              <a:xfrm>
                <a:off x="7201124" y="1377950"/>
                <a:ext cx="476106" cy="3027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fr-FR" dirty="0" err="1" smtClean="0">
                    <a:latin typeface="Consolas"/>
                    <a:cs typeface="Consolas"/>
                  </a:rPr>
                  <a:t>Agreed</a:t>
                </a:r>
                <a:endParaRPr lang="fr-FR" dirty="0" smtClean="0">
                  <a:latin typeface="Consolas"/>
                  <a:cs typeface="Consolas"/>
                </a:endParaRPr>
              </a:p>
              <a:p>
                <a:pPr algn="r"/>
                <a:r>
                  <a:rPr lang="fr-FR" dirty="0" smtClean="0">
                    <a:latin typeface="Consolas"/>
                    <a:cs typeface="Consolas"/>
                  </a:rPr>
                  <a:t>SLA</a:t>
                </a:r>
                <a:endParaRPr lang="fr-FR" dirty="0">
                  <a:latin typeface="Consolas"/>
                  <a:cs typeface="Consolas"/>
                </a:endParaRPr>
              </a:p>
            </p:txBody>
          </p:sp>
          <p:pic>
            <p:nvPicPr>
              <p:cNvPr id="48" name="Image 47"/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6186" b="93557" l="20463" r="89575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 rot="20779357" flipH="1">
                <a:off x="7073230" y="1549400"/>
                <a:ext cx="457789" cy="342900"/>
              </a:xfrm>
              <a:prstGeom prst="rect">
                <a:avLst/>
              </a:prstGeom>
            </p:spPr>
          </p:pic>
        </p:grpSp>
        <p:grpSp>
          <p:nvGrpSpPr>
            <p:cNvPr id="54" name="Grouper 53"/>
            <p:cNvGrpSpPr/>
            <p:nvPr/>
          </p:nvGrpSpPr>
          <p:grpSpPr>
            <a:xfrm>
              <a:off x="1714493" y="2578100"/>
              <a:ext cx="1077488" cy="889000"/>
              <a:chOff x="7073230" y="1377950"/>
              <a:chExt cx="478919" cy="514350"/>
            </a:xfrm>
          </p:grpSpPr>
          <p:sp>
            <p:nvSpPr>
              <p:cNvPr id="55" name="ZoneTexte 54"/>
              <p:cNvSpPr txBox="1"/>
              <p:nvPr/>
            </p:nvSpPr>
            <p:spPr>
              <a:xfrm>
                <a:off x="7195947" y="1377950"/>
                <a:ext cx="356202" cy="3027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fr-FR" dirty="0" err="1" smtClean="0">
                    <a:latin typeface="Consolas"/>
                    <a:cs typeface="Consolas"/>
                  </a:rPr>
                  <a:t>Agreed</a:t>
                </a:r>
                <a:endParaRPr lang="fr-FR" dirty="0" smtClean="0">
                  <a:latin typeface="Consolas"/>
                  <a:cs typeface="Consolas"/>
                </a:endParaRPr>
              </a:p>
              <a:p>
                <a:pPr algn="r"/>
                <a:r>
                  <a:rPr lang="fr-FR" dirty="0" smtClean="0">
                    <a:latin typeface="Consolas"/>
                    <a:cs typeface="Consolas"/>
                  </a:rPr>
                  <a:t>SLA</a:t>
                </a:r>
                <a:endParaRPr lang="fr-FR" dirty="0">
                  <a:latin typeface="Consolas"/>
                  <a:cs typeface="Consolas"/>
                </a:endParaRPr>
              </a:p>
            </p:txBody>
          </p:sp>
          <p:pic>
            <p:nvPicPr>
              <p:cNvPr id="56" name="Image 55"/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6186" b="93557" l="20463" r="89575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 rot="20779357" flipH="1">
                <a:off x="7073230" y="1549400"/>
                <a:ext cx="457789" cy="342900"/>
              </a:xfrm>
              <a:prstGeom prst="rect">
                <a:avLst/>
              </a:prstGeom>
            </p:spPr>
          </p:pic>
        </p:grpSp>
      </p:grpSp>
      <p:grpSp>
        <p:nvGrpSpPr>
          <p:cNvPr id="26" name="Grouper 25"/>
          <p:cNvGrpSpPr/>
          <p:nvPr/>
        </p:nvGrpSpPr>
        <p:grpSpPr>
          <a:xfrm>
            <a:off x="304800" y="1244600"/>
            <a:ext cx="8547100" cy="3327400"/>
            <a:chOff x="304800" y="1244600"/>
            <a:chExt cx="8547100" cy="3327400"/>
          </a:xfrm>
        </p:grpSpPr>
        <p:sp>
          <p:nvSpPr>
            <p:cNvPr id="74" name="Rectangle 73"/>
            <p:cNvSpPr/>
            <p:nvPr/>
          </p:nvSpPr>
          <p:spPr>
            <a:xfrm>
              <a:off x="304800" y="1244600"/>
              <a:ext cx="8547100" cy="33274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b="1" i="1" dirty="0" smtClean="0">
                  <a:solidFill>
                    <a:schemeClr val="tx1"/>
                  </a:solidFill>
                </a:rPr>
                <a:t>Challenge</a:t>
              </a:r>
              <a:r>
                <a:rPr lang="fr-FR" dirty="0" smtClean="0">
                  <a:solidFill>
                    <a:schemeClr val="tx1"/>
                  </a:solidFill>
                </a:rPr>
                <a:t>: </a:t>
              </a:r>
              <a:endParaRPr lang="fr-FR" dirty="0" smtClean="0">
                <a:solidFill>
                  <a:schemeClr val="tx1"/>
                </a:solidFill>
              </a:endParaRPr>
            </a:p>
            <a:p>
              <a:endParaRPr lang="fr-FR" dirty="0" smtClean="0">
                <a:solidFill>
                  <a:schemeClr val="tx1"/>
                </a:solidFill>
              </a:endParaRPr>
            </a:p>
            <a:p>
              <a:r>
                <a:rPr lang="fr-FR" dirty="0" err="1" smtClean="0">
                  <a:solidFill>
                    <a:schemeClr val="tx1"/>
                  </a:solidFill>
                </a:rPr>
                <a:t>Integrate</a:t>
              </a:r>
              <a:r>
                <a:rPr lang="fr-FR" dirty="0" smtClean="0">
                  <a:solidFill>
                    <a:schemeClr val="tx1"/>
                  </a:solidFill>
                </a:rPr>
                <a:t> the </a:t>
              </a:r>
              <a:r>
                <a:rPr lang="fr-FR" dirty="0" err="1" smtClean="0">
                  <a:solidFill>
                    <a:schemeClr val="tx1"/>
                  </a:solidFill>
                </a:rPr>
                <a:t>agreed</a:t>
              </a:r>
              <a:r>
                <a:rPr lang="fr-FR" dirty="0" smtClean="0">
                  <a:solidFill>
                    <a:schemeClr val="tx1"/>
                  </a:solidFill>
                </a:rPr>
                <a:t> </a:t>
              </a:r>
              <a:r>
                <a:rPr lang="fr-FR" dirty="0" err="1" smtClean="0">
                  <a:solidFill>
                    <a:schemeClr val="tx1"/>
                  </a:solidFill>
                </a:rPr>
                <a:t>SLAs</a:t>
              </a:r>
              <a:r>
                <a:rPr lang="fr-FR" dirty="0" smtClean="0">
                  <a:solidFill>
                    <a:schemeClr val="tx1"/>
                  </a:solidFill>
                </a:rPr>
                <a:t> </a:t>
              </a:r>
              <a:r>
                <a:rPr lang="fr-FR" dirty="0" err="1" smtClean="0">
                  <a:solidFill>
                    <a:schemeClr val="tx1"/>
                  </a:solidFill>
                </a:rPr>
                <a:t>with</a:t>
              </a:r>
              <a:r>
                <a:rPr lang="fr-FR" dirty="0" smtClean="0">
                  <a:solidFill>
                    <a:schemeClr val="tx1"/>
                  </a:solidFill>
                </a:rPr>
                <a:t> the </a:t>
              </a:r>
              <a:r>
                <a:rPr lang="fr-FR" dirty="0" err="1" smtClean="0">
                  <a:solidFill>
                    <a:schemeClr val="tx1"/>
                  </a:solidFill>
                </a:rPr>
                <a:t>QoS</a:t>
              </a:r>
              <a:r>
                <a:rPr lang="fr-FR" dirty="0" smtClean="0">
                  <a:solidFill>
                    <a:schemeClr val="tx1"/>
                  </a:solidFill>
                </a:rPr>
                <a:t> </a:t>
              </a:r>
              <a:r>
                <a:rPr lang="fr-FR" dirty="0" err="1" smtClean="0">
                  <a:solidFill>
                    <a:schemeClr val="tx1"/>
                  </a:solidFill>
                </a:rPr>
                <a:t>requirements</a:t>
              </a:r>
              <a:r>
                <a:rPr lang="fr-FR" dirty="0" smtClean="0">
                  <a:solidFill>
                    <a:schemeClr val="tx1"/>
                  </a:solidFill>
                </a:rPr>
                <a:t> </a:t>
              </a:r>
              <a:r>
                <a:rPr lang="fr-FR" dirty="0" err="1" smtClean="0">
                  <a:solidFill>
                    <a:schemeClr val="tx1"/>
                  </a:solidFill>
                </a:rPr>
                <a:t>expressed</a:t>
              </a:r>
              <a:r>
                <a:rPr lang="fr-FR" dirty="0" smtClean="0">
                  <a:solidFill>
                    <a:schemeClr val="tx1"/>
                  </a:solidFill>
                </a:rPr>
                <a:t> by the </a:t>
              </a:r>
              <a:r>
                <a:rPr lang="fr-FR" dirty="0" smtClean="0">
                  <a:solidFill>
                    <a:schemeClr val="tx1"/>
                  </a:solidFill>
                </a:rPr>
                <a:t>user </a:t>
              </a:r>
              <a:r>
                <a:rPr lang="fr-FR" dirty="0" smtClean="0">
                  <a:solidFill>
                    <a:schemeClr val="tx1"/>
                  </a:solidFill>
                  <a:sym typeface="Wingdings"/>
                </a:rPr>
                <a:t></a:t>
              </a:r>
              <a:r>
                <a:rPr lang="fr-FR" dirty="0" smtClean="0">
                  <a:solidFill>
                    <a:schemeClr val="tx1"/>
                  </a:solidFill>
                </a:rPr>
                <a:t> </a:t>
              </a:r>
              <a:r>
                <a:rPr lang="fr-FR" b="1" i="1" dirty="0" err="1" smtClean="0">
                  <a:solidFill>
                    <a:schemeClr val="tx1"/>
                  </a:solidFill>
                </a:rPr>
                <a:t>Derived</a:t>
              </a:r>
              <a:r>
                <a:rPr lang="fr-FR" b="1" i="1" dirty="0" smtClean="0">
                  <a:solidFill>
                    <a:schemeClr val="tx1"/>
                  </a:solidFill>
                </a:rPr>
                <a:t> SLA</a:t>
              </a:r>
            </a:p>
            <a:p>
              <a:endParaRPr lang="fr-FR" dirty="0" smtClean="0">
                <a:solidFill>
                  <a:schemeClr val="tx1"/>
                </a:solidFill>
              </a:endParaRPr>
            </a:p>
            <a:p>
              <a:r>
                <a:rPr lang="fr-FR" b="1" i="1" dirty="0" err="1" smtClean="0">
                  <a:solidFill>
                    <a:schemeClr val="tx1"/>
                  </a:solidFill>
                </a:rPr>
                <a:t>Existing</a:t>
              </a:r>
              <a:r>
                <a:rPr lang="fr-FR" b="1" i="1" dirty="0" smtClean="0">
                  <a:solidFill>
                    <a:schemeClr val="tx1"/>
                  </a:solidFill>
                </a:rPr>
                <a:t> </a:t>
              </a:r>
              <a:r>
                <a:rPr lang="fr-FR" b="1" i="1" dirty="0" err="1" smtClean="0">
                  <a:solidFill>
                    <a:schemeClr val="tx1"/>
                  </a:solidFill>
                </a:rPr>
                <a:t>works</a:t>
              </a:r>
              <a:r>
                <a:rPr lang="fr-FR" dirty="0" smtClean="0">
                  <a:solidFill>
                    <a:schemeClr val="tx1"/>
                  </a:solidFill>
                </a:rPr>
                <a:t>:</a:t>
              </a:r>
            </a:p>
            <a:p>
              <a:endParaRPr lang="fr-F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/>
                <a:buChar char="•"/>
              </a:pPr>
              <a:r>
                <a:rPr lang="fr-FR" b="1" i="1" dirty="0" err="1">
                  <a:solidFill>
                    <a:schemeClr val="tx1"/>
                  </a:solidFill>
                </a:rPr>
                <a:t>N</a:t>
              </a:r>
              <a:r>
                <a:rPr lang="fr-FR" b="1" i="1" dirty="0" err="1" smtClean="0">
                  <a:solidFill>
                    <a:schemeClr val="tx1"/>
                  </a:solidFill>
                </a:rPr>
                <a:t>egotiation</a:t>
              </a:r>
              <a:r>
                <a:rPr lang="fr-FR" dirty="0" smtClean="0">
                  <a:solidFill>
                    <a:schemeClr val="tx1"/>
                  </a:solidFill>
                </a:rPr>
                <a:t> </a:t>
              </a:r>
              <a:r>
                <a:rPr lang="fr-FR" dirty="0">
                  <a:solidFill>
                    <a:schemeClr val="tx1"/>
                  </a:solidFill>
                </a:rPr>
                <a:t>of use conditions, </a:t>
              </a:r>
              <a:r>
                <a:rPr lang="fr-FR" dirty="0" err="1">
                  <a:solidFill>
                    <a:schemeClr val="tx1"/>
                  </a:solidFill>
                </a:rPr>
                <a:t>which</a:t>
              </a:r>
              <a:r>
                <a:rPr lang="fr-FR" dirty="0">
                  <a:solidFill>
                    <a:schemeClr val="tx1"/>
                  </a:solidFill>
                </a:rPr>
                <a:t> are </a:t>
              </a:r>
              <a:r>
                <a:rPr lang="fr-FR" dirty="0" err="1">
                  <a:solidFill>
                    <a:schemeClr val="tx1"/>
                  </a:solidFill>
                </a:rPr>
                <a:t>statically</a:t>
              </a:r>
              <a:r>
                <a:rPr lang="fr-FR" dirty="0">
                  <a:solidFill>
                    <a:schemeClr val="tx1"/>
                  </a:solidFill>
                </a:rPr>
                <a:t> </a:t>
              </a:r>
              <a:r>
                <a:rPr lang="fr-FR" dirty="0" err="1">
                  <a:solidFill>
                    <a:schemeClr val="tx1"/>
                  </a:solidFill>
                </a:rPr>
                <a:t>agreed</a:t>
              </a:r>
              <a:r>
                <a:rPr lang="fr-FR" dirty="0">
                  <a:solidFill>
                    <a:schemeClr val="tx1"/>
                  </a:solidFill>
                </a:rPr>
                <a:t> </a:t>
              </a:r>
              <a:r>
                <a:rPr lang="fr-FR" dirty="0" err="1">
                  <a:solidFill>
                    <a:schemeClr val="tx1"/>
                  </a:solidFill>
                </a:rPr>
                <a:t>between</a:t>
              </a:r>
              <a:r>
                <a:rPr lang="fr-FR" dirty="0">
                  <a:solidFill>
                    <a:schemeClr val="tx1"/>
                  </a:solidFill>
                </a:rPr>
                <a:t> the parts </a:t>
              </a:r>
              <a:r>
                <a:rPr lang="fr-FR" dirty="0" smtClean="0">
                  <a:solidFill>
                    <a:schemeClr val="tx1"/>
                  </a:solidFill>
                </a:rPr>
                <a:t>[</a:t>
              </a:r>
              <a:r>
                <a:rPr lang="fr-FR" dirty="0">
                  <a:solidFill>
                    <a:schemeClr val="tx1"/>
                  </a:solidFill>
                </a:rPr>
                <a:t>1]–[3</a:t>
              </a:r>
              <a:r>
                <a:rPr lang="fr-FR" dirty="0" smtClean="0">
                  <a:solidFill>
                    <a:schemeClr val="tx1"/>
                  </a:solidFill>
                </a:rPr>
                <a:t>]</a:t>
              </a:r>
            </a:p>
            <a:p>
              <a:endParaRPr lang="fr-FR" dirty="0">
                <a:solidFill>
                  <a:schemeClr val="tx1"/>
                </a:solidFill>
              </a:endParaRPr>
            </a:p>
            <a:p>
              <a:r>
                <a:rPr lang="fr-FR" dirty="0" smtClean="0">
                  <a:solidFill>
                    <a:schemeClr val="tx1"/>
                  </a:solidFill>
                </a:rPr>
                <a:t> </a:t>
              </a:r>
            </a:p>
            <a:p>
              <a:pPr marL="285750" indent="-285750">
                <a:buFont typeface="Arial"/>
                <a:buChar char="•"/>
              </a:pPr>
              <a:endParaRPr lang="fr-FR" b="1" i="1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/>
                <a:buChar char="•"/>
              </a:pPr>
              <a:r>
                <a:rPr lang="fr-FR" b="1" i="1" dirty="0" smtClean="0">
                  <a:solidFill>
                    <a:schemeClr val="tx1"/>
                  </a:solidFill>
                </a:rPr>
                <a:t>Monitoring</a:t>
              </a:r>
              <a:r>
                <a:rPr lang="fr-FR" dirty="0" smtClean="0">
                  <a:solidFill>
                    <a:schemeClr val="tx1"/>
                  </a:solidFill>
                </a:rPr>
                <a:t> </a:t>
              </a:r>
              <a:r>
                <a:rPr lang="fr-FR" dirty="0">
                  <a:solidFill>
                    <a:schemeClr val="tx1"/>
                  </a:solidFill>
                </a:rPr>
                <a:t>of </a:t>
              </a:r>
              <a:r>
                <a:rPr lang="fr-FR" dirty="0" smtClean="0">
                  <a:solidFill>
                    <a:schemeClr val="tx1"/>
                  </a:solidFill>
                </a:rPr>
                <a:t>use conditions </a:t>
              </a:r>
              <a:r>
                <a:rPr lang="fr-FR" dirty="0">
                  <a:solidFill>
                    <a:schemeClr val="tx1"/>
                  </a:solidFill>
                </a:rPr>
                <a:t>as </a:t>
              </a:r>
              <a:r>
                <a:rPr lang="fr-FR" dirty="0" err="1">
                  <a:solidFill>
                    <a:schemeClr val="tx1"/>
                  </a:solidFill>
                </a:rPr>
                <a:t>cloud</a:t>
              </a:r>
              <a:r>
                <a:rPr lang="fr-FR" dirty="0">
                  <a:solidFill>
                    <a:schemeClr val="tx1"/>
                  </a:solidFill>
                </a:rPr>
                <a:t> </a:t>
              </a:r>
              <a:r>
                <a:rPr lang="fr-FR" dirty="0" err="1">
                  <a:solidFill>
                    <a:schemeClr val="tx1"/>
                  </a:solidFill>
                </a:rPr>
                <a:t>resources</a:t>
              </a:r>
              <a:r>
                <a:rPr lang="fr-FR" dirty="0">
                  <a:solidFill>
                    <a:schemeClr val="tx1"/>
                  </a:solidFill>
                </a:rPr>
                <a:t> are </a:t>
              </a:r>
              <a:r>
                <a:rPr lang="fr-FR" dirty="0" err="1">
                  <a:solidFill>
                    <a:schemeClr val="tx1"/>
                  </a:solidFill>
                </a:rPr>
                <a:t>used</a:t>
              </a:r>
              <a:r>
                <a:rPr lang="fr-FR" dirty="0">
                  <a:solidFill>
                    <a:schemeClr val="tx1"/>
                  </a:solidFill>
                </a:rPr>
                <a:t>, to </a:t>
              </a:r>
              <a:r>
                <a:rPr lang="fr-FR" dirty="0" err="1">
                  <a:solidFill>
                    <a:schemeClr val="tx1"/>
                  </a:solidFill>
                </a:rPr>
                <a:t>detect</a:t>
              </a:r>
              <a:r>
                <a:rPr lang="fr-FR" dirty="0">
                  <a:solidFill>
                    <a:schemeClr val="tx1"/>
                  </a:solidFill>
                </a:rPr>
                <a:t> SLA </a:t>
              </a:r>
              <a:r>
                <a:rPr lang="fr-FR" dirty="0" err="1">
                  <a:solidFill>
                    <a:schemeClr val="tx1"/>
                  </a:solidFill>
                </a:rPr>
                <a:t>contracts</a:t>
              </a:r>
              <a:r>
                <a:rPr lang="fr-FR" dirty="0">
                  <a:solidFill>
                    <a:schemeClr val="tx1"/>
                  </a:solidFill>
                </a:rPr>
                <a:t> violation </a:t>
              </a:r>
              <a:r>
                <a:rPr lang="fr-FR" dirty="0" smtClean="0">
                  <a:solidFill>
                    <a:schemeClr val="tx1"/>
                  </a:solidFill>
                </a:rPr>
                <a:t>[</a:t>
              </a:r>
              <a:r>
                <a:rPr lang="fr-FR" dirty="0">
                  <a:solidFill>
                    <a:schemeClr val="tx1"/>
                  </a:solidFill>
                </a:rPr>
                <a:t>4], [5</a:t>
              </a:r>
              <a:r>
                <a:rPr lang="fr-FR" dirty="0" smtClean="0">
                  <a:solidFill>
                    <a:schemeClr val="tx1"/>
                  </a:solidFill>
                </a:rPr>
                <a:t>]</a:t>
              </a:r>
            </a:p>
            <a:p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68300" y="3170535"/>
              <a:ext cx="8382000" cy="6565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1100" baseline="30000" dirty="0"/>
                <a:t>[1] V. </a:t>
              </a:r>
              <a:r>
                <a:rPr lang="fr-FR" sz="1100" baseline="30000" dirty="0" err="1"/>
                <a:t>Emeakaroha</a:t>
              </a:r>
              <a:r>
                <a:rPr lang="fr-FR" sz="1100" baseline="30000" dirty="0"/>
                <a:t>, I. </a:t>
              </a:r>
              <a:r>
                <a:rPr lang="fr-FR" sz="1100" baseline="30000" dirty="0" err="1"/>
                <a:t>Brandic</a:t>
              </a:r>
              <a:r>
                <a:rPr lang="fr-FR" sz="1100" baseline="30000" dirty="0"/>
                <a:t>, M. </a:t>
              </a:r>
              <a:r>
                <a:rPr lang="fr-FR" sz="1100" baseline="30000" dirty="0" err="1"/>
                <a:t>Maurer</a:t>
              </a:r>
              <a:r>
                <a:rPr lang="fr-FR" sz="1100" baseline="30000" dirty="0"/>
                <a:t>, and S. </a:t>
              </a:r>
              <a:r>
                <a:rPr lang="fr-FR" sz="1100" baseline="30000" dirty="0" err="1"/>
                <a:t>Dustdar</a:t>
              </a:r>
              <a:r>
                <a:rPr lang="fr-FR" sz="1100" baseline="30000" dirty="0"/>
                <a:t>, “</a:t>
              </a:r>
              <a:r>
                <a:rPr lang="fr-FR" sz="1100" baseline="30000" dirty="0" err="1"/>
                <a:t>Low</a:t>
              </a:r>
              <a:r>
                <a:rPr lang="fr-FR" sz="1100" baseline="30000" dirty="0"/>
                <a:t> </a:t>
              </a:r>
              <a:r>
                <a:rPr lang="fr-FR" sz="1100" baseline="30000" dirty="0" err="1"/>
                <a:t>level</a:t>
              </a:r>
              <a:r>
                <a:rPr lang="fr-FR" sz="1100" baseline="30000" dirty="0"/>
                <a:t> </a:t>
              </a:r>
              <a:r>
                <a:rPr lang="fr-FR" sz="1100" baseline="30000" dirty="0" err="1"/>
                <a:t>metrics</a:t>
              </a:r>
              <a:r>
                <a:rPr lang="fr-FR" sz="1100" baseline="30000" dirty="0"/>
                <a:t> to </a:t>
              </a:r>
              <a:r>
                <a:rPr lang="fr-FR" sz="1100" baseline="30000" dirty="0" err="1"/>
                <a:t>high</a:t>
              </a:r>
              <a:r>
                <a:rPr lang="fr-FR" sz="1100" baseline="30000" dirty="0"/>
                <a:t> </a:t>
              </a:r>
              <a:r>
                <a:rPr lang="fr-FR" sz="1100" baseline="30000" dirty="0" err="1"/>
                <a:t>level</a:t>
              </a:r>
              <a:r>
                <a:rPr lang="fr-FR" sz="1100" baseline="30000" dirty="0"/>
                <a:t> </a:t>
              </a:r>
              <a:r>
                <a:rPr lang="fr-FR" sz="1100" baseline="30000" dirty="0" err="1"/>
                <a:t>slas</a:t>
              </a:r>
              <a:r>
                <a:rPr lang="fr-FR" sz="1100" baseline="30000" dirty="0"/>
                <a:t> - lom2his </a:t>
              </a:r>
              <a:r>
                <a:rPr lang="fr-FR" sz="1100" baseline="30000" dirty="0" err="1"/>
                <a:t>framework</a:t>
              </a:r>
              <a:r>
                <a:rPr lang="fr-FR" sz="1100" baseline="30000" dirty="0"/>
                <a:t>: </a:t>
              </a:r>
              <a:r>
                <a:rPr lang="fr-FR" sz="1100" baseline="30000" dirty="0" err="1"/>
                <a:t>Bridging</a:t>
              </a:r>
              <a:r>
                <a:rPr lang="fr-FR" sz="1100" baseline="30000" dirty="0"/>
                <a:t> the gap </a:t>
              </a:r>
              <a:r>
                <a:rPr lang="fr-FR" sz="1100" baseline="30000" dirty="0" err="1"/>
                <a:t>between</a:t>
              </a:r>
              <a:r>
                <a:rPr lang="fr-FR" sz="1100" baseline="30000" dirty="0"/>
                <a:t> </a:t>
              </a:r>
              <a:r>
                <a:rPr lang="fr-FR" sz="1100" baseline="30000" dirty="0" err="1"/>
                <a:t>monitored</a:t>
              </a:r>
              <a:r>
                <a:rPr lang="fr-FR" sz="1100" baseline="30000" dirty="0"/>
                <a:t> </a:t>
              </a:r>
              <a:r>
                <a:rPr lang="fr-FR" sz="1100" baseline="30000" dirty="0" err="1"/>
                <a:t>metrics</a:t>
              </a:r>
              <a:r>
                <a:rPr lang="fr-FR" sz="1100" baseline="30000" dirty="0"/>
                <a:t> and </a:t>
              </a:r>
              <a:r>
                <a:rPr lang="fr-FR" sz="1100" baseline="30000" dirty="0" err="1"/>
                <a:t>sla</a:t>
              </a:r>
              <a:r>
                <a:rPr lang="fr-FR" sz="1100" baseline="30000" dirty="0"/>
                <a:t> </a:t>
              </a:r>
              <a:r>
                <a:rPr lang="fr-FR" sz="1100" baseline="30000" dirty="0" err="1"/>
                <a:t>parameters</a:t>
              </a:r>
              <a:r>
                <a:rPr lang="fr-FR" sz="1100" baseline="30000" dirty="0"/>
                <a:t> in </a:t>
              </a:r>
              <a:r>
                <a:rPr lang="fr-FR" sz="1100" baseline="30000" dirty="0" err="1"/>
                <a:t>cloud</a:t>
              </a:r>
              <a:r>
                <a:rPr lang="fr-FR" sz="1100" baseline="30000" dirty="0"/>
                <a:t> </a:t>
              </a:r>
              <a:r>
                <a:rPr lang="fr-FR" sz="1100" baseline="30000" dirty="0" err="1"/>
                <a:t>environments</a:t>
              </a:r>
              <a:r>
                <a:rPr lang="fr-FR" sz="1100" baseline="30000" dirty="0"/>
                <a:t>,” in HPCS 2010, 2010, pp. 48–54.</a:t>
              </a:r>
            </a:p>
            <a:p>
              <a:r>
                <a:rPr lang="fr-FR" sz="1100" baseline="30000" dirty="0"/>
                <a:t>[2] A. V. </a:t>
              </a:r>
              <a:r>
                <a:rPr lang="fr-FR" sz="1100" baseline="30000" dirty="0" err="1"/>
                <a:t>Dastjerdi</a:t>
              </a:r>
              <a:r>
                <a:rPr lang="fr-FR" sz="1100" baseline="30000" dirty="0"/>
                <a:t>, S. G. H. </a:t>
              </a:r>
              <a:r>
                <a:rPr lang="fr-FR" sz="1100" baseline="30000" dirty="0" err="1"/>
                <a:t>Tabatabaei</a:t>
              </a:r>
              <a:r>
                <a:rPr lang="fr-FR" sz="1100" baseline="30000" dirty="0"/>
                <a:t>, and R. </a:t>
              </a:r>
              <a:r>
                <a:rPr lang="fr-FR" sz="1100" baseline="30000" dirty="0" err="1"/>
                <a:t>Buyya</a:t>
              </a:r>
              <a:r>
                <a:rPr lang="fr-FR" sz="1100" baseline="30000" dirty="0"/>
                <a:t>, “A </a:t>
              </a:r>
              <a:r>
                <a:rPr lang="fr-FR" sz="1100" baseline="30000" dirty="0" err="1"/>
                <a:t>dependency-aware</a:t>
              </a:r>
              <a:r>
                <a:rPr lang="fr-FR" sz="1100" baseline="30000" dirty="0"/>
                <a:t> </a:t>
              </a:r>
              <a:r>
                <a:rPr lang="fr-FR" sz="1100" baseline="30000" dirty="0" err="1"/>
                <a:t>ontology-based</a:t>
              </a:r>
              <a:r>
                <a:rPr lang="fr-FR" sz="1100" baseline="30000" dirty="0"/>
                <a:t> </a:t>
              </a:r>
              <a:r>
                <a:rPr lang="fr-FR" sz="1100" baseline="30000" dirty="0" err="1"/>
                <a:t>approach</a:t>
              </a:r>
              <a:r>
                <a:rPr lang="fr-FR" sz="1100" baseline="30000" dirty="0"/>
                <a:t> for </a:t>
              </a:r>
              <a:r>
                <a:rPr lang="fr-FR" sz="1100" baseline="30000" dirty="0" err="1"/>
                <a:t>deploying</a:t>
              </a:r>
              <a:r>
                <a:rPr lang="fr-FR" sz="1100" baseline="30000" dirty="0"/>
                <a:t> </a:t>
              </a:r>
              <a:r>
                <a:rPr lang="fr-FR" sz="1100" baseline="30000" dirty="0" err="1"/>
                <a:t>ser</a:t>
              </a:r>
              <a:r>
                <a:rPr lang="fr-FR" sz="1100" baseline="30000" dirty="0"/>
                <a:t>- vice </a:t>
              </a:r>
              <a:r>
                <a:rPr lang="fr-FR" sz="1100" baseline="30000" dirty="0" err="1"/>
                <a:t>level</a:t>
              </a:r>
              <a:r>
                <a:rPr lang="fr-FR" sz="1100" baseline="30000" dirty="0"/>
                <a:t> agreement monitoring services in </a:t>
              </a:r>
              <a:r>
                <a:rPr lang="fr-FR" sz="1100" baseline="30000" dirty="0" err="1"/>
                <a:t>cloud</a:t>
              </a:r>
              <a:r>
                <a:rPr lang="fr-FR" sz="1100" baseline="30000" dirty="0"/>
                <a:t>,” </a:t>
              </a:r>
              <a:r>
                <a:rPr lang="fr-FR" sz="1100" baseline="30000" dirty="0" err="1"/>
                <a:t>Softw</a:t>
              </a:r>
              <a:r>
                <a:rPr lang="fr-FR" sz="1100" baseline="30000" dirty="0"/>
                <a:t>. </a:t>
              </a:r>
              <a:r>
                <a:rPr lang="fr-FR" sz="1100" baseline="30000" dirty="0" err="1"/>
                <a:t>Pract</a:t>
              </a:r>
              <a:r>
                <a:rPr lang="fr-FR" sz="1100" baseline="30000" dirty="0"/>
                <a:t>. </a:t>
              </a:r>
              <a:r>
                <a:rPr lang="fr-FR" sz="1100" baseline="30000" dirty="0" err="1"/>
                <a:t>Exper</a:t>
              </a:r>
              <a:r>
                <a:rPr lang="fr-FR" sz="1100" baseline="30000" dirty="0"/>
                <a:t>., vol. 42, no. 4, pp. 501–518, Apr. 2012.</a:t>
              </a:r>
            </a:p>
            <a:p>
              <a:r>
                <a:rPr lang="fr-FR" sz="1100" baseline="30000" dirty="0"/>
                <a:t>[3] J. Ortiz, V. </a:t>
              </a:r>
              <a:r>
                <a:rPr lang="fr-FR" sz="1100" baseline="30000" dirty="0" err="1"/>
                <a:t>T</a:t>
              </a:r>
              <a:r>
                <a:rPr lang="fr-FR" sz="1100" baseline="30000" dirty="0"/>
                <a:t>. de Almeida, and M. </a:t>
              </a:r>
              <a:r>
                <a:rPr lang="fr-FR" sz="1100" baseline="30000" dirty="0" err="1"/>
                <a:t>Balazinska</a:t>
              </a:r>
              <a:r>
                <a:rPr lang="fr-FR" sz="1100" baseline="30000" dirty="0"/>
                <a:t>, “A vision for </a:t>
              </a:r>
              <a:r>
                <a:rPr lang="fr-FR" sz="1100" baseline="30000" dirty="0" err="1"/>
                <a:t>personalized</a:t>
              </a:r>
              <a:r>
                <a:rPr lang="fr-FR" sz="1100" baseline="30000" dirty="0"/>
                <a:t> service </a:t>
              </a:r>
              <a:r>
                <a:rPr lang="fr-FR" sz="1100" baseline="30000" dirty="0" err="1"/>
                <a:t>level</a:t>
              </a:r>
              <a:r>
                <a:rPr lang="fr-FR" sz="1100" baseline="30000" dirty="0"/>
                <a:t> </a:t>
              </a:r>
              <a:r>
                <a:rPr lang="fr-FR" sz="1100" baseline="30000" dirty="0" err="1"/>
                <a:t>agreements</a:t>
              </a:r>
              <a:r>
                <a:rPr lang="fr-FR" sz="1100" baseline="30000" dirty="0"/>
                <a:t> in the </a:t>
              </a:r>
              <a:r>
                <a:rPr lang="fr-FR" sz="1100" baseline="30000" dirty="0" err="1"/>
                <a:t>cloud</a:t>
              </a:r>
              <a:r>
                <a:rPr lang="fr-FR" sz="1100" baseline="30000" dirty="0"/>
                <a:t>,” in Proc</a:t>
              </a:r>
              <a:r>
                <a:rPr lang="fr-FR" sz="1100" baseline="30000" dirty="0" smtClean="0"/>
                <a:t>.2nd </a:t>
              </a:r>
              <a:r>
                <a:rPr lang="fr-FR" sz="1100" baseline="30000" dirty="0"/>
                <a:t>Workshop on Data </a:t>
              </a:r>
              <a:r>
                <a:rPr lang="fr-FR" sz="1100" baseline="30000" dirty="0" err="1"/>
                <a:t>Analytics</a:t>
              </a:r>
              <a:r>
                <a:rPr lang="fr-FR" sz="1100" baseline="30000" dirty="0"/>
                <a:t> in the Cloud. pp. 21–25.</a:t>
              </a:r>
              <a:endParaRPr lang="fr-FR" sz="11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68300" y="4084211"/>
              <a:ext cx="8382000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1100" baseline="30000" dirty="0"/>
                <a:t>[4] M. Hale and R. </a:t>
              </a:r>
              <a:r>
                <a:rPr lang="fr-FR" sz="1100" baseline="30000" dirty="0" err="1"/>
                <a:t>Gamble</a:t>
              </a:r>
              <a:r>
                <a:rPr lang="fr-FR" sz="1100" baseline="30000" dirty="0"/>
                <a:t>, “</a:t>
              </a:r>
              <a:r>
                <a:rPr lang="fr-FR" sz="1100" baseline="30000" dirty="0" err="1"/>
                <a:t>Secagreement</a:t>
              </a:r>
              <a:r>
                <a:rPr lang="fr-FR" sz="1100" baseline="30000" dirty="0"/>
                <a:t>: </a:t>
              </a:r>
              <a:r>
                <a:rPr lang="fr-FR" sz="1100" baseline="30000" dirty="0" err="1"/>
                <a:t>Advancing</a:t>
              </a:r>
              <a:r>
                <a:rPr lang="fr-FR" sz="1100" baseline="30000" dirty="0"/>
                <a:t> </a:t>
              </a:r>
              <a:r>
                <a:rPr lang="fr-FR" sz="1100" baseline="30000" dirty="0" err="1"/>
                <a:t>security</a:t>
              </a:r>
              <a:r>
                <a:rPr lang="fr-FR" sz="1100" baseline="30000" dirty="0"/>
                <a:t> </a:t>
              </a:r>
              <a:r>
                <a:rPr lang="fr-FR" sz="1100" baseline="30000" dirty="0" err="1"/>
                <a:t>risk</a:t>
              </a:r>
              <a:r>
                <a:rPr lang="fr-FR" sz="1100" baseline="30000" dirty="0"/>
                <a:t> </a:t>
              </a:r>
              <a:r>
                <a:rPr lang="fr-FR" sz="1100" baseline="30000" dirty="0" err="1"/>
                <a:t>calculations</a:t>
              </a:r>
              <a:r>
                <a:rPr lang="fr-FR" sz="1100" baseline="30000" dirty="0"/>
                <a:t> in </a:t>
              </a:r>
              <a:r>
                <a:rPr lang="fr-FR" sz="1100" baseline="30000" dirty="0" err="1"/>
                <a:t>cloud</a:t>
              </a:r>
              <a:r>
                <a:rPr lang="fr-FR" sz="1100" baseline="30000" dirty="0"/>
                <a:t> services,” in IEEE SERVICES, 2012, pp. 133–140.</a:t>
              </a:r>
            </a:p>
            <a:p>
              <a:r>
                <a:rPr lang="fr-FR" sz="1100" baseline="30000" dirty="0"/>
                <a:t>[5] I. </a:t>
              </a:r>
              <a:r>
                <a:rPr lang="fr-FR" sz="1100" baseline="30000" dirty="0" err="1"/>
                <a:t>Brandic</a:t>
              </a:r>
              <a:r>
                <a:rPr lang="fr-FR" sz="1100" baseline="30000" dirty="0"/>
                <a:t>, V. </a:t>
              </a:r>
              <a:r>
                <a:rPr lang="fr-FR" sz="1100" baseline="30000" dirty="0" err="1"/>
                <a:t>Emeakaroha</a:t>
              </a:r>
              <a:r>
                <a:rPr lang="fr-FR" sz="1100" baseline="30000" dirty="0"/>
                <a:t>, M. </a:t>
              </a:r>
              <a:r>
                <a:rPr lang="fr-FR" sz="1100" baseline="30000" dirty="0" err="1"/>
                <a:t>Maurer</a:t>
              </a:r>
              <a:r>
                <a:rPr lang="fr-FR" sz="1100" baseline="30000" dirty="0"/>
                <a:t>, S. </a:t>
              </a:r>
              <a:r>
                <a:rPr lang="fr-FR" sz="1100" baseline="30000" dirty="0" err="1"/>
                <a:t>Dustdar</a:t>
              </a:r>
              <a:r>
                <a:rPr lang="fr-FR" sz="1100" baseline="30000" dirty="0"/>
                <a:t>, S. </a:t>
              </a:r>
              <a:r>
                <a:rPr lang="fr-FR" sz="1100" baseline="30000" dirty="0" err="1"/>
                <a:t>Acs</a:t>
              </a:r>
              <a:r>
                <a:rPr lang="fr-FR" sz="1100" baseline="30000" dirty="0"/>
                <a:t>, A. Kertesz, and G. </a:t>
              </a:r>
              <a:r>
                <a:rPr lang="fr-FR" sz="1100" baseline="30000" dirty="0" err="1"/>
                <a:t>Kecskemeti</a:t>
              </a:r>
              <a:r>
                <a:rPr lang="fr-FR" sz="1100" baseline="30000" dirty="0"/>
                <a:t>, “</a:t>
              </a:r>
              <a:r>
                <a:rPr lang="fr-FR" sz="1100" baseline="30000" dirty="0" err="1"/>
                <a:t>Laysi</a:t>
              </a:r>
              <a:r>
                <a:rPr lang="fr-FR" sz="1100" baseline="30000" dirty="0"/>
                <a:t>: A </a:t>
              </a:r>
              <a:r>
                <a:rPr lang="fr-FR" sz="1100" baseline="30000" dirty="0" err="1"/>
                <a:t>layered</a:t>
              </a:r>
              <a:r>
                <a:rPr lang="fr-FR" sz="1100" baseline="30000" dirty="0"/>
                <a:t> </a:t>
              </a:r>
              <a:r>
                <a:rPr lang="fr-FR" sz="1100" baseline="30000" dirty="0" err="1"/>
                <a:t>approach</a:t>
              </a:r>
              <a:r>
                <a:rPr lang="fr-FR" sz="1100" baseline="30000" dirty="0"/>
                <a:t> for </a:t>
              </a:r>
              <a:r>
                <a:rPr lang="fr-FR" sz="1100" baseline="30000" dirty="0" err="1"/>
                <a:t>sla</a:t>
              </a:r>
              <a:r>
                <a:rPr lang="fr-FR" sz="1100" baseline="30000" dirty="0"/>
                <a:t>-violation propagation in self-</a:t>
              </a:r>
              <a:r>
                <a:rPr lang="fr-FR" sz="1100" baseline="30000" dirty="0" err="1"/>
                <a:t>manageable</a:t>
              </a:r>
              <a:r>
                <a:rPr lang="fr-FR" sz="1100" baseline="30000" dirty="0"/>
                <a:t> </a:t>
              </a:r>
              <a:r>
                <a:rPr lang="fr-FR" sz="1100" baseline="30000" dirty="0" err="1"/>
                <a:t>cloud</a:t>
              </a:r>
              <a:r>
                <a:rPr lang="fr-FR" sz="1100" baseline="30000" dirty="0"/>
                <a:t> </a:t>
              </a:r>
              <a:r>
                <a:rPr lang="fr-FR" sz="1100" baseline="30000" dirty="0" err="1"/>
                <a:t>infras</a:t>
              </a:r>
              <a:r>
                <a:rPr lang="fr-FR" sz="1100" baseline="30000" dirty="0"/>
                <a:t>- </a:t>
              </a:r>
              <a:r>
                <a:rPr lang="fr-FR" sz="1100" baseline="30000" dirty="0" err="1"/>
                <a:t>tructures</a:t>
              </a:r>
              <a:r>
                <a:rPr lang="fr-FR" sz="1100" baseline="30000" dirty="0"/>
                <a:t>,” in IEEE COMPSACW, 2010, pp. 365–370.</a:t>
              </a:r>
              <a:endParaRPr lang="fr-FR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91702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Problem</a:t>
            </a:r>
            <a:r>
              <a:rPr lang="fr-FR" dirty="0" smtClean="0"/>
              <a:t> </a:t>
            </a:r>
            <a:r>
              <a:rPr lang="fr-FR" dirty="0" err="1" smtClean="0"/>
              <a:t>statement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1800" dirty="0" smtClean="0"/>
              <a:t>How </a:t>
            </a:r>
            <a:r>
              <a:rPr lang="fr-FR" sz="1800" dirty="0" err="1"/>
              <a:t>can</a:t>
            </a:r>
            <a:r>
              <a:rPr lang="fr-FR" sz="1800" dirty="0"/>
              <a:t> the user </a:t>
            </a:r>
            <a:r>
              <a:rPr lang="fr-FR" sz="1800" dirty="0" err="1"/>
              <a:t>efficiently</a:t>
            </a:r>
            <a:r>
              <a:rPr lang="fr-FR" sz="1800" dirty="0"/>
              <a:t> </a:t>
            </a:r>
            <a:r>
              <a:rPr lang="fr-FR" sz="1800" dirty="0" err="1"/>
              <a:t>obtain</a:t>
            </a:r>
            <a:r>
              <a:rPr lang="fr-FR" sz="1800" dirty="0"/>
              <a:t> </a:t>
            </a:r>
            <a:r>
              <a:rPr lang="fr-FR" sz="1800" dirty="0" err="1"/>
              <a:t>results</a:t>
            </a:r>
            <a:r>
              <a:rPr lang="fr-FR" sz="1800" dirty="0"/>
              <a:t> for </a:t>
            </a:r>
            <a:r>
              <a:rPr lang="fr-FR" sz="1800" dirty="0" err="1"/>
              <a:t>her</a:t>
            </a:r>
            <a:r>
              <a:rPr lang="fr-FR" sz="1800" dirty="0"/>
              <a:t> </a:t>
            </a:r>
            <a:r>
              <a:rPr lang="fr-FR" sz="1800" dirty="0" err="1"/>
              <a:t>queries</a:t>
            </a:r>
            <a:r>
              <a:rPr lang="fr-FR" sz="1800" dirty="0"/>
              <a:t> </a:t>
            </a:r>
            <a:r>
              <a:rPr lang="fr-FR" sz="1800" dirty="0" err="1"/>
              <a:t>such</a:t>
            </a:r>
            <a:r>
              <a:rPr lang="fr-FR" sz="1800" dirty="0"/>
              <a:t> </a:t>
            </a:r>
            <a:r>
              <a:rPr lang="fr-FR" sz="1800" dirty="0" err="1"/>
              <a:t>that</a:t>
            </a:r>
            <a:r>
              <a:rPr lang="fr-FR" sz="1800" dirty="0"/>
              <a:t> </a:t>
            </a:r>
            <a:r>
              <a:rPr lang="fr-FR" sz="1800" dirty="0" err="1"/>
              <a:t>they</a:t>
            </a:r>
            <a:r>
              <a:rPr lang="fr-FR" sz="1800" dirty="0"/>
              <a:t> </a:t>
            </a:r>
            <a:r>
              <a:rPr lang="fr-FR" sz="1800" dirty="0" err="1"/>
              <a:t>meet</a:t>
            </a:r>
            <a:r>
              <a:rPr lang="fr-FR" sz="1800" dirty="0"/>
              <a:t> </a:t>
            </a:r>
            <a:r>
              <a:rPr lang="fr-FR" sz="1800" dirty="0" err="1"/>
              <a:t>her</a:t>
            </a:r>
            <a:r>
              <a:rPr lang="fr-FR" sz="1800" dirty="0"/>
              <a:t> </a:t>
            </a:r>
            <a:r>
              <a:rPr lang="fr-FR" sz="1800" dirty="0" err="1"/>
              <a:t>QoS</a:t>
            </a:r>
            <a:r>
              <a:rPr lang="fr-FR" sz="1800" dirty="0"/>
              <a:t> </a:t>
            </a:r>
            <a:r>
              <a:rPr lang="fr-FR" sz="1800" dirty="0" err="1" smtClean="0"/>
              <a:t>requirements</a:t>
            </a:r>
            <a:r>
              <a:rPr lang="fr-FR" sz="1800" dirty="0" smtClean="0"/>
              <a:t> </a:t>
            </a:r>
          </a:p>
          <a:p>
            <a:pPr lvl="1"/>
            <a:r>
              <a:rPr lang="fr-FR" sz="1600" dirty="0" err="1" smtClean="0"/>
              <a:t>they</a:t>
            </a:r>
            <a:r>
              <a:rPr lang="fr-FR" sz="1600" dirty="0" smtClean="0"/>
              <a:t> </a:t>
            </a:r>
            <a:r>
              <a:rPr lang="fr-FR" sz="1600" dirty="0"/>
              <a:t>respect </a:t>
            </a:r>
            <a:r>
              <a:rPr lang="fr-FR" sz="1600" dirty="0" err="1"/>
              <a:t>her</a:t>
            </a:r>
            <a:r>
              <a:rPr lang="fr-FR" sz="1600" dirty="0"/>
              <a:t> </a:t>
            </a:r>
            <a:r>
              <a:rPr lang="fr-FR" sz="1600" dirty="0" err="1"/>
              <a:t>subscribed</a:t>
            </a:r>
            <a:r>
              <a:rPr lang="fr-FR" sz="1600" dirty="0"/>
              <a:t> </a:t>
            </a:r>
            <a:r>
              <a:rPr lang="fr-FR" sz="1600" dirty="0" err="1"/>
              <a:t>contracts</a:t>
            </a:r>
            <a:r>
              <a:rPr lang="fr-FR" sz="1600" dirty="0"/>
              <a:t> </a:t>
            </a:r>
            <a:r>
              <a:rPr lang="fr-FR" sz="1600" dirty="0" err="1"/>
              <a:t>with</a:t>
            </a:r>
            <a:r>
              <a:rPr lang="fr-FR" sz="1600" dirty="0"/>
              <a:t> the </a:t>
            </a:r>
            <a:r>
              <a:rPr lang="fr-FR" sz="1600" dirty="0" err="1"/>
              <a:t>involved</a:t>
            </a:r>
            <a:r>
              <a:rPr lang="fr-FR" sz="1600" dirty="0"/>
              <a:t> </a:t>
            </a:r>
            <a:r>
              <a:rPr lang="fr-FR" sz="1600" dirty="0" err="1"/>
              <a:t>cloud</a:t>
            </a:r>
            <a:r>
              <a:rPr lang="fr-FR" sz="1600" dirty="0"/>
              <a:t> provider(s</a:t>
            </a:r>
            <a:r>
              <a:rPr lang="fr-FR" sz="1600" dirty="0" smtClean="0"/>
              <a:t>)</a:t>
            </a:r>
          </a:p>
          <a:p>
            <a:pPr lvl="1"/>
            <a:r>
              <a:rPr lang="fr-FR" sz="1600" dirty="0" err="1" smtClean="0"/>
              <a:t>they</a:t>
            </a:r>
            <a:r>
              <a:rPr lang="fr-FR" sz="1600" dirty="0" smtClean="0"/>
              <a:t> </a:t>
            </a:r>
            <a:r>
              <a:rPr lang="fr-FR" sz="1600" dirty="0"/>
              <a:t>do not </a:t>
            </a:r>
            <a:r>
              <a:rPr lang="fr-FR" sz="1600" dirty="0" err="1"/>
              <a:t>neglect</a:t>
            </a:r>
            <a:r>
              <a:rPr lang="fr-FR" sz="1600" dirty="0"/>
              <a:t> services </a:t>
            </a:r>
            <a:r>
              <a:rPr lang="fr-FR" sz="1600" dirty="0" err="1" smtClean="0"/>
              <a:t>contracts</a:t>
            </a:r>
            <a:endParaRPr lang="fr-FR" sz="1600" dirty="0" smtClean="0"/>
          </a:p>
          <a:p>
            <a:r>
              <a:rPr lang="fr-FR" sz="1800" dirty="0" err="1" smtClean="0"/>
              <a:t>Particularly</a:t>
            </a:r>
            <a:r>
              <a:rPr lang="fr-FR" sz="1800" dirty="0"/>
              <a:t>, for </a:t>
            </a:r>
            <a:r>
              <a:rPr lang="fr-FR" sz="1800" dirty="0" err="1"/>
              <a:t>queries</a:t>
            </a:r>
            <a:r>
              <a:rPr lang="fr-FR" sz="1800" dirty="0"/>
              <a:t> </a:t>
            </a:r>
            <a:r>
              <a:rPr lang="fr-FR" sz="1800" dirty="0" err="1"/>
              <a:t>that</a:t>
            </a:r>
            <a:r>
              <a:rPr lang="fr-FR" sz="1800" dirty="0"/>
              <a:t> call </a:t>
            </a:r>
            <a:r>
              <a:rPr lang="fr-FR" sz="1800" dirty="0" err="1"/>
              <a:t>several</a:t>
            </a:r>
            <a:r>
              <a:rPr lang="fr-FR" sz="1800" dirty="0"/>
              <a:t> services </a:t>
            </a:r>
            <a:r>
              <a:rPr lang="fr-FR" sz="1800" dirty="0" err="1"/>
              <a:t>deployed</a:t>
            </a:r>
            <a:r>
              <a:rPr lang="fr-FR" sz="1800" dirty="0"/>
              <a:t> on </a:t>
            </a:r>
            <a:r>
              <a:rPr lang="fr-FR" sz="1800" dirty="0" err="1"/>
              <a:t>different</a:t>
            </a:r>
            <a:r>
              <a:rPr lang="fr-FR" sz="1800" dirty="0"/>
              <a:t> </a:t>
            </a:r>
            <a:r>
              <a:rPr lang="fr-FR" sz="1800" dirty="0" err="1" smtClean="0"/>
              <a:t>clouds</a:t>
            </a:r>
            <a:endParaRPr lang="fr-FR" sz="180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914D5-4C05-48A0-975C-C97C98535A0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3481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objectives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sz="1800" dirty="0" smtClean="0"/>
              <a:t>Propose an SLA guided continuous data integration and provision system as a DaaS  </a:t>
            </a:r>
          </a:p>
          <a:p>
            <a:pPr lvl="1"/>
            <a:r>
              <a:rPr lang="es-MX" sz="1600" dirty="0" smtClean="0"/>
              <a:t>Integrated SLA computation out of the Data agreed SLA</a:t>
            </a:r>
          </a:p>
          <a:p>
            <a:pPr lvl="1"/>
            <a:r>
              <a:rPr lang="es-MX" sz="1600" dirty="0" smtClean="0"/>
              <a:t>Optimized and adaptable data collection, query rewriting and integration according to user preferences</a:t>
            </a:r>
          </a:p>
          <a:p>
            <a:pPr lvl="1"/>
            <a:r>
              <a:rPr lang="es-MX" sz="1600" dirty="0" smtClean="0"/>
              <a:t>Learning based data integration mechanisms</a:t>
            </a:r>
            <a:endParaRPr lang="es-MX" sz="160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D703-76A2-4767-AC01-55DB2BFA04C0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73982592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Roadmap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000" dirty="0" smtClean="0"/>
              <a:t>New challenges of data </a:t>
            </a:r>
            <a:r>
              <a:rPr lang="fr-FR" sz="2000" dirty="0" err="1" smtClean="0"/>
              <a:t>integration</a:t>
            </a:r>
            <a:r>
              <a:rPr lang="fr-FR" sz="2000" dirty="0" smtClean="0"/>
              <a:t> in the </a:t>
            </a:r>
            <a:r>
              <a:rPr lang="fr-FR" sz="2000" dirty="0" err="1" smtClean="0"/>
              <a:t>era</a:t>
            </a:r>
            <a:r>
              <a:rPr lang="fr-FR" sz="2000" dirty="0" smtClean="0"/>
              <a:t> of the </a:t>
            </a:r>
            <a:r>
              <a:rPr lang="fr-FR" sz="2000" dirty="0" err="1" smtClean="0"/>
              <a:t>clouds</a:t>
            </a:r>
            <a:endParaRPr lang="fr-FR" sz="2000" dirty="0" smtClean="0"/>
          </a:p>
          <a:p>
            <a:r>
              <a:rPr lang="fr-FR" sz="2000" dirty="0" smtClean="0"/>
              <a:t>SLA </a:t>
            </a:r>
            <a:r>
              <a:rPr lang="fr-FR" sz="2000" dirty="0" err="1" smtClean="0"/>
              <a:t>guided</a:t>
            </a:r>
            <a:r>
              <a:rPr lang="fr-FR" sz="2000" dirty="0" smtClean="0"/>
              <a:t> data </a:t>
            </a:r>
            <a:r>
              <a:rPr lang="fr-FR" sz="2000" dirty="0" err="1" smtClean="0"/>
              <a:t>integration</a:t>
            </a:r>
            <a:r>
              <a:rPr lang="fr-FR" sz="2000" dirty="0"/>
              <a:t> </a:t>
            </a:r>
            <a:r>
              <a:rPr lang="fr-FR" sz="2000" dirty="0" smtClean="0"/>
              <a:t>as a service</a:t>
            </a:r>
          </a:p>
          <a:p>
            <a:pPr lvl="1"/>
            <a:r>
              <a:rPr lang="fr-FR" sz="1800" dirty="0" smtClean="0"/>
              <a:t>SLA model</a:t>
            </a:r>
          </a:p>
          <a:p>
            <a:pPr lvl="1"/>
            <a:r>
              <a:rPr lang="fr-FR" sz="1800" dirty="0" err="1" smtClean="0"/>
              <a:t>Query</a:t>
            </a:r>
            <a:r>
              <a:rPr lang="fr-FR" sz="1800" dirty="0" smtClean="0"/>
              <a:t> rewriting</a:t>
            </a:r>
          </a:p>
          <a:p>
            <a:r>
              <a:rPr lang="fr-FR" sz="2000" dirty="0" smtClean="0"/>
              <a:t>Conclusions and perspectives</a:t>
            </a:r>
            <a:endParaRPr lang="fr-FR" sz="2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914D5-4C05-48A0-975C-C97C98535A0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8582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General </a:t>
            </a:r>
            <a:r>
              <a:rPr lang="fr-FR" dirty="0" err="1" smtClean="0"/>
              <a:t>approach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914D5-4C05-48A0-975C-C97C98535A04}" type="slidenum">
              <a:rPr lang="en-GB" smtClean="0"/>
              <a:t>8</a:t>
            </a:fld>
            <a:endParaRPr lang="en-GB"/>
          </a:p>
        </p:txBody>
      </p:sp>
      <p:sp>
        <p:nvSpPr>
          <p:cNvPr id="4" name="Signalisation droite 3"/>
          <p:cNvSpPr/>
          <p:nvPr/>
        </p:nvSpPr>
        <p:spPr>
          <a:xfrm>
            <a:off x="1230931" y="1905000"/>
            <a:ext cx="1423370" cy="419100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Consolas"/>
                <a:cs typeface="Consolas"/>
              </a:rPr>
              <a:t>SLA </a:t>
            </a:r>
            <a:r>
              <a:rPr lang="fr-FR" dirty="0" err="1" smtClean="0">
                <a:latin typeface="Consolas"/>
                <a:cs typeface="Consolas"/>
              </a:rPr>
              <a:t>derivation</a:t>
            </a:r>
            <a:endParaRPr lang="fr-FR" dirty="0">
              <a:latin typeface="Consolas"/>
              <a:cs typeface="Consolas"/>
            </a:endParaRPr>
          </a:p>
        </p:txBody>
      </p:sp>
      <p:sp>
        <p:nvSpPr>
          <p:cNvPr id="5" name="Signalisation droite 4"/>
          <p:cNvSpPr/>
          <p:nvPr/>
        </p:nvSpPr>
        <p:spPr>
          <a:xfrm>
            <a:off x="3513612" y="1917700"/>
            <a:ext cx="1718788" cy="419100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Consolas"/>
                <a:cs typeface="Consolas"/>
              </a:rPr>
              <a:t>Service composition</a:t>
            </a:r>
            <a:endParaRPr lang="fr-FR" dirty="0">
              <a:latin typeface="Consolas"/>
              <a:cs typeface="Consolas"/>
            </a:endParaRPr>
          </a:p>
        </p:txBody>
      </p:sp>
      <p:sp>
        <p:nvSpPr>
          <p:cNvPr id="6" name="Signalisation droite 5"/>
          <p:cNvSpPr/>
          <p:nvPr/>
        </p:nvSpPr>
        <p:spPr>
          <a:xfrm>
            <a:off x="5964712" y="1930400"/>
            <a:ext cx="1718788" cy="419100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latin typeface="Consolas"/>
                <a:cs typeface="Consolas"/>
              </a:rPr>
              <a:t>Query</a:t>
            </a:r>
            <a:r>
              <a:rPr lang="fr-FR" dirty="0" smtClean="0">
                <a:latin typeface="Consolas"/>
                <a:cs typeface="Consolas"/>
              </a:rPr>
              <a:t> </a:t>
            </a:r>
            <a:r>
              <a:rPr lang="fr-FR" dirty="0" err="1" smtClean="0">
                <a:latin typeface="Consolas"/>
                <a:cs typeface="Consolas"/>
              </a:rPr>
              <a:t>evaluation</a:t>
            </a:r>
            <a:endParaRPr lang="fr-FR" dirty="0">
              <a:latin typeface="Consolas"/>
              <a:cs typeface="Consolas"/>
            </a:endParaRPr>
          </a:p>
        </p:txBody>
      </p:sp>
      <p:sp>
        <p:nvSpPr>
          <p:cNvPr id="7" name="Signalisation droite 6"/>
          <p:cNvSpPr/>
          <p:nvPr/>
        </p:nvSpPr>
        <p:spPr>
          <a:xfrm>
            <a:off x="2008137" y="2692400"/>
            <a:ext cx="1611363" cy="584200"/>
          </a:xfrm>
          <a:prstGeom prst="homePlate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>
                <a:solidFill>
                  <a:srgbClr val="000000"/>
                </a:solidFill>
                <a:latin typeface="Consolas"/>
                <a:cs typeface="Consolas"/>
              </a:rPr>
              <a:t>Lookup</a:t>
            </a:r>
            <a:endParaRPr lang="fr-FR" sz="1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pPr algn="ctr"/>
            <a:r>
              <a:rPr lang="fr-FR" sz="1200" dirty="0" err="1">
                <a:solidFill>
                  <a:srgbClr val="000000"/>
                </a:solidFill>
                <a:latin typeface="Consolas"/>
                <a:cs typeface="Consolas"/>
              </a:rPr>
              <a:t>p</a:t>
            </a:r>
            <a:r>
              <a:rPr lang="fr-FR" sz="1200" dirty="0" err="1" smtClean="0">
                <a:solidFill>
                  <a:srgbClr val="000000"/>
                </a:solidFill>
                <a:latin typeface="Consolas"/>
                <a:cs typeface="Consolas"/>
              </a:rPr>
              <a:t>rederived</a:t>
            </a:r>
            <a:r>
              <a:rPr lang="fr-FR" sz="1200" dirty="0" smtClean="0">
                <a:solidFill>
                  <a:srgbClr val="000000"/>
                </a:solidFill>
                <a:latin typeface="Consolas"/>
                <a:cs typeface="Consolas"/>
              </a:rPr>
              <a:t> SLA</a:t>
            </a:r>
            <a:endParaRPr lang="fr-FR" sz="12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8" name="Signalisation droite 7"/>
          <p:cNvSpPr/>
          <p:nvPr/>
        </p:nvSpPr>
        <p:spPr>
          <a:xfrm>
            <a:off x="3138923" y="1549400"/>
            <a:ext cx="4976377" cy="952500"/>
          </a:xfrm>
          <a:prstGeom prst="homePlate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Consolas"/>
              <a:cs typeface="Consolas"/>
            </a:endParaRPr>
          </a:p>
        </p:txBody>
      </p:sp>
      <p:sp>
        <p:nvSpPr>
          <p:cNvPr id="9" name="Signalisation droite 8"/>
          <p:cNvSpPr/>
          <p:nvPr/>
        </p:nvSpPr>
        <p:spPr>
          <a:xfrm>
            <a:off x="1982737" y="3517900"/>
            <a:ext cx="1611363" cy="584200"/>
          </a:xfrm>
          <a:prstGeom prst="homePlate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>
                <a:solidFill>
                  <a:srgbClr val="000000"/>
                </a:solidFill>
                <a:latin typeface="Consolas"/>
                <a:cs typeface="Consolas"/>
              </a:rPr>
              <a:t>Integrate</a:t>
            </a:r>
            <a:endParaRPr lang="fr-FR" sz="1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pPr algn="ctr"/>
            <a:r>
              <a:rPr lang="fr-FR" sz="1200" dirty="0" smtClean="0">
                <a:solidFill>
                  <a:srgbClr val="000000"/>
                </a:solidFill>
                <a:latin typeface="Consolas"/>
                <a:cs typeface="Consolas"/>
              </a:rPr>
              <a:t>SLA</a:t>
            </a:r>
            <a:endParaRPr lang="fr-FR" sz="12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cxnSp>
        <p:nvCxnSpPr>
          <p:cNvPr id="11" name="Connecteur en angle 10"/>
          <p:cNvCxnSpPr>
            <a:stCxn id="4" idx="2"/>
            <a:endCxn id="7" idx="1"/>
          </p:cNvCxnSpPr>
          <p:nvPr/>
        </p:nvCxnSpPr>
        <p:spPr>
          <a:xfrm rot="16200000" flipH="1">
            <a:off x="1592789" y="2569152"/>
            <a:ext cx="660400" cy="17029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en angle 12"/>
          <p:cNvCxnSpPr>
            <a:stCxn id="4" idx="2"/>
            <a:endCxn id="9" idx="1"/>
          </p:cNvCxnSpPr>
          <p:nvPr/>
        </p:nvCxnSpPr>
        <p:spPr>
          <a:xfrm rot="16200000" flipH="1">
            <a:off x="1167339" y="2994602"/>
            <a:ext cx="1485900" cy="14489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1349697" y="3073400"/>
            <a:ext cx="403989" cy="276999"/>
          </a:xfrm>
          <a:prstGeom prst="rect">
            <a:avLst/>
          </a:prstGeom>
          <a:noFill/>
          <a:ln>
            <a:solidFill>
              <a:srgbClr val="18579B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Consolas"/>
                <a:cs typeface="Consolas"/>
              </a:rPr>
              <a:t>OR</a:t>
            </a:r>
            <a:endParaRPr lang="fr-FR" sz="1200" dirty="0">
              <a:latin typeface="Consolas"/>
              <a:cs typeface="Consolas"/>
            </a:endParaRPr>
          </a:p>
        </p:txBody>
      </p:sp>
      <p:sp>
        <p:nvSpPr>
          <p:cNvPr id="16" name="Signalisation droite 15"/>
          <p:cNvSpPr/>
          <p:nvPr/>
        </p:nvSpPr>
        <p:spPr>
          <a:xfrm>
            <a:off x="4408437" y="2667000"/>
            <a:ext cx="1611363" cy="584200"/>
          </a:xfrm>
          <a:prstGeom prst="homePlate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rgbClr val="000000"/>
                </a:solidFill>
                <a:latin typeface="Consolas"/>
                <a:cs typeface="Consolas"/>
              </a:rPr>
              <a:t>Rewrite </a:t>
            </a:r>
            <a:r>
              <a:rPr lang="fr-FR" sz="1200" dirty="0" err="1" smtClean="0">
                <a:solidFill>
                  <a:srgbClr val="000000"/>
                </a:solidFill>
                <a:latin typeface="Consolas"/>
                <a:cs typeface="Consolas"/>
              </a:rPr>
              <a:t>query</a:t>
            </a:r>
            <a:r>
              <a:rPr lang="fr-FR" sz="1200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fr-FR" sz="1200" dirty="0" err="1" smtClean="0">
                <a:solidFill>
                  <a:srgbClr val="000000"/>
                </a:solidFill>
                <a:latin typeface="Consolas"/>
                <a:cs typeface="Consolas"/>
              </a:rPr>
              <a:t>with</a:t>
            </a:r>
            <a:r>
              <a:rPr lang="fr-FR" sz="1200" dirty="0" smtClean="0">
                <a:solidFill>
                  <a:srgbClr val="000000"/>
                </a:solidFill>
                <a:latin typeface="Consolas"/>
                <a:cs typeface="Consolas"/>
              </a:rPr>
              <a:t> SLA </a:t>
            </a:r>
            <a:r>
              <a:rPr lang="fr-FR" sz="1200" dirty="0" err="1" smtClean="0">
                <a:solidFill>
                  <a:srgbClr val="000000"/>
                </a:solidFill>
                <a:latin typeface="Consolas"/>
                <a:cs typeface="Consolas"/>
              </a:rPr>
              <a:t>constraints</a:t>
            </a:r>
            <a:endParaRPr lang="fr-FR" sz="12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cxnSp>
        <p:nvCxnSpPr>
          <p:cNvPr id="20" name="Connecteur en angle 19"/>
          <p:cNvCxnSpPr>
            <a:stCxn id="5" idx="2"/>
            <a:endCxn id="16" idx="1"/>
          </p:cNvCxnSpPr>
          <p:nvPr/>
        </p:nvCxnSpPr>
        <p:spPr>
          <a:xfrm rot="16200000" flipH="1">
            <a:off x="4027184" y="2577847"/>
            <a:ext cx="622300" cy="14020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Signalisation droite 20"/>
          <p:cNvSpPr/>
          <p:nvPr/>
        </p:nvSpPr>
        <p:spPr>
          <a:xfrm>
            <a:off x="4421137" y="3479800"/>
            <a:ext cx="1611363" cy="584200"/>
          </a:xfrm>
          <a:prstGeom prst="homePlate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rgbClr val="000000"/>
                </a:solidFill>
                <a:latin typeface="Consolas"/>
                <a:cs typeface="Consolas"/>
              </a:rPr>
              <a:t>Store </a:t>
            </a:r>
            <a:r>
              <a:rPr lang="fr-FR" sz="1200" dirty="0" err="1" smtClean="0">
                <a:solidFill>
                  <a:srgbClr val="000000"/>
                </a:solidFill>
                <a:latin typeface="Consolas"/>
                <a:cs typeface="Consolas"/>
              </a:rPr>
              <a:t>rewriten</a:t>
            </a:r>
            <a:r>
              <a:rPr lang="fr-FR" sz="1200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fr-FR" sz="1200" dirty="0" err="1" smtClean="0">
                <a:solidFill>
                  <a:srgbClr val="000000"/>
                </a:solidFill>
                <a:latin typeface="Consolas"/>
                <a:cs typeface="Consolas"/>
              </a:rPr>
              <a:t>queries</a:t>
            </a:r>
            <a:endParaRPr lang="fr-FR" sz="12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3181138" y="1524000"/>
            <a:ext cx="1760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Consolas"/>
                <a:cs typeface="Consolas"/>
              </a:rPr>
              <a:t>Query</a:t>
            </a:r>
            <a:r>
              <a:rPr lang="fr-FR" dirty="0" smtClean="0">
                <a:latin typeface="Consolas"/>
                <a:cs typeface="Consolas"/>
              </a:rPr>
              <a:t> rewriting</a:t>
            </a:r>
            <a:endParaRPr lang="fr-FR" dirty="0">
              <a:latin typeface="Consolas"/>
              <a:cs typeface="Consolas"/>
            </a:endParaRPr>
          </a:p>
        </p:txBody>
      </p:sp>
      <p:cxnSp>
        <p:nvCxnSpPr>
          <p:cNvPr id="23" name="Connecteur en angle 22"/>
          <p:cNvCxnSpPr>
            <a:stCxn id="5" idx="2"/>
            <a:endCxn id="21" idx="1"/>
          </p:cNvCxnSpPr>
          <p:nvPr/>
        </p:nvCxnSpPr>
        <p:spPr>
          <a:xfrm rot="16200000" flipH="1">
            <a:off x="3627134" y="2977897"/>
            <a:ext cx="1435100" cy="15290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/>
        </p:nvSpPr>
        <p:spPr>
          <a:xfrm>
            <a:off x="3693539" y="3048000"/>
            <a:ext cx="508357" cy="276999"/>
          </a:xfrm>
          <a:prstGeom prst="rect">
            <a:avLst/>
          </a:prstGeom>
          <a:noFill/>
          <a:ln>
            <a:solidFill>
              <a:srgbClr val="18579B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Consolas"/>
                <a:cs typeface="Consolas"/>
              </a:rPr>
              <a:t>SEQ</a:t>
            </a:r>
            <a:endParaRPr lang="fr-FR" sz="1200" dirty="0">
              <a:latin typeface="Consolas"/>
              <a:cs typeface="Consolas"/>
            </a:endParaRPr>
          </a:p>
        </p:txBody>
      </p:sp>
      <p:sp>
        <p:nvSpPr>
          <p:cNvPr id="27" name="Signalisation droite 26"/>
          <p:cNvSpPr/>
          <p:nvPr/>
        </p:nvSpPr>
        <p:spPr>
          <a:xfrm>
            <a:off x="6808737" y="2692400"/>
            <a:ext cx="1611363" cy="584200"/>
          </a:xfrm>
          <a:prstGeom prst="homePlate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rgbClr val="000000"/>
                </a:solidFill>
                <a:latin typeface="Consolas"/>
                <a:cs typeface="Consolas"/>
              </a:rPr>
              <a:t>SLA </a:t>
            </a:r>
            <a:r>
              <a:rPr lang="fr-FR" sz="1200" dirty="0" err="1" smtClean="0">
                <a:solidFill>
                  <a:srgbClr val="000000"/>
                </a:solidFill>
                <a:latin typeface="Consolas"/>
                <a:cs typeface="Consolas"/>
              </a:rPr>
              <a:t>guided</a:t>
            </a:r>
            <a:endParaRPr lang="fr-FR" sz="1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pPr algn="ctr"/>
            <a:r>
              <a:rPr lang="fr-FR" sz="1200" dirty="0" err="1">
                <a:solidFill>
                  <a:srgbClr val="000000"/>
                </a:solidFill>
                <a:latin typeface="Consolas"/>
                <a:cs typeface="Consolas"/>
              </a:rPr>
              <a:t>o</a:t>
            </a:r>
            <a:r>
              <a:rPr lang="fr-FR" sz="1200" dirty="0" err="1" smtClean="0">
                <a:solidFill>
                  <a:srgbClr val="000000"/>
                </a:solidFill>
                <a:latin typeface="Consolas"/>
                <a:cs typeface="Consolas"/>
              </a:rPr>
              <a:t>ptimization</a:t>
            </a:r>
            <a:endParaRPr lang="fr-FR" sz="12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28" name="Signalisation droite 27"/>
          <p:cNvSpPr/>
          <p:nvPr/>
        </p:nvSpPr>
        <p:spPr>
          <a:xfrm>
            <a:off x="6846837" y="3505200"/>
            <a:ext cx="1611363" cy="584200"/>
          </a:xfrm>
          <a:prstGeom prst="homePlate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>
                <a:solidFill>
                  <a:srgbClr val="000000"/>
                </a:solidFill>
                <a:latin typeface="Consolas"/>
                <a:cs typeface="Consolas"/>
              </a:rPr>
              <a:t>Execution</a:t>
            </a:r>
            <a:endParaRPr lang="fr-FR" sz="12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cxnSp>
        <p:nvCxnSpPr>
          <p:cNvPr id="29" name="Connecteur en angle 28"/>
          <p:cNvCxnSpPr>
            <a:stCxn id="6" idx="2"/>
            <a:endCxn id="27" idx="1"/>
          </p:cNvCxnSpPr>
          <p:nvPr/>
        </p:nvCxnSpPr>
        <p:spPr>
          <a:xfrm rot="16200000" flipH="1">
            <a:off x="6446534" y="2622297"/>
            <a:ext cx="635000" cy="8940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en angle 32"/>
          <p:cNvCxnSpPr>
            <a:stCxn id="6" idx="2"/>
            <a:endCxn id="28" idx="1"/>
          </p:cNvCxnSpPr>
          <p:nvPr/>
        </p:nvCxnSpPr>
        <p:spPr>
          <a:xfrm rot="16200000" flipH="1">
            <a:off x="6059184" y="3009647"/>
            <a:ext cx="1447800" cy="12750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6157339" y="3048000"/>
            <a:ext cx="508357" cy="276999"/>
          </a:xfrm>
          <a:prstGeom prst="rect">
            <a:avLst/>
          </a:prstGeom>
          <a:noFill/>
          <a:ln>
            <a:solidFill>
              <a:srgbClr val="18579B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Consolas"/>
                <a:cs typeface="Consolas"/>
              </a:rPr>
              <a:t>SEQ</a:t>
            </a:r>
            <a:endParaRPr lang="fr-FR" sz="1200" dirty="0">
              <a:latin typeface="Consolas"/>
              <a:cs typeface="Consolas"/>
            </a:endParaRPr>
          </a:p>
        </p:txBody>
      </p:sp>
      <p:sp>
        <p:nvSpPr>
          <p:cNvPr id="37" name="Signalisation droite 36"/>
          <p:cNvSpPr/>
          <p:nvPr/>
        </p:nvSpPr>
        <p:spPr>
          <a:xfrm>
            <a:off x="330200" y="4445000"/>
            <a:ext cx="8432800" cy="444500"/>
          </a:xfrm>
          <a:prstGeom prst="homePlat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000000"/>
                </a:solidFill>
                <a:latin typeface="Consolas"/>
                <a:cs typeface="Consolas"/>
              </a:rPr>
              <a:t>Monitoring</a:t>
            </a:r>
            <a:endParaRPr lang="fr-FR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38" name="Signalisation droite 37"/>
          <p:cNvSpPr/>
          <p:nvPr/>
        </p:nvSpPr>
        <p:spPr>
          <a:xfrm>
            <a:off x="325912" y="3949700"/>
            <a:ext cx="1401288" cy="419100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000000"/>
                </a:solidFill>
                <a:latin typeface="Consolas"/>
                <a:cs typeface="Consolas"/>
              </a:rPr>
              <a:t>SLA</a:t>
            </a:r>
          </a:p>
          <a:p>
            <a:pPr algn="ctr"/>
            <a:r>
              <a:rPr lang="fr-FR" dirty="0" smtClean="0">
                <a:solidFill>
                  <a:srgbClr val="000000"/>
                </a:solidFill>
                <a:latin typeface="Consolas"/>
                <a:cs typeface="Consolas"/>
              </a:rPr>
              <a:t>management</a:t>
            </a:r>
          </a:p>
        </p:txBody>
      </p:sp>
    </p:spTree>
    <p:extLst>
      <p:ext uri="{BB962C8B-B14F-4D97-AF65-F5344CB8AC3E}">
        <p14:creationId xmlns:p14="http://schemas.microsoft.com/office/powerpoint/2010/main" val="1073496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ocument 4"/>
          <p:cNvSpPr/>
          <p:nvPr/>
        </p:nvSpPr>
        <p:spPr>
          <a:xfrm>
            <a:off x="330199" y="1696164"/>
            <a:ext cx="3111500" cy="1133831"/>
          </a:xfrm>
          <a:prstGeom prst="flowChartDocument">
            <a:avLst/>
          </a:prstGeom>
          <a:ln w="38100" cmpd="sng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FR" sz="1600" baseline="30000" dirty="0" err="1">
                <a:latin typeface="Consolas"/>
                <a:cs typeface="Consolas"/>
              </a:rPr>
              <a:t>C</a:t>
            </a:r>
            <a:r>
              <a:rPr lang="fr-FR" sz="1600" baseline="30000" dirty="0" err="1" smtClean="0">
                <a:latin typeface="Consolas"/>
                <a:cs typeface="Consolas"/>
              </a:rPr>
              <a:t>ost</a:t>
            </a:r>
            <a:r>
              <a:rPr lang="fr-FR" sz="1600" baseline="30000" dirty="0" smtClean="0">
                <a:latin typeface="Consolas"/>
                <a:cs typeface="Consolas"/>
              </a:rPr>
              <a:t> </a:t>
            </a:r>
            <a:r>
              <a:rPr lang="fr-FR" sz="1600" baseline="30000" dirty="0">
                <a:latin typeface="Consolas"/>
                <a:cs typeface="Consolas"/>
              </a:rPr>
              <a:t>of $0,05 cents per </a:t>
            </a:r>
            <a:r>
              <a:rPr lang="fr-FR" sz="1600" baseline="30000" dirty="0" smtClean="0">
                <a:latin typeface="Consolas"/>
                <a:cs typeface="Consolas"/>
              </a:rPr>
              <a:t>call </a:t>
            </a:r>
          </a:p>
          <a:p>
            <a:pPr marL="285750" indent="-285750">
              <a:buFont typeface="Arial"/>
              <a:buChar char="•"/>
            </a:pPr>
            <a:r>
              <a:rPr lang="fr-FR" sz="1600" baseline="30000" dirty="0" smtClean="0">
                <a:latin typeface="Consolas"/>
                <a:cs typeface="Consolas"/>
              </a:rPr>
              <a:t>8 </a:t>
            </a:r>
            <a:r>
              <a:rPr lang="fr-FR" sz="1600" baseline="30000" dirty="0">
                <a:latin typeface="Consolas"/>
                <a:cs typeface="Consolas"/>
              </a:rPr>
              <a:t>GB of I/O volume/</a:t>
            </a:r>
            <a:r>
              <a:rPr lang="fr-FR" sz="1600" baseline="30000" dirty="0" err="1" smtClean="0">
                <a:latin typeface="Consolas"/>
                <a:cs typeface="Consolas"/>
              </a:rPr>
              <a:t>month</a:t>
            </a:r>
            <a:endParaRPr lang="fr-FR" sz="1600" baseline="30000" dirty="0" smtClean="0">
              <a:latin typeface="Consolas"/>
              <a:cs typeface="Consolas"/>
            </a:endParaRPr>
          </a:p>
          <a:p>
            <a:pPr marL="285750" indent="-285750">
              <a:buFont typeface="Arial"/>
              <a:buChar char="•"/>
            </a:pPr>
            <a:r>
              <a:rPr lang="fr-FR" sz="1600" baseline="30000" dirty="0">
                <a:latin typeface="Consolas"/>
                <a:cs typeface="Consolas"/>
              </a:rPr>
              <a:t>F</a:t>
            </a:r>
            <a:r>
              <a:rPr lang="fr-FR" sz="1600" baseline="30000" dirty="0" smtClean="0">
                <a:latin typeface="Consolas"/>
                <a:cs typeface="Consolas"/>
              </a:rPr>
              <a:t>ree </a:t>
            </a:r>
            <a:r>
              <a:rPr lang="fr-FR" sz="1600" baseline="30000" dirty="0">
                <a:latin typeface="Consolas"/>
                <a:cs typeface="Consolas"/>
              </a:rPr>
              <a:t>data </a:t>
            </a:r>
            <a:r>
              <a:rPr lang="fr-FR" sz="1600" baseline="30000" dirty="0" err="1">
                <a:latin typeface="Consolas"/>
                <a:cs typeface="Consolas"/>
              </a:rPr>
              <a:t>transfer</a:t>
            </a:r>
            <a:r>
              <a:rPr lang="fr-FR" sz="1600" baseline="30000" dirty="0">
                <a:latin typeface="Consolas"/>
                <a:cs typeface="Consolas"/>
              </a:rPr>
              <a:t> </a:t>
            </a:r>
            <a:r>
              <a:rPr lang="fr-FR" sz="1600" baseline="30000" dirty="0" err="1">
                <a:latin typeface="Consolas"/>
                <a:cs typeface="Consolas"/>
              </a:rPr>
              <a:t>cost</a:t>
            </a:r>
            <a:r>
              <a:rPr lang="fr-FR" sz="1600" baseline="30000" dirty="0">
                <a:latin typeface="Consolas"/>
                <a:cs typeface="Consolas"/>
              </a:rPr>
              <a:t> </a:t>
            </a:r>
            <a:r>
              <a:rPr lang="fr-FR" sz="1600" baseline="30000" dirty="0" err="1">
                <a:latin typeface="Consolas"/>
                <a:cs typeface="Consolas"/>
              </a:rPr>
              <a:t>within</a:t>
            </a:r>
            <a:r>
              <a:rPr lang="fr-FR" sz="1600" baseline="30000" dirty="0">
                <a:latin typeface="Consolas"/>
                <a:cs typeface="Consolas"/>
              </a:rPr>
              <a:t> the </a:t>
            </a:r>
            <a:r>
              <a:rPr lang="fr-FR" sz="1600" baseline="30000" dirty="0" err="1">
                <a:latin typeface="Consolas"/>
                <a:cs typeface="Consolas"/>
              </a:rPr>
              <a:t>same</a:t>
            </a:r>
            <a:r>
              <a:rPr lang="fr-FR" sz="1600" baseline="30000" dirty="0">
                <a:latin typeface="Consolas"/>
                <a:cs typeface="Consolas"/>
              </a:rPr>
              <a:t> </a:t>
            </a:r>
            <a:r>
              <a:rPr lang="fr-FR" sz="1600" baseline="30000" dirty="0" err="1" smtClean="0">
                <a:latin typeface="Consolas"/>
                <a:cs typeface="Consolas"/>
              </a:rPr>
              <a:t>region</a:t>
            </a:r>
            <a:endParaRPr lang="fr-FR" sz="1600" baseline="30000" dirty="0" smtClean="0">
              <a:latin typeface="Consolas"/>
              <a:cs typeface="Consolas"/>
            </a:endParaRPr>
          </a:p>
          <a:p>
            <a:pPr marL="285750" indent="-285750">
              <a:buFont typeface="Arial"/>
              <a:buChar char="•"/>
            </a:pPr>
            <a:r>
              <a:rPr lang="fr-FR" sz="1600" baseline="30000" dirty="0" smtClean="0">
                <a:latin typeface="Consolas"/>
                <a:cs typeface="Consolas"/>
              </a:rPr>
              <a:t>1 </a:t>
            </a:r>
            <a:r>
              <a:rPr lang="fr-FR" sz="1600" baseline="30000" dirty="0">
                <a:latin typeface="Consolas"/>
                <a:cs typeface="Consolas"/>
              </a:rPr>
              <a:t>GB of </a:t>
            </a:r>
            <a:r>
              <a:rPr lang="fr-FR" sz="1600" baseline="30000" dirty="0" err="1">
                <a:latin typeface="Consolas"/>
                <a:cs typeface="Consolas"/>
              </a:rPr>
              <a:t>storage</a:t>
            </a:r>
            <a:endParaRPr lang="fr-FR" sz="1600" dirty="0">
              <a:latin typeface="Consolas"/>
              <a:cs typeface="Consolas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8462" y="2357972"/>
            <a:ext cx="1051885" cy="463701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SLA </a:t>
            </a:r>
            <a:r>
              <a:rPr lang="fr-FR" dirty="0" err="1" smtClean="0"/>
              <a:t>Integration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914D5-4C05-48A0-975C-C97C98535A04}" type="slidenum">
              <a:rPr lang="en-GB" smtClean="0"/>
              <a:t>9</a:t>
            </a:fld>
            <a:endParaRPr lang="en-GB"/>
          </a:p>
        </p:txBody>
      </p:sp>
      <p:pic>
        <p:nvPicPr>
          <p:cNvPr id="4" name="Image 3" descr="SLAextension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815" y="1079501"/>
            <a:ext cx="4064000" cy="2380986"/>
          </a:xfrm>
          <a:prstGeom prst="rect">
            <a:avLst/>
          </a:prstGeom>
        </p:spPr>
      </p:pic>
      <p:grpSp>
        <p:nvGrpSpPr>
          <p:cNvPr id="7" name="Grouper 6"/>
          <p:cNvGrpSpPr/>
          <p:nvPr/>
        </p:nvGrpSpPr>
        <p:grpSpPr>
          <a:xfrm>
            <a:off x="2424437" y="2216012"/>
            <a:ext cx="1199213" cy="772726"/>
            <a:chOff x="1857254" y="1775741"/>
            <a:chExt cx="2985679" cy="1700064"/>
          </a:xfrm>
        </p:grpSpPr>
        <p:sp>
          <p:nvSpPr>
            <p:cNvPr id="8" name="Arc 7"/>
            <p:cNvSpPr/>
            <p:nvPr/>
          </p:nvSpPr>
          <p:spPr>
            <a:xfrm rot="16492063">
              <a:off x="2064987" y="2209791"/>
              <a:ext cx="919931" cy="1335398"/>
            </a:xfrm>
            <a:prstGeom prst="arc">
              <a:avLst>
                <a:gd name="adj1" fmla="val 10488337"/>
                <a:gd name="adj2" fmla="val 984161"/>
              </a:avLst>
            </a:prstGeom>
            <a:ln w="2857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Arc 8"/>
            <p:cNvSpPr/>
            <p:nvPr/>
          </p:nvSpPr>
          <p:spPr>
            <a:xfrm rot="656295">
              <a:off x="2698111" y="1775741"/>
              <a:ext cx="1571555" cy="1700064"/>
            </a:xfrm>
            <a:prstGeom prst="arc">
              <a:avLst>
                <a:gd name="adj1" fmla="val 10430236"/>
                <a:gd name="adj2" fmla="val 20928275"/>
              </a:avLst>
            </a:prstGeom>
            <a:ln w="2857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Arc 9"/>
            <p:cNvSpPr/>
            <p:nvPr/>
          </p:nvSpPr>
          <p:spPr>
            <a:xfrm rot="5400000">
              <a:off x="3907366" y="2374901"/>
              <a:ext cx="905933" cy="965200"/>
            </a:xfrm>
            <a:prstGeom prst="arc">
              <a:avLst>
                <a:gd name="adj1" fmla="val 9926378"/>
                <a:gd name="adj2" fmla="val 0"/>
              </a:avLst>
            </a:prstGeom>
            <a:ln w="2857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" name="Connecteur droit 10"/>
            <p:cNvCxnSpPr>
              <a:stCxn id="8" idx="0"/>
              <a:endCxn id="10" idx="2"/>
            </p:cNvCxnSpPr>
            <p:nvPr/>
          </p:nvCxnSpPr>
          <p:spPr>
            <a:xfrm flipV="1">
              <a:off x="2527581" y="3310468"/>
              <a:ext cx="1832752" cy="27974"/>
            </a:xfrm>
            <a:prstGeom prst="line">
              <a:avLst/>
            </a:prstGeom>
            <a:ln w="2857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Document 11"/>
          <p:cNvSpPr/>
          <p:nvPr/>
        </p:nvSpPr>
        <p:spPr>
          <a:xfrm>
            <a:off x="5118099" y="3427741"/>
            <a:ext cx="3352800" cy="1643418"/>
          </a:xfrm>
          <a:prstGeom prst="flowChartDocument">
            <a:avLst/>
          </a:prstGeom>
          <a:ln w="28575" cmpd="sng">
            <a:solidFill>
              <a:srgbClr val="091E24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FR" sz="1600" baseline="30000" dirty="0" smtClean="0">
                <a:latin typeface="Consolas"/>
                <a:cs typeface="Consolas"/>
              </a:rPr>
              <a:t>Maximum </a:t>
            </a:r>
            <a:r>
              <a:rPr lang="fr-FR" sz="1600" baseline="30000" dirty="0">
                <a:latin typeface="Consolas"/>
                <a:cs typeface="Consolas"/>
              </a:rPr>
              <a:t>of $5 as total </a:t>
            </a:r>
            <a:r>
              <a:rPr lang="fr-FR" sz="1600" baseline="30000" dirty="0" err="1">
                <a:latin typeface="Consolas"/>
                <a:cs typeface="Consolas"/>
              </a:rPr>
              <a:t>query</a:t>
            </a:r>
            <a:r>
              <a:rPr lang="fr-FR" sz="1600" baseline="30000" dirty="0">
                <a:latin typeface="Consolas"/>
                <a:cs typeface="Consolas"/>
              </a:rPr>
              <a:t> </a:t>
            </a:r>
            <a:r>
              <a:rPr lang="fr-FR" sz="1600" baseline="30000" dirty="0" err="1" smtClean="0">
                <a:latin typeface="Consolas"/>
                <a:cs typeface="Consolas"/>
              </a:rPr>
              <a:t>cost</a:t>
            </a:r>
            <a:endParaRPr lang="fr-FR" sz="1600" baseline="30000" dirty="0" smtClean="0">
              <a:latin typeface="Consolas"/>
              <a:cs typeface="Consolas"/>
            </a:endParaRPr>
          </a:p>
          <a:p>
            <a:pPr marL="285750" indent="-285750">
              <a:buFont typeface="Arial"/>
              <a:buChar char="•"/>
            </a:pPr>
            <a:r>
              <a:rPr lang="fr-FR" sz="1600" baseline="30000" dirty="0" err="1">
                <a:latin typeface="Consolas"/>
                <a:cs typeface="Consolas"/>
              </a:rPr>
              <a:t>O</a:t>
            </a:r>
            <a:r>
              <a:rPr lang="fr-FR" sz="1600" baseline="30000" dirty="0" err="1" smtClean="0">
                <a:latin typeface="Consolas"/>
                <a:cs typeface="Consolas"/>
              </a:rPr>
              <a:t>nly</a:t>
            </a:r>
            <a:r>
              <a:rPr lang="fr-FR" sz="1600" baseline="30000" dirty="0" smtClean="0">
                <a:latin typeface="Consolas"/>
                <a:cs typeface="Consolas"/>
              </a:rPr>
              <a:t> </a:t>
            </a:r>
            <a:r>
              <a:rPr lang="fr-FR" sz="1600" baseline="30000" dirty="0">
                <a:latin typeface="Consolas"/>
                <a:cs typeface="Consolas"/>
              </a:rPr>
              <a:t>green </a:t>
            </a:r>
            <a:r>
              <a:rPr lang="fr-FR" sz="1600" baseline="30000" dirty="0" err="1">
                <a:latin typeface="Consolas"/>
                <a:cs typeface="Consolas"/>
              </a:rPr>
              <a:t>energy</a:t>
            </a:r>
            <a:r>
              <a:rPr lang="fr-FR" sz="1600" baseline="30000" dirty="0">
                <a:latin typeface="Consolas"/>
                <a:cs typeface="Consolas"/>
              </a:rPr>
              <a:t> </a:t>
            </a:r>
            <a:r>
              <a:rPr lang="fr-FR" sz="1600" baseline="30000" dirty="0" smtClean="0">
                <a:latin typeface="Consolas"/>
                <a:cs typeface="Consolas"/>
              </a:rPr>
              <a:t>providers (</a:t>
            </a:r>
            <a:r>
              <a:rPr lang="fr-FR" sz="1600" baseline="30000" dirty="0">
                <a:latin typeface="Consolas"/>
                <a:cs typeface="Consolas"/>
              </a:rPr>
              <a:t>provenance</a:t>
            </a:r>
            <a:r>
              <a:rPr lang="fr-FR" sz="1600" baseline="30000" dirty="0" smtClean="0">
                <a:latin typeface="Consolas"/>
                <a:cs typeface="Consolas"/>
              </a:rPr>
              <a:t>) </a:t>
            </a:r>
          </a:p>
          <a:p>
            <a:pPr marL="285750" indent="-285750">
              <a:buFont typeface="Arial"/>
              <a:buChar char="•"/>
            </a:pPr>
            <a:r>
              <a:rPr lang="fr-FR" sz="1600" baseline="30000" dirty="0" err="1">
                <a:latin typeface="Consolas"/>
                <a:cs typeface="Consolas"/>
              </a:rPr>
              <a:t>A</a:t>
            </a:r>
            <a:r>
              <a:rPr lang="fr-FR" sz="1600" baseline="30000" dirty="0" err="1" smtClean="0">
                <a:latin typeface="Consolas"/>
                <a:cs typeface="Consolas"/>
              </a:rPr>
              <a:t>t</a:t>
            </a:r>
            <a:r>
              <a:rPr lang="fr-FR" sz="1600" baseline="30000" dirty="0" smtClean="0">
                <a:latin typeface="Consolas"/>
                <a:cs typeface="Consolas"/>
              </a:rPr>
              <a:t> </a:t>
            </a:r>
            <a:r>
              <a:rPr lang="fr-FR" sz="1600" baseline="30000" dirty="0">
                <a:latin typeface="Consolas"/>
                <a:cs typeface="Consolas"/>
              </a:rPr>
              <a:t>least 85% of </a:t>
            </a:r>
            <a:r>
              <a:rPr lang="fr-FR" sz="1600" baseline="30000" dirty="0" err="1">
                <a:latin typeface="Consolas"/>
                <a:cs typeface="Consolas"/>
              </a:rPr>
              <a:t>precision</a:t>
            </a:r>
            <a:r>
              <a:rPr lang="fr-FR" sz="1600" baseline="30000" dirty="0">
                <a:latin typeface="Consolas"/>
                <a:cs typeface="Consolas"/>
              </a:rPr>
              <a:t> of </a:t>
            </a:r>
            <a:r>
              <a:rPr lang="fr-FR" sz="1600" baseline="30000" dirty="0" err="1">
                <a:latin typeface="Consolas"/>
                <a:cs typeface="Consolas"/>
              </a:rPr>
              <a:t>provided</a:t>
            </a:r>
            <a:r>
              <a:rPr lang="fr-FR" sz="1600" baseline="30000" dirty="0">
                <a:latin typeface="Consolas"/>
                <a:cs typeface="Consolas"/>
              </a:rPr>
              <a:t> data</a:t>
            </a:r>
            <a:r>
              <a:rPr lang="fr-FR" sz="1600" baseline="30000" dirty="0" smtClean="0">
                <a:latin typeface="Consolas"/>
                <a:cs typeface="Consolas"/>
              </a:rPr>
              <a:t>,</a:t>
            </a:r>
            <a:r>
              <a:rPr lang="fr-FR" sz="1600" dirty="0" smtClean="0">
                <a:latin typeface="Consolas"/>
                <a:cs typeface="Consolas"/>
              </a:rPr>
              <a:t> </a:t>
            </a:r>
            <a:r>
              <a:rPr lang="fr-FR" sz="1600" baseline="30000" dirty="0" err="1" smtClean="0">
                <a:latin typeface="Consolas"/>
                <a:cs typeface="Consolas"/>
              </a:rPr>
              <a:t>even</a:t>
            </a:r>
            <a:r>
              <a:rPr lang="fr-FR" sz="1600" baseline="30000" dirty="0" smtClean="0">
                <a:latin typeface="Consolas"/>
                <a:cs typeface="Consolas"/>
              </a:rPr>
              <a:t> </a:t>
            </a:r>
            <a:r>
              <a:rPr lang="fr-FR" sz="1600" baseline="30000" dirty="0">
                <a:latin typeface="Consolas"/>
                <a:cs typeface="Consolas"/>
              </a:rPr>
              <a:t>if </a:t>
            </a:r>
            <a:r>
              <a:rPr lang="fr-FR" sz="1600" baseline="30000" dirty="0" err="1">
                <a:latin typeface="Consolas"/>
                <a:cs typeface="Consolas"/>
              </a:rPr>
              <a:t>they</a:t>
            </a:r>
            <a:r>
              <a:rPr lang="fr-FR" sz="1600" baseline="30000" dirty="0">
                <a:latin typeface="Consolas"/>
                <a:cs typeface="Consolas"/>
              </a:rPr>
              <a:t> are not </a:t>
            </a:r>
            <a:r>
              <a:rPr lang="fr-FR" sz="1600" baseline="30000" dirty="0" err="1" smtClean="0">
                <a:latin typeface="Consolas"/>
                <a:cs typeface="Consolas"/>
              </a:rPr>
              <a:t>fresh</a:t>
            </a:r>
            <a:r>
              <a:rPr lang="fr-FR" sz="1600" baseline="30000" dirty="0" smtClean="0">
                <a:latin typeface="Consolas"/>
                <a:cs typeface="Consolas"/>
              </a:rPr>
              <a:t> </a:t>
            </a:r>
            <a:endParaRPr lang="fr-FR" sz="1600" baseline="30000" dirty="0">
              <a:latin typeface="Consolas"/>
              <a:cs typeface="Consolas"/>
            </a:endParaRPr>
          </a:p>
          <a:p>
            <a:pPr marL="285750" indent="-285750">
              <a:buFont typeface="Arial"/>
              <a:buChar char="•"/>
            </a:pPr>
            <a:r>
              <a:rPr lang="fr-FR" sz="1600" baseline="30000" dirty="0" err="1">
                <a:latin typeface="Consolas"/>
                <a:cs typeface="Consolas"/>
              </a:rPr>
              <a:t>A</a:t>
            </a:r>
            <a:r>
              <a:rPr lang="fr-FR" sz="1600" baseline="30000" dirty="0" err="1" smtClean="0">
                <a:latin typeface="Consolas"/>
                <a:cs typeface="Consolas"/>
              </a:rPr>
              <a:t>vailability</a:t>
            </a:r>
            <a:r>
              <a:rPr lang="fr-FR" sz="1600" baseline="30000" dirty="0" smtClean="0">
                <a:latin typeface="Consolas"/>
                <a:cs typeface="Consolas"/>
              </a:rPr>
              <a:t> </a:t>
            </a:r>
            <a:r>
              <a:rPr lang="fr-FR" sz="1600" baseline="30000" dirty="0">
                <a:latin typeface="Consolas"/>
                <a:cs typeface="Consolas"/>
              </a:rPr>
              <a:t>rate of </a:t>
            </a:r>
            <a:r>
              <a:rPr lang="fr-FR" sz="1600" baseline="30000" dirty="0" err="1">
                <a:latin typeface="Consolas"/>
                <a:cs typeface="Consolas"/>
              </a:rPr>
              <a:t>at</a:t>
            </a:r>
            <a:r>
              <a:rPr lang="fr-FR" sz="1600" baseline="30000" dirty="0">
                <a:latin typeface="Consolas"/>
                <a:cs typeface="Consolas"/>
              </a:rPr>
              <a:t> least 90</a:t>
            </a:r>
            <a:r>
              <a:rPr lang="fr-FR" sz="1600" baseline="30000" dirty="0" smtClean="0">
                <a:latin typeface="Consolas"/>
                <a:cs typeface="Consolas"/>
              </a:rPr>
              <a:t>%</a:t>
            </a:r>
          </a:p>
          <a:p>
            <a:pPr marL="285750" indent="-285750">
              <a:buFont typeface="Arial"/>
              <a:buChar char="•"/>
            </a:pPr>
            <a:r>
              <a:rPr lang="fr-FR" sz="1600" baseline="30000" dirty="0" err="1">
                <a:latin typeface="Consolas"/>
                <a:cs typeface="Consolas"/>
              </a:rPr>
              <a:t>R</a:t>
            </a:r>
            <a:r>
              <a:rPr lang="fr-FR" sz="1600" baseline="30000" dirty="0" err="1" smtClean="0">
                <a:latin typeface="Consolas"/>
                <a:cs typeface="Consolas"/>
              </a:rPr>
              <a:t>esponse</a:t>
            </a:r>
            <a:r>
              <a:rPr lang="fr-FR" sz="1600" baseline="30000" dirty="0" smtClean="0">
                <a:latin typeface="Consolas"/>
                <a:cs typeface="Consolas"/>
              </a:rPr>
              <a:t> </a:t>
            </a:r>
            <a:r>
              <a:rPr lang="fr-FR" sz="1600" baseline="30000" dirty="0">
                <a:latin typeface="Consolas"/>
                <a:cs typeface="Consolas"/>
              </a:rPr>
              <a:t>time of 0,01 </a:t>
            </a:r>
            <a:r>
              <a:rPr lang="fr-FR" sz="1600" baseline="30000" dirty="0" smtClean="0">
                <a:latin typeface="Consolas"/>
                <a:cs typeface="Consolas"/>
              </a:rPr>
              <a:t>sec.</a:t>
            </a:r>
            <a:endParaRPr lang="fr-FR" sz="1600" dirty="0">
              <a:latin typeface="Consolas"/>
              <a:cs typeface="Consolas"/>
            </a:endParaRPr>
          </a:p>
        </p:txBody>
      </p:sp>
      <p:pic>
        <p:nvPicPr>
          <p:cNvPr id="13" name="Image 12" descr="user-ico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3332" y="4258732"/>
            <a:ext cx="560369" cy="580542"/>
          </a:xfrm>
          <a:prstGeom prst="rect">
            <a:avLst/>
          </a:prstGeom>
        </p:spPr>
      </p:pic>
      <p:sp>
        <p:nvSpPr>
          <p:cNvPr id="14" name="Document 13"/>
          <p:cNvSpPr/>
          <p:nvPr/>
        </p:nvSpPr>
        <p:spPr>
          <a:xfrm>
            <a:off x="618057" y="3035395"/>
            <a:ext cx="4064010" cy="2097749"/>
          </a:xfrm>
          <a:prstGeom prst="flowChartDocument">
            <a:avLst/>
          </a:prstGeom>
          <a:ln w="38100" cmpd="sng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10000"/>
              </a:lnSpc>
              <a:buFont typeface="Arial"/>
              <a:buChar char="•"/>
            </a:pPr>
            <a:r>
              <a:rPr lang="fr-FR" sz="1050" b="1" dirty="0" smtClean="0">
                <a:latin typeface="Consolas"/>
                <a:cs typeface="Consolas"/>
              </a:rPr>
              <a:t>Q total </a:t>
            </a:r>
            <a:r>
              <a:rPr lang="fr-FR" sz="1050" b="1" dirty="0" err="1" smtClean="0">
                <a:latin typeface="Consolas"/>
                <a:cs typeface="Consolas"/>
              </a:rPr>
              <a:t>cost</a:t>
            </a:r>
            <a:r>
              <a:rPr lang="fr-FR" sz="1050" dirty="0" err="1" smtClean="0">
                <a:latin typeface="Consolas"/>
                <a:cs typeface="Consolas"/>
              </a:rPr>
              <a:t>:</a:t>
            </a:r>
            <a:r>
              <a:rPr lang="fr-FR" sz="1050" dirty="0" err="1" smtClean="0">
                <a:latin typeface="Symbol" charset="2"/>
                <a:cs typeface="Symbol" charset="2"/>
              </a:rPr>
              <a:t>S</a:t>
            </a:r>
            <a:r>
              <a:rPr lang="fr-FR" sz="1050" baseline="-25000" dirty="0" err="1" smtClean="0">
                <a:latin typeface="Consolas"/>
                <a:cs typeface="Consolas"/>
              </a:rPr>
              <a:t>i</a:t>
            </a:r>
            <a:r>
              <a:rPr lang="fr-FR" sz="1050" baseline="-25000" dirty="0" smtClean="0">
                <a:latin typeface="Consolas"/>
                <a:cs typeface="Consolas"/>
              </a:rPr>
              <a:t>=1…n</a:t>
            </a:r>
            <a:r>
              <a:rPr lang="fr-FR" sz="1050" dirty="0" smtClean="0">
                <a:latin typeface="Consolas"/>
                <a:cs typeface="Consolas"/>
              </a:rPr>
              <a:t> </a:t>
            </a:r>
            <a:r>
              <a:rPr lang="fr-FR" sz="1050" dirty="0" err="1" smtClean="0">
                <a:latin typeface="Consolas"/>
                <a:cs typeface="Consolas"/>
              </a:rPr>
              <a:t>cost</a:t>
            </a:r>
            <a:r>
              <a:rPr lang="fr-FR" sz="1050" dirty="0" smtClean="0">
                <a:latin typeface="Consolas"/>
                <a:cs typeface="Consolas"/>
              </a:rPr>
              <a:t>(s</a:t>
            </a:r>
            <a:r>
              <a:rPr lang="fr-FR" sz="1050" baseline="-25000" dirty="0" smtClean="0">
                <a:latin typeface="Consolas"/>
                <a:cs typeface="Consolas"/>
              </a:rPr>
              <a:t>i</a:t>
            </a:r>
            <a:r>
              <a:rPr lang="fr-FR" sz="1050" dirty="0" smtClean="0">
                <a:latin typeface="Consolas"/>
                <a:cs typeface="Consolas"/>
              </a:rPr>
              <a:t>) + </a:t>
            </a:r>
            <a:r>
              <a:rPr lang="fr-FR" sz="1050" dirty="0">
                <a:latin typeface="Consolas"/>
                <a:cs typeface="Consolas"/>
              </a:rPr>
              <a:t>data </a:t>
            </a:r>
            <a:r>
              <a:rPr lang="fr-FR" sz="1050" dirty="0" err="1" smtClean="0">
                <a:latin typeface="Consolas"/>
                <a:cs typeface="Consolas"/>
              </a:rPr>
              <a:t>transfer</a:t>
            </a:r>
            <a:r>
              <a:rPr lang="fr-FR" sz="1050" dirty="0" smtClean="0">
                <a:latin typeface="Consolas"/>
                <a:cs typeface="Consolas"/>
              </a:rPr>
              <a:t> ≦ </a:t>
            </a:r>
            <a:r>
              <a:rPr lang="fr-FR" sz="1050" dirty="0">
                <a:latin typeface="Consolas"/>
                <a:cs typeface="Consolas"/>
              </a:rPr>
              <a:t>$5</a:t>
            </a:r>
            <a:endParaRPr lang="fr-FR" sz="1050" dirty="0" smtClean="0">
              <a:latin typeface="Consolas"/>
              <a:cs typeface="Consolas"/>
            </a:endParaRPr>
          </a:p>
          <a:p>
            <a:pPr marL="171450" indent="-171450">
              <a:lnSpc>
                <a:spcPct val="110000"/>
              </a:lnSpc>
              <a:buFont typeface="Arial"/>
              <a:buChar char="•"/>
            </a:pPr>
            <a:r>
              <a:rPr lang="fr-FR" sz="1050" b="1" dirty="0" smtClean="0">
                <a:latin typeface="Consolas"/>
                <a:cs typeface="Consolas"/>
              </a:rPr>
              <a:t>Total </a:t>
            </a:r>
            <a:r>
              <a:rPr lang="fr-FR" sz="1050" b="1" dirty="0" err="1" smtClean="0">
                <a:latin typeface="Consolas"/>
                <a:cs typeface="Consolas"/>
              </a:rPr>
              <a:t>response</a:t>
            </a:r>
            <a:r>
              <a:rPr lang="fr-FR" sz="1050" b="1" dirty="0" smtClean="0">
                <a:latin typeface="Consolas"/>
                <a:cs typeface="Consolas"/>
              </a:rPr>
              <a:t> time</a:t>
            </a:r>
            <a:r>
              <a:rPr lang="fr-FR" sz="1050" dirty="0" smtClean="0">
                <a:latin typeface="Consolas"/>
                <a:cs typeface="Consolas"/>
              </a:rPr>
              <a:t>: </a:t>
            </a:r>
            <a:r>
              <a:rPr lang="fr-FR" sz="1050" dirty="0" smtClean="0">
                <a:latin typeface="Symbol" charset="2"/>
                <a:cs typeface="Symbol" charset="2"/>
              </a:rPr>
              <a:t>S</a:t>
            </a:r>
            <a:r>
              <a:rPr lang="fr-FR" sz="1050" baseline="-25000" dirty="0" smtClean="0">
                <a:latin typeface="Consolas"/>
                <a:cs typeface="Consolas"/>
              </a:rPr>
              <a:t>i</a:t>
            </a:r>
            <a:r>
              <a:rPr lang="fr-FR" sz="1050" baseline="-25000" dirty="0">
                <a:latin typeface="Consolas"/>
                <a:cs typeface="Consolas"/>
              </a:rPr>
              <a:t>=1…n</a:t>
            </a:r>
            <a:r>
              <a:rPr lang="fr-FR" sz="1050" dirty="0">
                <a:latin typeface="Consolas"/>
                <a:cs typeface="Consolas"/>
              </a:rPr>
              <a:t> </a:t>
            </a:r>
            <a:r>
              <a:rPr lang="fr-FR" sz="1050" dirty="0" err="1" smtClean="0">
                <a:latin typeface="Consolas"/>
                <a:cs typeface="Consolas"/>
              </a:rPr>
              <a:t>respTime</a:t>
            </a:r>
            <a:r>
              <a:rPr lang="fr-FR" sz="1050" dirty="0" smtClean="0">
                <a:latin typeface="Consolas"/>
                <a:cs typeface="Consolas"/>
              </a:rPr>
              <a:t>(</a:t>
            </a:r>
            <a:r>
              <a:rPr lang="fr-FR" sz="1050" dirty="0">
                <a:latin typeface="Consolas"/>
                <a:cs typeface="Consolas"/>
              </a:rPr>
              <a:t>s</a:t>
            </a:r>
            <a:r>
              <a:rPr lang="fr-FR" sz="1050" baseline="-25000" dirty="0">
                <a:latin typeface="Consolas"/>
                <a:cs typeface="Consolas"/>
              </a:rPr>
              <a:t>i</a:t>
            </a:r>
            <a:r>
              <a:rPr lang="fr-FR" sz="1050" dirty="0">
                <a:latin typeface="Consolas"/>
                <a:cs typeface="Consolas"/>
              </a:rPr>
              <a:t>) + data </a:t>
            </a:r>
            <a:r>
              <a:rPr lang="fr-FR" sz="1050" dirty="0" err="1">
                <a:latin typeface="Consolas"/>
                <a:cs typeface="Consolas"/>
              </a:rPr>
              <a:t>transfer</a:t>
            </a:r>
            <a:r>
              <a:rPr lang="fr-FR" sz="1050" dirty="0">
                <a:latin typeface="Consolas"/>
                <a:cs typeface="Consolas"/>
              </a:rPr>
              <a:t> ≦ $</a:t>
            </a:r>
            <a:r>
              <a:rPr lang="fr-FR" sz="1050" dirty="0" smtClean="0">
                <a:latin typeface="Consolas"/>
                <a:cs typeface="Consolas"/>
              </a:rPr>
              <a:t>5 0,01 sec.</a:t>
            </a:r>
          </a:p>
          <a:p>
            <a:pPr marL="171450" indent="-171450">
              <a:lnSpc>
                <a:spcPct val="110000"/>
              </a:lnSpc>
              <a:buFont typeface="Arial"/>
              <a:buChar char="•"/>
            </a:pPr>
            <a:r>
              <a:rPr lang="fr-FR" sz="1050" b="1" dirty="0" err="1" smtClean="0">
                <a:latin typeface="Consolas"/>
                <a:cs typeface="Consolas"/>
              </a:rPr>
              <a:t>Availability</a:t>
            </a:r>
            <a:r>
              <a:rPr lang="fr-FR" sz="1050" dirty="0" smtClean="0">
                <a:latin typeface="Consolas"/>
                <a:cs typeface="Consolas"/>
              </a:rPr>
              <a:t>: (of services </a:t>
            </a:r>
            <a:r>
              <a:rPr lang="fr-FR" sz="1050" dirty="0" err="1" smtClean="0">
                <a:latin typeface="Consolas"/>
                <a:cs typeface="Consolas"/>
              </a:rPr>
              <a:t>involved</a:t>
            </a:r>
            <a:r>
              <a:rPr lang="fr-FR" sz="1050" dirty="0">
                <a:latin typeface="Consolas"/>
                <a:cs typeface="Consolas"/>
              </a:rPr>
              <a:t>) ≦ </a:t>
            </a:r>
            <a:r>
              <a:rPr lang="fr-FR" sz="1050" dirty="0" smtClean="0">
                <a:latin typeface="Consolas"/>
                <a:cs typeface="Consolas"/>
              </a:rPr>
              <a:t>90%</a:t>
            </a:r>
          </a:p>
          <a:p>
            <a:pPr marL="171450" indent="-171450">
              <a:lnSpc>
                <a:spcPct val="110000"/>
              </a:lnSpc>
              <a:buFont typeface="Arial"/>
              <a:buChar char="•"/>
            </a:pPr>
            <a:r>
              <a:rPr lang="fr-FR" sz="1050" b="1" dirty="0" err="1" smtClean="0">
                <a:latin typeface="Consolas"/>
                <a:cs typeface="Consolas"/>
              </a:rPr>
              <a:t>Freshness</a:t>
            </a:r>
            <a:r>
              <a:rPr lang="fr-FR" sz="1050" dirty="0" smtClean="0">
                <a:latin typeface="Consolas"/>
                <a:cs typeface="Consolas"/>
              </a:rPr>
              <a:t>: non</a:t>
            </a:r>
          </a:p>
          <a:p>
            <a:pPr marL="171450" indent="-171450">
              <a:lnSpc>
                <a:spcPct val="110000"/>
              </a:lnSpc>
              <a:buFont typeface="Arial"/>
              <a:buChar char="•"/>
            </a:pPr>
            <a:r>
              <a:rPr lang="fr-FR" sz="1050" b="1" dirty="0" err="1" smtClean="0">
                <a:latin typeface="Consolas"/>
                <a:cs typeface="Consolas"/>
              </a:rPr>
              <a:t>Precision</a:t>
            </a:r>
            <a:r>
              <a:rPr lang="fr-FR" sz="1050" dirty="0" smtClean="0">
                <a:latin typeface="Consolas"/>
                <a:cs typeface="Consolas"/>
              </a:rPr>
              <a:t>: </a:t>
            </a:r>
            <a:r>
              <a:rPr lang="fr-FR" sz="1050" dirty="0" err="1" smtClean="0">
                <a:latin typeface="Consolas"/>
                <a:cs typeface="Consolas"/>
              </a:rPr>
              <a:t>avg</a:t>
            </a:r>
            <a:r>
              <a:rPr lang="fr-FR" sz="1050" dirty="0" smtClean="0">
                <a:latin typeface="Consolas"/>
                <a:cs typeface="Consolas"/>
              </a:rPr>
              <a:t> </a:t>
            </a:r>
            <a:r>
              <a:rPr lang="fr-FR" sz="1050" dirty="0" err="1" smtClean="0">
                <a:latin typeface="Consolas"/>
                <a:cs typeface="Consolas"/>
              </a:rPr>
              <a:t>precision</a:t>
            </a:r>
            <a:r>
              <a:rPr lang="fr-FR" sz="1050" dirty="0" smtClean="0">
                <a:latin typeface="Consolas"/>
                <a:cs typeface="Consolas"/>
              </a:rPr>
              <a:t> of services </a:t>
            </a:r>
            <a:r>
              <a:rPr lang="fr-FR" sz="1050" dirty="0" err="1" smtClean="0">
                <a:latin typeface="Consolas"/>
                <a:cs typeface="Consolas"/>
              </a:rPr>
              <a:t>involved</a:t>
            </a:r>
            <a:r>
              <a:rPr lang="fr-FR" sz="1050" dirty="0">
                <a:latin typeface="Consolas"/>
                <a:cs typeface="Consolas"/>
              </a:rPr>
              <a:t> ≦ </a:t>
            </a:r>
            <a:r>
              <a:rPr lang="fr-FR" sz="1050" dirty="0" smtClean="0">
                <a:latin typeface="Consolas"/>
                <a:cs typeface="Consolas"/>
              </a:rPr>
              <a:t>85%</a:t>
            </a:r>
          </a:p>
          <a:p>
            <a:pPr marL="171450" indent="-171450">
              <a:lnSpc>
                <a:spcPct val="110000"/>
              </a:lnSpc>
              <a:buFont typeface="Arial"/>
              <a:buChar char="•"/>
            </a:pPr>
            <a:r>
              <a:rPr lang="fr-FR" sz="1050" b="1" dirty="0" smtClean="0">
                <a:latin typeface="Consolas"/>
                <a:cs typeface="Consolas"/>
              </a:rPr>
              <a:t>Provenance</a:t>
            </a:r>
            <a:r>
              <a:rPr lang="fr-FR" sz="1050" dirty="0" smtClean="0">
                <a:latin typeface="Consolas"/>
                <a:cs typeface="Consolas"/>
              </a:rPr>
              <a:t>: green services</a:t>
            </a:r>
          </a:p>
          <a:p>
            <a:pPr marL="171450" indent="-171450">
              <a:lnSpc>
                <a:spcPct val="110000"/>
              </a:lnSpc>
              <a:buFont typeface="Arial"/>
              <a:buChar char="•"/>
            </a:pPr>
            <a:r>
              <a:rPr lang="fr-FR" sz="1050" b="1" dirty="0" smtClean="0">
                <a:latin typeface="Consolas"/>
                <a:cs typeface="Consolas"/>
              </a:rPr>
              <a:t>Storage</a:t>
            </a:r>
            <a:r>
              <a:rPr lang="fr-FR" sz="1050" dirty="0" smtClean="0">
                <a:latin typeface="Consolas"/>
                <a:cs typeface="Consolas"/>
              </a:rPr>
              <a:t>: partial </a:t>
            </a:r>
            <a:r>
              <a:rPr lang="fr-FR" sz="1050" dirty="0" err="1" smtClean="0">
                <a:latin typeface="Consolas"/>
                <a:cs typeface="Consolas"/>
              </a:rPr>
              <a:t>results</a:t>
            </a:r>
            <a:r>
              <a:rPr lang="fr-FR" sz="1050" dirty="0" smtClean="0">
                <a:latin typeface="Consolas"/>
                <a:cs typeface="Consolas"/>
              </a:rPr>
              <a:t> </a:t>
            </a:r>
            <a:r>
              <a:rPr lang="fr-FR" sz="1050" dirty="0">
                <a:latin typeface="Consolas"/>
                <a:cs typeface="Consolas"/>
              </a:rPr>
              <a:t>size </a:t>
            </a:r>
            <a:r>
              <a:rPr lang="fr-FR" sz="1050" dirty="0" smtClean="0">
                <a:latin typeface="Consolas"/>
                <a:cs typeface="Consolas"/>
              </a:rPr>
              <a:t>≦ 1 Giga</a:t>
            </a:r>
            <a:endParaRPr lang="fr-FR" sz="105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160535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theme/theme1.xml><?xml version="1.0" encoding="utf-8"?>
<a:theme xmlns:a="http://schemas.openxmlformats.org/drawingml/2006/main" name="Dividend">
  <a:themeElements>
    <a:clrScheme name="Bris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8319</TotalTime>
  <Words>1635</Words>
  <Application>Microsoft Macintosh PowerPoint</Application>
  <PresentationFormat>Présentation à l'écran (16:9)</PresentationFormat>
  <Paragraphs>252</Paragraphs>
  <Slides>14</Slides>
  <Notes>5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5" baseType="lpstr">
      <vt:lpstr>Dividend</vt:lpstr>
      <vt:lpstr>SLA-guided data integration on cloud environments</vt:lpstr>
      <vt:lpstr>Self sustainable Smart CitY</vt:lpstr>
      <vt:lpstr>Présentation PowerPoint</vt:lpstr>
      <vt:lpstr>Présentation PowerPoint</vt:lpstr>
      <vt:lpstr>Problem statement</vt:lpstr>
      <vt:lpstr>objectives</vt:lpstr>
      <vt:lpstr>Roadmap</vt:lpstr>
      <vt:lpstr>General approach</vt:lpstr>
      <vt:lpstr>SLA Integration</vt:lpstr>
      <vt:lpstr>Query rewritting</vt:lpstr>
      <vt:lpstr>Sla guided data integration service</vt:lpstr>
      <vt:lpstr>Roadmap</vt:lpstr>
      <vt:lpstr>Conclusions and current work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Genoveva Vargas-Solar</dc:creator>
  <cp:lastModifiedBy>Genoveva VARGAS-SOLAR</cp:lastModifiedBy>
  <cp:revision>451</cp:revision>
  <dcterms:created xsi:type="dcterms:W3CDTF">2013-02-04T16:18:25Z</dcterms:created>
  <dcterms:modified xsi:type="dcterms:W3CDTF">2014-03-12T23:03:23Z</dcterms:modified>
</cp:coreProperties>
</file>