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96" r:id="rId10"/>
    <p:sldId id="398" r:id="rId11"/>
    <p:sldId id="397" r:id="rId12"/>
    <p:sldId id="386" r:id="rId13"/>
    <p:sldId id="37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65000" autoAdjust="0"/>
  </p:normalViewPr>
  <p:slideViewPr>
    <p:cSldViewPr snapToGrid="0">
      <p:cViewPr>
        <p:scale>
          <a:sx n="100" d="100"/>
          <a:sy n="100" d="100"/>
        </p:scale>
        <p:origin x="-736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13/06/2014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13/06/2014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afternoon.</a:t>
            </a:r>
            <a:r>
              <a:rPr lang="en-US" baseline="0" dirty="0" smtClean="0"/>
              <a:t> It is my pleasure to present our work concerning data integration on cloud environments guided by service level agreements.</a:t>
            </a:r>
          </a:p>
          <a:p>
            <a:r>
              <a:rPr lang="en-US" baseline="0" dirty="0" smtClean="0"/>
              <a:t>To illustrate our ideas I will use throughout the presentation the following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500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 self sustainable smart city wishing to guide an energy stock exchange mechanism for enabling timely provision of energy form consumers and producers located in a given region.</a:t>
            </a:r>
          </a:p>
          <a:p>
            <a:r>
              <a:rPr lang="en-US" baseline="0" dirty="0" smtClean="0"/>
              <a:t>Producers export their service level agreements stating the amount of </a:t>
            </a:r>
            <a:r>
              <a:rPr lang="en-US" baseline="0" dirty="0" err="1" smtClean="0"/>
              <a:t>Kwatts</a:t>
            </a:r>
            <a:r>
              <a:rPr lang="en-US" baseline="0" dirty="0" smtClean="0"/>
              <a:t> they can provide during a given interval of time at a given prices. </a:t>
            </a:r>
          </a:p>
          <a:p>
            <a:r>
              <a:rPr lang="en-US" baseline="0" dirty="0" smtClean="0"/>
              <a:t>Consumers express criteria for filtering providers, like proximity, the maximum price per </a:t>
            </a:r>
            <a:r>
              <a:rPr lang="en-US" baseline="0" dirty="0" err="1" smtClean="0"/>
              <a:t>Kwat</a:t>
            </a:r>
            <a:r>
              <a:rPr lang="en-US" baseline="0" dirty="0" smtClean="0"/>
              <a:t> they are ready to pay. </a:t>
            </a:r>
          </a:p>
          <a:p>
            <a:r>
              <a:rPr lang="en-US" baseline="0" dirty="0" smtClean="0"/>
              <a:t>The objective is to choose the producers according to their SLA and </a:t>
            </a:r>
          </a:p>
          <a:p>
            <a:r>
              <a:rPr lang="en-US" baseline="0" dirty="0" smtClean="0"/>
              <a:t>Determine whether one or several providers </a:t>
            </a:r>
            <a:r>
              <a:rPr lang="en-US" baseline="0" dirty="0" err="1" smtClean="0"/>
              <a:t>fullfil</a:t>
            </a:r>
            <a:r>
              <a:rPr lang="en-US" baseline="0" dirty="0" smtClean="0"/>
              <a:t> energy requirements according to given consumers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example, a</a:t>
            </a:r>
            <a:r>
              <a:rPr lang="en-GB" baseline="0" dirty="0" smtClean="0"/>
              <a:t> consumer can state the following requirement:</a:t>
            </a:r>
          </a:p>
          <a:p>
            <a:r>
              <a:rPr lang="en-GB" dirty="0" smtClean="0"/>
              <a:t>List of green energy providers that can provision 1000 kWh, in the next 10 seconds, that are close to my city with a cost of 0,15 USD/kWh?</a:t>
            </a:r>
          </a:p>
          <a:p>
            <a:endParaRPr lang="en-GB" dirty="0" smtClean="0"/>
          </a:p>
          <a:p>
            <a:r>
              <a:rPr lang="en-GB" dirty="0" smtClean="0"/>
              <a:t>If we read this requirement as a query on available</a:t>
            </a:r>
            <a:r>
              <a:rPr lang="en-GB" baseline="0" dirty="0" smtClean="0"/>
              <a:t> services deployed on a service infrastructure: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challenge is to rewrite it</a:t>
            </a:r>
            <a:r>
              <a:rPr lang="en-GB" baseline="0" dirty="0" smtClean="0"/>
              <a:t> coordinating the services that can participate to answer it (click)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Such coordination could look like a recurrent workflow consisting of 4 sequential activities 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One for looking up for hubs that will put in contact with energy services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The next activities for locating the services and filtering the k closest to her city as stated by the request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The last one for computing the total cost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And since energy is constantly required, the request is </a:t>
            </a:r>
            <a:r>
              <a:rPr lang="en-GB" baseline="0" dirty="0" err="1" smtClean="0"/>
              <a:t>conitnuous</a:t>
            </a:r>
            <a:r>
              <a:rPr lang="en-GB" baseline="0" dirty="0" smtClean="0"/>
              <a:t> and it starts over again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Query rewriting is a well known problem in databases, the challenge in this case is to rewrite the query </a:t>
            </a:r>
            <a:r>
              <a:rPr lang="fr-FR" dirty="0" err="1" smtClean="0">
                <a:solidFill>
                  <a:schemeClr val="tx1"/>
                </a:solidFill>
              </a:rPr>
              <a:t>such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matches the services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provide</a:t>
            </a:r>
            <a:r>
              <a:rPr lang="fr-FR" dirty="0" smtClean="0">
                <a:solidFill>
                  <a:schemeClr val="tx1"/>
                </a:solidFill>
              </a:rPr>
              <a:t> data to </a:t>
            </a:r>
            <a:r>
              <a:rPr lang="fr-FR" dirty="0" err="1" smtClean="0">
                <a:solidFill>
                  <a:schemeClr val="tx1"/>
                </a:solidFill>
              </a:rPr>
              <a:t>build</a:t>
            </a:r>
            <a:r>
              <a:rPr lang="fr-FR" dirty="0" smtClean="0">
                <a:solidFill>
                  <a:schemeClr val="tx1"/>
                </a:solidFill>
              </a:rPr>
              <a:t> final </a:t>
            </a:r>
            <a:r>
              <a:rPr lang="fr-FR" dirty="0" err="1" smtClean="0">
                <a:solidFill>
                  <a:schemeClr val="tx1"/>
                </a:solidFill>
              </a:rPr>
              <a:t>results</a:t>
            </a:r>
            <a:endParaRPr lang="fr-FR" dirty="0" smtClean="0">
              <a:solidFill>
                <a:schemeClr val="tx1"/>
              </a:solidFill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tx1"/>
                </a:solidFill>
              </a:rPr>
              <a:t>There</a:t>
            </a:r>
            <a:r>
              <a:rPr lang="fr-FR" baseline="0" dirty="0" smtClean="0">
                <a:solidFill>
                  <a:schemeClr val="tx1"/>
                </a:solidFill>
              </a:rPr>
              <a:t> are </a:t>
            </a:r>
            <a:r>
              <a:rPr lang="fr-FR" baseline="0" dirty="0" err="1" smtClean="0">
                <a:solidFill>
                  <a:schemeClr val="tx1"/>
                </a:solidFill>
              </a:rPr>
              <a:t>works</a:t>
            </a:r>
            <a:r>
              <a:rPr lang="fr-FR" baseline="0" dirty="0" smtClean="0">
                <a:solidFill>
                  <a:schemeClr val="tx1"/>
                </a:solidFill>
              </a:rPr>
              <a:t> </a:t>
            </a:r>
            <a:r>
              <a:rPr lang="fr-FR" baseline="0" dirty="0" err="1" smtClean="0">
                <a:solidFill>
                  <a:schemeClr val="tx1"/>
                </a:solidFill>
              </a:rPr>
              <a:t>addressing</a:t>
            </a:r>
            <a:r>
              <a:rPr lang="fr-FR" baseline="0" dirty="0" smtClean="0">
                <a:solidFill>
                  <a:schemeClr val="tx1"/>
                </a:solidFill>
              </a:rPr>
              <a:t> the </a:t>
            </a:r>
            <a:r>
              <a:rPr lang="fr-FR" baseline="0" dirty="0" err="1" smtClean="0">
                <a:solidFill>
                  <a:schemeClr val="tx1"/>
                </a:solidFill>
              </a:rPr>
              <a:t>problem</a:t>
            </a:r>
            <a:r>
              <a:rPr lang="fr-FR" baseline="0" dirty="0" smtClean="0">
                <a:solidFill>
                  <a:schemeClr val="tx1"/>
                </a:solidFill>
              </a:rPr>
              <a:t> by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baseline="0" dirty="0" err="1" smtClean="0">
                <a:solidFill>
                  <a:schemeClr val="tx1"/>
                </a:solidFill>
              </a:rPr>
              <a:t>revisting</a:t>
            </a:r>
            <a:r>
              <a:rPr lang="fr-FR" baseline="0" dirty="0" smtClean="0">
                <a:solidFill>
                  <a:schemeClr val="tx1"/>
                </a:solidFill>
              </a:rPr>
              <a:t> </a:t>
            </a:r>
            <a:r>
              <a:rPr lang="fr-FR" baseline="0" dirty="0" err="1" smtClean="0">
                <a:solidFill>
                  <a:schemeClr val="tx1"/>
                </a:solidFill>
              </a:rPr>
              <a:t>well</a:t>
            </a:r>
            <a:r>
              <a:rPr lang="fr-FR" baseline="0" dirty="0" smtClean="0">
                <a:solidFill>
                  <a:schemeClr val="tx1"/>
                </a:solidFill>
              </a:rPr>
              <a:t> </a:t>
            </a:r>
            <a:r>
              <a:rPr lang="fr-FR" baseline="0" dirty="0" err="1" smtClean="0">
                <a:solidFill>
                  <a:schemeClr val="tx1"/>
                </a:solidFill>
              </a:rPr>
              <a:t>known</a:t>
            </a:r>
            <a:r>
              <a:rPr lang="fr-FR" baseline="0" dirty="0" smtClean="0">
                <a:solidFill>
                  <a:schemeClr val="tx1"/>
                </a:solidFill>
              </a:rPr>
              <a:t> </a:t>
            </a:r>
            <a:r>
              <a:rPr lang="fr-FR" baseline="0" dirty="0" err="1" smtClean="0">
                <a:solidFill>
                  <a:schemeClr val="tx1"/>
                </a:solidFill>
              </a:rPr>
              <a:t>algorithms</a:t>
            </a:r>
            <a:r>
              <a:rPr lang="fr-FR" baseline="0" dirty="0" smtClean="0">
                <a:solidFill>
                  <a:schemeClr val="tx1"/>
                </a:solidFill>
              </a:rPr>
              <a:t> </a:t>
            </a:r>
            <a:r>
              <a:rPr lang="fr-FR" baseline="0" dirty="0" err="1" smtClean="0">
                <a:solidFill>
                  <a:schemeClr val="tx1"/>
                </a:solidFill>
              </a:rPr>
              <a:t>such</a:t>
            </a:r>
            <a:r>
              <a:rPr lang="fr-FR" baseline="0" dirty="0" smtClean="0">
                <a:solidFill>
                  <a:schemeClr val="tx1"/>
                </a:solidFill>
              </a:rPr>
              <a:t> as </a:t>
            </a:r>
            <a:r>
              <a:rPr lang="fr-FR" baseline="0" dirty="0" err="1" smtClean="0">
                <a:solidFill>
                  <a:schemeClr val="tx1"/>
                </a:solidFill>
              </a:rPr>
              <a:t>MiniCon</a:t>
            </a:r>
            <a:r>
              <a:rPr lang="fr-FR" baseline="0" dirty="0" smtClean="0">
                <a:solidFill>
                  <a:schemeClr val="tx1"/>
                </a:solidFill>
              </a:rPr>
              <a:t> and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baseline="0" dirty="0" smtClean="0">
                <a:solidFill>
                  <a:schemeClr val="tx1"/>
                </a:solidFill>
              </a:rPr>
              <a:t> for </a:t>
            </a:r>
            <a:r>
              <a:rPr lang="fr-FR" baseline="0" dirty="0" err="1" smtClean="0">
                <a:solidFill>
                  <a:schemeClr val="tx1"/>
                </a:solidFill>
              </a:rPr>
              <a:t>query</a:t>
            </a:r>
            <a:r>
              <a:rPr lang="fr-FR" baseline="0" dirty="0" smtClean="0">
                <a:solidFill>
                  <a:schemeClr val="tx1"/>
                </a:solidFill>
              </a:rPr>
              <a:t> rewriting </a:t>
            </a:r>
            <a:r>
              <a:rPr lang="fr-FR" baseline="0" dirty="0" err="1" smtClean="0">
                <a:solidFill>
                  <a:schemeClr val="tx1"/>
                </a:solidFill>
              </a:rPr>
              <a:t>adapted</a:t>
            </a:r>
            <a:r>
              <a:rPr lang="fr-FR" baseline="0" dirty="0" smtClean="0">
                <a:solidFill>
                  <a:schemeClr val="tx1"/>
                </a:solidFill>
              </a:rPr>
              <a:t> to services composition.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6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Yet in</a:t>
            </a:r>
            <a:r>
              <a:rPr lang="en-GB" baseline="0" dirty="0" smtClean="0"/>
              <a:t> our work we want the query evaluation to be guided by service level agreements. For example, the user asks that the query will not cost more than 5 USD</a:t>
            </a:r>
          </a:p>
          <a:p>
            <a:r>
              <a:rPr lang="en-GB" baseline="0" dirty="0" smtClean="0"/>
              <a:t>That only green energy providers are contacted (this is a provenance requirement) At least 85% of precision of provided data, even if they are not fresh </a:t>
            </a:r>
          </a:p>
          <a:p>
            <a:r>
              <a:rPr lang="en-GB" baseline="0" dirty="0" smtClean="0"/>
              <a:t>Availability rate of at least 90%</a:t>
            </a:r>
          </a:p>
          <a:p>
            <a:r>
              <a:rPr lang="en-GB" baseline="0" dirty="0" smtClean="0"/>
              <a:t>Response time of 0,01 sec</a:t>
            </a:r>
          </a:p>
          <a:p>
            <a:endParaRPr lang="en-GB" baseline="0" dirty="0" smtClean="0"/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challenge is to </a:t>
            </a:r>
            <a:r>
              <a:rPr lang="fr-FR" dirty="0" err="1" smtClean="0">
                <a:solidFill>
                  <a:schemeClr val="tx1"/>
                </a:solidFill>
              </a:rPr>
              <a:t>Integrate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dirty="0" err="1" smtClean="0">
                <a:solidFill>
                  <a:schemeClr val="tx1"/>
                </a:solidFill>
              </a:rPr>
              <a:t>agreed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SLAs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dirty="0" err="1" smtClean="0">
                <a:solidFill>
                  <a:schemeClr val="tx1"/>
                </a:solidFill>
              </a:rPr>
              <a:t>QoS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requirements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expressed</a:t>
            </a:r>
            <a:r>
              <a:rPr lang="fr-FR" dirty="0" smtClean="0">
                <a:solidFill>
                  <a:schemeClr val="tx1"/>
                </a:solidFill>
              </a:rPr>
              <a:t> by the user </a:t>
            </a:r>
            <a:r>
              <a:rPr lang="fr-FR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Derived</a:t>
            </a:r>
            <a:r>
              <a:rPr lang="fr-FR" b="1" i="1" dirty="0" smtClean="0">
                <a:solidFill>
                  <a:schemeClr val="tx1"/>
                </a:solidFill>
              </a:rPr>
              <a:t> SLA</a:t>
            </a: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1" dirty="0" err="1" smtClean="0">
                <a:solidFill>
                  <a:schemeClr val="tx1"/>
                </a:solidFill>
              </a:rPr>
              <a:t>Existing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works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addressing</a:t>
            </a:r>
            <a:r>
              <a:rPr lang="fr-FR" b="1" i="1" baseline="0" dirty="0" smtClean="0">
                <a:solidFill>
                  <a:schemeClr val="tx1"/>
                </a:solidFill>
              </a:rPr>
              <a:t> the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problem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can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be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classified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into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two</a:t>
            </a:r>
            <a:r>
              <a:rPr lang="fr-FR" b="1" i="1" baseline="0" dirty="0" smtClean="0">
                <a:solidFill>
                  <a:schemeClr val="tx1"/>
                </a:solidFill>
              </a:rPr>
              <a:t> groups:</a:t>
            </a: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1" baseline="0" dirty="0" err="1" smtClean="0">
                <a:solidFill>
                  <a:schemeClr val="tx1"/>
                </a:solidFill>
              </a:rPr>
              <a:t>Those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addressing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negociation</a:t>
            </a:r>
            <a:r>
              <a:rPr lang="fr-FR" b="1" i="1" baseline="0" dirty="0" smtClean="0">
                <a:solidFill>
                  <a:schemeClr val="tx1"/>
                </a:solidFill>
              </a:rPr>
              <a:t> of use condition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which</a:t>
            </a:r>
            <a:r>
              <a:rPr lang="fr-FR" b="1" i="1" baseline="0" dirty="0" smtClean="0">
                <a:solidFill>
                  <a:schemeClr val="tx1"/>
                </a:solidFill>
              </a:rPr>
              <a:t> are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statically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agreed</a:t>
            </a:r>
            <a:r>
              <a:rPr lang="fr-FR" b="1" i="1" baseline="0" dirty="0" smtClean="0">
                <a:solidFill>
                  <a:schemeClr val="tx1"/>
                </a:solidFill>
              </a:rPr>
              <a:t>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between</a:t>
            </a:r>
            <a:r>
              <a:rPr lang="fr-FR" b="1" i="1" baseline="0" dirty="0" smtClean="0">
                <a:solidFill>
                  <a:schemeClr val="tx1"/>
                </a:solidFill>
              </a:rPr>
              <a:t> the parts and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those</a:t>
            </a:r>
            <a:r>
              <a:rPr lang="fr-FR" b="1" i="1" baseline="0" dirty="0" smtClean="0">
                <a:solidFill>
                  <a:schemeClr val="tx1"/>
                </a:solidFill>
              </a:rPr>
              <a:t> monitoring of use conditions as</a:t>
            </a: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1" baseline="0" dirty="0" smtClean="0">
                <a:solidFill>
                  <a:schemeClr val="tx1"/>
                </a:solidFill>
              </a:rPr>
              <a:t>Cloud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resources</a:t>
            </a:r>
            <a:r>
              <a:rPr lang="fr-FR" b="1" i="1" baseline="0" dirty="0" smtClean="0">
                <a:solidFill>
                  <a:schemeClr val="tx1"/>
                </a:solidFill>
              </a:rPr>
              <a:t> to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detect</a:t>
            </a:r>
            <a:r>
              <a:rPr lang="fr-FR" b="1" i="1" baseline="0" dirty="0" smtClean="0">
                <a:solidFill>
                  <a:schemeClr val="tx1"/>
                </a:solidFill>
              </a:rPr>
              <a:t> SLA </a:t>
            </a:r>
            <a:r>
              <a:rPr lang="fr-FR" b="1" i="1" baseline="0" dirty="0" err="1" smtClean="0">
                <a:solidFill>
                  <a:schemeClr val="tx1"/>
                </a:solidFill>
              </a:rPr>
              <a:t>contract</a:t>
            </a:r>
            <a:r>
              <a:rPr lang="fr-FR" b="1" i="1" baseline="0" dirty="0" smtClean="0">
                <a:solidFill>
                  <a:schemeClr val="tx1"/>
                </a:solidFill>
              </a:rPr>
              <a:t> violation</a:t>
            </a:r>
            <a:endParaRPr lang="fr-FR" b="1" i="1" dirty="0" smtClean="0">
              <a:solidFill>
                <a:schemeClr val="tx1"/>
              </a:solidFill>
            </a:endParaRP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943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 in contrast want</a:t>
            </a:r>
            <a:r>
              <a:rPr lang="en-GB" baseline="0" dirty="0" smtClean="0"/>
              <a:t> to determine </a:t>
            </a:r>
            <a:r>
              <a:rPr lang="en-GB" sz="900" dirty="0" smtClean="0"/>
              <a:t>How can the user efficiently obtain results for her queries such that they meet her </a:t>
            </a:r>
            <a:r>
              <a:rPr lang="en-GB" sz="900" dirty="0" err="1" smtClean="0"/>
              <a:t>QoS</a:t>
            </a:r>
            <a:r>
              <a:rPr lang="en-GB" sz="900" dirty="0" smtClean="0"/>
              <a:t> requirements that include</a:t>
            </a:r>
          </a:p>
          <a:p>
            <a:pPr marL="171450" marR="0" indent="-17145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900" dirty="0" smtClean="0"/>
              <a:t>Her</a:t>
            </a:r>
            <a:r>
              <a:rPr lang="en-GB" sz="900" baseline="0" dirty="0" smtClean="0"/>
              <a:t> subscribed contracts with the involved cloud providers</a:t>
            </a:r>
          </a:p>
          <a:p>
            <a:pPr marL="171450" marR="0" indent="-17145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900" baseline="0" dirty="0" smtClean="0"/>
              <a:t>The results do not neglect services contracts</a:t>
            </a:r>
          </a:p>
          <a:p>
            <a:pPr marL="171450" marR="0" indent="-17145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900" baseline="0" dirty="0" smtClean="0"/>
              <a:t>Particularly for queries that call several services deployed on different clouds</a:t>
            </a:r>
            <a:r>
              <a:rPr lang="en-GB" sz="900" dirty="0" smtClean="0"/>
              <a:t>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692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important challenges must be considered. In the case of accessing one cloud provider where</a:t>
            </a:r>
            <a:r>
              <a:rPr lang="en-GB" baseline="0" dirty="0" smtClean="0"/>
              <a:t> services have associated agreed SLA and there is a SLA established between the cloud provider the challenge is :</a:t>
            </a:r>
          </a:p>
          <a:p>
            <a:r>
              <a:rPr lang="en-GB" baseline="0" dirty="0" smtClean="0"/>
              <a:t>- How to be sure that all the agreed SLAs are respected while satisfying the user?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192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 the</a:t>
            </a:r>
            <a:r>
              <a:rPr lang="en-GB" baseline="0" dirty="0" smtClean="0"/>
              <a:t> case of multiple clouds: </a:t>
            </a:r>
          </a:p>
          <a:p>
            <a:r>
              <a:rPr lang="en-GB" dirty="0" smtClean="0"/>
              <a:t>Can my constraints be </a:t>
            </a:r>
            <a:r>
              <a:rPr lang="en-GB" dirty="0" err="1" smtClean="0"/>
              <a:t>satisfyed</a:t>
            </a:r>
            <a:r>
              <a:rPr lang="en-GB" dirty="0" smtClean="0"/>
              <a:t>? Which services shall I ask for?  </a:t>
            </a:r>
          </a:p>
          <a:p>
            <a:r>
              <a:rPr lang="en-GB" dirty="0" smtClean="0"/>
              <a:t>How can </a:t>
            </a:r>
            <a:r>
              <a:rPr lang="en-GB" dirty="0" err="1" smtClean="0"/>
              <a:t>ressources</a:t>
            </a:r>
            <a:r>
              <a:rPr lang="en-GB" dirty="0" smtClean="0"/>
              <a:t> be saved for next query?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693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 this context:,</a:t>
            </a:r>
            <a:r>
              <a:rPr lang="es-MX" baseline="0" dirty="0" smtClean="0"/>
              <a:t> our objective are:</a:t>
            </a:r>
          </a:p>
          <a:p>
            <a:r>
              <a:rPr lang="es-MX" dirty="0" smtClean="0"/>
              <a:t>Propose an SLA guided continuous data integration and provision system as a DaaS  </a:t>
            </a:r>
          </a:p>
          <a:p>
            <a:r>
              <a:rPr lang="es-MX" dirty="0" smtClean="0"/>
              <a:t>- Integrated SLA computation out of the Data agreed SLA</a:t>
            </a:r>
          </a:p>
          <a:p>
            <a:r>
              <a:rPr lang="es-MX" dirty="0" smtClean="0"/>
              <a:t>- Optimized and adaptable data collection, query rewriting and integration according to user preferences</a:t>
            </a:r>
          </a:p>
          <a:p>
            <a:r>
              <a:rPr lang="es-MX" dirty="0" smtClean="0"/>
              <a:t>- Learning based data integration mechanisms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general</a:t>
            </a:r>
            <a:r>
              <a:rPr lang="en-GB" baseline="0" dirty="0" smtClean="0"/>
              <a:t> approach looks as follows:</a:t>
            </a:r>
          </a:p>
          <a:p>
            <a:r>
              <a:rPr lang="en-GB" baseline="0" dirty="0" smtClean="0"/>
              <a:t>Given that a query has associated preferences, the query evaluation process is divided in 3 phases</a:t>
            </a:r>
          </a:p>
          <a:p>
            <a:r>
              <a:rPr lang="en-GB" baseline="0" dirty="0" smtClean="0"/>
              <a:t>Phase one: SLA derivation, that consists in looking up whether a similar SLA has been already derived for a similar request, if not we compute an integrated SLA</a:t>
            </a:r>
          </a:p>
          <a:p>
            <a:r>
              <a:rPr lang="en-GB" baseline="0" dirty="0" smtClean="0"/>
              <a:t>Phase two: Service composition, the query is expressed as a workflow with associated SLA constraints specified in the derived SLA. The rewriting result is stored for further uses</a:t>
            </a:r>
          </a:p>
          <a:p>
            <a:r>
              <a:rPr lang="en-GB" baseline="0" dirty="0" smtClean="0"/>
              <a:t>Phase three: the query is optimized in terms to other elements of SLA requirements that have more to do with the consumed resources and the economic</a:t>
            </a:r>
          </a:p>
          <a:p>
            <a:r>
              <a:rPr lang="en-GB" baseline="0" dirty="0" smtClean="0"/>
              <a:t>Cost of the query. Once optimized the query is enacted by a workflow engine.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Since SLA are contracts, there is a monitoring mechanism and an SLA management module devoted to observing whether the SLAs are honoured</a:t>
            </a:r>
          </a:p>
          <a:p>
            <a:r>
              <a:rPr lang="en-GB" baseline="0" dirty="0" smtClean="0"/>
              <a:t>The paper we present focuses mainly on the SLA derivation approach. So let us zoom on this aspect: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19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13/06/2014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13/06/2014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13/06/2014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13/06/2014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irine.ghedira-guegan@univ-lyon3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chirine.ghedira-guegan@univ-lyon3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gif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</a:t>
            </a:r>
            <a:r>
              <a:rPr lang="en-GB" sz="1700" b="1" cap="small" dirty="0" smtClean="0"/>
              <a:t>C. </a:t>
            </a:r>
            <a:r>
              <a:rPr lang="en-GB" sz="1700" b="1" cap="small" dirty="0" err="1" smtClean="0"/>
              <a:t>Ghedira</a:t>
            </a:r>
            <a:r>
              <a:rPr lang="en-GB" sz="1700" cap="small" dirty="0" smtClean="0"/>
              <a:t>, </a:t>
            </a:r>
            <a:r>
              <a:rPr lang="en-GB" sz="1700" cap="small" dirty="0" smtClean="0"/>
              <a:t>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chirine.ghedira-guegan@univ-lyon3.</a:t>
            </a:r>
            <a:r>
              <a:rPr lang="en-GB" sz="1800" cap="none" dirty="0" smtClean="0">
                <a:hlinkClick r:id="rId3"/>
              </a:rPr>
              <a:t>fr</a:t>
            </a:r>
            <a:r>
              <a:rPr lang="en-GB" sz="1800" cap="none" dirty="0" smtClean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4" y="1317967"/>
            <a:ext cx="6349986" cy="37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4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7" y="101600"/>
            <a:ext cx="5386303" cy="3155687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rgbClr val="40008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  <p:grpSp>
        <p:nvGrpSpPr>
          <p:cNvPr id="21" name="Grouper 20"/>
          <p:cNvGrpSpPr/>
          <p:nvPr/>
        </p:nvGrpSpPr>
        <p:grpSpPr>
          <a:xfrm>
            <a:off x="330199" y="1696164"/>
            <a:ext cx="3293451" cy="1292574"/>
            <a:chOff x="330199" y="1696164"/>
            <a:chExt cx="3293451" cy="1292574"/>
          </a:xfrm>
        </p:grpSpPr>
        <p:sp>
          <p:nvSpPr>
            <p:cNvPr id="5" name="Document 4"/>
            <p:cNvSpPr/>
            <p:nvPr/>
          </p:nvSpPr>
          <p:spPr>
            <a:xfrm>
              <a:off x="330199" y="1696164"/>
              <a:ext cx="3111500" cy="1133831"/>
            </a:xfrm>
            <a:prstGeom prst="flowChartDocument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sz="1600" baseline="30000" dirty="0" err="1">
                  <a:latin typeface="Consolas"/>
                  <a:cs typeface="Consolas"/>
                </a:rPr>
                <a:t>C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ost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of $0,05 cents per </a:t>
              </a:r>
              <a:r>
                <a:rPr lang="fr-FR" sz="1600" baseline="30000" dirty="0" smtClean="0">
                  <a:latin typeface="Consolas"/>
                  <a:cs typeface="Consolas"/>
                </a:rPr>
                <a:t>call </a:t>
              </a: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smtClean="0">
                  <a:latin typeface="Consolas"/>
                  <a:cs typeface="Consolas"/>
                </a:rPr>
                <a:t>8 </a:t>
              </a:r>
              <a:r>
                <a:rPr lang="fr-FR" sz="1600" baseline="30000" dirty="0">
                  <a:latin typeface="Consolas"/>
                  <a:cs typeface="Consolas"/>
                </a:rPr>
                <a:t>GB of I/O volume/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month</a:t>
              </a:r>
              <a:endParaRPr lang="fr-FR" sz="1600" baseline="30000" dirty="0" smtClean="0">
                <a:latin typeface="Consolas"/>
                <a:cs typeface="Consolas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>
                  <a:latin typeface="Consolas"/>
                  <a:cs typeface="Consolas"/>
                </a:rPr>
                <a:t>F</a:t>
              </a:r>
              <a:r>
                <a:rPr lang="fr-FR" sz="1600" baseline="30000" dirty="0" smtClean="0">
                  <a:latin typeface="Consolas"/>
                  <a:cs typeface="Consolas"/>
                </a:rPr>
                <a:t>ree </a:t>
              </a:r>
              <a:r>
                <a:rPr lang="fr-FR" sz="1600" baseline="30000" dirty="0">
                  <a:latin typeface="Consolas"/>
                  <a:cs typeface="Consolas"/>
                </a:rPr>
                <a:t>data </a:t>
              </a:r>
              <a:r>
                <a:rPr lang="fr-FR" sz="1600" baseline="30000" dirty="0" err="1">
                  <a:latin typeface="Consolas"/>
                  <a:cs typeface="Consolas"/>
                </a:rPr>
                <a:t>transfer</a:t>
              </a:r>
              <a:r>
                <a:rPr lang="fr-FR" sz="1600" baseline="30000" dirty="0">
                  <a:latin typeface="Consolas"/>
                  <a:cs typeface="Consolas"/>
                </a:rPr>
                <a:t> </a:t>
              </a:r>
              <a:r>
                <a:rPr lang="fr-FR" sz="1600" baseline="30000" dirty="0" err="1">
                  <a:latin typeface="Consolas"/>
                  <a:cs typeface="Consolas"/>
                </a:rPr>
                <a:t>cost</a:t>
              </a:r>
              <a:r>
                <a:rPr lang="fr-FR" sz="1600" baseline="30000" dirty="0">
                  <a:latin typeface="Consolas"/>
                  <a:cs typeface="Consolas"/>
                </a:rPr>
                <a:t> </a:t>
              </a:r>
              <a:r>
                <a:rPr lang="fr-FR" sz="1600" baseline="30000" dirty="0" err="1">
                  <a:latin typeface="Consolas"/>
                  <a:cs typeface="Consolas"/>
                </a:rPr>
                <a:t>within</a:t>
              </a:r>
              <a:r>
                <a:rPr lang="fr-FR" sz="1600" baseline="30000" dirty="0">
                  <a:latin typeface="Consolas"/>
                  <a:cs typeface="Consolas"/>
                </a:rPr>
                <a:t> the </a:t>
              </a:r>
              <a:r>
                <a:rPr lang="fr-FR" sz="1600" baseline="30000" dirty="0" err="1">
                  <a:latin typeface="Consolas"/>
                  <a:cs typeface="Consolas"/>
                </a:rPr>
                <a:t>same</a:t>
              </a:r>
              <a:r>
                <a:rPr lang="fr-FR" sz="1600" baseline="30000" dirty="0">
                  <a:latin typeface="Consolas"/>
                  <a:cs typeface="Consolas"/>
                </a:rPr>
                <a:t> 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region</a:t>
              </a:r>
              <a:endParaRPr lang="fr-FR" sz="1600" baseline="30000" dirty="0" smtClean="0">
                <a:latin typeface="Consolas"/>
                <a:cs typeface="Consolas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smtClean="0">
                  <a:latin typeface="Consolas"/>
                  <a:cs typeface="Consolas"/>
                </a:rPr>
                <a:t>1 </a:t>
              </a:r>
              <a:r>
                <a:rPr lang="fr-FR" sz="1600" baseline="30000" dirty="0">
                  <a:latin typeface="Consolas"/>
                  <a:cs typeface="Consolas"/>
                </a:rPr>
                <a:t>GB of </a:t>
              </a:r>
              <a:r>
                <a:rPr lang="fr-FR" sz="1600" baseline="30000" dirty="0" err="1">
                  <a:latin typeface="Consolas"/>
                  <a:cs typeface="Consolas"/>
                </a:rPr>
                <a:t>storage</a:t>
              </a:r>
              <a:endParaRPr lang="fr-FR" sz="1600" dirty="0">
                <a:latin typeface="Consolas"/>
                <a:cs typeface="Consolas"/>
              </a:endParaRPr>
            </a:p>
          </p:txBody>
        </p:sp>
        <p:grpSp>
          <p:nvGrpSpPr>
            <p:cNvPr id="20" name="Grouper 19"/>
            <p:cNvGrpSpPr/>
            <p:nvPr/>
          </p:nvGrpSpPr>
          <p:grpSpPr>
            <a:xfrm>
              <a:off x="2424437" y="2216012"/>
              <a:ext cx="1199213" cy="772726"/>
              <a:chOff x="2424437" y="2216012"/>
              <a:chExt cx="1199213" cy="772726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8462" y="2357972"/>
                <a:ext cx="1051885" cy="463701"/>
              </a:xfrm>
              <a:prstGeom prst="rect">
                <a:avLst/>
              </a:prstGeom>
            </p:spPr>
          </p:pic>
          <p:grpSp>
            <p:nvGrpSpPr>
              <p:cNvPr id="7" name="Grouper 6"/>
              <p:cNvGrpSpPr/>
              <p:nvPr/>
            </p:nvGrpSpPr>
            <p:grpSpPr>
              <a:xfrm>
                <a:off x="2424437" y="2216012"/>
                <a:ext cx="1199213" cy="772726"/>
                <a:chOff x="1857254" y="1775741"/>
                <a:chExt cx="2985679" cy="1700064"/>
              </a:xfrm>
            </p:grpSpPr>
            <p:sp>
              <p:nvSpPr>
                <p:cNvPr id="8" name="Arc 7"/>
                <p:cNvSpPr/>
                <p:nvPr/>
              </p:nvSpPr>
              <p:spPr>
                <a:xfrm rot="16492063">
                  <a:off x="2064987" y="2209791"/>
                  <a:ext cx="919931" cy="1335398"/>
                </a:xfrm>
                <a:prstGeom prst="arc">
                  <a:avLst>
                    <a:gd name="adj1" fmla="val 10488337"/>
                    <a:gd name="adj2" fmla="val 984161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 rot="656295">
                  <a:off x="2698111" y="1775741"/>
                  <a:ext cx="1571555" cy="1700064"/>
                </a:xfrm>
                <a:prstGeom prst="arc">
                  <a:avLst>
                    <a:gd name="adj1" fmla="val 10430236"/>
                    <a:gd name="adj2" fmla="val 20928275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5400000">
                  <a:off x="3907366" y="2374901"/>
                  <a:ext cx="905933" cy="965200"/>
                </a:xfrm>
                <a:prstGeom prst="arc">
                  <a:avLst>
                    <a:gd name="adj1" fmla="val 9926378"/>
                    <a:gd name="adj2" fmla="val 0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" name="Connecteur droit 10"/>
                <p:cNvCxnSpPr>
                  <a:stCxn id="8" idx="0"/>
                  <a:endCxn id="10" idx="2"/>
                </p:cNvCxnSpPr>
                <p:nvPr/>
              </p:nvCxnSpPr>
              <p:spPr>
                <a:xfrm flipV="1">
                  <a:off x="2527581" y="3310468"/>
                  <a:ext cx="1832752" cy="27974"/>
                </a:xfrm>
                <a:prstGeom prst="line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Rectangle 14"/>
          <p:cNvSpPr/>
          <p:nvPr/>
        </p:nvSpPr>
        <p:spPr>
          <a:xfrm>
            <a:off x="6502400" y="431800"/>
            <a:ext cx="1181100" cy="520700"/>
          </a:xfrm>
          <a:prstGeom prst="rect">
            <a:avLst/>
          </a:prstGeom>
          <a:noFill/>
          <a:ln w="381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978400" y="2019300"/>
            <a:ext cx="2324100" cy="1168400"/>
          </a:xfrm>
          <a:prstGeom prst="rect">
            <a:avLst/>
          </a:prstGeom>
          <a:noFill/>
          <a:ln w="38100" cmpd="sng">
            <a:solidFill>
              <a:srgbClr val="BF87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797300" y="1663700"/>
            <a:ext cx="2387600" cy="52070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er 21"/>
          <p:cNvGrpSpPr/>
          <p:nvPr/>
        </p:nvGrpSpPr>
        <p:grpSpPr>
          <a:xfrm>
            <a:off x="5118099" y="3427741"/>
            <a:ext cx="3485602" cy="1643418"/>
            <a:chOff x="5118099" y="3427741"/>
            <a:chExt cx="3485602" cy="1643418"/>
          </a:xfrm>
        </p:grpSpPr>
        <p:sp>
          <p:nvSpPr>
            <p:cNvPr id="12" name="Document 11"/>
            <p:cNvSpPr/>
            <p:nvPr/>
          </p:nvSpPr>
          <p:spPr>
            <a:xfrm>
              <a:off x="5118099" y="3427741"/>
              <a:ext cx="3352800" cy="1643418"/>
            </a:xfrm>
            <a:prstGeom prst="flowChartDocument">
              <a:avLst/>
            </a:prstGeom>
            <a:ln w="28575" cmpd="sng"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sz="1600" baseline="30000" dirty="0" smtClean="0">
                  <a:latin typeface="Consolas"/>
                  <a:cs typeface="Consolas"/>
                </a:rPr>
                <a:t>Maximum </a:t>
              </a:r>
              <a:r>
                <a:rPr lang="fr-FR" sz="1600" baseline="30000" dirty="0">
                  <a:latin typeface="Consolas"/>
                  <a:cs typeface="Consolas"/>
                </a:rPr>
                <a:t>of $5 as total </a:t>
              </a:r>
              <a:r>
                <a:rPr lang="fr-FR" sz="1600" baseline="30000" dirty="0" err="1">
                  <a:latin typeface="Consolas"/>
                  <a:cs typeface="Consolas"/>
                </a:rPr>
                <a:t>query</a:t>
              </a:r>
              <a:r>
                <a:rPr lang="fr-FR" sz="1600" baseline="30000" dirty="0">
                  <a:latin typeface="Consolas"/>
                  <a:cs typeface="Consolas"/>
                </a:rPr>
                <a:t> 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cost</a:t>
              </a:r>
              <a:endParaRPr lang="fr-FR" sz="1600" baseline="30000" dirty="0" smtClean="0">
                <a:latin typeface="Consolas"/>
                <a:cs typeface="Consolas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err="1">
                  <a:latin typeface="Consolas"/>
                  <a:cs typeface="Consolas"/>
                </a:rPr>
                <a:t>O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nly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green </a:t>
              </a:r>
              <a:r>
                <a:rPr lang="fr-FR" sz="1600" baseline="30000" dirty="0" err="1">
                  <a:latin typeface="Consolas"/>
                  <a:cs typeface="Consolas"/>
                </a:rPr>
                <a:t>energy</a:t>
              </a:r>
              <a:r>
                <a:rPr lang="fr-FR" sz="1600" baseline="30000" dirty="0">
                  <a:latin typeface="Consolas"/>
                  <a:cs typeface="Consolas"/>
                </a:rPr>
                <a:t> </a:t>
              </a:r>
              <a:r>
                <a:rPr lang="fr-FR" sz="1600" baseline="30000" dirty="0" smtClean="0">
                  <a:latin typeface="Consolas"/>
                  <a:cs typeface="Consolas"/>
                </a:rPr>
                <a:t>providers (</a:t>
              </a:r>
              <a:r>
                <a:rPr lang="fr-FR" sz="1600" baseline="30000" dirty="0">
                  <a:latin typeface="Consolas"/>
                  <a:cs typeface="Consolas"/>
                </a:rPr>
                <a:t>provenance</a:t>
              </a:r>
              <a:r>
                <a:rPr lang="fr-FR" sz="1600" baseline="30000" dirty="0" smtClean="0">
                  <a:latin typeface="Consolas"/>
                  <a:cs typeface="Consolas"/>
                </a:rPr>
                <a:t>) </a:t>
              </a: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err="1">
                  <a:latin typeface="Consolas"/>
                  <a:cs typeface="Consolas"/>
                </a:rPr>
                <a:t>A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t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least 85% of </a:t>
              </a:r>
              <a:r>
                <a:rPr lang="fr-FR" sz="1600" baseline="30000" dirty="0" err="1">
                  <a:latin typeface="Consolas"/>
                  <a:cs typeface="Consolas"/>
                </a:rPr>
                <a:t>precision</a:t>
              </a:r>
              <a:r>
                <a:rPr lang="fr-FR" sz="1600" baseline="30000" dirty="0">
                  <a:latin typeface="Consolas"/>
                  <a:cs typeface="Consolas"/>
                </a:rPr>
                <a:t> of </a:t>
              </a:r>
              <a:r>
                <a:rPr lang="fr-FR" sz="1600" baseline="30000" dirty="0" err="1">
                  <a:latin typeface="Consolas"/>
                  <a:cs typeface="Consolas"/>
                </a:rPr>
                <a:t>provided</a:t>
              </a:r>
              <a:r>
                <a:rPr lang="fr-FR" sz="1600" baseline="30000" dirty="0">
                  <a:latin typeface="Consolas"/>
                  <a:cs typeface="Consolas"/>
                </a:rPr>
                <a:t> data</a:t>
              </a:r>
              <a:r>
                <a:rPr lang="fr-FR" sz="1600" baseline="30000" dirty="0" smtClean="0">
                  <a:latin typeface="Consolas"/>
                  <a:cs typeface="Consolas"/>
                </a:rPr>
                <a:t>,</a:t>
              </a:r>
              <a:r>
                <a:rPr lang="fr-FR" sz="16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even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if </a:t>
              </a:r>
              <a:r>
                <a:rPr lang="fr-FR" sz="1600" baseline="30000" dirty="0" err="1">
                  <a:latin typeface="Consolas"/>
                  <a:cs typeface="Consolas"/>
                </a:rPr>
                <a:t>they</a:t>
              </a:r>
              <a:r>
                <a:rPr lang="fr-FR" sz="1600" baseline="30000" dirty="0">
                  <a:latin typeface="Consolas"/>
                  <a:cs typeface="Consolas"/>
                </a:rPr>
                <a:t> are not 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fresh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endParaRPr lang="fr-FR" sz="1600" baseline="30000" dirty="0">
                <a:latin typeface="Consolas"/>
                <a:cs typeface="Consolas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err="1">
                  <a:latin typeface="Consolas"/>
                  <a:cs typeface="Consolas"/>
                </a:rPr>
                <a:t>A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vailability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rate of </a:t>
              </a:r>
              <a:r>
                <a:rPr lang="fr-FR" sz="1600" baseline="30000" dirty="0" err="1">
                  <a:latin typeface="Consolas"/>
                  <a:cs typeface="Consolas"/>
                </a:rPr>
                <a:t>at</a:t>
              </a:r>
              <a:r>
                <a:rPr lang="fr-FR" sz="1600" baseline="30000" dirty="0">
                  <a:latin typeface="Consolas"/>
                  <a:cs typeface="Consolas"/>
                </a:rPr>
                <a:t> least 90</a:t>
              </a:r>
              <a:r>
                <a:rPr lang="fr-FR" sz="1600" baseline="30000" dirty="0" smtClean="0">
                  <a:latin typeface="Consolas"/>
                  <a:cs typeface="Consolas"/>
                </a:rPr>
                <a:t>%</a:t>
              </a:r>
            </a:p>
            <a:p>
              <a:pPr marL="285750" indent="-285750">
                <a:buFont typeface="Arial"/>
                <a:buChar char="•"/>
              </a:pPr>
              <a:r>
                <a:rPr lang="fr-FR" sz="1600" baseline="30000" dirty="0" err="1">
                  <a:latin typeface="Consolas"/>
                  <a:cs typeface="Consolas"/>
                </a:rPr>
                <a:t>R</a:t>
              </a:r>
              <a:r>
                <a:rPr lang="fr-FR" sz="1600" baseline="30000" dirty="0" err="1" smtClean="0">
                  <a:latin typeface="Consolas"/>
                  <a:cs typeface="Consolas"/>
                </a:rPr>
                <a:t>esponse</a:t>
              </a:r>
              <a:r>
                <a:rPr lang="fr-FR" sz="1600" baseline="30000" dirty="0" smtClean="0">
                  <a:latin typeface="Consolas"/>
                  <a:cs typeface="Consolas"/>
                </a:rPr>
                <a:t> </a:t>
              </a:r>
              <a:r>
                <a:rPr lang="fr-FR" sz="1600" baseline="30000" dirty="0">
                  <a:latin typeface="Consolas"/>
                  <a:cs typeface="Consolas"/>
                </a:rPr>
                <a:t>time of 0,01 </a:t>
              </a:r>
              <a:r>
                <a:rPr lang="fr-FR" sz="1600" baseline="30000" dirty="0" smtClean="0">
                  <a:latin typeface="Consolas"/>
                  <a:cs typeface="Consolas"/>
                </a:rPr>
                <a:t>sec.</a:t>
              </a:r>
              <a:endParaRPr lang="fr-FR" sz="1600" dirty="0">
                <a:latin typeface="Consolas"/>
                <a:cs typeface="Consolas"/>
              </a:endParaRPr>
            </a:p>
          </p:txBody>
        </p:sp>
        <p:pic>
          <p:nvPicPr>
            <p:cNvPr id="13" name="Image 12" descr="user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332" y="4258732"/>
              <a:ext cx="560369" cy="580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59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7" grpId="0" animBg="1"/>
      <p:bldP spid="17" grpId="1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</a:t>
            </a:r>
            <a:r>
              <a:rPr lang="en-GB" sz="1700" b="1" cap="small" dirty="0" smtClean="0"/>
              <a:t>C. </a:t>
            </a:r>
            <a:r>
              <a:rPr lang="en-GB" sz="1700" b="1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chirine.ghedira-guegan@univ-lyon3.</a:t>
            </a:r>
            <a:r>
              <a:rPr lang="en-GB" sz="1700" dirty="0" smtClean="0">
                <a:hlinkClick r:id="rId3"/>
              </a:rPr>
              <a:t>fr</a:t>
            </a:r>
            <a:r>
              <a:rPr lang="en-GB" sz="1700" dirty="0" smtClean="0"/>
              <a:t> </a:t>
            </a:r>
            <a:endParaRPr lang="en-GB" sz="17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</a:t>
            </a:r>
            <a:r>
              <a:rPr lang="en-GB" dirty="0" smtClean="0"/>
              <a:t>provision </a:t>
            </a:r>
            <a:r>
              <a:rPr lang="en-GB" dirty="0" smtClean="0"/>
              <a:t>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How can the user efficiently obtain results for her queries such that they meet her </a:t>
            </a:r>
            <a:r>
              <a:rPr lang="en-GB" sz="1800" dirty="0" err="1" smtClean="0"/>
              <a:t>QoS</a:t>
            </a:r>
            <a:r>
              <a:rPr lang="en-GB" sz="1800" dirty="0" smtClean="0"/>
              <a:t> requirements </a:t>
            </a:r>
          </a:p>
          <a:p>
            <a:pPr lvl="1"/>
            <a:r>
              <a:rPr lang="en-GB" sz="1600" dirty="0" smtClean="0"/>
              <a:t>they respect her subscribed contracts with the involved cloud provider(s)</a:t>
            </a:r>
          </a:p>
          <a:p>
            <a:pPr lvl="1"/>
            <a:r>
              <a:rPr lang="en-GB" sz="1600" dirty="0" smtClean="0"/>
              <a:t>they do not neglect services contracts</a:t>
            </a:r>
          </a:p>
          <a:p>
            <a:r>
              <a:rPr lang="en-GB" sz="1800" dirty="0" smtClean="0"/>
              <a:t>Particularly, for queries that call several services deployed on different clouds</a:t>
            </a:r>
            <a:endParaRPr lang="en-GB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 smtClean="0"/>
              <a:t>Can my constraints be </a:t>
            </a:r>
            <a:r>
              <a:rPr lang="en-GB" sz="1800" dirty="0" err="1" smtClean="0"/>
              <a:t>satisfyed</a:t>
            </a:r>
            <a:r>
              <a:rPr lang="en-GB" sz="1800" dirty="0" smtClean="0"/>
              <a:t>? Which services shall I ask for?  </a:t>
            </a:r>
          </a:p>
          <a:p>
            <a:pPr marL="0" indent="0" algn="ctr">
              <a:buNone/>
            </a:pPr>
            <a:r>
              <a:rPr lang="en-GB" sz="1800" dirty="0" smtClean="0"/>
              <a:t>How can </a:t>
            </a:r>
            <a:r>
              <a:rPr lang="en-GB" sz="1800" dirty="0" err="1" smtClean="0"/>
              <a:t>ressources</a:t>
            </a:r>
            <a:r>
              <a:rPr lang="en-GB" sz="1800" dirty="0" smtClean="0"/>
              <a:t> be saved for next query?</a:t>
            </a:r>
            <a:endParaRPr lang="en-GB" sz="1800" dirty="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076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20762</TotalTime>
  <Words>2407</Words>
  <Application>Microsoft Macintosh PowerPoint</Application>
  <PresentationFormat>Présentation à l'écran (16:9)</PresentationFormat>
  <Paragraphs>283</Paragraphs>
  <Slides>13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General approach</vt:lpstr>
      <vt:lpstr>SLA Integration</vt:lpstr>
      <vt:lpstr>SLA Integration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502</cp:revision>
  <dcterms:created xsi:type="dcterms:W3CDTF">2013-02-04T16:18:25Z</dcterms:created>
  <dcterms:modified xsi:type="dcterms:W3CDTF">2014-06-15T14:44:37Z</dcterms:modified>
</cp:coreProperties>
</file>