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7" r:id="rId3"/>
    <p:sldId id="378" r:id="rId4"/>
    <p:sldId id="379" r:id="rId5"/>
    <p:sldId id="351" r:id="rId6"/>
    <p:sldId id="381" r:id="rId7"/>
    <p:sldId id="380" r:id="rId8"/>
    <p:sldId id="358" r:id="rId9"/>
    <p:sldId id="362" r:id="rId10"/>
    <p:sldId id="382" r:id="rId11"/>
    <p:sldId id="371" r:id="rId12"/>
    <p:sldId id="368" r:id="rId13"/>
    <p:sldId id="376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78938" autoAdjust="0"/>
  </p:normalViewPr>
  <p:slideViewPr>
    <p:cSldViewPr snapToGrid="0">
      <p:cViewPr>
        <p:scale>
          <a:sx n="150" d="100"/>
          <a:sy n="150" d="100"/>
        </p:scale>
        <p:origin x="-16" y="-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57C5-5813-5747-A65D-14904BC3B28A}" type="datetimeFigureOut">
              <a:rPr lang="fr-FR" smtClean="0"/>
              <a:t>23/10/2013</a:t>
            </a:fld>
            <a:endParaRPr lang="es-ES_trad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F4EB-B0F3-5641-A083-ED9FDE6DF76C}" type="slidenum">
              <a:rPr lang="es-ES_tradnl" smtClean="0"/>
              <a:t>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6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0C0A-9A0E-6F48-97E1-1968C32D5906}" type="datetimeFigureOut">
              <a:rPr lang="fr-FR" smtClean="0"/>
              <a:t>23/10/2013</a:t>
            </a:fld>
            <a:endParaRPr lang="es-ES_trad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_tradn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2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812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metering dashboard service is invoked with data of the specific node 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nodeId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sets the location and can be of type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inHouseMasterNode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cityCentralNode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also receives a) the user role type, which according to their profile will determine the aggregation level; and b) the selected graphic type. The output of this service is the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GraphicFlowFunction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data stream to graphically represent the aggregated energy consumption during a specified time window.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098A-375D-C146-8D0E-3CDDEE1764A3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7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metering dashboard service is invoked with data of the specific node 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nodeId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sets the location and can be of type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inHouseMasterNode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cityCentralNode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also receives a) the user role type, which according to their profile will determine the aggregation level; and b) the selected graphic type. The output of this service is the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GraphicFlowFunction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data stream to graphically represent the aggregated energy consumption during a specified time window.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098A-375D-C146-8D0E-3CDDEE1764A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79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metering dashboard service is invoked with data of the specific node 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nodeId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sets the location and can be of type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inHouseMasterNode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cityCentralNode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also receives a) the user role type, which according to their profile will determine the aggregation level; and b) the selected graphic type. The output of this service is the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GraphicFlowFunction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data stream to graphically represent the aggregated energy consumption during a specified time window.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098A-375D-C146-8D0E-3CDDEE1764A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79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17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15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793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 general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una herramienta de ayuda a la toma de decisiones para componer servicios de procesamiento de datos adaptados a contratos de preferencias (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Agreement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 la solución al contexto de </a:t>
            </a:r>
            <a:r>
              <a:rPr lang="es-MX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</a:t>
            </a:r>
            <a:r>
              <a:rPr lang="es-MX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particular al tratamiento de datos asociados a la optimización del consumo de energía en las casas habitación.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específicos: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Estudiar los diferentes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reduce y probar sus implementaciones en particular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Dryad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 un estado del arte de operadores de procesamiento de datos definidos usando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 de operadores bajo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 en una plataforma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estrategias de evaluación de consumo de recursos de los operadores analizados dentro del marco de un escenario Smart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15A4C-9E08-41AA-A5B8-2AF14C109CD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69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002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908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688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33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4102267"/>
            <a:ext cx="8447150" cy="690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39" y="965842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173A4C-CE70-0842-955E-7836C9977CD0}" type="datetime1">
              <a:rPr lang="fr-FR" smtClean="0"/>
              <a:t>23/10/2013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9C8-B675-1649-A9BD-41EBD27C87D2}" type="datetime1">
              <a:rPr lang="fr-FR" smtClean="0"/>
              <a:t>23/10/2013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E475C-31E1-764F-AEF6-3694F06675D0}" type="datetime1">
              <a:rPr lang="fr-FR" smtClean="0"/>
              <a:t>23/10/2013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9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550" y="211931"/>
            <a:ext cx="64135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3838" y="171450"/>
            <a:ext cx="260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3600" b="1" smtClean="0">
                <a:solidFill>
                  <a:srgbClr val="C2C2FF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7676" y="211931"/>
            <a:ext cx="92075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2CF7C-A13E-A345-84DA-F5AB6E7DF0E9}" type="datetime1">
              <a:rPr lang="fr-FR" smtClean="0"/>
              <a:t>23/10/2013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9F231-1BFB-0E48-91FF-B26853194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5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D87-5DB6-FD45-9B91-4F6BC3D3F595}" type="datetime1">
              <a:rPr lang="fr-FR" smtClean="0"/>
              <a:t>23/10/2013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A38C-46F8-1741-9A21-08C25CCF77B8}" type="datetime1">
              <a:rPr lang="fr-FR" smtClean="0"/>
              <a:t>23/10/2013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162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1159-4733-984B-82E6-F506241142AC}" type="datetime1">
              <a:rPr lang="fr-FR" smtClean="0"/>
              <a:t>23/10/2013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0B9-CC88-8645-9C27-FEB189175B0D}" type="datetime1">
              <a:rPr lang="fr-FR" smtClean="0"/>
              <a:t>23/10/2013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2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04ABD-EA59-D340-8A4B-D382B3BF6F0B}" type="datetime1">
              <a:rPr lang="fr-FR" smtClean="0"/>
              <a:t>23/10/2013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1940-797B-154C-B283-2D29903CC2BA}" type="datetime1">
              <a:rPr lang="fr-FR" smtClean="0"/>
              <a:t>23/10/2013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61E-7161-8349-B1B0-1706419BC512}" type="datetime1">
              <a:rPr lang="fr-FR" smtClean="0"/>
              <a:t>23/10/2013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6EE-AEA5-7247-84F6-5653F10EA78E}" type="datetime1">
              <a:rPr lang="fr-FR" smtClean="0"/>
              <a:t>23/10/2013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426-907C-B84D-976B-85288A8ADDB1}" type="datetime1">
              <a:rPr lang="fr-FR" smtClean="0"/>
              <a:t>23/10/2013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100">
                <a:solidFill>
                  <a:schemeClr val="tx2"/>
                </a:solidFill>
              </a:defRPr>
            </a:lvl6pPr>
            <a:lvl7pPr>
              <a:defRPr sz="1100">
                <a:solidFill>
                  <a:schemeClr val="tx2"/>
                </a:solidFill>
              </a:defRPr>
            </a:lvl7pPr>
            <a:lvl8pPr>
              <a:defRPr sz="1100">
                <a:solidFill>
                  <a:schemeClr val="tx2"/>
                </a:solidFill>
              </a:defRPr>
            </a:lvl8pPr>
            <a:lvl9pPr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8B3765-6DE2-FF46-A407-C716D7CC1B8C}" type="datetime1">
              <a:rPr lang="fr-FR" smtClean="0"/>
              <a:t>23/10/2013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4D2A-E81D-7F49-85D1-AFDCEF49289D}" type="datetime1">
              <a:rPr lang="fr-FR" smtClean="0"/>
              <a:t>23/10/2013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9685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68143"/>
            <a:ext cx="213359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A4430339-9F7B-9E4D-B5EF-3BC3BAD6E4FA}" type="datetime1">
              <a:rPr lang="fr-FR" smtClean="0"/>
              <a:t>23/10/2013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64899"/>
            <a:ext cx="518790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68143"/>
            <a:ext cx="78938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0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Smart city scenario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3"/>
            <a:ext cx="8245160" cy="1470760"/>
          </a:xfrm>
        </p:spPr>
        <p:txBody>
          <a:bodyPr>
            <a:normAutofit/>
          </a:bodyPr>
          <a:lstStyle/>
          <a:p>
            <a:r>
              <a:rPr lang="en-GB" sz="1700" dirty="0" smtClean="0"/>
              <a:t>Nadia </a:t>
            </a:r>
            <a:r>
              <a:rPr lang="en-GB" sz="1700" dirty="0" err="1" smtClean="0"/>
              <a:t>benani</a:t>
            </a:r>
            <a:r>
              <a:rPr lang="en-GB" sz="1700" dirty="0" smtClean="0"/>
              <a:t>, </a:t>
            </a:r>
            <a:r>
              <a:rPr lang="en-GB" sz="1700" dirty="0" err="1" smtClean="0"/>
              <a:t>Chirine</a:t>
            </a:r>
            <a:r>
              <a:rPr lang="en-GB" sz="1700" dirty="0" smtClean="0"/>
              <a:t> </a:t>
            </a:r>
            <a:r>
              <a:rPr lang="en-GB" sz="1700" dirty="0" err="1" smtClean="0"/>
              <a:t>ghedira</a:t>
            </a:r>
            <a:r>
              <a:rPr lang="en-GB" sz="1700" dirty="0" smtClean="0"/>
              <a:t>, </a:t>
            </a:r>
            <a:r>
              <a:rPr lang="en-GB" sz="1700" dirty="0" err="1" smtClean="0"/>
              <a:t>genoveva</a:t>
            </a:r>
            <a:r>
              <a:rPr lang="en-GB" sz="1700" dirty="0" smtClean="0"/>
              <a:t> </a:t>
            </a:r>
            <a:r>
              <a:rPr lang="en-GB" sz="1700" dirty="0" err="1" smtClean="0"/>
              <a:t>vargas-Solar</a:t>
            </a:r>
            <a:endParaRPr lang="en-GB" sz="1700" dirty="0" smtClean="0"/>
          </a:p>
          <a:p>
            <a:r>
              <a:rPr lang="en-GB" sz="1700" dirty="0" smtClean="0"/>
              <a:t>Martin </a:t>
            </a:r>
            <a:r>
              <a:rPr lang="en-GB" sz="1700" dirty="0" err="1"/>
              <a:t>musicante</a:t>
            </a:r>
            <a:r>
              <a:rPr lang="en-GB" sz="1700" dirty="0"/>
              <a:t>, </a:t>
            </a:r>
            <a:r>
              <a:rPr lang="en-GB" sz="1700" dirty="0" err="1"/>
              <a:t>david</a:t>
            </a:r>
            <a:r>
              <a:rPr lang="en-GB" sz="1700" dirty="0"/>
              <a:t> </a:t>
            </a:r>
            <a:r>
              <a:rPr lang="en-GB" sz="1700" dirty="0" smtClean="0"/>
              <a:t>sol</a:t>
            </a:r>
          </a:p>
        </p:txBody>
      </p:sp>
    </p:spTree>
    <p:extLst>
      <p:ext uri="{BB962C8B-B14F-4D97-AF65-F5344CB8AC3E}">
        <p14:creationId xmlns:p14="http://schemas.microsoft.com/office/powerpoint/2010/main" val="14302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</a:t>
            </a:r>
            <a:endParaRPr lang="en-GB" dirty="0"/>
          </a:p>
        </p:txBody>
      </p:sp>
      <p:sp>
        <p:nvSpPr>
          <p:cNvPr id="5" name="Carré corné 4"/>
          <p:cNvSpPr/>
          <p:nvPr/>
        </p:nvSpPr>
        <p:spPr>
          <a:xfrm>
            <a:off x="1875075" y="599527"/>
            <a:ext cx="6828659" cy="619672"/>
          </a:xfrm>
          <a:prstGeom prst="foldedCorner">
            <a:avLst>
              <a:gd name="adj" fmla="val 2752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F5B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GB" sz="1600" dirty="0" smtClean="0">
                <a:solidFill>
                  <a:schemeClr val="tx1"/>
                </a:solidFill>
              </a:rPr>
              <a:t>List </a:t>
            </a:r>
            <a:r>
              <a:rPr lang="en-GB" sz="1600" dirty="0">
                <a:solidFill>
                  <a:schemeClr val="tx1"/>
                </a:solidFill>
              </a:rPr>
              <a:t>of providers that can provision 1000 </a:t>
            </a:r>
            <a:r>
              <a:rPr lang="en-GB" sz="1600" dirty="0" smtClean="0">
                <a:solidFill>
                  <a:schemeClr val="tx1"/>
                </a:solidFill>
              </a:rPr>
              <a:t>kWh, </a:t>
            </a:r>
            <a:r>
              <a:rPr lang="en-GB" sz="1600" dirty="0">
                <a:solidFill>
                  <a:schemeClr val="tx1"/>
                </a:solidFill>
              </a:rPr>
              <a:t>in the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next 10 seconds</a:t>
            </a:r>
            <a:r>
              <a:rPr lang="en-GB" sz="1600" dirty="0">
                <a:solidFill>
                  <a:schemeClr val="tx1"/>
                </a:solidFill>
              </a:rPr>
              <a:t>, that are </a:t>
            </a:r>
            <a:r>
              <a:rPr lang="en-GB" sz="1600" b="1" dirty="0">
                <a:solidFill>
                  <a:schemeClr val="accent3"/>
                </a:solidFill>
              </a:rPr>
              <a:t>close to my city </a:t>
            </a:r>
            <a:r>
              <a:rPr lang="en-GB" sz="1600" dirty="0">
                <a:solidFill>
                  <a:schemeClr val="tx1"/>
                </a:solidFill>
              </a:rPr>
              <a:t>with a cost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0,15 USD/kWh</a:t>
            </a:r>
            <a:r>
              <a:rPr lang="en-GB" sz="1600" dirty="0" smtClean="0">
                <a:solidFill>
                  <a:schemeClr val="tx1"/>
                </a:solidFill>
              </a:rPr>
              <a:t>?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6" name="Image 5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44456" y="3864610"/>
            <a:ext cx="560924" cy="504832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93133" y="4334933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Smart meters</a:t>
            </a:r>
          </a:p>
          <a:p>
            <a:r>
              <a:rPr lang="en-GB" sz="1200" dirty="0" smtClean="0">
                <a:latin typeface="Consolas"/>
                <a:cs typeface="Consolas"/>
              </a:rPr>
              <a:t>&lt;ID, </a:t>
            </a:r>
            <a:r>
              <a:rPr lang="en-GB" sz="1200" dirty="0" err="1" smtClean="0">
                <a:latin typeface="Consolas"/>
                <a:cs typeface="Consolas"/>
              </a:rPr>
              <a:t>Loc</a:t>
            </a:r>
            <a:r>
              <a:rPr lang="en-GB" sz="1200" dirty="0" smtClean="0">
                <a:latin typeface="Consolas"/>
                <a:cs typeface="Consolas"/>
              </a:rPr>
              <a:t>, kW/rate, cost&gt;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59323" y="3779943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58856" y="3678343"/>
            <a:ext cx="560924" cy="504832"/>
          </a:xfrm>
          <a:prstGeom prst="rect">
            <a:avLst/>
          </a:prstGeom>
        </p:spPr>
      </p:pic>
      <p:pic>
        <p:nvPicPr>
          <p:cNvPr id="10" name="Image 9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00056" y="2941743"/>
            <a:ext cx="560924" cy="5048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8064" y="2917395"/>
            <a:ext cx="584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Hub1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1092198" y="3132665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174590" y="1663277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03331" y="1579663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16989" y="1722542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62663" y="1410330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2006600" y="3335869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35200" y="4360336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17596" y="1905002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cxnSp>
        <p:nvCxnSpPr>
          <p:cNvPr id="23" name="Connecteur droit avec flèche 22"/>
          <p:cNvCxnSpPr>
            <a:stCxn id="6" idx="3"/>
            <a:endCxn id="10" idx="1"/>
          </p:cNvCxnSpPr>
          <p:nvPr/>
        </p:nvCxnSpPr>
        <p:spPr>
          <a:xfrm flipV="1">
            <a:off x="424918" y="3474621"/>
            <a:ext cx="355600" cy="361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8" idx="3"/>
            <a:endCxn id="10" idx="1"/>
          </p:cNvCxnSpPr>
          <p:nvPr/>
        </p:nvCxnSpPr>
        <p:spPr>
          <a:xfrm flipH="1" flipV="1">
            <a:off x="780518" y="3474621"/>
            <a:ext cx="59267" cy="27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9" idx="3"/>
            <a:endCxn id="10" idx="1"/>
          </p:cNvCxnSpPr>
          <p:nvPr/>
        </p:nvCxnSpPr>
        <p:spPr>
          <a:xfrm flipH="1" flipV="1">
            <a:off x="780518" y="3474621"/>
            <a:ext cx="558800" cy="175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Image 29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7" y="2857047"/>
            <a:ext cx="560924" cy="504832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4275663" y="3124204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190065" y="3327408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343400" y="4030133"/>
            <a:ext cx="1051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Agreed SLA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313862" y="2866601"/>
            <a:ext cx="584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Hub2</a:t>
            </a:r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6062132" y="1388542"/>
            <a:ext cx="18626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Availability= 10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secs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  Cost &lt;= 0,15 USD/kWh,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  Proximity &lt;= 50 Km &gt;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344333" y="2336799"/>
            <a:ext cx="334232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i="1" dirty="0" smtClean="0"/>
              <a:t>Transformation of global SLA using agreed SLA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1563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</a:t>
            </a:r>
            <a:endParaRPr lang="en-GB" dirty="0"/>
          </a:p>
        </p:txBody>
      </p:sp>
      <p:sp>
        <p:nvSpPr>
          <p:cNvPr id="5" name="Carré corné 4"/>
          <p:cNvSpPr/>
          <p:nvPr/>
        </p:nvSpPr>
        <p:spPr>
          <a:xfrm>
            <a:off x="1875075" y="599527"/>
            <a:ext cx="6828659" cy="619672"/>
          </a:xfrm>
          <a:prstGeom prst="foldedCorner">
            <a:avLst>
              <a:gd name="adj" fmla="val 2752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F5B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GB" sz="1600" dirty="0" smtClean="0">
                <a:solidFill>
                  <a:schemeClr val="tx1"/>
                </a:solidFill>
              </a:rPr>
              <a:t>List </a:t>
            </a:r>
            <a:r>
              <a:rPr lang="en-GB" sz="1600" dirty="0">
                <a:solidFill>
                  <a:schemeClr val="tx1"/>
                </a:solidFill>
              </a:rPr>
              <a:t>of providers that can provision 1000 </a:t>
            </a:r>
            <a:r>
              <a:rPr lang="en-GB" sz="1600" dirty="0" smtClean="0">
                <a:solidFill>
                  <a:schemeClr val="tx1"/>
                </a:solidFill>
              </a:rPr>
              <a:t>kWh, </a:t>
            </a:r>
            <a:r>
              <a:rPr lang="en-GB" sz="1600" dirty="0">
                <a:solidFill>
                  <a:schemeClr val="tx1"/>
                </a:solidFill>
              </a:rPr>
              <a:t>in the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next 10 seconds</a:t>
            </a:r>
            <a:r>
              <a:rPr lang="en-GB" sz="1600" dirty="0">
                <a:solidFill>
                  <a:schemeClr val="tx1"/>
                </a:solidFill>
              </a:rPr>
              <a:t>, that are </a:t>
            </a:r>
            <a:r>
              <a:rPr lang="en-GB" sz="1600" b="1" dirty="0">
                <a:solidFill>
                  <a:schemeClr val="accent3"/>
                </a:solidFill>
              </a:rPr>
              <a:t>close to my city </a:t>
            </a:r>
            <a:r>
              <a:rPr lang="en-GB" sz="1600" dirty="0">
                <a:solidFill>
                  <a:schemeClr val="tx1"/>
                </a:solidFill>
              </a:rPr>
              <a:t>with a cost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0,15 USD/kWh</a:t>
            </a:r>
            <a:r>
              <a:rPr lang="en-GB" sz="1600" dirty="0" smtClean="0">
                <a:solidFill>
                  <a:schemeClr val="tx1"/>
                </a:solidFill>
              </a:rPr>
              <a:t>?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6" name="Image 5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192456" y="4000077"/>
            <a:ext cx="560924" cy="504832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141133" y="4470400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Smart meters</a:t>
            </a:r>
          </a:p>
          <a:p>
            <a:r>
              <a:rPr lang="en-GB" sz="1200" dirty="0" smtClean="0">
                <a:latin typeface="Consolas"/>
                <a:cs typeface="Consolas"/>
              </a:rPr>
              <a:t>&lt;ID, </a:t>
            </a:r>
            <a:r>
              <a:rPr lang="en-GB" sz="1200" dirty="0" err="1" smtClean="0">
                <a:latin typeface="Consolas"/>
                <a:cs typeface="Consolas"/>
              </a:rPr>
              <a:t>Loc</a:t>
            </a:r>
            <a:r>
              <a:rPr lang="en-GB" sz="1200" dirty="0" smtClean="0">
                <a:latin typeface="Consolas"/>
                <a:cs typeface="Consolas"/>
              </a:rPr>
              <a:t>, kW/rate, cost&gt;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07323" y="3915410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06856" y="3813810"/>
            <a:ext cx="560924" cy="504832"/>
          </a:xfrm>
          <a:prstGeom prst="rect">
            <a:avLst/>
          </a:prstGeom>
        </p:spPr>
      </p:pic>
      <p:pic>
        <p:nvPicPr>
          <p:cNvPr id="10" name="Image 9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548056" y="3077210"/>
            <a:ext cx="560924" cy="5048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36064" y="3052862"/>
            <a:ext cx="495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140198" y="3268132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174590" y="1663277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03331" y="1579663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753123" y="1722542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315730" y="1698196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5054600" y="3471336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283200" y="44958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26063" y="2319869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cxnSp>
        <p:nvCxnSpPr>
          <p:cNvPr id="23" name="Connecteur droit avec flèche 22"/>
          <p:cNvCxnSpPr>
            <a:stCxn id="6" idx="3"/>
            <a:endCxn id="10" idx="1"/>
          </p:cNvCxnSpPr>
          <p:nvPr/>
        </p:nvCxnSpPr>
        <p:spPr>
          <a:xfrm flipV="1">
            <a:off x="3472918" y="3610088"/>
            <a:ext cx="355600" cy="361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8" idx="3"/>
            <a:endCxn id="10" idx="1"/>
          </p:cNvCxnSpPr>
          <p:nvPr/>
        </p:nvCxnSpPr>
        <p:spPr>
          <a:xfrm flipH="1" flipV="1">
            <a:off x="3828518" y="3610088"/>
            <a:ext cx="59267" cy="27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9" idx="3"/>
            <a:endCxn id="10" idx="1"/>
          </p:cNvCxnSpPr>
          <p:nvPr/>
        </p:nvCxnSpPr>
        <p:spPr>
          <a:xfrm flipH="1" flipV="1">
            <a:off x="3828518" y="3610088"/>
            <a:ext cx="558800" cy="175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Image 29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210324" y="3271943"/>
            <a:ext cx="560924" cy="504832"/>
          </a:xfrm>
          <a:prstGeom prst="rect">
            <a:avLst/>
          </a:prstGeom>
        </p:spPr>
      </p:pic>
      <p:sp>
        <p:nvSpPr>
          <p:cNvPr id="34" name="Rectangle à coins arrondis 33"/>
          <p:cNvSpPr/>
          <p:nvPr/>
        </p:nvSpPr>
        <p:spPr>
          <a:xfrm>
            <a:off x="2606109" y="2502548"/>
            <a:ext cx="964358" cy="364773"/>
          </a:xfrm>
          <a:prstGeom prst="roundRect">
            <a:avLst/>
          </a:prstGeom>
          <a:noFill/>
          <a:ln w="38100" cmpd="sng"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  <a:latin typeface="Consolas"/>
                <a:cs typeface="Consolas"/>
              </a:rPr>
              <a:t>Look up Hubs</a:t>
            </a:r>
            <a:endParaRPr lang="en-GB" sz="1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977709" y="2494082"/>
            <a:ext cx="964358" cy="364773"/>
          </a:xfrm>
          <a:prstGeom prst="roundRect">
            <a:avLst/>
          </a:prstGeom>
          <a:noFill/>
          <a:ln w="38100" cmpd="sng"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  <a:latin typeface="Consolas"/>
                <a:cs typeface="Consolas"/>
              </a:rPr>
              <a:t>Locate</a:t>
            </a:r>
            <a:endParaRPr lang="en-GB" sz="1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256176" y="2485615"/>
            <a:ext cx="964358" cy="364773"/>
          </a:xfrm>
          <a:prstGeom prst="roundRect">
            <a:avLst/>
          </a:prstGeom>
          <a:noFill/>
          <a:ln w="38100" cmpd="sng"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  <a:latin typeface="Consolas"/>
                <a:cs typeface="Consolas"/>
              </a:rPr>
              <a:t>KNN</a:t>
            </a:r>
            <a:endParaRPr lang="en-GB" sz="1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695505" y="2519480"/>
            <a:ext cx="964358" cy="364773"/>
          </a:xfrm>
          <a:prstGeom prst="roundRect">
            <a:avLst/>
          </a:prstGeom>
          <a:noFill/>
          <a:ln w="38100" cmpd="sng"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Consolas"/>
                <a:cs typeface="Consolas"/>
              </a:rPr>
              <a:t>Sum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Consolas"/>
                <a:cs typeface="Consolas"/>
              </a:rPr>
              <a:t>1000KWh, 0,15USD</a:t>
            </a:r>
            <a:endParaRPr lang="en-GB" sz="8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cxnSp>
        <p:nvCxnSpPr>
          <p:cNvPr id="42" name="Connecteur droit avec flèche 41"/>
          <p:cNvCxnSpPr>
            <a:stCxn id="10" idx="2"/>
            <a:endCxn id="34" idx="2"/>
          </p:cNvCxnSpPr>
          <p:nvPr/>
        </p:nvCxnSpPr>
        <p:spPr>
          <a:xfrm flipH="1" flipV="1">
            <a:off x="3088288" y="2867321"/>
            <a:ext cx="487814" cy="4623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4" idx="1"/>
            <a:endCxn id="34" idx="1"/>
          </p:cNvCxnSpPr>
          <p:nvPr/>
        </p:nvCxnSpPr>
        <p:spPr>
          <a:xfrm>
            <a:off x="2033585" y="2255420"/>
            <a:ext cx="572524" cy="4295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34" idx="3"/>
            <a:endCxn id="35" idx="1"/>
          </p:cNvCxnSpPr>
          <p:nvPr/>
        </p:nvCxnSpPr>
        <p:spPr>
          <a:xfrm flipV="1">
            <a:off x="3570467" y="2676469"/>
            <a:ext cx="407242" cy="8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35" idx="3"/>
            <a:endCxn id="36" idx="1"/>
          </p:cNvCxnSpPr>
          <p:nvPr/>
        </p:nvCxnSpPr>
        <p:spPr>
          <a:xfrm flipV="1">
            <a:off x="4942067" y="2668002"/>
            <a:ext cx="314109" cy="84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2" idx="3"/>
            <a:endCxn id="35" idx="0"/>
          </p:cNvCxnSpPr>
          <p:nvPr/>
        </p:nvCxnSpPr>
        <p:spPr>
          <a:xfrm>
            <a:off x="4455052" y="2196155"/>
            <a:ext cx="4836" cy="2979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38" idx="1"/>
          </p:cNvCxnSpPr>
          <p:nvPr/>
        </p:nvCxnSpPr>
        <p:spPr>
          <a:xfrm>
            <a:off x="6237464" y="2693402"/>
            <a:ext cx="458041" cy="8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30" idx="3"/>
            <a:endCxn id="34" idx="2"/>
          </p:cNvCxnSpPr>
          <p:nvPr/>
        </p:nvCxnSpPr>
        <p:spPr>
          <a:xfrm flipV="1">
            <a:off x="2490786" y="2867321"/>
            <a:ext cx="597502" cy="3765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stCxn id="38" idx="3"/>
            <a:endCxn id="34" idx="0"/>
          </p:cNvCxnSpPr>
          <p:nvPr/>
        </p:nvCxnSpPr>
        <p:spPr>
          <a:xfrm flipH="1" flipV="1">
            <a:off x="3088288" y="2502548"/>
            <a:ext cx="4571575" cy="199319"/>
          </a:xfrm>
          <a:prstGeom prst="bentConnector4">
            <a:avLst>
              <a:gd name="adj1" fmla="val -5000"/>
              <a:gd name="adj2" fmla="val 214691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Query rewriting</a:t>
            </a:r>
            <a:endParaRPr lang="en-GB" dirty="0"/>
          </a:p>
        </p:txBody>
      </p:sp>
      <p:sp>
        <p:nvSpPr>
          <p:cNvPr id="5" name="Carré corné 4"/>
          <p:cNvSpPr/>
          <p:nvPr/>
        </p:nvSpPr>
        <p:spPr>
          <a:xfrm>
            <a:off x="1003300" y="1781175"/>
            <a:ext cx="7185025" cy="584007"/>
          </a:xfrm>
          <a:prstGeom prst="foldedCorner">
            <a:avLst>
              <a:gd name="adj" fmla="val 2752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F5B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Which are the providers with the highest energy availability in the next three hours  with 1-TaF,  10 Km from my location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5" y="1281113"/>
            <a:ext cx="888760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begin with an </a:t>
            </a:r>
            <a:r>
              <a:rPr lang="en-US" b="1"/>
              <a:t>abstract</a:t>
            </a:r>
            <a:r>
              <a:rPr lang="en-US"/>
              <a:t> query, (to services / databases) and  including non-functional (Quality?, SLA?) conditions.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257" y="2268575"/>
            <a:ext cx="888760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Need to transform this query into several </a:t>
            </a:r>
            <a:r>
              <a:rPr lang="en-US" b="1"/>
              <a:t>concrete</a:t>
            </a:r>
            <a:r>
              <a:rPr lang="en-US"/>
              <a:t> queries (eventually, adding new SLA).</a:t>
            </a:r>
          </a:p>
        </p:txBody>
      </p:sp>
      <p:sp>
        <p:nvSpPr>
          <p:cNvPr id="7" name="Carré corné 4"/>
          <p:cNvSpPr/>
          <p:nvPr/>
        </p:nvSpPr>
        <p:spPr>
          <a:xfrm>
            <a:off x="1003300" y="2874963"/>
            <a:ext cx="7185025" cy="991916"/>
          </a:xfrm>
          <a:prstGeom prst="foldedCorner">
            <a:avLst>
              <a:gd name="adj" fmla="val 2752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F5B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Lookup and iterate over local hubs: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       -  Check </a:t>
            </a:r>
            <a:r>
              <a:rPr lang="en-GB" dirty="0">
                <a:solidFill>
                  <a:schemeClr val="tx1"/>
                </a:solidFill>
              </a:rPr>
              <a:t>energy availability from </a:t>
            </a:r>
            <a:r>
              <a:rPr lang="en-US" dirty="0">
                <a:solidFill>
                  <a:schemeClr val="tx1"/>
                </a:solidFill>
              </a:rPr>
              <a:t>energy providers reporting to this hub.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           || including cached data.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       -  Sumarise the results.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257" y="3721719"/>
            <a:ext cx="8887605" cy="73866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information about each available hub node. Lookup must verify agreed conditions. Iteration stops once results are satisfactory.</a:t>
            </a:r>
          </a:p>
        </p:txBody>
      </p:sp>
    </p:spTree>
    <p:extLst>
      <p:ext uri="{BB962C8B-B14F-4D97-AF65-F5344CB8AC3E}">
        <p14:creationId xmlns:p14="http://schemas.microsoft.com/office/powerpoint/2010/main" val="110470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10495" y="3970869"/>
            <a:ext cx="8272211" cy="87206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Guide energy stock exchange mechanism that enables a timely and costly provision of energy from consumers and producers located in a given region (e.g., the same city) </a:t>
            </a:r>
          </a:p>
          <a:p>
            <a:pPr lvl="1"/>
            <a:r>
              <a:rPr lang="en-GB" dirty="0" smtClean="0"/>
              <a:t>Choose producers according to their agreed SLA</a:t>
            </a:r>
          </a:p>
          <a:p>
            <a:pPr lvl="1"/>
            <a:r>
              <a:rPr lang="en-GB" dirty="0" smtClean="0"/>
              <a:t>Determine whether found providers fulfil energy requirements according to given consumer preferences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2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9804" y="1377045"/>
            <a:ext cx="626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err="1" smtClean="0"/>
              <a:t>Challenge</a:t>
            </a:r>
            <a:r>
              <a:rPr lang="es-ES_tradnl" i="1" dirty="0" smtClean="0"/>
              <a:t>: determine </a:t>
            </a:r>
            <a:r>
              <a:rPr lang="es-ES_tradnl" i="1" dirty="0" err="1" smtClean="0"/>
              <a:t>adapted</a:t>
            </a:r>
            <a:r>
              <a:rPr lang="es-ES_tradnl" i="1" dirty="0" smtClean="0"/>
              <a:t> and </a:t>
            </a:r>
            <a:r>
              <a:rPr lang="es-ES_tradnl" i="1" dirty="0" err="1" smtClean="0"/>
              <a:t>efficient</a:t>
            </a:r>
            <a:r>
              <a:rPr lang="es-ES_tradnl" i="1" dirty="0" smtClean="0"/>
              <a:t> </a:t>
            </a:r>
            <a:r>
              <a:rPr lang="es-ES_tradnl" i="1" dirty="0" err="1" smtClean="0"/>
              <a:t>energy</a:t>
            </a:r>
            <a:r>
              <a:rPr lang="es-ES_tradnl" i="1" dirty="0" smtClean="0"/>
              <a:t> </a:t>
            </a:r>
            <a:r>
              <a:rPr lang="es-ES_tradnl" i="1" dirty="0" err="1" smtClean="0"/>
              <a:t>consumption</a:t>
            </a:r>
            <a:r>
              <a:rPr lang="es-ES_tradnl" i="1" dirty="0" smtClean="0"/>
              <a:t> and </a:t>
            </a:r>
            <a:r>
              <a:rPr lang="es-ES_tradnl" i="1" dirty="0" err="1" smtClean="0"/>
              <a:t>provisioning</a:t>
            </a:r>
            <a:r>
              <a:rPr lang="es-ES_tradnl" i="1" dirty="0" smtClean="0"/>
              <a:t> </a:t>
            </a:r>
            <a:r>
              <a:rPr lang="es-ES_tradnl" i="1" dirty="0" err="1" smtClean="0"/>
              <a:t>models</a:t>
            </a:r>
            <a:endParaRPr lang="es-ES_tradnl" i="1" dirty="0" smtClean="0"/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sp>
        <p:nvSpPr>
          <p:cNvPr id="18" name="Trapèze 17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21733" y="3183470"/>
            <a:ext cx="16653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&lt;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</a:p>
          <a:p>
            <a:r>
              <a:rPr lang="en-GB" sz="1050" dirty="0">
                <a:latin typeface="Consolas"/>
                <a:cs typeface="Consolas"/>
              </a:rPr>
              <a:t> </a:t>
            </a:r>
            <a:r>
              <a:rPr lang="en-GB" sz="1050" dirty="0" smtClean="0">
                <a:latin typeface="Consolas"/>
                <a:cs typeface="Consolas"/>
              </a:rPr>
              <a:t> &lt;$/</a:t>
            </a:r>
            <a:r>
              <a:rPr lang="en-GB" sz="1050" dirty="0" err="1" smtClean="0">
                <a:latin typeface="Consolas"/>
                <a:cs typeface="Consolas"/>
              </a:rPr>
              <a:t>Kwatt</a:t>
            </a:r>
            <a:r>
              <a:rPr lang="en-GB" sz="1050" dirty="0" smtClean="0">
                <a:latin typeface="Consolas"/>
                <a:cs typeface="Consolas"/>
              </a:rPr>
              <a:t>, [t1,t2]&gt;</a:t>
            </a:r>
          </a:p>
          <a:p>
            <a:r>
              <a:rPr lang="en-GB" sz="1050" dirty="0" smtClean="0">
                <a:latin typeface="Consolas"/>
                <a:cs typeface="Consolas"/>
              </a:rPr>
              <a:t>&gt;</a:t>
            </a:r>
            <a:endParaRPr lang="en-GB" sz="1050" dirty="0">
              <a:latin typeface="Consolas"/>
              <a:cs typeface="Consola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2231" y="1930403"/>
            <a:ext cx="27017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Preferences:</a:t>
            </a:r>
          </a:p>
          <a:p>
            <a:r>
              <a:rPr lang="en-GB" sz="1050" dirty="0" smtClean="0">
                <a:latin typeface="Consolas"/>
                <a:cs typeface="Consolas"/>
              </a:rPr>
              <a:t>&lt;proximity,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max $-h/watt&gt;</a:t>
            </a:r>
          </a:p>
          <a:p>
            <a:endParaRPr lang="en-GB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65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10495" y="3903133"/>
            <a:ext cx="8272211" cy="990600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Processing big data implied in the energy consumption observation </a:t>
            </a:r>
          </a:p>
          <a:p>
            <a:r>
              <a:rPr lang="es-MX" dirty="0"/>
              <a:t>Computing energy consumption behavior models</a:t>
            </a:r>
          </a:p>
          <a:p>
            <a:r>
              <a:rPr lang="es-MX" dirty="0"/>
              <a:t>Analyse and optimize energy consumption versus respecting the confort requirement of inhabitants</a:t>
            </a:r>
          </a:p>
          <a:p>
            <a:pPr algn="r">
              <a:buFont typeface="Wingdings" charset="0"/>
              <a:buChar char="à"/>
            </a:pPr>
            <a:r>
              <a:rPr lang="es-MX" dirty="0">
                <a:sym typeface="Wingdings"/>
              </a:rPr>
              <a:t>Need of efficient data processing solutions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3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9804" y="1377045"/>
            <a:ext cx="626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err="1" smtClean="0"/>
              <a:t>Challenge</a:t>
            </a:r>
            <a:r>
              <a:rPr lang="es-ES_tradnl" i="1" dirty="0" smtClean="0"/>
              <a:t>: determine </a:t>
            </a:r>
            <a:r>
              <a:rPr lang="es-ES_tradnl" i="1" dirty="0" err="1" smtClean="0"/>
              <a:t>adapted</a:t>
            </a:r>
            <a:r>
              <a:rPr lang="es-ES_tradnl" i="1" dirty="0" smtClean="0"/>
              <a:t> and </a:t>
            </a:r>
            <a:r>
              <a:rPr lang="es-ES_tradnl" i="1" dirty="0" err="1" smtClean="0"/>
              <a:t>efficient</a:t>
            </a:r>
            <a:r>
              <a:rPr lang="es-ES_tradnl" i="1" dirty="0" smtClean="0"/>
              <a:t> </a:t>
            </a:r>
            <a:r>
              <a:rPr lang="es-ES_tradnl" i="1" dirty="0" err="1" smtClean="0"/>
              <a:t>energy</a:t>
            </a:r>
            <a:r>
              <a:rPr lang="es-ES_tradnl" i="1" dirty="0" smtClean="0"/>
              <a:t> </a:t>
            </a:r>
            <a:r>
              <a:rPr lang="es-ES_tradnl" i="1" dirty="0" err="1" smtClean="0"/>
              <a:t>consumption</a:t>
            </a:r>
            <a:r>
              <a:rPr lang="es-ES_tradnl" i="1" dirty="0" smtClean="0"/>
              <a:t> and </a:t>
            </a:r>
            <a:r>
              <a:rPr lang="es-ES_tradnl" i="1" dirty="0" err="1" smtClean="0"/>
              <a:t>provisioning</a:t>
            </a:r>
            <a:r>
              <a:rPr lang="es-ES_tradnl" i="1" dirty="0" smtClean="0"/>
              <a:t> </a:t>
            </a:r>
            <a:r>
              <a:rPr lang="es-ES_tradnl" i="1" dirty="0" err="1" smtClean="0"/>
              <a:t>models</a:t>
            </a:r>
            <a:endParaRPr lang="es-ES_tradnl" i="1" dirty="0" smtClean="0"/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sp>
        <p:nvSpPr>
          <p:cNvPr id="18" name="Trapèze 17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21733" y="3183470"/>
            <a:ext cx="16653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&lt;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</a:p>
          <a:p>
            <a:r>
              <a:rPr lang="en-GB" sz="1050" dirty="0">
                <a:latin typeface="Consolas"/>
                <a:cs typeface="Consolas"/>
              </a:rPr>
              <a:t> </a:t>
            </a:r>
            <a:r>
              <a:rPr lang="en-GB" sz="1050" dirty="0" smtClean="0">
                <a:latin typeface="Consolas"/>
                <a:cs typeface="Consolas"/>
              </a:rPr>
              <a:t> &lt;$/</a:t>
            </a:r>
            <a:r>
              <a:rPr lang="en-GB" sz="1050" dirty="0" err="1" smtClean="0">
                <a:latin typeface="Consolas"/>
                <a:cs typeface="Consolas"/>
              </a:rPr>
              <a:t>Kwatt</a:t>
            </a:r>
            <a:r>
              <a:rPr lang="en-GB" sz="1050" dirty="0" smtClean="0">
                <a:latin typeface="Consolas"/>
                <a:cs typeface="Consolas"/>
              </a:rPr>
              <a:t>, [t1,t2]&gt;</a:t>
            </a:r>
          </a:p>
          <a:p>
            <a:r>
              <a:rPr lang="en-GB" sz="1050" dirty="0" smtClean="0">
                <a:latin typeface="Consolas"/>
                <a:cs typeface="Consolas"/>
              </a:rPr>
              <a:t>&gt;</a:t>
            </a:r>
            <a:endParaRPr lang="en-GB" sz="1050" dirty="0">
              <a:latin typeface="Consolas"/>
              <a:cs typeface="Consola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2231" y="1930403"/>
            <a:ext cx="27017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Preferences:</a:t>
            </a:r>
          </a:p>
          <a:p>
            <a:r>
              <a:rPr lang="en-GB" sz="1050" dirty="0" smtClean="0">
                <a:latin typeface="Consolas"/>
                <a:cs typeface="Consolas"/>
              </a:rPr>
              <a:t>&lt;proximity,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max $-h/watt&gt;</a:t>
            </a:r>
          </a:p>
          <a:p>
            <a:endParaRPr lang="en-GB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69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4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925" y="4038600"/>
            <a:ext cx="542566" cy="304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ZoneTexte 19"/>
          <p:cNvSpPr txBox="1"/>
          <p:nvPr/>
        </p:nvSpPr>
        <p:spPr>
          <a:xfrm>
            <a:off x="381816" y="3733002"/>
            <a:ext cx="966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b="1" i="1" dirty="0" smtClean="0">
                <a:latin typeface="Times New Roman"/>
                <a:cs typeface="Times New Roman"/>
              </a:rPr>
              <a:t>Data </a:t>
            </a:r>
            <a:r>
              <a:rPr lang="es-ES_tradnl" sz="1050" b="1" i="1" dirty="0" err="1" smtClean="0">
                <a:latin typeface="Times New Roman"/>
                <a:cs typeface="Times New Roman"/>
              </a:rPr>
              <a:t>services</a:t>
            </a:r>
            <a:endParaRPr lang="es-ES_tradnl" sz="1050" b="1" i="1" dirty="0">
              <a:latin typeface="Times New Roman"/>
              <a:cs typeface="Times New Roman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12406" y="4314826"/>
            <a:ext cx="6500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 smtClean="0">
                <a:latin typeface="Consolas"/>
                <a:cs typeface="Consolas"/>
              </a:rPr>
              <a:t>Meteorology</a:t>
            </a:r>
            <a:endParaRPr lang="es-ES_tradnl" sz="600" dirty="0">
              <a:latin typeface="Consolas"/>
              <a:cs typeface="Consolas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828" y="4418966"/>
            <a:ext cx="1039705" cy="584834"/>
          </a:xfrm>
          <a:prstGeom prst="rect">
            <a:avLst/>
          </a:prstGeom>
        </p:spPr>
      </p:pic>
      <p:pic>
        <p:nvPicPr>
          <p:cNvPr id="23" name="Image 22" descr="image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07" y="4048291"/>
            <a:ext cx="581325" cy="36332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262419" y="4758147"/>
            <a:ext cx="3538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 smtClean="0">
                <a:latin typeface="Consolas"/>
                <a:cs typeface="Consolas"/>
              </a:rPr>
              <a:t>Maps</a:t>
            </a:r>
            <a:endParaRPr lang="es-ES_tradnl" sz="600" dirty="0">
              <a:latin typeface="Consolas"/>
              <a:cs typeface="Consolas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180" y="4461216"/>
            <a:ext cx="520245" cy="390184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85096" y="4825280"/>
            <a:ext cx="5231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 smtClean="0">
                <a:latin typeface="Consolas"/>
                <a:cs typeface="Consolas"/>
              </a:rPr>
              <a:t>Location</a:t>
            </a:r>
            <a:endParaRPr lang="es-ES_tradnl" sz="600" dirty="0">
              <a:latin typeface="Consolas"/>
              <a:cs typeface="Consolas"/>
            </a:endParaRPr>
          </a:p>
        </p:txBody>
      </p:sp>
      <p:sp>
        <p:nvSpPr>
          <p:cNvPr id="27" name="Trapèze 26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/>
          <p:cNvSpPr txBox="1"/>
          <p:nvPr/>
        </p:nvSpPr>
        <p:spPr>
          <a:xfrm>
            <a:off x="4250267" y="3979357"/>
            <a:ext cx="4512734" cy="738664"/>
          </a:xfrm>
          <a:prstGeom prst="rect">
            <a:avLst/>
          </a:prstGeom>
          <a:solidFill>
            <a:srgbClr val="D45B9F"/>
          </a:solidFill>
        </p:spPr>
        <p:txBody>
          <a:bodyPr wrap="square" rtlCol="0">
            <a:spAutoFit/>
          </a:bodyPr>
          <a:lstStyle/>
          <a:p>
            <a:r>
              <a:rPr lang="en-GB" i="1" dirty="0" smtClean="0"/>
              <a:t>Which </a:t>
            </a:r>
            <a:r>
              <a:rPr lang="en-GB" i="1" dirty="0"/>
              <a:t>are the rooms of my house with the highest average consumption when the external temperature is lower than -5 degrees or greater than 30 </a:t>
            </a:r>
            <a:r>
              <a:rPr lang="en-GB" i="1" dirty="0" smtClean="0"/>
              <a:t>degrees?</a:t>
            </a:r>
            <a:endParaRPr lang="en-GB" i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858934" y="1422422"/>
            <a:ext cx="2946400" cy="738664"/>
          </a:xfrm>
          <a:prstGeom prst="rect">
            <a:avLst/>
          </a:prstGeom>
          <a:solidFill>
            <a:srgbClr val="D45B9F"/>
          </a:solidFill>
        </p:spPr>
        <p:txBody>
          <a:bodyPr wrap="square" rtlCol="0">
            <a:spAutoFit/>
          </a:bodyPr>
          <a:lstStyle/>
          <a:p>
            <a:r>
              <a:rPr lang="en-GB" i="1" dirty="0" smtClean="0"/>
              <a:t>Which are the providers with the highest energy availability in the next three hours  with 1-TaF, </a:t>
            </a:r>
            <a:r>
              <a:rPr lang="en-GB" i="1" dirty="0"/>
              <a:t> </a:t>
            </a:r>
            <a:r>
              <a:rPr lang="en-GB" i="1" dirty="0" smtClean="0"/>
              <a:t>10 Km from my location ?</a:t>
            </a:r>
            <a:endParaRPr lang="en-GB" i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524934" y="1405487"/>
            <a:ext cx="4174065" cy="738664"/>
          </a:xfrm>
          <a:prstGeom prst="rect">
            <a:avLst/>
          </a:prstGeom>
          <a:solidFill>
            <a:srgbClr val="D45B9F"/>
          </a:solidFill>
        </p:spPr>
        <p:txBody>
          <a:bodyPr wrap="square" rtlCol="0">
            <a:spAutoFit/>
          </a:bodyPr>
          <a:lstStyle/>
          <a:p>
            <a:r>
              <a:rPr lang="en-GB" i="1" dirty="0" smtClean="0"/>
              <a:t>List of providers that can provision 1000 </a:t>
            </a:r>
            <a:r>
              <a:rPr lang="en-GB" i="1" dirty="0" err="1" smtClean="0"/>
              <a:t>Kwatts</a:t>
            </a:r>
            <a:r>
              <a:rPr lang="en-GB" i="1" dirty="0" smtClean="0"/>
              <a:t>/h, in the next 10 seconds, that are close to my city with a cost of 0,50 euros/</a:t>
            </a:r>
            <a:r>
              <a:rPr lang="en-GB" i="1" dirty="0" err="1" smtClean="0"/>
              <a:t>Kwatt</a:t>
            </a:r>
            <a:r>
              <a:rPr lang="en-GB" i="1" dirty="0" smtClean="0"/>
              <a:t>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696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objectives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Propose an SLA guided continuous data integration and provision system as a DaaS  </a:t>
            </a:r>
          </a:p>
          <a:p>
            <a:pPr lvl="1"/>
            <a:r>
              <a:rPr lang="es-MX" dirty="0" smtClean="0"/>
              <a:t>Integrated SLA computation out of the Data agreed SLA</a:t>
            </a:r>
          </a:p>
          <a:p>
            <a:pPr lvl="1"/>
            <a:r>
              <a:rPr lang="es-MX" dirty="0" smtClean="0"/>
              <a:t>Optimized and adaptable data collection, query rewriting and integration according to user preferences</a:t>
            </a:r>
          </a:p>
          <a:p>
            <a:pPr lvl="1"/>
            <a:r>
              <a:rPr lang="es-MX" dirty="0" smtClean="0"/>
              <a:t>Learning based data integration mechanisms</a:t>
            </a:r>
            <a:endParaRPr lang="es-MX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D703-76A2-4767-AC01-55DB2BFA04C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82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cess 7"/>
          <p:cNvSpPr/>
          <p:nvPr/>
        </p:nvSpPr>
        <p:spPr>
          <a:xfrm>
            <a:off x="2947555" y="1340286"/>
            <a:ext cx="1440258" cy="657849"/>
          </a:xfrm>
          <a:prstGeom prst="flowChartProcess">
            <a:avLst/>
          </a:prstGeom>
          <a:solidFill>
            <a:schemeClr val="accent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Making</a:t>
            </a:r>
            <a:endParaRPr lang="en-US" dirty="0"/>
          </a:p>
        </p:txBody>
      </p:sp>
      <p:pic>
        <p:nvPicPr>
          <p:cNvPr id="11" name="Picture 10" descr="rbm2_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908854"/>
            <a:ext cx="1545004" cy="1345689"/>
          </a:xfrm>
          <a:prstGeom prst="rect">
            <a:avLst/>
          </a:prstGeom>
        </p:spPr>
      </p:pic>
      <p:sp>
        <p:nvSpPr>
          <p:cNvPr id="16" name="Process 15"/>
          <p:cNvSpPr/>
          <p:nvPr/>
        </p:nvSpPr>
        <p:spPr>
          <a:xfrm>
            <a:off x="3571505" y="3307719"/>
            <a:ext cx="1131609" cy="53448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Rewriting</a:t>
            </a:r>
          </a:p>
          <a:p>
            <a:pPr algn="ctr"/>
            <a:r>
              <a:rPr lang="en-US" dirty="0" smtClean="0"/>
              <a:t>SLA</a:t>
            </a:r>
            <a:endParaRPr lang="en-US" dirty="0"/>
          </a:p>
        </p:txBody>
      </p:sp>
      <p:sp>
        <p:nvSpPr>
          <p:cNvPr id="21" name="Process 20"/>
          <p:cNvSpPr/>
          <p:nvPr/>
        </p:nvSpPr>
        <p:spPr>
          <a:xfrm>
            <a:off x="5472980" y="3360289"/>
            <a:ext cx="1112926" cy="413843"/>
          </a:xfrm>
          <a:prstGeom prst="flowChartProcess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Rewriting</a:t>
            </a:r>
            <a:endParaRPr lang="en-US" dirty="0"/>
          </a:p>
        </p:txBody>
      </p:sp>
      <p:sp>
        <p:nvSpPr>
          <p:cNvPr id="25" name="Folded Corner 24"/>
          <p:cNvSpPr/>
          <p:nvPr/>
        </p:nvSpPr>
        <p:spPr>
          <a:xfrm>
            <a:off x="6337135" y="3910239"/>
            <a:ext cx="1214017" cy="412460"/>
          </a:xfrm>
          <a:prstGeom prst="foldedCorner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cxnSp>
        <p:nvCxnSpPr>
          <p:cNvPr id="27" name="Elbow Connector 26"/>
          <p:cNvCxnSpPr>
            <a:endCxn id="25" idx="0"/>
          </p:cNvCxnSpPr>
          <p:nvPr/>
        </p:nvCxnSpPr>
        <p:spPr>
          <a:xfrm>
            <a:off x="6585907" y="3704008"/>
            <a:ext cx="358237" cy="206231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6" idx="1"/>
          </p:cNvCxnSpPr>
          <p:nvPr/>
        </p:nvCxnSpPr>
        <p:spPr>
          <a:xfrm flipV="1">
            <a:off x="1672004" y="3574960"/>
            <a:ext cx="1899501" cy="67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Magnetic Disk 32"/>
          <p:cNvSpPr/>
          <p:nvPr/>
        </p:nvSpPr>
        <p:spPr>
          <a:xfrm>
            <a:off x="407562" y="824783"/>
            <a:ext cx="777771" cy="61722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Metadata</a:t>
            </a:r>
            <a:endParaRPr lang="en-US" sz="1200" dirty="0"/>
          </a:p>
        </p:txBody>
      </p:sp>
      <p:sp>
        <p:nvSpPr>
          <p:cNvPr id="34" name="Magnetic Disk 33"/>
          <p:cNvSpPr/>
          <p:nvPr/>
        </p:nvSpPr>
        <p:spPr>
          <a:xfrm>
            <a:off x="1337556" y="377837"/>
            <a:ext cx="702912" cy="61722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Cached Data</a:t>
            </a:r>
            <a:endParaRPr lang="en-US" sz="1200" dirty="0"/>
          </a:p>
        </p:txBody>
      </p:sp>
      <p:sp>
        <p:nvSpPr>
          <p:cNvPr id="35" name="Magnetic Disk 34"/>
          <p:cNvSpPr/>
          <p:nvPr/>
        </p:nvSpPr>
        <p:spPr>
          <a:xfrm>
            <a:off x="2169324" y="433386"/>
            <a:ext cx="704134" cy="61722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Meta</a:t>
            </a:r>
            <a:endParaRPr lang="en-US" sz="1200" dirty="0"/>
          </a:p>
        </p:txBody>
      </p:sp>
      <p:sp>
        <p:nvSpPr>
          <p:cNvPr id="39" name="Cloud 38"/>
          <p:cNvSpPr/>
          <p:nvPr/>
        </p:nvSpPr>
        <p:spPr>
          <a:xfrm>
            <a:off x="5088467" y="84664"/>
            <a:ext cx="3488266" cy="965199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</a:t>
            </a:r>
            <a:br>
              <a:rPr lang="en-US" dirty="0" smtClean="0"/>
            </a:br>
            <a:r>
              <a:rPr lang="en-US" dirty="0" smtClean="0"/>
              <a:t>Data Services / Data Providers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9237" y="3257280"/>
            <a:ext cx="1275635" cy="27914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Q</a:t>
            </a:r>
            <a:r>
              <a:rPr lang="en-US" dirty="0" smtClean="0"/>
              <a:t>uery</a:t>
            </a:r>
            <a:endParaRPr lang="en-US" dirty="0"/>
          </a:p>
        </p:txBody>
      </p:sp>
      <p:sp>
        <p:nvSpPr>
          <p:cNvPr id="46" name="Multidocument 45"/>
          <p:cNvSpPr/>
          <p:nvPr/>
        </p:nvSpPr>
        <p:spPr>
          <a:xfrm>
            <a:off x="4851399" y="965199"/>
            <a:ext cx="736600" cy="745067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Agreed SLA</a:t>
            </a:r>
            <a:endParaRPr lang="en-US" sz="1200" dirty="0"/>
          </a:p>
        </p:txBody>
      </p:sp>
      <p:sp>
        <p:nvSpPr>
          <p:cNvPr id="47" name="Document 46"/>
          <p:cNvSpPr/>
          <p:nvPr/>
        </p:nvSpPr>
        <p:spPr>
          <a:xfrm>
            <a:off x="4884362" y="1815221"/>
            <a:ext cx="915304" cy="61722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Integrated SLA</a:t>
            </a:r>
            <a:endParaRPr lang="en-US" sz="1200" dirty="0"/>
          </a:p>
        </p:txBody>
      </p:sp>
      <p:cxnSp>
        <p:nvCxnSpPr>
          <p:cNvPr id="84" name="Curved Connector 83"/>
          <p:cNvCxnSpPr>
            <a:stCxn id="8" idx="1"/>
            <a:endCxn id="34" idx="3"/>
          </p:cNvCxnSpPr>
          <p:nvPr/>
        </p:nvCxnSpPr>
        <p:spPr>
          <a:xfrm rot="10800000">
            <a:off x="1689013" y="995057"/>
            <a:ext cx="1258543" cy="674154"/>
          </a:xfrm>
          <a:prstGeom prst="curvedConnector2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1" idx="3"/>
          </p:cNvCxnSpPr>
          <p:nvPr/>
        </p:nvCxnSpPr>
        <p:spPr>
          <a:xfrm flipV="1">
            <a:off x="6585906" y="745067"/>
            <a:ext cx="1592894" cy="282214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endCxn id="25" idx="3"/>
          </p:cNvCxnSpPr>
          <p:nvPr/>
        </p:nvCxnSpPr>
        <p:spPr>
          <a:xfrm rot="5400000">
            <a:off x="6278372" y="1897317"/>
            <a:ext cx="3491932" cy="946372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8" idx="3"/>
            <a:endCxn id="46" idx="1"/>
          </p:cNvCxnSpPr>
          <p:nvPr/>
        </p:nvCxnSpPr>
        <p:spPr>
          <a:xfrm flipV="1">
            <a:off x="4387813" y="1337733"/>
            <a:ext cx="463586" cy="331478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8" idx="3"/>
            <a:endCxn id="47" idx="1"/>
          </p:cNvCxnSpPr>
          <p:nvPr/>
        </p:nvCxnSpPr>
        <p:spPr>
          <a:xfrm>
            <a:off x="4387813" y="1669211"/>
            <a:ext cx="496549" cy="4546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8" idx="1"/>
            <a:endCxn id="33" idx="3"/>
          </p:cNvCxnSpPr>
          <p:nvPr/>
        </p:nvCxnSpPr>
        <p:spPr>
          <a:xfrm rot="10800000">
            <a:off x="796449" y="1442003"/>
            <a:ext cx="2151107" cy="227208"/>
          </a:xfrm>
          <a:prstGeom prst="curvedConnector2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6" idx="0"/>
            <a:endCxn id="8" idx="2"/>
          </p:cNvCxnSpPr>
          <p:nvPr/>
        </p:nvCxnSpPr>
        <p:spPr>
          <a:xfrm rot="16200000" flipV="1">
            <a:off x="3247705" y="2418114"/>
            <a:ext cx="1309584" cy="469626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21" idx="0"/>
            <a:endCxn id="8" idx="2"/>
          </p:cNvCxnSpPr>
          <p:nvPr/>
        </p:nvCxnSpPr>
        <p:spPr>
          <a:xfrm rot="16200000" flipV="1">
            <a:off x="4167487" y="1498332"/>
            <a:ext cx="1362154" cy="2361759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505211" y="3826926"/>
            <a:ext cx="1397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SLA integration</a:t>
            </a:r>
          </a:p>
          <a:p>
            <a:r>
              <a:rPr lang="en-GB" i="1" dirty="0" smtClean="0"/>
              <a:t>N. </a:t>
            </a:r>
            <a:r>
              <a:rPr lang="en-GB" i="1" dirty="0" err="1" smtClean="0"/>
              <a:t>Benani</a:t>
            </a:r>
            <a:endParaRPr lang="en-GB" i="1" dirty="0" smtClean="0"/>
          </a:p>
          <a:p>
            <a:r>
              <a:rPr lang="en-GB" i="1" dirty="0" smtClean="0"/>
              <a:t>C. </a:t>
            </a:r>
            <a:r>
              <a:rPr lang="en-GB" i="1" dirty="0" err="1" smtClean="0"/>
              <a:t>Ghedira</a:t>
            </a:r>
            <a:endParaRPr lang="en-GB" i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5427134" y="3742257"/>
            <a:ext cx="806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PCD-RW</a:t>
            </a:r>
          </a:p>
          <a:p>
            <a:r>
              <a:rPr lang="en-GB" i="1" dirty="0" smtClean="0"/>
              <a:t>U. Costa, </a:t>
            </a:r>
          </a:p>
          <a:p>
            <a:r>
              <a:rPr lang="en-GB" i="1" dirty="0" smtClean="0"/>
              <a:t>et al.</a:t>
            </a:r>
            <a:endParaRPr lang="en-GB" i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7526861" y="4267188"/>
            <a:ext cx="1273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Query workflow</a:t>
            </a:r>
          </a:p>
          <a:p>
            <a:r>
              <a:rPr lang="en-GB" i="1" dirty="0" smtClean="0"/>
              <a:t>G. Vargas-Solar</a:t>
            </a:r>
          </a:p>
          <a:p>
            <a:r>
              <a:rPr lang="en-GB" i="1" dirty="0" smtClean="0"/>
              <a:t>et. al</a:t>
            </a:r>
            <a:endParaRPr lang="en-GB" i="1" dirty="0"/>
          </a:p>
        </p:txBody>
      </p:sp>
      <p:cxnSp>
        <p:nvCxnSpPr>
          <p:cNvPr id="5" name="Connecteur en angle 4"/>
          <p:cNvCxnSpPr>
            <a:stCxn id="25" idx="2"/>
            <a:endCxn id="11" idx="2"/>
          </p:cNvCxnSpPr>
          <p:nvPr/>
        </p:nvCxnSpPr>
        <p:spPr>
          <a:xfrm rot="5400000" flipH="1">
            <a:off x="3887745" y="1266300"/>
            <a:ext cx="68156" cy="6044642"/>
          </a:xfrm>
          <a:prstGeom prst="bentConnector3">
            <a:avLst>
              <a:gd name="adj1" fmla="val -335407"/>
            </a:avLst>
          </a:prstGeom>
          <a:ln>
            <a:solidFill>
              <a:srgbClr val="7F7F7F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6" idx="3"/>
            <a:endCxn id="21" idx="1"/>
          </p:cNvCxnSpPr>
          <p:nvPr/>
        </p:nvCxnSpPr>
        <p:spPr>
          <a:xfrm flipV="1">
            <a:off x="4703114" y="3567211"/>
            <a:ext cx="769866" cy="774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cess 6"/>
          <p:cNvSpPr/>
          <p:nvPr/>
        </p:nvSpPr>
        <p:spPr>
          <a:xfrm>
            <a:off x="2006599" y="2600608"/>
            <a:ext cx="5935133" cy="350034"/>
          </a:xfrm>
          <a:prstGeom prst="flowChartProcess">
            <a:avLst/>
          </a:prstGeom>
          <a:solidFill>
            <a:srgbClr val="D3D3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Monitoring (Data + Conditions)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Curved Connector 83"/>
          <p:cNvCxnSpPr>
            <a:stCxn id="8" idx="1"/>
            <a:endCxn id="35" idx="3"/>
          </p:cNvCxnSpPr>
          <p:nvPr/>
        </p:nvCxnSpPr>
        <p:spPr>
          <a:xfrm rot="10800000">
            <a:off x="2521391" y="1050607"/>
            <a:ext cx="426164" cy="618605"/>
          </a:xfrm>
          <a:prstGeom prst="curvedConnector2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 guided data integration service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Guided data integration on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err="1"/>
              <a:t>N</a:t>
            </a:r>
            <a:r>
              <a:rPr lang="es-ES_tradnl" dirty="0" err="1" smtClean="0"/>
              <a:t>otion</a:t>
            </a:r>
            <a:r>
              <a:rPr lang="es-ES_tradnl" dirty="0" smtClean="0"/>
              <a:t> </a:t>
            </a:r>
            <a:r>
              <a:rPr lang="es-ES_tradnl" dirty="0"/>
              <a:t>of </a:t>
            </a:r>
            <a:r>
              <a:rPr lang="es-ES_tradnl" b="1" dirty="0" err="1">
                <a:solidFill>
                  <a:schemeClr val="accent6">
                    <a:lumMod val="50000"/>
                  </a:schemeClr>
                </a:solidFill>
              </a:rPr>
              <a:t>service</a:t>
            </a:r>
            <a: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_tradnl" dirty="0">
                <a:solidFill>
                  <a:srgbClr val="3D3D3D"/>
                </a:solidFill>
              </a:rPr>
              <a:t>as </a:t>
            </a:r>
            <a:r>
              <a:rPr lang="es-ES_tradnl" dirty="0" err="1">
                <a:solidFill>
                  <a:srgbClr val="3D3D3D"/>
                </a:solidFill>
              </a:rPr>
              <a:t>design</a:t>
            </a:r>
            <a: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s-ES_tradnl" dirty="0"/>
              <a:t>data </a:t>
            </a:r>
            <a:r>
              <a:rPr lang="es-ES_tradnl" dirty="0" err="1"/>
              <a:t>access</a:t>
            </a:r>
            <a:r>
              <a:rPr lang="es-ES_tradnl" dirty="0"/>
              <a:t> and </a:t>
            </a:r>
            <a:r>
              <a:rPr lang="es-ES_tradnl" dirty="0" err="1"/>
              <a:t>processing</a:t>
            </a:r>
            <a:r>
              <a:rPr lang="es-ES_tradnl" dirty="0"/>
              <a:t> </a:t>
            </a:r>
            <a:r>
              <a:rPr lang="es-ES_tradnl" dirty="0" err="1"/>
              <a:t>unit</a:t>
            </a:r>
            <a:r>
              <a:rPr lang="es-ES_tradnl" dirty="0"/>
              <a:t> </a:t>
            </a:r>
          </a:p>
          <a:p>
            <a:pPr algn="just"/>
            <a:r>
              <a:rPr lang="es-ES_tradnl" b="1" i="1" dirty="0" err="1" smtClean="0">
                <a:solidFill>
                  <a:schemeClr val="accent6">
                    <a:lumMod val="50000"/>
                  </a:schemeClr>
                </a:solidFill>
              </a:rPr>
              <a:t>Map</a:t>
            </a:r>
            <a:r>
              <a:rPr lang="es-ES_tradnl" b="1" i="1" dirty="0">
                <a:solidFill>
                  <a:schemeClr val="accent6">
                    <a:lumMod val="50000"/>
                  </a:schemeClr>
                </a:solidFill>
              </a:rPr>
              <a:t>-reduce</a:t>
            </a:r>
            <a:r>
              <a:rPr lang="es-ES_tradnl" b="1" dirty="0">
                <a:solidFill>
                  <a:srgbClr val="FF0000"/>
                </a:solidFill>
              </a:rPr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executing</a:t>
            </a:r>
            <a:r>
              <a:rPr lang="es-ES_tradnl" dirty="0"/>
              <a:t> </a:t>
            </a:r>
            <a:r>
              <a:rPr lang="es-ES_tradnl" dirty="0" err="1"/>
              <a:t>costly</a:t>
            </a:r>
            <a:r>
              <a:rPr lang="es-ES_tradnl" dirty="0"/>
              <a:t> data </a:t>
            </a:r>
            <a:r>
              <a:rPr lang="es-ES_tradnl" dirty="0" err="1"/>
              <a:t>processing</a:t>
            </a:r>
            <a:r>
              <a:rPr lang="es-ES_tradnl" dirty="0"/>
              <a:t> </a:t>
            </a:r>
            <a:r>
              <a:rPr lang="es-ES_tradnl" dirty="0" err="1"/>
              <a:t>operations</a:t>
            </a:r>
            <a:r>
              <a:rPr lang="es-ES_tradnl" dirty="0"/>
              <a:t>; </a:t>
            </a:r>
          </a:p>
          <a:p>
            <a:pPr algn="just"/>
            <a:r>
              <a:rPr lang="es-ES_tradnl" dirty="0" err="1" smtClean="0"/>
              <a:t>Association</a:t>
            </a:r>
            <a:r>
              <a:rPr lang="es-ES_tradnl" dirty="0" smtClean="0"/>
              <a:t> </a:t>
            </a:r>
            <a:r>
              <a:rPr lang="es-ES_tradnl" dirty="0"/>
              <a:t>of </a:t>
            </a:r>
            <a:r>
              <a:rPr lang="es-ES_tradnl" dirty="0" err="1"/>
              <a:t>service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r>
              <a:rPr lang="es-ES_tradnl" dirty="0"/>
              <a:t> </a:t>
            </a:r>
            <a:r>
              <a:rPr lang="es-ES_tradnl" dirty="0" err="1"/>
              <a:t>agreements</a:t>
            </a:r>
            <a:r>
              <a:rPr lang="es-ES_tradnl" dirty="0"/>
              <a:t> (</a:t>
            </a:r>
            <a: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  <a:t>SLA</a:t>
            </a:r>
            <a:r>
              <a:rPr lang="es-ES_tradnl" dirty="0"/>
              <a:t>) 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quality</a:t>
            </a:r>
            <a:r>
              <a:rPr lang="es-ES_tradnl" dirty="0"/>
              <a:t> of </a:t>
            </a:r>
            <a:r>
              <a:rPr lang="es-ES_tradnl" dirty="0" err="1"/>
              <a:t>service</a:t>
            </a:r>
            <a:r>
              <a:rPr lang="es-ES_tradnl" dirty="0"/>
              <a:t> </a:t>
            </a:r>
            <a:r>
              <a:rPr lang="es-ES_tradnl" dirty="0" err="1"/>
              <a:t>measures</a:t>
            </a:r>
            <a:r>
              <a:rPr lang="es-ES_tradnl" dirty="0"/>
              <a:t> (</a:t>
            </a:r>
            <a:r>
              <a:rPr lang="es-ES_tradnl" b="1" dirty="0" err="1">
                <a:solidFill>
                  <a:schemeClr val="accent6">
                    <a:lumMod val="50000"/>
                  </a:schemeClr>
                </a:solidFill>
              </a:rPr>
              <a:t>QoS</a:t>
            </a:r>
            <a:r>
              <a:rPr lang="es-ES_tradnl" dirty="0"/>
              <a:t>) </a:t>
            </a:r>
            <a:r>
              <a:rPr lang="es-ES_tradnl" dirty="0" err="1"/>
              <a:t>describing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cloud</a:t>
            </a:r>
            <a:r>
              <a:rPr lang="es-ES_tradnl" dirty="0"/>
              <a:t> and </a:t>
            </a:r>
            <a:r>
              <a:rPr lang="es-ES_tradnl" dirty="0" err="1"/>
              <a:t>its</a:t>
            </a:r>
            <a:r>
              <a:rPr lang="es-ES_tradnl" dirty="0"/>
              <a:t> </a:t>
            </a:r>
            <a:r>
              <a:rPr lang="es-ES_tradnl" dirty="0" err="1"/>
              <a:t>services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guiding</a:t>
            </a:r>
            <a:r>
              <a:rPr lang="es-ES_tradnl" dirty="0"/>
              <a:t> data </a:t>
            </a:r>
            <a:r>
              <a:rPr lang="es-ES_tradnl" dirty="0" err="1"/>
              <a:t>processing</a:t>
            </a:r>
            <a:r>
              <a:rPr lang="es-ES_tradnl" dirty="0"/>
              <a:t> and </a:t>
            </a:r>
            <a:r>
              <a:rPr lang="es-ES_tradnl" dirty="0" err="1" smtClean="0"/>
              <a:t>analysis</a:t>
            </a:r>
            <a:endParaRPr lang="es-MX" dirty="0"/>
          </a:p>
        </p:txBody>
      </p:sp>
      <p:sp>
        <p:nvSpPr>
          <p:cNvPr id="200" name="Espace réservé du numéro de diapositive 1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970494"/>
          </a:xfrm>
        </p:spPr>
        <p:txBody>
          <a:bodyPr>
            <a:normAutofit fontScale="92500"/>
          </a:bodyPr>
          <a:lstStyle/>
          <a:p>
            <a:r>
              <a:rPr lang="en-GB" dirty="0"/>
              <a:t>Data service: can produce data on demand or as streams according to their exported </a:t>
            </a:r>
            <a:r>
              <a:rPr lang="en-GB" dirty="0" smtClean="0"/>
              <a:t>interfaces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data service is described by it </a:t>
            </a:r>
            <a:r>
              <a:rPr lang="en-GB" dirty="0" smtClean="0"/>
              <a:t>API and its SLA</a:t>
            </a:r>
          </a:p>
          <a:p>
            <a:pPr lvl="1"/>
            <a:r>
              <a:rPr lang="en-GB" dirty="0" smtClean="0"/>
              <a:t>Data </a:t>
            </a:r>
            <a:r>
              <a:rPr lang="en-GB" dirty="0"/>
              <a:t>is gathered from on-demand data services by invoking their methods with the appropriate parameters, producing tuples as output. </a:t>
            </a:r>
            <a:endParaRPr lang="en-GB" dirty="0" smtClean="0"/>
          </a:p>
          <a:p>
            <a:pPr lvl="1"/>
            <a:r>
              <a:rPr lang="en-GB" dirty="0" smtClean="0"/>
              <a:t>Stream </a:t>
            </a:r>
            <a:r>
              <a:rPr lang="en-GB" dirty="0"/>
              <a:t>services export subscription methods that after invocation, will produce a stream. For example, a location service is a streaming service that </a:t>
            </a:r>
            <a:r>
              <a:rPr lang="en-GB" dirty="0" smtClean="0"/>
              <a:t>exports: </a:t>
            </a:r>
            <a:r>
              <a:rPr lang="en-GB" dirty="0" smtClean="0">
                <a:latin typeface="Consolas"/>
                <a:cs typeface="Consolas"/>
              </a:rPr>
              <a:t>subscribe</a:t>
            </a:r>
            <a:r>
              <a:rPr lang="en-GB" dirty="0">
                <a:latin typeface="Consolas"/>
                <a:cs typeface="Consolas"/>
              </a:rPr>
              <a:t>() → ⌈location:⟨id, </a:t>
            </a:r>
            <a:r>
              <a:rPr lang="en-GB" dirty="0" err="1">
                <a:latin typeface="Consolas"/>
                <a:cs typeface="Consolas"/>
              </a:rPr>
              <a:t>coor</a:t>
            </a:r>
            <a:r>
              <a:rPr lang="en-GB" dirty="0">
                <a:latin typeface="Consolas"/>
                <a:cs typeface="Consolas"/>
              </a:rPr>
              <a:t>⟩</a:t>
            </a:r>
            <a:r>
              <a:rPr lang="en-GB" dirty="0" smtClean="0">
                <a:latin typeface="Consolas"/>
                <a:cs typeface="Consolas"/>
              </a:rPr>
              <a:t>⌉</a:t>
            </a:r>
          </a:p>
          <a:p>
            <a:r>
              <a:rPr lang="en-GB" dirty="0">
                <a:latin typeface="Gill Sans"/>
                <a:cs typeface="Gill Sans"/>
              </a:rPr>
              <a:t>Computing </a:t>
            </a:r>
            <a:r>
              <a:rPr lang="en-GB" dirty="0" smtClean="0">
                <a:latin typeface="Gill Sans"/>
                <a:cs typeface="Gill Sans"/>
              </a:rPr>
              <a:t>service</a:t>
            </a:r>
          </a:p>
          <a:p>
            <a:pPr lvl="1"/>
            <a:r>
              <a:rPr lang="en-GB" dirty="0" smtClean="0">
                <a:latin typeface="Gill Sans"/>
                <a:cs typeface="Gill Sans"/>
              </a:rPr>
              <a:t>Simple its </a:t>
            </a:r>
            <a:r>
              <a:rPr lang="en-GB" dirty="0">
                <a:latin typeface="Gill Sans"/>
                <a:cs typeface="Gill Sans"/>
              </a:rPr>
              <a:t>execution is performed by a single service method invocation. For example, a distance </a:t>
            </a:r>
            <a:r>
              <a:rPr lang="en-GB" dirty="0" smtClean="0">
                <a:latin typeface="Gill Sans"/>
                <a:cs typeface="Gill Sans"/>
              </a:rPr>
              <a:t>computation </a:t>
            </a:r>
            <a:r>
              <a:rPr lang="en-GB" dirty="0">
                <a:latin typeface="Gill Sans"/>
                <a:cs typeface="Gill Sans"/>
              </a:rPr>
              <a:t>service relies on a geo-distance </a:t>
            </a:r>
            <a:r>
              <a:rPr lang="en-GB" dirty="0" smtClean="0">
                <a:latin typeface="Gill Sans"/>
                <a:cs typeface="Gill Sans"/>
              </a:rPr>
              <a:t>service</a:t>
            </a:r>
          </a:p>
          <a:p>
            <a:pPr lvl="1"/>
            <a:r>
              <a:rPr lang="en-GB" dirty="0" smtClean="0">
                <a:latin typeface="Gill Sans"/>
                <a:cs typeface="Gill Sans"/>
              </a:rPr>
              <a:t>Composite its </a:t>
            </a:r>
            <a:r>
              <a:rPr lang="en-GB" dirty="0">
                <a:latin typeface="Gill Sans"/>
                <a:cs typeface="Gill Sans"/>
              </a:rPr>
              <a:t>execution involves multiple method invocations, </a:t>
            </a:r>
            <a:r>
              <a:rPr lang="en-GB" dirty="0" smtClean="0">
                <a:latin typeface="Gill Sans"/>
                <a:cs typeface="Gill Sans"/>
              </a:rPr>
              <a:t>possibly </a:t>
            </a:r>
            <a:r>
              <a:rPr lang="en-GB" dirty="0">
                <a:latin typeface="Gill Sans"/>
                <a:cs typeface="Gill Sans"/>
              </a:rPr>
              <a:t>also to different </a:t>
            </a:r>
            <a:r>
              <a:rPr lang="en-GB" dirty="0" smtClean="0">
                <a:latin typeface="Gill Sans"/>
                <a:cs typeface="Gill Sans"/>
              </a:rPr>
              <a:t>services</a:t>
            </a:r>
          </a:p>
          <a:p>
            <a:pPr lvl="2"/>
            <a:r>
              <a:rPr lang="en-GB" dirty="0" smtClean="0">
                <a:latin typeface="Gill Sans"/>
                <a:cs typeface="Gill Sans"/>
              </a:rPr>
              <a:t>The </a:t>
            </a:r>
            <a:r>
              <a:rPr lang="en-GB" dirty="0">
                <a:latin typeface="Gill Sans"/>
                <a:cs typeface="Gill Sans"/>
              </a:rPr>
              <a:t>method </a:t>
            </a:r>
            <a:r>
              <a:rPr lang="en-GB" dirty="0" smtClean="0">
                <a:latin typeface="Gill Sans"/>
                <a:cs typeface="Gill Sans"/>
              </a:rPr>
              <a:t>invocations </a:t>
            </a:r>
            <a:r>
              <a:rPr lang="en-GB" dirty="0">
                <a:latin typeface="Gill Sans"/>
                <a:cs typeface="Gill Sans"/>
              </a:rPr>
              <a:t>and additional operations are organized in a (sub)workflow that specifies a service </a:t>
            </a:r>
            <a:r>
              <a:rPr lang="en-GB" dirty="0" smtClean="0">
                <a:latin typeface="Gill Sans"/>
                <a:cs typeface="Gill Sans"/>
              </a:rPr>
              <a:t>coordination </a:t>
            </a:r>
            <a:r>
              <a:rPr lang="en-GB" dirty="0">
                <a:latin typeface="Gill Sans"/>
                <a:cs typeface="Gill Sans"/>
              </a:rPr>
              <a:t>that we refer to as data processing service </a:t>
            </a:r>
            <a:r>
              <a:rPr lang="en-GB" dirty="0" smtClean="0">
                <a:latin typeface="Gill Sans"/>
                <a:cs typeface="Gill Sans"/>
              </a:rPr>
              <a:t>coordination</a:t>
            </a:r>
            <a:endParaRPr lang="en-GB" dirty="0">
              <a:latin typeface="Gill Sans"/>
              <a:cs typeface="Gill Sans"/>
            </a:endParaRPr>
          </a:p>
          <a:p>
            <a:pPr lvl="2"/>
            <a:r>
              <a:rPr lang="en-GB" dirty="0">
                <a:latin typeface="Gill Sans"/>
                <a:cs typeface="Gill Sans"/>
              </a:rPr>
              <a:t>perform common tasks </a:t>
            </a:r>
            <a:r>
              <a:rPr lang="en-GB" dirty="0" smtClean="0">
                <a:latin typeface="Gill Sans"/>
                <a:cs typeface="Gill Sans"/>
              </a:rPr>
              <a:t>associated </a:t>
            </a:r>
            <a:r>
              <a:rPr lang="en-GB" dirty="0">
                <a:latin typeface="Gill Sans"/>
                <a:cs typeface="Gill Sans"/>
              </a:rPr>
              <a:t>with data management (e.g. indexation or storage) or particular calculations (e.g. mathematical functions)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9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4485</TotalTime>
  <Words>1261</Words>
  <Application>Microsoft Office PowerPoint</Application>
  <PresentationFormat>On-screen Show (16:9)</PresentationFormat>
  <Paragraphs>175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Smart city scenario</vt:lpstr>
      <vt:lpstr>Self sustainable Smart CitY</vt:lpstr>
      <vt:lpstr>Self sustainable Smart CitY</vt:lpstr>
      <vt:lpstr>Self sustainable Smart CitY</vt:lpstr>
      <vt:lpstr>objectives</vt:lpstr>
      <vt:lpstr>PowerPoint Presentation</vt:lpstr>
      <vt:lpstr>Sla guided data integration service</vt:lpstr>
      <vt:lpstr>SLA Guided data integration on cloud</vt:lpstr>
      <vt:lpstr>Services</vt:lpstr>
      <vt:lpstr>Query</vt:lpstr>
      <vt:lpstr>Query</vt:lpstr>
      <vt:lpstr>Query rewriting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Genoveva Vargas-Solar</dc:creator>
  <cp:lastModifiedBy>Genoveva Vargas-Solar</cp:lastModifiedBy>
  <cp:revision>370</cp:revision>
  <dcterms:created xsi:type="dcterms:W3CDTF">2013-02-04T16:18:25Z</dcterms:created>
  <dcterms:modified xsi:type="dcterms:W3CDTF">2013-10-23T18:11:52Z</dcterms:modified>
</cp:coreProperties>
</file>