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rels" ContentType="application/vnd.openxmlformats-package.relationships+xml"/>
  <Override PartName="/ppt/slides/slide14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61.xml" ContentType="application/vnd.openxmlformats-officedocument.presentationml.slide+xml"/>
  <Override PartName="/ppt/slides/slide44.xml" ContentType="application/vnd.openxmlformats-officedocument.presentationml.slide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12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Default Extension="jpeg" ContentType="image/jpeg"/>
  <Override PartName="/ppt/viewProps.xml" ContentType="application/vnd.openxmlformats-officedocument.presentationml.viewProps+xml"/>
  <Override PartName="/ppt/slides/slide47.xml" ContentType="application/vnd.openxmlformats-officedocument.presentationml.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s/slide56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46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Default Extension="gif" ContentType="image/gif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63"/>
  </p:notesMasterIdLst>
  <p:sldIdLst>
    <p:sldId id="256" r:id="rId2"/>
    <p:sldId id="359" r:id="rId3"/>
    <p:sldId id="360" r:id="rId4"/>
    <p:sldId id="300" r:id="rId5"/>
    <p:sldId id="299" r:id="rId6"/>
    <p:sldId id="355" r:id="rId7"/>
    <p:sldId id="356" r:id="rId8"/>
    <p:sldId id="389" r:id="rId9"/>
    <p:sldId id="358" r:id="rId10"/>
    <p:sldId id="369" r:id="rId11"/>
    <p:sldId id="301" r:id="rId12"/>
    <p:sldId id="386" r:id="rId13"/>
    <p:sldId id="380" r:id="rId14"/>
    <p:sldId id="384" r:id="rId15"/>
    <p:sldId id="305" r:id="rId16"/>
    <p:sldId id="311" r:id="rId17"/>
    <p:sldId id="306" r:id="rId18"/>
    <p:sldId id="308" r:id="rId19"/>
    <p:sldId id="325" r:id="rId20"/>
    <p:sldId id="326" r:id="rId21"/>
    <p:sldId id="331" r:id="rId22"/>
    <p:sldId id="332" r:id="rId23"/>
    <p:sldId id="333" r:id="rId24"/>
    <p:sldId id="334" r:id="rId25"/>
    <p:sldId id="327" r:id="rId26"/>
    <p:sldId id="375" r:id="rId27"/>
    <p:sldId id="330" r:id="rId28"/>
    <p:sldId id="302" r:id="rId29"/>
    <p:sldId id="303" r:id="rId30"/>
    <p:sldId id="320" r:id="rId31"/>
    <p:sldId id="376" r:id="rId32"/>
    <p:sldId id="377" r:id="rId33"/>
    <p:sldId id="378" r:id="rId34"/>
    <p:sldId id="335" r:id="rId35"/>
    <p:sldId id="370" r:id="rId36"/>
    <p:sldId id="257" r:id="rId37"/>
    <p:sldId id="336" r:id="rId38"/>
    <p:sldId id="315" r:id="rId39"/>
    <p:sldId id="373" r:id="rId40"/>
    <p:sldId id="374" r:id="rId41"/>
    <p:sldId id="261" r:id="rId42"/>
    <p:sldId id="381" r:id="rId43"/>
    <p:sldId id="382" r:id="rId44"/>
    <p:sldId id="383" r:id="rId45"/>
    <p:sldId id="262" r:id="rId46"/>
    <p:sldId id="290" r:id="rId47"/>
    <p:sldId id="263" r:id="rId48"/>
    <p:sldId id="274" r:id="rId49"/>
    <p:sldId id="268" r:id="rId50"/>
    <p:sldId id="269" r:id="rId51"/>
    <p:sldId id="289" r:id="rId52"/>
    <p:sldId id="277" r:id="rId53"/>
    <p:sldId id="265" r:id="rId54"/>
    <p:sldId id="266" r:id="rId55"/>
    <p:sldId id="276" r:id="rId56"/>
    <p:sldId id="278" r:id="rId57"/>
    <p:sldId id="364" r:id="rId58"/>
    <p:sldId id="365" r:id="rId59"/>
    <p:sldId id="388" r:id="rId60"/>
    <p:sldId id="379" r:id="rId61"/>
    <p:sldId id="387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3AA3F-2995-CE48-BD91-B34901C8960D}" type="datetimeFigureOut">
              <a:rPr lang="en-US" smtClean="0"/>
              <a:pPr/>
              <a:t>11/5/12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57C69-6918-7841-94D5-3315398E7B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55B1-7410-9341-880E-2897F02610DF}" type="datetimeFigureOut">
              <a:rPr lang="en-US" smtClean="0"/>
              <a:pPr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B588-90A8-E843-B6E2-EA3B15C98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55B1-7410-9341-880E-2897F02610DF}" type="datetimeFigureOut">
              <a:rPr lang="en-US" smtClean="0"/>
              <a:pPr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B588-90A8-E843-B6E2-EA3B15C98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55B1-7410-9341-880E-2897F02610DF}" type="datetimeFigureOut">
              <a:rPr lang="en-US" smtClean="0"/>
              <a:pPr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B588-90A8-E843-B6E2-EA3B15C98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55B1-7410-9341-880E-2897F02610DF}" type="datetimeFigureOut">
              <a:rPr lang="en-US" smtClean="0"/>
              <a:pPr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B588-90A8-E843-B6E2-EA3B15C98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55B1-7410-9341-880E-2897F02610DF}" type="datetimeFigureOut">
              <a:rPr lang="en-US" smtClean="0"/>
              <a:pPr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B588-90A8-E843-B6E2-EA3B15C98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55B1-7410-9341-880E-2897F02610DF}" type="datetimeFigureOut">
              <a:rPr lang="en-US" smtClean="0"/>
              <a:pPr/>
              <a:t>11/5/12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B588-90A8-E843-B6E2-EA3B15C98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55B1-7410-9341-880E-2897F02610DF}" type="datetimeFigureOut">
              <a:rPr lang="en-US" smtClean="0"/>
              <a:pPr/>
              <a:t>11/5/12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B588-90A8-E843-B6E2-EA3B15C98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55B1-7410-9341-880E-2897F02610DF}" type="datetimeFigureOut">
              <a:rPr lang="en-US" smtClean="0"/>
              <a:pPr/>
              <a:t>11/5/12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B588-90A8-E843-B6E2-EA3B15C98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55B1-7410-9341-880E-2897F02610DF}" type="datetimeFigureOut">
              <a:rPr lang="en-US" smtClean="0"/>
              <a:pPr/>
              <a:t>11/5/12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B588-90A8-E843-B6E2-EA3B15C98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55B1-7410-9341-880E-2897F02610DF}" type="datetimeFigureOut">
              <a:rPr lang="en-US" smtClean="0"/>
              <a:pPr/>
              <a:t>11/5/12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B588-90A8-E843-B6E2-EA3B15C98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55B1-7410-9341-880E-2897F02610DF}" type="datetimeFigureOut">
              <a:rPr lang="en-US" smtClean="0"/>
              <a:pPr/>
              <a:t>11/5/12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B588-90A8-E843-B6E2-EA3B15C98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/>
              </a:defRPr>
            </a:lvl1pPr>
          </a:lstStyle>
          <a:p>
            <a:fld id="{4F6055B1-7410-9341-880E-2897F02610DF}" type="datetimeFigureOut">
              <a:rPr lang="en-US" smtClean="0"/>
              <a:pPr/>
              <a:t>11/5/12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rebuchet M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/>
              </a:defRPr>
            </a:lvl1pPr>
          </a:lstStyle>
          <a:p>
            <a:fld id="{499AB588-90A8-E843-B6E2-EA3B15C9854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rebuchet M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rebuchet M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Trebuchet M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rebuchet M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rebuchet M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rebuchet M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3" Type="http://schemas.openxmlformats.org/officeDocument/2006/relationships/image" Target="../media/image19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hark.cs.berkeley.edu/" TargetMode="External"/><Relationship Id="rId3" Type="http://schemas.openxmlformats.org/officeDocument/2006/relationships/hyperlink" Target="https://cwiki.apache.org/confluence/display/Hive/HBaseIntegra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doop.apache.org/pig/releases.html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ofps.oreilly.com/titles/9781449302641/" TargetMode="External"/><Relationship Id="rId4" Type="http://schemas.openxmlformats.org/officeDocument/2006/relationships/hyperlink" Target="http://pig.apache.org/mailing_lists.html%23Users" TargetMode="External"/><Relationship Id="rId5" Type="http://schemas.openxmlformats.org/officeDocument/2006/relationships/hyperlink" Target="http://www.youtube.com/watch?v=BT8WvQMMaV0" TargetMode="External"/><Relationship Id="rId6" Type="http://schemas.openxmlformats.org/officeDocument/2006/relationships/hyperlink" Target="http://www.slideshare.net/hortonworks/new-features-in-pig-011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ig.apache.org/docs/r0.9.1/basic.html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alesforce.com/careers/tech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9.jpeg"/><Relationship Id="rId9" Type="http://schemas.openxmlformats.org/officeDocument/2006/relationships/image" Target="../media/image10.jpeg"/><Relationship Id="rId10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rebuchet MS"/>
              </a:rPr>
              <a:t>Introduction to Apache Hadoop</a:t>
            </a:r>
            <a:r>
              <a:rPr lang="en-US" dirty="0" smtClean="0"/>
              <a:t>-</a:t>
            </a:r>
            <a:r>
              <a:rPr lang="en-US" dirty="0" smtClean="0">
                <a:latin typeface="Trebuchet MS"/>
              </a:rPr>
              <a:t>Pig</a:t>
            </a:r>
            <a:endParaRPr lang="en-US" dirty="0">
              <a:latin typeface="Trebuchet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Prashant</a:t>
            </a:r>
            <a:r>
              <a:rPr lang="en-US" dirty="0" smtClean="0"/>
              <a:t> </a:t>
            </a:r>
            <a:r>
              <a:rPr lang="en-US" dirty="0" err="1" smtClean="0"/>
              <a:t>Kommireddi</a:t>
            </a:r>
            <a:endParaRPr lang="en-US" dirty="0" smtClean="0"/>
          </a:p>
          <a:p>
            <a:r>
              <a:rPr lang="en-US" sz="2800" dirty="0" err="1" smtClean="0"/>
              <a:t>Hadoop</a:t>
            </a:r>
            <a:r>
              <a:rPr lang="en-US" sz="2800" dirty="0" smtClean="0"/>
              <a:t> Infrastructure, Salesforce.com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pkommireddi@salesforce.com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2800" dirty="0" smtClean="0"/>
          </a:p>
        </p:txBody>
      </p:sp>
      <p:pic>
        <p:nvPicPr>
          <p:cNvPr id="4" name="Picture 5" descr="pigelepha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351522"/>
            <a:ext cx="2286000" cy="2054225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Hadoop Overview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Hadoop at Salesforce</a:t>
            </a:r>
          </a:p>
          <a:p>
            <a:r>
              <a:rPr lang="en-US" sz="2000" dirty="0" smtClean="0"/>
              <a:t>MapReduce and HDFS</a:t>
            </a:r>
          </a:p>
          <a:p>
            <a:r>
              <a:rPr lang="en-US" sz="2000" dirty="0" smtClean="0"/>
              <a:t>What is Pig</a:t>
            </a:r>
          </a:p>
          <a:p>
            <a:r>
              <a:rPr lang="en-US" sz="2000" dirty="0" smtClean="0"/>
              <a:t>Introduction to Pig Latin </a:t>
            </a:r>
          </a:p>
          <a:p>
            <a:r>
              <a:rPr lang="en-US" sz="2000" dirty="0" smtClean="0"/>
              <a:t>Getting Started with Pig</a:t>
            </a:r>
          </a:p>
          <a:p>
            <a:r>
              <a:rPr lang="en-US" sz="2000" dirty="0" smtClean="0"/>
              <a:t>Examples</a:t>
            </a:r>
          </a:p>
          <a:p>
            <a:endParaRPr lang="en-US" sz="2000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at Salesforce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spcAft>
                <a:spcPts val="600"/>
              </a:spcAft>
              <a:buFont typeface="Arial"/>
              <a:buChar char="•"/>
            </a:pPr>
            <a:r>
              <a:rPr lang="en-US" sz="2400" dirty="0" smtClean="0"/>
              <a:t>Several clusters in production and internal environments</a:t>
            </a:r>
          </a:p>
          <a:p>
            <a:pPr marL="342900" lvl="1" indent="-342900">
              <a:spcAft>
                <a:spcPts val="600"/>
              </a:spcAft>
              <a:buFont typeface="Arial"/>
              <a:buChar char="•"/>
            </a:pPr>
            <a:r>
              <a:rPr lang="en-US" sz="2400" dirty="0" smtClean="0"/>
              <a:t>Driving search relevancy and recommendations on Salesforce.com/Chatter</a:t>
            </a:r>
          </a:p>
          <a:p>
            <a:pPr marL="342900" lvl="1" indent="-342900">
              <a:spcAft>
                <a:spcPts val="600"/>
              </a:spcAft>
              <a:buFont typeface="Arial"/>
              <a:buChar char="•"/>
            </a:pPr>
            <a:r>
              <a:rPr lang="en-US" sz="2400" dirty="0" smtClean="0"/>
              <a:t>Data ingest from app servers (logs), Oracle and other sources</a:t>
            </a:r>
          </a:p>
          <a:p>
            <a:pPr marL="342900" lvl="1" indent="-342900">
              <a:spcAft>
                <a:spcPts val="600"/>
              </a:spcAft>
              <a:buFont typeface="Arial"/>
              <a:buChar char="•"/>
            </a:pPr>
            <a:r>
              <a:rPr lang="en-US" sz="2400" dirty="0" smtClean="0"/>
              <a:t>Several internal use cases – product intelligence, security, performance, UX, </a:t>
            </a:r>
            <a:r>
              <a:rPr lang="en-US" sz="2400" dirty="0" err="1" smtClean="0"/>
              <a:t>TechOps</a:t>
            </a:r>
            <a:r>
              <a:rPr lang="en-US" sz="2400" dirty="0" smtClean="0"/>
              <a:t>….</a:t>
            </a:r>
            <a:endParaRPr lang="en-US" sz="20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A few use-cases at </a:t>
            </a:r>
            <a:r>
              <a:rPr lang="en-US" dirty="0" err="1" smtClean="0"/>
              <a:t>Salesforce</a:t>
            </a:r>
            <a:r>
              <a:rPr lang="en-US" dirty="0" smtClean="0"/>
              <a:t> ….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3364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None/>
            </a:pPr>
            <a:endParaRPr lang="en-US" sz="2400" dirty="0"/>
          </a:p>
        </p:txBody>
      </p:sp>
      <p:pic>
        <p:nvPicPr>
          <p:cNvPr id="5" name="Picture 4" descr="Screen shot 2012-03-13 at 10.43.2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346179" cy="4553066"/>
          </a:xfrm>
          <a:prstGeom prst="rect">
            <a:avLst/>
          </a:prstGeom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Click-through analysis</a:t>
            </a:r>
            <a:endParaRPr lang="en-US" dirty="0"/>
          </a:p>
        </p:txBody>
      </p:sp>
      <p:pic>
        <p:nvPicPr>
          <p:cNvPr id="6" name="Content Placeholder 5" descr="Markov.png"/>
          <p:cNvPicPr>
            <a:picLocks noGrp="1" noChangeAspect="1"/>
          </p:cNvPicPr>
          <p:nvPr>
            <p:ph idx="1"/>
          </p:nvPr>
        </p:nvPicPr>
        <p:blipFill>
          <a:blip r:embed="rId2"/>
          <a:srcRect t="-5895" b="-5895"/>
          <a:stretch>
            <a:fillRect/>
          </a:stretch>
        </p:blipFill>
        <p:spPr>
          <a:xfrm>
            <a:off x="457200" y="1600200"/>
            <a:ext cx="8229600" cy="5022850"/>
          </a:xfrm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5400" dirty="0" smtClean="0"/>
          </a:p>
          <a:p>
            <a:pPr>
              <a:buNone/>
            </a:pPr>
            <a:r>
              <a:rPr lang="en-US" sz="5400" dirty="0" smtClean="0"/>
              <a:t>			   What is Hadoop?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778" y="4953000"/>
            <a:ext cx="1905000" cy="1905000"/>
          </a:xfrm>
          <a:prstGeom prst="rect">
            <a:avLst/>
          </a:prstGeom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8556"/>
            <a:ext cx="8229600" cy="554760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System for </a:t>
            </a:r>
          </a:p>
          <a:p>
            <a:pPr>
              <a:buNone/>
            </a:pPr>
            <a:r>
              <a:rPr lang="en-US" sz="3600" dirty="0" smtClean="0"/>
              <a:t>				Processing </a:t>
            </a:r>
          </a:p>
          <a:p>
            <a:pPr>
              <a:buNone/>
            </a:pPr>
            <a:r>
              <a:rPr lang="en-US" sz="3600" dirty="0" smtClean="0"/>
              <a:t>							</a:t>
            </a:r>
            <a:r>
              <a:rPr lang="en-US" sz="3600" b="1" dirty="0" smtClean="0">
                <a:solidFill>
                  <a:srgbClr val="1F497D"/>
                </a:solidFill>
              </a:rPr>
              <a:t>Large (Giga, Tera, Peta)</a:t>
            </a:r>
          </a:p>
          <a:p>
            <a:pPr>
              <a:buNone/>
            </a:pPr>
            <a:r>
              <a:rPr lang="en-US" sz="3600" dirty="0" smtClean="0"/>
              <a:t>									Amounts of </a:t>
            </a:r>
          </a:p>
          <a:p>
            <a:pPr>
              <a:buNone/>
            </a:pPr>
            <a:r>
              <a:rPr lang="en-US" sz="3600" dirty="0" smtClean="0"/>
              <a:t>														</a:t>
            </a:r>
            <a:r>
              <a:rPr lang="en-US" sz="3600" b="1" dirty="0" smtClean="0">
                <a:solidFill>
                  <a:schemeClr val="tx2"/>
                </a:solidFill>
              </a:rPr>
              <a:t>Data</a:t>
            </a:r>
            <a:endParaRPr lang="en-US" sz="3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5400" dirty="0" smtClean="0"/>
              <a:t>   MapReduce </a:t>
            </a:r>
          </a:p>
          <a:p>
            <a:pPr>
              <a:buNone/>
            </a:pPr>
            <a:r>
              <a:rPr lang="en-US" sz="5400" dirty="0" smtClean="0"/>
              <a:t>								    	+ </a:t>
            </a:r>
          </a:p>
          <a:p>
            <a:pPr>
              <a:buNone/>
            </a:pPr>
            <a:r>
              <a:rPr lang="en-US" sz="5400" dirty="0" smtClean="0"/>
              <a:t>											 HDFS</a:t>
            </a:r>
            <a:endParaRPr lang="en-US" sz="5400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5400" dirty="0" smtClean="0"/>
              <a:t>   MapReduce </a:t>
            </a:r>
            <a:r>
              <a:rPr lang="en-US" sz="4000" dirty="0" smtClean="0">
                <a:solidFill>
                  <a:srgbClr val="0000FF"/>
                </a:solidFill>
              </a:rPr>
              <a:t>(Computation)</a:t>
            </a:r>
          </a:p>
          <a:p>
            <a:pPr>
              <a:buNone/>
            </a:pPr>
            <a:r>
              <a:rPr lang="en-US" sz="5400" dirty="0" smtClean="0"/>
              <a:t>								  + </a:t>
            </a:r>
          </a:p>
          <a:p>
            <a:pPr>
              <a:buNone/>
            </a:pPr>
            <a:r>
              <a:rPr lang="en-US" sz="5400" dirty="0" smtClean="0"/>
              <a:t>										HDFS </a:t>
            </a:r>
            <a:r>
              <a:rPr lang="en-US" sz="4000" dirty="0" smtClean="0">
                <a:solidFill>
                  <a:srgbClr val="660066"/>
                </a:solidFill>
              </a:rPr>
              <a:t>(Storage)</a:t>
            </a:r>
            <a:endParaRPr lang="en-US" sz="4000"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5400" dirty="0" smtClean="0"/>
          </a:p>
          <a:p>
            <a:pPr>
              <a:buNone/>
            </a:pPr>
            <a:r>
              <a:rPr lang="en-US" sz="5400" dirty="0" smtClean="0"/>
              <a:t>			    What is HDFS?	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</a:rPr>
              <a:t>Hadoop</a:t>
            </a:r>
            <a:r>
              <a:rPr lang="en-US" sz="2000" dirty="0" smtClean="0">
                <a:solidFill>
                  <a:srgbClr val="0000FF"/>
                </a:solidFill>
              </a:rPr>
              <a:t> Overview</a:t>
            </a:r>
          </a:p>
          <a:p>
            <a:r>
              <a:rPr lang="en-US" sz="2000" dirty="0" err="1" smtClean="0"/>
              <a:t>Hadoop</a:t>
            </a:r>
            <a:r>
              <a:rPr lang="en-US" sz="2000" dirty="0" smtClean="0"/>
              <a:t> at Salesforce</a:t>
            </a:r>
          </a:p>
          <a:p>
            <a:r>
              <a:rPr lang="en-US" sz="2000" dirty="0" err="1" smtClean="0"/>
              <a:t>MapReduce</a:t>
            </a:r>
            <a:r>
              <a:rPr lang="en-US" sz="2000" dirty="0" smtClean="0"/>
              <a:t> and HDFS</a:t>
            </a:r>
          </a:p>
          <a:p>
            <a:r>
              <a:rPr lang="en-US" sz="2000" dirty="0" smtClean="0"/>
              <a:t>What is Pig</a:t>
            </a:r>
          </a:p>
          <a:p>
            <a:r>
              <a:rPr lang="en-US" sz="2000" dirty="0" smtClean="0"/>
              <a:t>Introduction to Pig Latin </a:t>
            </a:r>
          </a:p>
          <a:p>
            <a:r>
              <a:rPr lang="en-US" sz="2000" dirty="0" smtClean="0"/>
              <a:t>Getting Started with Pig</a:t>
            </a:r>
          </a:p>
          <a:p>
            <a:r>
              <a:rPr lang="en-US" sz="2000" dirty="0" smtClean="0"/>
              <a:t>Examples</a:t>
            </a:r>
          </a:p>
          <a:p>
            <a:endParaRPr lang="en-US" sz="2000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HDFS?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4662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2400" dirty="0" smtClean="0">
                <a:cs typeface="Trebuchet MS"/>
              </a:rPr>
              <a:t>Hadoop Distributed File System</a:t>
            </a:r>
          </a:p>
          <a:p>
            <a:pPr>
              <a:spcAft>
                <a:spcPts val="1800"/>
              </a:spcAft>
            </a:pPr>
            <a:r>
              <a:rPr lang="en-US" sz="2400" dirty="0" smtClean="0">
                <a:cs typeface="Trebuchet MS"/>
              </a:rPr>
              <a:t>Provides common File System functionality such as create, delete, write, read, copy, move, list …</a:t>
            </a:r>
          </a:p>
          <a:p>
            <a:pPr>
              <a:buNone/>
            </a:pPr>
            <a:r>
              <a:rPr lang="en-US" sz="1000" dirty="0" err="1" smtClean="0">
                <a:cs typeface="Trebuchet MS"/>
              </a:rPr>
              <a:t>pkommireddi@pkommireddi-wsl</a:t>
            </a:r>
            <a:r>
              <a:rPr lang="en-US" sz="1000" dirty="0" smtClean="0">
                <a:cs typeface="Trebuchet MS"/>
              </a:rPr>
              <a:t>:$ </a:t>
            </a:r>
            <a:r>
              <a:rPr lang="en-US" sz="1000" dirty="0" err="1" smtClean="0">
                <a:cs typeface="Trebuchet MS"/>
              </a:rPr>
              <a:t>hadoop</a:t>
            </a:r>
            <a:r>
              <a:rPr lang="en-US" sz="1000" dirty="0" smtClean="0">
                <a:cs typeface="Trebuchet MS"/>
              </a:rPr>
              <a:t> </a:t>
            </a:r>
            <a:r>
              <a:rPr lang="en-US" sz="1000" dirty="0" err="1" smtClean="0">
                <a:cs typeface="Trebuchet MS"/>
              </a:rPr>
              <a:t>fs</a:t>
            </a:r>
            <a:r>
              <a:rPr lang="en-US" sz="1000" dirty="0" smtClean="0">
                <a:cs typeface="Trebuchet MS"/>
              </a:rPr>
              <a:t> </a:t>
            </a:r>
            <a:r>
              <a:rPr lang="en-US" sz="1000" dirty="0" smtClean="0">
                <a:solidFill>
                  <a:srgbClr val="FF0000"/>
                </a:solidFill>
                <a:cs typeface="Trebuchet MS"/>
              </a:rPr>
              <a:t>-</a:t>
            </a:r>
            <a:r>
              <a:rPr lang="en-US" sz="1000" dirty="0" err="1" smtClean="0">
                <a:solidFill>
                  <a:srgbClr val="FF0000"/>
                </a:solidFill>
                <a:cs typeface="Trebuchet MS"/>
              </a:rPr>
              <a:t>ls</a:t>
            </a:r>
            <a:r>
              <a:rPr lang="en-US" sz="1000" dirty="0" smtClean="0">
                <a:solidFill>
                  <a:srgbClr val="FF0000"/>
                </a:solidFill>
                <a:cs typeface="Trebuchet MS"/>
              </a:rPr>
              <a:t> </a:t>
            </a:r>
            <a:r>
              <a:rPr lang="en-US" sz="1000" dirty="0" smtClean="0">
                <a:cs typeface="Trebuchet MS"/>
              </a:rPr>
              <a:t>/user/</a:t>
            </a:r>
            <a:r>
              <a:rPr lang="en-US" sz="1000" dirty="0" err="1" smtClean="0">
                <a:cs typeface="Trebuchet MS"/>
              </a:rPr>
              <a:t>pkommireddi</a:t>
            </a:r>
            <a:endParaRPr lang="en-US" sz="1000" dirty="0" smtClean="0">
              <a:cs typeface="Trebuchet MS"/>
            </a:endParaRPr>
          </a:p>
          <a:p>
            <a:pPr>
              <a:buNone/>
            </a:pPr>
            <a:r>
              <a:rPr lang="en-US" sz="1000" dirty="0" smtClean="0">
                <a:cs typeface="Trebuchet MS"/>
              </a:rPr>
              <a:t>Found 2 items</a:t>
            </a:r>
          </a:p>
          <a:p>
            <a:pPr>
              <a:buNone/>
            </a:pPr>
            <a:r>
              <a:rPr lang="en-US" sz="1000" dirty="0" err="1" smtClean="0">
                <a:cs typeface="Trebuchet MS"/>
              </a:rPr>
              <a:t>drwxr-xr-x</a:t>
            </a:r>
            <a:r>
              <a:rPr lang="en-US" sz="1000" dirty="0" smtClean="0">
                <a:cs typeface="Trebuchet MS"/>
              </a:rPr>
              <a:t>   - </a:t>
            </a:r>
            <a:r>
              <a:rPr lang="en-US" sz="1000" dirty="0" err="1" smtClean="0">
                <a:cs typeface="Trebuchet MS"/>
              </a:rPr>
              <a:t>pkommireddi</a:t>
            </a:r>
            <a:r>
              <a:rPr lang="en-US" sz="1000" dirty="0" smtClean="0">
                <a:cs typeface="Trebuchet MS"/>
              </a:rPr>
              <a:t> </a:t>
            </a:r>
            <a:r>
              <a:rPr lang="en-US" sz="1000" dirty="0" err="1" smtClean="0">
                <a:cs typeface="Trebuchet MS"/>
              </a:rPr>
              <a:t>supergroup</a:t>
            </a:r>
            <a:r>
              <a:rPr lang="en-US" sz="1000" dirty="0" smtClean="0">
                <a:cs typeface="Trebuchet MS"/>
              </a:rPr>
              <a:t>          0 2012-03-27 19:02 /user/pkommireddi/dir1</a:t>
            </a:r>
          </a:p>
          <a:p>
            <a:pPr>
              <a:buNone/>
            </a:pPr>
            <a:r>
              <a:rPr lang="en-US" sz="1000" dirty="0" err="1" smtClean="0">
                <a:cs typeface="Trebuchet MS"/>
              </a:rPr>
              <a:t>drwxr-xr-x</a:t>
            </a:r>
            <a:r>
              <a:rPr lang="en-US" sz="1000" dirty="0" smtClean="0">
                <a:cs typeface="Trebuchet MS"/>
              </a:rPr>
              <a:t>   - </a:t>
            </a:r>
            <a:r>
              <a:rPr lang="en-US" sz="1000" dirty="0" err="1" smtClean="0">
                <a:cs typeface="Trebuchet MS"/>
              </a:rPr>
              <a:t>pkommireddi</a:t>
            </a:r>
            <a:r>
              <a:rPr lang="en-US" sz="1000" dirty="0" smtClean="0">
                <a:cs typeface="Trebuchet MS"/>
              </a:rPr>
              <a:t> </a:t>
            </a:r>
            <a:r>
              <a:rPr lang="en-US" sz="1000" dirty="0" err="1" smtClean="0">
                <a:cs typeface="Trebuchet MS"/>
              </a:rPr>
              <a:t>supergroup</a:t>
            </a:r>
            <a:r>
              <a:rPr lang="en-US" sz="1000" dirty="0" smtClean="0">
                <a:cs typeface="Trebuchet MS"/>
              </a:rPr>
              <a:t>          0 2012-03-28 15:37 /user/pkommireddi/dir2</a:t>
            </a:r>
          </a:p>
          <a:p>
            <a:pPr>
              <a:buNone/>
            </a:pPr>
            <a:endParaRPr lang="en-US" sz="1000" dirty="0" smtClean="0">
              <a:cs typeface="Trebuchet MS"/>
            </a:endParaRPr>
          </a:p>
          <a:p>
            <a:pPr>
              <a:buNone/>
            </a:pPr>
            <a:r>
              <a:rPr lang="en-US" sz="1000" dirty="0" err="1" smtClean="0">
                <a:cs typeface="Trebuchet MS"/>
              </a:rPr>
              <a:t>pkommireddi@pkommireddi-wsl</a:t>
            </a:r>
            <a:r>
              <a:rPr lang="en-US" sz="1000" dirty="0" smtClean="0">
                <a:cs typeface="Trebuchet MS"/>
              </a:rPr>
              <a:t>:~$ </a:t>
            </a:r>
            <a:r>
              <a:rPr lang="en-US" sz="1000" dirty="0" err="1" smtClean="0">
                <a:cs typeface="Trebuchet MS"/>
              </a:rPr>
              <a:t>hadoop</a:t>
            </a:r>
            <a:r>
              <a:rPr lang="en-US" sz="1000" dirty="0" smtClean="0">
                <a:cs typeface="Trebuchet MS"/>
              </a:rPr>
              <a:t> </a:t>
            </a:r>
            <a:r>
              <a:rPr lang="en-US" sz="1000" dirty="0" err="1" smtClean="0">
                <a:cs typeface="Trebuchet MS"/>
              </a:rPr>
              <a:t>fs</a:t>
            </a:r>
            <a:r>
              <a:rPr lang="en-US" sz="1000" dirty="0" smtClean="0">
                <a:cs typeface="Trebuchet MS"/>
              </a:rPr>
              <a:t> </a:t>
            </a:r>
            <a:r>
              <a:rPr lang="en-US" sz="1000" dirty="0" smtClean="0">
                <a:solidFill>
                  <a:srgbClr val="FF0000"/>
                </a:solidFill>
                <a:cs typeface="Trebuchet MS"/>
              </a:rPr>
              <a:t>-</a:t>
            </a:r>
            <a:r>
              <a:rPr lang="en-US" sz="1000" dirty="0" err="1" smtClean="0">
                <a:solidFill>
                  <a:srgbClr val="FF0000"/>
                </a:solidFill>
                <a:cs typeface="Trebuchet MS"/>
              </a:rPr>
              <a:t>mkdir</a:t>
            </a:r>
            <a:r>
              <a:rPr lang="en-US" sz="1000" dirty="0" smtClean="0">
                <a:solidFill>
                  <a:srgbClr val="FF0000"/>
                </a:solidFill>
                <a:cs typeface="Trebuchet MS"/>
              </a:rPr>
              <a:t> </a:t>
            </a:r>
            <a:r>
              <a:rPr lang="en-US" sz="1000" dirty="0" smtClean="0">
                <a:cs typeface="Trebuchet MS"/>
              </a:rPr>
              <a:t>/user/pkommireddi/dir3</a:t>
            </a:r>
          </a:p>
          <a:p>
            <a:pPr>
              <a:buNone/>
            </a:pPr>
            <a:endParaRPr lang="en-US" sz="1000" dirty="0" smtClean="0">
              <a:cs typeface="Trebuchet MS"/>
            </a:endParaRPr>
          </a:p>
          <a:p>
            <a:pPr>
              <a:buNone/>
            </a:pPr>
            <a:r>
              <a:rPr lang="en-US" sz="1000" dirty="0" err="1" smtClean="0">
                <a:cs typeface="Trebuchet MS"/>
              </a:rPr>
              <a:t>pkommireddi@pkommireddi-wsl</a:t>
            </a:r>
            <a:r>
              <a:rPr lang="en-US" sz="1000" dirty="0" smtClean="0">
                <a:cs typeface="Trebuchet MS"/>
              </a:rPr>
              <a:t>:~$ </a:t>
            </a:r>
            <a:r>
              <a:rPr lang="en-US" sz="1000" dirty="0" err="1" smtClean="0">
                <a:cs typeface="Trebuchet MS"/>
              </a:rPr>
              <a:t>hadoop</a:t>
            </a:r>
            <a:r>
              <a:rPr lang="en-US" sz="1000" dirty="0" smtClean="0">
                <a:cs typeface="Trebuchet MS"/>
              </a:rPr>
              <a:t> </a:t>
            </a:r>
            <a:r>
              <a:rPr lang="en-US" sz="1000" dirty="0" err="1" smtClean="0">
                <a:cs typeface="Trebuchet MS"/>
              </a:rPr>
              <a:t>fs</a:t>
            </a:r>
            <a:r>
              <a:rPr lang="en-US" sz="1000" dirty="0" smtClean="0">
                <a:cs typeface="Trebuchet MS"/>
              </a:rPr>
              <a:t> </a:t>
            </a:r>
            <a:r>
              <a:rPr lang="en-US" sz="1000" dirty="0" smtClean="0">
                <a:solidFill>
                  <a:srgbClr val="FF0000"/>
                </a:solidFill>
                <a:cs typeface="Trebuchet MS"/>
              </a:rPr>
              <a:t>-</a:t>
            </a:r>
            <a:r>
              <a:rPr lang="en-US" sz="1000" dirty="0" err="1" smtClean="0">
                <a:solidFill>
                  <a:srgbClr val="FF0000"/>
                </a:solidFill>
                <a:cs typeface="Trebuchet MS"/>
              </a:rPr>
              <a:t>ls</a:t>
            </a:r>
            <a:r>
              <a:rPr lang="en-US" sz="1000" dirty="0" smtClean="0">
                <a:solidFill>
                  <a:srgbClr val="FF0000"/>
                </a:solidFill>
                <a:cs typeface="Trebuchet MS"/>
              </a:rPr>
              <a:t> </a:t>
            </a:r>
            <a:r>
              <a:rPr lang="en-US" sz="1000" dirty="0" smtClean="0">
                <a:cs typeface="Trebuchet MS"/>
              </a:rPr>
              <a:t>/user/</a:t>
            </a:r>
            <a:r>
              <a:rPr lang="en-US" sz="1000" dirty="0" err="1" smtClean="0">
                <a:cs typeface="Trebuchet MS"/>
              </a:rPr>
              <a:t>pkommireddi</a:t>
            </a:r>
            <a:endParaRPr lang="en-US" sz="1000" dirty="0" smtClean="0">
              <a:cs typeface="Trebuchet MS"/>
            </a:endParaRPr>
          </a:p>
          <a:p>
            <a:pPr>
              <a:buNone/>
            </a:pPr>
            <a:r>
              <a:rPr lang="en-US" sz="1000" dirty="0" smtClean="0">
                <a:cs typeface="Trebuchet MS"/>
              </a:rPr>
              <a:t>Found 3 items</a:t>
            </a:r>
          </a:p>
          <a:p>
            <a:pPr>
              <a:buNone/>
            </a:pPr>
            <a:r>
              <a:rPr lang="en-US" sz="1000" dirty="0" err="1" smtClean="0">
                <a:cs typeface="Trebuchet MS"/>
              </a:rPr>
              <a:t>drwxr-xr-x</a:t>
            </a:r>
            <a:r>
              <a:rPr lang="en-US" sz="1000" dirty="0" smtClean="0">
                <a:cs typeface="Trebuchet MS"/>
              </a:rPr>
              <a:t>   - </a:t>
            </a:r>
            <a:r>
              <a:rPr lang="en-US" sz="1000" dirty="0" err="1" smtClean="0">
                <a:cs typeface="Trebuchet MS"/>
              </a:rPr>
              <a:t>pkommireddi</a:t>
            </a:r>
            <a:r>
              <a:rPr lang="en-US" sz="1000" dirty="0" smtClean="0">
                <a:cs typeface="Trebuchet MS"/>
              </a:rPr>
              <a:t> </a:t>
            </a:r>
            <a:r>
              <a:rPr lang="en-US" sz="1000" dirty="0" err="1" smtClean="0">
                <a:cs typeface="Trebuchet MS"/>
              </a:rPr>
              <a:t>supergroup</a:t>
            </a:r>
            <a:r>
              <a:rPr lang="en-US" sz="1000" dirty="0" smtClean="0">
                <a:cs typeface="Trebuchet MS"/>
              </a:rPr>
              <a:t>          0 2012-03-29 13:33 /user/pkommireddi/dir1</a:t>
            </a:r>
          </a:p>
          <a:p>
            <a:pPr>
              <a:buNone/>
            </a:pPr>
            <a:r>
              <a:rPr lang="en-US" sz="1000" dirty="0" err="1" smtClean="0">
                <a:cs typeface="Trebuchet MS"/>
              </a:rPr>
              <a:t>drwxr-xr-x</a:t>
            </a:r>
            <a:r>
              <a:rPr lang="en-US" sz="1000" dirty="0" smtClean="0">
                <a:cs typeface="Trebuchet MS"/>
              </a:rPr>
              <a:t>   - </a:t>
            </a:r>
            <a:r>
              <a:rPr lang="en-US" sz="1000" dirty="0" err="1" smtClean="0">
                <a:cs typeface="Trebuchet MS"/>
              </a:rPr>
              <a:t>pkommireddi</a:t>
            </a:r>
            <a:r>
              <a:rPr lang="en-US" sz="1000" dirty="0" smtClean="0">
                <a:cs typeface="Trebuchet MS"/>
              </a:rPr>
              <a:t> </a:t>
            </a:r>
            <a:r>
              <a:rPr lang="en-US" sz="1000" dirty="0" err="1" smtClean="0">
                <a:cs typeface="Trebuchet MS"/>
              </a:rPr>
              <a:t>supergroup</a:t>
            </a:r>
            <a:r>
              <a:rPr lang="en-US" sz="1000" dirty="0" smtClean="0">
                <a:cs typeface="Trebuchet MS"/>
              </a:rPr>
              <a:t>          0 2012-03-27 19:02 /user/pkommireddi/dir2</a:t>
            </a:r>
          </a:p>
          <a:p>
            <a:pPr>
              <a:buNone/>
            </a:pPr>
            <a:r>
              <a:rPr lang="en-US" sz="1000" dirty="0" err="1" smtClean="0">
                <a:cs typeface="Trebuchet MS"/>
              </a:rPr>
              <a:t>drwxr-xr-x</a:t>
            </a:r>
            <a:r>
              <a:rPr lang="en-US" sz="1000" dirty="0" smtClean="0">
                <a:cs typeface="Trebuchet MS"/>
              </a:rPr>
              <a:t>   - </a:t>
            </a:r>
            <a:r>
              <a:rPr lang="en-US" sz="1000" dirty="0" err="1" smtClean="0">
                <a:cs typeface="Trebuchet MS"/>
              </a:rPr>
              <a:t>pkommireddi</a:t>
            </a:r>
            <a:r>
              <a:rPr lang="en-US" sz="1000" dirty="0" smtClean="0">
                <a:cs typeface="Trebuchet MS"/>
              </a:rPr>
              <a:t> </a:t>
            </a:r>
            <a:r>
              <a:rPr lang="en-US" sz="1000" dirty="0" err="1" smtClean="0">
                <a:cs typeface="Trebuchet MS"/>
              </a:rPr>
              <a:t>supergroup</a:t>
            </a:r>
            <a:r>
              <a:rPr lang="en-US" sz="1000" dirty="0" smtClean="0">
                <a:cs typeface="Trebuchet MS"/>
              </a:rPr>
              <a:t>          0 2012-03-28 15:37 /user/pkommireddi/dir3</a:t>
            </a:r>
          </a:p>
          <a:p>
            <a:pPr>
              <a:buNone/>
            </a:pPr>
            <a:endParaRPr lang="en-US" sz="1000" dirty="0" smtClean="0">
              <a:cs typeface="Trebuchet MS"/>
            </a:endParaRPr>
          </a:p>
          <a:p>
            <a:pPr>
              <a:buNone/>
            </a:pPr>
            <a:r>
              <a:rPr lang="en-US" sz="1000" dirty="0" err="1" smtClean="0">
                <a:cs typeface="Trebuchet MS"/>
              </a:rPr>
              <a:t>pkommireddi@pkommireddi-wsl</a:t>
            </a:r>
            <a:r>
              <a:rPr lang="en-US" sz="1000" dirty="0" smtClean="0">
                <a:cs typeface="Trebuchet MS"/>
              </a:rPr>
              <a:t>:~$ </a:t>
            </a:r>
            <a:r>
              <a:rPr lang="en-US" sz="1000" dirty="0" err="1" smtClean="0">
                <a:cs typeface="Trebuchet MS"/>
              </a:rPr>
              <a:t>hadoop</a:t>
            </a:r>
            <a:r>
              <a:rPr lang="en-US" sz="1000" dirty="0" smtClean="0">
                <a:cs typeface="Trebuchet MS"/>
              </a:rPr>
              <a:t> </a:t>
            </a:r>
            <a:r>
              <a:rPr lang="en-US" sz="1000" dirty="0" err="1" smtClean="0">
                <a:cs typeface="Trebuchet MS"/>
              </a:rPr>
              <a:t>fs</a:t>
            </a:r>
            <a:r>
              <a:rPr lang="en-US" sz="1000" dirty="0" smtClean="0">
                <a:cs typeface="Trebuchet MS"/>
              </a:rPr>
              <a:t> </a:t>
            </a:r>
            <a:r>
              <a:rPr lang="en-US" sz="1000" dirty="0" smtClean="0">
                <a:solidFill>
                  <a:srgbClr val="FF0000"/>
                </a:solidFill>
                <a:cs typeface="Trebuchet MS"/>
              </a:rPr>
              <a:t>–</a:t>
            </a:r>
            <a:r>
              <a:rPr lang="en-US" sz="1000" dirty="0" err="1" smtClean="0">
                <a:solidFill>
                  <a:srgbClr val="FF0000"/>
                </a:solidFill>
                <a:cs typeface="Trebuchet MS"/>
              </a:rPr>
              <a:t>rmr</a:t>
            </a:r>
            <a:r>
              <a:rPr lang="en-US" sz="1000" dirty="0" smtClean="0">
                <a:solidFill>
                  <a:srgbClr val="FF0000"/>
                </a:solidFill>
                <a:cs typeface="Trebuchet MS"/>
              </a:rPr>
              <a:t> </a:t>
            </a:r>
            <a:r>
              <a:rPr lang="en-US" sz="1000" dirty="0" smtClean="0">
                <a:cs typeface="Trebuchet MS"/>
              </a:rPr>
              <a:t>dir3</a:t>
            </a:r>
          </a:p>
          <a:p>
            <a:pPr>
              <a:buNone/>
            </a:pPr>
            <a:r>
              <a:rPr lang="en-US" sz="1000" dirty="0" smtClean="0">
                <a:cs typeface="Trebuchet MS"/>
              </a:rPr>
              <a:t>Moved to trash: hdfs://gforce1-nn1-1-sfm.ops.sfdc.net:54310/user/pkommireddi/dir3</a:t>
            </a:r>
          </a:p>
          <a:p>
            <a:pPr>
              <a:buNone/>
            </a:pPr>
            <a:endParaRPr lang="en-US" sz="1000" dirty="0" smtClean="0">
              <a:cs typeface="Trebuchet MS"/>
            </a:endParaRPr>
          </a:p>
          <a:p>
            <a:pPr>
              <a:buNone/>
            </a:pPr>
            <a:endParaRPr lang="en-US" sz="1000" dirty="0" smtClean="0">
              <a:cs typeface="Trebuchet MS"/>
            </a:endParaRPr>
          </a:p>
          <a:p>
            <a:pPr>
              <a:buNone/>
            </a:pPr>
            <a:endParaRPr lang="en-US" sz="1000" dirty="0" smtClean="0">
              <a:cs typeface="Trebuchet MS"/>
            </a:endParaRPr>
          </a:p>
          <a:p>
            <a:pPr>
              <a:spcAft>
                <a:spcPts val="1800"/>
              </a:spcAft>
            </a:pPr>
            <a:endParaRPr lang="en-US" sz="2400" dirty="0" smtClean="0">
              <a:cs typeface="Trebuchet MS"/>
            </a:endParaRPr>
          </a:p>
          <a:p>
            <a:pPr>
              <a:spcAft>
                <a:spcPts val="1800"/>
              </a:spcAft>
              <a:buNone/>
            </a:pPr>
            <a:endParaRPr lang="en-US" sz="2400" dirty="0" smtClean="0">
              <a:cs typeface="Trebuchet MS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5400" dirty="0" smtClean="0"/>
          </a:p>
          <a:p>
            <a:pPr>
              <a:buNone/>
            </a:pPr>
            <a:r>
              <a:rPr lang="en-US" sz="5400" dirty="0" smtClean="0"/>
              <a:t>			How does HDFS work?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778"/>
            <a:ext cx="8229600" cy="5900385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30998" y="661398"/>
            <a:ext cx="1919111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We’re raising the question because no one else wants to, because no one else wants to say what needs to be said.</a:t>
            </a:r>
          </a:p>
          <a:p>
            <a:endParaRPr lang="en-US" sz="1400" dirty="0" smtClean="0"/>
          </a:p>
          <a:p>
            <a:r>
              <a:rPr lang="en-US" sz="1400" dirty="0" smtClean="0"/>
              <a:t>And let’s be real, it’s the two-ton elephant in the room with nearly every other star’s name on the trade rumor radar these days. </a:t>
            </a:r>
          </a:p>
          <a:p>
            <a:endParaRPr lang="en-US" sz="1400" dirty="0" smtClean="0"/>
          </a:p>
          <a:p>
            <a:r>
              <a:rPr lang="en-US" sz="1400" dirty="0" smtClean="0"/>
              <a:t>We’ve read over and over again about Nash refusing to ask for a trade, refusing to play the game that so many others have late in their careers.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003777"/>
            <a:ext cx="5314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merican Typewriter"/>
                <a:cs typeface="American Typewriter"/>
              </a:rPr>
              <a:t>A file we want to store on HDFS …</a:t>
            </a:r>
            <a:endParaRPr lang="en-US" sz="2400" dirty="0">
              <a:latin typeface="American Typewriter"/>
              <a:cs typeface="American Typewriter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6366932" y="1171223"/>
            <a:ext cx="364065" cy="3781777"/>
          </a:xfrm>
          <a:prstGeom prst="leftBrac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0" name="TextBox 9"/>
          <p:cNvSpPr txBox="1"/>
          <p:nvPr/>
        </p:nvSpPr>
        <p:spPr>
          <a:xfrm>
            <a:off x="4134556" y="2846611"/>
            <a:ext cx="223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merican Typewriter"/>
                <a:cs typeface="American Typewriter"/>
              </a:rPr>
              <a:t>           600 MB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778"/>
            <a:ext cx="8229600" cy="5900385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30998" y="225778"/>
            <a:ext cx="191911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We’re raising the question because no one else wants to, because no one else wants to say what needs to be said.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003777"/>
            <a:ext cx="5314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merican Typewriter"/>
                <a:cs typeface="American Typewriter"/>
              </a:rPr>
              <a:t>HDFS Splits file into </a:t>
            </a:r>
            <a:r>
              <a:rPr lang="en-US" sz="2400" dirty="0" smtClean="0">
                <a:solidFill>
                  <a:srgbClr val="008000"/>
                </a:solidFill>
                <a:latin typeface="American Typewriter"/>
                <a:cs typeface="American Typewriter"/>
              </a:rPr>
              <a:t>blocks </a:t>
            </a:r>
            <a:r>
              <a:rPr lang="en-US" sz="2400" dirty="0" smtClean="0">
                <a:latin typeface="American Typewriter"/>
                <a:cs typeface="American Typewriter"/>
              </a:rPr>
              <a:t>…</a:t>
            </a:r>
            <a:endParaRPr lang="en-US" sz="2400" dirty="0">
              <a:latin typeface="American Typewriter"/>
              <a:cs typeface="American Typewriter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6366932" y="508001"/>
            <a:ext cx="364066" cy="860778"/>
          </a:xfrm>
          <a:prstGeom prst="leftBrac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0" name="TextBox 9"/>
          <p:cNvSpPr txBox="1"/>
          <p:nvPr/>
        </p:nvSpPr>
        <p:spPr>
          <a:xfrm>
            <a:off x="4286956" y="4722167"/>
            <a:ext cx="223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</a:t>
            </a:r>
            <a:r>
              <a:rPr lang="en-US" sz="2400" dirty="0" smtClean="0">
                <a:latin typeface="American Typewriter"/>
                <a:cs typeface="American Typewriter"/>
              </a:rPr>
              <a:t>88 MB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730998" y="2216666"/>
            <a:ext cx="1919111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And let’s be real, it’s the two-ton elephant in the room with nearly every other star’s name on the trade rumor radar these days.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67689" y="4260502"/>
            <a:ext cx="191911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We’ve read over and over again about Nash refusing to play the game that so many others have late in their careers.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286956" y="713139"/>
            <a:ext cx="223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merican Typewriter"/>
                <a:cs typeface="American Typewriter"/>
              </a:rPr>
              <a:t>          256 MB</a:t>
            </a:r>
            <a:endParaRPr lang="en-US" sz="2400" dirty="0">
              <a:latin typeface="American Typewriter"/>
              <a:cs typeface="American Typewriter"/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6366932" y="2465442"/>
            <a:ext cx="364066" cy="860778"/>
          </a:xfrm>
          <a:prstGeom prst="leftBrac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5" name="Left Brace 14"/>
          <p:cNvSpPr/>
          <p:nvPr/>
        </p:nvSpPr>
        <p:spPr>
          <a:xfrm>
            <a:off x="6403623" y="4522611"/>
            <a:ext cx="364066" cy="860778"/>
          </a:xfrm>
          <a:prstGeom prst="leftBrac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6" name="TextBox 15"/>
          <p:cNvSpPr txBox="1"/>
          <p:nvPr/>
        </p:nvSpPr>
        <p:spPr>
          <a:xfrm>
            <a:off x="4286956" y="2696274"/>
            <a:ext cx="223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merican Typewriter"/>
                <a:cs typeface="American Typewriter"/>
              </a:rPr>
              <a:t>          256 MB</a:t>
            </a:r>
            <a:endParaRPr lang="en-US" sz="2400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778"/>
            <a:ext cx="8229600" cy="5900385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30998" y="225778"/>
            <a:ext cx="1919111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We’re raising the question because no one else wants to, because no one else wants to say what needs to be said.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003777"/>
            <a:ext cx="5314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merican Typewriter"/>
                <a:cs typeface="American Typewriter"/>
              </a:rPr>
              <a:t>HDFS will create </a:t>
            </a:r>
            <a:r>
              <a:rPr lang="en-US" sz="2400" dirty="0" smtClean="0">
                <a:solidFill>
                  <a:srgbClr val="008000"/>
                </a:solidFill>
                <a:latin typeface="American Typewriter"/>
                <a:cs typeface="American Typewriter"/>
              </a:rPr>
              <a:t>3</a:t>
            </a:r>
            <a:r>
              <a:rPr lang="en-US" sz="2400" dirty="0" smtClean="0">
                <a:latin typeface="American Typewriter"/>
                <a:cs typeface="American Typewriter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American Typewriter"/>
                <a:cs typeface="American Typewriter"/>
              </a:rPr>
              <a:t>replicas </a:t>
            </a:r>
            <a:r>
              <a:rPr lang="en-US" sz="2400" dirty="0" smtClean="0">
                <a:latin typeface="American Typewriter"/>
                <a:cs typeface="American Typewriter"/>
              </a:rPr>
              <a:t>of each block …</a:t>
            </a:r>
            <a:endParaRPr lang="en-US" sz="2400" dirty="0">
              <a:latin typeface="American Typewriter"/>
              <a:cs typeface="American Typewriter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6366932" y="508001"/>
            <a:ext cx="364066" cy="860778"/>
          </a:xfrm>
          <a:prstGeom prst="leftBrac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0" name="TextBox 9"/>
          <p:cNvSpPr txBox="1"/>
          <p:nvPr/>
        </p:nvSpPr>
        <p:spPr>
          <a:xfrm>
            <a:off x="4286956" y="4722167"/>
            <a:ext cx="223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merican Typewriter"/>
                <a:cs typeface="American Typewriter"/>
              </a:rPr>
              <a:t> 	    3 copies</a:t>
            </a:r>
            <a:endParaRPr lang="en-US" sz="2400" dirty="0">
              <a:latin typeface="American Typewriter"/>
              <a:cs typeface="American Typewrit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30998" y="2216666"/>
            <a:ext cx="1919111" cy="1600438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And let’s be real, it’s the two-ton elephant in the room with nearly every other star’s name on the trade rumor radar these days.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67689" y="4260502"/>
            <a:ext cx="1919111" cy="1384995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We’ve read over and over again about Nash refusing to play the game that so many others have late in their careers.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286956" y="713139"/>
            <a:ext cx="223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merican Typewriter"/>
                <a:cs typeface="American Typewriter"/>
              </a:rPr>
              <a:t>        3 copies</a:t>
            </a:r>
            <a:endParaRPr lang="en-US" sz="2400" dirty="0">
              <a:latin typeface="American Typewriter"/>
              <a:cs typeface="American Typewriter"/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6366932" y="2465442"/>
            <a:ext cx="364066" cy="860778"/>
          </a:xfrm>
          <a:prstGeom prst="leftBrac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5" name="Left Brace 14"/>
          <p:cNvSpPr/>
          <p:nvPr/>
        </p:nvSpPr>
        <p:spPr>
          <a:xfrm>
            <a:off x="6403623" y="4522611"/>
            <a:ext cx="364066" cy="860778"/>
          </a:xfrm>
          <a:prstGeom prst="leftBrac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6" name="TextBox 15"/>
          <p:cNvSpPr txBox="1"/>
          <p:nvPr/>
        </p:nvSpPr>
        <p:spPr>
          <a:xfrm>
            <a:off x="4286956" y="2696274"/>
            <a:ext cx="223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merican Typewriter"/>
                <a:cs typeface="American Typewriter"/>
              </a:rPr>
              <a:t> 	   3 copies</a:t>
            </a:r>
            <a:endParaRPr lang="en-US" sz="2400" dirty="0">
              <a:latin typeface="American Typewriter"/>
              <a:cs typeface="American Typewrite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83398" y="378178"/>
            <a:ext cx="1919111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We’re raising the question because no one else wants to, because no one else wants to say what needs to be said.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35798" y="530578"/>
            <a:ext cx="1919111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We’re raising the question because no one else wants to, because no one else wants to say what needs to be said.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83398" y="2369066"/>
            <a:ext cx="1919111" cy="1600438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And let’s be real, it’s the two-ton elephant in the room with nearly every other star’s name on the trade rumor radar these days.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35798" y="2521466"/>
            <a:ext cx="1919111" cy="1600438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And let’s be real, it’s the two-ton elephant in the room with nearly every other star’s name on the trade rumor radar these days.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20089" y="4412902"/>
            <a:ext cx="1919111" cy="1384995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We’ve read over and over again about Nash refusing to play the game that so many others have late in their careers.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072489" y="4565302"/>
            <a:ext cx="1919111" cy="1384995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We’ve read over and over again about Nash refusing to play the game that so many others have late in their careers.</a:t>
            </a:r>
            <a:endParaRPr lang="en-US" sz="1400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US" sz="2000" dirty="0" smtClean="0"/>
              <a:t>  </a:t>
            </a:r>
            <a:endParaRPr lang="en-US" sz="2000" dirty="0"/>
          </a:p>
        </p:txBody>
      </p:sp>
      <p:sp>
        <p:nvSpPr>
          <p:cNvPr id="5" name="Can 4"/>
          <p:cNvSpPr/>
          <p:nvPr/>
        </p:nvSpPr>
        <p:spPr>
          <a:xfrm>
            <a:off x="1323677" y="5411496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3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1323677" y="2680033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4868417" y="2680033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4868417" y="5411496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084621"/>
            <a:ext cx="1491807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We’re raising the question because no one else wants to, because no one else wants to say what needs to be said.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33293" y="4184866"/>
            <a:ext cx="15198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We’re raising the question because no one else wants to, because no one else wants to say what needs to be said.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1262953"/>
            <a:ext cx="1474665" cy="1169551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And let’s be real, it’s the two-ton elephant in the room with nearly every other star’s name on the trade rumor radar these days.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31084" y="4030978"/>
            <a:ext cx="1474665" cy="1169551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And let’s be real, it’s the two-ton elephant in the room with nearly every other star’s name on the trade rumor radar these days.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85949" y="1416841"/>
            <a:ext cx="1519800" cy="1015663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We’ve read over and over again about Nash refusing to play the game that so many others have late in their careers.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281947" y="4184866"/>
            <a:ext cx="1519800" cy="1015663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We’ve read over and over again about Nash refusing to play the game that so many others have late in their careers.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1721084" y="1416841"/>
            <a:ext cx="1491807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We’re raising the question because no one else wants to, because no one else wants to say what needs to be said.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82113" y="1262953"/>
            <a:ext cx="1474665" cy="1169551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And let’s be real, it’s the two-ton elephant in the room with nearly every other star’s name on the trade rumor radar these days.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31865" y="4084621"/>
            <a:ext cx="1519800" cy="1015663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We’ve read over and over again about Nash refusing to play the game that so many others have late in their careers.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1323677" y="155753"/>
            <a:ext cx="5314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merican Typewriter"/>
                <a:cs typeface="American Typewriter"/>
              </a:rPr>
              <a:t>HDFS </a:t>
            </a:r>
            <a:r>
              <a:rPr lang="en-US" sz="2400" dirty="0" smtClean="0">
                <a:solidFill>
                  <a:srgbClr val="008000"/>
                </a:solidFill>
                <a:latin typeface="American Typewriter"/>
                <a:cs typeface="American Typewriter"/>
              </a:rPr>
              <a:t>distributes </a:t>
            </a:r>
            <a:r>
              <a:rPr lang="en-US" sz="2400" dirty="0" smtClean="0">
                <a:latin typeface="American Typewriter"/>
                <a:cs typeface="American Typewriter"/>
              </a:rPr>
              <a:t>these replicas across the cluster …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US" sz="2000" dirty="0" smtClean="0"/>
              <a:t> 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778" y="4953000"/>
            <a:ext cx="1905000" cy="1905000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>
            <a:off x="1323677" y="5411496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3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1323677" y="2680033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4868417" y="2680033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4868417" y="5411496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084621"/>
            <a:ext cx="1491807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We’re raising the question because no one else wants to, because no one else wants to say what needs to be said.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33293" y="4184866"/>
            <a:ext cx="15198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We’re raising the question because no one else wants to, because no one else wants to say what needs to be said.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1262953"/>
            <a:ext cx="1474665" cy="1169551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And let’s be real, it’s the two-ton elephant in the room with nearly every other star’s name on the trade rumor radar these days.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31084" y="4030978"/>
            <a:ext cx="1474665" cy="1169551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And let’s be real, it’s the two-ton elephant in the room with nearly every other star’s name on the trade rumor radar these days.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85949" y="1416841"/>
            <a:ext cx="1519800" cy="1015663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We’ve read over and over again about Nash refusing to play the game that so many others have late in their careers.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281947" y="4184866"/>
            <a:ext cx="1519800" cy="1015663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We’ve read over and over again about Nash refusing to play the game that so many others have late in their careers.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1721084" y="1416841"/>
            <a:ext cx="1491807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We’re raising the question because no one else wants to, because no one else wants to say what needs to be said.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82113" y="1262953"/>
            <a:ext cx="1474665" cy="1169551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And let’s be real, it’s the two-ton elephant in the room with nearly every other star’s name on the trade rumor radar these days.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31865" y="4084621"/>
            <a:ext cx="1519800" cy="1015663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We’ve read over and over again about Nash refusing to play the game that so many others have late in their careers.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1323677" y="155753"/>
            <a:ext cx="6629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merican Typewriter"/>
                <a:cs typeface="American Typewriter"/>
              </a:rPr>
              <a:t>If a node goes down, we have copies elsewhere</a:t>
            </a:r>
            <a:endParaRPr lang="en-US" sz="2400" dirty="0">
              <a:latin typeface="American Typewriter"/>
              <a:cs typeface="American Typewriter"/>
            </a:endParaRPr>
          </a:p>
        </p:txBody>
      </p:sp>
      <p:sp>
        <p:nvSpPr>
          <p:cNvPr id="20" name="Multiply 19"/>
          <p:cNvSpPr/>
          <p:nvPr/>
        </p:nvSpPr>
        <p:spPr>
          <a:xfrm>
            <a:off x="4868417" y="5668963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5400" dirty="0" smtClean="0"/>
          </a:p>
          <a:p>
            <a:pPr>
              <a:buNone/>
            </a:pPr>
            <a:r>
              <a:rPr lang="en-US" sz="5400" dirty="0" smtClean="0"/>
              <a:t>			 What is MapReduce?	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MapReduce: High-Level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ea typeface="ＭＳ Ｐゴシック" charset="-128"/>
                <a:cs typeface="ＭＳ Ｐゴシック" charset="-128"/>
              </a:rPr>
              <a:t>Consists of two phases: Map and Reduce </a:t>
            </a:r>
          </a:p>
          <a:p>
            <a:pPr lvl="1">
              <a:spcAft>
                <a:spcPts val="1200"/>
              </a:spcAft>
            </a:pPr>
            <a:r>
              <a:rPr lang="en-US" sz="2000" dirty="0" smtClean="0">
                <a:ea typeface="ＭＳ Ｐゴシック" charset="-128"/>
                <a:cs typeface="ＭＳ Ｐゴシック" charset="-128"/>
              </a:rPr>
              <a:t>Between M and R is a stage known as the </a:t>
            </a:r>
            <a:r>
              <a:rPr lang="en-US" sz="2000" i="1" dirty="0" smtClean="0">
                <a:ea typeface="ＭＳ Ｐゴシック" charset="-128"/>
                <a:cs typeface="ＭＳ Ｐゴシック" charset="-128"/>
              </a:rPr>
              <a:t>shuffle and sort!  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ea typeface="ＭＳ Ｐゴシック" charset="-128"/>
                <a:cs typeface="ＭＳ Ｐゴシック" charset="-128"/>
              </a:rPr>
              <a:t>Each Map task operates on a certain portion of the overall dataset</a:t>
            </a:r>
          </a:p>
          <a:p>
            <a:pPr lvl="1">
              <a:spcAft>
                <a:spcPts val="1200"/>
              </a:spcAft>
            </a:pPr>
            <a:r>
              <a:rPr lang="en-US" sz="2000" dirty="0" smtClean="0"/>
              <a:t>Typically 1 HDFS block of data!  </a:t>
            </a:r>
          </a:p>
          <a:p>
            <a:pPr>
              <a:spcAft>
                <a:spcPts val="1200"/>
              </a:spcAft>
              <a:buNone/>
            </a:pPr>
            <a:endParaRPr lang="en-US" sz="2400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all Keys &amp;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ea typeface="ＭＳ Ｐゴシック" charset="-128"/>
                <a:cs typeface="ＭＳ Ｐゴシック" charset="-128"/>
              </a:rPr>
              <a:t>Map: </a:t>
            </a:r>
            <a:r>
              <a:rPr lang="en-US" sz="2400" dirty="0" smtClean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extract </a:t>
            </a:r>
            <a:r>
              <a:rPr lang="en-US" sz="2400" dirty="0" smtClean="0">
                <a:ea typeface="ＭＳ Ｐゴシック" charset="-128"/>
                <a:cs typeface="ＭＳ Ｐゴシック" charset="-128"/>
              </a:rPr>
              <a:t>data you care about. </a:t>
            </a:r>
          </a:p>
          <a:p>
            <a:pPr lvl="1">
              <a:spcAft>
                <a:spcPts val="1200"/>
              </a:spcAft>
            </a:pPr>
            <a:r>
              <a:rPr lang="en-US" sz="2000" dirty="0" err="1" smtClean="0">
                <a:ea typeface="ＭＳ Ｐゴシック" charset="-128"/>
                <a:cs typeface="ＭＳ Ｐゴシック" charset="-128"/>
              </a:rPr>
              <a:t>map(K,V</a:t>
            </a:r>
            <a:r>
              <a:rPr lang="en-US" sz="2000" dirty="0" smtClean="0">
                <a:ea typeface="ＭＳ Ｐゴシック" charset="-128"/>
                <a:cs typeface="ＭＳ Ｐゴシック" charset="-128"/>
              </a:rPr>
              <a:t>) -&gt; &lt;K`,V`&gt;*</a:t>
            </a:r>
          </a:p>
          <a:p>
            <a:pPr lvl="1">
              <a:spcAft>
                <a:spcPts val="1200"/>
              </a:spcAft>
            </a:pPr>
            <a:r>
              <a:rPr lang="en-US" sz="2000" dirty="0" smtClean="0">
                <a:ea typeface="ＭＳ Ｐゴシック" charset="-128"/>
                <a:cs typeface="ＭＳ Ｐゴシック" charset="-128"/>
              </a:rPr>
              <a:t>Note the original input key (K) and output key from map (K`) could be different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ea typeface="ＭＳ Ｐゴシック" charset="-128"/>
                <a:cs typeface="ＭＳ Ｐゴシック" charset="-128"/>
              </a:rPr>
              <a:t>Shuffle: </a:t>
            </a:r>
            <a:r>
              <a:rPr lang="en-US" sz="2400" dirty="0" smtClean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distribute </a:t>
            </a:r>
            <a:r>
              <a:rPr lang="en-US" sz="2400" dirty="0" smtClean="0">
                <a:ea typeface="ＭＳ Ｐゴシック" charset="-128"/>
                <a:cs typeface="ＭＳ Ｐゴシック" charset="-128"/>
              </a:rPr>
              <a:t>sorted Map output to Reducers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Reduce</a:t>
            </a:r>
            <a:r>
              <a:rPr lang="en-US" sz="2400" dirty="0" smtClean="0">
                <a:ea typeface="ＭＳ Ｐゴシック" charset="-128"/>
                <a:cs typeface="ＭＳ Ｐゴシック" charset="-128"/>
              </a:rPr>
              <a:t>: </a:t>
            </a:r>
            <a:r>
              <a:rPr lang="en-US" sz="2400" dirty="0" smtClean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aggregate</a:t>
            </a:r>
            <a:r>
              <a:rPr lang="en-US" sz="2400" dirty="0" smtClean="0">
                <a:ea typeface="ＭＳ Ｐゴシック" charset="-128"/>
                <a:cs typeface="ＭＳ Ｐゴシック" charset="-128"/>
              </a:rPr>
              <a:t>, summarize, output results</a:t>
            </a:r>
          </a:p>
          <a:p>
            <a:pPr lvl="1">
              <a:spcAft>
                <a:spcPts val="1200"/>
              </a:spcAft>
            </a:pPr>
            <a:r>
              <a:rPr lang="en-US" sz="2000" dirty="0" err="1" smtClean="0">
                <a:ea typeface="ＭＳ Ｐゴシック" charset="-128"/>
                <a:cs typeface="ＭＳ Ｐゴシック" charset="-128"/>
              </a:rPr>
              <a:t>reduce(K`,List</a:t>
            </a:r>
            <a:r>
              <a:rPr lang="en-US" sz="2000" dirty="0" smtClean="0">
                <a:ea typeface="ＭＳ Ｐゴシック" charset="-128"/>
                <a:cs typeface="ＭＳ Ｐゴシック" charset="-128"/>
              </a:rPr>
              <a:t>&lt;V`&gt;) -&gt; &lt;K``,V``&gt;*</a:t>
            </a:r>
          </a:p>
          <a:p>
            <a:pPr lvl="1">
              <a:spcAft>
                <a:spcPts val="1200"/>
              </a:spcAft>
            </a:pPr>
            <a:r>
              <a:rPr lang="en-US" sz="2000" dirty="0" smtClean="0">
                <a:ea typeface="ＭＳ Ｐゴシック" charset="-128"/>
                <a:cs typeface="ＭＳ Ｐゴシック" charset="-128"/>
              </a:rPr>
              <a:t>All V` with same K` are reduced together</a:t>
            </a:r>
          </a:p>
          <a:p>
            <a:pPr lvl="1">
              <a:spcAft>
                <a:spcPts val="1200"/>
              </a:spcAft>
            </a:pPr>
            <a:r>
              <a:rPr lang="en-US" sz="2000" dirty="0" smtClean="0">
                <a:ea typeface="ＭＳ Ｐゴシック" charset="-128"/>
                <a:cs typeface="ＭＳ Ｐゴシック" charset="-128"/>
              </a:rPr>
              <a:t>Again, input key (K`) could be different from </a:t>
            </a:r>
          </a:p>
          <a:p>
            <a:pPr lvl="1">
              <a:spcAft>
                <a:spcPts val="1200"/>
              </a:spcAft>
              <a:buNone/>
            </a:pPr>
            <a:r>
              <a:rPr lang="en-US" sz="2000" dirty="0" smtClean="0">
                <a:ea typeface="ＭＳ Ｐゴシック" charset="-128"/>
                <a:cs typeface="ＭＳ Ｐゴシック" charset="-128"/>
              </a:rPr>
              <a:t>    reducer output key (K``)</a:t>
            </a:r>
          </a:p>
          <a:p>
            <a:pPr>
              <a:buFont typeface="Wingdings" charset="2"/>
              <a:buNone/>
            </a:pPr>
            <a:endParaRPr lang="en-US" sz="2400" dirty="0" smtClean="0">
              <a:ea typeface="ＭＳ Ｐゴシック" charset="-128"/>
              <a:cs typeface="ＭＳ Ｐゴシック" charset="-128"/>
            </a:endParaRPr>
          </a:p>
          <a:p>
            <a:endParaRPr lang="en-US" sz="2400" dirty="0" smtClean="0">
              <a:ea typeface="ＭＳ Ｐゴシック" charset="-128"/>
              <a:cs typeface="ＭＳ Ｐゴシック" charset="-128"/>
            </a:endParaRPr>
          </a:p>
          <a:p>
            <a:endParaRPr lang="en-US" sz="2400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r>
              <a:rPr lang="en-US" sz="5400" dirty="0" smtClean="0"/>
              <a:t>Hadoop Overview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3682"/>
            <a:ext cx="8229600" cy="561248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smtClean="0">
                <a:solidFill>
                  <a:schemeClr val="accent2"/>
                </a:solidFill>
                <a:latin typeface="Big Caslon"/>
                <a:cs typeface="Big Caslon"/>
              </a:rPr>
              <a:t>But, writing MapReduce</a:t>
            </a:r>
          </a:p>
          <a:p>
            <a:pPr algn="ctr">
              <a:buNone/>
            </a:pPr>
            <a:r>
              <a:rPr lang="en-US" sz="5400" dirty="0" smtClean="0">
                <a:solidFill>
                  <a:schemeClr val="accent2"/>
                </a:solidFill>
                <a:latin typeface="Big Caslon"/>
                <a:cs typeface="Big Caslon"/>
              </a:rPr>
              <a:t>jobs in Java is painful. Let’s see why …</a:t>
            </a:r>
          </a:p>
        </p:txBody>
      </p:sp>
      <p:pic>
        <p:nvPicPr>
          <p:cNvPr id="5" name="Picture 4" descr="computer_programm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629" y="3611563"/>
            <a:ext cx="2540000" cy="2514600"/>
          </a:xfrm>
          <a:prstGeom prst="rect">
            <a:avLst/>
          </a:prstGeom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sz="2000" smtClean="0"/>
              <a:t>Generate COUNT of </a:t>
            </a:r>
            <a:r>
              <a:rPr lang="en-US" sz="2000" dirty="0" smtClean="0"/>
              <a:t>‘U’ log events for each (</a:t>
            </a:r>
            <a:r>
              <a:rPr lang="en-US" sz="2000" dirty="0" err="1" smtClean="0"/>
              <a:t>OrgId</a:t>
            </a:r>
            <a:r>
              <a:rPr lang="en-US" sz="2000" dirty="0" smtClean="0"/>
              <a:t>, </a:t>
            </a:r>
            <a:r>
              <a:rPr lang="en-US" sz="2000" dirty="0" err="1" smtClean="0"/>
              <a:t>UserId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60779" y="1935481"/>
          <a:ext cx="7577666" cy="2737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7666"/>
              </a:tblGrid>
              <a:tr h="2737555">
                <a:tc>
                  <a:txBody>
                    <a:bodyPr/>
                    <a:lstStyle/>
                    <a:p>
                      <a:endParaRPr lang="en-US" sz="1200" b="1" kern="1200" dirty="0" smtClean="0">
                        <a:solidFill>
                          <a:schemeClr val="lt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  <a:p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Trebuchet MS"/>
                          <a:ea typeface="+mn-ea"/>
                          <a:cs typeface="Trebuchet MS"/>
                        </a:rPr>
                        <a:t>A = load ’/app_logs/2012/01/*/' using </a:t>
                      </a:r>
                      <a:r>
                        <a:rPr lang="en-US" sz="1200" b="1" kern="1200" dirty="0" err="1" smtClean="0">
                          <a:solidFill>
                            <a:schemeClr val="lt1"/>
                          </a:solidFill>
                          <a:latin typeface="Trebuchet MS"/>
                          <a:ea typeface="+mn-ea"/>
                          <a:cs typeface="Trebuchet MS"/>
                        </a:rPr>
                        <a:t>PigStorage</a:t>
                      </a: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Trebuchet MS"/>
                          <a:ea typeface="+mn-ea"/>
                          <a:cs typeface="Trebuchet MS"/>
                        </a:rPr>
                        <a:t>();</a:t>
                      </a:r>
                    </a:p>
                    <a:p>
                      <a:endParaRPr lang="en-US" sz="1200" b="1" kern="1200" dirty="0" smtClean="0">
                        <a:solidFill>
                          <a:schemeClr val="lt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  <a:p>
                      <a:r>
                        <a:rPr lang="en-US" sz="1200" b="1" kern="1200" dirty="0" err="1" smtClean="0">
                          <a:solidFill>
                            <a:schemeClr val="lt1"/>
                          </a:solidFill>
                          <a:latin typeface="Trebuchet MS"/>
                          <a:ea typeface="+mn-ea"/>
                          <a:cs typeface="Trebuchet MS"/>
                        </a:rPr>
                        <a:t>uLogs</a:t>
                      </a: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= FILTER A BY $0 == ’U';</a:t>
                      </a:r>
                    </a:p>
                    <a:p>
                      <a:endParaRPr lang="en-US" sz="1200" b="1" kern="1200" dirty="0" smtClean="0">
                        <a:solidFill>
                          <a:schemeClr val="lt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  <a:p>
                      <a:r>
                        <a:rPr lang="en-US" sz="1200" b="1" kern="1200" dirty="0" err="1" smtClean="0">
                          <a:solidFill>
                            <a:schemeClr val="lt1"/>
                          </a:solidFill>
                          <a:latin typeface="Trebuchet MS"/>
                          <a:ea typeface="+mn-ea"/>
                          <a:cs typeface="Trebuchet MS"/>
                        </a:rPr>
                        <a:t>uLogFields</a:t>
                      </a: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= FOREACH </a:t>
                      </a:r>
                      <a:r>
                        <a:rPr lang="en-US" sz="1200" b="1" kern="1200" dirty="0" err="1" smtClean="0">
                          <a:solidFill>
                            <a:schemeClr val="lt1"/>
                          </a:solidFill>
                          <a:latin typeface="Trebuchet MS"/>
                          <a:ea typeface="+mn-ea"/>
                          <a:cs typeface="Trebuchet MS"/>
                        </a:rPr>
                        <a:t>uLogs</a:t>
                      </a: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GENERATE</a:t>
                      </a:r>
                      <a:r>
                        <a:rPr lang="en-US" sz="1200" b="1" kern="1200" baseline="0" dirty="0" smtClean="0">
                          <a:solidFill>
                            <a:schemeClr val="lt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</a:t>
                      </a: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$1 as </a:t>
                      </a:r>
                      <a:r>
                        <a:rPr lang="en-US" sz="1200" b="1" kern="1200" dirty="0" err="1" smtClean="0">
                          <a:solidFill>
                            <a:schemeClr val="lt1"/>
                          </a:solidFill>
                          <a:latin typeface="Trebuchet MS"/>
                          <a:ea typeface="+mn-ea"/>
                          <a:cs typeface="Trebuchet MS"/>
                        </a:rPr>
                        <a:t>orgId</a:t>
                      </a: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Trebuchet MS"/>
                          <a:ea typeface="+mn-ea"/>
                          <a:cs typeface="Trebuchet MS"/>
                        </a:rPr>
                        <a:t>, </a:t>
                      </a:r>
                    </a:p>
                    <a:p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                                                              $2 as </a:t>
                      </a:r>
                      <a:r>
                        <a:rPr lang="en-US" sz="1200" b="1" kern="1200" dirty="0" err="1" smtClean="0">
                          <a:solidFill>
                            <a:schemeClr val="lt1"/>
                          </a:solidFill>
                          <a:latin typeface="Trebuchet MS"/>
                          <a:ea typeface="+mn-ea"/>
                          <a:cs typeface="Trebuchet MS"/>
                        </a:rPr>
                        <a:t>userId</a:t>
                      </a: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Trebuchet MS"/>
                          <a:ea typeface="+mn-ea"/>
                          <a:cs typeface="Trebuchet MS"/>
                        </a:rPr>
                        <a:t>,</a:t>
                      </a:r>
                    </a:p>
                    <a:p>
                      <a:endParaRPr lang="en-US" sz="1200" b="1" kern="1200" dirty="0" smtClean="0">
                        <a:solidFill>
                          <a:schemeClr val="lt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  <a:p>
                      <a:r>
                        <a:rPr lang="en-US" sz="1200" b="1" kern="1200" dirty="0" err="1" smtClean="0">
                          <a:solidFill>
                            <a:schemeClr val="lt1"/>
                          </a:solidFill>
                          <a:latin typeface="Trebuchet MS"/>
                          <a:ea typeface="+mn-ea"/>
                          <a:cs typeface="Trebuchet MS"/>
                        </a:rPr>
                        <a:t>orgUserGroup</a:t>
                      </a: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= GROUP </a:t>
                      </a:r>
                      <a:r>
                        <a:rPr lang="en-US" sz="1200" b="1" kern="1200" dirty="0" err="1" smtClean="0">
                          <a:solidFill>
                            <a:schemeClr val="lt1"/>
                          </a:solidFill>
                          <a:latin typeface="Trebuchet MS"/>
                          <a:ea typeface="+mn-ea"/>
                          <a:cs typeface="Trebuchet MS"/>
                        </a:rPr>
                        <a:t>uLogFields</a:t>
                      </a: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BY</a:t>
                      </a:r>
                      <a:r>
                        <a:rPr lang="en-US" sz="1200" b="1" kern="1200" baseline="0" dirty="0" smtClean="0">
                          <a:solidFill>
                            <a:schemeClr val="lt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(</a:t>
                      </a:r>
                      <a:r>
                        <a:rPr lang="en-US" sz="1200" b="1" kern="1200" baseline="0" dirty="0" err="1" smtClean="0">
                          <a:solidFill>
                            <a:schemeClr val="lt1"/>
                          </a:solidFill>
                          <a:latin typeface="Trebuchet MS"/>
                          <a:ea typeface="+mn-ea"/>
                          <a:cs typeface="Trebuchet MS"/>
                        </a:rPr>
                        <a:t>orgId</a:t>
                      </a:r>
                      <a:r>
                        <a:rPr lang="en-US" sz="1200" b="1" kern="1200" baseline="0" dirty="0" smtClean="0">
                          <a:solidFill>
                            <a:schemeClr val="lt1"/>
                          </a:solidFill>
                          <a:latin typeface="Trebuchet MS"/>
                          <a:ea typeface="+mn-ea"/>
                          <a:cs typeface="Trebuchet MS"/>
                        </a:rPr>
                        <a:t>, </a:t>
                      </a:r>
                      <a:r>
                        <a:rPr lang="en-US" sz="1200" b="1" kern="1200" baseline="0" dirty="0" err="1" smtClean="0">
                          <a:solidFill>
                            <a:schemeClr val="lt1"/>
                          </a:solidFill>
                          <a:latin typeface="Trebuchet MS"/>
                          <a:ea typeface="+mn-ea"/>
                          <a:cs typeface="Trebuchet MS"/>
                        </a:rPr>
                        <a:t>userId</a:t>
                      </a:r>
                      <a:r>
                        <a:rPr lang="en-US" sz="1200" b="1" kern="1200" baseline="0" dirty="0" smtClean="0">
                          <a:solidFill>
                            <a:schemeClr val="lt1"/>
                          </a:solidFill>
                          <a:latin typeface="Trebuchet MS"/>
                          <a:ea typeface="+mn-ea"/>
                          <a:cs typeface="Trebuchet MS"/>
                        </a:rPr>
                        <a:t>);</a:t>
                      </a:r>
                    </a:p>
                    <a:p>
                      <a:endParaRPr lang="en-US" sz="1200" b="1" kern="1200" baseline="0" dirty="0" smtClean="0">
                        <a:solidFill>
                          <a:schemeClr val="lt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  <a:p>
                      <a:r>
                        <a:rPr lang="en-US" sz="1200" b="1" kern="1200" baseline="0" dirty="0" err="1" smtClean="0">
                          <a:solidFill>
                            <a:schemeClr val="lt1"/>
                          </a:solidFill>
                          <a:latin typeface="Trebuchet MS"/>
                          <a:ea typeface="+mn-ea"/>
                          <a:cs typeface="Trebuchet MS"/>
                        </a:rPr>
                        <a:t>uCount</a:t>
                      </a:r>
                      <a:r>
                        <a:rPr lang="en-US" sz="1200" b="1" kern="1200" baseline="0" dirty="0" smtClean="0">
                          <a:solidFill>
                            <a:schemeClr val="lt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= FOREACH </a:t>
                      </a:r>
                      <a:r>
                        <a:rPr lang="en-US" sz="1200" b="1" kern="1200" baseline="0" dirty="0" err="1" smtClean="0">
                          <a:solidFill>
                            <a:schemeClr val="lt1"/>
                          </a:solidFill>
                          <a:latin typeface="Trebuchet MS"/>
                          <a:ea typeface="+mn-ea"/>
                          <a:cs typeface="Trebuchet MS"/>
                        </a:rPr>
                        <a:t>orgUserGroup</a:t>
                      </a:r>
                      <a:r>
                        <a:rPr lang="en-US" sz="1200" b="1" kern="1200" baseline="0" dirty="0" smtClean="0">
                          <a:solidFill>
                            <a:schemeClr val="lt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GENERATE group, </a:t>
                      </a:r>
                      <a:r>
                        <a:rPr lang="en-US" sz="1200" b="1" kern="1200" baseline="0" dirty="0" err="1" smtClean="0">
                          <a:solidFill>
                            <a:schemeClr val="lt1"/>
                          </a:solidFill>
                          <a:latin typeface="Trebuchet MS"/>
                          <a:ea typeface="+mn-ea"/>
                          <a:cs typeface="Trebuchet MS"/>
                        </a:rPr>
                        <a:t>COUNT(uLogFields</a:t>
                      </a:r>
                      <a:r>
                        <a:rPr lang="en-US" sz="1200" b="1" kern="1200" baseline="0" dirty="0" smtClean="0">
                          <a:solidFill>
                            <a:schemeClr val="lt1"/>
                          </a:solidFill>
                          <a:latin typeface="Trebuchet MS"/>
                          <a:ea typeface="+mn-ea"/>
                          <a:cs typeface="Trebuchet MS"/>
                        </a:rPr>
                        <a:t>);</a:t>
                      </a:r>
                      <a:endParaRPr lang="en-US" sz="1200" b="1" kern="1200" dirty="0" smtClean="0">
                        <a:solidFill>
                          <a:schemeClr val="lt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  <a:p>
                      <a:endParaRPr lang="en-US" sz="1200" b="1" kern="1200" dirty="0" smtClean="0">
                        <a:solidFill>
                          <a:schemeClr val="lt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  <a:p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Trebuchet MS"/>
                          <a:ea typeface="+mn-ea"/>
                          <a:cs typeface="Trebuchet MS"/>
                        </a:rPr>
                        <a:t>STORE</a:t>
                      </a:r>
                      <a:r>
                        <a:rPr lang="en-US" sz="1200" b="1" kern="1200" baseline="0" dirty="0" smtClean="0">
                          <a:solidFill>
                            <a:schemeClr val="lt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</a:t>
                      </a:r>
                      <a:r>
                        <a:rPr lang="en-US" sz="1200" b="1" kern="1200" baseline="0" dirty="0" err="1" smtClean="0">
                          <a:solidFill>
                            <a:schemeClr val="lt1"/>
                          </a:solidFill>
                          <a:latin typeface="Trebuchet MS"/>
                          <a:ea typeface="+mn-ea"/>
                          <a:cs typeface="Trebuchet MS"/>
                        </a:rPr>
                        <a:t>uCount</a:t>
                      </a:r>
                      <a:r>
                        <a:rPr lang="en-US" sz="1200" b="1" kern="1200" baseline="0" dirty="0" smtClean="0">
                          <a:solidFill>
                            <a:schemeClr val="lt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INTO ‘output’;</a:t>
                      </a:r>
                      <a:endParaRPr lang="en-US" sz="1200" dirty="0">
                        <a:latin typeface="Trebuchet MS"/>
                        <a:cs typeface="Trebuchet M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08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Same job in Java MR ..</a:t>
            </a:r>
            <a:endParaRPr lang="en-US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6718" r="-26718"/>
          <a:stretch>
            <a:fillRect/>
          </a:stretch>
        </p:blipFill>
        <p:spPr>
          <a:xfrm>
            <a:off x="457200" y="945444"/>
            <a:ext cx="8229600" cy="5180719"/>
          </a:xfrm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08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And …</a:t>
            </a:r>
            <a:endParaRPr lang="en-US" dirty="0"/>
          </a:p>
        </p:txBody>
      </p:sp>
      <p:pic>
        <p:nvPicPr>
          <p:cNvPr id="7" name="Content Placeholder 6" descr="2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5920" r="-35920"/>
          <a:stretch>
            <a:fillRect/>
          </a:stretch>
        </p:blipFill>
        <p:spPr>
          <a:xfrm>
            <a:off x="457200" y="1114778"/>
            <a:ext cx="8229600" cy="5011385"/>
          </a:xfrm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r>
              <a:rPr lang="en-US" sz="5400" smtClean="0"/>
              <a:t>Let’s </a:t>
            </a:r>
            <a:r>
              <a:rPr lang="en-US" sz="5400" dirty="0" smtClean="0"/>
              <a:t>talk </a:t>
            </a:r>
            <a:r>
              <a:rPr lang="en-US" sz="5400" smtClean="0"/>
              <a:t>about Pig!</a:t>
            </a:r>
            <a:endParaRPr lang="en-US" sz="5400" dirty="0" smtClean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Hadoop Overview</a:t>
            </a:r>
          </a:p>
          <a:p>
            <a:r>
              <a:rPr lang="en-US" sz="2000" dirty="0" smtClean="0"/>
              <a:t>Hadoop at Salesforce</a:t>
            </a:r>
          </a:p>
          <a:p>
            <a:r>
              <a:rPr lang="en-US" sz="2000" dirty="0" smtClean="0"/>
              <a:t>MapReduce and HDFS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What is Pig</a:t>
            </a:r>
          </a:p>
          <a:p>
            <a:r>
              <a:rPr lang="en-US" sz="2000" dirty="0" smtClean="0"/>
              <a:t>Introduction to Pig Latin </a:t>
            </a:r>
          </a:p>
          <a:p>
            <a:r>
              <a:rPr lang="en-US" sz="2000" dirty="0" smtClean="0"/>
              <a:t>Getting Started with Pig</a:t>
            </a:r>
          </a:p>
          <a:p>
            <a:r>
              <a:rPr lang="en-US" sz="2000" dirty="0" smtClean="0"/>
              <a:t>Examples</a:t>
            </a:r>
          </a:p>
          <a:p>
            <a:endParaRPr lang="en-US" sz="2000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Pig?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 smtClean="0"/>
              <a:t>Sub-project of Apache Hadoop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Platform for analyzing large data sets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Includes a data-flow language </a:t>
            </a:r>
            <a:r>
              <a:rPr lang="en-US" sz="2400" dirty="0" smtClean="0">
                <a:solidFill>
                  <a:srgbClr val="0000FF"/>
                </a:solidFill>
              </a:rPr>
              <a:t>Pig Latin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Built for Hadoop</a:t>
            </a:r>
          </a:p>
          <a:p>
            <a:pPr lvl="1">
              <a:spcAft>
                <a:spcPts val="1200"/>
              </a:spcAft>
            </a:pPr>
            <a:r>
              <a:rPr lang="en-US" sz="2000" dirty="0" smtClean="0"/>
              <a:t>Translates script to MapReduce program under the hood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Originally developed at Yahoo!</a:t>
            </a:r>
          </a:p>
          <a:p>
            <a:pPr lvl="1">
              <a:spcAft>
                <a:spcPts val="1200"/>
              </a:spcAft>
            </a:pPr>
            <a:r>
              <a:rPr lang="en-US" sz="2000" dirty="0" smtClean="0"/>
              <a:t>Huge contributions from Hortonworks, Twitter</a:t>
            </a:r>
            <a:endParaRPr lang="en-US" dirty="0" smtClean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1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5400" dirty="0" smtClean="0"/>
          </a:p>
          <a:p>
            <a:pPr>
              <a:buNone/>
            </a:pPr>
            <a:endParaRPr lang="en-US" sz="5400" dirty="0" smtClean="0"/>
          </a:p>
          <a:p>
            <a:pPr>
              <a:buNone/>
            </a:pPr>
            <a:endParaRPr lang="en-US" sz="5400" dirty="0" smtClean="0"/>
          </a:p>
          <a:p>
            <a:pPr>
              <a:buNone/>
            </a:pPr>
            <a:endParaRPr lang="en-US" sz="5400" dirty="0" smtClean="0"/>
          </a:p>
          <a:p>
            <a:pPr>
              <a:buNone/>
            </a:pPr>
            <a:endParaRPr lang="en-US" sz="5400" dirty="0" smtClean="0"/>
          </a:p>
          <a:p>
            <a:pPr>
              <a:buNone/>
            </a:pPr>
            <a:endParaRPr lang="en-US" sz="5400" dirty="0" smtClean="0"/>
          </a:p>
          <a:p>
            <a:pPr>
              <a:buNone/>
            </a:pPr>
            <a:endParaRPr lang="en-US" sz="54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457200" y="2512061"/>
            <a:ext cx="1010852" cy="9159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Pig Script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924464" y="2516825"/>
            <a:ext cx="1626868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MapReduce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64453" y="2516825"/>
            <a:ext cx="1626868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 Job</a:t>
            </a:r>
            <a:endParaRPr lang="en-US" dirty="0"/>
          </a:p>
        </p:txBody>
      </p:sp>
      <p:cxnSp>
        <p:nvCxnSpPr>
          <p:cNvPr id="10" name="Straight Connector 9"/>
          <p:cNvCxnSpPr>
            <a:stCxn id="7" idx="3"/>
          </p:cNvCxnSpPr>
          <p:nvPr/>
        </p:nvCxnSpPr>
        <p:spPr>
          <a:xfrm>
            <a:off x="1468052" y="2970055"/>
            <a:ext cx="315795" cy="238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/>
        </p:nvCxnSpPr>
        <p:spPr>
          <a:xfrm>
            <a:off x="5551332" y="2974025"/>
            <a:ext cx="1113121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Pig Execution Stages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783847" y="2515237"/>
            <a:ext cx="1826658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Pig Execution Engine</a:t>
            </a:r>
            <a:endParaRPr lang="en-US" dirty="0"/>
          </a:p>
        </p:txBody>
      </p:sp>
      <p:cxnSp>
        <p:nvCxnSpPr>
          <p:cNvPr id="24" name="Straight Connector 23"/>
          <p:cNvCxnSpPr>
            <a:stCxn id="17" idx="3"/>
          </p:cNvCxnSpPr>
          <p:nvPr/>
        </p:nvCxnSpPr>
        <p:spPr>
          <a:xfrm>
            <a:off x="3610505" y="2972437"/>
            <a:ext cx="313959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o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580" y="4470795"/>
            <a:ext cx="1655368" cy="1655368"/>
          </a:xfrm>
          <a:prstGeom prst="rect">
            <a:avLst/>
          </a:prstGeom>
        </p:spPr>
      </p:pic>
      <p:pic>
        <p:nvPicPr>
          <p:cNvPr id="13" name="Picture 12" descr="compclou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391" y="4385040"/>
            <a:ext cx="2333462" cy="1741122"/>
          </a:xfrm>
          <a:prstGeom prst="rect">
            <a:avLst/>
          </a:prstGeom>
        </p:spPr>
      </p:pic>
      <p:cxnSp>
        <p:nvCxnSpPr>
          <p:cNvPr id="15" name="Straight Connector 14"/>
          <p:cNvCxnSpPr>
            <a:endCxn id="13" idx="1"/>
          </p:cNvCxnSpPr>
          <p:nvPr/>
        </p:nvCxnSpPr>
        <p:spPr>
          <a:xfrm flipV="1">
            <a:off x="2383220" y="5255601"/>
            <a:ext cx="4067171" cy="963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rame 27"/>
          <p:cNvSpPr/>
          <p:nvPr/>
        </p:nvSpPr>
        <p:spPr>
          <a:xfrm>
            <a:off x="242603" y="1640925"/>
            <a:ext cx="5479977" cy="4485237"/>
          </a:xfrm>
          <a:prstGeom prst="frame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4892" y="1812153"/>
            <a:ext cx="3553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Client machine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50391" y="1797884"/>
            <a:ext cx="223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Hadoop Cluster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5874980" y="1640926"/>
            <a:ext cx="3029984" cy="4485237"/>
          </a:xfrm>
          <a:prstGeom prst="frame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Pig?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Makes writing hadoop jobs a lot simpler</a:t>
            </a:r>
          </a:p>
          <a:p>
            <a:pPr lvl="1">
              <a:spcAft>
                <a:spcPts val="1200"/>
              </a:spcAft>
            </a:pPr>
            <a:r>
              <a:rPr lang="en-US" sz="2000" dirty="0" smtClean="0"/>
              <a:t>5% of the code, 5% of time</a:t>
            </a:r>
          </a:p>
          <a:p>
            <a:pPr lvl="1">
              <a:spcAft>
                <a:spcPts val="1200"/>
              </a:spcAft>
            </a:pPr>
            <a:r>
              <a:rPr lang="en-US" sz="2000" dirty="0" smtClean="0">
                <a:solidFill>
                  <a:srgbClr val="0000FF"/>
                </a:solidFill>
              </a:rPr>
              <a:t>You don’t have to be a programmer to write Pig scripts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Provides major functionality required for DW and Analytics</a:t>
            </a:r>
          </a:p>
          <a:p>
            <a:pPr lvl="1">
              <a:spcAft>
                <a:spcPts val="1200"/>
              </a:spcAft>
            </a:pPr>
            <a:r>
              <a:rPr lang="en-US" sz="2000" dirty="0" smtClean="0"/>
              <a:t>Load, Filter, Join, Group By, Order, Transform, UDFs, Store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User can write custom UDFs (User Defined Function) </a:t>
            </a:r>
          </a:p>
          <a:p>
            <a:pPr>
              <a:spcAft>
                <a:spcPts val="1200"/>
              </a:spcAft>
              <a:buNone/>
            </a:pPr>
            <a:r>
              <a:rPr lang="en-US" sz="2400" dirty="0" smtClean="0"/>
              <a:t>  </a:t>
            </a:r>
          </a:p>
          <a:p>
            <a:pPr>
              <a:spcAft>
                <a:spcPts val="1200"/>
              </a:spcAft>
              <a:buNone/>
            </a:pPr>
            <a:r>
              <a:rPr lang="en-US" sz="2400" dirty="0" smtClean="0"/>
              <a:t>  </a:t>
            </a:r>
          </a:p>
          <a:p>
            <a:pPr>
              <a:spcAft>
                <a:spcPts val="1200"/>
              </a:spcAft>
            </a:pPr>
            <a:endParaRPr lang="en-US" sz="2400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Hive has the advantage that its syntax is similar to SQL.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Requires Schema (some sort of)</a:t>
            </a:r>
          </a:p>
          <a:p>
            <a:pPr lvl="1">
              <a:spcAft>
                <a:spcPts val="1200"/>
              </a:spcAft>
            </a:pPr>
            <a:r>
              <a:rPr lang="en-US" sz="2000" dirty="0" smtClean="0"/>
              <a:t>Difficult to define schema for semi-structured data, i.e. app logs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Writing data-flow queries gets complex</a:t>
            </a:r>
          </a:p>
          <a:p>
            <a:pPr lvl="1">
              <a:spcAft>
                <a:spcPts val="1200"/>
              </a:spcAft>
            </a:pPr>
            <a:r>
              <a:rPr lang="en-US" sz="2000" dirty="0" smtClean="0"/>
              <a:t>Sub queries</a:t>
            </a:r>
          </a:p>
          <a:p>
            <a:pPr lvl="1">
              <a:spcAft>
                <a:spcPts val="1200"/>
              </a:spcAft>
            </a:pPr>
            <a:r>
              <a:rPr lang="en-US" sz="2000" dirty="0" smtClean="0"/>
              <a:t>Temporary tables 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Integration with </a:t>
            </a:r>
            <a:r>
              <a:rPr lang="en-US" sz="2400" dirty="0" smtClean="0">
                <a:hlinkClick r:id="rId2"/>
              </a:rPr>
              <a:t>Spark </a:t>
            </a:r>
            <a:endParaRPr lang="en-US" sz="2400" dirty="0" smtClean="0"/>
          </a:p>
          <a:p>
            <a:pPr>
              <a:spcAft>
                <a:spcPts val="1200"/>
              </a:spcAft>
            </a:pPr>
            <a:r>
              <a:rPr lang="en-US" sz="2400" dirty="0" smtClean="0"/>
              <a:t>Integration with </a:t>
            </a:r>
            <a:r>
              <a:rPr lang="en-US" sz="2400" dirty="0" smtClean="0">
                <a:hlinkClick r:id="rId3"/>
              </a:rPr>
              <a:t>Hbase </a:t>
            </a:r>
            <a:r>
              <a:rPr lang="en-US" sz="2400" dirty="0" smtClean="0"/>
              <a:t>in the works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Heavily used at </a:t>
            </a:r>
            <a:r>
              <a:rPr lang="en-US" sz="2400" dirty="0" err="1" smtClean="0"/>
              <a:t>Facebook</a:t>
            </a:r>
            <a:endParaRPr lang="en-US" sz="2400" dirty="0" smtClean="0"/>
          </a:p>
          <a:p>
            <a:pPr>
              <a:spcAft>
                <a:spcPts val="1200"/>
              </a:spcAft>
            </a:pPr>
            <a:r>
              <a:rPr lang="en-US" sz="2400" dirty="0" smtClean="0"/>
              <a:t>We at Salesforce adopted Pig more widely</a:t>
            </a:r>
          </a:p>
          <a:p>
            <a:pPr lvl="1">
              <a:spcAft>
                <a:spcPts val="1200"/>
              </a:spcAft>
            </a:pPr>
            <a:r>
              <a:rPr lang="en-US" sz="2000" dirty="0" smtClean="0"/>
              <a:t>Pig is easier for variable schema </a:t>
            </a:r>
          </a:p>
          <a:p>
            <a:pPr>
              <a:spcAft>
                <a:spcPts val="1200"/>
              </a:spcAft>
            </a:pPr>
            <a:endParaRPr lang="en-US" sz="2400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Hadoop Do For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Handle </a:t>
            </a:r>
            <a:r>
              <a:rPr lang="en-US" sz="2400" dirty="0" smtClean="0">
                <a:solidFill>
                  <a:srgbClr val="0000FF"/>
                </a:solidFill>
              </a:rPr>
              <a:t>large data </a:t>
            </a:r>
            <a:r>
              <a:rPr lang="en-US" sz="2400" dirty="0" smtClean="0"/>
              <a:t>volume 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Run queries spanning days/months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GB/TB/</a:t>
            </a:r>
            <a:r>
              <a:rPr lang="en-US" sz="2000" dirty="0" err="1" smtClean="0"/>
              <a:t>PBs</a:t>
            </a:r>
            <a:endParaRPr lang="en-US" sz="2000" dirty="0" smtClean="0"/>
          </a:p>
          <a:p>
            <a:pPr>
              <a:spcAft>
                <a:spcPts val="600"/>
              </a:spcAft>
            </a:pPr>
            <a:r>
              <a:rPr lang="en-US" sz="2400" dirty="0" smtClean="0"/>
              <a:t>Structured, </a:t>
            </a:r>
            <a:r>
              <a:rPr lang="en-US" sz="2400" dirty="0" smtClean="0">
                <a:solidFill>
                  <a:srgbClr val="0000FF"/>
                </a:solidFill>
              </a:rPr>
              <a:t>Semi and</a:t>
            </a:r>
          </a:p>
          <a:p>
            <a:pPr>
              <a:spcAft>
                <a:spcPts val="600"/>
              </a:spcAft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Unstructured </a:t>
            </a:r>
            <a:r>
              <a:rPr lang="en-US" sz="2400" dirty="0" smtClean="0"/>
              <a:t>data</a:t>
            </a:r>
          </a:p>
          <a:p>
            <a:pPr>
              <a:spcAft>
                <a:spcPts val="1800"/>
              </a:spcAft>
            </a:pPr>
            <a:r>
              <a:rPr lang="en-US" sz="2400" dirty="0" smtClean="0"/>
              <a:t>Computationally </a:t>
            </a:r>
            <a:r>
              <a:rPr lang="en-US" sz="2400" dirty="0" smtClean="0">
                <a:solidFill>
                  <a:srgbClr val="000000"/>
                </a:solidFill>
              </a:rPr>
              <a:t>intensive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>
                <a:solidFill>
                  <a:srgbClr val="000000"/>
                </a:solidFill>
              </a:rPr>
              <a:t>Deep analytics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>
                <a:solidFill>
                  <a:srgbClr val="000000"/>
                </a:solidFill>
              </a:rPr>
              <a:t>Machine learning algorithms</a:t>
            </a:r>
          </a:p>
          <a:p>
            <a:pPr lvl="1">
              <a:spcAft>
                <a:spcPts val="600"/>
              </a:spcAft>
            </a:pPr>
            <a:endParaRPr lang="en-US" sz="2000" dirty="0" smtClean="0">
              <a:solidFill>
                <a:srgbClr val="000000"/>
              </a:solidFill>
            </a:endParaRPr>
          </a:p>
          <a:p>
            <a:pPr lvl="1">
              <a:spcAft>
                <a:spcPts val="1800"/>
              </a:spcAft>
            </a:pPr>
            <a:endParaRPr lang="en-US" sz="2000" dirty="0" smtClean="0">
              <a:solidFill>
                <a:srgbClr val="000000"/>
              </a:solidFill>
            </a:endParaRPr>
          </a:p>
          <a:p>
            <a:pPr>
              <a:spcAft>
                <a:spcPts val="1800"/>
              </a:spcAft>
            </a:pPr>
            <a:endParaRPr lang="en-US" sz="2400" dirty="0" smtClean="0">
              <a:solidFill>
                <a:srgbClr val="000000"/>
              </a:solidFill>
            </a:endParaRPr>
          </a:p>
          <a:p>
            <a:pPr>
              <a:spcAft>
                <a:spcPts val="1800"/>
              </a:spcAft>
              <a:buNone/>
            </a:pPr>
            <a:endParaRPr lang="en-US" sz="2000" dirty="0" smtClean="0"/>
          </a:p>
          <a:p>
            <a:pPr lvl="1">
              <a:spcAft>
                <a:spcPts val="1800"/>
              </a:spcAft>
              <a:buNone/>
            </a:pPr>
            <a:endParaRPr lang="en-US" sz="2000" dirty="0" smtClean="0"/>
          </a:p>
        </p:txBody>
      </p:sp>
      <p:pic>
        <p:nvPicPr>
          <p:cNvPr id="5" name="Picture 4" descr="data-center-t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783" y="1417638"/>
            <a:ext cx="3068017" cy="3535362"/>
          </a:xfrm>
          <a:prstGeom prst="rect">
            <a:avLst/>
          </a:prstGeom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Hadoop Overview</a:t>
            </a:r>
          </a:p>
          <a:p>
            <a:r>
              <a:rPr lang="en-US" sz="2000" dirty="0" smtClean="0"/>
              <a:t>Hadoop at SFDC</a:t>
            </a:r>
          </a:p>
          <a:p>
            <a:r>
              <a:rPr lang="en-US" sz="2000" dirty="0" smtClean="0"/>
              <a:t>MapReduce and HDFS</a:t>
            </a:r>
          </a:p>
          <a:p>
            <a:r>
              <a:rPr lang="en-US" sz="2000" dirty="0" smtClean="0"/>
              <a:t>What is Pig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Introduction to Pig Latin </a:t>
            </a:r>
          </a:p>
          <a:p>
            <a:r>
              <a:rPr lang="en-US" sz="2000" dirty="0" smtClean="0"/>
              <a:t>Getting Started with Pig</a:t>
            </a:r>
          </a:p>
          <a:p>
            <a:r>
              <a:rPr lang="en-US" sz="2000" dirty="0" smtClean="0"/>
              <a:t>Examples</a:t>
            </a:r>
          </a:p>
          <a:p>
            <a:endParaRPr lang="en-US" sz="2000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PigLatin – the dataflow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PigLatin statements work with relations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A relation (analogous to database table) is a bag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A bag is a collection of tuples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A </a:t>
            </a:r>
            <a:r>
              <a:rPr lang="en-US" sz="2000" dirty="0" err="1" smtClean="0"/>
              <a:t>tuple</a:t>
            </a:r>
            <a:r>
              <a:rPr lang="en-US" sz="2000" dirty="0" smtClean="0"/>
              <a:t> (analogous to database row) is an ordered set of fields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A field is a piece of data </a:t>
            </a:r>
          </a:p>
          <a:p>
            <a:pPr>
              <a:spcAft>
                <a:spcPts val="600"/>
              </a:spcAft>
            </a:pPr>
            <a:r>
              <a:rPr lang="en-US" sz="2400" dirty="0" smtClean="0">
                <a:solidFill>
                  <a:srgbClr val="0000FF"/>
                </a:solidFill>
              </a:rPr>
              <a:t>Example, A = LOAD ‘</a:t>
            </a:r>
            <a:r>
              <a:rPr lang="en-US" sz="2400" dirty="0" err="1" smtClean="0">
                <a:solidFill>
                  <a:srgbClr val="0000FF"/>
                </a:solidFill>
              </a:rPr>
              <a:t>input.dat</a:t>
            </a:r>
            <a:r>
              <a:rPr lang="en-US" sz="2400" dirty="0" smtClean="0">
                <a:solidFill>
                  <a:srgbClr val="0000FF"/>
                </a:solidFill>
              </a:rPr>
              <a:t>’;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>
                <a:solidFill>
                  <a:srgbClr val="0000FF"/>
                </a:solidFill>
              </a:rPr>
              <a:t>Here ‘A’ is a relation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>
                <a:solidFill>
                  <a:srgbClr val="0000FF"/>
                </a:solidFill>
              </a:rPr>
              <a:t>All records in ‘A’ (from the file ‘</a:t>
            </a:r>
            <a:r>
              <a:rPr lang="en-US" sz="2000" dirty="0" err="1" smtClean="0">
                <a:solidFill>
                  <a:srgbClr val="0000FF"/>
                </a:solidFill>
              </a:rPr>
              <a:t>input.dat</a:t>
            </a:r>
            <a:r>
              <a:rPr lang="en-US" sz="2000" dirty="0" smtClean="0">
                <a:solidFill>
                  <a:srgbClr val="0000FF"/>
                </a:solidFill>
              </a:rPr>
              <a:t>’) collectively form a bag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>
                <a:solidFill>
                  <a:srgbClr val="0000FF"/>
                </a:solidFill>
              </a:rPr>
              <a:t>Each record in ‘A’ is a tuple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>
                <a:solidFill>
                  <a:srgbClr val="0000FF"/>
                </a:solidFill>
              </a:rPr>
              <a:t>A field is a single cell in each tuple</a:t>
            </a:r>
          </a:p>
          <a:p>
            <a:pPr>
              <a:spcAft>
                <a:spcPts val="600"/>
              </a:spcAft>
              <a:buNone/>
            </a:pPr>
            <a:endParaRPr lang="en-US" sz="2400" i="1" dirty="0" smtClean="0"/>
          </a:p>
          <a:p>
            <a:pPr>
              <a:spcAft>
                <a:spcPts val="600"/>
              </a:spcAft>
              <a:buNone/>
            </a:pPr>
            <a:r>
              <a:rPr lang="en-US" sz="2400" i="1" dirty="0" smtClean="0"/>
              <a:t>To remember : A Pig relation is a bag of </a:t>
            </a:r>
          </a:p>
          <a:p>
            <a:pPr>
              <a:spcAft>
                <a:spcPts val="600"/>
              </a:spcAft>
              <a:buNone/>
            </a:pPr>
            <a:r>
              <a:rPr lang="en-US" sz="2400" i="1" dirty="0" smtClean="0"/>
              <a:t>					tuples</a:t>
            </a:r>
          </a:p>
          <a:p>
            <a:pPr>
              <a:spcAft>
                <a:spcPts val="600"/>
              </a:spcAft>
              <a:buNone/>
            </a:pPr>
            <a:endParaRPr lang="en-US" sz="2400" dirty="0" smtClean="0"/>
          </a:p>
          <a:p>
            <a:pPr lvl="1">
              <a:spcAft>
                <a:spcPts val="600"/>
              </a:spcAft>
            </a:pPr>
            <a:endParaRPr lang="en-US" sz="2000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1700" dirty="0" smtClean="0"/>
              <a:t>Download a recent stable release from one of the Apache Download Mirrors (see </a:t>
            </a:r>
            <a:r>
              <a:rPr lang="en-US" sz="1700" dirty="0" smtClean="0">
                <a:hlinkClick r:id="rId2"/>
              </a:rPr>
              <a:t>Pig Releases</a:t>
            </a:r>
            <a:r>
              <a:rPr lang="en-US" sz="1700" dirty="0" smtClean="0"/>
              <a:t>).</a:t>
            </a:r>
          </a:p>
          <a:p>
            <a:pPr>
              <a:spcAft>
                <a:spcPts val="1200"/>
              </a:spcAft>
            </a:pPr>
            <a:r>
              <a:rPr lang="en-US" sz="1800" dirty="0" smtClean="0"/>
              <a:t>Unpack the downloaded Pig distribution</a:t>
            </a:r>
          </a:p>
          <a:p>
            <a:pPr>
              <a:spcAft>
                <a:spcPts val="1200"/>
              </a:spcAft>
            </a:pPr>
            <a:r>
              <a:rPr lang="en-US" sz="1800" dirty="0" smtClean="0"/>
              <a:t>Add pig-</a:t>
            </a:r>
            <a:r>
              <a:rPr lang="en-US" sz="1800" dirty="0" err="1" smtClean="0"/>
              <a:t>x.y.z</a:t>
            </a:r>
            <a:r>
              <a:rPr lang="en-US" sz="1800" dirty="0" smtClean="0"/>
              <a:t>/bin to your path. </a:t>
            </a:r>
          </a:p>
          <a:p>
            <a:pPr lvl="1">
              <a:spcAft>
                <a:spcPts val="1200"/>
              </a:spcAft>
            </a:pPr>
            <a:r>
              <a:rPr lang="en-US" sz="1400" dirty="0" smtClean="0"/>
              <a:t>Use export (</a:t>
            </a:r>
            <a:r>
              <a:rPr lang="en-US" sz="1400" dirty="0" err="1" smtClean="0"/>
              <a:t>bash,sh,ksh</a:t>
            </a:r>
            <a:r>
              <a:rPr lang="en-US" sz="1400" dirty="0" smtClean="0"/>
              <a:t>) or </a:t>
            </a:r>
            <a:r>
              <a:rPr lang="en-US" sz="1400" dirty="0" err="1" smtClean="0"/>
              <a:t>setenv</a:t>
            </a:r>
            <a:r>
              <a:rPr lang="en-US" sz="1400" dirty="0" smtClean="0"/>
              <a:t> (</a:t>
            </a:r>
            <a:r>
              <a:rPr lang="en-US" sz="1400" dirty="0" err="1" smtClean="0"/>
              <a:t>tcsh,csh</a:t>
            </a:r>
            <a:r>
              <a:rPr lang="en-US" sz="1400" dirty="0" smtClean="0"/>
              <a:t>). </a:t>
            </a:r>
          </a:p>
          <a:p>
            <a:pPr lvl="1">
              <a:spcAft>
                <a:spcPts val="1200"/>
              </a:spcAft>
            </a:pPr>
            <a:r>
              <a:rPr lang="en-US" sz="1400" dirty="0" smtClean="0"/>
              <a:t>For example: </a:t>
            </a:r>
            <a:br>
              <a:rPr lang="en-US" sz="1400" dirty="0" smtClean="0"/>
            </a:br>
            <a:r>
              <a:rPr lang="en-US" sz="1400" dirty="0" smtClean="0">
                <a:solidFill>
                  <a:srgbClr val="1F497D"/>
                </a:solidFill>
              </a:rPr>
              <a:t>$ export PATH=/&lt;my-path-to-pig&gt;/pig-</a:t>
            </a:r>
            <a:r>
              <a:rPr lang="en-US" sz="1400" dirty="0" err="1" smtClean="0">
                <a:solidFill>
                  <a:srgbClr val="1F497D"/>
                </a:solidFill>
              </a:rPr>
              <a:t>x.y.z/bin:$PATH</a:t>
            </a:r>
            <a:endParaRPr lang="en-US" sz="1400" dirty="0" smtClean="0">
              <a:solidFill>
                <a:srgbClr val="1F497D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1800" dirty="0" smtClean="0"/>
              <a:t>Test the Pig installation with this simple command: $ pig –help </a:t>
            </a:r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1800" dirty="0" smtClean="0"/>
              <a:t>All files are installed and run using your local host and file system</a:t>
            </a:r>
          </a:p>
          <a:p>
            <a:pPr lvl="1">
              <a:spcAft>
                <a:spcPts val="1200"/>
              </a:spcAft>
            </a:pPr>
            <a:r>
              <a:rPr lang="en-US" sz="1400" dirty="0" smtClean="0"/>
              <a:t>Does not involve a real </a:t>
            </a:r>
            <a:r>
              <a:rPr lang="en-US" sz="1400" dirty="0" err="1" smtClean="0"/>
              <a:t>hadoop</a:t>
            </a:r>
            <a:r>
              <a:rPr lang="en-US" sz="1400" dirty="0" smtClean="0"/>
              <a:t> cluster</a:t>
            </a:r>
          </a:p>
          <a:p>
            <a:pPr>
              <a:spcAft>
                <a:spcPts val="1200"/>
              </a:spcAft>
            </a:pPr>
            <a:r>
              <a:rPr lang="en-US" sz="1700" dirty="0" smtClean="0"/>
              <a:t>Great for starting off, debugging</a:t>
            </a:r>
          </a:p>
          <a:p>
            <a:pPr>
              <a:spcAft>
                <a:spcPts val="1200"/>
              </a:spcAft>
            </a:pPr>
            <a:r>
              <a:rPr lang="en-US" sz="1800" dirty="0" smtClean="0"/>
              <a:t>Specify local mode using the -</a:t>
            </a:r>
            <a:r>
              <a:rPr lang="en-US" sz="1800" dirty="0" err="1" smtClean="0"/>
              <a:t>x</a:t>
            </a:r>
            <a:r>
              <a:rPr lang="en-US" sz="1800" dirty="0" smtClean="0"/>
              <a:t> flag </a:t>
            </a:r>
          </a:p>
          <a:p>
            <a:pPr lvl="1">
              <a:spcAft>
                <a:spcPts val="1200"/>
              </a:spcAft>
            </a:pPr>
            <a:r>
              <a:rPr lang="en-US" sz="1400" dirty="0" smtClean="0">
                <a:solidFill>
                  <a:srgbClr val="1F497D"/>
                </a:solidFill>
              </a:rPr>
              <a:t>$ pig –</a:t>
            </a:r>
            <a:r>
              <a:rPr lang="en-US" sz="1400" dirty="0" err="1" smtClean="0">
                <a:solidFill>
                  <a:srgbClr val="1F497D"/>
                </a:solidFill>
              </a:rPr>
              <a:t>x</a:t>
            </a:r>
            <a:r>
              <a:rPr lang="en-US" sz="1400" dirty="0" smtClean="0">
                <a:solidFill>
                  <a:srgbClr val="1F497D"/>
                </a:solidFill>
              </a:rPr>
              <a:t> local</a:t>
            </a:r>
          </a:p>
          <a:p>
            <a:pPr lvl="1">
              <a:spcAft>
                <a:spcPts val="1200"/>
              </a:spcAft>
            </a:pPr>
            <a:r>
              <a:rPr lang="en-US" sz="1400" dirty="0" smtClean="0">
                <a:solidFill>
                  <a:srgbClr val="1F497D"/>
                </a:solidFill>
              </a:rPr>
              <a:t>$ grunt&gt; a = load ‘</a:t>
            </a:r>
            <a:r>
              <a:rPr lang="en-US" sz="1400" dirty="0" err="1" smtClean="0">
                <a:solidFill>
                  <a:srgbClr val="1F497D"/>
                </a:solidFill>
              </a:rPr>
              <a:t>foo</a:t>
            </a:r>
            <a:r>
              <a:rPr lang="en-US" sz="1400" dirty="0" smtClean="0">
                <a:solidFill>
                  <a:srgbClr val="1F497D"/>
                </a:solidFill>
              </a:rPr>
              <a:t>’;  -- here the file ‘</a:t>
            </a:r>
            <a:r>
              <a:rPr lang="en-US" sz="1400" dirty="0" err="1" smtClean="0">
                <a:solidFill>
                  <a:srgbClr val="1F497D"/>
                </a:solidFill>
              </a:rPr>
              <a:t>foo</a:t>
            </a:r>
            <a:r>
              <a:rPr lang="en-US" sz="1400" dirty="0" smtClean="0">
                <a:solidFill>
                  <a:srgbClr val="1F497D"/>
                </a:solidFill>
              </a:rPr>
              <a:t>’ resides on local </a:t>
            </a:r>
            <a:r>
              <a:rPr lang="en-US" sz="1400" dirty="0" err="1" smtClean="0">
                <a:solidFill>
                  <a:srgbClr val="1F497D"/>
                </a:solidFill>
              </a:rPr>
              <a:t>filesystem</a:t>
            </a:r>
            <a:endParaRPr lang="en-US" sz="1300" dirty="0" smtClean="0">
              <a:solidFill>
                <a:srgbClr val="1F497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1700" dirty="0" smtClean="0"/>
              <a:t>Default mode</a:t>
            </a:r>
          </a:p>
          <a:p>
            <a:pPr>
              <a:spcAft>
                <a:spcPts val="1200"/>
              </a:spcAft>
            </a:pPr>
            <a:r>
              <a:rPr lang="en-US" sz="1800" dirty="0" smtClean="0"/>
              <a:t>Access to a </a:t>
            </a:r>
            <a:r>
              <a:rPr lang="en-US" sz="1800" dirty="0" err="1" smtClean="0"/>
              <a:t>Hadoop</a:t>
            </a:r>
            <a:r>
              <a:rPr lang="en-US" sz="1800" dirty="0" smtClean="0"/>
              <a:t> cluster and HDFS installation</a:t>
            </a:r>
          </a:p>
          <a:p>
            <a:pPr>
              <a:spcAft>
                <a:spcPts val="1200"/>
              </a:spcAft>
            </a:pPr>
            <a:r>
              <a:rPr lang="en-US" sz="1800" dirty="0" smtClean="0"/>
              <a:t>Point Pig to remote cluster by placing HADOOP_CONF_DIR on PIG_CLASSPATH</a:t>
            </a:r>
          </a:p>
          <a:p>
            <a:pPr lvl="1">
              <a:spcAft>
                <a:spcPts val="1200"/>
              </a:spcAft>
            </a:pPr>
            <a:r>
              <a:rPr lang="en-US" sz="1400" dirty="0" smtClean="0"/>
              <a:t>HADOOP_CONF_DIR is the directory containing your </a:t>
            </a:r>
            <a:r>
              <a:rPr lang="en-US" sz="1400" dirty="0" err="1" smtClean="0"/>
              <a:t>hadoop-site.xml</a:t>
            </a:r>
            <a:r>
              <a:rPr lang="en-US" sz="1400" dirty="0" smtClean="0"/>
              <a:t>, </a:t>
            </a:r>
            <a:r>
              <a:rPr lang="en-US" sz="1400" dirty="0" err="1" smtClean="0"/>
              <a:t>hdfs-site.xml</a:t>
            </a:r>
            <a:r>
              <a:rPr lang="en-US" sz="1400" dirty="0" smtClean="0"/>
              <a:t>, </a:t>
            </a:r>
            <a:r>
              <a:rPr lang="en-US" sz="1400" dirty="0" err="1" smtClean="0"/>
              <a:t>mapred-site.xml</a:t>
            </a:r>
            <a:r>
              <a:rPr lang="en-US" sz="1400" dirty="0" smtClean="0"/>
              <a:t> files</a:t>
            </a:r>
          </a:p>
          <a:p>
            <a:pPr lvl="1">
              <a:spcAft>
                <a:spcPts val="1200"/>
              </a:spcAft>
            </a:pPr>
            <a:r>
              <a:rPr lang="en-US" sz="1400" dirty="0" smtClean="0"/>
              <a:t>Example: $ export PIG_CLASSPATH=&lt;</a:t>
            </a:r>
            <a:r>
              <a:rPr lang="en-US" sz="1400" dirty="0" err="1" smtClean="0"/>
              <a:t>path_to_hadoop_conf_dir</a:t>
            </a:r>
            <a:r>
              <a:rPr lang="en-US" sz="1400" dirty="0" smtClean="0"/>
              <a:t>&gt;</a:t>
            </a:r>
          </a:p>
          <a:p>
            <a:pPr lvl="1">
              <a:spcAft>
                <a:spcPts val="1200"/>
              </a:spcAft>
            </a:pPr>
            <a:r>
              <a:rPr lang="en-US" sz="1400" dirty="0" smtClean="0">
                <a:solidFill>
                  <a:schemeClr val="tx2"/>
                </a:solidFill>
              </a:rPr>
              <a:t>$ pig</a:t>
            </a:r>
          </a:p>
          <a:p>
            <a:pPr lvl="1">
              <a:spcAft>
                <a:spcPts val="1200"/>
              </a:spcAft>
            </a:pPr>
            <a:r>
              <a:rPr lang="en-US" sz="1400" dirty="0" smtClean="0">
                <a:solidFill>
                  <a:schemeClr val="tx2"/>
                </a:solidFill>
              </a:rPr>
              <a:t>grunt&gt; a = load ‘</a:t>
            </a:r>
            <a:r>
              <a:rPr lang="en-US" sz="1400" dirty="0" err="1" smtClean="0">
                <a:solidFill>
                  <a:schemeClr val="tx2"/>
                </a:solidFill>
              </a:rPr>
              <a:t>foo</a:t>
            </a:r>
            <a:r>
              <a:rPr lang="en-US" sz="1400" dirty="0" smtClean="0">
                <a:solidFill>
                  <a:schemeClr val="tx2"/>
                </a:solidFill>
              </a:rPr>
              <a:t>’;           -- here ‘</a:t>
            </a:r>
            <a:r>
              <a:rPr lang="en-US" sz="1400" dirty="0" err="1" smtClean="0">
                <a:solidFill>
                  <a:schemeClr val="tx2"/>
                </a:solidFill>
              </a:rPr>
              <a:t>foo</a:t>
            </a:r>
            <a:r>
              <a:rPr lang="en-US" sz="1400" dirty="0" smtClean="0">
                <a:solidFill>
                  <a:schemeClr val="tx2"/>
                </a:solidFill>
              </a:rPr>
              <a:t>’ refers to a file on HDFS </a:t>
            </a:r>
          </a:p>
          <a:p>
            <a:pPr lvl="1">
              <a:spcAft>
                <a:spcPts val="1200"/>
              </a:spcAft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nt, long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loat, double</a:t>
            </a:r>
          </a:p>
          <a:p>
            <a:r>
              <a:rPr lang="en-US" sz="2400" dirty="0" smtClean="0"/>
              <a:t>chararray – Java String</a:t>
            </a:r>
          </a:p>
          <a:p>
            <a:r>
              <a:rPr lang="en-US" sz="2400" dirty="0"/>
              <a:t>b</a:t>
            </a:r>
            <a:r>
              <a:rPr lang="en-US" sz="2400" dirty="0" smtClean="0"/>
              <a:t>ytearray </a:t>
            </a:r>
          </a:p>
          <a:p>
            <a:pPr lvl="1"/>
            <a:r>
              <a:rPr lang="en-US" sz="2400" dirty="0" smtClean="0"/>
              <a:t>default type of all fields if schema not specified</a:t>
            </a:r>
          </a:p>
          <a:p>
            <a:r>
              <a:rPr lang="en-US" sz="2400" dirty="0" smtClean="0"/>
              <a:t>Complex data types</a:t>
            </a:r>
          </a:p>
          <a:p>
            <a:pPr lvl="1"/>
            <a:r>
              <a:rPr lang="en-US" sz="2400" dirty="0" smtClean="0"/>
              <a:t>tuple, </a:t>
            </a:r>
            <a:r>
              <a:rPr lang="en-US" sz="2400" dirty="0" err="1" smtClean="0"/>
              <a:t>eg</a:t>
            </a:r>
            <a:r>
              <a:rPr lang="en-US" sz="2400" dirty="0" smtClean="0"/>
              <a:t> (</a:t>
            </a:r>
            <a:r>
              <a:rPr lang="en-US" sz="2400" dirty="0" err="1" smtClean="0"/>
              <a:t>abc,def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/>
              <a:t>b</a:t>
            </a:r>
            <a:r>
              <a:rPr lang="en-US" sz="2400" dirty="0" smtClean="0"/>
              <a:t>ag, </a:t>
            </a:r>
            <a:r>
              <a:rPr lang="en-US" sz="2400" dirty="0" err="1" smtClean="0"/>
              <a:t>eg</a:t>
            </a:r>
            <a:r>
              <a:rPr lang="en-US" sz="2400" dirty="0" smtClean="0"/>
              <a:t> {(19,2), (18,1)}</a:t>
            </a:r>
          </a:p>
          <a:p>
            <a:pPr lvl="1"/>
            <a:r>
              <a:rPr lang="en-US" sz="2400" dirty="0"/>
              <a:t>m</a:t>
            </a:r>
            <a:r>
              <a:rPr lang="en-US" sz="2400" dirty="0" smtClean="0"/>
              <a:t>ap, </a:t>
            </a:r>
            <a:r>
              <a:rPr lang="en-US" sz="2400" dirty="0" err="1" smtClean="0"/>
              <a:t>eg</a:t>
            </a:r>
            <a:r>
              <a:rPr lang="en-US" sz="2400" dirty="0" smtClean="0"/>
              <a:t> [</a:t>
            </a:r>
            <a:r>
              <a:rPr lang="en-US" sz="2400" dirty="0" err="1" smtClean="0"/>
              <a:t>sfdc#logs</a:t>
            </a:r>
            <a:r>
              <a:rPr lang="en-US" sz="2400" dirty="0" smtClean="0"/>
              <a:t>]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LOAD </a:t>
            </a:r>
          </a:p>
          <a:p>
            <a:pPr lvl="1"/>
            <a:r>
              <a:rPr lang="en-US" sz="2400" dirty="0" smtClean="0"/>
              <a:t>Reads data from the file system</a:t>
            </a:r>
          </a:p>
          <a:p>
            <a:r>
              <a:rPr lang="en-US" sz="2400" dirty="0" smtClean="0"/>
              <a:t>Syntax</a:t>
            </a:r>
          </a:p>
          <a:p>
            <a:pPr lvl="1"/>
            <a:r>
              <a:rPr lang="en-US" sz="2400" dirty="0" smtClean="0">
                <a:solidFill>
                  <a:srgbClr val="C0504D"/>
                </a:solidFill>
              </a:rPr>
              <a:t>LOAD ‘input’ [USING function] [AS schema]; 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err="1" smtClean="0"/>
              <a:t>Eg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595959"/>
                </a:solidFill>
              </a:rPr>
              <a:t>A = LOAD ‘input’ USING PigStorage(‘\t’) AS (name:chararray, age:int, gpa:float); </a:t>
            </a:r>
          </a:p>
          <a:p>
            <a:pPr lvl="1">
              <a:buNone/>
            </a:pPr>
            <a:r>
              <a:rPr lang="en-US" sz="2400" dirty="0" smtClean="0"/>
              <a:t>      </a:t>
            </a:r>
            <a:endParaRPr lang="en-US" sz="2400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Use schemas to assign types to fields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= LOAD 'data' AS (name, age, gpa); 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n</a:t>
            </a:r>
            <a:r>
              <a:rPr lang="en-US" sz="2000" dirty="0" smtClean="0"/>
              <a:t>ame, age, gpa default to bytearrays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rgbClr val="595959"/>
                </a:solidFill>
              </a:rPr>
              <a:t>A = LOAD 'data' AS (name:chararray, age:int, gpa:float); 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n</a:t>
            </a:r>
            <a:r>
              <a:rPr lang="en-US" sz="2000" dirty="0" smtClean="0"/>
              <a:t>ame is now a String (chararray), age is integer and gpa is float</a:t>
            </a:r>
          </a:p>
          <a:p>
            <a:pPr lvl="1">
              <a:spcAft>
                <a:spcPts val="1200"/>
              </a:spcAft>
            </a:pPr>
            <a:endParaRPr lang="en-US" sz="2400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Schema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Describe</a:t>
            </a:r>
          </a:p>
          <a:p>
            <a:pPr lvl="1"/>
            <a:r>
              <a:rPr lang="en-US" sz="2000" dirty="0" smtClean="0"/>
              <a:t>Provides the schema of a relation</a:t>
            </a:r>
          </a:p>
          <a:p>
            <a:r>
              <a:rPr lang="en-US" sz="2400" dirty="0" smtClean="0"/>
              <a:t>Syntax</a:t>
            </a:r>
          </a:p>
          <a:p>
            <a:pPr lvl="1"/>
            <a:r>
              <a:rPr lang="en-US" sz="2000" dirty="0" smtClean="0"/>
              <a:t>DESCRIBE [alias];</a:t>
            </a:r>
          </a:p>
          <a:p>
            <a:pPr lvl="1"/>
            <a:r>
              <a:rPr lang="en-US" sz="2000" dirty="0" smtClean="0"/>
              <a:t>If schema is not provided, describe will say “Schema for alias unknown”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35000" y="4121689"/>
          <a:ext cx="6096000" cy="235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3566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grunt&gt; A = load 'data' as (</a:t>
                      </a:r>
                      <a:r>
                        <a:rPr lang="en-US" sz="1400" dirty="0" err="1" smtClean="0"/>
                        <a:t>a:int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b</a:t>
                      </a:r>
                      <a:r>
                        <a:rPr lang="en-US" sz="1400" dirty="0" smtClean="0"/>
                        <a:t>: long, </a:t>
                      </a:r>
                      <a:r>
                        <a:rPr lang="en-US" sz="1400" dirty="0" err="1" smtClean="0"/>
                        <a:t>c</a:t>
                      </a:r>
                      <a:r>
                        <a:rPr lang="en-US" sz="1400" dirty="0" smtClean="0"/>
                        <a:t>: float);</a:t>
                      </a:r>
                    </a:p>
                    <a:p>
                      <a:r>
                        <a:rPr lang="en-US" sz="1400" dirty="0" smtClean="0"/>
                        <a:t>grunt&gt; describe A;                                   </a:t>
                      </a:r>
                    </a:p>
                    <a:p>
                      <a:r>
                        <a:rPr lang="en-US" sz="1400" dirty="0" smtClean="0"/>
                        <a:t>A: {a: 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b</a:t>
                      </a:r>
                      <a:r>
                        <a:rPr lang="en-US" sz="1400" dirty="0" smtClean="0"/>
                        <a:t>: long, </a:t>
                      </a:r>
                      <a:r>
                        <a:rPr lang="en-US" sz="1400" dirty="0" err="1" smtClean="0"/>
                        <a:t>c</a:t>
                      </a:r>
                      <a:r>
                        <a:rPr lang="en-US" sz="1400" dirty="0" smtClean="0"/>
                        <a:t>: float}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grunt&gt; B = load '</a:t>
                      </a:r>
                      <a:r>
                        <a:rPr lang="en-US" sz="1400" dirty="0" err="1" smtClean="0"/>
                        <a:t>somemoredata</a:t>
                      </a:r>
                      <a:r>
                        <a:rPr lang="en-US" sz="1400" dirty="0" smtClean="0"/>
                        <a:t>';</a:t>
                      </a:r>
                    </a:p>
                    <a:p>
                      <a:r>
                        <a:rPr lang="en-US" sz="1400" dirty="0" smtClean="0"/>
                        <a:t>grunt&gt; describe B;</a:t>
                      </a:r>
                    </a:p>
                    <a:p>
                      <a:r>
                        <a:rPr lang="en-US" sz="1400" dirty="0" smtClean="0"/>
                        <a:t>Schema for B unknown.</a:t>
                      </a:r>
                    </a:p>
                    <a:p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Dump and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Dump writes the output to console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grunt&gt; A = load ‘data’;</a:t>
            </a:r>
          </a:p>
          <a:p>
            <a:pPr lvl="1"/>
            <a:r>
              <a:rPr lang="en-US" sz="2000" dirty="0">
                <a:solidFill>
                  <a:srgbClr val="404040"/>
                </a:solidFill>
              </a:rPr>
              <a:t>g</a:t>
            </a:r>
            <a:r>
              <a:rPr lang="en-US" sz="2000" dirty="0" smtClean="0">
                <a:solidFill>
                  <a:srgbClr val="404040"/>
                </a:solidFill>
              </a:rPr>
              <a:t>runt&gt; DUMP A; </a:t>
            </a:r>
            <a:r>
              <a:rPr lang="en-US" sz="2000" dirty="0" smtClean="0"/>
              <a:t>//This will print contents of A on Console</a:t>
            </a:r>
          </a:p>
          <a:p>
            <a:r>
              <a:rPr lang="en-US" sz="2400" dirty="0" smtClean="0"/>
              <a:t>Store writes output to a HDFS location</a:t>
            </a:r>
          </a:p>
          <a:p>
            <a:pPr lvl="1"/>
            <a:r>
              <a:rPr lang="en-US" sz="2000" dirty="0">
                <a:solidFill>
                  <a:srgbClr val="404040"/>
                </a:solidFill>
              </a:rPr>
              <a:t>g</a:t>
            </a:r>
            <a:r>
              <a:rPr lang="en-US" sz="2000" dirty="0" smtClean="0">
                <a:solidFill>
                  <a:srgbClr val="404040"/>
                </a:solidFill>
              </a:rPr>
              <a:t>runt&gt; A = load ‘data’;</a:t>
            </a:r>
          </a:p>
          <a:p>
            <a:pPr lvl="1"/>
            <a:r>
              <a:rPr lang="en-US" sz="2000" dirty="0">
                <a:solidFill>
                  <a:srgbClr val="404040"/>
                </a:solidFill>
              </a:rPr>
              <a:t>g</a:t>
            </a:r>
            <a:r>
              <a:rPr lang="en-US" sz="2000" dirty="0" smtClean="0">
                <a:solidFill>
                  <a:srgbClr val="404040"/>
                </a:solidFill>
              </a:rPr>
              <a:t>runt&gt; STORE A INTO ‘/user/username/output’; </a:t>
            </a:r>
            <a:r>
              <a:rPr lang="en-US" sz="2000" dirty="0" smtClean="0"/>
              <a:t>//This will write contents of A to HDFS</a:t>
            </a:r>
          </a:p>
          <a:p>
            <a:r>
              <a:rPr lang="en-US" sz="2400" dirty="0" smtClean="0"/>
              <a:t>Pig starts a job only when a DUMP or STORE is encountered</a:t>
            </a:r>
          </a:p>
          <a:p>
            <a:endParaRPr lang="en-US" sz="2400" dirty="0" smtClean="0"/>
          </a:p>
          <a:p>
            <a:pPr lvl="1">
              <a:buNone/>
            </a:pPr>
            <a:endParaRPr lang="en-US" sz="2000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Hadoop Can </a:t>
            </a:r>
            <a:r>
              <a:rPr lang="en-US" dirty="0" smtClean="0">
                <a:solidFill>
                  <a:srgbClr val="FF0000"/>
                </a:solidFill>
              </a:rPr>
              <a:t>NOT </a:t>
            </a:r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Real-time/near-real-time processing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Some lag involved</a:t>
            </a:r>
          </a:p>
          <a:p>
            <a:pPr>
              <a:spcAft>
                <a:spcPts val="600"/>
              </a:spcAft>
            </a:pPr>
            <a:r>
              <a:rPr lang="en-US" sz="2400" dirty="0" err="1" smtClean="0"/>
              <a:t>Hadoop</a:t>
            </a:r>
            <a:r>
              <a:rPr lang="en-US" sz="2400" dirty="0" smtClean="0"/>
              <a:t> is batch-oriented (full dataset scans)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For real-time queries consider Hbase - built on top of HDFS</a:t>
            </a:r>
          </a:p>
          <a:p>
            <a:pPr>
              <a:spcAft>
                <a:spcPts val="600"/>
              </a:spcAft>
            </a:pPr>
            <a:r>
              <a:rPr lang="en-US" sz="2000" i="1" dirty="0" smtClean="0">
                <a:cs typeface="Trebuchet MS"/>
              </a:rPr>
              <a:t>Example</a:t>
            </a:r>
          </a:p>
          <a:p>
            <a:pPr lvl="1">
              <a:spcAft>
                <a:spcPts val="600"/>
              </a:spcAft>
            </a:pPr>
            <a:r>
              <a:rPr lang="en-US" sz="2000" i="1" dirty="0" smtClean="0">
                <a:cs typeface="Trebuchet MS"/>
              </a:rPr>
              <a:t>Give me log lines with </a:t>
            </a:r>
            <a:r>
              <a:rPr lang="en-US" sz="2000" i="1" dirty="0" err="1" smtClean="0">
                <a:cs typeface="Trebuchet MS"/>
              </a:rPr>
              <a:t>url</a:t>
            </a:r>
            <a:r>
              <a:rPr lang="en-US" sz="2000" i="1" dirty="0" smtClean="0">
                <a:cs typeface="Trebuchet MS"/>
              </a:rPr>
              <a:t> containing “login” in the last 30 </a:t>
            </a:r>
            <a:r>
              <a:rPr lang="en-US" sz="2000" i="1" dirty="0" err="1" smtClean="0">
                <a:cs typeface="Trebuchet MS"/>
              </a:rPr>
              <a:t>secs</a:t>
            </a:r>
            <a:r>
              <a:rPr lang="en-US" sz="2000" i="1" dirty="0" smtClean="0">
                <a:cs typeface="Trebuchet MS"/>
              </a:rPr>
              <a:t> : difficult to achieve with </a:t>
            </a:r>
            <a:r>
              <a:rPr lang="en-US" sz="2000" i="1" dirty="0" err="1" smtClean="0">
                <a:cs typeface="Trebuchet MS"/>
              </a:rPr>
              <a:t>hadoop</a:t>
            </a:r>
            <a:r>
              <a:rPr lang="en-US" sz="2000" i="1" dirty="0" smtClean="0">
                <a:cs typeface="Trebuchet MS"/>
              </a:rPr>
              <a:t> (</a:t>
            </a:r>
            <a:r>
              <a:rPr lang="en-US" sz="2000" i="1" dirty="0" err="1" smtClean="0">
                <a:cs typeface="Trebuchet MS"/>
              </a:rPr>
              <a:t>MapReduce</a:t>
            </a:r>
            <a:r>
              <a:rPr lang="en-US" sz="2000" i="1" dirty="0" smtClean="0">
                <a:cs typeface="Trebuchet MS"/>
              </a:rPr>
              <a:t>), not really suitable for it</a:t>
            </a:r>
          </a:p>
          <a:p>
            <a:pPr>
              <a:spcAft>
                <a:spcPts val="600"/>
              </a:spcAft>
              <a:buNone/>
            </a:pPr>
            <a:endParaRPr lang="en-US" sz="2400" dirty="0" smtClean="0"/>
          </a:p>
          <a:p>
            <a:pPr>
              <a:spcAft>
                <a:spcPts val="600"/>
              </a:spcAft>
            </a:pPr>
            <a:endParaRPr lang="en-US" sz="2400" dirty="0" smtClean="0"/>
          </a:p>
          <a:p>
            <a:pPr>
              <a:spcAft>
                <a:spcPts val="600"/>
              </a:spcAft>
            </a:pPr>
            <a:endParaRPr lang="en-US" sz="2400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Referencing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Fields are referred to by positional notation </a:t>
            </a:r>
            <a:r>
              <a:rPr lang="en-US" sz="2400" b="1" dirty="0" smtClean="0">
                <a:solidFill>
                  <a:schemeClr val="accent2"/>
                </a:solidFill>
              </a:rPr>
              <a:t>OR </a:t>
            </a:r>
            <a:r>
              <a:rPr lang="en-US" sz="2400" dirty="0" smtClean="0"/>
              <a:t>by name (alias)</a:t>
            </a:r>
          </a:p>
          <a:p>
            <a:pPr lvl="1"/>
            <a:r>
              <a:rPr lang="en-US" sz="2000" dirty="0" smtClean="0"/>
              <a:t>Positional notation is generated by the system</a:t>
            </a:r>
          </a:p>
          <a:p>
            <a:pPr lvl="1"/>
            <a:r>
              <a:rPr lang="en-US" sz="2000" dirty="0" smtClean="0"/>
              <a:t>Starts with $0</a:t>
            </a:r>
          </a:p>
          <a:p>
            <a:pPr lvl="1"/>
            <a:r>
              <a:rPr lang="en-US" sz="2000" dirty="0" smtClean="0"/>
              <a:t>Names are assigned by you using schemas. </a:t>
            </a:r>
            <a:r>
              <a:rPr lang="en-US" sz="2000" dirty="0" err="1" smtClean="0"/>
              <a:t>Eg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595959"/>
                </a:solidFill>
              </a:rPr>
              <a:t>A = load ‘data’ as (</a:t>
            </a:r>
            <a:r>
              <a:rPr lang="en-US" sz="2000" i="1" dirty="0" smtClean="0">
                <a:solidFill>
                  <a:srgbClr val="595959"/>
                </a:solidFill>
              </a:rPr>
              <a:t>name</a:t>
            </a:r>
            <a:r>
              <a:rPr lang="en-US" sz="2000" dirty="0" smtClean="0">
                <a:solidFill>
                  <a:srgbClr val="595959"/>
                </a:solidFill>
              </a:rPr>
              <a:t>:chararray, </a:t>
            </a:r>
            <a:r>
              <a:rPr lang="en-US" sz="2000" i="1" dirty="0" smtClean="0">
                <a:solidFill>
                  <a:srgbClr val="595959"/>
                </a:solidFill>
              </a:rPr>
              <a:t>age</a:t>
            </a:r>
            <a:r>
              <a:rPr lang="en-US" sz="2000" dirty="0" smtClean="0">
                <a:solidFill>
                  <a:srgbClr val="595959"/>
                </a:solidFill>
              </a:rPr>
              <a:t>:int);</a:t>
            </a:r>
          </a:p>
          <a:p>
            <a:r>
              <a:rPr lang="en-US" sz="2400" dirty="0" smtClean="0"/>
              <a:t>With positional notation, fields can be accessed as</a:t>
            </a:r>
          </a:p>
          <a:p>
            <a:pPr lvl="1"/>
            <a:r>
              <a:rPr lang="en-US" sz="2000" dirty="0" smtClean="0">
                <a:solidFill>
                  <a:srgbClr val="595959"/>
                </a:solidFill>
              </a:rPr>
              <a:t>A = load ‘data’;</a:t>
            </a:r>
          </a:p>
          <a:p>
            <a:pPr lvl="1"/>
            <a:r>
              <a:rPr lang="en-US" sz="2000" dirty="0" smtClean="0">
                <a:solidFill>
                  <a:srgbClr val="595959"/>
                </a:solidFill>
              </a:rPr>
              <a:t>B = </a:t>
            </a:r>
            <a:r>
              <a:rPr lang="en-US" sz="2000" dirty="0" err="1" smtClean="0">
                <a:solidFill>
                  <a:srgbClr val="595959"/>
                </a:solidFill>
              </a:rPr>
              <a:t>foreach</a:t>
            </a:r>
            <a:r>
              <a:rPr lang="en-US" sz="2000" dirty="0" smtClean="0">
                <a:solidFill>
                  <a:srgbClr val="595959"/>
                </a:solidFill>
              </a:rPr>
              <a:t> A generate $0, $1; //1</a:t>
            </a:r>
            <a:r>
              <a:rPr lang="en-US" sz="2000" baseline="30000" dirty="0" smtClean="0">
                <a:solidFill>
                  <a:srgbClr val="595959"/>
                </a:solidFill>
              </a:rPr>
              <a:t>st</a:t>
            </a:r>
            <a:r>
              <a:rPr lang="en-US" sz="2000" dirty="0" smtClean="0">
                <a:solidFill>
                  <a:srgbClr val="595959"/>
                </a:solidFill>
              </a:rPr>
              <a:t> &amp; 2</a:t>
            </a:r>
            <a:r>
              <a:rPr lang="en-US" sz="2000" baseline="30000" dirty="0" smtClean="0">
                <a:solidFill>
                  <a:srgbClr val="595959"/>
                </a:solidFill>
              </a:rPr>
              <a:t>nd</a:t>
            </a:r>
            <a:r>
              <a:rPr lang="en-US" sz="2000" dirty="0" smtClean="0">
                <a:solidFill>
                  <a:srgbClr val="595959"/>
                </a:solidFill>
              </a:rPr>
              <a:t> column</a:t>
            </a:r>
            <a:endParaRPr lang="en-US" sz="20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Limits the number of output tuples</a:t>
            </a:r>
          </a:p>
          <a:p>
            <a:r>
              <a:rPr lang="en-US" sz="2400" dirty="0" smtClean="0"/>
              <a:t>Syntax</a:t>
            </a:r>
          </a:p>
          <a:p>
            <a:pPr lvl="1"/>
            <a:r>
              <a:rPr lang="en-US" sz="2000" dirty="0" smtClean="0"/>
              <a:t>alias = LIMIT alias  n;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4628" y="3025011"/>
          <a:ext cx="6096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grunt&gt; A = load 'data';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grunt&gt; B = LIMIT A 10;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grunt&gt; DUMP B; --Prints only 10 rows</a:t>
                      </a:r>
                    </a:p>
                    <a:p>
                      <a:endParaRPr 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Foreach.. Generate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Used for data transformations and projections</a:t>
            </a:r>
          </a:p>
          <a:p>
            <a:r>
              <a:rPr lang="en-US" sz="2400" dirty="0" smtClean="0"/>
              <a:t>Syntax</a:t>
            </a:r>
          </a:p>
          <a:p>
            <a:pPr lvl="1"/>
            <a:r>
              <a:rPr lang="en-US" sz="2000" dirty="0" smtClean="0"/>
              <a:t>alias  = FOREACH { block | </a:t>
            </a:r>
            <a:r>
              <a:rPr lang="en-US" sz="2000" dirty="0" err="1" smtClean="0"/>
              <a:t>nested_block</a:t>
            </a:r>
            <a:r>
              <a:rPr lang="en-US" sz="2000" dirty="0" smtClean="0"/>
              <a:t> };</a:t>
            </a:r>
          </a:p>
          <a:p>
            <a:pPr lvl="1"/>
            <a:r>
              <a:rPr lang="en-US" sz="2000" i="1" dirty="0" err="1" smtClean="0"/>
              <a:t>nested_block</a:t>
            </a:r>
            <a:r>
              <a:rPr lang="en-US" sz="2000" i="1" dirty="0" smtClean="0"/>
              <a:t> usage later in the deck</a:t>
            </a:r>
          </a:p>
          <a:p>
            <a:pPr lvl="1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81710" y="3520440"/>
          <a:ext cx="565420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4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grunt&gt;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A = load ‘data’ as (a1,a2,a3);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grunt&gt;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B</a:t>
                      </a:r>
                      <a:r>
                        <a:rPr lang="en-US" sz="1400" baseline="0" dirty="0" smtClean="0"/>
                        <a:t> = FOREACH A GENERATE *,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grunt&gt;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DUMP B; </a:t>
                      </a:r>
                    </a:p>
                    <a:p>
                      <a:r>
                        <a:rPr lang="en-US" sz="1400" dirty="0" smtClean="0"/>
                        <a:t>(1,2,3) </a:t>
                      </a:r>
                    </a:p>
                    <a:p>
                      <a:r>
                        <a:rPr lang="en-US" sz="1400" dirty="0" smtClean="0"/>
                        <a:t>(4,2,1) 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grunt&gt;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C = FOREACH</a:t>
                      </a:r>
                      <a:r>
                        <a:rPr lang="en-US" sz="1400" baseline="0" dirty="0" smtClean="0"/>
                        <a:t> A GENERATE  a1, a3;</a:t>
                      </a:r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dirty="0" smtClean="0"/>
                        <a:t>grunt&gt;</a:t>
                      </a:r>
                      <a:r>
                        <a:rPr lang="en-US" sz="1400" baseline="0" dirty="0" smtClean="0"/>
                        <a:t> DUMP C;</a:t>
                      </a:r>
                    </a:p>
                    <a:p>
                      <a:r>
                        <a:rPr lang="en-US" sz="1400" baseline="0" dirty="0" smtClean="0"/>
                        <a:t>(1,3)</a:t>
                      </a:r>
                    </a:p>
                    <a:p>
                      <a:r>
                        <a:rPr lang="en-US" sz="1400" baseline="0" dirty="0" smtClean="0"/>
                        <a:t>(4,1)</a:t>
                      </a:r>
                      <a:endParaRPr 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Selects tuples from a relation based on some condition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Syntax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>
                <a:solidFill>
                  <a:schemeClr val="accent2"/>
                </a:solidFill>
              </a:rPr>
              <a:t>alias = FILTER alias  BY expression;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Example, to filter for ‘</a:t>
            </a:r>
            <a:r>
              <a:rPr lang="en-US" sz="2000" dirty="0" err="1" smtClean="0"/>
              <a:t>marcbenioff</a:t>
            </a:r>
            <a:r>
              <a:rPr lang="en-US" sz="2000" dirty="0" smtClean="0"/>
              <a:t>’</a:t>
            </a:r>
          </a:p>
          <a:p>
            <a:pPr lvl="2">
              <a:spcAft>
                <a:spcPts val="600"/>
              </a:spcAft>
            </a:pPr>
            <a:r>
              <a:rPr lang="en-US" sz="1800" dirty="0" smtClean="0">
                <a:solidFill>
                  <a:srgbClr val="595959"/>
                </a:solidFill>
              </a:rPr>
              <a:t>A = LOAD ‘sfdcemployees’ USING PigStorage(‘,’) as (</a:t>
            </a:r>
            <a:r>
              <a:rPr lang="en-US" sz="1800" dirty="0" err="1" smtClean="0">
                <a:solidFill>
                  <a:srgbClr val="595959"/>
                </a:solidFill>
              </a:rPr>
              <a:t>name:chararray,employeesince:int,age:int</a:t>
            </a:r>
            <a:r>
              <a:rPr lang="en-US" sz="1800" dirty="0" smtClean="0">
                <a:solidFill>
                  <a:srgbClr val="595959"/>
                </a:solidFill>
              </a:rPr>
              <a:t>);</a:t>
            </a:r>
          </a:p>
          <a:p>
            <a:pPr lvl="2">
              <a:spcAft>
                <a:spcPts val="600"/>
              </a:spcAft>
            </a:pPr>
            <a:r>
              <a:rPr lang="en-US" sz="1800" dirty="0" smtClean="0">
                <a:solidFill>
                  <a:srgbClr val="595959"/>
                </a:solidFill>
              </a:rPr>
              <a:t>B = FILTER A BY name == ‘</a:t>
            </a:r>
            <a:r>
              <a:rPr lang="en-US" sz="1800" dirty="0" err="1" smtClean="0">
                <a:solidFill>
                  <a:srgbClr val="595959"/>
                </a:solidFill>
              </a:rPr>
              <a:t>marcbenioff</a:t>
            </a:r>
            <a:r>
              <a:rPr lang="en-US" sz="1800" dirty="0" smtClean="0">
                <a:solidFill>
                  <a:srgbClr val="595959"/>
                </a:solidFill>
              </a:rPr>
              <a:t>’; 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You can use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operators (AND, OR, NOT) 	</a:t>
            </a:r>
          </a:p>
          <a:p>
            <a:pPr lvl="2">
              <a:spcAft>
                <a:spcPts val="600"/>
              </a:spcAft>
            </a:pPr>
            <a:r>
              <a:rPr lang="en-US" sz="1800" dirty="0" smtClean="0">
                <a:solidFill>
                  <a:srgbClr val="595959"/>
                </a:solidFill>
              </a:rPr>
              <a:t>B = FILTER A BY (</a:t>
            </a:r>
            <a:r>
              <a:rPr lang="en-US" sz="1800" dirty="0" err="1" smtClean="0">
                <a:solidFill>
                  <a:srgbClr val="595959"/>
                </a:solidFill>
              </a:rPr>
              <a:t>employeesince</a:t>
            </a:r>
            <a:r>
              <a:rPr lang="en-US" sz="1800" dirty="0" smtClean="0">
                <a:solidFill>
                  <a:srgbClr val="595959"/>
                </a:solidFill>
              </a:rPr>
              <a:t> &lt; 2005) AND </a:t>
            </a:r>
          </a:p>
          <a:p>
            <a:pPr lvl="2">
              <a:spcAft>
                <a:spcPts val="600"/>
              </a:spcAft>
              <a:buNone/>
            </a:pPr>
            <a:r>
              <a:rPr lang="en-US" sz="1800" dirty="0" smtClean="0">
                <a:solidFill>
                  <a:srgbClr val="595959"/>
                </a:solidFill>
              </a:rPr>
              <a:t>(</a:t>
            </a:r>
            <a:r>
              <a:rPr lang="en-US" sz="1800" dirty="0" err="1" smtClean="0">
                <a:solidFill>
                  <a:srgbClr val="595959"/>
                </a:solidFill>
              </a:rPr>
              <a:t>NOT(name</a:t>
            </a:r>
            <a:r>
              <a:rPr lang="en-US" sz="1800" dirty="0" smtClean="0">
                <a:solidFill>
                  <a:srgbClr val="595959"/>
                </a:solidFill>
              </a:rPr>
              <a:t> == ‘</a:t>
            </a:r>
            <a:r>
              <a:rPr lang="en-US" sz="1800" dirty="0" err="1" smtClean="0">
                <a:solidFill>
                  <a:srgbClr val="595959"/>
                </a:solidFill>
              </a:rPr>
              <a:t>marcbenioff</a:t>
            </a:r>
            <a:r>
              <a:rPr lang="en-US" sz="1800" dirty="0" smtClean="0">
                <a:solidFill>
                  <a:srgbClr val="595959"/>
                </a:solidFill>
              </a:rPr>
              <a:t>’)); </a:t>
            </a:r>
          </a:p>
          <a:p>
            <a:pPr lvl="1">
              <a:spcAft>
                <a:spcPts val="600"/>
              </a:spcAft>
            </a:pPr>
            <a:endParaRPr lang="en-US" sz="2400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2000" dirty="0" smtClean="0"/>
              <a:t>Groups data in one or more relations (similar to SQL GROUP BY)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Syntax: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>
                <a:solidFill>
                  <a:srgbClr val="C0504D"/>
                </a:solidFill>
              </a:rPr>
              <a:t>alias = GROUP alias { ALL | BY expression} [, alias ALL | BY expression …] [PARALLEL n];</a:t>
            </a:r>
          </a:p>
          <a:p>
            <a:pPr lvl="1">
              <a:spcAft>
                <a:spcPts val="600"/>
              </a:spcAft>
            </a:pPr>
            <a:r>
              <a:rPr lang="en-US" sz="2000" dirty="0" err="1" smtClean="0"/>
              <a:t>Eg</a:t>
            </a:r>
            <a:r>
              <a:rPr lang="en-US" sz="2000" dirty="0" smtClean="0"/>
              <a:t>, to group by (employee start year at Salesforce)</a:t>
            </a:r>
          </a:p>
          <a:p>
            <a:pPr lvl="2">
              <a:spcAft>
                <a:spcPts val="600"/>
              </a:spcAft>
            </a:pPr>
            <a:r>
              <a:rPr lang="en-US" sz="1800" dirty="0" smtClean="0">
                <a:solidFill>
                  <a:srgbClr val="595959"/>
                </a:solidFill>
              </a:rPr>
              <a:t>A = LOAD ‘sfdcemployees’ USING PigStorage(‘,’) as (</a:t>
            </a:r>
            <a:r>
              <a:rPr lang="en-US" sz="1800" dirty="0" err="1" smtClean="0">
                <a:solidFill>
                  <a:srgbClr val="595959"/>
                </a:solidFill>
              </a:rPr>
              <a:t>name:chararray</a:t>
            </a:r>
            <a:r>
              <a:rPr lang="en-US" sz="1800" dirty="0" smtClean="0">
                <a:solidFill>
                  <a:srgbClr val="595959"/>
                </a:solidFill>
              </a:rPr>
              <a:t>, employeesince:int, </a:t>
            </a:r>
            <a:r>
              <a:rPr lang="en-US" sz="1800" dirty="0" err="1" smtClean="0">
                <a:solidFill>
                  <a:srgbClr val="595959"/>
                </a:solidFill>
              </a:rPr>
              <a:t>age:int</a:t>
            </a:r>
            <a:r>
              <a:rPr lang="en-US" sz="1800" dirty="0" smtClean="0">
                <a:solidFill>
                  <a:srgbClr val="595959"/>
                </a:solidFill>
              </a:rPr>
              <a:t>);</a:t>
            </a:r>
          </a:p>
          <a:p>
            <a:pPr lvl="2">
              <a:spcAft>
                <a:spcPts val="600"/>
              </a:spcAft>
            </a:pPr>
            <a:r>
              <a:rPr lang="en-US" sz="1800" dirty="0" smtClean="0">
                <a:solidFill>
                  <a:srgbClr val="595959"/>
                </a:solidFill>
              </a:rPr>
              <a:t>B = GROUP A BY (employeesince);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You can also group by all fields together</a:t>
            </a:r>
          </a:p>
          <a:p>
            <a:pPr lvl="2">
              <a:spcAft>
                <a:spcPts val="600"/>
              </a:spcAft>
            </a:pPr>
            <a:r>
              <a:rPr lang="en-US" sz="1800" dirty="0" smtClean="0">
                <a:solidFill>
                  <a:srgbClr val="595959"/>
                </a:solidFill>
              </a:rPr>
              <a:t>B = GROUP B BY ALL;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Or Group by multiple fields</a:t>
            </a:r>
          </a:p>
          <a:p>
            <a:pPr lvl="2">
              <a:spcAft>
                <a:spcPts val="600"/>
              </a:spcAft>
            </a:pPr>
            <a:r>
              <a:rPr lang="en-US" sz="1800" dirty="0" smtClean="0">
                <a:solidFill>
                  <a:srgbClr val="595959"/>
                </a:solidFill>
              </a:rPr>
              <a:t>B = GROUP A BY (age, employeesince);</a:t>
            </a:r>
          </a:p>
          <a:p>
            <a:pPr lvl="1">
              <a:spcAft>
                <a:spcPts val="600"/>
              </a:spcAft>
            </a:pPr>
            <a:endParaRPr lang="en-US" sz="2000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Grouped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FOREACH works for grouped data</a:t>
            </a:r>
          </a:p>
          <a:p>
            <a:r>
              <a:rPr lang="en-US" sz="2400" dirty="0" smtClean="0"/>
              <a:t>Let’s see an example to count the number of rows grouped by employee start year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‘group’ is an implicit field name given to group key</a:t>
            </a:r>
          </a:p>
          <a:p>
            <a:r>
              <a:rPr lang="en-US" sz="2400" dirty="0" smtClean="0"/>
              <a:t>Use the alias grouped, within an aggregation function - COUNT(</a:t>
            </a:r>
            <a:r>
              <a:rPr lang="en-US" sz="2400" dirty="0" smtClean="0">
                <a:solidFill>
                  <a:srgbClr val="FF0000"/>
                </a:solidFill>
              </a:rPr>
              <a:t>A</a:t>
            </a:r>
            <a:r>
              <a:rPr lang="en-US" sz="2400" dirty="0" smtClean="0"/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60778" y="3121859"/>
          <a:ext cx="6096000" cy="944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grunt&gt; A = load ’data’ as (name, </a:t>
                      </a:r>
                      <a:r>
                        <a:rPr lang="en-US" sz="1400" dirty="0" err="1" smtClean="0"/>
                        <a:t>employeesince</a:t>
                      </a:r>
                      <a:r>
                        <a:rPr lang="en-US" sz="1400" dirty="0" smtClean="0"/>
                        <a:t>, age);</a:t>
                      </a:r>
                    </a:p>
                    <a:p>
                      <a:r>
                        <a:rPr lang="en-US" sz="1400" dirty="0" smtClean="0"/>
                        <a:t>grunt&gt; B = GROUP A by </a:t>
                      </a:r>
                      <a:r>
                        <a:rPr lang="en-US" sz="1400" dirty="0" err="1" smtClean="0"/>
                        <a:t>employeesince</a:t>
                      </a:r>
                      <a:r>
                        <a:rPr lang="en-US" sz="1400" dirty="0" smtClean="0"/>
                        <a:t>;</a:t>
                      </a:r>
                    </a:p>
                    <a:p>
                      <a:r>
                        <a:rPr lang="en-US" sz="1400" dirty="0" smtClean="0"/>
                        <a:t>grunt&gt; C = FOREACH B GENERATE group, COUNT(A);</a:t>
                      </a:r>
                    </a:p>
                    <a:p>
                      <a:endParaRPr 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Pig provides a bunch of aggregation functions</a:t>
            </a:r>
          </a:p>
          <a:p>
            <a:pPr lvl="1"/>
            <a:r>
              <a:rPr lang="en-US" sz="2000" dirty="0" smtClean="0"/>
              <a:t>AVG</a:t>
            </a:r>
          </a:p>
          <a:p>
            <a:pPr lvl="1"/>
            <a:r>
              <a:rPr lang="en-US" sz="2000" dirty="0" smtClean="0"/>
              <a:t>COUNT</a:t>
            </a:r>
          </a:p>
          <a:p>
            <a:pPr lvl="1"/>
            <a:r>
              <a:rPr lang="en-US" sz="2000" dirty="0" smtClean="0"/>
              <a:t>COUNT_STAR</a:t>
            </a:r>
          </a:p>
          <a:p>
            <a:pPr lvl="1"/>
            <a:r>
              <a:rPr lang="en-US" sz="2000" dirty="0" smtClean="0"/>
              <a:t>SUM</a:t>
            </a:r>
          </a:p>
          <a:p>
            <a:pPr lvl="1"/>
            <a:r>
              <a:rPr lang="en-US" sz="2000" dirty="0" smtClean="0"/>
              <a:t>MAX</a:t>
            </a:r>
          </a:p>
          <a:p>
            <a:pPr lvl="1"/>
            <a:r>
              <a:rPr lang="en-US" sz="2000" dirty="0" smtClean="0"/>
              <a:t>MIN</a:t>
            </a:r>
            <a:endParaRPr lang="en-US" sz="2000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Assigns an alias to a UDF </a:t>
            </a:r>
          </a:p>
          <a:p>
            <a:r>
              <a:rPr lang="en-US" sz="2400" dirty="0" smtClean="0"/>
              <a:t>Syntax</a:t>
            </a:r>
          </a:p>
          <a:p>
            <a:pPr lvl="1"/>
            <a:r>
              <a:rPr lang="en-US" sz="2000" dirty="0" smtClean="0"/>
              <a:t>DEFINE alias {function}</a:t>
            </a:r>
          </a:p>
          <a:p>
            <a:r>
              <a:rPr lang="en-US" sz="2400" dirty="0" smtClean="0"/>
              <a:t>Use DEFINE to specify a UDF function when:</a:t>
            </a:r>
          </a:p>
          <a:p>
            <a:pPr lvl="1"/>
            <a:r>
              <a:rPr lang="en-US" sz="2000" dirty="0" smtClean="0"/>
              <a:t>UDF has a long package name</a:t>
            </a:r>
          </a:p>
          <a:p>
            <a:pPr lvl="1"/>
            <a:r>
              <a:rPr lang="en-US" sz="2000" dirty="0" smtClean="0"/>
              <a:t>UDF constructor takes string parameters. </a:t>
            </a:r>
          </a:p>
          <a:p>
            <a:pPr lvl="1">
              <a:buNone/>
            </a:pPr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56781" y="4080911"/>
          <a:ext cx="6763813" cy="872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3813"/>
              </a:tblGrid>
              <a:tr h="872089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grunt&gt;  DEFINE LEN 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org.apache.pig.piggybank.evaluation.string.LENGTH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grunt&gt; A = load ‘data’</a:t>
                      </a:r>
                      <a:r>
                        <a:rPr lang="en-US" sz="1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as (</a:t>
                      </a:r>
                      <a:r>
                        <a:rPr lang="en-US" sz="14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name:string</a:t>
                      </a:r>
                      <a:r>
                        <a:rPr lang="en-US" sz="1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age:int</a:t>
                      </a:r>
                      <a:r>
                        <a:rPr lang="en-US" sz="1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grunt&gt; B = Foreach A Generate</a:t>
                      </a:r>
                      <a:r>
                        <a:rPr lang="en-US" sz="1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LEN(name</a:t>
                      </a:r>
                      <a:r>
                        <a:rPr lang="en-US" sz="1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 as </a:t>
                      </a:r>
                      <a:r>
                        <a:rPr lang="en-US" sz="14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namelength</a:t>
                      </a:r>
                      <a:r>
                        <a:rPr lang="en-US" sz="1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Sensitivity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names (aliases) of relations and fields are case sensitive</a:t>
            </a:r>
          </a:p>
          <a:p>
            <a:pPr lvl="1"/>
            <a:r>
              <a:rPr lang="en-US" sz="2000" dirty="0" smtClean="0"/>
              <a:t>A = load ‘input’; B = </a:t>
            </a:r>
            <a:r>
              <a:rPr lang="en-US" sz="2000" dirty="0" err="1" smtClean="0"/>
              <a:t>foreach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a </a:t>
            </a:r>
            <a:r>
              <a:rPr lang="en-US" sz="2000" dirty="0" smtClean="0"/>
              <a:t>generate $0; </a:t>
            </a:r>
            <a:r>
              <a:rPr lang="en-US" sz="2000" i="1" dirty="0" smtClean="0">
                <a:solidFill>
                  <a:srgbClr val="FF0000"/>
                </a:solidFill>
              </a:rPr>
              <a:t>--Won’t work</a:t>
            </a:r>
          </a:p>
          <a:p>
            <a:r>
              <a:rPr lang="en-US" sz="2400" dirty="0" smtClean="0"/>
              <a:t>UDF names are case sensitive</a:t>
            </a:r>
          </a:p>
          <a:p>
            <a:pPr lvl="1"/>
            <a:r>
              <a:rPr lang="en-US" sz="2000" dirty="0" smtClean="0"/>
              <a:t>‘LENGTH’ is not the same as ‘length’</a:t>
            </a:r>
          </a:p>
          <a:p>
            <a:r>
              <a:rPr lang="en-US" sz="2400" dirty="0" smtClean="0"/>
              <a:t>PigLatin keywords are case insensitive</a:t>
            </a:r>
          </a:p>
          <a:p>
            <a:pPr lvl="1"/>
            <a:r>
              <a:rPr lang="en-US" sz="2000" dirty="0" smtClean="0"/>
              <a:t>Load, dump, Group by, </a:t>
            </a:r>
            <a:r>
              <a:rPr lang="en-US" sz="2000" dirty="0" err="1" smtClean="0"/>
              <a:t>foreach..generate</a:t>
            </a:r>
            <a:r>
              <a:rPr lang="en-US" sz="2000" dirty="0" smtClean="0"/>
              <a:t>, join</a:t>
            </a:r>
            <a:endParaRPr lang="en-US" sz="2000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we’re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Goal of this presentation was to only get you started</a:t>
            </a:r>
          </a:p>
          <a:p>
            <a:pPr lvl="1"/>
            <a:r>
              <a:rPr lang="en-US" sz="1600" dirty="0" smtClean="0"/>
              <a:t>There’s a lot more to </a:t>
            </a:r>
            <a:r>
              <a:rPr lang="en-US" sz="1600" dirty="0" err="1" smtClean="0"/>
              <a:t>Hadoop</a:t>
            </a:r>
            <a:r>
              <a:rPr lang="en-US" sz="1600" dirty="0" smtClean="0"/>
              <a:t> and Pig, and this only serves as a starting ground </a:t>
            </a:r>
            <a:r>
              <a:rPr lang="en-US" sz="1600" dirty="0" err="1" smtClean="0">
                <a:sym typeface="Wingdings"/>
              </a:rPr>
              <a:t></a:t>
            </a:r>
            <a:endParaRPr lang="en-US" sz="1600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5400" dirty="0" smtClean="0"/>
          </a:p>
          <a:p>
            <a:pPr>
              <a:buNone/>
            </a:pPr>
            <a:r>
              <a:rPr lang="en-US" sz="5400" dirty="0" smtClean="0"/>
              <a:t>			     Why Hadoop?	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Pig Latin basics - </a:t>
            </a:r>
            <a:r>
              <a:rPr lang="en-US" sz="2000" dirty="0" smtClean="0">
                <a:hlinkClick r:id="rId2"/>
              </a:rPr>
              <a:t>http://pig.apache.org/docs/r0.10.0/basic.html</a:t>
            </a:r>
            <a:endParaRPr lang="en-US" sz="2000" dirty="0" smtClean="0"/>
          </a:p>
          <a:p>
            <a:r>
              <a:rPr lang="en-US" sz="2000" dirty="0" smtClean="0"/>
              <a:t>Programming Pig - </a:t>
            </a:r>
            <a:r>
              <a:rPr lang="en-US" sz="2000" dirty="0" smtClean="0">
                <a:hlinkClick r:id="rId3"/>
              </a:rPr>
              <a:t>http://ofps.oreilly.com/titles/9781449302641/</a:t>
            </a:r>
            <a:endParaRPr lang="en-US" sz="2000" dirty="0" smtClean="0"/>
          </a:p>
          <a:p>
            <a:r>
              <a:rPr lang="en-US" sz="2000" dirty="0" smtClean="0"/>
              <a:t>Pig Mailing List - </a:t>
            </a:r>
            <a:r>
              <a:rPr lang="en-US" sz="2000" dirty="0" smtClean="0">
                <a:hlinkClick r:id="rId4"/>
              </a:rPr>
              <a:t>http://pig.apache.org/mailing_lists.html#Users</a:t>
            </a:r>
            <a:endParaRPr lang="en-US" sz="2000" dirty="0" smtClean="0"/>
          </a:p>
          <a:p>
            <a:r>
              <a:rPr lang="en-US" sz="2000" dirty="0" smtClean="0"/>
              <a:t>How Salesforce.com uses </a:t>
            </a:r>
            <a:r>
              <a:rPr lang="en-US" sz="2000" dirty="0" err="1" smtClean="0"/>
              <a:t>Hadoop</a:t>
            </a:r>
            <a:r>
              <a:rPr lang="en-US" sz="2000" dirty="0" smtClean="0"/>
              <a:t> - </a:t>
            </a:r>
            <a:r>
              <a:rPr lang="en-US" sz="2000" dirty="0" smtClean="0">
                <a:hlinkClick r:id="rId5"/>
              </a:rPr>
              <a:t>http://www.youtube.com/watch?v=</a:t>
            </a:r>
            <a:r>
              <a:rPr lang="en-US" sz="2000" dirty="0" smtClean="0">
                <a:hlinkClick r:id="rId5"/>
              </a:rPr>
              <a:t>BT8WvQMMaV0</a:t>
            </a:r>
            <a:endParaRPr lang="en-US" sz="2000" dirty="0" smtClean="0"/>
          </a:p>
          <a:p>
            <a:r>
              <a:rPr lang="en-US" sz="2000" dirty="0" smtClean="0"/>
              <a:t>New </a:t>
            </a:r>
            <a:r>
              <a:rPr lang="en-US" sz="2000" dirty="0" smtClean="0"/>
              <a:t>features in Pig 0.11 - </a:t>
            </a:r>
            <a:r>
              <a:rPr lang="en-US" sz="2000" dirty="0" smtClean="0">
                <a:hlinkClick r:id="rId6"/>
              </a:rPr>
              <a:t>http://www.slideshare.net/hortonworks/new-features-in-pig-</a:t>
            </a:r>
            <a:r>
              <a:rPr lang="en-US" sz="2000" dirty="0" smtClean="0">
                <a:hlinkClick r:id="rId6"/>
              </a:rPr>
              <a:t>011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 hiring </a:t>
            </a:r>
            <a:r>
              <a:rPr lang="en-US" dirty="0" err="1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ctr">
              <a:buNone/>
            </a:pPr>
            <a:r>
              <a:rPr lang="en-US" sz="2000" dirty="0" smtClean="0">
                <a:hlinkClick r:id="rId2"/>
              </a:rPr>
              <a:t>http://www.salesforce.com/careers/tech/</a:t>
            </a:r>
            <a:endParaRPr lang="en-US" sz="2000" dirty="0" smtClean="0"/>
          </a:p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98"/>
            <a:ext cx="8229600" cy="489166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spcAft>
                <a:spcPts val="600"/>
              </a:spcAft>
            </a:pPr>
            <a:r>
              <a:rPr lang="en-US" sz="2400" dirty="0" smtClean="0"/>
              <a:t>Data is growing, we need to be able to scale-out computation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Uses </a:t>
            </a:r>
            <a:r>
              <a:rPr lang="en-US" sz="2400" dirty="0" err="1" smtClean="0"/>
              <a:t>cheap(er</a:t>
            </a:r>
            <a:r>
              <a:rPr lang="en-US" sz="2400" dirty="0" smtClean="0"/>
              <a:t>) hardware to grow horizontally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Tolerates a few machines going down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Happens all the time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Store all your data from all systems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Don’t throw it away!</a:t>
            </a:r>
          </a:p>
          <a:p>
            <a:pPr>
              <a:spcAft>
                <a:spcPts val="600"/>
              </a:spcAft>
            </a:pPr>
            <a:endParaRPr lang="en-US" sz="2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Why Hadoop?</a:t>
            </a:r>
            <a:endParaRPr 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Who’s using it…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_adobe.jpg"/>
          <p:cNvPicPr>
            <a:picLocks noGrp="1" noChangeAspect="1"/>
          </p:cNvPicPr>
          <p:nvPr>
            <p:ph idx="1"/>
          </p:nvPr>
        </p:nvPicPr>
        <p:blipFill>
          <a:blip r:embed="rId2"/>
          <a:srcRect l="-5282" r="-5282"/>
          <a:stretch>
            <a:fillRect/>
          </a:stretch>
        </p:blipFill>
        <p:spPr>
          <a:xfrm>
            <a:off x="6082947" y="494132"/>
            <a:ext cx="2307520" cy="1563269"/>
          </a:xfrm>
        </p:spPr>
      </p:pic>
      <p:pic>
        <p:nvPicPr>
          <p:cNvPr id="5" name="Picture 4" descr="1_eba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311" y="899584"/>
            <a:ext cx="1701799" cy="709083"/>
          </a:xfrm>
          <a:prstGeom prst="rect">
            <a:avLst/>
          </a:prstGeom>
        </p:spPr>
      </p:pic>
      <p:pic>
        <p:nvPicPr>
          <p:cNvPr id="6" name="Picture 5" descr="1_f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695" y="822817"/>
            <a:ext cx="2084211" cy="785850"/>
          </a:xfrm>
          <a:prstGeom prst="rect">
            <a:avLst/>
          </a:prstGeom>
        </p:spPr>
      </p:pic>
      <p:pic>
        <p:nvPicPr>
          <p:cNvPr id="7" name="Picture 6" descr="1_ibm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060" y="2057401"/>
            <a:ext cx="1230488" cy="1230488"/>
          </a:xfrm>
          <a:prstGeom prst="rect">
            <a:avLst/>
          </a:prstGeom>
        </p:spPr>
      </p:pic>
      <p:pic>
        <p:nvPicPr>
          <p:cNvPr id="8" name="Picture 7" descr="1_linkedin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466" y="3406423"/>
            <a:ext cx="2714978" cy="2033612"/>
          </a:xfrm>
          <a:prstGeom prst="rect">
            <a:avLst/>
          </a:prstGeom>
        </p:spPr>
      </p:pic>
      <p:pic>
        <p:nvPicPr>
          <p:cNvPr id="9" name="Picture 8" descr="1_twitter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2947" y="2020133"/>
            <a:ext cx="1690342" cy="1267756"/>
          </a:xfrm>
          <a:prstGeom prst="rect">
            <a:avLst/>
          </a:prstGeom>
        </p:spPr>
      </p:pic>
      <p:pic>
        <p:nvPicPr>
          <p:cNvPr id="11" name="Picture 10" descr="1_yahoo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0444" y="2736992"/>
            <a:ext cx="2427110" cy="1359182"/>
          </a:xfrm>
          <a:prstGeom prst="rect">
            <a:avLst/>
          </a:prstGeom>
        </p:spPr>
      </p:pic>
      <p:pic>
        <p:nvPicPr>
          <p:cNvPr id="12" name="Picture 11" descr="1_rapleaf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4406" y="3759201"/>
            <a:ext cx="2916061" cy="767384"/>
          </a:xfrm>
          <a:prstGeom prst="rect">
            <a:avLst/>
          </a:prstGeom>
        </p:spPr>
      </p:pic>
      <p:pic>
        <p:nvPicPr>
          <p:cNvPr id="13" name="Picture 12" descr="1_klout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0444" y="5440035"/>
            <a:ext cx="3048000" cy="635000"/>
          </a:xfrm>
          <a:prstGeom prst="rect">
            <a:avLst/>
          </a:prstGeom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7965</TotalTime>
  <Words>3595</Words>
  <Application>Microsoft Macintosh PowerPoint</Application>
  <PresentationFormat>On-screen Show (4:3)</PresentationFormat>
  <Paragraphs>455</Paragraphs>
  <Slides>61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Introduction to Apache Hadoop-Pig</vt:lpstr>
      <vt:lpstr>Agenda</vt:lpstr>
      <vt:lpstr>Slide 3</vt:lpstr>
      <vt:lpstr>What Can Hadoop Do For You</vt:lpstr>
      <vt:lpstr>What Hadoop Can NOT Do</vt:lpstr>
      <vt:lpstr>Slide 6</vt:lpstr>
      <vt:lpstr>Why Hadoop?</vt:lpstr>
      <vt:lpstr>Slide 8</vt:lpstr>
      <vt:lpstr>Slide 9</vt:lpstr>
      <vt:lpstr>Agenda</vt:lpstr>
      <vt:lpstr>Hadoop at Salesforce</vt:lpstr>
      <vt:lpstr>Slide 12</vt:lpstr>
      <vt:lpstr>Product Metrics</vt:lpstr>
      <vt:lpstr>Click-through analysis</vt:lpstr>
      <vt:lpstr>Slide 15</vt:lpstr>
      <vt:lpstr>Slide 16</vt:lpstr>
      <vt:lpstr>Slide 17</vt:lpstr>
      <vt:lpstr>Slide 18</vt:lpstr>
      <vt:lpstr>Slide 19</vt:lpstr>
      <vt:lpstr>What is HDFS?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MapReduce: High-Level Overview</vt:lpstr>
      <vt:lpstr>It’s all Keys &amp; Values</vt:lpstr>
      <vt:lpstr>Slide 30</vt:lpstr>
      <vt:lpstr>Pig Job</vt:lpstr>
      <vt:lpstr>Same job in Java MR ..</vt:lpstr>
      <vt:lpstr>And …</vt:lpstr>
      <vt:lpstr>Slide 34</vt:lpstr>
      <vt:lpstr>Agenda</vt:lpstr>
      <vt:lpstr>What is Pig?</vt:lpstr>
      <vt:lpstr>Pig Execution Stages</vt:lpstr>
      <vt:lpstr>Why Pig?</vt:lpstr>
      <vt:lpstr>Hive</vt:lpstr>
      <vt:lpstr>Agenda</vt:lpstr>
      <vt:lpstr>PigLatin – the dataflow language</vt:lpstr>
      <vt:lpstr>Getting started</vt:lpstr>
      <vt:lpstr>Local mode</vt:lpstr>
      <vt:lpstr>Mapreduce mode</vt:lpstr>
      <vt:lpstr>Data types</vt:lpstr>
      <vt:lpstr>Loading data</vt:lpstr>
      <vt:lpstr>Schema</vt:lpstr>
      <vt:lpstr>Describing Schema </vt:lpstr>
      <vt:lpstr>Dump and Store</vt:lpstr>
      <vt:lpstr>Referencing Fields</vt:lpstr>
      <vt:lpstr>Limit</vt:lpstr>
      <vt:lpstr>Foreach.. Generate</vt:lpstr>
      <vt:lpstr>Filter</vt:lpstr>
      <vt:lpstr>Group By</vt:lpstr>
      <vt:lpstr>Using Grouped Results</vt:lpstr>
      <vt:lpstr>Aggregation</vt:lpstr>
      <vt:lpstr>Define</vt:lpstr>
      <vt:lpstr>Case Sensitivity</vt:lpstr>
      <vt:lpstr>And we’re done</vt:lpstr>
      <vt:lpstr>Good Stuff</vt:lpstr>
      <vt:lpstr>We are hiring </vt:lpstr>
    </vt:vector>
  </TitlesOfParts>
  <Company>salesforce.com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Pig – Hands On</dc:title>
  <dc:creator>Prashant Kommireddi</dc:creator>
  <cp:lastModifiedBy>Prashant Kommireddi</cp:lastModifiedBy>
  <cp:revision>752</cp:revision>
  <dcterms:created xsi:type="dcterms:W3CDTF">2012-11-05T19:36:45Z</dcterms:created>
  <dcterms:modified xsi:type="dcterms:W3CDTF">2012-11-05T19:45:16Z</dcterms:modified>
</cp:coreProperties>
</file>