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72" y="1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2E427-1983-44FF-9D64-8D15CE6D3BE3}"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2E427-1983-44FF-9D64-8D15CE6D3BE3}"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82E427-1983-44FF-9D64-8D15CE6D3BE3}"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2E427-1983-44FF-9D64-8D15CE6D3BE3}"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82E427-1983-44FF-9D64-8D15CE6D3BE3}"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82E427-1983-44FF-9D64-8D15CE6D3BE3}" type="datetimeFigureOut">
              <a:rPr lang="en-US" smtClean="0"/>
              <a:t>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0F75B-BB5B-40A2-830A-313C4BAC30C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82E427-1983-44FF-9D64-8D15CE6D3BE3}" type="datetimeFigureOut">
              <a:rPr lang="en-US" smtClean="0"/>
              <a:t>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2E427-1983-44FF-9D64-8D15CE6D3BE3}" type="datetimeFigureOut">
              <a:rPr lang="en-US" smtClean="0"/>
              <a:t>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2E427-1983-44FF-9D64-8D15CE6D3BE3}"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0F75B-BB5B-40A2-830A-313C4BAC30C4}"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582E427-1983-44FF-9D64-8D15CE6D3BE3}" type="datetimeFigureOut">
              <a:rPr lang="en-US" smtClean="0"/>
              <a:t>12/6/2014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A00F75B-BB5B-40A2-830A-313C4BAC30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33945"/>
            <a:ext cx="8153400" cy="1793167"/>
          </a:xfrm>
        </p:spPr>
        <p:txBody>
          <a:bodyPr>
            <a:normAutofit/>
          </a:bodyPr>
          <a:lstStyle/>
          <a:p>
            <a:r>
              <a:rPr lang="en-US" dirty="0" smtClean="0"/>
              <a:t>Module 13: </a:t>
            </a:r>
            <a:br>
              <a:rPr lang="en-US" dirty="0" smtClean="0"/>
            </a:br>
            <a:r>
              <a:rPr lang="en-US" dirty="0"/>
              <a:t>CMOS cell </a:t>
            </a:r>
            <a:r>
              <a:rPr lang="en-US" dirty="0" smtClean="0"/>
              <a:t>layout 1</a:t>
            </a:r>
            <a:endParaRPr lang="en-US" dirty="0"/>
          </a:p>
        </p:txBody>
      </p:sp>
      <p:sp>
        <p:nvSpPr>
          <p:cNvPr id="4" name="TextBox 3"/>
          <p:cNvSpPr txBox="1"/>
          <p:nvPr/>
        </p:nvSpPr>
        <p:spPr>
          <a:xfrm>
            <a:off x="152400" y="5943600"/>
            <a:ext cx="8839200" cy="369332"/>
          </a:xfrm>
          <a:prstGeom prst="rect">
            <a:avLst/>
          </a:prstGeom>
          <a:noFill/>
        </p:spPr>
        <p:txBody>
          <a:bodyPr wrap="square" rtlCol="0">
            <a:spAutoFit/>
          </a:bodyPr>
          <a:lstStyle/>
          <a:p>
            <a:r>
              <a:rPr lang="en-US" dirty="0" smtClean="0">
                <a:solidFill>
                  <a:schemeClr val="bg1">
                    <a:lumMod val="50000"/>
                  </a:schemeClr>
                </a:solidFill>
              </a:rPr>
              <a:t>OHIO UNIVERSITY – SCHOOL OF EECS – EE5143 – DIGITAL DESIGN WITH VHDL AND VSLI</a:t>
            </a:r>
            <a:endParaRPr lang="en-US" dirty="0">
              <a:solidFill>
                <a:schemeClr val="bg1">
                  <a:lumMod val="50000"/>
                </a:schemeClr>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62345"/>
            <a:ext cx="1295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302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646331"/>
          </a:xfrm>
          <a:prstGeom prst="rect">
            <a:avLst/>
          </a:prstGeom>
        </p:spPr>
        <p:txBody>
          <a:bodyPr wrap="square">
            <a:spAutoFit/>
          </a:bodyPr>
          <a:lstStyle/>
          <a:p>
            <a:endParaRPr lang="en-US" dirty="0" smtClean="0"/>
          </a:p>
          <a:p>
            <a:endParaRPr lang="en-US" dirty="0"/>
          </a:p>
        </p:txBody>
      </p:sp>
      <p:grpSp>
        <p:nvGrpSpPr>
          <p:cNvPr id="9" name="Group 8"/>
          <p:cNvGrpSpPr/>
          <p:nvPr/>
        </p:nvGrpSpPr>
        <p:grpSpPr>
          <a:xfrm>
            <a:off x="2743200" y="1566413"/>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8988"/>
            <a:ext cx="8839199"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 y="1371600"/>
            <a:ext cx="4648200" cy="381000"/>
          </a:xfrm>
          <a:prstGeom prst="rect">
            <a:avLst/>
          </a:prstGeom>
          <a:noFill/>
        </p:spPr>
        <p:txBody>
          <a:bodyPr wrap="square" rtlCol="0">
            <a:spAutoFit/>
          </a:bodyPr>
          <a:lstStyle/>
          <a:p>
            <a:r>
              <a:rPr lang="en-US" dirty="0" smtClean="0"/>
              <a:t>CMOS NAND gate layout</a:t>
            </a:r>
            <a:endParaRPr lang="en-US" dirty="0"/>
          </a:p>
        </p:txBody>
      </p:sp>
    </p:spTree>
    <p:extLst>
      <p:ext uri="{BB962C8B-B14F-4D97-AF65-F5344CB8AC3E}">
        <p14:creationId xmlns:p14="http://schemas.microsoft.com/office/powerpoint/2010/main" val="86305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646331"/>
          </a:xfrm>
          <a:prstGeom prst="rect">
            <a:avLst/>
          </a:prstGeom>
        </p:spPr>
        <p:txBody>
          <a:bodyPr wrap="square">
            <a:spAutoFit/>
          </a:bodyPr>
          <a:lstStyle/>
          <a:p>
            <a:endParaRPr lang="en-US" dirty="0" smtClean="0"/>
          </a:p>
          <a:p>
            <a:endParaRPr lang="en-US" dirty="0" smtClean="0"/>
          </a:p>
        </p:txBody>
      </p:sp>
      <p:grpSp>
        <p:nvGrpSpPr>
          <p:cNvPr id="9" name="Group 8"/>
          <p:cNvGrpSpPr/>
          <p:nvPr/>
        </p:nvGrpSpPr>
        <p:grpSpPr>
          <a:xfrm>
            <a:off x="4290126" y="17907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644842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90600" y="1600200"/>
            <a:ext cx="4648200" cy="381000"/>
          </a:xfrm>
          <a:prstGeom prst="rect">
            <a:avLst/>
          </a:prstGeom>
          <a:noFill/>
        </p:spPr>
        <p:txBody>
          <a:bodyPr wrap="square" rtlCol="0">
            <a:spAutoFit/>
          </a:bodyPr>
          <a:lstStyle/>
          <a:p>
            <a:r>
              <a:rPr lang="en-US" dirty="0" smtClean="0"/>
              <a:t>CMOS 2-input AND gate layout</a:t>
            </a:r>
            <a:endParaRPr lang="en-US" dirty="0"/>
          </a:p>
        </p:txBody>
      </p:sp>
    </p:spTree>
    <p:extLst>
      <p:ext uri="{BB962C8B-B14F-4D97-AF65-F5344CB8AC3E}">
        <p14:creationId xmlns:p14="http://schemas.microsoft.com/office/powerpoint/2010/main" val="3760800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646331"/>
          </a:xfrm>
          <a:prstGeom prst="rect">
            <a:avLst/>
          </a:prstGeom>
        </p:spPr>
        <p:txBody>
          <a:bodyPr wrap="square">
            <a:spAutoFit/>
          </a:bodyPr>
          <a:lstStyle/>
          <a:p>
            <a:endParaRPr lang="en-US" dirty="0" smtClean="0"/>
          </a:p>
          <a:p>
            <a:endParaRPr lang="en-US" dirty="0" smtClean="0"/>
          </a:p>
        </p:txBody>
      </p:sp>
      <p:grpSp>
        <p:nvGrpSpPr>
          <p:cNvPr id="9" name="Group 8"/>
          <p:cNvGrpSpPr/>
          <p:nvPr/>
        </p:nvGrpSpPr>
        <p:grpSpPr>
          <a:xfrm>
            <a:off x="2743200" y="1825206"/>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57" y="2438400"/>
            <a:ext cx="89154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 y="1640540"/>
            <a:ext cx="4648200" cy="369332"/>
          </a:xfrm>
          <a:prstGeom prst="rect">
            <a:avLst/>
          </a:prstGeom>
          <a:noFill/>
        </p:spPr>
        <p:txBody>
          <a:bodyPr wrap="square" rtlCol="0">
            <a:spAutoFit/>
          </a:bodyPr>
          <a:lstStyle/>
          <a:p>
            <a:r>
              <a:rPr lang="en-US" dirty="0" smtClean="0"/>
              <a:t>CMOS NOR gate layout</a:t>
            </a:r>
            <a:endParaRPr lang="en-US" dirty="0"/>
          </a:p>
        </p:txBody>
      </p:sp>
    </p:spTree>
    <p:extLst>
      <p:ext uri="{BB962C8B-B14F-4D97-AF65-F5344CB8AC3E}">
        <p14:creationId xmlns:p14="http://schemas.microsoft.com/office/powerpoint/2010/main" val="2145494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646331"/>
          </a:xfrm>
          <a:prstGeom prst="rect">
            <a:avLst/>
          </a:prstGeom>
        </p:spPr>
        <p:txBody>
          <a:bodyPr wrap="square">
            <a:spAutoFit/>
          </a:bodyPr>
          <a:lstStyle/>
          <a:p>
            <a:r>
              <a:rPr lang="en-US" dirty="0" smtClean="0">
                <a:solidFill>
                  <a:schemeClr val="bg1">
                    <a:lumMod val="50000"/>
                  </a:schemeClr>
                </a:solidFill>
              </a:rPr>
              <a:t> </a:t>
            </a:r>
          </a:p>
          <a:p>
            <a:endParaRPr lang="en-US" dirty="0" smtClean="0"/>
          </a:p>
        </p:txBody>
      </p:sp>
      <p:grpSp>
        <p:nvGrpSpPr>
          <p:cNvPr id="9" name="Group 8"/>
          <p:cNvGrpSpPr/>
          <p:nvPr/>
        </p:nvGrpSpPr>
        <p:grpSpPr>
          <a:xfrm>
            <a:off x="2590800" y="14097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61" y="1752600"/>
            <a:ext cx="8839199"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0961" y="1219200"/>
            <a:ext cx="4419599" cy="381000"/>
          </a:xfrm>
          <a:prstGeom prst="rect">
            <a:avLst/>
          </a:prstGeom>
          <a:noFill/>
        </p:spPr>
        <p:txBody>
          <a:bodyPr wrap="square" rtlCol="0">
            <a:spAutoFit/>
          </a:bodyPr>
          <a:lstStyle/>
          <a:p>
            <a:r>
              <a:rPr lang="en-US" dirty="0" smtClean="0"/>
              <a:t>Gate design procedure</a:t>
            </a:r>
            <a:endParaRPr lang="en-US" dirty="0"/>
          </a:p>
        </p:txBody>
      </p:sp>
    </p:spTree>
    <p:extLst>
      <p:ext uri="{BB962C8B-B14F-4D97-AF65-F5344CB8AC3E}">
        <p14:creationId xmlns:p14="http://schemas.microsoft.com/office/powerpoint/2010/main" val="4005949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4524315"/>
          </a:xfrm>
          <a:prstGeom prst="rect">
            <a:avLst/>
          </a:prstGeom>
        </p:spPr>
        <p:txBody>
          <a:bodyPr wrap="square">
            <a:spAutoFit/>
          </a:bodyPr>
          <a:lstStyle/>
          <a:p>
            <a:r>
              <a:rPr lang="en-US" dirty="0" smtClean="0">
                <a:solidFill>
                  <a:schemeClr val="bg1">
                    <a:lumMod val="50000"/>
                  </a:schemeClr>
                </a:solidFill>
              </a:rPr>
              <a:t>Going from circuit to real physical implementation </a:t>
            </a:r>
          </a:p>
          <a:p>
            <a:endParaRPr lang="en-US" dirty="0" smtClean="0"/>
          </a:p>
          <a:p>
            <a:r>
              <a:rPr lang="en-US" dirty="0" smtClean="0"/>
              <a:t>A CMOS circuit, whether simple or complex, is needed for design and simulation purposes but in order to make it as a physical device we need another step called ‘layout’.</a:t>
            </a:r>
          </a:p>
          <a:p>
            <a:endParaRPr lang="en-US" dirty="0"/>
          </a:p>
          <a:p>
            <a:pPr algn="just"/>
            <a:r>
              <a:rPr lang="en-US" dirty="0" smtClean="0"/>
              <a:t>Layout is the process of laying out the circuit as an interconnection between real physical devices on a silicon chip. The interconnections between the terminals of various transistors constitute the actual physical circuit. This interconnection is realized on a chip through conducting tracks of either </a:t>
            </a:r>
            <a:r>
              <a:rPr lang="en-US" dirty="0" err="1" smtClean="0"/>
              <a:t>polysilicon</a:t>
            </a:r>
            <a:r>
              <a:rPr lang="en-US" dirty="0" smtClean="0"/>
              <a:t> (highly doped and metal-like conducting silicon) or a metal like aluminum. In practice, </a:t>
            </a:r>
            <a:r>
              <a:rPr lang="en-US" dirty="0" err="1" smtClean="0"/>
              <a:t>polysilicon</a:t>
            </a:r>
            <a:r>
              <a:rPr lang="en-US" dirty="0" smtClean="0"/>
              <a:t> or metal is uniformly deposited everywhere on the chip (blanket deposition) and then etched to form the desired interconnection (wiring) pattern. </a:t>
            </a:r>
            <a:r>
              <a:rPr lang="en-US" dirty="0" err="1" smtClean="0"/>
              <a:t>Photomasks</a:t>
            </a:r>
            <a:r>
              <a:rPr lang="en-US" dirty="0" smtClean="0"/>
              <a:t> are used for defining this interconnection pattern to be etched into the blanket </a:t>
            </a:r>
            <a:r>
              <a:rPr lang="en-US" dirty="0" err="1" smtClean="0"/>
              <a:t>polysilicon</a:t>
            </a:r>
            <a:r>
              <a:rPr lang="en-US" dirty="0" smtClean="0"/>
              <a:t> (or metal) film.</a:t>
            </a:r>
            <a:endParaRPr lang="en-US" dirty="0"/>
          </a:p>
        </p:txBody>
      </p:sp>
      <p:grpSp>
        <p:nvGrpSpPr>
          <p:cNvPr id="9" name="Group 8"/>
          <p:cNvGrpSpPr/>
          <p:nvPr/>
        </p:nvGrpSpPr>
        <p:grpSpPr>
          <a:xfrm>
            <a:off x="6019800" y="1752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501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4801314"/>
          </a:xfrm>
          <a:prstGeom prst="rect">
            <a:avLst/>
          </a:prstGeom>
        </p:spPr>
        <p:txBody>
          <a:bodyPr wrap="square">
            <a:spAutoFit/>
          </a:bodyPr>
          <a:lstStyle/>
          <a:p>
            <a:r>
              <a:rPr lang="en-US" dirty="0" smtClean="0">
                <a:solidFill>
                  <a:schemeClr val="bg1">
                    <a:lumMod val="50000"/>
                  </a:schemeClr>
                </a:solidFill>
              </a:rPr>
              <a:t>Going from circuit to real physical implementation </a:t>
            </a:r>
          </a:p>
          <a:p>
            <a:endParaRPr lang="en-US" dirty="0" smtClean="0"/>
          </a:p>
          <a:p>
            <a:pPr algn="just"/>
            <a:r>
              <a:rPr lang="en-US" dirty="0" smtClean="0"/>
              <a:t>The first (bottom-most) layer on a silicon chip consists of MOSFETs. Each transistor’s source, drain and gate contacts are available at this layer. Next comes the first wiring layer where </a:t>
            </a:r>
            <a:r>
              <a:rPr lang="en-US" dirty="0" err="1" smtClean="0"/>
              <a:t>polysilicon</a:t>
            </a:r>
            <a:r>
              <a:rPr lang="en-US" dirty="0" smtClean="0"/>
              <a:t> tracks connect gates of various transistors and metal tracks make other connections. Thereafter, there may be several individual wiring planes, separated from each other by inter-metal dielectric (IMD) layers (usually consisting of deposited silicon dioxide). The interconnection tracks in these various layers were usually made from blanket deposited and then dry etched aluminum. In more recent ICs copper has replaced aluminum as the interconnection track material because its lower resistivity results in lower parasitic resistances compared to aluminum.</a:t>
            </a:r>
          </a:p>
          <a:p>
            <a:pPr algn="just"/>
            <a:endParaRPr lang="en-US" dirty="0"/>
          </a:p>
          <a:p>
            <a:pPr algn="just"/>
            <a:r>
              <a:rPr lang="en-US" dirty="0" smtClean="0"/>
              <a:t>The process of defining the interconnection pattern to form a physical circuit in silicon is called IC layout.</a:t>
            </a:r>
          </a:p>
        </p:txBody>
      </p:sp>
      <p:grpSp>
        <p:nvGrpSpPr>
          <p:cNvPr id="9" name="Group 8"/>
          <p:cNvGrpSpPr/>
          <p:nvPr/>
        </p:nvGrpSpPr>
        <p:grpSpPr>
          <a:xfrm>
            <a:off x="6019800" y="1752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2552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 </a:t>
            </a:r>
            <a:endParaRPr lang="en-US" sz="2800" dirty="0">
              <a:solidFill>
                <a:schemeClr val="accent5">
                  <a:lumMod val="75000"/>
                </a:schemeClr>
              </a:solidFill>
            </a:endParaRPr>
          </a:p>
        </p:txBody>
      </p:sp>
      <p:sp>
        <p:nvSpPr>
          <p:cNvPr id="5" name="Rectangle 4"/>
          <p:cNvSpPr/>
          <p:nvPr/>
        </p:nvSpPr>
        <p:spPr>
          <a:xfrm>
            <a:off x="685800" y="1600200"/>
            <a:ext cx="7589982" cy="923330"/>
          </a:xfrm>
          <a:prstGeom prst="rect">
            <a:avLst/>
          </a:prstGeom>
        </p:spPr>
        <p:txBody>
          <a:bodyPr wrap="square">
            <a:spAutoFit/>
          </a:bodyPr>
          <a:lstStyle/>
          <a:p>
            <a:r>
              <a:rPr lang="en-US" dirty="0" smtClean="0">
                <a:solidFill>
                  <a:schemeClr val="bg1">
                    <a:lumMod val="50000"/>
                  </a:schemeClr>
                </a:solidFill>
              </a:rPr>
              <a:t>Designer’s view versus device engineer’s (technologist’s) view </a:t>
            </a:r>
          </a:p>
          <a:p>
            <a:endParaRPr lang="en-US" dirty="0" smtClean="0"/>
          </a:p>
          <a:p>
            <a:endParaRPr lang="en-US" dirty="0" smtClean="0"/>
          </a:p>
        </p:txBody>
      </p:sp>
      <p:grpSp>
        <p:nvGrpSpPr>
          <p:cNvPr id="9" name="Group 8"/>
          <p:cNvGrpSpPr/>
          <p:nvPr/>
        </p:nvGrpSpPr>
        <p:grpSpPr>
          <a:xfrm>
            <a:off x="7162800" y="1752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5999"/>
            <a:ext cx="6096000" cy="385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934200" y="2362200"/>
            <a:ext cx="1905000" cy="1477328"/>
          </a:xfrm>
          <a:prstGeom prst="rect">
            <a:avLst/>
          </a:prstGeom>
          <a:noFill/>
        </p:spPr>
        <p:txBody>
          <a:bodyPr wrap="square" rtlCol="0">
            <a:spAutoFit/>
          </a:bodyPr>
          <a:lstStyle/>
          <a:p>
            <a:r>
              <a:rPr lang="en-US" dirty="0" smtClean="0"/>
              <a:t>IC design engineers think and work in terms of top-down 2D layouts</a:t>
            </a:r>
            <a:endParaRPr lang="en-US" dirty="0"/>
          </a:p>
        </p:txBody>
      </p:sp>
      <p:sp>
        <p:nvSpPr>
          <p:cNvPr id="10" name="TextBox 9"/>
          <p:cNvSpPr txBox="1"/>
          <p:nvPr/>
        </p:nvSpPr>
        <p:spPr>
          <a:xfrm>
            <a:off x="7010400" y="4225869"/>
            <a:ext cx="1905000" cy="1477328"/>
          </a:xfrm>
          <a:prstGeom prst="rect">
            <a:avLst/>
          </a:prstGeom>
          <a:noFill/>
        </p:spPr>
        <p:txBody>
          <a:bodyPr wrap="square" rtlCol="0">
            <a:spAutoFit/>
          </a:bodyPr>
          <a:lstStyle/>
          <a:p>
            <a:r>
              <a:rPr lang="en-US" dirty="0" smtClean="0"/>
              <a:t>IC process engineers think and work in terms of 3D cross-sections</a:t>
            </a:r>
            <a:endParaRPr lang="en-US" dirty="0"/>
          </a:p>
        </p:txBody>
      </p:sp>
    </p:spTree>
    <p:extLst>
      <p:ext uri="{BB962C8B-B14F-4D97-AF65-F5344CB8AC3E}">
        <p14:creationId xmlns:p14="http://schemas.microsoft.com/office/powerpoint/2010/main" val="4272948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3970318"/>
          </a:xfrm>
          <a:prstGeom prst="rect">
            <a:avLst/>
          </a:prstGeom>
        </p:spPr>
        <p:txBody>
          <a:bodyPr wrap="square">
            <a:spAutoFit/>
          </a:bodyPr>
          <a:lstStyle/>
          <a:p>
            <a:r>
              <a:rPr lang="en-US" dirty="0" smtClean="0">
                <a:solidFill>
                  <a:schemeClr val="bg1">
                    <a:lumMod val="50000"/>
                  </a:schemeClr>
                </a:solidFill>
              </a:rPr>
              <a:t>Going from circuit to real physical implementation </a:t>
            </a:r>
          </a:p>
          <a:p>
            <a:endParaRPr lang="en-US" dirty="0" smtClean="0"/>
          </a:p>
          <a:p>
            <a:pPr algn="just"/>
            <a:r>
              <a:rPr lang="en-US" dirty="0" smtClean="0"/>
              <a:t>Although the work of design and process engineers is different their </a:t>
            </a:r>
            <a:r>
              <a:rPr lang="en-US" smtClean="0"/>
              <a:t>interface </a:t>
            </a:r>
            <a:r>
              <a:rPr lang="en-US" smtClean="0"/>
              <a:t>comes </a:t>
            </a:r>
            <a:r>
              <a:rPr lang="en-US" dirty="0" smtClean="0"/>
              <a:t>through design rules that dictate the various geometries and dimensions for circuit layout.</a:t>
            </a:r>
          </a:p>
          <a:p>
            <a:pPr algn="just"/>
            <a:endParaRPr lang="en-US" dirty="0"/>
          </a:p>
          <a:p>
            <a:pPr algn="just"/>
            <a:r>
              <a:rPr lang="en-US" dirty="0" smtClean="0"/>
              <a:t>There are a number of these design </a:t>
            </a:r>
            <a:r>
              <a:rPr lang="en-US" dirty="0"/>
              <a:t>rules such as, </a:t>
            </a:r>
            <a:r>
              <a:rPr lang="en-US" dirty="0" smtClean="0"/>
              <a:t>width </a:t>
            </a:r>
            <a:r>
              <a:rPr lang="en-US" dirty="0"/>
              <a:t>rule, space rule, overlap </a:t>
            </a:r>
            <a:r>
              <a:rPr lang="en-US" dirty="0" smtClean="0"/>
              <a:t>rule etc.</a:t>
            </a:r>
          </a:p>
          <a:p>
            <a:pPr algn="just"/>
            <a:endParaRPr lang="en-US" dirty="0"/>
          </a:p>
          <a:p>
            <a:pPr algn="just"/>
            <a:r>
              <a:rPr lang="en-US" dirty="0" smtClean="0"/>
              <a:t>The design rules may be given in absolute units or in scalable units. In the first case the geometries are fixed at layout times and are not altered later on whereas in the second case only a parameter is used for dimensions and this parameter may be scaled as needed later on to fit the design to different geometries. </a:t>
            </a:r>
          </a:p>
        </p:txBody>
      </p:sp>
      <p:grpSp>
        <p:nvGrpSpPr>
          <p:cNvPr id="9" name="Group 8"/>
          <p:cNvGrpSpPr/>
          <p:nvPr/>
        </p:nvGrpSpPr>
        <p:grpSpPr>
          <a:xfrm>
            <a:off x="6019800" y="1752600"/>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362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3970318"/>
          </a:xfrm>
          <a:prstGeom prst="rect">
            <a:avLst/>
          </a:prstGeom>
        </p:spPr>
        <p:txBody>
          <a:bodyPr wrap="square">
            <a:spAutoFit/>
          </a:bodyPr>
          <a:lstStyle/>
          <a:p>
            <a:r>
              <a:rPr lang="en-US" dirty="0" smtClean="0">
                <a:solidFill>
                  <a:schemeClr val="bg1">
                    <a:lumMod val="50000"/>
                  </a:schemeClr>
                </a:solidFill>
              </a:rPr>
              <a:t>Scalable design rules </a:t>
            </a:r>
          </a:p>
          <a:p>
            <a:endParaRPr lang="en-US" dirty="0"/>
          </a:p>
          <a:p>
            <a:r>
              <a:rPr lang="en-US" dirty="0"/>
              <a:t>CMOS </a:t>
            </a:r>
            <a:r>
              <a:rPr lang="en-US" dirty="0" smtClean="0"/>
              <a:t>scaling</a:t>
            </a:r>
          </a:p>
          <a:p>
            <a:endParaRPr lang="en-US" dirty="0"/>
          </a:p>
          <a:p>
            <a:r>
              <a:rPr lang="en-US" dirty="0" smtClean="0"/>
              <a:t>􀁠Implement </a:t>
            </a:r>
            <a:r>
              <a:rPr lang="en-US" dirty="0"/>
              <a:t>something now, shrink it later</a:t>
            </a:r>
          </a:p>
          <a:p>
            <a:r>
              <a:rPr lang="en-US" dirty="0" smtClean="0"/>
              <a:t>􀁠Express </a:t>
            </a:r>
            <a:r>
              <a:rPr lang="en-US" dirty="0"/>
              <a:t>all design rules in terms of a unit dimension</a:t>
            </a:r>
          </a:p>
          <a:p>
            <a:r>
              <a:rPr lang="en-US" dirty="0" smtClean="0"/>
              <a:t>􀁠Change </a:t>
            </a:r>
            <a:r>
              <a:rPr lang="en-US" dirty="0"/>
              <a:t>the actual dimension of the unit, and the whole design shrinks</a:t>
            </a:r>
          </a:p>
          <a:p>
            <a:endParaRPr lang="en-US" dirty="0"/>
          </a:p>
          <a:p>
            <a:r>
              <a:rPr lang="en-US" dirty="0"/>
              <a:t>􀂄Unit dimension: Minimum line width(2λ</a:t>
            </a:r>
            <a:r>
              <a:rPr lang="en-US" dirty="0" smtClean="0"/>
              <a:t>)</a:t>
            </a:r>
          </a:p>
          <a:p>
            <a:endParaRPr lang="en-US" dirty="0"/>
          </a:p>
          <a:p>
            <a:r>
              <a:rPr lang="en-US" dirty="0"/>
              <a:t>􀁠In 1978, </a:t>
            </a:r>
            <a:r>
              <a:rPr lang="el-GR" dirty="0"/>
              <a:t>λ = 1.5 μ</a:t>
            </a:r>
            <a:r>
              <a:rPr lang="en-US" dirty="0"/>
              <a:t>m (a.k.a. 3 micron technology)</a:t>
            </a:r>
          </a:p>
          <a:p>
            <a:r>
              <a:rPr lang="en-US" dirty="0"/>
              <a:t>􀁠In 2003, </a:t>
            </a:r>
            <a:r>
              <a:rPr lang="el-GR" dirty="0"/>
              <a:t>λ = 0.065 μ</a:t>
            </a:r>
            <a:r>
              <a:rPr lang="en-US" dirty="0"/>
              <a:t>m (a.k.a. 0.13 micron technology</a:t>
            </a:r>
            <a:r>
              <a:rPr lang="en-US" dirty="0" smtClean="0"/>
              <a:t>)</a:t>
            </a:r>
          </a:p>
          <a:p>
            <a:r>
              <a:rPr lang="en-US" dirty="0"/>
              <a:t>􀁠In </a:t>
            </a:r>
            <a:r>
              <a:rPr lang="en-US" dirty="0" smtClean="0"/>
              <a:t>2014, </a:t>
            </a:r>
            <a:r>
              <a:rPr lang="el-GR" dirty="0"/>
              <a:t>λ = </a:t>
            </a:r>
            <a:r>
              <a:rPr lang="en-US" dirty="0" smtClean="0"/>
              <a:t>90</a:t>
            </a:r>
            <a:r>
              <a:rPr lang="el-GR" dirty="0" smtClean="0"/>
              <a:t> </a:t>
            </a:r>
            <a:r>
              <a:rPr lang="en-US" dirty="0" smtClean="0"/>
              <a:t>nm </a:t>
            </a:r>
            <a:r>
              <a:rPr lang="en-US" dirty="0"/>
              <a:t>(a.k.a. </a:t>
            </a:r>
            <a:r>
              <a:rPr lang="en-US" dirty="0" smtClean="0"/>
              <a:t>45 nm </a:t>
            </a:r>
            <a:r>
              <a:rPr lang="en-US" dirty="0"/>
              <a:t>technology)</a:t>
            </a:r>
          </a:p>
          <a:p>
            <a:endParaRPr lang="en-US" dirty="0" smtClean="0"/>
          </a:p>
        </p:txBody>
      </p:sp>
      <p:grpSp>
        <p:nvGrpSpPr>
          <p:cNvPr id="9" name="Group 8"/>
          <p:cNvGrpSpPr/>
          <p:nvPr/>
        </p:nvGrpSpPr>
        <p:grpSpPr>
          <a:xfrm>
            <a:off x="2971800" y="1766258"/>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730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2031325"/>
          </a:xfrm>
          <a:prstGeom prst="rect">
            <a:avLst/>
          </a:prstGeom>
        </p:spPr>
        <p:txBody>
          <a:bodyPr wrap="square">
            <a:spAutoFit/>
          </a:bodyPr>
          <a:lstStyle/>
          <a:p>
            <a:endParaRPr lang="en-US" dirty="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 </a:t>
            </a:r>
          </a:p>
          <a:p>
            <a:endParaRPr lang="en-US" dirty="0" smtClean="0"/>
          </a:p>
          <a:p>
            <a:endParaRPr lang="en-US" dirty="0" smtClean="0"/>
          </a:p>
        </p:txBody>
      </p:sp>
      <p:grpSp>
        <p:nvGrpSpPr>
          <p:cNvPr id="9" name="Group 8"/>
          <p:cNvGrpSpPr/>
          <p:nvPr/>
        </p:nvGrpSpPr>
        <p:grpSpPr>
          <a:xfrm>
            <a:off x="2872344" y="1649083"/>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867775" cy="4654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2851" y="1464417"/>
            <a:ext cx="5715000" cy="369332"/>
          </a:xfrm>
          <a:prstGeom prst="rect">
            <a:avLst/>
          </a:prstGeom>
          <a:noFill/>
        </p:spPr>
        <p:txBody>
          <a:bodyPr wrap="square" rtlCol="0">
            <a:spAutoFit/>
          </a:bodyPr>
          <a:lstStyle/>
          <a:p>
            <a:r>
              <a:rPr lang="en-US" dirty="0" smtClean="0"/>
              <a:t>Color-coded CMOS layers</a:t>
            </a:r>
            <a:endParaRPr lang="en-US" dirty="0"/>
          </a:p>
        </p:txBody>
      </p:sp>
    </p:spTree>
    <p:extLst>
      <p:ext uri="{BB962C8B-B14F-4D97-AF65-F5344CB8AC3E}">
        <p14:creationId xmlns:p14="http://schemas.microsoft.com/office/powerpoint/2010/main" val="3588663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579582" y="1295400"/>
            <a:ext cx="7589982" cy="923330"/>
          </a:xfrm>
          <a:prstGeom prst="rect">
            <a:avLst/>
          </a:prstGeom>
        </p:spPr>
        <p:txBody>
          <a:bodyPr wrap="square">
            <a:spAutoFit/>
          </a:bodyPr>
          <a:lstStyle/>
          <a:p>
            <a:r>
              <a:rPr lang="en-US" dirty="0" smtClean="0">
                <a:solidFill>
                  <a:schemeClr val="bg1">
                    <a:lumMod val="50000"/>
                  </a:schemeClr>
                </a:solidFill>
              </a:rPr>
              <a:t>CMOS inverter (NOT gate) layout</a:t>
            </a:r>
          </a:p>
          <a:p>
            <a:endParaRPr lang="en-US" dirty="0" smtClean="0"/>
          </a:p>
          <a:p>
            <a:endParaRPr lang="en-US" dirty="0" smtClean="0"/>
          </a:p>
        </p:txBody>
      </p:sp>
      <p:grpSp>
        <p:nvGrpSpPr>
          <p:cNvPr id="9" name="Group 8"/>
          <p:cNvGrpSpPr/>
          <p:nvPr/>
        </p:nvGrpSpPr>
        <p:grpSpPr>
          <a:xfrm>
            <a:off x="4084159" y="1449957"/>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53" y="1757066"/>
            <a:ext cx="8915400" cy="4958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81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582" y="609600"/>
            <a:ext cx="7696200" cy="523220"/>
          </a:xfrm>
          <a:prstGeom prst="rect">
            <a:avLst/>
          </a:prstGeom>
        </p:spPr>
        <p:txBody>
          <a:bodyPr wrap="square">
            <a:spAutoFit/>
          </a:bodyPr>
          <a:lstStyle/>
          <a:p>
            <a:r>
              <a:rPr lang="en-US" sz="2800" dirty="0" smtClean="0">
                <a:solidFill>
                  <a:schemeClr val="accent5">
                    <a:lumMod val="75000"/>
                  </a:schemeClr>
                </a:solidFill>
              </a:rPr>
              <a:t>CMOS layout</a:t>
            </a:r>
            <a:endParaRPr lang="en-US" sz="2800" dirty="0">
              <a:solidFill>
                <a:schemeClr val="accent5">
                  <a:lumMod val="75000"/>
                </a:schemeClr>
              </a:solidFill>
            </a:endParaRPr>
          </a:p>
        </p:txBody>
      </p:sp>
      <p:sp>
        <p:nvSpPr>
          <p:cNvPr id="5" name="Rectangle 4"/>
          <p:cNvSpPr/>
          <p:nvPr/>
        </p:nvSpPr>
        <p:spPr>
          <a:xfrm>
            <a:off x="685800" y="1600200"/>
            <a:ext cx="7589982" cy="1200329"/>
          </a:xfrm>
          <a:prstGeom prst="rect">
            <a:avLst/>
          </a:prstGeom>
        </p:spPr>
        <p:txBody>
          <a:bodyPr wrap="square">
            <a:spAutoFit/>
          </a:bodyPr>
          <a:lstStyle/>
          <a:p>
            <a:endParaRPr lang="en-US" dirty="0">
              <a:solidFill>
                <a:schemeClr val="bg1">
                  <a:lumMod val="50000"/>
                </a:schemeClr>
              </a:solidFill>
            </a:endParaRPr>
          </a:p>
          <a:p>
            <a:endParaRPr lang="en-US" dirty="0" smtClean="0">
              <a:solidFill>
                <a:schemeClr val="bg1">
                  <a:lumMod val="50000"/>
                </a:schemeClr>
              </a:solidFill>
            </a:endParaRPr>
          </a:p>
          <a:p>
            <a:r>
              <a:rPr lang="en-US" dirty="0" smtClean="0">
                <a:solidFill>
                  <a:schemeClr val="bg1">
                    <a:lumMod val="50000"/>
                  </a:schemeClr>
                </a:solidFill>
              </a:rPr>
              <a:t> </a:t>
            </a:r>
          </a:p>
          <a:p>
            <a:endParaRPr lang="en-US" dirty="0" smtClean="0"/>
          </a:p>
        </p:txBody>
      </p:sp>
      <p:grpSp>
        <p:nvGrpSpPr>
          <p:cNvPr id="9" name="Group 8"/>
          <p:cNvGrpSpPr/>
          <p:nvPr/>
        </p:nvGrpSpPr>
        <p:grpSpPr>
          <a:xfrm>
            <a:off x="4480791" y="1584385"/>
            <a:ext cx="275112" cy="76200"/>
            <a:chOff x="5257800" y="1600200"/>
            <a:chExt cx="275112" cy="76200"/>
          </a:xfrm>
        </p:grpSpPr>
        <p:sp>
          <p:nvSpPr>
            <p:cNvPr id="6" name="Oval 5"/>
            <p:cNvSpPr/>
            <p:nvPr/>
          </p:nvSpPr>
          <p:spPr>
            <a:xfrm>
              <a:off x="5257800" y="1600200"/>
              <a:ext cx="76200" cy="76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53792" y="1600200"/>
              <a:ext cx="76200" cy="762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56712" y="1600200"/>
              <a:ext cx="76200" cy="76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83920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400" y="1399719"/>
            <a:ext cx="5486400" cy="369332"/>
          </a:xfrm>
          <a:prstGeom prst="rect">
            <a:avLst/>
          </a:prstGeom>
          <a:noFill/>
        </p:spPr>
        <p:txBody>
          <a:bodyPr wrap="square" rtlCol="0">
            <a:spAutoFit/>
          </a:bodyPr>
          <a:lstStyle/>
          <a:p>
            <a:r>
              <a:rPr lang="en-US" dirty="0" smtClean="0"/>
              <a:t>Sharing patterned area between devices</a:t>
            </a:r>
            <a:endParaRPr lang="en-US" dirty="0"/>
          </a:p>
        </p:txBody>
      </p:sp>
    </p:spTree>
    <p:extLst>
      <p:ext uri="{BB962C8B-B14F-4D97-AF65-F5344CB8AC3E}">
        <p14:creationId xmlns:p14="http://schemas.microsoft.com/office/powerpoint/2010/main" val="3308063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2021</TotalTime>
  <Words>620</Words>
  <Application>Microsoft Office PowerPoint</Application>
  <PresentationFormat>On-screen Show (4:3)</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Module 13:  CMOS cell layout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Broad overview of the landscape of digital design</dc:title>
  <dc:creator>Rahman</dc:creator>
  <cp:lastModifiedBy>Rahman</cp:lastModifiedBy>
  <cp:revision>102</cp:revision>
  <dcterms:created xsi:type="dcterms:W3CDTF">2014-09-17T14:11:52Z</dcterms:created>
  <dcterms:modified xsi:type="dcterms:W3CDTF">2014-12-07T05:26:32Z</dcterms:modified>
</cp:coreProperties>
</file>