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6"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9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82E427-1983-44FF-9D64-8D15CE6D3BE3}"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82E427-1983-44FF-9D64-8D15CE6D3BE3}"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2E427-1983-44FF-9D64-8D15CE6D3BE3}"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82E427-1983-44FF-9D64-8D15CE6D3BE3}"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82E427-1983-44FF-9D64-8D15CE6D3BE3}"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582E427-1983-44FF-9D64-8D15CE6D3BE3}" type="datetimeFigureOut">
              <a:rPr lang="en-US" smtClean="0"/>
              <a:t>10/6/2014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0F75B-BB5B-40A2-830A-313C4BAC30C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82E427-1983-44FF-9D64-8D15CE6D3BE3}" type="datetimeFigureOut">
              <a:rPr lang="en-US" smtClean="0"/>
              <a:t>10/6/2014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00F75B-BB5B-40A2-830A-313C4BAC30C4}"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82E427-1983-44FF-9D64-8D15CE6D3BE3}" type="datetimeFigureOut">
              <a:rPr lang="en-US" smtClean="0"/>
              <a:t>10/6/2014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2E427-1983-44FF-9D64-8D15CE6D3BE3}" type="datetimeFigureOut">
              <a:rPr lang="en-US" smtClean="0"/>
              <a:t>10/6/2014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82E427-1983-44FF-9D64-8D15CE6D3BE3}" type="datetimeFigureOut">
              <a:rPr lang="en-US" smtClean="0"/>
              <a:t>10/6/2014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82E427-1983-44FF-9D64-8D15CE6D3BE3}" type="datetimeFigureOut">
              <a:rPr lang="en-US" smtClean="0"/>
              <a:t>10/6/2014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0F75B-BB5B-40A2-830A-313C4BAC30C4}"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582E427-1983-44FF-9D64-8D15CE6D3BE3}" type="datetimeFigureOut">
              <a:rPr lang="en-US" smtClean="0"/>
              <a:t>10/6/2014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A00F75B-BB5B-40A2-830A-313C4BAC30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33945"/>
            <a:ext cx="8153400" cy="1793167"/>
          </a:xfrm>
        </p:spPr>
        <p:txBody>
          <a:bodyPr>
            <a:normAutofit fontScale="90000"/>
          </a:bodyPr>
          <a:lstStyle/>
          <a:p>
            <a:r>
              <a:rPr lang="en-US" dirty="0" smtClean="0"/>
              <a:t>Module 5: </a:t>
            </a:r>
            <a:br>
              <a:rPr lang="en-US" dirty="0" smtClean="0"/>
            </a:br>
            <a:r>
              <a:rPr lang="en-US" dirty="0" smtClean="0"/>
              <a:t>Identifiers, signals</a:t>
            </a:r>
            <a:r>
              <a:rPr lang="en-US" dirty="0"/>
              <a:t>, constants, variables and </a:t>
            </a:r>
            <a:r>
              <a:rPr lang="en-US" dirty="0" smtClean="0"/>
              <a:t>types in VHDL</a:t>
            </a:r>
            <a:endParaRPr lang="en-US" dirty="0"/>
          </a:p>
        </p:txBody>
      </p:sp>
      <p:sp>
        <p:nvSpPr>
          <p:cNvPr id="4" name="TextBox 3"/>
          <p:cNvSpPr txBox="1"/>
          <p:nvPr/>
        </p:nvSpPr>
        <p:spPr>
          <a:xfrm>
            <a:off x="152400" y="5943600"/>
            <a:ext cx="8839200" cy="369332"/>
          </a:xfrm>
          <a:prstGeom prst="rect">
            <a:avLst/>
          </a:prstGeom>
          <a:noFill/>
        </p:spPr>
        <p:txBody>
          <a:bodyPr wrap="square" rtlCol="0">
            <a:spAutoFit/>
          </a:bodyPr>
          <a:lstStyle/>
          <a:p>
            <a:r>
              <a:rPr lang="en-US" dirty="0" smtClean="0">
                <a:solidFill>
                  <a:schemeClr val="bg1">
                    <a:lumMod val="50000"/>
                  </a:schemeClr>
                </a:solidFill>
              </a:rPr>
              <a:t>OHIO UNIVERSITY – SCHOOL OF EECS – EE5143 – DIGITAL DESIGN WITH VHDL AND VSLI</a:t>
            </a:r>
            <a:endParaRPr lang="en-US" dirty="0">
              <a:solidFill>
                <a:schemeClr val="bg1">
                  <a:lumMod val="50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62345"/>
            <a:ext cx="12954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302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457200"/>
            <a:ext cx="7696200" cy="523220"/>
          </a:xfrm>
          <a:prstGeom prst="rect">
            <a:avLst/>
          </a:prstGeom>
        </p:spPr>
        <p:txBody>
          <a:bodyPr wrap="square">
            <a:spAutoFit/>
          </a:bodyPr>
          <a:lstStyle/>
          <a:p>
            <a:r>
              <a:rPr lang="en-US" sz="2800" dirty="0" smtClean="0">
                <a:solidFill>
                  <a:schemeClr val="accent5">
                    <a:lumMod val="75000"/>
                  </a:schemeClr>
                </a:solidFill>
              </a:rPr>
              <a:t>Types in VHDL</a:t>
            </a:r>
            <a:endParaRPr lang="en-US" sz="2800" dirty="0">
              <a:solidFill>
                <a:schemeClr val="accent5">
                  <a:lumMod val="75000"/>
                </a:schemeClr>
              </a:solidFill>
            </a:endParaRPr>
          </a:p>
        </p:txBody>
      </p:sp>
      <p:sp>
        <p:nvSpPr>
          <p:cNvPr id="5" name="Rectangle 4"/>
          <p:cNvSpPr/>
          <p:nvPr/>
        </p:nvSpPr>
        <p:spPr>
          <a:xfrm>
            <a:off x="685800" y="1192602"/>
            <a:ext cx="7589982" cy="4524315"/>
          </a:xfrm>
          <a:prstGeom prst="rect">
            <a:avLst/>
          </a:prstGeom>
        </p:spPr>
        <p:txBody>
          <a:bodyPr wrap="square">
            <a:spAutoFit/>
          </a:bodyPr>
          <a:lstStyle/>
          <a:p>
            <a:r>
              <a:rPr lang="en-US" dirty="0" smtClean="0">
                <a:solidFill>
                  <a:schemeClr val="bg1">
                    <a:lumMod val="50000"/>
                  </a:schemeClr>
                </a:solidFill>
              </a:rPr>
              <a:t>Sub-</a:t>
            </a:r>
            <a:r>
              <a:rPr lang="en-US" dirty="0" smtClean="0">
                <a:solidFill>
                  <a:schemeClr val="bg1">
                    <a:lumMod val="50000"/>
                  </a:schemeClr>
                </a:solidFill>
              </a:rPr>
              <a:t>types </a:t>
            </a:r>
            <a:r>
              <a:rPr lang="en-US" dirty="0" smtClean="0">
                <a:solidFill>
                  <a:schemeClr val="bg1">
                    <a:lumMod val="50000"/>
                  </a:schemeClr>
                </a:solidFill>
              </a:rPr>
              <a:t>in VHDL </a:t>
            </a:r>
          </a:p>
          <a:p>
            <a:endParaRPr lang="en-US" dirty="0" smtClean="0"/>
          </a:p>
          <a:p>
            <a:pPr algn="just"/>
            <a:r>
              <a:rPr lang="en-US" dirty="0" smtClean="0"/>
              <a:t>A </a:t>
            </a:r>
            <a:r>
              <a:rPr lang="en-US" dirty="0" smtClean="0"/>
              <a:t>type’s range can be further constrained by defining a sub-type. For example, from type integer one can define a sub-type called </a:t>
            </a:r>
            <a:r>
              <a:rPr lang="en-US" dirty="0" err="1" smtClean="0"/>
              <a:t>byte_size</a:t>
            </a:r>
            <a:r>
              <a:rPr lang="en-US" dirty="0" smtClean="0"/>
              <a:t> which is an integer in the range of 0 to 255. A variable can then be defined of this sub-type:</a:t>
            </a:r>
          </a:p>
          <a:p>
            <a:pPr algn="just"/>
            <a:endParaRPr lang="en-US" dirty="0"/>
          </a:p>
          <a:p>
            <a:pPr algn="just"/>
            <a:r>
              <a:rPr lang="en-US" dirty="0"/>
              <a:t>t</a:t>
            </a:r>
            <a:r>
              <a:rPr lang="en-US" dirty="0" smtClean="0"/>
              <a:t>ype byte-size is integer range 0 to 255;</a:t>
            </a:r>
          </a:p>
          <a:p>
            <a:pPr algn="just"/>
            <a:r>
              <a:rPr lang="en-US" dirty="0"/>
              <a:t>s</a:t>
            </a:r>
            <a:r>
              <a:rPr lang="en-US" dirty="0" smtClean="0"/>
              <a:t>ignal </a:t>
            </a:r>
            <a:r>
              <a:rPr lang="en-US" dirty="0" err="1" smtClean="0"/>
              <a:t>my_int</a:t>
            </a:r>
            <a:r>
              <a:rPr lang="en-US" dirty="0" smtClean="0"/>
              <a:t> : </a:t>
            </a:r>
            <a:r>
              <a:rPr lang="en-US" dirty="0" err="1" smtClean="0"/>
              <a:t>byte_size</a:t>
            </a:r>
            <a:r>
              <a:rPr lang="en-US" dirty="0" smtClean="0"/>
              <a:t>;</a:t>
            </a:r>
          </a:p>
          <a:p>
            <a:pPr algn="just"/>
            <a:endParaRPr lang="en-US" dirty="0"/>
          </a:p>
          <a:p>
            <a:pPr algn="just"/>
            <a:r>
              <a:rPr lang="en-US" dirty="0" smtClean="0"/>
              <a:t>In this case an error will be reported if </a:t>
            </a:r>
            <a:r>
              <a:rPr lang="en-US" dirty="0" err="1" smtClean="0"/>
              <a:t>my_int</a:t>
            </a:r>
            <a:r>
              <a:rPr lang="en-US" dirty="0" smtClean="0"/>
              <a:t> is assigned a value out of the 0 to 255 range. </a:t>
            </a:r>
            <a:endParaRPr lang="en-US" dirty="0"/>
          </a:p>
          <a:p>
            <a:pPr algn="just"/>
            <a:endParaRPr lang="en-US" dirty="0" smtClean="0"/>
          </a:p>
          <a:p>
            <a:pPr algn="just"/>
            <a:endParaRPr lang="en-US" dirty="0"/>
          </a:p>
          <a:p>
            <a:pPr algn="just"/>
            <a:endParaRPr lang="en-US" dirty="0"/>
          </a:p>
          <a:p>
            <a:pPr algn="just"/>
            <a:endParaRPr lang="en-US" dirty="0" smtClean="0"/>
          </a:p>
        </p:txBody>
      </p:sp>
      <p:grpSp>
        <p:nvGrpSpPr>
          <p:cNvPr id="9" name="Group 8"/>
          <p:cNvGrpSpPr/>
          <p:nvPr/>
        </p:nvGrpSpPr>
        <p:grpSpPr>
          <a:xfrm>
            <a:off x="2790860" y="13716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616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Identifiers and reserved words in VHDL</a:t>
            </a:r>
            <a:endParaRPr lang="en-US" sz="2800" dirty="0">
              <a:solidFill>
                <a:schemeClr val="accent5">
                  <a:lumMod val="75000"/>
                </a:schemeClr>
              </a:solidFill>
            </a:endParaRPr>
          </a:p>
        </p:txBody>
      </p:sp>
      <p:sp>
        <p:nvSpPr>
          <p:cNvPr id="5" name="Rectangle 4"/>
          <p:cNvSpPr/>
          <p:nvPr/>
        </p:nvSpPr>
        <p:spPr>
          <a:xfrm>
            <a:off x="685800" y="1600200"/>
            <a:ext cx="7589982" cy="4801314"/>
          </a:xfrm>
          <a:prstGeom prst="rect">
            <a:avLst/>
          </a:prstGeom>
        </p:spPr>
        <p:txBody>
          <a:bodyPr wrap="square">
            <a:spAutoFit/>
          </a:bodyPr>
          <a:lstStyle/>
          <a:p>
            <a:r>
              <a:rPr lang="en-US" dirty="0" smtClean="0">
                <a:solidFill>
                  <a:schemeClr val="bg1">
                    <a:lumMod val="50000"/>
                  </a:schemeClr>
                </a:solidFill>
              </a:rPr>
              <a:t>Valid identifiers in VHDL </a:t>
            </a:r>
          </a:p>
          <a:p>
            <a:endParaRPr lang="en-US" dirty="0" smtClean="0"/>
          </a:p>
          <a:p>
            <a:pPr algn="just"/>
            <a:r>
              <a:rPr lang="en-US" dirty="0" smtClean="0"/>
              <a:t>A VHDL program consists of words that are either VHDL reserved words (such as, ‘entity’, ‘architecture’, ‘begin’, ‘end’ etc. or names defined for data objects, processes etc. by the programmer. These later names are called identifiers.</a:t>
            </a:r>
          </a:p>
          <a:p>
            <a:pPr algn="just"/>
            <a:endParaRPr lang="en-US" dirty="0"/>
          </a:p>
          <a:p>
            <a:pPr algn="just"/>
            <a:r>
              <a:rPr lang="en-US" dirty="0" smtClean="0"/>
              <a:t>An identifier starts with a letter followed by any number of letters or digits. An underline character can be used between a letter or digit and the following letter or digit. Two or more underline characters cannot be used together neither can an identifier end with an underline character.</a:t>
            </a:r>
          </a:p>
          <a:p>
            <a:pPr algn="just"/>
            <a:endParaRPr lang="en-US" dirty="0"/>
          </a:p>
          <a:p>
            <a:pPr algn="just"/>
            <a:r>
              <a:rPr lang="en-US" dirty="0" smtClean="0"/>
              <a:t>As mentioned before, VHDL is a case-insensitive language thus lower and upper cases letters are not distinguished. Therefore, AbC7 is considered the same identifier as aBC7. Also, spaces are not allowed in identifiers.</a:t>
            </a:r>
            <a:endParaRPr lang="en-US" dirty="0"/>
          </a:p>
        </p:txBody>
      </p:sp>
      <p:grpSp>
        <p:nvGrpSpPr>
          <p:cNvPr id="9" name="Group 8"/>
          <p:cNvGrpSpPr/>
          <p:nvPr/>
        </p:nvGrpSpPr>
        <p:grpSpPr>
          <a:xfrm>
            <a:off x="3352800" y="1761226"/>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5011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81200"/>
            <a:ext cx="4343400"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Identifiers and reserved words in VHDL</a:t>
            </a:r>
            <a:endParaRPr lang="en-US" sz="2800" dirty="0">
              <a:solidFill>
                <a:schemeClr val="accent5">
                  <a:lumMod val="75000"/>
                </a:schemeClr>
              </a:solidFill>
            </a:endParaRPr>
          </a:p>
        </p:txBody>
      </p:sp>
      <p:sp>
        <p:nvSpPr>
          <p:cNvPr id="5" name="Rectangle 4"/>
          <p:cNvSpPr/>
          <p:nvPr/>
        </p:nvSpPr>
        <p:spPr>
          <a:xfrm>
            <a:off x="579582" y="1288211"/>
            <a:ext cx="2725105" cy="369332"/>
          </a:xfrm>
          <a:prstGeom prst="rect">
            <a:avLst/>
          </a:prstGeom>
        </p:spPr>
        <p:txBody>
          <a:bodyPr wrap="none">
            <a:spAutoFit/>
          </a:bodyPr>
          <a:lstStyle/>
          <a:p>
            <a:r>
              <a:rPr lang="en-US" dirty="0" smtClean="0">
                <a:solidFill>
                  <a:schemeClr val="bg1">
                    <a:lumMod val="50000"/>
                  </a:schemeClr>
                </a:solidFill>
              </a:rPr>
              <a:t>Reserved words </a:t>
            </a:r>
            <a:r>
              <a:rPr lang="en-US" dirty="0">
                <a:solidFill>
                  <a:schemeClr val="bg1">
                    <a:lumMod val="50000"/>
                  </a:schemeClr>
                </a:solidFill>
              </a:rPr>
              <a:t>in VHDL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1466" y="1472877"/>
            <a:ext cx="274637"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58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4321" y="598098"/>
            <a:ext cx="7696200" cy="523220"/>
          </a:xfrm>
          <a:prstGeom prst="rect">
            <a:avLst/>
          </a:prstGeom>
        </p:spPr>
        <p:txBody>
          <a:bodyPr wrap="square">
            <a:spAutoFit/>
          </a:bodyPr>
          <a:lstStyle/>
          <a:p>
            <a:r>
              <a:rPr lang="en-US" sz="2800" dirty="0" smtClean="0">
                <a:solidFill>
                  <a:schemeClr val="accent5">
                    <a:lumMod val="75000"/>
                  </a:schemeClr>
                </a:solidFill>
              </a:rPr>
              <a:t>Data objects in VHDL</a:t>
            </a:r>
            <a:endParaRPr lang="en-US" sz="2800" dirty="0">
              <a:solidFill>
                <a:schemeClr val="accent5">
                  <a:lumMod val="75000"/>
                </a:schemeClr>
              </a:solidFill>
            </a:endParaRPr>
          </a:p>
        </p:txBody>
      </p:sp>
      <p:sp>
        <p:nvSpPr>
          <p:cNvPr id="5" name="Rectangle 4"/>
          <p:cNvSpPr/>
          <p:nvPr/>
        </p:nvSpPr>
        <p:spPr>
          <a:xfrm>
            <a:off x="717430" y="1371600"/>
            <a:ext cx="7589982" cy="5909310"/>
          </a:xfrm>
          <a:prstGeom prst="rect">
            <a:avLst/>
          </a:prstGeom>
        </p:spPr>
        <p:txBody>
          <a:bodyPr wrap="square">
            <a:spAutoFit/>
          </a:bodyPr>
          <a:lstStyle/>
          <a:p>
            <a:r>
              <a:rPr lang="en-US" dirty="0" smtClean="0">
                <a:solidFill>
                  <a:schemeClr val="bg1">
                    <a:lumMod val="50000"/>
                  </a:schemeClr>
                </a:solidFill>
              </a:rPr>
              <a:t>Signals in VHDL </a:t>
            </a:r>
          </a:p>
          <a:p>
            <a:endParaRPr lang="en-US" dirty="0" smtClean="0"/>
          </a:p>
          <a:p>
            <a:pPr algn="just"/>
            <a:r>
              <a:rPr lang="en-US" dirty="0" smtClean="0"/>
              <a:t>Software programming languages usually have two fundamental data objects: variables and constants. There are then several types of each of these objects. VHDL, in contrast has a third data object called signal. A signal is the analog of a physical wire that can carry electrical signals and connect inputs and outputs of logic circuits. Signal data objects can be of the same types as constants or variables but they differ from them because their actual assignment is scheduled and not immediate</a:t>
            </a:r>
            <a:r>
              <a:rPr lang="en-US" dirty="0" smtClean="0"/>
              <a:t>. Signal assignments are performed by using the ‘&lt;=‘ rather than ‘:=‘ assignment operator.</a:t>
            </a:r>
            <a:endParaRPr lang="en-US" dirty="0" smtClean="0"/>
          </a:p>
          <a:p>
            <a:pPr algn="just"/>
            <a:endParaRPr lang="en-US" dirty="0"/>
          </a:p>
          <a:p>
            <a:pPr algn="just"/>
            <a:r>
              <a:rPr lang="en-US" dirty="0" smtClean="0"/>
              <a:t>A signal can be of any valid VHDL data type such as integer, bit, bit vector etc. It is mostly seen as being of type </a:t>
            </a:r>
            <a:r>
              <a:rPr lang="en-US" dirty="0" err="1" smtClean="0"/>
              <a:t>std_logic</a:t>
            </a:r>
            <a:r>
              <a:rPr lang="en-US" dirty="0" smtClean="0"/>
              <a:t> (essentially the same as bit) or </a:t>
            </a:r>
            <a:r>
              <a:rPr lang="en-US" dirty="0" err="1" smtClean="0"/>
              <a:t>std_logic_vector</a:t>
            </a:r>
            <a:r>
              <a:rPr lang="en-US" dirty="0" smtClean="0"/>
              <a:t> (essentially the same as bit vector).</a:t>
            </a:r>
          </a:p>
          <a:p>
            <a:pPr algn="just"/>
            <a:endParaRPr lang="en-US" dirty="0"/>
          </a:p>
          <a:p>
            <a:pPr algn="just"/>
            <a:r>
              <a:rPr lang="en-US" dirty="0" smtClean="0"/>
              <a:t>A typical signal declaration might look like this:</a:t>
            </a:r>
          </a:p>
          <a:p>
            <a:pPr algn="just"/>
            <a:endParaRPr lang="en-US" dirty="0"/>
          </a:p>
          <a:p>
            <a:pPr algn="just"/>
            <a:r>
              <a:rPr lang="en-US" dirty="0"/>
              <a:t>s</a:t>
            </a:r>
            <a:r>
              <a:rPr lang="en-US" dirty="0" smtClean="0"/>
              <a:t>ignal </a:t>
            </a:r>
            <a:r>
              <a:rPr lang="en-US" dirty="0" err="1" smtClean="0"/>
              <a:t>procval</a:t>
            </a:r>
            <a:r>
              <a:rPr lang="en-US" dirty="0" smtClean="0"/>
              <a:t> : </a:t>
            </a:r>
            <a:r>
              <a:rPr lang="en-US" dirty="0" err="1" smtClean="0"/>
              <a:t>std_logic_vector</a:t>
            </a:r>
            <a:r>
              <a:rPr lang="en-US" dirty="0" smtClean="0"/>
              <a:t>(3 down to 0);</a:t>
            </a:r>
          </a:p>
          <a:p>
            <a:pPr algn="just"/>
            <a:endParaRPr lang="en-US" dirty="0"/>
          </a:p>
          <a:p>
            <a:pPr algn="just"/>
            <a:endParaRPr lang="en-US" dirty="0" smtClean="0"/>
          </a:p>
        </p:txBody>
      </p:sp>
      <p:grpSp>
        <p:nvGrpSpPr>
          <p:cNvPr id="9" name="Group 8"/>
          <p:cNvGrpSpPr/>
          <p:nvPr/>
        </p:nvGrpSpPr>
        <p:grpSpPr>
          <a:xfrm>
            <a:off x="2434936" y="15240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8421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Data objects in VHDL</a:t>
            </a:r>
            <a:endParaRPr lang="en-US" sz="2800" dirty="0">
              <a:solidFill>
                <a:schemeClr val="accent5">
                  <a:lumMod val="75000"/>
                </a:schemeClr>
              </a:solidFill>
            </a:endParaRPr>
          </a:p>
        </p:txBody>
      </p:sp>
      <p:sp>
        <p:nvSpPr>
          <p:cNvPr id="5" name="Rectangle 4"/>
          <p:cNvSpPr/>
          <p:nvPr/>
        </p:nvSpPr>
        <p:spPr>
          <a:xfrm>
            <a:off x="685800" y="1600200"/>
            <a:ext cx="7589982" cy="2585323"/>
          </a:xfrm>
          <a:prstGeom prst="rect">
            <a:avLst/>
          </a:prstGeom>
        </p:spPr>
        <p:txBody>
          <a:bodyPr wrap="square">
            <a:spAutoFit/>
          </a:bodyPr>
          <a:lstStyle/>
          <a:p>
            <a:r>
              <a:rPr lang="en-US" dirty="0" smtClean="0">
                <a:solidFill>
                  <a:schemeClr val="bg1">
                    <a:lumMod val="50000"/>
                  </a:schemeClr>
                </a:solidFill>
              </a:rPr>
              <a:t>Constants in VHDL </a:t>
            </a:r>
          </a:p>
          <a:p>
            <a:endParaRPr lang="en-US" dirty="0" smtClean="0"/>
          </a:p>
          <a:p>
            <a:pPr algn="just"/>
            <a:r>
              <a:rPr lang="en-US" dirty="0" smtClean="0"/>
              <a:t>Like in other programming languages, a constant in VHDL is a data object of a given type with a fixed value that, once defined, cannot be changed anywhere else in the program.</a:t>
            </a:r>
          </a:p>
          <a:p>
            <a:pPr algn="just"/>
            <a:endParaRPr lang="en-US" dirty="0"/>
          </a:p>
          <a:p>
            <a:pPr algn="just"/>
            <a:r>
              <a:rPr lang="en-US" dirty="0" smtClean="0"/>
              <a:t>A typical constant declaration might look like this:</a:t>
            </a:r>
          </a:p>
          <a:p>
            <a:pPr algn="just"/>
            <a:endParaRPr lang="en-US" dirty="0"/>
          </a:p>
          <a:p>
            <a:pPr algn="just"/>
            <a:r>
              <a:rPr lang="en-US" dirty="0" smtClean="0"/>
              <a:t>constant  </a:t>
            </a:r>
            <a:r>
              <a:rPr lang="en-US" dirty="0" err="1" smtClean="0"/>
              <a:t>buswidth</a:t>
            </a:r>
            <a:r>
              <a:rPr lang="en-US" dirty="0" smtClean="0"/>
              <a:t> : integer := 8;</a:t>
            </a:r>
          </a:p>
        </p:txBody>
      </p:sp>
      <p:grpSp>
        <p:nvGrpSpPr>
          <p:cNvPr id="9" name="Group 8"/>
          <p:cNvGrpSpPr/>
          <p:nvPr/>
        </p:nvGrpSpPr>
        <p:grpSpPr>
          <a:xfrm>
            <a:off x="2713512" y="1766258"/>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4092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457200"/>
            <a:ext cx="7696200" cy="523220"/>
          </a:xfrm>
          <a:prstGeom prst="rect">
            <a:avLst/>
          </a:prstGeom>
        </p:spPr>
        <p:txBody>
          <a:bodyPr wrap="square">
            <a:spAutoFit/>
          </a:bodyPr>
          <a:lstStyle/>
          <a:p>
            <a:r>
              <a:rPr lang="en-US" sz="2800" dirty="0" smtClean="0">
                <a:solidFill>
                  <a:schemeClr val="accent5">
                    <a:lumMod val="75000"/>
                  </a:schemeClr>
                </a:solidFill>
              </a:rPr>
              <a:t>Data objects in VHDL</a:t>
            </a:r>
            <a:endParaRPr lang="en-US" sz="2800" dirty="0">
              <a:solidFill>
                <a:schemeClr val="accent5">
                  <a:lumMod val="75000"/>
                </a:schemeClr>
              </a:solidFill>
            </a:endParaRPr>
          </a:p>
        </p:txBody>
      </p:sp>
      <p:sp>
        <p:nvSpPr>
          <p:cNvPr id="5" name="Rectangle 4"/>
          <p:cNvSpPr/>
          <p:nvPr/>
        </p:nvSpPr>
        <p:spPr>
          <a:xfrm>
            <a:off x="632691" y="980420"/>
            <a:ext cx="7589982" cy="6186309"/>
          </a:xfrm>
          <a:prstGeom prst="rect">
            <a:avLst/>
          </a:prstGeom>
        </p:spPr>
        <p:txBody>
          <a:bodyPr wrap="square">
            <a:spAutoFit/>
          </a:bodyPr>
          <a:lstStyle/>
          <a:p>
            <a:r>
              <a:rPr lang="en-US" dirty="0" smtClean="0">
                <a:solidFill>
                  <a:schemeClr val="bg1">
                    <a:lumMod val="50000"/>
                  </a:schemeClr>
                </a:solidFill>
              </a:rPr>
              <a:t>Variables in VHDL </a:t>
            </a:r>
          </a:p>
          <a:p>
            <a:endParaRPr lang="en-US" dirty="0" smtClean="0"/>
          </a:p>
          <a:p>
            <a:pPr algn="just"/>
            <a:r>
              <a:rPr lang="en-US" dirty="0"/>
              <a:t>A</a:t>
            </a:r>
            <a:r>
              <a:rPr lang="en-US" dirty="0" smtClean="0"/>
              <a:t> variable in VHDL, like a constant, is a typed data object whose value can be changed as needed. A variables can have an initial value defined in the same statement as it is declared but this is not necessary. </a:t>
            </a:r>
          </a:p>
          <a:p>
            <a:pPr algn="just"/>
            <a:endParaRPr lang="en-US" dirty="0"/>
          </a:p>
          <a:p>
            <a:pPr algn="just"/>
            <a:r>
              <a:rPr lang="en-US" dirty="0" smtClean="0"/>
              <a:t>If no initial value is defined then that variable should not be used on the right-hand-side of a variable assignment expression until it has been assigned a definite value. </a:t>
            </a:r>
          </a:p>
          <a:p>
            <a:pPr algn="just"/>
            <a:r>
              <a:rPr lang="en-US" dirty="0" smtClean="0"/>
              <a:t> </a:t>
            </a:r>
            <a:endParaRPr lang="en-US" dirty="0"/>
          </a:p>
          <a:p>
            <a:pPr algn="just"/>
            <a:r>
              <a:rPr lang="en-US" dirty="0" smtClean="0"/>
              <a:t>A typical variable declaration might look like this:</a:t>
            </a:r>
          </a:p>
          <a:p>
            <a:pPr algn="just"/>
            <a:endParaRPr lang="en-US" dirty="0"/>
          </a:p>
          <a:p>
            <a:pPr algn="just"/>
            <a:r>
              <a:rPr lang="en-US" dirty="0" smtClean="0"/>
              <a:t>variable  count : integer := 32;</a:t>
            </a:r>
          </a:p>
          <a:p>
            <a:pPr algn="just"/>
            <a:endParaRPr lang="en-US" dirty="0"/>
          </a:p>
          <a:p>
            <a:pPr algn="just"/>
            <a:r>
              <a:rPr lang="en-US" dirty="0"/>
              <a:t>V</a:t>
            </a:r>
            <a:r>
              <a:rPr lang="en-US" dirty="0" smtClean="0"/>
              <a:t>ariable assignment statements use the assignment operator ‘:=‘ and  typical assignment statements may look like:</a:t>
            </a:r>
          </a:p>
          <a:p>
            <a:pPr algn="just"/>
            <a:endParaRPr lang="en-US" dirty="0"/>
          </a:p>
          <a:p>
            <a:pPr algn="just"/>
            <a:r>
              <a:rPr lang="en-US" dirty="0"/>
              <a:t>c</a:t>
            </a:r>
            <a:r>
              <a:rPr lang="en-US" dirty="0" smtClean="0"/>
              <a:t>ount := 7; (an integer is value is assigned)</a:t>
            </a:r>
          </a:p>
          <a:p>
            <a:pPr algn="just"/>
            <a:r>
              <a:rPr lang="en-US" dirty="0"/>
              <a:t>c</a:t>
            </a:r>
            <a:r>
              <a:rPr lang="en-US" dirty="0" smtClean="0"/>
              <a:t>ount := </a:t>
            </a:r>
            <a:r>
              <a:rPr lang="en-US" dirty="0" err="1" smtClean="0"/>
              <a:t>numspec</a:t>
            </a:r>
            <a:r>
              <a:rPr lang="en-US" dirty="0" smtClean="0"/>
              <a:t>; (another variable’s existing value is assigned);</a:t>
            </a:r>
          </a:p>
          <a:p>
            <a:pPr algn="just"/>
            <a:r>
              <a:rPr lang="en-US" dirty="0"/>
              <a:t>c</a:t>
            </a:r>
            <a:r>
              <a:rPr lang="en-US" dirty="0" smtClean="0"/>
              <a:t>ount := </a:t>
            </a:r>
            <a:r>
              <a:rPr lang="en-US" dirty="0" err="1" smtClean="0"/>
              <a:t>memconstant</a:t>
            </a:r>
            <a:r>
              <a:rPr lang="en-US" dirty="0" smtClean="0"/>
              <a:t>; (a constant’s value is assigned);</a:t>
            </a:r>
          </a:p>
          <a:p>
            <a:pPr algn="just"/>
            <a:endParaRPr lang="en-US" dirty="0"/>
          </a:p>
          <a:p>
            <a:pPr algn="just"/>
            <a:endParaRPr lang="en-US" dirty="0" smtClean="0"/>
          </a:p>
        </p:txBody>
      </p:sp>
      <p:grpSp>
        <p:nvGrpSpPr>
          <p:cNvPr id="9" name="Group 8"/>
          <p:cNvGrpSpPr/>
          <p:nvPr/>
        </p:nvGrpSpPr>
        <p:grpSpPr>
          <a:xfrm>
            <a:off x="2575956" y="11430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0844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457200"/>
            <a:ext cx="7696200" cy="523220"/>
          </a:xfrm>
          <a:prstGeom prst="rect">
            <a:avLst/>
          </a:prstGeom>
        </p:spPr>
        <p:txBody>
          <a:bodyPr wrap="square">
            <a:spAutoFit/>
          </a:bodyPr>
          <a:lstStyle/>
          <a:p>
            <a:r>
              <a:rPr lang="en-US" sz="2800" dirty="0" smtClean="0">
                <a:solidFill>
                  <a:schemeClr val="accent5">
                    <a:lumMod val="75000"/>
                  </a:schemeClr>
                </a:solidFill>
              </a:rPr>
              <a:t>Types in VHDL</a:t>
            </a:r>
            <a:endParaRPr lang="en-US" sz="2800" dirty="0">
              <a:solidFill>
                <a:schemeClr val="accent5">
                  <a:lumMod val="75000"/>
                </a:schemeClr>
              </a:solidFill>
            </a:endParaRPr>
          </a:p>
        </p:txBody>
      </p:sp>
      <p:sp>
        <p:nvSpPr>
          <p:cNvPr id="5" name="Rectangle 4"/>
          <p:cNvSpPr/>
          <p:nvPr/>
        </p:nvSpPr>
        <p:spPr>
          <a:xfrm>
            <a:off x="632691" y="980420"/>
            <a:ext cx="7589982" cy="7017306"/>
          </a:xfrm>
          <a:prstGeom prst="rect">
            <a:avLst/>
          </a:prstGeom>
        </p:spPr>
        <p:txBody>
          <a:bodyPr wrap="square">
            <a:spAutoFit/>
          </a:bodyPr>
          <a:lstStyle/>
          <a:p>
            <a:r>
              <a:rPr lang="en-US" dirty="0" smtClean="0">
                <a:solidFill>
                  <a:schemeClr val="bg1">
                    <a:lumMod val="50000"/>
                  </a:schemeClr>
                </a:solidFill>
              </a:rPr>
              <a:t>Data types in VHDL </a:t>
            </a:r>
          </a:p>
          <a:p>
            <a:endParaRPr lang="en-US" dirty="0" smtClean="0"/>
          </a:p>
          <a:p>
            <a:pPr algn="just"/>
            <a:r>
              <a:rPr lang="en-US" dirty="0" smtClean="0"/>
              <a:t>VHDL is a so-called strongly-typed language. This means that VHDL data objects have definite data types associated with them at the time they are declare. What is more, there is strict type checking such that assignments can only be done when the data object at the left-hand- side matches in type with the expression or data object on the right- hand-side of the assignment statement. If this is not observed during code writing then the VHDL compiler will flag it as an error and not compile the program.</a:t>
            </a:r>
          </a:p>
          <a:p>
            <a:pPr algn="just"/>
            <a:endParaRPr lang="en-US" dirty="0"/>
          </a:p>
          <a:p>
            <a:pPr algn="just"/>
            <a:r>
              <a:rPr lang="en-US" dirty="0" smtClean="0"/>
              <a:t>Data types can be either Scalar types or Composite types. Scalars are simple data objects that have an order on the basis of which they can be used with relational operators (&gt;, &lt;, = </a:t>
            </a:r>
            <a:r>
              <a:rPr lang="en-US" dirty="0" err="1" smtClean="0"/>
              <a:t>etc</a:t>
            </a:r>
            <a:r>
              <a:rPr lang="en-US" dirty="0" smtClean="0"/>
              <a:t>). There are four categories of scalar types: enumeration, integer, floating and physical.</a:t>
            </a:r>
          </a:p>
          <a:p>
            <a:pPr algn="just"/>
            <a:endParaRPr lang="en-US" dirty="0"/>
          </a:p>
          <a:p>
            <a:pPr algn="just"/>
            <a:r>
              <a:rPr lang="en-US" dirty="0"/>
              <a:t>b</a:t>
            </a:r>
            <a:r>
              <a:rPr lang="en-US" dirty="0" smtClean="0"/>
              <a:t>it or </a:t>
            </a:r>
            <a:r>
              <a:rPr lang="en-US" dirty="0" err="1" smtClean="0"/>
              <a:t>std_logic</a:t>
            </a:r>
            <a:r>
              <a:rPr lang="en-US" dirty="0" smtClean="0"/>
              <a:t> are pre-defined enumeration types that can have values logic 0 and logic 1 (simply written as 0 or 1). </a:t>
            </a:r>
            <a:r>
              <a:rPr lang="en-US" dirty="0" err="1"/>
              <a:t>s</a:t>
            </a:r>
            <a:r>
              <a:rPr lang="en-US" dirty="0" err="1" smtClean="0"/>
              <a:t>td_logic</a:t>
            </a:r>
            <a:r>
              <a:rPr lang="en-US" dirty="0" smtClean="0"/>
              <a:t> can have other types of values as well which are less frequently used, especially for synthesis. </a:t>
            </a:r>
          </a:p>
          <a:p>
            <a:pPr algn="just"/>
            <a:endParaRPr lang="en-US" dirty="0"/>
          </a:p>
          <a:p>
            <a:pPr algn="just"/>
            <a:endParaRPr lang="en-US" dirty="0" smtClean="0"/>
          </a:p>
          <a:p>
            <a:pPr algn="just"/>
            <a:endParaRPr lang="en-US" dirty="0"/>
          </a:p>
          <a:p>
            <a:pPr algn="just"/>
            <a:endParaRPr lang="en-US" dirty="0"/>
          </a:p>
          <a:p>
            <a:pPr algn="just"/>
            <a:endParaRPr lang="en-US" dirty="0" smtClean="0"/>
          </a:p>
        </p:txBody>
      </p:sp>
      <p:grpSp>
        <p:nvGrpSpPr>
          <p:cNvPr id="9" name="Group 8"/>
          <p:cNvGrpSpPr/>
          <p:nvPr/>
        </p:nvGrpSpPr>
        <p:grpSpPr>
          <a:xfrm>
            <a:off x="2748148" y="11811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7742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457200"/>
            <a:ext cx="7696200" cy="523220"/>
          </a:xfrm>
          <a:prstGeom prst="rect">
            <a:avLst/>
          </a:prstGeom>
        </p:spPr>
        <p:txBody>
          <a:bodyPr wrap="square">
            <a:spAutoFit/>
          </a:bodyPr>
          <a:lstStyle/>
          <a:p>
            <a:r>
              <a:rPr lang="en-US" sz="2800" dirty="0" smtClean="0">
                <a:solidFill>
                  <a:schemeClr val="accent5">
                    <a:lumMod val="75000"/>
                  </a:schemeClr>
                </a:solidFill>
              </a:rPr>
              <a:t>Types in VHDL</a:t>
            </a:r>
            <a:endParaRPr lang="en-US" sz="2800" dirty="0">
              <a:solidFill>
                <a:schemeClr val="accent5">
                  <a:lumMod val="75000"/>
                </a:schemeClr>
              </a:solidFill>
            </a:endParaRPr>
          </a:p>
        </p:txBody>
      </p:sp>
      <p:sp>
        <p:nvSpPr>
          <p:cNvPr id="5" name="Rectangle 4"/>
          <p:cNvSpPr/>
          <p:nvPr/>
        </p:nvSpPr>
        <p:spPr>
          <a:xfrm>
            <a:off x="685800" y="1192602"/>
            <a:ext cx="7589982" cy="5078313"/>
          </a:xfrm>
          <a:prstGeom prst="rect">
            <a:avLst/>
          </a:prstGeom>
        </p:spPr>
        <p:txBody>
          <a:bodyPr wrap="square">
            <a:spAutoFit/>
          </a:bodyPr>
          <a:lstStyle/>
          <a:p>
            <a:r>
              <a:rPr lang="en-US" dirty="0" smtClean="0">
                <a:solidFill>
                  <a:schemeClr val="bg1">
                    <a:lumMod val="50000"/>
                  </a:schemeClr>
                </a:solidFill>
              </a:rPr>
              <a:t>Data types in VHDL </a:t>
            </a:r>
          </a:p>
          <a:p>
            <a:endParaRPr lang="en-US" dirty="0" smtClean="0"/>
          </a:p>
          <a:p>
            <a:pPr algn="just"/>
            <a:r>
              <a:rPr lang="en-US" dirty="0" smtClean="0"/>
              <a:t>Composite type data objects can hold more than one data value simultaneously. Examples are arrays and records. </a:t>
            </a:r>
          </a:p>
          <a:p>
            <a:pPr algn="just"/>
            <a:endParaRPr lang="en-US" dirty="0"/>
          </a:p>
          <a:p>
            <a:pPr algn="just"/>
            <a:r>
              <a:rPr lang="en-US" dirty="0" err="1" smtClean="0"/>
              <a:t>Std_logic_vector</a:t>
            </a:r>
            <a:r>
              <a:rPr lang="en-US" dirty="0" smtClean="0"/>
              <a:t> is an example of an array type.</a:t>
            </a:r>
          </a:p>
          <a:p>
            <a:pPr algn="just"/>
            <a:endParaRPr lang="en-US" dirty="0"/>
          </a:p>
          <a:p>
            <a:pPr algn="just"/>
            <a:r>
              <a:rPr lang="en-US" dirty="0" smtClean="0"/>
              <a:t>Arrays are simply declared by enclosing their index values in parenthesis (more than one dimension can be separated by commas)., followed by the dat</a:t>
            </a:r>
            <a:r>
              <a:rPr lang="en-US" dirty="0" smtClean="0"/>
              <a:t>a type.</a:t>
            </a:r>
          </a:p>
          <a:p>
            <a:pPr algn="just"/>
            <a:endParaRPr lang="en-US" dirty="0"/>
          </a:p>
          <a:p>
            <a:pPr algn="just"/>
            <a:r>
              <a:rPr lang="en-US" dirty="0" smtClean="0"/>
              <a:t>An example is as follows:</a:t>
            </a:r>
          </a:p>
          <a:p>
            <a:pPr algn="just"/>
            <a:endParaRPr lang="en-US" dirty="0"/>
          </a:p>
          <a:p>
            <a:pPr algn="just"/>
            <a:r>
              <a:rPr lang="en-US" dirty="0"/>
              <a:t>t</a:t>
            </a:r>
            <a:r>
              <a:rPr lang="en-US" dirty="0" smtClean="0"/>
              <a:t>ype </a:t>
            </a:r>
            <a:r>
              <a:rPr lang="en-US" dirty="0" err="1" smtClean="0"/>
              <a:t>mainarray</a:t>
            </a:r>
            <a:r>
              <a:rPr lang="en-US" dirty="0" smtClean="0"/>
              <a:t> is array (0 to 31, 0 to 7) of </a:t>
            </a:r>
            <a:r>
              <a:rPr lang="en-US" dirty="0" err="1" smtClean="0"/>
              <a:t>std_logic</a:t>
            </a:r>
            <a:r>
              <a:rPr lang="en-US" dirty="0" smtClean="0"/>
              <a:t>;</a:t>
            </a:r>
          </a:p>
          <a:p>
            <a:pPr algn="just"/>
            <a:endParaRPr lang="en-US" dirty="0"/>
          </a:p>
          <a:p>
            <a:pPr algn="just"/>
            <a:endParaRPr lang="en-US" dirty="0"/>
          </a:p>
          <a:p>
            <a:pPr algn="just"/>
            <a:endParaRPr lang="en-US" dirty="0"/>
          </a:p>
          <a:p>
            <a:pPr algn="just"/>
            <a:endParaRPr lang="en-US" dirty="0" smtClean="0"/>
          </a:p>
        </p:txBody>
      </p:sp>
      <p:grpSp>
        <p:nvGrpSpPr>
          <p:cNvPr id="9" name="Group 8"/>
          <p:cNvGrpSpPr/>
          <p:nvPr/>
        </p:nvGrpSpPr>
        <p:grpSpPr>
          <a:xfrm>
            <a:off x="2790860" y="13716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15736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457200"/>
            <a:ext cx="7696200" cy="523220"/>
          </a:xfrm>
          <a:prstGeom prst="rect">
            <a:avLst/>
          </a:prstGeom>
        </p:spPr>
        <p:txBody>
          <a:bodyPr wrap="square">
            <a:spAutoFit/>
          </a:bodyPr>
          <a:lstStyle/>
          <a:p>
            <a:r>
              <a:rPr lang="en-US" sz="2800" dirty="0" smtClean="0">
                <a:solidFill>
                  <a:schemeClr val="accent5">
                    <a:lumMod val="75000"/>
                  </a:schemeClr>
                </a:solidFill>
              </a:rPr>
              <a:t>Types in VHDL</a:t>
            </a:r>
            <a:endParaRPr lang="en-US" sz="2800" dirty="0">
              <a:solidFill>
                <a:schemeClr val="accent5">
                  <a:lumMod val="75000"/>
                </a:schemeClr>
              </a:solidFill>
            </a:endParaRPr>
          </a:p>
        </p:txBody>
      </p:sp>
      <p:sp>
        <p:nvSpPr>
          <p:cNvPr id="5" name="Rectangle 4"/>
          <p:cNvSpPr/>
          <p:nvPr/>
        </p:nvSpPr>
        <p:spPr>
          <a:xfrm>
            <a:off x="685800" y="1192602"/>
            <a:ext cx="7589982" cy="6463308"/>
          </a:xfrm>
          <a:prstGeom prst="rect">
            <a:avLst/>
          </a:prstGeom>
        </p:spPr>
        <p:txBody>
          <a:bodyPr wrap="square">
            <a:spAutoFit/>
          </a:bodyPr>
          <a:lstStyle/>
          <a:p>
            <a:r>
              <a:rPr lang="en-US" dirty="0" smtClean="0">
                <a:solidFill>
                  <a:schemeClr val="bg1">
                    <a:lumMod val="50000"/>
                  </a:schemeClr>
                </a:solidFill>
              </a:rPr>
              <a:t>Data types in VHDL </a:t>
            </a:r>
          </a:p>
          <a:p>
            <a:pPr algn="just"/>
            <a:endParaRPr lang="en-US" dirty="0"/>
          </a:p>
          <a:p>
            <a:pPr algn="just"/>
            <a:r>
              <a:rPr lang="en-US" dirty="0" smtClean="0"/>
              <a:t>A record type is a composite type where each member data object can be of a different type (in array all data objects have to be of the same type). The different members of a record with different associated types are called fields of the record. Any individual fields of a record can be used in a program by using a dot (.), as is seen below.</a:t>
            </a:r>
          </a:p>
          <a:p>
            <a:pPr algn="just"/>
            <a:endParaRPr lang="en-US" dirty="0"/>
          </a:p>
          <a:p>
            <a:pPr algn="just"/>
            <a:r>
              <a:rPr lang="en-US" dirty="0"/>
              <a:t>t</a:t>
            </a:r>
            <a:r>
              <a:rPr lang="en-US" dirty="0" smtClean="0"/>
              <a:t>ype </a:t>
            </a:r>
            <a:r>
              <a:rPr lang="en-US" dirty="0" err="1" smtClean="0"/>
              <a:t>memblock</a:t>
            </a:r>
            <a:r>
              <a:rPr lang="en-US" dirty="0" smtClean="0"/>
              <a:t> is record</a:t>
            </a:r>
          </a:p>
          <a:p>
            <a:pPr algn="just"/>
            <a:r>
              <a:rPr lang="en-US" dirty="0" smtClean="0"/>
              <a:t>  count : </a:t>
            </a:r>
            <a:r>
              <a:rPr lang="en-US" dirty="0" err="1" smtClean="0"/>
              <a:t>std_logic</a:t>
            </a:r>
            <a:r>
              <a:rPr lang="en-US" dirty="0" smtClean="0"/>
              <a:t>;</a:t>
            </a:r>
          </a:p>
          <a:p>
            <a:pPr algn="just"/>
            <a:r>
              <a:rPr lang="en-US" dirty="0"/>
              <a:t> </a:t>
            </a:r>
            <a:r>
              <a:rPr lang="en-US" dirty="0" smtClean="0"/>
              <a:t> </a:t>
            </a:r>
            <a:r>
              <a:rPr lang="en-US" dirty="0" err="1" smtClean="0"/>
              <a:t>in_mem_buf</a:t>
            </a:r>
            <a:r>
              <a:rPr lang="en-US" dirty="0" smtClean="0"/>
              <a:t> : </a:t>
            </a:r>
            <a:r>
              <a:rPr lang="en-US" dirty="0" err="1" smtClean="0"/>
              <a:t>std_logic_vector</a:t>
            </a:r>
            <a:r>
              <a:rPr lang="en-US" dirty="0" smtClean="0"/>
              <a:t> (7 down to 0);</a:t>
            </a:r>
          </a:p>
          <a:p>
            <a:pPr algn="just"/>
            <a:r>
              <a:rPr lang="en-US" dirty="0"/>
              <a:t> </a:t>
            </a:r>
            <a:r>
              <a:rPr lang="en-US" dirty="0" err="1" smtClean="0"/>
              <a:t>out_mem_buf</a:t>
            </a:r>
            <a:r>
              <a:rPr lang="en-US" dirty="0" smtClean="0"/>
              <a:t> : </a:t>
            </a:r>
            <a:r>
              <a:rPr lang="en-US" dirty="0" err="1" smtClean="0"/>
              <a:t>std_logic_vector</a:t>
            </a:r>
            <a:r>
              <a:rPr lang="en-US" dirty="0" smtClean="0"/>
              <a:t> (7 down to 0);</a:t>
            </a:r>
          </a:p>
          <a:p>
            <a:pPr algn="just"/>
            <a:r>
              <a:rPr lang="en-US" dirty="0"/>
              <a:t>e</a:t>
            </a:r>
            <a:r>
              <a:rPr lang="en-US" dirty="0" smtClean="0"/>
              <a:t>nd record;</a:t>
            </a:r>
          </a:p>
          <a:p>
            <a:pPr algn="just"/>
            <a:endParaRPr lang="en-US" dirty="0"/>
          </a:p>
          <a:p>
            <a:pPr algn="just"/>
            <a:r>
              <a:rPr lang="en-US" dirty="0"/>
              <a:t>s</a:t>
            </a:r>
            <a:r>
              <a:rPr lang="en-US" dirty="0" smtClean="0"/>
              <a:t>ignal </a:t>
            </a:r>
            <a:r>
              <a:rPr lang="en-US" dirty="0" err="1" smtClean="0"/>
              <a:t>my_block</a:t>
            </a:r>
            <a:r>
              <a:rPr lang="en-US" dirty="0" smtClean="0"/>
              <a:t> : </a:t>
            </a:r>
            <a:r>
              <a:rPr lang="en-US" dirty="0" err="1" smtClean="0"/>
              <a:t>memblock</a:t>
            </a:r>
            <a:r>
              <a:rPr lang="en-US" dirty="0" smtClean="0"/>
              <a:t>;</a:t>
            </a:r>
          </a:p>
          <a:p>
            <a:pPr algn="just"/>
            <a:endParaRPr lang="en-US" dirty="0"/>
          </a:p>
          <a:p>
            <a:pPr algn="just"/>
            <a:r>
              <a:rPr lang="en-US" dirty="0" err="1"/>
              <a:t>m</a:t>
            </a:r>
            <a:r>
              <a:rPr lang="en-US" dirty="0" err="1" smtClean="0"/>
              <a:t>y_block.count</a:t>
            </a:r>
            <a:r>
              <a:rPr lang="en-US" dirty="0" smtClean="0"/>
              <a:t> &lt;= ‘1’;</a:t>
            </a:r>
          </a:p>
          <a:p>
            <a:pPr algn="just"/>
            <a:endParaRPr lang="en-US" dirty="0" smtClean="0"/>
          </a:p>
          <a:p>
            <a:pPr algn="just"/>
            <a:endParaRPr lang="en-US" dirty="0"/>
          </a:p>
          <a:p>
            <a:pPr algn="just"/>
            <a:endParaRPr lang="en-US" dirty="0" smtClean="0"/>
          </a:p>
          <a:p>
            <a:pPr algn="just"/>
            <a:endParaRPr lang="en-US" dirty="0"/>
          </a:p>
          <a:p>
            <a:pPr algn="just"/>
            <a:endParaRPr lang="en-US" dirty="0"/>
          </a:p>
          <a:p>
            <a:pPr algn="just"/>
            <a:endParaRPr lang="en-US" dirty="0" smtClean="0"/>
          </a:p>
        </p:txBody>
      </p:sp>
      <p:grpSp>
        <p:nvGrpSpPr>
          <p:cNvPr id="9" name="Group 8"/>
          <p:cNvGrpSpPr/>
          <p:nvPr/>
        </p:nvGrpSpPr>
        <p:grpSpPr>
          <a:xfrm>
            <a:off x="2790860" y="13716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7603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792</TotalTime>
  <Words>1050</Words>
  <Application>Microsoft Office PowerPoint</Application>
  <PresentationFormat>On-screen Show (4:3)</PresentationFormat>
  <Paragraphs>100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Slipstream</vt:lpstr>
      <vt:lpstr>Module 5:  Identifiers, signals, constants, variables and types in VHDL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Broad overview of the landscape of digital design</dc:title>
  <dc:creator>Rahman</dc:creator>
  <cp:lastModifiedBy>Rahman</cp:lastModifiedBy>
  <cp:revision>107</cp:revision>
  <dcterms:created xsi:type="dcterms:W3CDTF">2014-09-17T14:11:52Z</dcterms:created>
  <dcterms:modified xsi:type="dcterms:W3CDTF">2014-10-07T01:41:44Z</dcterms:modified>
</cp:coreProperties>
</file>