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61" r:id="rId5"/>
    <p:sldId id="262" r:id="rId6"/>
    <p:sldId id="263" r:id="rId7"/>
    <p:sldId id="259"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0" d="100"/>
          <a:sy n="110" d="100"/>
        </p:scale>
        <p:origin x="258" y="103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82E427-1983-44FF-9D64-8D15CE6D3BE3}" type="datetimeFigureOut">
              <a:rPr lang="en-US" smtClean="0"/>
              <a:t>11/18/2014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0F75B-BB5B-40A2-830A-313C4BAC30C4}"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82E427-1983-44FF-9D64-8D15CE6D3BE3}" type="datetimeFigureOut">
              <a:rPr lang="en-US" smtClean="0"/>
              <a:t>11/18/2014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0F75B-BB5B-40A2-830A-313C4BAC30C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82E427-1983-44FF-9D64-8D15CE6D3BE3}" type="datetimeFigureOut">
              <a:rPr lang="en-US" smtClean="0"/>
              <a:t>11/18/2014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0F75B-BB5B-40A2-830A-313C4BAC30C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82E427-1983-44FF-9D64-8D15CE6D3BE3}" type="datetimeFigureOut">
              <a:rPr lang="en-US" smtClean="0"/>
              <a:t>11/18/2014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0F75B-BB5B-40A2-830A-313C4BAC30C4}"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82E427-1983-44FF-9D64-8D15CE6D3BE3}" type="datetimeFigureOut">
              <a:rPr lang="en-US" smtClean="0"/>
              <a:t>11/18/2014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0F75B-BB5B-40A2-830A-313C4BAC30C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582E427-1983-44FF-9D64-8D15CE6D3BE3}" type="datetimeFigureOut">
              <a:rPr lang="en-US" smtClean="0"/>
              <a:t>11/18/2014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00F75B-BB5B-40A2-830A-313C4BAC30C4}"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82E427-1983-44FF-9D64-8D15CE6D3BE3}" type="datetimeFigureOut">
              <a:rPr lang="en-US" smtClean="0"/>
              <a:t>11/18/2014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00F75B-BB5B-40A2-830A-313C4BAC30C4}"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82E427-1983-44FF-9D64-8D15CE6D3BE3}" type="datetimeFigureOut">
              <a:rPr lang="en-US" smtClean="0"/>
              <a:t>11/18/2014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00F75B-BB5B-40A2-830A-313C4BAC30C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82E427-1983-44FF-9D64-8D15CE6D3BE3}" type="datetimeFigureOut">
              <a:rPr lang="en-US" smtClean="0"/>
              <a:t>11/18/2014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00F75B-BB5B-40A2-830A-313C4BAC30C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82E427-1983-44FF-9D64-8D15CE6D3BE3}" type="datetimeFigureOut">
              <a:rPr lang="en-US" smtClean="0"/>
              <a:t>11/18/2014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00F75B-BB5B-40A2-830A-313C4BAC30C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82E427-1983-44FF-9D64-8D15CE6D3BE3}" type="datetimeFigureOut">
              <a:rPr lang="en-US" smtClean="0"/>
              <a:t>11/18/2014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00F75B-BB5B-40A2-830A-313C4BAC30C4}"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8582E427-1983-44FF-9D64-8D15CE6D3BE3}" type="datetimeFigureOut">
              <a:rPr lang="en-US" smtClean="0"/>
              <a:t>11/18/2014</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7A00F75B-BB5B-40A2-830A-313C4BAC30C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433945"/>
            <a:ext cx="8153400" cy="1793167"/>
          </a:xfrm>
        </p:spPr>
        <p:txBody>
          <a:bodyPr>
            <a:normAutofit fontScale="90000"/>
          </a:bodyPr>
          <a:lstStyle/>
          <a:p>
            <a:r>
              <a:rPr lang="en-US" dirty="0" smtClean="0"/>
              <a:t>Module 6: </a:t>
            </a:r>
            <a:br>
              <a:rPr lang="en-US" dirty="0" smtClean="0"/>
            </a:br>
            <a:r>
              <a:rPr lang="en-US" dirty="0" smtClean="0"/>
              <a:t>Code Reusability: Libraries</a:t>
            </a:r>
            <a:r>
              <a:rPr lang="en-US" dirty="0"/>
              <a:t>, Packages and </a:t>
            </a:r>
            <a:r>
              <a:rPr lang="en-US" dirty="0" smtClean="0"/>
              <a:t>Subprograms in VHDL</a:t>
            </a:r>
            <a:endParaRPr lang="en-US" dirty="0"/>
          </a:p>
        </p:txBody>
      </p:sp>
      <p:sp>
        <p:nvSpPr>
          <p:cNvPr id="4" name="TextBox 3"/>
          <p:cNvSpPr txBox="1"/>
          <p:nvPr/>
        </p:nvSpPr>
        <p:spPr>
          <a:xfrm>
            <a:off x="152400" y="5943600"/>
            <a:ext cx="8839200" cy="369332"/>
          </a:xfrm>
          <a:prstGeom prst="rect">
            <a:avLst/>
          </a:prstGeom>
          <a:noFill/>
        </p:spPr>
        <p:txBody>
          <a:bodyPr wrap="square" rtlCol="0">
            <a:spAutoFit/>
          </a:bodyPr>
          <a:lstStyle/>
          <a:p>
            <a:r>
              <a:rPr lang="en-US" dirty="0" smtClean="0">
                <a:solidFill>
                  <a:schemeClr val="bg1">
                    <a:lumMod val="50000"/>
                  </a:schemeClr>
                </a:solidFill>
              </a:rPr>
              <a:t>OHIO UNIVERSITY – SCHOOL OF EECS – EE5143 – DIGITAL DESIGN WITH VHDL AND VSLI</a:t>
            </a:r>
            <a:endParaRPr lang="en-US" dirty="0">
              <a:solidFill>
                <a:schemeClr val="bg1">
                  <a:lumMod val="50000"/>
                </a:schemeClr>
              </a:solidFill>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96200" y="62345"/>
            <a:ext cx="129540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73028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4106" y="618226"/>
            <a:ext cx="7696200" cy="523220"/>
          </a:xfrm>
          <a:prstGeom prst="rect">
            <a:avLst/>
          </a:prstGeom>
        </p:spPr>
        <p:txBody>
          <a:bodyPr wrap="square">
            <a:spAutoFit/>
          </a:bodyPr>
          <a:lstStyle/>
          <a:p>
            <a:r>
              <a:rPr lang="en-US" sz="2800" dirty="0" smtClean="0">
                <a:solidFill>
                  <a:schemeClr val="accent5">
                    <a:lumMod val="75000"/>
                  </a:schemeClr>
                </a:solidFill>
              </a:rPr>
              <a:t>Code reusability</a:t>
            </a:r>
            <a:endParaRPr lang="en-US" sz="2800" dirty="0">
              <a:solidFill>
                <a:schemeClr val="accent5">
                  <a:lumMod val="75000"/>
                </a:schemeClr>
              </a:solidFill>
            </a:endParaRPr>
          </a:p>
        </p:txBody>
      </p:sp>
      <p:sp>
        <p:nvSpPr>
          <p:cNvPr id="5" name="Rectangle 4"/>
          <p:cNvSpPr/>
          <p:nvPr/>
        </p:nvSpPr>
        <p:spPr>
          <a:xfrm>
            <a:off x="664106" y="1371600"/>
            <a:ext cx="7589982" cy="5355312"/>
          </a:xfrm>
          <a:prstGeom prst="rect">
            <a:avLst/>
          </a:prstGeom>
        </p:spPr>
        <p:txBody>
          <a:bodyPr wrap="square">
            <a:spAutoFit/>
          </a:bodyPr>
          <a:lstStyle/>
          <a:p>
            <a:r>
              <a:rPr lang="en-US" dirty="0" smtClean="0">
                <a:solidFill>
                  <a:schemeClr val="bg1">
                    <a:lumMod val="50000"/>
                  </a:schemeClr>
                </a:solidFill>
              </a:rPr>
              <a:t>General ideas </a:t>
            </a:r>
          </a:p>
          <a:p>
            <a:endParaRPr lang="en-US" dirty="0" smtClean="0"/>
          </a:p>
          <a:p>
            <a:pPr algn="just"/>
            <a:r>
              <a:rPr lang="en-US" dirty="0" smtClean="0"/>
              <a:t>Although each </a:t>
            </a:r>
            <a:r>
              <a:rPr lang="en-US" dirty="0" smtClean="0"/>
              <a:t>VHDL </a:t>
            </a:r>
            <a:r>
              <a:rPr lang="en-US" dirty="0" smtClean="0"/>
              <a:t>program is unique as it relates to the description of a particular digital system, it is often the case that some parts of it can be similar in structure so that they are repeated in various parts of the overall program. It is then beneficial to identify such repeating blocks of code for increased efficiency of program execution. This is done by describing such recurring pieces of code only once and using a suitable means to invoke them whenever needed. </a:t>
            </a:r>
          </a:p>
          <a:p>
            <a:pPr algn="just"/>
            <a:endParaRPr lang="en-US" dirty="0"/>
          </a:p>
          <a:p>
            <a:pPr algn="just"/>
            <a:r>
              <a:rPr lang="en-US" dirty="0" smtClean="0"/>
              <a:t>This is essentially the idea behind subprograms. Most high level languages support such recurring code definitions. The mechanisms provided to handle code reusability within a program are through constructs called ‘procedures’ and ‘functions’. Both of them are pieces of once-defined reusable code that can be used anywhere in the program without explicitly writing the procedure or function code.</a:t>
            </a:r>
          </a:p>
          <a:p>
            <a:pPr algn="just"/>
            <a:endParaRPr lang="en-US" dirty="0"/>
          </a:p>
          <a:p>
            <a:pPr algn="just"/>
            <a:endParaRPr lang="en-US" dirty="0"/>
          </a:p>
          <a:p>
            <a:pPr algn="just"/>
            <a:endParaRPr lang="en-US" dirty="0"/>
          </a:p>
        </p:txBody>
      </p:sp>
      <p:grpSp>
        <p:nvGrpSpPr>
          <p:cNvPr id="9" name="Group 8"/>
          <p:cNvGrpSpPr/>
          <p:nvPr/>
        </p:nvGrpSpPr>
        <p:grpSpPr>
          <a:xfrm>
            <a:off x="2240085" y="1570008"/>
            <a:ext cx="275112" cy="76200"/>
            <a:chOff x="5257800" y="1600200"/>
            <a:chExt cx="275112" cy="76200"/>
          </a:xfrm>
        </p:grpSpPr>
        <p:sp>
          <p:nvSpPr>
            <p:cNvPr id="6" name="Oval 5"/>
            <p:cNvSpPr/>
            <p:nvPr/>
          </p:nvSpPr>
          <p:spPr>
            <a:xfrm>
              <a:off x="5257800" y="1600200"/>
              <a:ext cx="76200" cy="76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353792" y="1600200"/>
              <a:ext cx="76200" cy="762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456712" y="1600200"/>
              <a:ext cx="76200" cy="76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350114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8634" y="356616"/>
            <a:ext cx="7696200" cy="523220"/>
          </a:xfrm>
          <a:prstGeom prst="rect">
            <a:avLst/>
          </a:prstGeom>
        </p:spPr>
        <p:txBody>
          <a:bodyPr wrap="square">
            <a:spAutoFit/>
          </a:bodyPr>
          <a:lstStyle/>
          <a:p>
            <a:r>
              <a:rPr lang="en-US" sz="2800" dirty="0" smtClean="0">
                <a:solidFill>
                  <a:schemeClr val="accent5">
                    <a:lumMod val="75000"/>
                  </a:schemeClr>
                </a:solidFill>
              </a:rPr>
              <a:t>Code reusability</a:t>
            </a:r>
            <a:endParaRPr lang="en-US" sz="2800" dirty="0">
              <a:solidFill>
                <a:schemeClr val="accent5">
                  <a:lumMod val="75000"/>
                </a:schemeClr>
              </a:solidFill>
            </a:endParaRPr>
          </a:p>
        </p:txBody>
      </p:sp>
      <p:sp>
        <p:nvSpPr>
          <p:cNvPr id="5" name="Rectangle 4"/>
          <p:cNvSpPr/>
          <p:nvPr/>
        </p:nvSpPr>
        <p:spPr>
          <a:xfrm>
            <a:off x="664106" y="948690"/>
            <a:ext cx="7589982" cy="6186309"/>
          </a:xfrm>
          <a:prstGeom prst="rect">
            <a:avLst/>
          </a:prstGeom>
        </p:spPr>
        <p:txBody>
          <a:bodyPr wrap="square">
            <a:spAutoFit/>
          </a:bodyPr>
          <a:lstStyle/>
          <a:p>
            <a:r>
              <a:rPr lang="en-US" dirty="0" smtClean="0">
                <a:solidFill>
                  <a:schemeClr val="bg1">
                    <a:lumMod val="50000"/>
                  </a:schemeClr>
                </a:solidFill>
              </a:rPr>
              <a:t>General ideas </a:t>
            </a:r>
          </a:p>
          <a:p>
            <a:endParaRPr lang="en-US" dirty="0" smtClean="0"/>
          </a:p>
          <a:p>
            <a:pPr algn="just"/>
            <a:r>
              <a:rPr lang="en-US" dirty="0"/>
              <a:t>VHDL supports both procedures and functions. Procedures are invoked (activated) by explicitly calling them by their label (name) whereas functions are invoked by using their names within a valid expression</a:t>
            </a:r>
            <a:r>
              <a:rPr lang="en-US" dirty="0" smtClean="0"/>
              <a:t>.</a:t>
            </a:r>
          </a:p>
          <a:p>
            <a:pPr algn="just"/>
            <a:endParaRPr lang="en-US" dirty="0"/>
          </a:p>
          <a:p>
            <a:pPr algn="just"/>
            <a:r>
              <a:rPr lang="en-US" dirty="0" smtClean="0"/>
              <a:t>Packages and libraries are used to declare and store components (often for ‘structural’ type VHDL programming). These are also used for storing type declarations, functions and procedures so that they can be used later in other programs.</a:t>
            </a:r>
          </a:p>
          <a:p>
            <a:pPr algn="just"/>
            <a:endParaRPr lang="en-US" dirty="0"/>
          </a:p>
          <a:p>
            <a:pPr algn="just"/>
            <a:r>
              <a:rPr lang="en-US" dirty="0" smtClean="0"/>
              <a:t>Both libraries and packages can be either written by a programmer or supplied by a software or hardware vendor to be used in VHDL programs.</a:t>
            </a:r>
          </a:p>
          <a:p>
            <a:pPr algn="just"/>
            <a:endParaRPr lang="en-US" dirty="0"/>
          </a:p>
          <a:p>
            <a:pPr algn="just"/>
            <a:r>
              <a:rPr lang="en-US" dirty="0" smtClean="0"/>
              <a:t>Standard libraries, such as IEEE VHDL libraries are universally used in almost all VHDL programs to provide standard definitions of signals, variables, data types etc.</a:t>
            </a:r>
          </a:p>
          <a:p>
            <a:pPr algn="just"/>
            <a:endParaRPr lang="en-US" dirty="0"/>
          </a:p>
          <a:p>
            <a:pPr algn="just"/>
            <a:endParaRPr lang="en-US" dirty="0" smtClean="0"/>
          </a:p>
          <a:p>
            <a:pPr algn="just"/>
            <a:endParaRPr lang="en-US" dirty="0"/>
          </a:p>
          <a:p>
            <a:pPr algn="just"/>
            <a:endParaRPr lang="en-US" dirty="0"/>
          </a:p>
        </p:txBody>
      </p:sp>
      <p:grpSp>
        <p:nvGrpSpPr>
          <p:cNvPr id="9" name="Group 8"/>
          <p:cNvGrpSpPr/>
          <p:nvPr/>
        </p:nvGrpSpPr>
        <p:grpSpPr>
          <a:xfrm>
            <a:off x="2202275" y="1143000"/>
            <a:ext cx="275112" cy="76200"/>
            <a:chOff x="5257800" y="1600200"/>
            <a:chExt cx="275112" cy="76200"/>
          </a:xfrm>
        </p:grpSpPr>
        <p:sp>
          <p:nvSpPr>
            <p:cNvPr id="6" name="Oval 5"/>
            <p:cNvSpPr/>
            <p:nvPr/>
          </p:nvSpPr>
          <p:spPr>
            <a:xfrm>
              <a:off x="5257800" y="1600200"/>
              <a:ext cx="76200" cy="76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353792" y="1600200"/>
              <a:ext cx="76200" cy="762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456712" y="1600200"/>
              <a:ext cx="76200" cy="76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435846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8634" y="356616"/>
            <a:ext cx="7696200" cy="523220"/>
          </a:xfrm>
          <a:prstGeom prst="rect">
            <a:avLst/>
          </a:prstGeom>
        </p:spPr>
        <p:txBody>
          <a:bodyPr wrap="square">
            <a:spAutoFit/>
          </a:bodyPr>
          <a:lstStyle/>
          <a:p>
            <a:r>
              <a:rPr lang="en-US" sz="2800" dirty="0" smtClean="0">
                <a:solidFill>
                  <a:schemeClr val="accent5">
                    <a:lumMod val="75000"/>
                  </a:schemeClr>
                </a:solidFill>
              </a:rPr>
              <a:t>Libraries  and  packages in VHDL</a:t>
            </a:r>
            <a:endParaRPr lang="en-US" sz="2800" dirty="0">
              <a:solidFill>
                <a:schemeClr val="accent5">
                  <a:lumMod val="75000"/>
                </a:schemeClr>
              </a:solidFill>
            </a:endParaRPr>
          </a:p>
        </p:txBody>
      </p:sp>
      <p:sp>
        <p:nvSpPr>
          <p:cNvPr id="5" name="Rectangle 4"/>
          <p:cNvSpPr/>
          <p:nvPr/>
        </p:nvSpPr>
        <p:spPr>
          <a:xfrm>
            <a:off x="664106" y="948690"/>
            <a:ext cx="7589982" cy="5909310"/>
          </a:xfrm>
          <a:prstGeom prst="rect">
            <a:avLst/>
          </a:prstGeom>
        </p:spPr>
        <p:txBody>
          <a:bodyPr wrap="square">
            <a:spAutoFit/>
          </a:bodyPr>
          <a:lstStyle/>
          <a:p>
            <a:r>
              <a:rPr lang="en-US" dirty="0" smtClean="0">
                <a:solidFill>
                  <a:schemeClr val="bg1">
                    <a:lumMod val="50000"/>
                  </a:schemeClr>
                </a:solidFill>
              </a:rPr>
              <a:t>VHDL libraries &amp; packages </a:t>
            </a:r>
          </a:p>
          <a:p>
            <a:endParaRPr lang="en-US" dirty="0" smtClean="0"/>
          </a:p>
          <a:p>
            <a:pPr algn="just"/>
            <a:r>
              <a:rPr lang="en-US" dirty="0" smtClean="0"/>
              <a:t>Packages are self-contained design units where reusable code for components, procedures or functions can be placed. Packages can then be compiled into a library. When the contents of a code unit contained in a package are needed, these can be easily called using the following steps.</a:t>
            </a:r>
          </a:p>
          <a:p>
            <a:pPr algn="just"/>
            <a:endParaRPr lang="en-US" dirty="0"/>
          </a:p>
          <a:p>
            <a:pPr algn="just"/>
            <a:r>
              <a:rPr lang="en-US" dirty="0" smtClean="0"/>
              <a:t>An entire library can be made visible by using a library clause (placed at the beginning of the VHDL program, such as:</a:t>
            </a:r>
          </a:p>
          <a:p>
            <a:pPr algn="just"/>
            <a:endParaRPr lang="en-US" dirty="0"/>
          </a:p>
          <a:p>
            <a:pPr algn="just"/>
            <a:r>
              <a:rPr lang="en-US" dirty="0"/>
              <a:t>l</a:t>
            </a:r>
            <a:r>
              <a:rPr lang="en-US" dirty="0" smtClean="0"/>
              <a:t>ibrary </a:t>
            </a:r>
            <a:r>
              <a:rPr lang="en-US" dirty="0" err="1" smtClean="0"/>
              <a:t>ieee</a:t>
            </a:r>
            <a:r>
              <a:rPr lang="en-US" dirty="0" smtClean="0"/>
              <a:t>;</a:t>
            </a:r>
          </a:p>
          <a:p>
            <a:pPr algn="just"/>
            <a:endParaRPr lang="en-US" dirty="0"/>
          </a:p>
          <a:p>
            <a:pPr algn="just"/>
            <a:r>
              <a:rPr lang="en-US" dirty="0" smtClean="0"/>
              <a:t>This clause makes the </a:t>
            </a:r>
            <a:r>
              <a:rPr lang="en-US" dirty="0" err="1" smtClean="0"/>
              <a:t>ieee</a:t>
            </a:r>
            <a:r>
              <a:rPr lang="en-US" dirty="0" smtClean="0"/>
              <a:t> library, for example, visible to the VHDL program that follows this clause. However, in order to actually be able to use the contents of the library, selected packages names must also be made visible using a separate ‘use’ clause such as:</a:t>
            </a:r>
          </a:p>
          <a:p>
            <a:pPr algn="just"/>
            <a:endParaRPr lang="en-US" dirty="0"/>
          </a:p>
          <a:p>
            <a:pPr algn="just"/>
            <a:r>
              <a:rPr lang="en-US" dirty="0" smtClean="0"/>
              <a:t>Use </a:t>
            </a:r>
            <a:r>
              <a:rPr lang="en-US" dirty="0" err="1" smtClean="0"/>
              <a:t>library_name.package_name.item</a:t>
            </a:r>
            <a:endParaRPr lang="en-US" dirty="0" smtClean="0"/>
          </a:p>
          <a:p>
            <a:pPr algn="just"/>
            <a:endParaRPr lang="en-US" dirty="0"/>
          </a:p>
          <a:p>
            <a:pPr algn="just"/>
            <a:endParaRPr lang="en-US" dirty="0"/>
          </a:p>
        </p:txBody>
      </p:sp>
      <p:grpSp>
        <p:nvGrpSpPr>
          <p:cNvPr id="9" name="Group 8"/>
          <p:cNvGrpSpPr/>
          <p:nvPr/>
        </p:nvGrpSpPr>
        <p:grpSpPr>
          <a:xfrm>
            <a:off x="3505200" y="1143000"/>
            <a:ext cx="275112" cy="76200"/>
            <a:chOff x="5257800" y="1600200"/>
            <a:chExt cx="275112" cy="76200"/>
          </a:xfrm>
        </p:grpSpPr>
        <p:sp>
          <p:nvSpPr>
            <p:cNvPr id="6" name="Oval 5"/>
            <p:cNvSpPr/>
            <p:nvPr/>
          </p:nvSpPr>
          <p:spPr>
            <a:xfrm>
              <a:off x="5257800" y="1600200"/>
              <a:ext cx="76200" cy="76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353792" y="1600200"/>
              <a:ext cx="76200" cy="762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456712" y="1600200"/>
              <a:ext cx="76200" cy="76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481277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8634" y="356616"/>
            <a:ext cx="7696200" cy="523220"/>
          </a:xfrm>
          <a:prstGeom prst="rect">
            <a:avLst/>
          </a:prstGeom>
        </p:spPr>
        <p:txBody>
          <a:bodyPr wrap="square">
            <a:spAutoFit/>
          </a:bodyPr>
          <a:lstStyle/>
          <a:p>
            <a:r>
              <a:rPr lang="en-US" sz="2800" dirty="0" smtClean="0">
                <a:solidFill>
                  <a:schemeClr val="accent5">
                    <a:lumMod val="75000"/>
                  </a:schemeClr>
                </a:solidFill>
              </a:rPr>
              <a:t>Libraries and Packages in VHDL</a:t>
            </a:r>
            <a:endParaRPr lang="en-US" sz="2800" dirty="0">
              <a:solidFill>
                <a:schemeClr val="accent5">
                  <a:lumMod val="75000"/>
                </a:schemeClr>
              </a:solidFill>
            </a:endParaRPr>
          </a:p>
        </p:txBody>
      </p:sp>
      <p:sp>
        <p:nvSpPr>
          <p:cNvPr id="5" name="Rectangle 4"/>
          <p:cNvSpPr/>
          <p:nvPr/>
        </p:nvSpPr>
        <p:spPr>
          <a:xfrm>
            <a:off x="664106" y="948690"/>
            <a:ext cx="7589982" cy="6186309"/>
          </a:xfrm>
          <a:prstGeom prst="rect">
            <a:avLst/>
          </a:prstGeom>
        </p:spPr>
        <p:txBody>
          <a:bodyPr wrap="square">
            <a:spAutoFit/>
          </a:bodyPr>
          <a:lstStyle/>
          <a:p>
            <a:r>
              <a:rPr lang="en-US" dirty="0" smtClean="0">
                <a:solidFill>
                  <a:schemeClr val="bg1">
                    <a:lumMod val="50000"/>
                  </a:schemeClr>
                </a:solidFill>
              </a:rPr>
              <a:t>VHDL libraries &amp; packages </a:t>
            </a:r>
          </a:p>
          <a:p>
            <a:endParaRPr lang="en-US" dirty="0" smtClean="0"/>
          </a:p>
          <a:p>
            <a:pPr algn="just"/>
            <a:r>
              <a:rPr lang="en-US" dirty="0" smtClean="0"/>
              <a:t>Here </a:t>
            </a:r>
            <a:r>
              <a:rPr lang="en-US" dirty="0" err="1" smtClean="0"/>
              <a:t>library_name</a:t>
            </a:r>
            <a:r>
              <a:rPr lang="en-US" dirty="0" smtClean="0"/>
              <a:t> is the name of a VHDL library, </a:t>
            </a:r>
            <a:r>
              <a:rPr lang="en-US" dirty="0" err="1" smtClean="0"/>
              <a:t>package_name</a:t>
            </a:r>
            <a:r>
              <a:rPr lang="en-US" dirty="0" smtClean="0"/>
              <a:t> is the name of a package contained within this library and item is the name of a code unit contained within that package. This clause enables the code unit ‘item’ to become visible and usable within the following VHDL program. </a:t>
            </a:r>
          </a:p>
          <a:p>
            <a:pPr algn="just"/>
            <a:endParaRPr lang="en-US" dirty="0"/>
          </a:p>
          <a:p>
            <a:pPr algn="just"/>
            <a:r>
              <a:rPr lang="en-US" dirty="0" smtClean="0"/>
              <a:t>A package consists of a package declaration and an (optional) package body. Within the declarative part there are only declarations of types, components, functions and procedures but not their full definitions. The full definitions appear in the package body which is needed whenever procedures and/or functions are contained in a package. </a:t>
            </a:r>
          </a:p>
          <a:p>
            <a:pPr algn="just"/>
            <a:endParaRPr lang="en-US" dirty="0"/>
          </a:p>
          <a:p>
            <a:pPr algn="just"/>
            <a:r>
              <a:rPr lang="en-US" dirty="0" smtClean="0"/>
              <a:t>Either selected items contained within a package can be made visible, as in the example on the previous slide, or all individual code units contained within a package can be made visible by using the reserved word ‘all’, such as:</a:t>
            </a:r>
          </a:p>
          <a:p>
            <a:pPr algn="just"/>
            <a:endParaRPr lang="en-US" dirty="0"/>
          </a:p>
          <a:p>
            <a:pPr algn="just"/>
            <a:r>
              <a:rPr lang="en-US" dirty="0"/>
              <a:t>Use </a:t>
            </a:r>
            <a:r>
              <a:rPr lang="en-US" dirty="0" err="1" smtClean="0"/>
              <a:t>library_name.package_name.all</a:t>
            </a:r>
            <a:endParaRPr lang="en-US" dirty="0"/>
          </a:p>
          <a:p>
            <a:pPr algn="just"/>
            <a:endParaRPr lang="en-US" dirty="0"/>
          </a:p>
          <a:p>
            <a:pPr algn="just"/>
            <a:endParaRPr lang="en-US" dirty="0"/>
          </a:p>
        </p:txBody>
      </p:sp>
      <p:grpSp>
        <p:nvGrpSpPr>
          <p:cNvPr id="9" name="Group 8"/>
          <p:cNvGrpSpPr/>
          <p:nvPr/>
        </p:nvGrpSpPr>
        <p:grpSpPr>
          <a:xfrm>
            <a:off x="3505200" y="1143000"/>
            <a:ext cx="275112" cy="76200"/>
            <a:chOff x="5257800" y="1600200"/>
            <a:chExt cx="275112" cy="76200"/>
          </a:xfrm>
        </p:grpSpPr>
        <p:sp>
          <p:nvSpPr>
            <p:cNvPr id="6" name="Oval 5"/>
            <p:cNvSpPr/>
            <p:nvPr/>
          </p:nvSpPr>
          <p:spPr>
            <a:xfrm>
              <a:off x="5257800" y="1600200"/>
              <a:ext cx="76200" cy="76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353792" y="1600200"/>
              <a:ext cx="76200" cy="762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456712" y="1600200"/>
              <a:ext cx="76200" cy="76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636997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8634" y="304800"/>
            <a:ext cx="7696200" cy="523220"/>
          </a:xfrm>
          <a:prstGeom prst="rect">
            <a:avLst/>
          </a:prstGeom>
        </p:spPr>
        <p:txBody>
          <a:bodyPr wrap="square">
            <a:spAutoFit/>
          </a:bodyPr>
          <a:lstStyle/>
          <a:p>
            <a:r>
              <a:rPr lang="en-US" sz="2800" dirty="0" smtClean="0">
                <a:solidFill>
                  <a:schemeClr val="accent5">
                    <a:lumMod val="75000"/>
                  </a:schemeClr>
                </a:solidFill>
              </a:rPr>
              <a:t>Libraries and packages in VHDL</a:t>
            </a:r>
            <a:endParaRPr lang="en-US" sz="2800" dirty="0">
              <a:solidFill>
                <a:schemeClr val="accent5">
                  <a:lumMod val="75000"/>
                </a:schemeClr>
              </a:solidFill>
            </a:endParaRPr>
          </a:p>
        </p:txBody>
      </p:sp>
      <p:sp>
        <p:nvSpPr>
          <p:cNvPr id="5" name="Rectangle 4"/>
          <p:cNvSpPr/>
          <p:nvPr/>
        </p:nvSpPr>
        <p:spPr>
          <a:xfrm>
            <a:off x="664106" y="948690"/>
            <a:ext cx="7589982" cy="5909310"/>
          </a:xfrm>
          <a:prstGeom prst="rect">
            <a:avLst/>
          </a:prstGeom>
        </p:spPr>
        <p:txBody>
          <a:bodyPr wrap="square">
            <a:spAutoFit/>
          </a:bodyPr>
          <a:lstStyle/>
          <a:p>
            <a:r>
              <a:rPr lang="en-US" dirty="0" smtClean="0">
                <a:solidFill>
                  <a:schemeClr val="bg1">
                    <a:lumMod val="50000"/>
                  </a:schemeClr>
                </a:solidFill>
              </a:rPr>
              <a:t>VHDL libraries and packages </a:t>
            </a:r>
          </a:p>
          <a:p>
            <a:pPr algn="just"/>
            <a:endParaRPr lang="en-US" dirty="0"/>
          </a:p>
          <a:p>
            <a:pPr algn="just"/>
            <a:r>
              <a:rPr lang="en-US" dirty="0" smtClean="0"/>
              <a:t>A package is declared by starting with the VHDL reserved name ‘package’ then stating a user-defined package name followed by the reserved word ‘is’, such as:</a:t>
            </a:r>
          </a:p>
          <a:p>
            <a:pPr algn="just"/>
            <a:endParaRPr lang="en-US" dirty="0"/>
          </a:p>
          <a:p>
            <a:pPr algn="just"/>
            <a:r>
              <a:rPr lang="en-US" dirty="0"/>
              <a:t>p</a:t>
            </a:r>
            <a:r>
              <a:rPr lang="en-US" dirty="0" smtClean="0"/>
              <a:t>ackage </a:t>
            </a:r>
            <a:r>
              <a:rPr lang="en-US" dirty="0" err="1" smtClean="0"/>
              <a:t>my_package</a:t>
            </a:r>
            <a:r>
              <a:rPr lang="en-US" dirty="0" smtClean="0"/>
              <a:t> is</a:t>
            </a:r>
          </a:p>
          <a:p>
            <a:pPr algn="just"/>
            <a:endParaRPr lang="en-US" dirty="0"/>
          </a:p>
          <a:p>
            <a:pPr algn="just"/>
            <a:r>
              <a:rPr lang="en-US" dirty="0" smtClean="0"/>
              <a:t>After this, one or more components, procedures or functions can be declared, followed by the reserved word ‘end’ and the name of the package.</a:t>
            </a:r>
          </a:p>
          <a:p>
            <a:pPr algn="just"/>
            <a:endParaRPr lang="en-US" dirty="0"/>
          </a:p>
          <a:p>
            <a:pPr algn="just"/>
            <a:r>
              <a:rPr lang="en-US" dirty="0" smtClean="0"/>
              <a:t>The actual definitions of the various package code units (components, procedures or functions) are contained in a package body that is started as:</a:t>
            </a:r>
          </a:p>
          <a:p>
            <a:pPr algn="just"/>
            <a:endParaRPr lang="en-US" dirty="0"/>
          </a:p>
          <a:p>
            <a:pPr algn="just"/>
            <a:r>
              <a:rPr lang="en-US" dirty="0"/>
              <a:t>p</a:t>
            </a:r>
            <a:r>
              <a:rPr lang="en-US" dirty="0" smtClean="0"/>
              <a:t>ackage body </a:t>
            </a:r>
            <a:r>
              <a:rPr lang="en-US" dirty="0" err="1" smtClean="0"/>
              <a:t>my_package</a:t>
            </a:r>
            <a:r>
              <a:rPr lang="en-US" dirty="0" smtClean="0"/>
              <a:t> is</a:t>
            </a:r>
          </a:p>
          <a:p>
            <a:pPr algn="just"/>
            <a:endParaRPr lang="en-US" dirty="0"/>
          </a:p>
          <a:p>
            <a:pPr algn="just"/>
            <a:r>
              <a:rPr lang="en-US" dirty="0" smtClean="0"/>
              <a:t>This is followed by the definition of all code units and ends with:</a:t>
            </a:r>
          </a:p>
          <a:p>
            <a:pPr algn="just"/>
            <a:endParaRPr lang="en-US" dirty="0"/>
          </a:p>
          <a:p>
            <a:pPr algn="just"/>
            <a:r>
              <a:rPr lang="en-US" dirty="0"/>
              <a:t>e</a:t>
            </a:r>
            <a:r>
              <a:rPr lang="en-US" dirty="0" smtClean="0"/>
              <a:t>nd </a:t>
            </a:r>
            <a:r>
              <a:rPr lang="en-US" dirty="0" err="1" smtClean="0"/>
              <a:t>my_package</a:t>
            </a:r>
            <a:r>
              <a:rPr lang="en-US" dirty="0" smtClean="0"/>
              <a:t>;</a:t>
            </a:r>
          </a:p>
        </p:txBody>
      </p:sp>
      <p:grpSp>
        <p:nvGrpSpPr>
          <p:cNvPr id="9" name="Group 8"/>
          <p:cNvGrpSpPr/>
          <p:nvPr/>
        </p:nvGrpSpPr>
        <p:grpSpPr>
          <a:xfrm>
            <a:off x="3672444" y="1143000"/>
            <a:ext cx="275112" cy="76200"/>
            <a:chOff x="5257800" y="1600200"/>
            <a:chExt cx="275112" cy="76200"/>
          </a:xfrm>
        </p:grpSpPr>
        <p:sp>
          <p:nvSpPr>
            <p:cNvPr id="6" name="Oval 5"/>
            <p:cNvSpPr/>
            <p:nvPr/>
          </p:nvSpPr>
          <p:spPr>
            <a:xfrm>
              <a:off x="5257800" y="1600200"/>
              <a:ext cx="76200" cy="76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353792" y="1600200"/>
              <a:ext cx="76200" cy="762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456712" y="1600200"/>
              <a:ext cx="76200" cy="76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98386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8634" y="612533"/>
            <a:ext cx="7696200" cy="523220"/>
          </a:xfrm>
          <a:prstGeom prst="rect">
            <a:avLst/>
          </a:prstGeom>
        </p:spPr>
        <p:txBody>
          <a:bodyPr wrap="square">
            <a:spAutoFit/>
          </a:bodyPr>
          <a:lstStyle/>
          <a:p>
            <a:r>
              <a:rPr lang="en-US" sz="2800" dirty="0" smtClean="0">
                <a:solidFill>
                  <a:schemeClr val="accent5">
                    <a:lumMod val="75000"/>
                  </a:schemeClr>
                </a:solidFill>
              </a:rPr>
              <a:t>Procedures in VHDL</a:t>
            </a:r>
            <a:endParaRPr lang="en-US" sz="2800" dirty="0">
              <a:solidFill>
                <a:schemeClr val="accent5">
                  <a:lumMod val="75000"/>
                </a:schemeClr>
              </a:solidFill>
            </a:endParaRPr>
          </a:p>
        </p:txBody>
      </p:sp>
      <p:sp>
        <p:nvSpPr>
          <p:cNvPr id="5" name="Rectangle 4"/>
          <p:cNvSpPr/>
          <p:nvPr/>
        </p:nvSpPr>
        <p:spPr>
          <a:xfrm>
            <a:off x="664106" y="1219200"/>
            <a:ext cx="7589982" cy="4247317"/>
          </a:xfrm>
          <a:prstGeom prst="rect">
            <a:avLst/>
          </a:prstGeom>
        </p:spPr>
        <p:txBody>
          <a:bodyPr wrap="square">
            <a:spAutoFit/>
          </a:bodyPr>
          <a:lstStyle/>
          <a:p>
            <a:r>
              <a:rPr lang="en-US" dirty="0" smtClean="0">
                <a:solidFill>
                  <a:schemeClr val="bg1">
                    <a:lumMod val="50000"/>
                  </a:schemeClr>
                </a:solidFill>
              </a:rPr>
              <a:t>VHDL procedures </a:t>
            </a:r>
          </a:p>
          <a:p>
            <a:endParaRPr lang="en-US" dirty="0" smtClean="0"/>
          </a:p>
          <a:p>
            <a:pPr algn="just"/>
            <a:r>
              <a:rPr lang="en-US" dirty="0" smtClean="0"/>
              <a:t>By defining a procedure a piece of code is set aside to be used whenever needed by calling its procedure name. A procedure can compute one or more parameter and return it to the calling program. Procedures can have only sequential statements in them. While no new signals can be declared in procedures it is possible to declare variables and constants within a procedure body for local use within the procedure block.</a:t>
            </a:r>
          </a:p>
          <a:p>
            <a:pPr algn="just"/>
            <a:endParaRPr lang="en-US" dirty="0"/>
          </a:p>
          <a:p>
            <a:pPr algn="just"/>
            <a:r>
              <a:rPr lang="en-US" dirty="0" smtClean="0"/>
              <a:t>Procedures and functions are declared and defined in the same way: either in the architecture’s declarative region or in a VHDL package.</a:t>
            </a:r>
          </a:p>
          <a:p>
            <a:pPr algn="just"/>
            <a:endParaRPr lang="en-US" dirty="0" smtClean="0"/>
          </a:p>
          <a:p>
            <a:pPr algn="just"/>
            <a:r>
              <a:rPr lang="en-US" dirty="0" smtClean="0"/>
              <a:t>It is a common practice to define one or more procedures in a package which is then placed in a reusable library. </a:t>
            </a:r>
            <a:endParaRPr lang="en-US" dirty="0"/>
          </a:p>
        </p:txBody>
      </p:sp>
      <p:grpSp>
        <p:nvGrpSpPr>
          <p:cNvPr id="9" name="Group 8"/>
          <p:cNvGrpSpPr/>
          <p:nvPr/>
        </p:nvGrpSpPr>
        <p:grpSpPr>
          <a:xfrm>
            <a:off x="2519418" y="1404668"/>
            <a:ext cx="275112" cy="76200"/>
            <a:chOff x="5257800" y="1600200"/>
            <a:chExt cx="275112" cy="76200"/>
          </a:xfrm>
        </p:grpSpPr>
        <p:sp>
          <p:nvSpPr>
            <p:cNvPr id="6" name="Oval 5"/>
            <p:cNvSpPr/>
            <p:nvPr/>
          </p:nvSpPr>
          <p:spPr>
            <a:xfrm>
              <a:off x="5257800" y="1600200"/>
              <a:ext cx="76200" cy="76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353792" y="1600200"/>
              <a:ext cx="76200" cy="762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456712" y="1600200"/>
              <a:ext cx="76200" cy="76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081897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8634" y="612533"/>
            <a:ext cx="7696200" cy="523220"/>
          </a:xfrm>
          <a:prstGeom prst="rect">
            <a:avLst/>
          </a:prstGeom>
        </p:spPr>
        <p:txBody>
          <a:bodyPr wrap="square">
            <a:spAutoFit/>
          </a:bodyPr>
          <a:lstStyle/>
          <a:p>
            <a:r>
              <a:rPr lang="en-US" sz="2800" dirty="0" smtClean="0">
                <a:solidFill>
                  <a:schemeClr val="accent5">
                    <a:lumMod val="75000"/>
                  </a:schemeClr>
                </a:solidFill>
              </a:rPr>
              <a:t>Functions in VHDL</a:t>
            </a:r>
            <a:endParaRPr lang="en-US" sz="2800" dirty="0">
              <a:solidFill>
                <a:schemeClr val="accent5">
                  <a:lumMod val="75000"/>
                </a:schemeClr>
              </a:solidFill>
            </a:endParaRPr>
          </a:p>
        </p:txBody>
      </p:sp>
      <p:sp>
        <p:nvSpPr>
          <p:cNvPr id="5" name="Rectangle 4"/>
          <p:cNvSpPr/>
          <p:nvPr/>
        </p:nvSpPr>
        <p:spPr>
          <a:xfrm>
            <a:off x="664106" y="1219200"/>
            <a:ext cx="7589982" cy="5078313"/>
          </a:xfrm>
          <a:prstGeom prst="rect">
            <a:avLst/>
          </a:prstGeom>
        </p:spPr>
        <p:txBody>
          <a:bodyPr wrap="square">
            <a:spAutoFit/>
          </a:bodyPr>
          <a:lstStyle/>
          <a:p>
            <a:r>
              <a:rPr lang="en-US" dirty="0" smtClean="0">
                <a:solidFill>
                  <a:schemeClr val="bg1">
                    <a:lumMod val="50000"/>
                  </a:schemeClr>
                </a:solidFill>
              </a:rPr>
              <a:t>VHDL functions </a:t>
            </a:r>
          </a:p>
          <a:p>
            <a:endParaRPr lang="en-US" dirty="0" smtClean="0"/>
          </a:p>
          <a:p>
            <a:pPr algn="just"/>
            <a:r>
              <a:rPr lang="en-US" dirty="0" smtClean="0"/>
              <a:t>Unlike procedures, VHDL functions can only have parameters that have input mode and thus a functions formal calling parameters cannot be modified. Also, unlike procedures, functions can only return one argument</a:t>
            </a:r>
            <a:r>
              <a:rPr lang="en-US" dirty="0"/>
              <a:t>. </a:t>
            </a:r>
            <a:r>
              <a:rPr lang="en-US" dirty="0" smtClean="0"/>
              <a:t>Just like procedures, functions </a:t>
            </a:r>
            <a:r>
              <a:rPr lang="en-US" dirty="0"/>
              <a:t>can </a:t>
            </a:r>
            <a:r>
              <a:rPr lang="en-US" dirty="0" smtClean="0"/>
              <a:t>also have </a:t>
            </a:r>
            <a:r>
              <a:rPr lang="en-US" dirty="0"/>
              <a:t>only sequential statements in them. While no new signals can be declared in </a:t>
            </a:r>
            <a:r>
              <a:rPr lang="en-US" dirty="0" smtClean="0"/>
              <a:t>functions </a:t>
            </a:r>
            <a:r>
              <a:rPr lang="en-US" dirty="0"/>
              <a:t>it is possible to declare variables and constants within a </a:t>
            </a:r>
            <a:r>
              <a:rPr lang="en-US" dirty="0" smtClean="0"/>
              <a:t>function </a:t>
            </a:r>
            <a:r>
              <a:rPr lang="en-US" dirty="0"/>
              <a:t>body for local use within the </a:t>
            </a:r>
            <a:r>
              <a:rPr lang="en-US" dirty="0" smtClean="0"/>
              <a:t>function </a:t>
            </a:r>
            <a:r>
              <a:rPr lang="en-US" dirty="0"/>
              <a:t>block</a:t>
            </a:r>
            <a:r>
              <a:rPr lang="en-US" dirty="0" smtClean="0"/>
              <a:t>. </a:t>
            </a:r>
          </a:p>
          <a:p>
            <a:pPr algn="just"/>
            <a:endParaRPr lang="en-US" dirty="0"/>
          </a:p>
          <a:p>
            <a:pPr algn="just"/>
            <a:r>
              <a:rPr lang="en-US" dirty="0" smtClean="0"/>
              <a:t>Both procedures and functions can be defined in the declarative region of an architecture, instead of placing them in a package. If this is done then the their definition also serves as their declaration and no separate declarations are needed. A procedure or function defined in the declarative part of an architecture body is only visible to that architecture. By putting them inside library packages the code can be more widely used with other programs as well.  </a:t>
            </a:r>
            <a:endParaRPr lang="en-US" dirty="0"/>
          </a:p>
          <a:p>
            <a:pPr algn="just"/>
            <a:endParaRPr lang="en-US" dirty="0" smtClean="0"/>
          </a:p>
        </p:txBody>
      </p:sp>
      <p:grpSp>
        <p:nvGrpSpPr>
          <p:cNvPr id="9" name="Group 8"/>
          <p:cNvGrpSpPr/>
          <p:nvPr/>
        </p:nvGrpSpPr>
        <p:grpSpPr>
          <a:xfrm>
            <a:off x="2519418" y="1404668"/>
            <a:ext cx="275112" cy="76200"/>
            <a:chOff x="5257800" y="1600200"/>
            <a:chExt cx="275112" cy="76200"/>
          </a:xfrm>
        </p:grpSpPr>
        <p:sp>
          <p:nvSpPr>
            <p:cNvPr id="6" name="Oval 5"/>
            <p:cNvSpPr/>
            <p:nvPr/>
          </p:nvSpPr>
          <p:spPr>
            <a:xfrm>
              <a:off x="5257800" y="1600200"/>
              <a:ext cx="76200" cy="76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353792" y="1600200"/>
              <a:ext cx="76200" cy="762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456712" y="1600200"/>
              <a:ext cx="76200" cy="76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164121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8634" y="612533"/>
            <a:ext cx="7696200" cy="523220"/>
          </a:xfrm>
          <a:prstGeom prst="rect">
            <a:avLst/>
          </a:prstGeom>
        </p:spPr>
        <p:txBody>
          <a:bodyPr wrap="square">
            <a:spAutoFit/>
          </a:bodyPr>
          <a:lstStyle/>
          <a:p>
            <a:r>
              <a:rPr lang="en-US" sz="2800" dirty="0" smtClean="0">
                <a:solidFill>
                  <a:schemeClr val="accent5">
                    <a:lumMod val="75000"/>
                  </a:schemeClr>
                </a:solidFill>
              </a:rPr>
              <a:t>Functions in VHDL</a:t>
            </a:r>
            <a:endParaRPr lang="en-US" sz="2800" dirty="0">
              <a:solidFill>
                <a:schemeClr val="accent5">
                  <a:lumMod val="75000"/>
                </a:schemeClr>
              </a:solidFill>
            </a:endParaRPr>
          </a:p>
        </p:txBody>
      </p:sp>
      <p:sp>
        <p:nvSpPr>
          <p:cNvPr id="5" name="Rectangle 4"/>
          <p:cNvSpPr/>
          <p:nvPr/>
        </p:nvSpPr>
        <p:spPr>
          <a:xfrm>
            <a:off x="664106" y="1219200"/>
            <a:ext cx="7589982" cy="4524315"/>
          </a:xfrm>
          <a:prstGeom prst="rect">
            <a:avLst/>
          </a:prstGeom>
        </p:spPr>
        <p:txBody>
          <a:bodyPr wrap="square">
            <a:spAutoFit/>
          </a:bodyPr>
          <a:lstStyle/>
          <a:p>
            <a:r>
              <a:rPr lang="en-US" dirty="0" smtClean="0">
                <a:solidFill>
                  <a:schemeClr val="bg1">
                    <a:lumMod val="50000"/>
                  </a:schemeClr>
                </a:solidFill>
              </a:rPr>
              <a:t>VHDL functions </a:t>
            </a:r>
          </a:p>
          <a:p>
            <a:endParaRPr lang="en-US" dirty="0" smtClean="0"/>
          </a:p>
          <a:p>
            <a:pPr algn="just"/>
            <a:r>
              <a:rPr lang="en-US" dirty="0" smtClean="0"/>
              <a:t>VHDL functions can be used for many purposes. Small algorithms can be coded as functions. Simple digital components can also be expressed as functions. Functions can also be used for overloading operators. This means that multiple functions can be written to service a single operator each with different types of arguments. Then the particular function that matches the argument type in the function call is automatically used. </a:t>
            </a:r>
          </a:p>
          <a:p>
            <a:pPr algn="just"/>
            <a:endParaRPr lang="en-US" dirty="0"/>
          </a:p>
          <a:p>
            <a:pPr algn="just"/>
            <a:r>
              <a:rPr lang="en-US" dirty="0" smtClean="0"/>
              <a:t>Many standard functions (and type definitions etc.) are contained in the IEEE standard 1076 library which is used with the following library and use clauses:</a:t>
            </a:r>
          </a:p>
          <a:p>
            <a:pPr algn="just"/>
            <a:endParaRPr lang="en-US" dirty="0"/>
          </a:p>
          <a:p>
            <a:pPr algn="just"/>
            <a:r>
              <a:rPr lang="en-US" dirty="0" smtClean="0"/>
              <a:t>Library </a:t>
            </a:r>
            <a:r>
              <a:rPr lang="en-US" dirty="0" err="1" smtClean="0"/>
              <a:t>ieee</a:t>
            </a:r>
            <a:r>
              <a:rPr lang="en-US" dirty="0" smtClean="0"/>
              <a:t>;</a:t>
            </a:r>
          </a:p>
          <a:p>
            <a:pPr algn="just"/>
            <a:r>
              <a:rPr lang="en-US" dirty="0" smtClean="0"/>
              <a:t>Use ieee.std_logic_1164.all; </a:t>
            </a:r>
          </a:p>
        </p:txBody>
      </p:sp>
      <p:grpSp>
        <p:nvGrpSpPr>
          <p:cNvPr id="9" name="Group 8"/>
          <p:cNvGrpSpPr/>
          <p:nvPr/>
        </p:nvGrpSpPr>
        <p:grpSpPr>
          <a:xfrm>
            <a:off x="2519418" y="1404668"/>
            <a:ext cx="275112" cy="76200"/>
            <a:chOff x="5257800" y="1600200"/>
            <a:chExt cx="275112" cy="76200"/>
          </a:xfrm>
        </p:grpSpPr>
        <p:sp>
          <p:nvSpPr>
            <p:cNvPr id="6" name="Oval 5"/>
            <p:cNvSpPr/>
            <p:nvPr/>
          </p:nvSpPr>
          <p:spPr>
            <a:xfrm>
              <a:off x="5257800" y="1600200"/>
              <a:ext cx="76200" cy="76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353792" y="1600200"/>
              <a:ext cx="76200" cy="762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456712" y="1600200"/>
              <a:ext cx="76200" cy="76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24855885"/>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3808</TotalTime>
  <Words>1152</Words>
  <Application>Microsoft Office PowerPoint</Application>
  <PresentationFormat>On-screen Show (4:3)</PresentationFormat>
  <Paragraphs>82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Slipstream</vt:lpstr>
      <vt:lpstr>Module 6:  Code Reusability: Libraries, Packages and Subprograms in VHDL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Broad overview of the landscape of digital design</dc:title>
  <dc:creator>Rahman</dc:creator>
  <cp:lastModifiedBy>Rahman</cp:lastModifiedBy>
  <cp:revision>107</cp:revision>
  <dcterms:created xsi:type="dcterms:W3CDTF">2014-09-17T14:11:52Z</dcterms:created>
  <dcterms:modified xsi:type="dcterms:W3CDTF">2014-11-19T04:54:25Z</dcterms:modified>
</cp:coreProperties>
</file>