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71" r:id="rId6"/>
    <p:sldId id="272" r:id="rId7"/>
    <p:sldId id="273" r:id="rId8"/>
    <p:sldId id="274" r:id="rId9"/>
    <p:sldId id="275" r:id="rId10"/>
    <p:sldId id="27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Musil" userId="0b592b0b-d9da-49ac-9ba3-7c79b1029fa4" providerId="ADAL" clId="{0EC776E4-2A9A-4803-ADF7-BC6AF5285C7F}"/>
    <pc:docChg chg="modSld">
      <pc:chgData name="Mark Musil" userId="0b592b0b-d9da-49ac-9ba3-7c79b1029fa4" providerId="ADAL" clId="{0EC776E4-2A9A-4803-ADF7-BC6AF5285C7F}" dt="2022-02-02T13:48:44.653" v="2" actId="13926"/>
      <pc:docMkLst>
        <pc:docMk/>
      </pc:docMkLst>
      <pc:sldChg chg="modSp mod">
        <pc:chgData name="Mark Musil" userId="0b592b0b-d9da-49ac-9ba3-7c79b1029fa4" providerId="ADAL" clId="{0EC776E4-2A9A-4803-ADF7-BC6AF5285C7F}" dt="2022-02-02T13:47:41.459" v="0" actId="13926"/>
        <pc:sldMkLst>
          <pc:docMk/>
          <pc:sldMk cId="303873130" sldId="274"/>
        </pc:sldMkLst>
        <pc:spChg chg="mod">
          <ac:chgData name="Mark Musil" userId="0b592b0b-d9da-49ac-9ba3-7c79b1029fa4" providerId="ADAL" clId="{0EC776E4-2A9A-4803-ADF7-BC6AF5285C7F}" dt="2022-02-02T13:47:41.459" v="0" actId="13926"/>
          <ac:spMkLst>
            <pc:docMk/>
            <pc:sldMk cId="303873130" sldId="274"/>
            <ac:spMk id="4" creationId="{00000000-0000-0000-0000-000000000000}"/>
          </ac:spMkLst>
        </pc:spChg>
      </pc:sldChg>
      <pc:sldChg chg="modSp mod">
        <pc:chgData name="Mark Musil" userId="0b592b0b-d9da-49ac-9ba3-7c79b1029fa4" providerId="ADAL" clId="{0EC776E4-2A9A-4803-ADF7-BC6AF5285C7F}" dt="2022-02-02T13:48:44.653" v="2" actId="13926"/>
        <pc:sldMkLst>
          <pc:docMk/>
          <pc:sldMk cId="1608147921" sldId="275"/>
        </pc:sldMkLst>
        <pc:spChg chg="mod">
          <ac:chgData name="Mark Musil" userId="0b592b0b-d9da-49ac-9ba3-7c79b1029fa4" providerId="ADAL" clId="{0EC776E4-2A9A-4803-ADF7-BC6AF5285C7F}" dt="2022-02-02T13:48:44.653" v="2" actId="13926"/>
          <ac:spMkLst>
            <pc:docMk/>
            <pc:sldMk cId="1608147921" sldId="27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2E427-1983-44FF-9D64-8D15CE6D3BE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82E427-1983-44FF-9D64-8D15CE6D3BE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2E427-1983-44FF-9D64-8D15CE6D3BE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82E427-1983-44FF-9D64-8D15CE6D3BE3}"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82E427-1983-44FF-9D64-8D15CE6D3BE3}"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0F75B-BB5B-40A2-830A-313C4BAC30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82E427-1983-44FF-9D64-8D15CE6D3BE3}"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2E427-1983-44FF-9D64-8D15CE6D3BE3}"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582E427-1983-44FF-9D64-8D15CE6D3BE3}" type="datetimeFigureOut">
              <a:rPr lang="en-US" smtClean="0"/>
              <a:t>2/2/2022</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A00F75B-BB5B-40A2-830A-313C4BAC30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33945"/>
            <a:ext cx="8153400" cy="1793167"/>
          </a:xfrm>
        </p:spPr>
        <p:txBody>
          <a:bodyPr>
            <a:normAutofit fontScale="90000"/>
          </a:bodyPr>
          <a:lstStyle/>
          <a:p>
            <a:r>
              <a:rPr lang="en-US" dirty="0"/>
              <a:t>Module 4: </a:t>
            </a:r>
            <a:br>
              <a:rPr lang="en-US" dirty="0"/>
            </a:br>
            <a:r>
              <a:rPr lang="en-US" dirty="0"/>
              <a:t>Concurrency and associated concepts in VHDL</a:t>
            </a:r>
          </a:p>
        </p:txBody>
      </p:sp>
      <p:sp>
        <p:nvSpPr>
          <p:cNvPr id="4" name="TextBox 3"/>
          <p:cNvSpPr txBox="1"/>
          <p:nvPr/>
        </p:nvSpPr>
        <p:spPr>
          <a:xfrm>
            <a:off x="152400" y="5943600"/>
            <a:ext cx="8839200" cy="369332"/>
          </a:xfrm>
          <a:prstGeom prst="rect">
            <a:avLst/>
          </a:prstGeom>
          <a:noFill/>
        </p:spPr>
        <p:txBody>
          <a:bodyPr wrap="square" rtlCol="0">
            <a:spAutoFit/>
          </a:bodyPr>
          <a:lstStyle/>
          <a:p>
            <a:r>
              <a:rPr lang="en-US" dirty="0">
                <a:solidFill>
                  <a:schemeClr val="bg1">
                    <a:lumMod val="50000"/>
                  </a:schemeClr>
                </a:solidFill>
              </a:rPr>
              <a:t>OHIO UNIVERSITY – SCHOOL OF EECS – EE5143 – DIGITAL DESIGN WITH VHDL AND VSLI</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62345"/>
            <a:ext cx="1295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30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0" y="1326461"/>
            <a:ext cx="7982927" cy="4524315"/>
          </a:xfrm>
          <a:prstGeom prst="rect">
            <a:avLst/>
          </a:prstGeom>
        </p:spPr>
        <p:txBody>
          <a:bodyPr wrap="square">
            <a:spAutoFit/>
          </a:bodyPr>
          <a:lstStyle/>
          <a:p>
            <a:r>
              <a:rPr lang="en-US" dirty="0">
                <a:solidFill>
                  <a:schemeClr val="bg1">
                    <a:lumMod val="50000"/>
                  </a:schemeClr>
                </a:solidFill>
              </a:rPr>
              <a:t>How is parallel operation achieved by VHDL?</a:t>
            </a:r>
          </a:p>
          <a:p>
            <a:endParaRPr lang="en-US" dirty="0">
              <a:solidFill>
                <a:schemeClr val="bg1">
                  <a:lumMod val="50000"/>
                </a:schemeClr>
              </a:solidFill>
            </a:endParaRPr>
          </a:p>
          <a:p>
            <a:r>
              <a:rPr lang="en-US" dirty="0"/>
              <a:t>VHDL achieves concurrency by utilizing the concept of simulation cycles. An internal ‘clock’ maintained by VHDL advances through discreet simulation times. Once through each cycle, all sequential statements and all processes (concurrent statements) where parameters in the sensitivity list change, are executed and after that all the signals are updated and the next simulation cycle begins. </a:t>
            </a:r>
          </a:p>
          <a:p>
            <a:endParaRPr lang="en-US" dirty="0"/>
          </a:p>
          <a:p>
            <a:r>
              <a:rPr lang="en-US" dirty="0"/>
              <a:t>As each statement is executed, the output signals are set up for possible changes (we say that a change has been scheduled) but are not actually updated at that time. All signals are updated together in the end, giving the effect of concurrent execution.</a:t>
            </a:r>
          </a:p>
          <a:p>
            <a:endParaRPr lang="en-US" dirty="0"/>
          </a:p>
          <a:p>
            <a:r>
              <a:rPr lang="en-US" dirty="0"/>
              <a:t>Concurrency is a natural feature of VHDL and understanding how it works can make VHDL simulations easier and less prone to errors.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612" y="1514504"/>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Concurrency in VHDL</a:t>
            </a:r>
          </a:p>
        </p:txBody>
      </p:sp>
    </p:spTree>
    <p:extLst>
      <p:ext uri="{BB962C8B-B14F-4D97-AF65-F5344CB8AC3E}">
        <p14:creationId xmlns:p14="http://schemas.microsoft.com/office/powerpoint/2010/main" val="94134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2" y="1371600"/>
            <a:ext cx="7982927" cy="3970318"/>
          </a:xfrm>
          <a:prstGeom prst="rect">
            <a:avLst/>
          </a:prstGeom>
        </p:spPr>
        <p:txBody>
          <a:bodyPr wrap="square">
            <a:spAutoFit/>
          </a:bodyPr>
          <a:lstStyle/>
          <a:p>
            <a:r>
              <a:rPr lang="en-US" dirty="0">
                <a:solidFill>
                  <a:schemeClr val="bg1">
                    <a:lumMod val="50000"/>
                  </a:schemeClr>
                </a:solidFill>
              </a:rPr>
              <a:t>Different types of architecture descriptions</a:t>
            </a:r>
          </a:p>
          <a:p>
            <a:endParaRPr lang="en-US" dirty="0">
              <a:solidFill>
                <a:schemeClr val="bg1">
                  <a:lumMod val="50000"/>
                </a:schemeClr>
              </a:solidFill>
            </a:endParaRPr>
          </a:p>
          <a:p>
            <a:pPr algn="just"/>
            <a:r>
              <a:rPr lang="en-US" dirty="0"/>
              <a:t>Within an architecture declaration block, circuit functioning can be described in various ways. It can be specified as an interconnection between basic logic gates (AND, OR, NAND, NOR, NOT, XOR AND XNOR), as simple computations of logic levels and assignment of results to signal data objects or as an algorithm detailing circuit operation as a sequence of computations. These approaches are, respectively, called ‘structural’, ‘data flow’ and ‘behavioral’ descriptions of circuit behavior. Any one of these can be used to describe a circuit function. The fact that the same digital circuit functionality can be described in VHDL in multiple ways is a powerful feature of the language and can be used to advantage in designing large complex circuits where different parts may have to be described with different types of architectural descriptions.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Ways of describing circuit architecture in VHDL</a:t>
            </a:r>
          </a:p>
        </p:txBody>
      </p:sp>
    </p:spTree>
    <p:extLst>
      <p:ext uri="{BB962C8B-B14F-4D97-AF65-F5344CB8AC3E}">
        <p14:creationId xmlns:p14="http://schemas.microsoft.com/office/powerpoint/2010/main" val="203311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2" y="1371600"/>
            <a:ext cx="7982927" cy="4801314"/>
          </a:xfrm>
          <a:prstGeom prst="rect">
            <a:avLst/>
          </a:prstGeom>
        </p:spPr>
        <p:txBody>
          <a:bodyPr wrap="square">
            <a:spAutoFit/>
          </a:bodyPr>
          <a:lstStyle/>
          <a:p>
            <a:r>
              <a:rPr lang="en-US" dirty="0">
                <a:solidFill>
                  <a:schemeClr val="bg1">
                    <a:lumMod val="50000"/>
                  </a:schemeClr>
                </a:solidFill>
              </a:rPr>
              <a:t>Structural VHDL</a:t>
            </a:r>
          </a:p>
          <a:p>
            <a:endParaRPr lang="en-US" dirty="0">
              <a:solidFill>
                <a:schemeClr val="bg1">
                  <a:lumMod val="50000"/>
                </a:schemeClr>
              </a:solidFill>
            </a:endParaRPr>
          </a:p>
          <a:p>
            <a:pPr algn="just"/>
            <a:r>
              <a:rPr lang="en-US" dirty="0"/>
              <a:t>Structural</a:t>
            </a:r>
            <a:r>
              <a:rPr lang="en-US" dirty="0">
                <a:solidFill>
                  <a:schemeClr val="bg1">
                    <a:lumMod val="50000"/>
                  </a:schemeClr>
                </a:solidFill>
              </a:rPr>
              <a:t> </a:t>
            </a:r>
            <a:r>
              <a:rPr lang="en-US" dirty="0"/>
              <a:t>VHDL is written in one of two ways. For simple combinational logic circuits, a description can consist of just signal assignments through Boolean logic functions, such as X = (A and B) or (C and D). This implies obvious connection of logic gates and is thus implemented as such. This means that when the VHDL compiler generates a net list for a targeted CPLD or FPGA, a statement like this results in a corresponding connection between AND </a:t>
            </a:r>
            <a:r>
              <a:rPr lang="en-US" dirty="0" err="1"/>
              <a:t>and</a:t>
            </a:r>
            <a:r>
              <a:rPr lang="en-US" dirty="0"/>
              <a:t> OR gates (or their equivalent logic elements) on the chip. Thus the description is directly mapped to hardware.</a:t>
            </a:r>
          </a:p>
          <a:p>
            <a:pPr algn="just"/>
            <a:endParaRPr lang="en-US" dirty="0"/>
          </a:p>
          <a:p>
            <a:pPr algn="just"/>
            <a:r>
              <a:rPr lang="en-US" dirty="0"/>
              <a:t>For more complex circuits, the usual practice is to first define simpler circuits using gate level descriptions, as given above, and then explicitly interconnect these simpler circuits to obtain more complex circuits. This approach makes use of ‘port map’ constructs.</a:t>
            </a:r>
          </a:p>
          <a:p>
            <a:endParaRPr lang="en-US" dirty="0"/>
          </a:p>
          <a:p>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87529"/>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Ways of describing circuit architecture in VHDL</a:t>
            </a:r>
          </a:p>
        </p:txBody>
      </p:sp>
    </p:spTree>
    <p:extLst>
      <p:ext uri="{BB962C8B-B14F-4D97-AF65-F5344CB8AC3E}">
        <p14:creationId xmlns:p14="http://schemas.microsoft.com/office/powerpoint/2010/main" val="86233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2" y="1371600"/>
            <a:ext cx="7982927" cy="5078313"/>
          </a:xfrm>
          <a:prstGeom prst="rect">
            <a:avLst/>
          </a:prstGeom>
        </p:spPr>
        <p:txBody>
          <a:bodyPr wrap="square">
            <a:spAutoFit/>
          </a:bodyPr>
          <a:lstStyle/>
          <a:p>
            <a:r>
              <a:rPr lang="en-US" dirty="0">
                <a:solidFill>
                  <a:schemeClr val="bg1">
                    <a:lumMod val="50000"/>
                  </a:schemeClr>
                </a:solidFill>
              </a:rPr>
              <a:t>Dataflow VHDL</a:t>
            </a:r>
          </a:p>
          <a:p>
            <a:endParaRPr lang="en-US" dirty="0">
              <a:solidFill>
                <a:schemeClr val="bg1">
                  <a:lumMod val="50000"/>
                </a:schemeClr>
              </a:solidFill>
            </a:endParaRPr>
          </a:p>
          <a:p>
            <a:pPr algn="just"/>
            <a:r>
              <a:rPr lang="en-US" dirty="0"/>
              <a:t>Dataflow</a:t>
            </a:r>
            <a:r>
              <a:rPr lang="en-US" dirty="0">
                <a:solidFill>
                  <a:schemeClr val="bg1">
                    <a:lumMod val="50000"/>
                  </a:schemeClr>
                </a:solidFill>
              </a:rPr>
              <a:t> </a:t>
            </a:r>
            <a:r>
              <a:rPr lang="en-US" dirty="0"/>
              <a:t>VHDL involves a style of circuit description where signals are computed on the basis of operation to be performed. For a simple addition operation, for example, one can write: X = A + B. Here no gates are explicitly described but the flow of data is described from inputs (A &amp; B) to the output (X) as resulting from an arithmetical sum (+) operation. Bit or byte (depending on the type of signals involved) addition is thereby involved and this is sufficient information for the VHDL compiler to ‘infer’ that a digital adder circuit should be generated. It is now the responsibility of the compiler to generate gate-level circuit to perform this operation. </a:t>
            </a:r>
          </a:p>
          <a:p>
            <a:pPr algn="just"/>
            <a:endParaRPr lang="en-US" dirty="0"/>
          </a:p>
          <a:p>
            <a:pPr algn="just"/>
            <a:r>
              <a:rPr lang="en-US" dirty="0"/>
              <a:t>From this type of description, one can see the main strength of VHDL: one need not describe the </a:t>
            </a:r>
            <a:r>
              <a:rPr lang="en-US"/>
              <a:t>circuit in </a:t>
            </a:r>
            <a:r>
              <a:rPr lang="en-US" dirty="0"/>
              <a:t>full detail at the level of individual gates – describing a circuit function with valid VHDL syntax and semantics is sufficient for VHDL to infer circuit operation and then generate a resource interconnection net list for the desired operation to be performed. </a:t>
            </a:r>
          </a:p>
          <a:p>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60512"/>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Ways of describing circuit architecture in VHDL</a:t>
            </a:r>
          </a:p>
        </p:txBody>
      </p:sp>
    </p:spTree>
    <p:extLst>
      <p:ext uri="{BB962C8B-B14F-4D97-AF65-F5344CB8AC3E}">
        <p14:creationId xmlns:p14="http://schemas.microsoft.com/office/powerpoint/2010/main" val="180323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2" y="1371600"/>
            <a:ext cx="7982927" cy="4247317"/>
          </a:xfrm>
          <a:prstGeom prst="rect">
            <a:avLst/>
          </a:prstGeom>
        </p:spPr>
        <p:txBody>
          <a:bodyPr wrap="square">
            <a:spAutoFit/>
          </a:bodyPr>
          <a:lstStyle/>
          <a:p>
            <a:r>
              <a:rPr lang="en-US" dirty="0">
                <a:solidFill>
                  <a:schemeClr val="bg1">
                    <a:lumMod val="50000"/>
                  </a:schemeClr>
                </a:solidFill>
              </a:rPr>
              <a:t>Behavioral VHDL</a:t>
            </a:r>
          </a:p>
          <a:p>
            <a:endParaRPr lang="en-US" dirty="0">
              <a:solidFill>
                <a:schemeClr val="bg1">
                  <a:lumMod val="50000"/>
                </a:schemeClr>
              </a:solidFill>
            </a:endParaRPr>
          </a:p>
          <a:p>
            <a:pPr algn="just"/>
            <a:r>
              <a:rPr lang="en-US" dirty="0"/>
              <a:t>Behavioral</a:t>
            </a:r>
            <a:r>
              <a:rPr lang="en-US" dirty="0">
                <a:solidFill>
                  <a:schemeClr val="bg1">
                    <a:lumMod val="50000"/>
                  </a:schemeClr>
                </a:solidFill>
              </a:rPr>
              <a:t> </a:t>
            </a:r>
            <a:r>
              <a:rPr lang="en-US" dirty="0"/>
              <a:t>VHDL in essence is similar to dataflow VHDL and many practitioners of VHDL often do not make a distinction between dataflow and behavioral styles of VHDL architecture descriptions. Behavioral descriptions involve describing the circuit in purely algorithmic fashion i.e. describing the desired operation without regard to its detailed implementation. In this way complex digital systems can be described in an abstract high-level fashion, leaving the VHDL compiler to do the hard work of creating a circuit net list for implementing the digital system.</a:t>
            </a:r>
          </a:p>
          <a:p>
            <a:pPr algn="just"/>
            <a:endParaRPr lang="en-US" dirty="0"/>
          </a:p>
          <a:p>
            <a:pPr algn="just"/>
            <a:r>
              <a:rPr lang="en-US" dirty="0"/>
              <a:t>Most real digital circuit are usually described in dataflow/behavioral fashion. This allows the programmer to focus on the function of the intended digital system rather than how it will be implemented on the target programmable device.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710" y="1551016"/>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Ways of describing circuit architecture in VHDL</a:t>
            </a:r>
          </a:p>
        </p:txBody>
      </p:sp>
    </p:spTree>
    <p:extLst>
      <p:ext uri="{BB962C8B-B14F-4D97-AF65-F5344CB8AC3E}">
        <p14:creationId xmlns:p14="http://schemas.microsoft.com/office/powerpoint/2010/main" val="264661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1" y="1141446"/>
            <a:ext cx="7982927" cy="5909310"/>
          </a:xfrm>
          <a:prstGeom prst="rect">
            <a:avLst/>
          </a:prstGeom>
        </p:spPr>
        <p:txBody>
          <a:bodyPr wrap="square">
            <a:spAutoFit/>
          </a:bodyPr>
          <a:lstStyle/>
          <a:p>
            <a:r>
              <a:rPr lang="en-US" dirty="0">
                <a:solidFill>
                  <a:schemeClr val="bg1">
                    <a:lumMod val="50000"/>
                  </a:schemeClr>
                </a:solidFill>
              </a:rPr>
              <a:t>Two functions that can be performed by VHDL</a:t>
            </a:r>
          </a:p>
          <a:p>
            <a:endParaRPr lang="en-US" dirty="0">
              <a:solidFill>
                <a:schemeClr val="bg1">
                  <a:lumMod val="50000"/>
                </a:schemeClr>
              </a:solidFill>
            </a:endParaRPr>
          </a:p>
          <a:p>
            <a:pPr algn="just"/>
            <a:r>
              <a:rPr lang="en-US" dirty="0"/>
              <a:t>VHDL can be used for two very distinct functions. It can be used to describe a circuit for purely simulation purposes. In his case no net list is generated but a gate-level description of the intended digital function is, nevertheless, internally created by the compiler. A time-domain circuit simulation can then be performed with specified latencies and gate propagation delays in order to asses circuit functionality. Such simulation can both verify the correct operation of a circuit and assure the programmer that timing requirements for the circuit to function and to interface with other connected circuits will be met. </a:t>
            </a:r>
          </a:p>
          <a:p>
            <a:pPr algn="just"/>
            <a:endParaRPr lang="en-US" dirty="0"/>
          </a:p>
          <a:p>
            <a:pPr algn="just"/>
            <a:r>
              <a:rPr lang="en-US" dirty="0"/>
              <a:t>To perform VHDL-based circuit simulation, two separate files must be created. One is the VHDL program itself that describes the circuit or system. The other is a ‘test bench’ that consists of a description of desired logic input signals to be applied to the circuit. During the simulation these two files are used to run the simulation and produce an output file containing the signals that appear at the output of the circuit as a response of the test bench-specified input signals. </a:t>
            </a:r>
          </a:p>
          <a:p>
            <a:pPr algn="just"/>
            <a:endParaRPr lang="en-US" dirty="0"/>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295400"/>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Synthesis versus simulation</a:t>
            </a:r>
          </a:p>
        </p:txBody>
      </p:sp>
    </p:spTree>
    <p:extLst>
      <p:ext uri="{BB962C8B-B14F-4D97-AF65-F5344CB8AC3E}">
        <p14:creationId xmlns:p14="http://schemas.microsoft.com/office/powerpoint/2010/main" val="232616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0" y="1326461"/>
            <a:ext cx="7982927" cy="5078313"/>
          </a:xfrm>
          <a:prstGeom prst="rect">
            <a:avLst/>
          </a:prstGeom>
        </p:spPr>
        <p:txBody>
          <a:bodyPr wrap="square">
            <a:spAutoFit/>
          </a:bodyPr>
          <a:lstStyle/>
          <a:p>
            <a:r>
              <a:rPr lang="en-US" dirty="0">
                <a:solidFill>
                  <a:schemeClr val="bg1">
                    <a:lumMod val="50000"/>
                  </a:schemeClr>
                </a:solidFill>
              </a:rPr>
              <a:t>Two functions that can be performed by VHDL</a:t>
            </a:r>
          </a:p>
          <a:p>
            <a:endParaRPr lang="en-US" dirty="0">
              <a:solidFill>
                <a:schemeClr val="bg1">
                  <a:lumMod val="50000"/>
                </a:schemeClr>
              </a:solidFill>
            </a:endParaRPr>
          </a:p>
          <a:p>
            <a:pPr algn="just"/>
            <a:r>
              <a:rPr lang="en-US" dirty="0"/>
              <a:t>VHDL can also be used for purely generating a chip resource interconnection layout i.e. a net list file. This then does not require creating a test bench file. The aim in this case is to just program the programmable logic chip and its functionality and timing characteristics can be verified through real world testing by subjecting its inputs to desired logic stimuli. </a:t>
            </a:r>
          </a:p>
          <a:p>
            <a:pPr algn="just"/>
            <a:endParaRPr lang="en-US" dirty="0"/>
          </a:p>
          <a:p>
            <a:pPr algn="just"/>
            <a:r>
              <a:rPr lang="en-US" dirty="0"/>
              <a:t>There are some differences in the usage of VHDL for synthesis versus its use for simulation. Thus some constructs such as specifying a delay before a signal assignment is performed, is meaningful only for simulations and will be ignored for synthesis purposes.</a:t>
            </a:r>
          </a:p>
          <a:p>
            <a:pPr algn="just"/>
            <a:endParaRPr lang="en-US" dirty="0"/>
          </a:p>
          <a:p>
            <a:pPr algn="just"/>
            <a:r>
              <a:rPr lang="en-US" dirty="0"/>
              <a:t>Often the practice is to first perform a simulation and once satisfactory operation is verified then a synthesized net list file is generated for actual programmable device programming.  </a:t>
            </a:r>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931" y="1524000"/>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Synthesis versus simulation</a:t>
            </a:r>
          </a:p>
        </p:txBody>
      </p:sp>
    </p:spTree>
    <p:extLst>
      <p:ext uri="{BB962C8B-B14F-4D97-AF65-F5344CB8AC3E}">
        <p14:creationId xmlns:p14="http://schemas.microsoft.com/office/powerpoint/2010/main" val="283824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0" y="1326461"/>
            <a:ext cx="7982927" cy="4801314"/>
          </a:xfrm>
          <a:prstGeom prst="rect">
            <a:avLst/>
          </a:prstGeom>
        </p:spPr>
        <p:txBody>
          <a:bodyPr wrap="square">
            <a:spAutoFit/>
          </a:bodyPr>
          <a:lstStyle/>
          <a:p>
            <a:r>
              <a:rPr lang="en-US" dirty="0">
                <a:solidFill>
                  <a:schemeClr val="bg1">
                    <a:lumMod val="50000"/>
                  </a:schemeClr>
                </a:solidFill>
              </a:rPr>
              <a:t>How is parallel operation achieved by VHDL?</a:t>
            </a:r>
          </a:p>
          <a:p>
            <a:endParaRPr lang="en-US" dirty="0">
              <a:solidFill>
                <a:schemeClr val="bg1">
                  <a:lumMod val="50000"/>
                </a:schemeClr>
              </a:solidFill>
            </a:endParaRPr>
          </a:p>
          <a:p>
            <a:pPr algn="just"/>
            <a:r>
              <a:rPr lang="en-US" dirty="0"/>
              <a:t>As mentioned previously, hardware description languages have to model real world systems by incorporating parallel processing. This is the most important way in which a language, like VHDL, differs from software programming languages, such as C or Java. Where SPLs are characterized by sequential behavior, HDL’s have to simulate parallel operations by some suitable technique. This requirement is easy to understand. In even a simple digital system consisting of three two AND gates feeding an OR gate, a typical configuration found in implementing a sum-of-products Boolean expression, the two AND gates operate in parallel i.e. simultaneously in time. Once their outputs are valid (after some propagation delay) the OR gate can compute its output. In this case, there are two parallel AND operations whereas the OR operation is sequential after the AND operation.</a:t>
            </a:r>
          </a:p>
          <a:p>
            <a:pPr algn="just"/>
            <a:endParaRPr lang="en-US" dirty="0"/>
          </a:p>
          <a:p>
            <a:pPr algn="just"/>
            <a:r>
              <a:rPr lang="en-US" dirty="0"/>
              <a:t>VHDL achieves parallelism (also called concurrency) by utilizing a certain simulation </a:t>
            </a:r>
            <a:r>
              <a:rPr lang="en-US" dirty="0">
                <a:highlight>
                  <a:srgbClr val="FFFF00"/>
                </a:highlight>
              </a:rPr>
              <a:t>model.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612" y="1514504"/>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Concurrency in VHDL</a:t>
            </a:r>
          </a:p>
        </p:txBody>
      </p:sp>
    </p:spTree>
    <p:extLst>
      <p:ext uri="{BB962C8B-B14F-4D97-AF65-F5344CB8AC3E}">
        <p14:creationId xmlns:p14="http://schemas.microsoft.com/office/powerpoint/2010/main" val="30387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470" y="1326461"/>
            <a:ext cx="7982927" cy="4524315"/>
          </a:xfrm>
          <a:prstGeom prst="rect">
            <a:avLst/>
          </a:prstGeom>
        </p:spPr>
        <p:txBody>
          <a:bodyPr wrap="square">
            <a:spAutoFit/>
          </a:bodyPr>
          <a:lstStyle/>
          <a:p>
            <a:r>
              <a:rPr lang="en-US" dirty="0">
                <a:solidFill>
                  <a:schemeClr val="bg1">
                    <a:lumMod val="50000"/>
                  </a:schemeClr>
                </a:solidFill>
              </a:rPr>
              <a:t>How is parallel operation achieved by VHDL?</a:t>
            </a:r>
          </a:p>
          <a:p>
            <a:endParaRPr lang="en-US" dirty="0">
              <a:solidFill>
                <a:schemeClr val="bg1">
                  <a:lumMod val="50000"/>
                </a:schemeClr>
              </a:solidFill>
            </a:endParaRPr>
          </a:p>
          <a:p>
            <a:pPr algn="just"/>
            <a:r>
              <a:rPr lang="en-US" dirty="0"/>
              <a:t>VHDL uses two different types of statements: sequential and concurrent. Note that an ordinary SPL has only sequential statements. Sequential statements written one after the other operate in much the same way as statements operate in an SPL i.e. in the order in which they are written. </a:t>
            </a:r>
          </a:p>
          <a:p>
            <a:pPr algn="just"/>
            <a:endParaRPr lang="en-US" dirty="0"/>
          </a:p>
          <a:p>
            <a:pPr algn="just"/>
            <a:r>
              <a:rPr lang="en-US" dirty="0"/>
              <a:t>Concurrent statements are different. A </a:t>
            </a:r>
            <a:r>
              <a:rPr lang="en-US" dirty="0">
                <a:highlight>
                  <a:srgbClr val="FFFF00"/>
                </a:highlight>
              </a:rPr>
              <a:t>process statement </a:t>
            </a:r>
            <a:r>
              <a:rPr lang="en-US" dirty="0"/>
              <a:t>(which may contain several sequential statements inside itself), is treated as a concurrent statement. Thus if there are </a:t>
            </a:r>
            <a:r>
              <a:rPr lang="en-US" dirty="0">
                <a:highlight>
                  <a:srgbClr val="FFFF00"/>
                </a:highlight>
              </a:rPr>
              <a:t>two process statements written so that they follow each other then while statements in both processes are computed by VHDL the final results are not updated until a later time when both process results are updated in succession and are treated as if they were both executed at the same instant in time</a:t>
            </a:r>
            <a:r>
              <a:rPr lang="en-US" dirty="0"/>
              <a:t>. This is a kind of virtual parallelism i.e. the software runs in a way that it gives the appearance of parallelism. This type of concurrent behavior is the Hall mark of all HDLs.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612" y="1514504"/>
            <a:ext cx="274637"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79582" y="609600"/>
            <a:ext cx="7878618" cy="523220"/>
          </a:xfrm>
          <a:prstGeom prst="rect">
            <a:avLst/>
          </a:prstGeom>
        </p:spPr>
        <p:txBody>
          <a:bodyPr wrap="square">
            <a:spAutoFit/>
          </a:bodyPr>
          <a:lstStyle/>
          <a:p>
            <a:r>
              <a:rPr lang="en-US" sz="2800" dirty="0">
                <a:solidFill>
                  <a:schemeClr val="accent5">
                    <a:lumMod val="75000"/>
                  </a:schemeClr>
                </a:solidFill>
              </a:rPr>
              <a:t>Concurrency in VHDL</a:t>
            </a:r>
          </a:p>
        </p:txBody>
      </p:sp>
    </p:spTree>
    <p:extLst>
      <p:ext uri="{BB962C8B-B14F-4D97-AF65-F5344CB8AC3E}">
        <p14:creationId xmlns:p14="http://schemas.microsoft.com/office/powerpoint/2010/main" val="1608147921"/>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815</TotalTime>
  <Words>1575</Words>
  <Application>Microsoft Office PowerPoint</Application>
  <PresentationFormat>On-screen Show (4:3)</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Georgia</vt:lpstr>
      <vt:lpstr>Trebuchet MS</vt:lpstr>
      <vt:lpstr>Slipstream</vt:lpstr>
      <vt:lpstr>Module 4:  Concurrency and associated concepts in VHDL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Broad overview of the landscape of digital design</dc:title>
  <dc:creator>Rahman</dc:creator>
  <cp:lastModifiedBy>Mark Musil</cp:lastModifiedBy>
  <cp:revision>91</cp:revision>
  <dcterms:created xsi:type="dcterms:W3CDTF">2014-09-17T14:11:52Z</dcterms:created>
  <dcterms:modified xsi:type="dcterms:W3CDTF">2022-02-02T13:48:53Z</dcterms:modified>
</cp:coreProperties>
</file>