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6"/>
  </p:notesMasterIdLst>
  <p:sldIdLst>
    <p:sldId id="284" r:id="rId2"/>
    <p:sldId id="287" r:id="rId3"/>
    <p:sldId id="285" r:id="rId4"/>
    <p:sldId id="288" r:id="rId5"/>
    <p:sldId id="286" r:id="rId6"/>
    <p:sldId id="289" r:id="rId7"/>
    <p:sldId id="297" r:id="rId8"/>
    <p:sldId id="290" r:id="rId9"/>
    <p:sldId id="291" r:id="rId10"/>
    <p:sldId id="292" r:id="rId11"/>
    <p:sldId id="293" r:id="rId12"/>
    <p:sldId id="294" r:id="rId13"/>
    <p:sldId id="295" r:id="rId14"/>
    <p:sldId id="29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E10C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364" autoAdjust="0"/>
  </p:normalViewPr>
  <p:slideViewPr>
    <p:cSldViewPr snapToGrid="0">
      <p:cViewPr varScale="1">
        <p:scale>
          <a:sx n="73" d="100"/>
          <a:sy n="73" d="100"/>
        </p:scale>
        <p:origin x="-132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pPr/>
              <a:t>19-03-2021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xmlns="" val="148358190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D00CC1C5-D01D-41DB-AB06-BD479D651EE3}"/>
              </a:ext>
            </a:extLst>
          </p:cNvPr>
          <p:cNvPicPr/>
          <p:nvPr userDrawn="1"/>
        </p:nvPicPr>
        <p:blipFill>
          <a:blip r:embed="rId2" cstate="print">
            <a:alphaModFix amt="21000"/>
            <a:extLst>
              <a:ext uri="{28A0092B-C50C-407E-A947-70E740481C1C}">
                <a14:useLocalDpi xmlns:a14="http://schemas.microsoft.com/office/drawing/2010/main" xmlns="" val="0"/>
              </a:ext>
            </a:extLst>
          </a:blip>
          <a:srcRect/>
          <a:stretch>
            <a:fillRect/>
          </a:stretch>
        </p:blipFill>
        <p:spPr bwMode="auto">
          <a:xfrm>
            <a:off x="1649230" y="1493293"/>
            <a:ext cx="5600656" cy="3731850"/>
          </a:xfrm>
          <a:prstGeom prst="rect">
            <a:avLst/>
          </a:prstGeom>
          <a:noFill/>
          <a:ln>
            <a:noFill/>
          </a:ln>
        </p:spPr>
      </p:pic>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219202"/>
            <a:ext cx="8229600" cy="4906963"/>
          </a:xfrm>
        </p:spPr>
        <p:txBody>
          <a:bodyPr/>
          <a:lstStyle>
            <a:lvl1pPr>
              <a:buSzPct val="105000"/>
              <a:buFont typeface="Wingdings" panose="05000000000000000000" pitchFamily="2" charset="2"/>
              <a:buChar char="Ø"/>
              <a:defRPr sz="2800">
                <a:latin typeface="Arial" panose="020B0604020202020204" pitchFamily="34" charset="0"/>
                <a:cs typeface="Arial" panose="020B0604020202020204" pitchFamily="34" charset="0"/>
              </a:defRPr>
            </a:lvl1pPr>
            <a:lvl2pPr>
              <a:buFont typeface="Wingdings" panose="05000000000000000000" pitchFamily="2" charset="2"/>
              <a:buChar char="q"/>
              <a:defRPr sz="2400">
                <a:solidFill>
                  <a:srgbClr val="EE10CE"/>
                </a:solidFill>
                <a:latin typeface="Arial" panose="020B0604020202020204" pitchFamily="34" charset="0"/>
                <a:cs typeface="Arial" panose="020B0604020202020204" pitchFamily="34" charset="0"/>
              </a:defRPr>
            </a:lvl2pPr>
            <a:lvl3pPr>
              <a:buFont typeface="Wingdings" panose="05000000000000000000" pitchFamily="2" charset="2"/>
              <a:buChar char="v"/>
              <a:defRPr sz="2000">
                <a:solidFill>
                  <a:srgbClr val="002060"/>
                </a:solidFill>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 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xmlns="" id="{962DFA9F-1A3B-49A9-B4ED-E67AD349B865}"/>
              </a:ext>
            </a:extLst>
          </p:cNvPr>
          <p:cNvSpPr txBox="1"/>
          <p:nvPr userDrawn="1"/>
        </p:nvSpPr>
        <p:spPr>
          <a:xfrm>
            <a:off x="943790" y="6126165"/>
            <a:ext cx="5313318" cy="477888"/>
          </a:xfrm>
          <a:prstGeom prst="rect">
            <a:avLst/>
          </a:prstGeom>
          <a:noFill/>
        </p:spPr>
        <p:txBody>
          <a:bodyPr wrap="square">
            <a:spAutoFit/>
          </a:bodyPr>
          <a:lstStyle/>
          <a:p>
            <a:pPr algn="ctr">
              <a:lnSpc>
                <a:spcPct val="107000"/>
              </a:lnSpc>
              <a:spcAft>
                <a:spcPts val="800"/>
              </a:spcAf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National Virtual Conference on Automation, Robotics, Artificial Intelligence and Mechatronics (ARAM-2021) on 19</a:t>
            </a:r>
            <a:r>
              <a:rPr lang="en-IN" sz="12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IN" sz="1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March 2021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214876225"/>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308659851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hf sldNum="0" hd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xmlns="" id="{D2E5E951-C1C5-4863-8078-8669D891C89A}"/>
              </a:ext>
            </a:extLst>
          </p:cNvPr>
          <p:cNvSpPr txBox="1">
            <a:spLocks/>
          </p:cNvSpPr>
          <p:nvPr/>
        </p:nvSpPr>
        <p:spPr bwMode="auto">
          <a:xfrm>
            <a:off x="2491406" y="3074191"/>
            <a:ext cx="3909391" cy="1868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105000"/>
              <a:buFont typeface="Wingdings" panose="05000000000000000000" pitchFamily="2" charset="2"/>
              <a:buChar char="Ø"/>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Wingdings" panose="05000000000000000000" pitchFamily="2" charset="2"/>
              <a:buChar char="q"/>
              <a:defRPr sz="2400">
                <a:solidFill>
                  <a:srgbClr val="EE10CE"/>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Font typeface="Wingdings" panose="05000000000000000000" pitchFamily="2" charset="2"/>
              <a:buChar char="v"/>
              <a:defRPr sz="2000">
                <a:solidFill>
                  <a:srgbClr val="002060"/>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IN" sz="1600" b="1" kern="0" dirty="0">
                <a:solidFill>
                  <a:srgbClr val="002060"/>
                </a:solidFill>
              </a:rPr>
              <a:t>	Team </a:t>
            </a:r>
            <a:r>
              <a:rPr lang="en-IN" sz="1600" b="1" kern="0" dirty="0" smtClean="0">
                <a:solidFill>
                  <a:srgbClr val="002060"/>
                </a:solidFill>
              </a:rPr>
              <a:t>Members</a:t>
            </a:r>
            <a:endParaRPr lang="en-IN" sz="1600" b="1" kern="0" dirty="0">
              <a:solidFill>
                <a:srgbClr val="7030A0"/>
              </a:solidFill>
            </a:endParaRPr>
          </a:p>
          <a:p>
            <a:pPr marL="457200" indent="-457200">
              <a:buFont typeface="+mj-lt"/>
              <a:buAutoNum type="arabicPeriod"/>
            </a:pPr>
            <a:r>
              <a:rPr lang="en-IN" sz="1600" b="1" kern="0" dirty="0" err="1" smtClean="0">
                <a:solidFill>
                  <a:srgbClr val="7030A0"/>
                </a:solidFill>
              </a:rPr>
              <a:t>Varshinee</a:t>
            </a:r>
            <a:r>
              <a:rPr lang="en-IN" sz="1600" b="1" kern="0" dirty="0" smtClean="0">
                <a:solidFill>
                  <a:srgbClr val="7030A0"/>
                </a:solidFill>
              </a:rPr>
              <a:t> M </a:t>
            </a:r>
            <a:r>
              <a:rPr lang="en-IN" sz="1600" b="1" kern="0" dirty="0" err="1" smtClean="0">
                <a:solidFill>
                  <a:srgbClr val="7030A0"/>
                </a:solidFill>
              </a:rPr>
              <a:t>M</a:t>
            </a:r>
            <a:r>
              <a:rPr lang="en-IN" sz="1600" b="1" kern="0" dirty="0" smtClean="0">
                <a:solidFill>
                  <a:srgbClr val="7030A0"/>
                </a:solidFill>
              </a:rPr>
              <a:t>  </a:t>
            </a:r>
            <a:r>
              <a:rPr lang="en-IN" sz="1600" b="1" kern="0" dirty="0">
                <a:solidFill>
                  <a:srgbClr val="7030A0"/>
                </a:solidFill>
              </a:rPr>
              <a:t>-  </a:t>
            </a:r>
            <a:r>
              <a:rPr lang="en-IN" sz="1600" b="1" kern="0" dirty="0" smtClean="0">
                <a:solidFill>
                  <a:srgbClr val="7030A0"/>
                </a:solidFill>
              </a:rPr>
              <a:t>Department of CSE, SSN, Chennai-603110</a:t>
            </a:r>
            <a:endParaRPr lang="en-IN" sz="1600" b="1" kern="0" dirty="0">
              <a:solidFill>
                <a:srgbClr val="7030A0"/>
              </a:solidFill>
            </a:endParaRPr>
          </a:p>
          <a:p>
            <a:pPr marL="457200" indent="-457200">
              <a:buFont typeface="+mj-lt"/>
              <a:buAutoNum type="arabicPeriod"/>
            </a:pPr>
            <a:r>
              <a:rPr lang="en-IN" sz="1600" b="1" kern="0" dirty="0" err="1" smtClean="0">
                <a:solidFill>
                  <a:srgbClr val="7030A0"/>
                </a:solidFill>
              </a:rPr>
              <a:t>S.V.Jansi</a:t>
            </a:r>
            <a:r>
              <a:rPr lang="en-IN" sz="1600" b="1" kern="0" dirty="0" smtClean="0">
                <a:solidFill>
                  <a:srgbClr val="7030A0"/>
                </a:solidFill>
              </a:rPr>
              <a:t> </a:t>
            </a:r>
            <a:r>
              <a:rPr lang="en-IN" sz="1600" b="1" kern="0" dirty="0" err="1" smtClean="0">
                <a:solidFill>
                  <a:srgbClr val="7030A0"/>
                </a:solidFill>
              </a:rPr>
              <a:t>Rani</a:t>
            </a:r>
            <a:r>
              <a:rPr lang="en-IN" sz="1600" b="1" kern="0" dirty="0" smtClean="0">
                <a:solidFill>
                  <a:srgbClr val="7030A0"/>
                </a:solidFill>
              </a:rPr>
              <a:t>  </a:t>
            </a:r>
            <a:r>
              <a:rPr lang="en-IN" sz="1600" b="1" kern="0" dirty="0">
                <a:solidFill>
                  <a:srgbClr val="7030A0"/>
                </a:solidFill>
              </a:rPr>
              <a:t>- </a:t>
            </a:r>
            <a:r>
              <a:rPr lang="en-IN" sz="1600" b="1" kern="0" dirty="0" smtClean="0">
                <a:solidFill>
                  <a:srgbClr val="7030A0"/>
                </a:solidFill>
              </a:rPr>
              <a:t>Department of CSE, SSN, Chennai-603110</a:t>
            </a:r>
            <a:endParaRPr lang="en-IN" sz="1600" b="1" kern="0" dirty="0">
              <a:solidFill>
                <a:srgbClr val="7030A0"/>
              </a:solidFill>
            </a:endParaRPr>
          </a:p>
          <a:p>
            <a:pPr marL="457200" indent="-457200">
              <a:buFont typeface="+mj-lt"/>
              <a:buAutoNum type="arabicPeriod"/>
            </a:pPr>
            <a:endParaRPr lang="en-IN" sz="1600" b="1" kern="0" dirty="0">
              <a:solidFill>
                <a:srgbClr val="7030A0"/>
              </a:solidFill>
            </a:endParaRPr>
          </a:p>
        </p:txBody>
      </p:sp>
      <p:sp>
        <p:nvSpPr>
          <p:cNvPr id="8" name="Title 3">
            <a:extLst>
              <a:ext uri="{FF2B5EF4-FFF2-40B4-BE49-F238E27FC236}">
                <a16:creationId xmlns:a16="http://schemas.microsoft.com/office/drawing/2014/main" xmlns="" id="{41968F5A-C0A4-40F6-BC03-BA8A99FA4565}"/>
              </a:ext>
            </a:extLst>
          </p:cNvPr>
          <p:cNvSpPr txBox="1">
            <a:spLocks/>
          </p:cNvSpPr>
          <p:nvPr/>
        </p:nvSpPr>
        <p:spPr bwMode="auto">
          <a:xfrm>
            <a:off x="345064" y="1874878"/>
            <a:ext cx="8453871" cy="974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r>
              <a:rPr lang="en-US" b="1" kern="0" dirty="0" smtClean="0"/>
              <a:t>INTERNET OF THINGS BASED WATER MONITORING</a:t>
            </a:r>
            <a:endParaRPr lang="en-IN" kern="0" dirty="0"/>
          </a:p>
        </p:txBody>
      </p:sp>
      <p:pic>
        <p:nvPicPr>
          <p:cNvPr id="9" name="Picture 8">
            <a:extLst>
              <a:ext uri="{FF2B5EF4-FFF2-40B4-BE49-F238E27FC236}">
                <a16:creationId xmlns:a16="http://schemas.microsoft.com/office/drawing/2014/main" xmlns="" id="{C8B7CBF8-68F9-4C0C-AC43-BCD51A4A14D1}"/>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41704" y="119269"/>
            <a:ext cx="1476000" cy="972000"/>
          </a:xfrm>
          <a:prstGeom prst="rect">
            <a:avLst/>
          </a:prstGeom>
          <a:noFill/>
          <a:ln>
            <a:noFill/>
          </a:ln>
        </p:spPr>
      </p:pic>
      <p:sp>
        <p:nvSpPr>
          <p:cNvPr id="10" name="Title 3">
            <a:extLst>
              <a:ext uri="{FF2B5EF4-FFF2-40B4-BE49-F238E27FC236}">
                <a16:creationId xmlns:a16="http://schemas.microsoft.com/office/drawing/2014/main" xmlns="" id="{3C3BF255-0230-41D6-8D28-284529F4536B}"/>
              </a:ext>
            </a:extLst>
          </p:cNvPr>
          <p:cNvSpPr txBox="1">
            <a:spLocks/>
          </p:cNvSpPr>
          <p:nvPr/>
        </p:nvSpPr>
        <p:spPr bwMode="auto">
          <a:xfrm>
            <a:off x="1994704" y="1286976"/>
            <a:ext cx="5154589" cy="725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r>
              <a:rPr lang="en-US" b="1" kern="0" dirty="0" smtClean="0">
                <a:solidFill>
                  <a:schemeClr val="bg2"/>
                </a:solidFill>
              </a:rPr>
              <a:t>ARAM173</a:t>
            </a:r>
            <a:endParaRPr lang="en-IN" kern="0" dirty="0">
              <a:solidFill>
                <a:schemeClr val="bg2"/>
              </a:solidFill>
            </a:endParaRPr>
          </a:p>
        </p:txBody>
      </p:sp>
    </p:spTree>
    <p:extLst>
      <p:ext uri="{BB962C8B-B14F-4D97-AF65-F5344CB8AC3E}">
        <p14:creationId xmlns:p14="http://schemas.microsoft.com/office/powerpoint/2010/main" xmlns="" val="957865445"/>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3D Prototype Model</a:t>
            </a:r>
            <a:endParaRPr lang="en-US" dirty="0"/>
          </a:p>
        </p:txBody>
      </p:sp>
      <p:pic>
        <p:nvPicPr>
          <p:cNvPr id="4" name="Google Shape;380;p8" descr="1.PNG"/>
          <p:cNvPicPr preferRelativeResize="0"/>
          <p:nvPr/>
        </p:nvPicPr>
        <p:blipFill rotWithShape="1">
          <a:blip r:embed="rId2">
            <a:alphaModFix/>
          </a:blip>
          <a:srcRect/>
          <a:stretch/>
        </p:blipFill>
        <p:spPr>
          <a:xfrm>
            <a:off x="376646" y="1217023"/>
            <a:ext cx="3677163" cy="2819794"/>
          </a:xfrm>
          <a:prstGeom prst="rect">
            <a:avLst/>
          </a:prstGeom>
          <a:noFill/>
          <a:ln>
            <a:noFill/>
          </a:ln>
        </p:spPr>
      </p:pic>
      <p:pic>
        <p:nvPicPr>
          <p:cNvPr id="5" name="Google Shape;381;p8" descr="2.PNG"/>
          <p:cNvPicPr preferRelativeResize="0"/>
          <p:nvPr/>
        </p:nvPicPr>
        <p:blipFill rotWithShape="1">
          <a:blip r:embed="rId3">
            <a:alphaModFix/>
          </a:blip>
          <a:srcRect/>
          <a:stretch/>
        </p:blipFill>
        <p:spPr>
          <a:xfrm>
            <a:off x="4038600" y="3962400"/>
            <a:ext cx="4667902" cy="2267267"/>
          </a:xfrm>
          <a:prstGeom prst="rect">
            <a:avLst/>
          </a:prstGeom>
          <a:noFill/>
          <a:ln>
            <a:noFill/>
          </a:ln>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Fabrication Setup</a:t>
            </a:r>
            <a:endParaRPr lang="en-US" dirty="0"/>
          </a:p>
        </p:txBody>
      </p:sp>
      <p:sp>
        <p:nvSpPr>
          <p:cNvPr id="5" name="Google Shape;387;p9"/>
          <p:cNvSpPr/>
          <p:nvPr/>
        </p:nvSpPr>
        <p:spPr>
          <a:xfrm>
            <a:off x="152400" y="463488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 name="Google Shape;388;p9"/>
          <p:cNvSpPr/>
          <p:nvPr/>
        </p:nvSpPr>
        <p:spPr>
          <a:xfrm>
            <a:off x="152400" y="463488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600"/>
              <a:buFont typeface="Arial"/>
              <a:buNone/>
            </a:pPr>
            <a:endParaRPr sz="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Google Shape;389;p9"/>
          <p:cNvSpPr/>
          <p:nvPr/>
        </p:nvSpPr>
        <p:spPr>
          <a:xfrm>
            <a:off x="152400" y="463488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 name="Google Shape;390;p9"/>
          <p:cNvSpPr/>
          <p:nvPr/>
        </p:nvSpPr>
        <p:spPr>
          <a:xfrm>
            <a:off x="152400" y="463488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600"/>
              <a:buFont typeface="Arial"/>
              <a:buNone/>
            </a:pPr>
            <a:endParaRPr sz="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 name="Google Shape;391;p9"/>
          <p:cNvSpPr/>
          <p:nvPr/>
        </p:nvSpPr>
        <p:spPr>
          <a:xfrm>
            <a:off x="152400" y="4634880"/>
            <a:ext cx="9144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 name="Google Shape;393;p9"/>
          <p:cNvSpPr txBox="1"/>
          <p:nvPr/>
        </p:nvSpPr>
        <p:spPr>
          <a:xfrm>
            <a:off x="0" y="0"/>
            <a:ext cx="60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12</a:t>
            </a:r>
            <a:endParaRPr sz="1800">
              <a:solidFill>
                <a:schemeClr val="dk1"/>
              </a:solidFill>
              <a:latin typeface="Arial"/>
              <a:ea typeface="Arial"/>
              <a:cs typeface="Arial"/>
              <a:sym typeface="Arial"/>
            </a:endParaRPr>
          </a:p>
        </p:txBody>
      </p:sp>
      <p:pic>
        <p:nvPicPr>
          <p:cNvPr id="11" name="Google Shape;394;p9" descr="project pic1.jpg"/>
          <p:cNvPicPr preferRelativeResize="0"/>
          <p:nvPr/>
        </p:nvPicPr>
        <p:blipFill rotWithShape="1">
          <a:blip r:embed="rId2">
            <a:alphaModFix/>
          </a:blip>
          <a:srcRect/>
          <a:stretch/>
        </p:blipFill>
        <p:spPr>
          <a:xfrm>
            <a:off x="646612" y="2233749"/>
            <a:ext cx="7222435" cy="3322320"/>
          </a:xfrm>
          <a:prstGeom prst="rect">
            <a:avLst/>
          </a:prstGeom>
          <a:noFill/>
          <a:ln>
            <a:noFill/>
          </a:ln>
        </p:spPr>
      </p:pic>
      <p:cxnSp>
        <p:nvCxnSpPr>
          <p:cNvPr id="12" name="Google Shape;395;p9"/>
          <p:cNvCxnSpPr/>
          <p:nvPr/>
        </p:nvCxnSpPr>
        <p:spPr>
          <a:xfrm rot="10800000" flipH="1">
            <a:off x="3683725" y="1143000"/>
            <a:ext cx="990600" cy="1295400"/>
          </a:xfrm>
          <a:prstGeom prst="straightConnector1">
            <a:avLst/>
          </a:prstGeom>
          <a:noFill/>
          <a:ln w="63500" cap="flat" cmpd="sng">
            <a:solidFill>
              <a:srgbClr val="FF0000"/>
            </a:solidFill>
            <a:prstDash val="solid"/>
            <a:round/>
            <a:headEnd type="none" w="sm" len="sm"/>
            <a:tailEnd type="stealth" w="med" len="med"/>
          </a:ln>
        </p:spPr>
      </p:cxnSp>
      <p:cxnSp>
        <p:nvCxnSpPr>
          <p:cNvPr id="13" name="Google Shape;396;p9"/>
          <p:cNvCxnSpPr/>
          <p:nvPr/>
        </p:nvCxnSpPr>
        <p:spPr>
          <a:xfrm rot="10800000" flipH="1">
            <a:off x="5956663" y="1931126"/>
            <a:ext cx="685800" cy="2057400"/>
          </a:xfrm>
          <a:prstGeom prst="straightConnector1">
            <a:avLst/>
          </a:prstGeom>
          <a:noFill/>
          <a:ln w="63500" cap="flat" cmpd="sng">
            <a:solidFill>
              <a:srgbClr val="FF0000"/>
            </a:solidFill>
            <a:prstDash val="solid"/>
            <a:round/>
            <a:headEnd type="none" w="sm" len="sm"/>
            <a:tailEnd type="stealth" w="med" len="med"/>
          </a:ln>
        </p:spPr>
      </p:cxnSp>
      <p:cxnSp>
        <p:nvCxnSpPr>
          <p:cNvPr id="14" name="Google Shape;397;p9"/>
          <p:cNvCxnSpPr/>
          <p:nvPr/>
        </p:nvCxnSpPr>
        <p:spPr>
          <a:xfrm rot="10800000" flipH="1">
            <a:off x="4025537" y="1547949"/>
            <a:ext cx="1295400" cy="1143000"/>
          </a:xfrm>
          <a:prstGeom prst="straightConnector1">
            <a:avLst/>
          </a:prstGeom>
          <a:noFill/>
          <a:ln w="63500" cap="flat" cmpd="sng">
            <a:solidFill>
              <a:srgbClr val="FF0000"/>
            </a:solidFill>
            <a:prstDash val="solid"/>
            <a:round/>
            <a:headEnd type="none" w="sm" len="sm"/>
            <a:tailEnd type="stealth" w="med" len="med"/>
          </a:ln>
        </p:spPr>
      </p:cxnSp>
      <p:sp>
        <p:nvSpPr>
          <p:cNvPr id="15" name="Google Shape;398;p9"/>
          <p:cNvSpPr txBox="1"/>
          <p:nvPr/>
        </p:nvSpPr>
        <p:spPr>
          <a:xfrm>
            <a:off x="4572000" y="984068"/>
            <a:ext cx="1981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Gear setup motor</a:t>
            </a:r>
            <a:endParaRPr/>
          </a:p>
        </p:txBody>
      </p:sp>
      <p:sp>
        <p:nvSpPr>
          <p:cNvPr id="16" name="Google Shape;399;p9"/>
          <p:cNvSpPr txBox="1"/>
          <p:nvPr/>
        </p:nvSpPr>
        <p:spPr>
          <a:xfrm>
            <a:off x="5305697" y="1312817"/>
            <a:ext cx="1447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Motor driver</a:t>
            </a:r>
            <a:endParaRPr/>
          </a:p>
        </p:txBody>
      </p:sp>
      <p:sp>
        <p:nvSpPr>
          <p:cNvPr id="17" name="Google Shape;400;p9"/>
          <p:cNvSpPr txBox="1"/>
          <p:nvPr/>
        </p:nvSpPr>
        <p:spPr>
          <a:xfrm>
            <a:off x="6453051" y="1567543"/>
            <a:ext cx="1524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Flow sensor</a:t>
            </a:r>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pPr marL="273050" lvl="0" indent="-273050" algn="just">
              <a:spcBef>
                <a:spcPts val="0"/>
              </a:spcBef>
              <a:spcAft>
                <a:spcPts val="0"/>
              </a:spcAft>
              <a:buSzPts val="1600"/>
              <a:buFont typeface="Noto Sans Symbols"/>
              <a:buChar char="⮚"/>
            </a:pPr>
            <a:r>
              <a:rPr lang="en-US" dirty="0" smtClean="0"/>
              <a:t>This machine is completely alternate for the existing manually operating system. By automating the flow rate process, high accuracy in flow is obtained.</a:t>
            </a:r>
          </a:p>
          <a:p>
            <a:pPr marL="273050" lvl="0" indent="-273050" algn="just">
              <a:spcBef>
                <a:spcPts val="0"/>
              </a:spcBef>
              <a:spcAft>
                <a:spcPts val="0"/>
              </a:spcAft>
              <a:buSzPts val="1600"/>
              <a:buFont typeface="Noto Sans Symbols"/>
              <a:buChar char="⮚"/>
            </a:pPr>
            <a:r>
              <a:rPr lang="en-US" dirty="0" smtClean="0"/>
              <a:t> The risk of manual operation is reduced and wastage rate is </a:t>
            </a:r>
            <a:r>
              <a:rPr lang="en-US" dirty="0" smtClean="0"/>
              <a:t>decreased.</a:t>
            </a:r>
            <a:endParaRPr lang="en-US" dirty="0" smtClean="0"/>
          </a:p>
          <a:p>
            <a:pPr marL="273050" lvl="0" indent="-273050" algn="just">
              <a:spcBef>
                <a:spcPts val="0"/>
              </a:spcBef>
              <a:spcAft>
                <a:spcPts val="0"/>
              </a:spcAft>
              <a:buSzPts val="1600"/>
              <a:buFont typeface="Noto Sans Symbols"/>
              <a:buChar char="⮚"/>
            </a:pPr>
            <a:r>
              <a:rPr lang="en-US" dirty="0" smtClean="0"/>
              <a:t>The automation system is implemented by replacing the manual operation Gate valve system. </a:t>
            </a:r>
          </a:p>
          <a:p>
            <a:pPr>
              <a:buNone/>
            </a:pPr>
            <a:endParaRPr lang="en-US" dirty="0"/>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latin typeface="Arial"/>
                <a:ea typeface="Arial"/>
                <a:cs typeface="Arial"/>
                <a:sym typeface="Arial"/>
              </a:rPr>
              <a:t>All the Household and industries are benefited by implementing the automation process for flow regulating operation through IOT based system. The new system is easy to access and far more efficient than the existing system</a:t>
            </a:r>
            <a:endParaRPr lang="en-US" dirty="0"/>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pPr marL="273050" lvl="0" indent="-273050">
              <a:spcBef>
                <a:spcPts val="0"/>
              </a:spcBef>
              <a:spcAft>
                <a:spcPts val="0"/>
              </a:spcAft>
              <a:buClr>
                <a:schemeClr val="dk1"/>
              </a:buClr>
              <a:buSzPts val="1600"/>
            </a:pPr>
            <a:r>
              <a:rPr lang="en-US" dirty="0" smtClean="0"/>
              <a:t>[1]  The Second Machine Age: Work, Progress and Prosperity in a Time of Brilliant Technologies</a:t>
            </a:r>
            <a:r>
              <a:rPr lang="en-US" i="1" dirty="0" smtClean="0"/>
              <a:t> </a:t>
            </a:r>
            <a:r>
              <a:rPr lang="en-US" dirty="0" smtClean="0"/>
              <a:t>by Erik </a:t>
            </a:r>
            <a:r>
              <a:rPr lang="en-US" dirty="0" err="1" smtClean="0"/>
              <a:t>Brynjolfsson</a:t>
            </a:r>
            <a:r>
              <a:rPr lang="en-US" dirty="0" smtClean="0"/>
              <a:t> and Andrew McAfee</a:t>
            </a:r>
          </a:p>
          <a:p>
            <a:pPr marL="273050" lvl="0" indent="-273050">
              <a:spcBef>
                <a:spcPts val="400"/>
              </a:spcBef>
              <a:spcAft>
                <a:spcPts val="0"/>
              </a:spcAft>
              <a:buClr>
                <a:schemeClr val="dk1"/>
              </a:buClr>
              <a:buSzPts val="1600"/>
            </a:pPr>
            <a:r>
              <a:rPr lang="en-US" dirty="0" smtClean="0"/>
              <a:t>[2]  Internet of Things (</a:t>
            </a:r>
            <a:r>
              <a:rPr lang="en-US" dirty="0" err="1" smtClean="0"/>
              <a:t>IoT</a:t>
            </a:r>
            <a:r>
              <a:rPr lang="en-US" dirty="0" smtClean="0"/>
              <a:t>): A vision, architectural elements, and future directions</a:t>
            </a:r>
            <a:r>
              <a:rPr lang="en-US" b="1" i="1" dirty="0" smtClean="0"/>
              <a:t> </a:t>
            </a:r>
            <a:r>
              <a:rPr lang="en-US" b="1" dirty="0" smtClean="0"/>
              <a:t>, </a:t>
            </a:r>
            <a:r>
              <a:rPr lang="en-US" dirty="0" err="1" smtClean="0"/>
              <a:t>JayavardhanaGubbi,RajkumarBuyya,SlavenMarusic,Marimuthu</a:t>
            </a:r>
            <a:r>
              <a:rPr lang="en-US" dirty="0" smtClean="0"/>
              <a:t> </a:t>
            </a:r>
            <a:r>
              <a:rPr lang="en-US" dirty="0" err="1" smtClean="0"/>
              <a:t>Palaniswami</a:t>
            </a:r>
            <a:r>
              <a:rPr lang="en-US" dirty="0" smtClean="0"/>
              <a:t>, Future Generation Computer </a:t>
            </a:r>
            <a:r>
              <a:rPr lang="en-US" dirty="0" err="1" smtClean="0"/>
              <a:t>Systems,Volume</a:t>
            </a:r>
            <a:r>
              <a:rPr lang="en-US" dirty="0" smtClean="0"/>
              <a:t> 29, Issue 7, September 2013, Pages 1645-1660</a:t>
            </a:r>
          </a:p>
          <a:p>
            <a:endParaRPr lang="en-US" dirty="0"/>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ECC8FB-418A-43AB-A950-400B8BE1DA48}"/>
              </a:ext>
            </a:extLst>
          </p:cNvPr>
          <p:cNvSpPr>
            <a:spLocks noGrp="1"/>
          </p:cNvSpPr>
          <p:nvPr>
            <p:ph type="title"/>
          </p:nvPr>
        </p:nvSpPr>
        <p:spPr>
          <a:xfrm>
            <a:off x="457200" y="274638"/>
            <a:ext cx="8229600" cy="639762"/>
          </a:xfrm>
        </p:spPr>
        <p:txBody>
          <a:bodyPr/>
          <a:lstStyle/>
          <a:p>
            <a:r>
              <a:rPr lang="en-US" dirty="0"/>
              <a:t>Outline</a:t>
            </a:r>
          </a:p>
        </p:txBody>
      </p:sp>
      <p:sp>
        <p:nvSpPr>
          <p:cNvPr id="3" name="Content Placeholder 2">
            <a:extLst>
              <a:ext uri="{FF2B5EF4-FFF2-40B4-BE49-F238E27FC236}">
                <a16:creationId xmlns:a16="http://schemas.microsoft.com/office/drawing/2014/main" xmlns="" id="{F9B01A25-05B5-49D5-BC40-A281C6E6DB0D}"/>
              </a:ext>
            </a:extLst>
          </p:cNvPr>
          <p:cNvSpPr>
            <a:spLocks noGrp="1"/>
          </p:cNvSpPr>
          <p:nvPr>
            <p:ph idx="1"/>
          </p:nvPr>
        </p:nvSpPr>
        <p:spPr>
          <a:xfrm>
            <a:off x="669232" y="1071154"/>
            <a:ext cx="7547113" cy="5055011"/>
          </a:xfrm>
        </p:spPr>
        <p:txBody>
          <a:bodyPr/>
          <a:lstStyle/>
          <a:p>
            <a:r>
              <a:rPr lang="en-US" dirty="0"/>
              <a:t>Introduction</a:t>
            </a:r>
          </a:p>
          <a:p>
            <a:r>
              <a:rPr lang="en-US" dirty="0"/>
              <a:t>Motivation</a:t>
            </a:r>
          </a:p>
          <a:p>
            <a:r>
              <a:rPr lang="en-US" dirty="0"/>
              <a:t>Literature Survey</a:t>
            </a:r>
          </a:p>
          <a:p>
            <a:r>
              <a:rPr lang="en-US" dirty="0"/>
              <a:t>Problem definition</a:t>
            </a:r>
          </a:p>
          <a:p>
            <a:r>
              <a:rPr lang="en-US" dirty="0"/>
              <a:t>Objective of the </a:t>
            </a:r>
            <a:r>
              <a:rPr lang="en-US" dirty="0" smtClean="0"/>
              <a:t>project</a:t>
            </a:r>
          </a:p>
          <a:p>
            <a:r>
              <a:rPr lang="en-IN" dirty="0" smtClean="0"/>
              <a:t>Feasibility Study</a:t>
            </a:r>
            <a:endParaRPr lang="en-US" dirty="0"/>
          </a:p>
          <a:p>
            <a:r>
              <a:rPr lang="en-US" dirty="0"/>
              <a:t>Solution Methodology</a:t>
            </a:r>
          </a:p>
          <a:p>
            <a:r>
              <a:rPr lang="en-US" dirty="0" smtClean="0"/>
              <a:t>Prototype</a:t>
            </a:r>
            <a:endParaRPr lang="en-US" dirty="0"/>
          </a:p>
          <a:p>
            <a:r>
              <a:rPr lang="en-US" dirty="0"/>
              <a:t>Conclusion/Summary</a:t>
            </a:r>
          </a:p>
          <a:p>
            <a:r>
              <a:rPr lang="en-US" dirty="0"/>
              <a:t>Bibliography/Reference</a:t>
            </a:r>
          </a:p>
          <a:p>
            <a:endParaRPr lang="en-US" dirty="0"/>
          </a:p>
          <a:p>
            <a:endParaRPr lang="en-US" dirty="0"/>
          </a:p>
        </p:txBody>
      </p:sp>
    </p:spTree>
    <p:extLst>
      <p:ext uri="{BB962C8B-B14F-4D97-AF65-F5344CB8AC3E}">
        <p14:creationId xmlns:p14="http://schemas.microsoft.com/office/powerpoint/2010/main" xmlns="" val="1600957931"/>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DB4625-23B8-4480-8E9D-230638AC0FD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0C02C826-D1EB-4FBF-8C03-C3E56A1C5639}"/>
              </a:ext>
            </a:extLst>
          </p:cNvPr>
          <p:cNvSpPr>
            <a:spLocks noGrp="1"/>
          </p:cNvSpPr>
          <p:nvPr>
            <p:ph idx="1"/>
          </p:nvPr>
        </p:nvSpPr>
        <p:spPr/>
        <p:txBody>
          <a:bodyPr/>
          <a:lstStyle/>
          <a:p>
            <a:pPr marL="182880" lvl="0" indent="-190195">
              <a:spcBef>
                <a:spcPts val="360"/>
              </a:spcBef>
              <a:buClr>
                <a:schemeClr val="dk1"/>
              </a:buClr>
              <a:buSzPct val="84789"/>
              <a:buNone/>
            </a:pPr>
            <a:r>
              <a:rPr lang="en-US" b="1" dirty="0" smtClean="0">
                <a:latin typeface="Times New Roman"/>
                <a:ea typeface="Times New Roman"/>
                <a:cs typeface="Times New Roman"/>
                <a:sym typeface="Times New Roman"/>
              </a:rPr>
              <a:t>  Groundwater</a:t>
            </a:r>
            <a:r>
              <a:rPr lang="en-US" dirty="0" smtClean="0">
                <a:latin typeface="Times New Roman"/>
                <a:ea typeface="Times New Roman"/>
                <a:cs typeface="Times New Roman"/>
                <a:sym typeface="Times New Roman"/>
              </a:rPr>
              <a:t> plays a very important role in meeting the water demand of Indian cities. </a:t>
            </a:r>
          </a:p>
          <a:p>
            <a:pPr marL="182880" lvl="0" indent="-190195">
              <a:spcBef>
                <a:spcPts val="360"/>
              </a:spcBef>
              <a:buClr>
                <a:schemeClr val="dk1"/>
              </a:buClr>
              <a:buSzPct val="84789"/>
              <a:buFont typeface="Noto Sans Symbols"/>
              <a:buChar char="⮚"/>
            </a:pPr>
            <a:r>
              <a:rPr lang="en-US" dirty="0" smtClean="0">
                <a:latin typeface="Times New Roman"/>
                <a:ea typeface="Times New Roman"/>
                <a:cs typeface="Times New Roman"/>
                <a:sym typeface="Times New Roman"/>
              </a:rPr>
              <a:t>The recent report of NITI </a:t>
            </a:r>
            <a:r>
              <a:rPr lang="en-US" dirty="0" err="1" smtClean="0">
                <a:latin typeface="Times New Roman"/>
                <a:ea typeface="Times New Roman"/>
                <a:cs typeface="Times New Roman"/>
                <a:sym typeface="Times New Roman"/>
              </a:rPr>
              <a:t>Aayog</a:t>
            </a:r>
            <a:r>
              <a:rPr lang="en-US" dirty="0" smtClean="0">
                <a:latin typeface="Times New Roman"/>
                <a:ea typeface="Times New Roman"/>
                <a:cs typeface="Times New Roman"/>
                <a:sym typeface="Times New Roman"/>
              </a:rPr>
              <a:t> on groundwater level said that </a:t>
            </a:r>
            <a:r>
              <a:rPr lang="en-US" b="1" dirty="0" smtClean="0">
                <a:latin typeface="Times New Roman"/>
                <a:ea typeface="Times New Roman"/>
                <a:cs typeface="Times New Roman"/>
                <a:sym typeface="Times New Roman"/>
              </a:rPr>
              <a:t>21 Indian cities including Chennai</a:t>
            </a:r>
            <a:r>
              <a:rPr lang="en-US" dirty="0" smtClean="0">
                <a:latin typeface="Times New Roman"/>
                <a:ea typeface="Times New Roman"/>
                <a:cs typeface="Times New Roman"/>
                <a:sym typeface="Times New Roman"/>
              </a:rPr>
              <a:t> will run out of </a:t>
            </a:r>
            <a:r>
              <a:rPr lang="en-US" b="1" dirty="0" smtClean="0">
                <a:latin typeface="Times New Roman"/>
                <a:ea typeface="Times New Roman"/>
                <a:cs typeface="Times New Roman"/>
                <a:sym typeface="Times New Roman"/>
              </a:rPr>
              <a:t>groundwater by 2020</a:t>
            </a:r>
            <a:r>
              <a:rPr lang="en-US" dirty="0" smtClean="0">
                <a:latin typeface="Times New Roman"/>
                <a:ea typeface="Times New Roman"/>
                <a:cs typeface="Times New Roman"/>
                <a:sym typeface="Times New Roman"/>
              </a:rPr>
              <a:t>. It also said that 40 per cent of India's population will have </a:t>
            </a:r>
            <a:r>
              <a:rPr lang="en-US" b="1" dirty="0" smtClean="0">
                <a:latin typeface="Times New Roman"/>
                <a:ea typeface="Times New Roman"/>
                <a:cs typeface="Times New Roman"/>
                <a:sym typeface="Times New Roman"/>
              </a:rPr>
              <a:t>no access to drinking water by 2030</a:t>
            </a:r>
            <a:r>
              <a:rPr lang="en-US" dirty="0" smtClean="0">
                <a:latin typeface="Times New Roman"/>
                <a:ea typeface="Times New Roman"/>
                <a:cs typeface="Times New Roman"/>
                <a:sym typeface="Times New Roman"/>
              </a:rPr>
              <a:t>.</a:t>
            </a:r>
          </a:p>
          <a:p>
            <a:pPr marL="182880" lvl="0" indent="-190195">
              <a:spcBef>
                <a:spcPts val="360"/>
              </a:spcBef>
              <a:buClr>
                <a:schemeClr val="dk1"/>
              </a:buClr>
              <a:buSzPct val="84789"/>
              <a:buFont typeface="Times New Roman"/>
              <a:buChar char="⮚"/>
            </a:pPr>
            <a:r>
              <a:rPr lang="en-US" dirty="0" smtClean="0">
                <a:latin typeface="Times New Roman"/>
                <a:ea typeface="Times New Roman"/>
                <a:cs typeface="Times New Roman"/>
                <a:sym typeface="Times New Roman"/>
              </a:rPr>
              <a:t>Even though available water resource the major concern of people is they cant keep track and control their water usage. </a:t>
            </a:r>
          </a:p>
          <a:p>
            <a:pPr marL="0" lvl="0" indent="0">
              <a:spcBef>
                <a:spcPts val="400"/>
              </a:spcBef>
              <a:spcAft>
                <a:spcPts val="0"/>
              </a:spcAft>
              <a:buClr>
                <a:schemeClr val="dk1"/>
              </a:buClr>
              <a:buSzPct val="100000"/>
              <a:buNone/>
            </a:pPr>
            <a:r>
              <a:rPr lang="en-US" dirty="0" smtClean="0"/>
              <a:t>   </a:t>
            </a:r>
          </a:p>
          <a:p>
            <a:pPr marL="0" lvl="0" indent="0">
              <a:spcBef>
                <a:spcPts val="400"/>
              </a:spcBef>
              <a:spcAft>
                <a:spcPts val="0"/>
              </a:spcAft>
              <a:buClr>
                <a:schemeClr val="dk1"/>
              </a:buClr>
              <a:buSzPct val="100000"/>
              <a:buNone/>
            </a:pPr>
            <a:endParaRPr lang="en-US" dirty="0" smtClean="0"/>
          </a:p>
          <a:p>
            <a:pPr marL="0" lvl="0" indent="0">
              <a:spcBef>
                <a:spcPts val="400"/>
              </a:spcBef>
              <a:spcAft>
                <a:spcPts val="0"/>
              </a:spcAft>
              <a:buClr>
                <a:schemeClr val="dk1"/>
              </a:buClr>
              <a:buSzPct val="100000"/>
              <a:buNone/>
            </a:pPr>
            <a:endParaRPr lang="en-US" dirty="0" smtClean="0"/>
          </a:p>
          <a:p>
            <a:pPr marL="0" lvl="0" indent="0">
              <a:spcBef>
                <a:spcPts val="400"/>
              </a:spcBef>
              <a:spcAft>
                <a:spcPts val="0"/>
              </a:spcAft>
              <a:buClr>
                <a:schemeClr val="dk1"/>
              </a:buClr>
              <a:buSzPct val="100000"/>
              <a:buNone/>
            </a:pPr>
            <a:endParaRPr lang="en-US" dirty="0" smtClean="0"/>
          </a:p>
          <a:p>
            <a:endParaRPr lang="en-US" dirty="0"/>
          </a:p>
        </p:txBody>
      </p:sp>
    </p:spTree>
    <p:extLst>
      <p:ext uri="{BB962C8B-B14F-4D97-AF65-F5344CB8AC3E}">
        <p14:creationId xmlns:p14="http://schemas.microsoft.com/office/powerpoint/2010/main" xmlns="" val="2835222638"/>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61E6F-902B-4C87-BB9B-E5FB7F55A6D0}"/>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xmlns="" id="{3D1A142A-4C51-4CB3-B63A-0EA25D4754F5}"/>
              </a:ext>
            </a:extLst>
          </p:cNvPr>
          <p:cNvSpPr>
            <a:spLocks noGrp="1"/>
          </p:cNvSpPr>
          <p:nvPr>
            <p:ph idx="1"/>
          </p:nvPr>
        </p:nvSpPr>
        <p:spPr/>
        <p:txBody>
          <a:bodyPr/>
          <a:lstStyle/>
          <a:p>
            <a:pPr marL="273050" lvl="0" indent="-273050" algn="just">
              <a:spcBef>
                <a:spcPts val="0"/>
              </a:spcBef>
              <a:spcAft>
                <a:spcPts val="0"/>
              </a:spcAft>
              <a:buClr>
                <a:schemeClr val="dk1"/>
              </a:buClr>
              <a:buSzPts val="1440"/>
            </a:pPr>
            <a:r>
              <a:rPr lang="en-US" dirty="0" smtClean="0"/>
              <a:t>Water usage must be minimized and the acknowledgement of the water usage to be known to the user.</a:t>
            </a:r>
          </a:p>
          <a:p>
            <a:pPr marL="273050" lvl="0" indent="-273050" algn="just">
              <a:spcBef>
                <a:spcPts val="320"/>
              </a:spcBef>
              <a:spcAft>
                <a:spcPts val="0"/>
              </a:spcAft>
              <a:buClr>
                <a:schemeClr val="dk1"/>
              </a:buClr>
              <a:buSzPts val="1280"/>
            </a:pPr>
            <a:r>
              <a:rPr lang="en-US" dirty="0" smtClean="0"/>
              <a:t>No proper method  for water monitoring in Household applications</a:t>
            </a:r>
          </a:p>
          <a:p>
            <a:pPr marL="273050" lvl="0" indent="-273050" algn="just">
              <a:spcBef>
                <a:spcPts val="360"/>
              </a:spcBef>
              <a:spcAft>
                <a:spcPts val="0"/>
              </a:spcAft>
              <a:buClr>
                <a:schemeClr val="dk1"/>
              </a:buClr>
              <a:buSzPts val="1440"/>
            </a:pPr>
            <a:r>
              <a:rPr lang="en-US" dirty="0" smtClean="0"/>
              <a:t>Problem is being faced in most part of India.</a:t>
            </a:r>
          </a:p>
          <a:p>
            <a:pPr>
              <a:buNone/>
            </a:pPr>
            <a:endParaRPr lang="en-IN" dirty="0"/>
          </a:p>
        </p:txBody>
      </p:sp>
    </p:spTree>
    <p:extLst>
      <p:ext uri="{BB962C8B-B14F-4D97-AF65-F5344CB8AC3E}">
        <p14:creationId xmlns:p14="http://schemas.microsoft.com/office/powerpoint/2010/main" xmlns="" val="1904338763"/>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98F77-4F68-479D-AC42-BD1A4DF66EA6}"/>
              </a:ext>
            </a:extLst>
          </p:cNvPr>
          <p:cNvSpPr>
            <a:spLocks noGrp="1"/>
          </p:cNvSpPr>
          <p:nvPr>
            <p:ph type="title"/>
          </p:nvPr>
        </p:nvSpPr>
        <p:spPr/>
        <p:txBody>
          <a:bodyPr/>
          <a:lstStyle/>
          <a:p>
            <a:r>
              <a:rPr lang="en-US" dirty="0"/>
              <a:t>Literature Survey</a:t>
            </a:r>
          </a:p>
        </p:txBody>
      </p:sp>
      <p:sp>
        <p:nvSpPr>
          <p:cNvPr id="4" name="Content Placeholder 3">
            <a:extLst>
              <a:ext uri="{FF2B5EF4-FFF2-40B4-BE49-F238E27FC236}">
                <a16:creationId xmlns:a16="http://schemas.microsoft.com/office/drawing/2014/main" xmlns="" id="{A1A5B91F-6226-4F4C-9E68-3C0FEB9954F1}"/>
              </a:ext>
            </a:extLst>
          </p:cNvPr>
          <p:cNvSpPr>
            <a:spLocks noGrp="1"/>
          </p:cNvSpPr>
          <p:nvPr>
            <p:ph idx="1"/>
          </p:nvPr>
        </p:nvSpPr>
        <p:spPr/>
        <p:txBody>
          <a:bodyPr/>
          <a:lstStyle/>
          <a:p>
            <a:pPr marL="273050" lvl="0" indent="-273050">
              <a:spcBef>
                <a:spcPts val="400"/>
              </a:spcBef>
              <a:spcAft>
                <a:spcPts val="0"/>
              </a:spcAft>
              <a:buClr>
                <a:schemeClr val="dk1"/>
              </a:buClr>
              <a:buSzPts val="1600"/>
            </a:pPr>
            <a:r>
              <a:rPr lang="en-US" dirty="0" smtClean="0"/>
              <a:t>Water Scarcity in </a:t>
            </a:r>
            <a:r>
              <a:rPr lang="en-US" dirty="0" err="1" smtClean="0"/>
              <a:t>Chennai:Institutions</a:t>
            </a:r>
            <a:r>
              <a:rPr lang="en-US" dirty="0" smtClean="0"/>
              <a:t>, Entitlements and Aspects of Inequality in Access</a:t>
            </a:r>
            <a:r>
              <a:rPr lang="en-US" i="1" dirty="0" smtClean="0"/>
              <a:t> </a:t>
            </a:r>
            <a:r>
              <a:rPr lang="en-US" dirty="0" smtClean="0"/>
              <a:t>,P. B. </a:t>
            </a:r>
            <a:r>
              <a:rPr lang="en-US" dirty="0" err="1" smtClean="0"/>
              <a:t>Anand</a:t>
            </a:r>
            <a:r>
              <a:rPr lang="en-US" dirty="0" smtClean="0"/>
              <a:t>, WIDER Discussion Paper</a:t>
            </a:r>
            <a:r>
              <a:rPr lang="en-US" i="1" dirty="0" smtClean="0"/>
              <a:t>, No. 2001/140</a:t>
            </a:r>
          </a:p>
          <a:p>
            <a:pPr marL="273050" lvl="0" indent="-273050">
              <a:spcBef>
                <a:spcPts val="400"/>
              </a:spcBef>
              <a:spcAft>
                <a:spcPts val="0"/>
              </a:spcAft>
              <a:buClr>
                <a:schemeClr val="dk1"/>
              </a:buClr>
              <a:buSzPts val="1600"/>
            </a:pPr>
            <a:r>
              <a:rPr lang="en-IN" dirty="0" smtClean="0"/>
              <a:t>Motivation to provide water usage graph analysis.</a:t>
            </a:r>
          </a:p>
          <a:p>
            <a:pPr marL="273050" lvl="0" indent="-273050">
              <a:spcBef>
                <a:spcPts val="400"/>
              </a:spcBef>
              <a:spcAft>
                <a:spcPts val="0"/>
              </a:spcAft>
              <a:buClr>
                <a:schemeClr val="dk1"/>
              </a:buClr>
              <a:buSzPts val="1600"/>
            </a:pPr>
            <a:r>
              <a:rPr lang="en-IN" dirty="0" smtClean="0"/>
              <a:t>To control the water usage in industrial and other sectors.</a:t>
            </a:r>
            <a:endParaRPr lang="en-US" dirty="0" smtClean="0"/>
          </a:p>
        </p:txBody>
      </p:sp>
    </p:spTree>
    <p:extLst>
      <p:ext uri="{BB962C8B-B14F-4D97-AF65-F5344CB8AC3E}">
        <p14:creationId xmlns:p14="http://schemas.microsoft.com/office/powerpoint/2010/main" xmlns="" val="568099922"/>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 of the project</a:t>
            </a:r>
            <a:endParaRPr lang="en-US" dirty="0"/>
          </a:p>
        </p:txBody>
      </p:sp>
      <p:sp>
        <p:nvSpPr>
          <p:cNvPr id="3" name="Content Placeholder 2"/>
          <p:cNvSpPr>
            <a:spLocks noGrp="1"/>
          </p:cNvSpPr>
          <p:nvPr>
            <p:ph idx="1"/>
          </p:nvPr>
        </p:nvSpPr>
        <p:spPr/>
        <p:txBody>
          <a:bodyPr/>
          <a:lstStyle/>
          <a:p>
            <a:pPr lvl="0" algn="just">
              <a:spcBef>
                <a:spcPts val="0"/>
              </a:spcBef>
              <a:spcAft>
                <a:spcPts val="0"/>
              </a:spcAft>
              <a:buClr>
                <a:schemeClr val="dk1"/>
              </a:buClr>
              <a:buSzPts val="1800"/>
              <a:buNone/>
            </a:pPr>
            <a:r>
              <a:rPr lang="en-US" dirty="0" smtClean="0"/>
              <a:t> The objective of the product is</a:t>
            </a:r>
          </a:p>
          <a:p>
            <a:pPr lvl="0" algn="just">
              <a:spcBef>
                <a:spcPts val="0"/>
              </a:spcBef>
              <a:spcAft>
                <a:spcPts val="0"/>
              </a:spcAft>
              <a:buClr>
                <a:schemeClr val="dk1"/>
              </a:buClr>
              <a:buSzPts val="1800"/>
              <a:buFont typeface="Noto Sans Symbols"/>
              <a:buChar char="⮚"/>
            </a:pPr>
            <a:r>
              <a:rPr lang="en-IN" dirty="0" smtClean="0"/>
              <a:t>To monitor the water usage in various places like Kitchen, washing clothes, hostels etc.,</a:t>
            </a:r>
          </a:p>
          <a:p>
            <a:pPr lvl="0" algn="just">
              <a:spcBef>
                <a:spcPts val="0"/>
              </a:spcBef>
              <a:spcAft>
                <a:spcPts val="0"/>
              </a:spcAft>
              <a:buClr>
                <a:schemeClr val="dk1"/>
              </a:buClr>
              <a:buSzPts val="1800"/>
              <a:buFont typeface="Noto Sans Symbols"/>
              <a:buChar char="⮚"/>
            </a:pPr>
            <a:r>
              <a:rPr lang="en-IN" dirty="0" smtClean="0"/>
              <a:t>To analyze the flow of water and daily usage in every field.</a:t>
            </a:r>
          </a:p>
          <a:p>
            <a:pPr lvl="0" algn="just">
              <a:spcBef>
                <a:spcPts val="0"/>
              </a:spcBef>
              <a:spcAft>
                <a:spcPts val="0"/>
              </a:spcAft>
              <a:buClr>
                <a:schemeClr val="dk1"/>
              </a:buClr>
              <a:buSzPts val="1800"/>
              <a:buFont typeface="Noto Sans Symbols"/>
              <a:buChar char="⮚"/>
            </a:pPr>
            <a:r>
              <a:rPr lang="en-IN" dirty="0" smtClean="0"/>
              <a:t>To detect water leakage.</a:t>
            </a:r>
          </a:p>
          <a:p>
            <a:pPr lvl="0" algn="just">
              <a:spcBef>
                <a:spcPts val="0"/>
              </a:spcBef>
              <a:spcAft>
                <a:spcPts val="0"/>
              </a:spcAft>
              <a:buClr>
                <a:schemeClr val="dk1"/>
              </a:buClr>
              <a:buSzPts val="1800"/>
              <a:buFont typeface="Noto Sans Symbols"/>
              <a:buChar char="⮚"/>
            </a:pPr>
            <a:r>
              <a:rPr lang="en-IN" dirty="0" smtClean="0"/>
              <a:t>To control the flow of water by using </a:t>
            </a:r>
            <a:r>
              <a:rPr lang="en-IN" dirty="0" err="1" smtClean="0"/>
              <a:t>IoT</a:t>
            </a:r>
            <a:r>
              <a:rPr lang="en-IN" dirty="0" smtClean="0"/>
              <a:t> and Android App.</a:t>
            </a:r>
            <a:endParaRPr lang="en-US" dirty="0" smtClean="0"/>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Feasibility Study</a:t>
            </a:r>
            <a:endParaRPr lang="en-US" dirty="0"/>
          </a:p>
        </p:txBody>
      </p:sp>
      <p:sp>
        <p:nvSpPr>
          <p:cNvPr id="5" name="Google Shape;322;p4"/>
          <p:cNvSpPr txBox="1"/>
          <p:nvPr/>
        </p:nvSpPr>
        <p:spPr>
          <a:xfrm>
            <a:off x="0" y="0"/>
            <a:ext cx="3048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4</a:t>
            </a:r>
            <a:endParaRPr sz="1800">
              <a:solidFill>
                <a:schemeClr val="dk1"/>
              </a:solidFill>
              <a:latin typeface="Arial"/>
              <a:ea typeface="Arial"/>
              <a:cs typeface="Arial"/>
              <a:sym typeface="Arial"/>
            </a:endParaRPr>
          </a:p>
        </p:txBody>
      </p:sp>
      <p:sp>
        <p:nvSpPr>
          <p:cNvPr id="6" name="Google Shape;323;p4"/>
          <p:cNvSpPr/>
          <p:nvPr/>
        </p:nvSpPr>
        <p:spPr>
          <a:xfrm>
            <a:off x="3886200" y="927463"/>
            <a:ext cx="3095625" cy="1841864"/>
          </a:xfrm>
          <a:prstGeom prst="wedgeRoundRectCallout">
            <a:avLst>
              <a:gd name="adj1" fmla="val -20833"/>
              <a:gd name="adj2" fmla="val 62500"/>
              <a:gd name="adj3" fmla="val 0"/>
            </a:avLst>
          </a:prstGeom>
          <a:solidFill>
            <a:srgbClr val="C4E2FC"/>
          </a:solidFill>
          <a:ln w="25400" cap="flat" cmpd="sng">
            <a:solidFill>
              <a:srgbClr val="788D3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Arial"/>
                <a:ea typeface="Arial"/>
                <a:cs typeface="Arial"/>
                <a:sym typeface="Arial"/>
              </a:rPr>
              <a:t>EFFICIENCY OF THE SYSTEM?</a:t>
            </a:r>
            <a:endParaRPr/>
          </a:p>
          <a:p>
            <a:pPr marL="0" marR="0" lvl="0" indent="0" algn="ctr" rtl="0">
              <a:spcBef>
                <a:spcPts val="0"/>
              </a:spcBef>
              <a:spcAft>
                <a:spcPts val="0"/>
              </a:spcAft>
              <a:buNone/>
            </a:pPr>
            <a:endParaRPr sz="2000">
              <a:solidFill>
                <a:schemeClr val="lt1"/>
              </a:solidFill>
              <a:latin typeface="Arial"/>
              <a:ea typeface="Arial"/>
              <a:cs typeface="Arial"/>
              <a:sym typeface="Arial"/>
            </a:endParaRPr>
          </a:p>
          <a:p>
            <a:pPr marL="0" marR="0" lvl="0" indent="0" algn="ctr" rtl="0">
              <a:spcBef>
                <a:spcPts val="0"/>
              </a:spcBef>
              <a:spcAft>
                <a:spcPts val="0"/>
              </a:spcAft>
              <a:buNone/>
            </a:pPr>
            <a:r>
              <a:rPr lang="en-US" sz="2400" b="1" dirty="0">
                <a:solidFill>
                  <a:srgbClr val="546321"/>
                </a:solidFill>
                <a:latin typeface="Aharoni"/>
                <a:ea typeface="Aharoni"/>
                <a:cs typeface="Aharoni"/>
                <a:sym typeface="Aharoni"/>
              </a:rPr>
              <a:t>The water can be saved drastically to 40-60%</a:t>
            </a:r>
            <a:endParaRPr sz="2400" b="1">
              <a:solidFill>
                <a:srgbClr val="546321"/>
              </a:solidFill>
              <a:latin typeface="Aharoni"/>
              <a:ea typeface="Aharoni"/>
              <a:cs typeface="Aharoni"/>
              <a:sym typeface="Aharoni"/>
            </a:endParaRPr>
          </a:p>
        </p:txBody>
      </p:sp>
      <p:sp>
        <p:nvSpPr>
          <p:cNvPr id="7" name="Google Shape;324;p4"/>
          <p:cNvSpPr/>
          <p:nvPr/>
        </p:nvSpPr>
        <p:spPr>
          <a:xfrm>
            <a:off x="336505" y="2952321"/>
            <a:ext cx="3095625" cy="2667000"/>
          </a:xfrm>
          <a:prstGeom prst="wedgeRoundRectCallout">
            <a:avLst>
              <a:gd name="adj1" fmla="val -20833"/>
              <a:gd name="adj2" fmla="val 62500"/>
              <a:gd name="adj3" fmla="val 0"/>
            </a:avLst>
          </a:prstGeom>
          <a:solidFill>
            <a:srgbClr val="CAE9BF"/>
          </a:solidFill>
          <a:ln w="9525" cap="flat" cmpd="sng">
            <a:solidFill>
              <a:srgbClr val="77C75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accent2"/>
                </a:solidFill>
                <a:latin typeface="Arial"/>
                <a:ea typeface="Arial"/>
                <a:cs typeface="Arial"/>
                <a:sym typeface="Arial"/>
              </a:rPr>
              <a:t>WHERE THIS CAN BE INCORPORATED?</a:t>
            </a:r>
            <a:endParaRPr dirty="0">
              <a:solidFill>
                <a:schemeClr val="accent2"/>
              </a:solidFill>
            </a:endParaRPr>
          </a:p>
          <a:p>
            <a:pPr marL="0" marR="0" lvl="0" indent="0" algn="ctr" rtl="0">
              <a:spcBef>
                <a:spcPts val="0"/>
              </a:spcBef>
              <a:spcAft>
                <a:spcPts val="0"/>
              </a:spcAft>
              <a:buNone/>
            </a:pPr>
            <a:endParaRPr sz="1800" dirty="0">
              <a:solidFill>
                <a:schemeClr val="lt1"/>
              </a:solidFill>
              <a:latin typeface="Arial"/>
              <a:ea typeface="Arial"/>
              <a:cs typeface="Arial"/>
              <a:sym typeface="Arial"/>
            </a:endParaRPr>
          </a:p>
          <a:p>
            <a:pPr marL="0" marR="0" lvl="0" indent="0" algn="ctr" rtl="0">
              <a:spcBef>
                <a:spcPts val="0"/>
              </a:spcBef>
              <a:spcAft>
                <a:spcPts val="0"/>
              </a:spcAft>
              <a:buNone/>
            </a:pPr>
            <a:r>
              <a:rPr lang="en-US" sz="1800" b="1" dirty="0">
                <a:solidFill>
                  <a:srgbClr val="FF0000"/>
                </a:solidFill>
                <a:latin typeface="Arial"/>
                <a:ea typeface="Arial"/>
                <a:cs typeface="Arial"/>
                <a:sym typeface="Arial"/>
              </a:rPr>
              <a:t>In all house</a:t>
            </a:r>
            <a:endParaRPr dirty="0"/>
          </a:p>
          <a:p>
            <a:pPr marL="0" marR="0" lvl="0" indent="0" algn="ctr" rtl="0">
              <a:spcBef>
                <a:spcPts val="0"/>
              </a:spcBef>
              <a:spcAft>
                <a:spcPts val="0"/>
              </a:spcAft>
              <a:buNone/>
            </a:pPr>
            <a:endParaRPr sz="1800" dirty="0">
              <a:solidFill>
                <a:schemeClr val="accent2"/>
              </a:solidFill>
              <a:latin typeface="Arial"/>
              <a:ea typeface="Arial"/>
              <a:cs typeface="Arial"/>
              <a:sym typeface="Arial"/>
            </a:endParaRPr>
          </a:p>
          <a:p>
            <a:pPr marL="0" marR="0" lvl="0" indent="0" algn="ctr" rtl="0">
              <a:spcBef>
                <a:spcPts val="0"/>
              </a:spcBef>
              <a:spcAft>
                <a:spcPts val="0"/>
              </a:spcAft>
              <a:buNone/>
            </a:pPr>
            <a:r>
              <a:rPr lang="en-US" sz="1800" dirty="0">
                <a:solidFill>
                  <a:schemeClr val="accent2"/>
                </a:solidFill>
                <a:latin typeface="Arial"/>
                <a:ea typeface="Arial"/>
                <a:cs typeface="Arial"/>
                <a:sym typeface="Arial"/>
              </a:rPr>
              <a:t>CAN THIS BE USED BY LAYMAN</a:t>
            </a:r>
            <a:r>
              <a:rPr lang="en-US" sz="1800" b="1" dirty="0">
                <a:solidFill>
                  <a:schemeClr val="accent2"/>
                </a:solidFill>
                <a:latin typeface="Arial"/>
                <a:ea typeface="Arial"/>
                <a:cs typeface="Arial"/>
                <a:sym typeface="Arial"/>
              </a:rPr>
              <a:t>?</a:t>
            </a:r>
            <a:endParaRPr dirty="0">
              <a:solidFill>
                <a:schemeClr val="accent2"/>
              </a:solidFill>
            </a:endParaRPr>
          </a:p>
          <a:p>
            <a:pPr marL="0" marR="0" lvl="0" indent="0" algn="ctr" rtl="0">
              <a:spcBef>
                <a:spcPts val="0"/>
              </a:spcBef>
              <a:spcAft>
                <a:spcPts val="0"/>
              </a:spcAft>
              <a:buNone/>
            </a:pPr>
            <a:endParaRPr sz="1800" b="1" dirty="0">
              <a:solidFill>
                <a:schemeClr val="lt1"/>
              </a:solidFill>
              <a:latin typeface="Arial"/>
              <a:ea typeface="Arial"/>
              <a:cs typeface="Arial"/>
              <a:sym typeface="Arial"/>
            </a:endParaRPr>
          </a:p>
          <a:p>
            <a:pPr marL="0" marR="0" lvl="0" indent="0" algn="ctr" rtl="0">
              <a:spcBef>
                <a:spcPts val="0"/>
              </a:spcBef>
              <a:spcAft>
                <a:spcPts val="0"/>
              </a:spcAft>
              <a:buNone/>
            </a:pPr>
            <a:r>
              <a:rPr lang="en-US" sz="1800" b="1" dirty="0" err="1">
                <a:solidFill>
                  <a:srgbClr val="FF0000"/>
                </a:solidFill>
                <a:latin typeface="Arial"/>
                <a:ea typeface="Arial"/>
                <a:cs typeface="Arial"/>
                <a:sym typeface="Arial"/>
              </a:rPr>
              <a:t>Ofcourse</a:t>
            </a:r>
            <a:r>
              <a:rPr lang="en-US" sz="1800" b="1" dirty="0">
                <a:solidFill>
                  <a:srgbClr val="FF0000"/>
                </a:solidFill>
                <a:latin typeface="Arial"/>
                <a:ea typeface="Arial"/>
                <a:cs typeface="Arial"/>
                <a:sym typeface="Arial"/>
              </a:rPr>
              <a:t> Yes</a:t>
            </a:r>
            <a:endParaRPr sz="1800" b="1" dirty="0">
              <a:solidFill>
                <a:srgbClr val="FF0000"/>
              </a:solidFill>
              <a:latin typeface="Arial"/>
              <a:ea typeface="Arial"/>
              <a:cs typeface="Arial"/>
              <a:sym typeface="Arial"/>
            </a:endParaRPr>
          </a:p>
        </p:txBody>
      </p:sp>
      <p:sp>
        <p:nvSpPr>
          <p:cNvPr id="8" name="Google Shape;325;p4"/>
          <p:cNvSpPr/>
          <p:nvPr/>
        </p:nvSpPr>
        <p:spPr>
          <a:xfrm>
            <a:off x="6436707" y="2945591"/>
            <a:ext cx="2367576" cy="2472246"/>
          </a:xfrm>
          <a:prstGeom prst="wedgeRoundRectCallout">
            <a:avLst>
              <a:gd name="adj1" fmla="val -20833"/>
              <a:gd name="adj2" fmla="val 62500"/>
              <a:gd name="adj3" fmla="val 0"/>
            </a:avLst>
          </a:prstGeom>
          <a:solidFill>
            <a:srgbClr val="AFDF9F"/>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accent2"/>
                </a:solidFill>
                <a:latin typeface="Arial"/>
                <a:ea typeface="Arial"/>
                <a:cs typeface="Arial"/>
                <a:sym typeface="Arial"/>
              </a:rPr>
              <a:t>IS IT EASY TO IDEALIZE WITH ENGINNERING TECHNIQUES?</a:t>
            </a:r>
            <a:endParaRPr dirty="0">
              <a:solidFill>
                <a:schemeClr val="accent2"/>
              </a:solidFill>
            </a:endParaRPr>
          </a:p>
          <a:p>
            <a:pPr marL="0" marR="0" lvl="0" indent="0" algn="l" rtl="0">
              <a:spcBef>
                <a:spcPts val="0"/>
              </a:spcBef>
              <a:spcAft>
                <a:spcPts val="0"/>
              </a:spcAft>
              <a:buNone/>
            </a:pPr>
            <a:endParaRPr sz="2000" dirty="0">
              <a:solidFill>
                <a:schemeClr val="lt1"/>
              </a:solidFill>
              <a:latin typeface="Arial"/>
              <a:ea typeface="Arial"/>
              <a:cs typeface="Arial"/>
              <a:sym typeface="Arial"/>
            </a:endParaRPr>
          </a:p>
          <a:p>
            <a:pPr marL="0" marR="0" lvl="0" indent="0" algn="ctr" rtl="0">
              <a:spcBef>
                <a:spcPts val="0"/>
              </a:spcBef>
              <a:spcAft>
                <a:spcPts val="0"/>
              </a:spcAft>
              <a:buNone/>
            </a:pPr>
            <a:r>
              <a:rPr lang="en-US" sz="2800" b="1" dirty="0">
                <a:solidFill>
                  <a:srgbClr val="FF0000"/>
                </a:solidFill>
                <a:latin typeface="Arial"/>
                <a:ea typeface="Arial"/>
                <a:cs typeface="Arial"/>
                <a:sym typeface="Arial"/>
              </a:rPr>
              <a:t>YES…</a:t>
            </a:r>
            <a:endParaRPr sz="2000" b="1" dirty="0">
              <a:solidFill>
                <a:srgbClr val="FF0000"/>
              </a:solidFill>
              <a:latin typeface="Arial"/>
              <a:ea typeface="Arial"/>
              <a:cs typeface="Arial"/>
              <a:sym typeface="Arial"/>
            </a:endParaRPr>
          </a:p>
        </p:txBody>
      </p:sp>
      <p:sp>
        <p:nvSpPr>
          <p:cNvPr id="9" name="Google Shape;326;p4"/>
          <p:cNvSpPr/>
          <p:nvPr/>
        </p:nvSpPr>
        <p:spPr>
          <a:xfrm>
            <a:off x="3886200" y="3352800"/>
            <a:ext cx="2743200" cy="456535"/>
          </a:xfrm>
          <a:prstGeom prst="rect">
            <a:avLst/>
          </a:prstGeom>
          <a:noFill/>
          <a:ln>
            <a:noFill/>
          </a:ln>
        </p:spPr>
        <p:txBody>
          <a:bodyPr spcFirstLastPara="1" wrap="square" lIns="91425" tIns="45700" rIns="91425" bIns="45700" anchor="t" anchorCtr="0">
            <a:spAutoFit/>
          </a:bodyPr>
          <a:lstStyle/>
          <a:p>
            <a:pPr marL="0" marR="0" lvl="0" indent="0" algn="r" rtl="0">
              <a:lnSpc>
                <a:spcPct val="150000"/>
              </a:lnSpc>
              <a:spcBef>
                <a:spcPts val="0"/>
              </a:spcBef>
              <a:spcAft>
                <a:spcPts val="0"/>
              </a:spcAft>
              <a:buNone/>
            </a:pPr>
            <a:endParaRPr sz="1800">
              <a:solidFill>
                <a:schemeClr val="dk1"/>
              </a:solidFill>
              <a:latin typeface="Arial"/>
              <a:ea typeface="Arial"/>
              <a:cs typeface="Arial"/>
              <a:sym typeface="Arial"/>
            </a:endParaRPr>
          </a:p>
        </p:txBody>
      </p:sp>
      <p:sp>
        <p:nvSpPr>
          <p:cNvPr id="10" name="Google Shape;327;p4"/>
          <p:cNvSpPr/>
          <p:nvPr/>
        </p:nvSpPr>
        <p:spPr>
          <a:xfrm>
            <a:off x="3562886" y="2914357"/>
            <a:ext cx="2502634" cy="2754923"/>
          </a:xfrm>
          <a:prstGeom prst="wedgeRoundRectCallout">
            <a:avLst>
              <a:gd name="adj1" fmla="val -20833"/>
              <a:gd name="adj2" fmla="val 62500"/>
              <a:gd name="adj3" fmla="val 0"/>
            </a:avLst>
          </a:prstGeom>
          <a:solidFill>
            <a:srgbClr val="89DEFE"/>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114300" algn="r" rtl="0">
              <a:lnSpc>
                <a:spcPct val="150000"/>
              </a:lnSpc>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ECONOMICALLY FEASIBLE</a:t>
            </a:r>
            <a:endParaRPr/>
          </a:p>
          <a:p>
            <a:pPr marL="0" marR="0" lvl="0" indent="-114300" algn="r" rtl="0">
              <a:lnSpc>
                <a:spcPct val="150000"/>
              </a:lnSpc>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TECHNICALLY FEASIBLE</a:t>
            </a:r>
            <a:endParaRPr/>
          </a:p>
          <a:p>
            <a:pPr marL="0" marR="0" lvl="0" indent="-114300" algn="r" rtl="0">
              <a:lnSpc>
                <a:spcPct val="150000"/>
              </a:lnSpc>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OPERATIONALLY FEASIBLE</a:t>
            </a:r>
            <a:endParaRPr sz="1800">
              <a:solidFill>
                <a:schemeClr val="dk1"/>
              </a:solidFill>
              <a:latin typeface="Arial"/>
              <a:ea typeface="Arial"/>
              <a:cs typeface="Arial"/>
              <a:sym typeface="Arial"/>
            </a:endParaRP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Methodology</a:t>
            </a:r>
            <a:endParaRPr lang="en-US" dirty="0"/>
          </a:p>
        </p:txBody>
      </p:sp>
      <p:sp>
        <p:nvSpPr>
          <p:cNvPr id="3" name="Content Placeholder 2"/>
          <p:cNvSpPr>
            <a:spLocks noGrp="1"/>
          </p:cNvSpPr>
          <p:nvPr>
            <p:ph idx="1"/>
          </p:nvPr>
        </p:nvSpPr>
        <p:spPr/>
        <p:txBody>
          <a:bodyPr/>
          <a:lstStyle/>
          <a:p>
            <a:pPr marL="285750" lvl="0" indent="-285750" algn="just">
              <a:spcBef>
                <a:spcPts val="0"/>
              </a:spcBef>
              <a:spcAft>
                <a:spcPts val="0"/>
              </a:spcAft>
              <a:buClr>
                <a:schemeClr val="dk1"/>
              </a:buClr>
              <a:buSzPts val="1920"/>
            </a:pPr>
            <a:r>
              <a:rPr lang="en-US" dirty="0" smtClean="0"/>
              <a:t>When the process is switched ON, by the IOT server called thinger.io</a:t>
            </a:r>
          </a:p>
          <a:p>
            <a:pPr marL="285750" lvl="0" indent="-285750" algn="just">
              <a:spcBef>
                <a:spcPts val="480"/>
              </a:spcBef>
              <a:spcAft>
                <a:spcPts val="0"/>
              </a:spcAft>
              <a:buClr>
                <a:schemeClr val="dk1"/>
              </a:buClr>
              <a:buSzPts val="1920"/>
            </a:pPr>
            <a:r>
              <a:rPr lang="en-US" dirty="0" smtClean="0"/>
              <a:t> Which is used for control the DC motor and monitor the Flow of water is indicated in the laptop or mobile </a:t>
            </a:r>
          </a:p>
          <a:p>
            <a:pPr marL="285750" lvl="0" indent="-285750" algn="just">
              <a:spcBef>
                <a:spcPts val="480"/>
              </a:spcBef>
              <a:spcAft>
                <a:spcPts val="0"/>
              </a:spcAft>
              <a:buClr>
                <a:schemeClr val="dk1"/>
              </a:buClr>
              <a:buSzPts val="1920"/>
            </a:pPr>
            <a:r>
              <a:rPr lang="en-US" dirty="0" smtClean="0"/>
              <a:t> The internet connection is needed for both </a:t>
            </a:r>
            <a:r>
              <a:rPr lang="en-US" dirty="0" err="1" smtClean="0"/>
              <a:t>Nodemcu</a:t>
            </a:r>
            <a:r>
              <a:rPr lang="en-US" dirty="0" smtClean="0"/>
              <a:t> module and controlling device.</a:t>
            </a:r>
          </a:p>
          <a:p>
            <a:pPr marL="285750" lvl="0" indent="-285750" algn="just">
              <a:spcBef>
                <a:spcPts val="480"/>
              </a:spcBef>
              <a:spcAft>
                <a:spcPts val="0"/>
              </a:spcAft>
              <a:buClr>
                <a:schemeClr val="dk1"/>
              </a:buClr>
              <a:buSzPts val="1920"/>
            </a:pPr>
            <a:r>
              <a:rPr lang="en-US" dirty="0" smtClean="0"/>
              <a:t> By using IOT software the flow rate will be determined in   graph diagram. The motor opening and closing will be determined in percentage such as 25, 50, 75 and 100.</a:t>
            </a:r>
          </a:p>
          <a:p>
            <a:endParaRPr lang="en-US" dirty="0"/>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Conceptual Mapping</a:t>
            </a:r>
            <a:endParaRPr lang="en-US" dirty="0"/>
          </a:p>
        </p:txBody>
      </p:sp>
      <p:pic>
        <p:nvPicPr>
          <p:cNvPr id="1026" name="Picture 2" descr="C:\Users\Matrix\Pictures\Screenshots\Screenshot (242).png"/>
          <p:cNvPicPr>
            <a:picLocks noGrp="1" noChangeAspect="1" noChangeArrowheads="1"/>
          </p:cNvPicPr>
          <p:nvPr>
            <p:ph idx="1"/>
          </p:nvPr>
        </p:nvPicPr>
        <p:blipFill>
          <a:blip r:embed="rId2"/>
          <a:srcRect/>
          <a:stretch>
            <a:fillRect/>
          </a:stretch>
        </p:blipFill>
        <p:spPr bwMode="auto">
          <a:xfrm>
            <a:off x="1704574" y="1657862"/>
            <a:ext cx="5734851" cy="4029638"/>
          </a:xfrm>
          <a:prstGeom prst="rect">
            <a:avLst/>
          </a:prstGeom>
          <a:noFill/>
        </p:spPr>
      </p:pic>
    </p:spTree>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8E9540F8-C56E-444C-ACB3-A860CA9AFDC0}" vid="{4ACF5BCF-BEF1-4540-B07B-0840E8236B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Courseware-Template</Template>
  <TotalTime>543</TotalTime>
  <Words>495</Words>
  <Application>Microsoft Office PowerPoint</Application>
  <PresentationFormat>On-screen Show (4:3)</PresentationFormat>
  <Paragraphs>80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SASEPresentation</vt:lpstr>
      <vt:lpstr>Slide 1</vt:lpstr>
      <vt:lpstr>Outline</vt:lpstr>
      <vt:lpstr>Introduction</vt:lpstr>
      <vt:lpstr>Motivation</vt:lpstr>
      <vt:lpstr>Literature Survey</vt:lpstr>
      <vt:lpstr>Objective of the project</vt:lpstr>
      <vt:lpstr>Feasibility Study</vt:lpstr>
      <vt:lpstr>Solution Methodology</vt:lpstr>
      <vt:lpstr>Conceptual Mapping</vt:lpstr>
      <vt:lpstr>3D Prototype Model</vt:lpstr>
      <vt:lpstr>Fabrication Setup</vt:lpstr>
      <vt:lpstr>Conclusion</vt:lpstr>
      <vt:lpstr>Future Scope</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Matrix</cp:lastModifiedBy>
  <cp:revision>108</cp:revision>
  <dcterms:created xsi:type="dcterms:W3CDTF">2016-10-24T07:34:31Z</dcterms:created>
  <dcterms:modified xsi:type="dcterms:W3CDTF">2021-03-19T07:32:42Z</dcterms:modified>
</cp:coreProperties>
</file>