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28"/>
  </p:notesMasterIdLst>
  <p:sldIdLst>
    <p:sldId id="257" r:id="rId2"/>
    <p:sldId id="259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88" r:id="rId15"/>
    <p:sldId id="292" r:id="rId16"/>
    <p:sldId id="293" r:id="rId17"/>
    <p:sldId id="294" r:id="rId18"/>
    <p:sldId id="295" r:id="rId19"/>
    <p:sldId id="298" r:id="rId20"/>
    <p:sldId id="299" r:id="rId21"/>
    <p:sldId id="300" r:id="rId22"/>
    <p:sldId id="301" r:id="rId23"/>
    <p:sldId id="303" r:id="rId24"/>
    <p:sldId id="302" r:id="rId25"/>
    <p:sldId id="304" r:id="rId26"/>
    <p:sldId id="296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2"/>
    <p:restoredTop sz="71971" autoAdjust="0"/>
  </p:normalViewPr>
  <p:slideViewPr>
    <p:cSldViewPr snapToGrid="0" snapToObjects="1">
      <p:cViewPr varScale="1">
        <p:scale>
          <a:sx n="79" d="100"/>
          <a:sy n="79" d="100"/>
        </p:scale>
        <p:origin x="2124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429B4-BF05-4CB4-B0D2-67A8610105B3}" type="datetimeFigureOut">
              <a:rPr lang="ko-KR" altLang="en-US" smtClean="0"/>
              <a:t>2023-01-27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75FA2-6C42-4D6B-BC32-C1F878E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7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812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미분 가능한 모든 지점에서 가장 작은 값을 가지고 있는 </a:t>
            </a:r>
            <a:r>
              <a:rPr lang="en-US" altLang="ko-KR" dirty="0"/>
              <a:t>global minimum point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4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다변수함수에서 </a:t>
            </a:r>
            <a:r>
              <a:rPr lang="ko-KR" altLang="en-US" dirty="0" err="1"/>
              <a:t>경사하강법은</a:t>
            </a:r>
            <a:endParaRPr lang="en-US" altLang="ko-KR" dirty="0"/>
          </a:p>
          <a:p>
            <a:r>
              <a:rPr lang="ko-KR" altLang="en-US" dirty="0" err="1"/>
              <a:t>그레디언트와</a:t>
            </a:r>
            <a:r>
              <a:rPr lang="ko-KR" altLang="en-US" dirty="0"/>
              <a:t> </a:t>
            </a:r>
            <a:r>
              <a:rPr lang="ko-KR" altLang="en-US" dirty="0" err="1"/>
              <a:t>방향도함수</a:t>
            </a:r>
            <a:r>
              <a:rPr lang="ko-KR" altLang="en-US" dirty="0"/>
              <a:t> 개념을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그레디언트는</a:t>
            </a:r>
            <a:r>
              <a:rPr lang="ko-KR" altLang="en-US" dirty="0"/>
              <a:t> 함수에 </a:t>
            </a:r>
            <a:r>
              <a:rPr lang="ko-KR" altLang="en-US" dirty="0" err="1"/>
              <a:t>편미분을</a:t>
            </a:r>
            <a:r>
              <a:rPr lang="ko-KR" altLang="en-US" dirty="0"/>
              <a:t> 적용하여 얻을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ko-KR" altLang="en-US" dirty="0" err="1"/>
              <a:t>방향도함수</a:t>
            </a:r>
            <a:r>
              <a:rPr lang="ko-KR" altLang="en-US" dirty="0"/>
              <a:t> </a:t>
            </a:r>
            <a:r>
              <a:rPr lang="en-US" altLang="ko-KR" dirty="0" err="1"/>
              <a:t>duf</a:t>
            </a:r>
            <a:r>
              <a:rPr lang="ko-KR" altLang="en-US" dirty="0"/>
              <a:t>는 </a:t>
            </a:r>
            <a:r>
              <a:rPr lang="ko-KR" altLang="en-US" dirty="0" err="1"/>
              <a:t>단위벡터인</a:t>
            </a:r>
            <a:r>
              <a:rPr lang="ko-KR" altLang="en-US" dirty="0"/>
              <a:t> 방향벡터 </a:t>
            </a:r>
            <a:r>
              <a:rPr lang="en-US" altLang="ko-KR" dirty="0"/>
              <a:t>u</a:t>
            </a:r>
            <a:r>
              <a:rPr lang="ko-KR" altLang="en-US" dirty="0"/>
              <a:t>와 </a:t>
            </a:r>
            <a:r>
              <a:rPr lang="ko-KR" altLang="en-US" dirty="0" err="1"/>
              <a:t>그레디언트의</a:t>
            </a:r>
            <a:r>
              <a:rPr lang="ko-KR" altLang="en-US" dirty="0"/>
              <a:t> 내적으로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다르게 </a:t>
            </a:r>
            <a:r>
              <a:rPr lang="ko-KR" altLang="en-US" dirty="0" err="1"/>
              <a:t>표햔하면</a:t>
            </a:r>
            <a:r>
              <a:rPr lang="en-US" altLang="ko-KR" dirty="0"/>
              <a:t>.. U, </a:t>
            </a:r>
            <a:r>
              <a:rPr lang="ko-KR" altLang="en-US" dirty="0" err="1"/>
              <a:t>그레디언트의</a:t>
            </a:r>
            <a:r>
              <a:rPr lang="ko-KR" altLang="en-US" dirty="0"/>
              <a:t> </a:t>
            </a:r>
            <a:r>
              <a:rPr lang="ko-KR" altLang="en-US" dirty="0" err="1"/>
              <a:t>유클리디언</a:t>
            </a:r>
            <a:r>
              <a:rPr lang="ko-KR" altLang="en-US" dirty="0"/>
              <a:t> 노름</a:t>
            </a:r>
            <a:r>
              <a:rPr lang="en-US" altLang="ko-KR" dirty="0"/>
              <a:t>, </a:t>
            </a:r>
            <a:r>
              <a:rPr lang="ko-KR" altLang="en-US" dirty="0"/>
              <a:t>두 벡터가 이루는 각도 </a:t>
            </a:r>
            <a:r>
              <a:rPr lang="ko-KR" altLang="en-US" dirty="0" err="1"/>
              <a:t>세타의</a:t>
            </a:r>
            <a:r>
              <a:rPr lang="ko-KR" altLang="en-US" dirty="0"/>
              <a:t> 곱으로 나타낼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u</a:t>
            </a:r>
            <a:r>
              <a:rPr lang="ko-KR" altLang="en-US" dirty="0"/>
              <a:t>는 단위벡터로 크기가 </a:t>
            </a:r>
            <a:r>
              <a:rPr lang="en-US" altLang="ko-KR" dirty="0"/>
              <a:t>1</a:t>
            </a:r>
            <a:r>
              <a:rPr lang="ko-KR" altLang="en-US" dirty="0"/>
              <a:t>이기 때문에 </a:t>
            </a:r>
            <a:r>
              <a:rPr lang="ko-KR" altLang="en-US" dirty="0" err="1"/>
              <a:t>방향도함수의</a:t>
            </a:r>
            <a:r>
              <a:rPr lang="ko-KR" altLang="en-US" dirty="0"/>
              <a:t> 크기는 </a:t>
            </a:r>
            <a:r>
              <a:rPr lang="ko-KR" altLang="en-US" dirty="0" err="1"/>
              <a:t>그레디언트의</a:t>
            </a:r>
            <a:r>
              <a:rPr lang="ko-KR" altLang="en-US" dirty="0"/>
              <a:t> 절대값으로 최대</a:t>
            </a:r>
            <a:r>
              <a:rPr lang="en-US" altLang="ko-KR" dirty="0"/>
              <a:t>, </a:t>
            </a:r>
            <a:r>
              <a:rPr lang="ko-KR" altLang="en-US" dirty="0"/>
              <a:t>최소값을 가진다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</a:t>
            </a:r>
            <a:r>
              <a:rPr lang="ko-KR" altLang="en-US" dirty="0"/>
              <a:t> 방향벡터와 이동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501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해석하자면 </a:t>
            </a:r>
            <a:r>
              <a:rPr lang="en-US" altLang="ko-KR" dirty="0"/>
              <a:t>cos </a:t>
            </a:r>
            <a:r>
              <a:rPr lang="ko-KR" altLang="en-US" dirty="0"/>
              <a:t>값에 따라 이 값이 결정되는 것인데</a:t>
            </a:r>
            <a:r>
              <a:rPr lang="en-US" altLang="ko-KR" dirty="0"/>
              <a:t>, </a:t>
            </a:r>
            <a:r>
              <a:rPr lang="ko-KR" altLang="en-US" dirty="0"/>
              <a:t>단위벡터와 방향벡터의 방향이 </a:t>
            </a:r>
            <a:r>
              <a:rPr lang="ko-KR" altLang="en-US" dirty="0" err="1"/>
              <a:t>일치할때</a:t>
            </a:r>
            <a:r>
              <a:rPr lang="ko-KR" altLang="en-US" dirty="0"/>
              <a:t> 가장 빠르게 </a:t>
            </a:r>
            <a:r>
              <a:rPr lang="ko-KR" altLang="en-US" dirty="0" err="1"/>
              <a:t>함수값이</a:t>
            </a:r>
            <a:r>
              <a:rPr lang="ko-KR" altLang="en-US" dirty="0"/>
              <a:t> 증가하고</a:t>
            </a:r>
            <a:r>
              <a:rPr lang="en-US" altLang="ko-KR" dirty="0"/>
              <a:t>, </a:t>
            </a:r>
            <a:r>
              <a:rPr lang="ko-KR" altLang="en-US" dirty="0"/>
              <a:t>반대방향일때 가장 빠르게 감소한다는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방향벡터와 반대되는 방향으로 이동하면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시킬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이것을 </a:t>
            </a:r>
            <a:r>
              <a:rPr lang="ko-KR" altLang="en-US" dirty="0" err="1"/>
              <a:t>활용한게</a:t>
            </a:r>
            <a:r>
              <a:rPr lang="ko-KR" altLang="en-US" dirty="0"/>
              <a:t> 바로 </a:t>
            </a:r>
            <a:r>
              <a:rPr lang="ko-KR" altLang="en-US" dirty="0" err="1"/>
              <a:t>경사하강법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경사하강법은</a:t>
            </a:r>
            <a:r>
              <a:rPr lang="ko-KR" altLang="en-US" dirty="0"/>
              <a:t> 다음과 같이 새로운 점을 찾아가길 반복하며 최적화를 진행한다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앱실론은</a:t>
            </a:r>
            <a:r>
              <a:rPr lang="ko-KR" altLang="en-US" dirty="0"/>
              <a:t> </a:t>
            </a:r>
            <a:r>
              <a:rPr lang="ko-KR" altLang="en-US" dirty="0" err="1"/>
              <a:t>학습률을</a:t>
            </a:r>
            <a:r>
              <a:rPr lang="ko-KR" altLang="en-US" dirty="0"/>
              <a:t>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3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  <a:r>
              <a:rPr lang="en-US" altLang="ko-KR" dirty="0" err="1"/>
              <a:t>fx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의 모든 가능한 값에 대해 최대화 또는 </a:t>
            </a:r>
            <a:r>
              <a:rPr lang="ko-KR" altLang="en-US" dirty="0" err="1"/>
              <a:t>최소화하는게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  <a:r>
              <a:rPr lang="ko-KR" altLang="en-US" dirty="0"/>
              <a:t>어떤 집합 </a:t>
            </a:r>
            <a:r>
              <a:rPr lang="en-US" altLang="ko-KR" dirty="0"/>
              <a:t>S</a:t>
            </a:r>
            <a:r>
              <a:rPr lang="ko-KR" altLang="en-US" dirty="0"/>
              <a:t>에 속한 </a:t>
            </a:r>
            <a:r>
              <a:rPr lang="en-US" altLang="ko-KR" dirty="0"/>
              <a:t>x </a:t>
            </a:r>
            <a:r>
              <a:rPr lang="ko-KR" altLang="en-US" dirty="0"/>
              <a:t>값들에 대해서만 </a:t>
            </a:r>
            <a:r>
              <a:rPr lang="ko-KR" altLang="en-US" dirty="0" err="1"/>
              <a:t>옵티마이징을</a:t>
            </a:r>
            <a:r>
              <a:rPr lang="ko-KR" altLang="en-US" dirty="0"/>
              <a:t> 하고 </a:t>
            </a:r>
            <a:r>
              <a:rPr lang="ko-KR" altLang="en-US" dirty="0" err="1"/>
              <a:t>싶은거라면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이런것을</a:t>
            </a:r>
            <a:r>
              <a:rPr lang="ko-KR" altLang="en-US" dirty="0"/>
              <a:t> 제약 있는 최적화라고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S</a:t>
            </a:r>
            <a:r>
              <a:rPr lang="ko-KR" altLang="en-US" dirty="0"/>
              <a:t>를 실현 가능한점 </a:t>
            </a:r>
            <a:r>
              <a:rPr lang="en-US" altLang="ko-KR" dirty="0"/>
              <a:t>feasible point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56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접근법은 </a:t>
            </a:r>
            <a:r>
              <a:rPr lang="en-US" altLang="ko-KR" dirty="0"/>
              <a:t>constrained opt </a:t>
            </a:r>
            <a:r>
              <a:rPr lang="ko-KR" altLang="en-US" dirty="0"/>
              <a:t>에 일반화된 솔루션임</a:t>
            </a:r>
            <a:endParaRPr lang="en-US" altLang="ko-KR" dirty="0"/>
          </a:p>
          <a:p>
            <a:r>
              <a:rPr lang="ko-KR" altLang="en-US" dirty="0"/>
              <a:t>일반화된 </a:t>
            </a:r>
            <a:r>
              <a:rPr lang="ko-KR" altLang="en-US" dirty="0" err="1"/>
              <a:t>라그랑주</a:t>
            </a:r>
            <a:r>
              <a:rPr lang="ko-KR" altLang="en-US" dirty="0"/>
              <a:t> 함수라는 것을 사용하고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3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함수를 정의하기 위해 우선 </a:t>
            </a:r>
            <a:r>
              <a:rPr lang="en-US" altLang="ko-KR" dirty="0"/>
              <a:t>S</a:t>
            </a:r>
            <a:r>
              <a:rPr lang="ko-KR" altLang="en-US" dirty="0"/>
              <a:t>라는 제약조건을 등식과 부등식으로 표현한다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g</a:t>
            </a:r>
            <a:r>
              <a:rPr lang="ko-KR" altLang="en-US" dirty="0"/>
              <a:t>함수</a:t>
            </a:r>
            <a:r>
              <a:rPr lang="en-US" altLang="ko-KR" dirty="0"/>
              <a:t>, n</a:t>
            </a:r>
            <a:r>
              <a:rPr lang="ko-KR" altLang="en-US" dirty="0"/>
              <a:t>개의 </a:t>
            </a:r>
            <a:r>
              <a:rPr lang="en-US" altLang="ko-KR" dirty="0"/>
              <a:t>h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는 등식 제약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는 부등식 제약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05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함수는 다음과 같이 정의 될 수 있고</a:t>
            </a:r>
            <a:endParaRPr lang="en-US" altLang="ko-KR" dirty="0"/>
          </a:p>
          <a:p>
            <a:r>
              <a:rPr lang="ko-KR" altLang="en-US" dirty="0"/>
              <a:t>람다와 알파는 </a:t>
            </a:r>
            <a:r>
              <a:rPr lang="en-US" altLang="ko-KR" dirty="0"/>
              <a:t>KKT </a:t>
            </a:r>
            <a:r>
              <a:rPr lang="ko-KR" altLang="en-US" dirty="0"/>
              <a:t>승수라고 불리는 각 제약에 붙는 변수다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이제 제약이 있는 최소화 문제를 </a:t>
            </a:r>
            <a:r>
              <a:rPr lang="ko-KR" altLang="en-US" dirty="0" err="1"/>
              <a:t>라그랑주</a:t>
            </a:r>
            <a:r>
              <a:rPr lang="ko-KR" altLang="en-US" dirty="0"/>
              <a:t> 함수를 통해 제약 없는 문제로 풀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00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KKT </a:t>
            </a:r>
            <a:r>
              <a:rPr lang="ko-KR" altLang="en-US" dirty="0"/>
              <a:t>접근법의 조건은 </a:t>
            </a:r>
            <a:r>
              <a:rPr lang="en-US" altLang="ko-KR" dirty="0"/>
              <a:t>4</a:t>
            </a:r>
            <a:r>
              <a:rPr lang="ko-KR" altLang="en-US" dirty="0"/>
              <a:t>가지가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L</a:t>
            </a:r>
            <a:r>
              <a:rPr lang="ko-KR" altLang="en-US" dirty="0"/>
              <a:t>의 </a:t>
            </a:r>
            <a:r>
              <a:rPr lang="ko-KR" altLang="en-US" dirty="0" err="1"/>
              <a:t>그레디언트가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 지점에 해가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Gx</a:t>
            </a:r>
            <a:r>
              <a:rPr lang="ko-KR" altLang="en-US" dirty="0"/>
              <a:t>는 등식조건 </a:t>
            </a:r>
            <a:r>
              <a:rPr lang="en-US" altLang="ko-KR" dirty="0" err="1"/>
              <a:t>hx</a:t>
            </a:r>
            <a:r>
              <a:rPr lang="ko-KR" altLang="en-US" dirty="0"/>
              <a:t>는 부등식 조건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부등식 제약조건에 붙는 </a:t>
            </a:r>
            <a:r>
              <a:rPr lang="ko-KR" altLang="en-US" dirty="0" err="1"/>
              <a:t>라그랑주</a:t>
            </a:r>
            <a:r>
              <a:rPr lang="ko-KR" altLang="en-US" dirty="0"/>
              <a:t> 승수 알파는 음수가 아니고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상호보완적 </a:t>
            </a:r>
            <a:r>
              <a:rPr lang="ko-KR" altLang="en-US" dirty="0" err="1"/>
              <a:t>슬랙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라그랑주</a:t>
            </a:r>
            <a:r>
              <a:rPr lang="ko-KR" altLang="en-US" dirty="0"/>
              <a:t> 승수 알파와 부등식 제한조건 </a:t>
            </a:r>
            <a:r>
              <a:rPr lang="en-US" altLang="ko-KR" dirty="0"/>
              <a:t>h(x)</a:t>
            </a:r>
            <a:r>
              <a:rPr lang="ko-KR" altLang="en-US" dirty="0"/>
              <a:t>의 곱이 </a:t>
            </a:r>
            <a:r>
              <a:rPr lang="en-US" altLang="ko-KR" dirty="0"/>
              <a:t>0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89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.. </a:t>
            </a:r>
            <a:r>
              <a:rPr lang="ko-KR" altLang="en-US" dirty="0"/>
              <a:t>이런 최적화 문제에</a:t>
            </a:r>
            <a:r>
              <a:rPr lang="en-US" altLang="ko-KR" dirty="0"/>
              <a:t>..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물론 일반수학시간에 배운 그래프로 그려서 </a:t>
            </a:r>
            <a:r>
              <a:rPr lang="ko-KR" altLang="en-US" dirty="0" err="1"/>
              <a:t>풀수도</a:t>
            </a:r>
            <a:r>
              <a:rPr lang="ko-KR" altLang="en-US" dirty="0"/>
              <a:t> 있지만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KKT </a:t>
            </a:r>
            <a:r>
              <a:rPr lang="ko-KR" altLang="en-US" dirty="0"/>
              <a:t>접근법을 도입한다면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아래와 같이 조건을 일반화하고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1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그레디언트를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만들고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79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반올림 오차</a:t>
            </a:r>
            <a:r>
              <a:rPr lang="en-US" altLang="ko-KR" dirty="0"/>
              <a:t>: </a:t>
            </a:r>
            <a:r>
              <a:rPr lang="ko-KR" altLang="en-US" dirty="0"/>
              <a:t>한정된 컴퓨터 리소스 문제로 실수를 표현할 때 발생하는 근사오차</a:t>
            </a:r>
            <a:r>
              <a:rPr lang="en-US" altLang="ko-KR" dirty="0"/>
              <a:t>.</a:t>
            </a:r>
            <a:r>
              <a:rPr lang="ko-KR" altLang="en-US" dirty="0"/>
              <a:t> 여러 연산을 거치면서 문제가 커질 수 있기에 이 오차가 최대한 발생하지 않게끔 알고리즘을 </a:t>
            </a:r>
            <a:r>
              <a:rPr lang="ko-KR" altLang="en-US" dirty="0" err="1"/>
              <a:t>설계해야한다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7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부등식 제약에 걸린 </a:t>
            </a:r>
            <a:r>
              <a:rPr lang="ko-KR" altLang="en-US" dirty="0" err="1"/>
              <a:t>라그랑주</a:t>
            </a:r>
            <a:r>
              <a:rPr lang="ko-KR" altLang="en-US" dirty="0"/>
              <a:t> 승수는 음수가 아니라는 조건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22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라그랑주</a:t>
            </a:r>
            <a:r>
              <a:rPr lang="ko-KR" altLang="en-US" dirty="0"/>
              <a:t> 승수와 부등식 제약조건의 곱이 </a:t>
            </a:r>
            <a:r>
              <a:rPr lang="en-US" altLang="ko-KR" dirty="0"/>
              <a:t>0</a:t>
            </a:r>
            <a:r>
              <a:rPr lang="ko-KR" altLang="en-US" dirty="0"/>
              <a:t>이라는 조건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2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위 조건을 연립하여 풀이하면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Feasible point</a:t>
            </a:r>
            <a:r>
              <a:rPr lang="ko-KR" altLang="en-US" dirty="0"/>
              <a:t>에서 다음과 같은 해를 얻을 수 있고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그중 최적해는 </a:t>
            </a:r>
            <a:r>
              <a:rPr lang="en-US" altLang="ko-KR" dirty="0"/>
              <a:t>1</a:t>
            </a:r>
            <a:r>
              <a:rPr lang="ko-KR" altLang="en-US" dirty="0"/>
              <a:t>번이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KKT </a:t>
            </a:r>
            <a:r>
              <a:rPr lang="ko-KR" altLang="en-US" dirty="0"/>
              <a:t>접근법을 이용해 제약이 있는 상황에서도 최적화를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5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.. 4</a:t>
            </a:r>
            <a:r>
              <a:rPr lang="ko-KR" altLang="en-US" dirty="0"/>
              <a:t>장의 내용을 요약하자면</a:t>
            </a:r>
            <a:endParaRPr lang="en-US" altLang="ko-KR" dirty="0"/>
          </a:p>
          <a:p>
            <a:r>
              <a:rPr lang="en-US" altLang="ko-KR" dirty="0" err="1"/>
              <a:t>Ml</a:t>
            </a:r>
            <a:r>
              <a:rPr lang="en-US" altLang="ko-KR" dirty="0"/>
              <a:t> </a:t>
            </a:r>
            <a:r>
              <a:rPr lang="ko-KR" altLang="en-US" dirty="0"/>
              <a:t>알고리즘은 계산이 많이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 조차 한정된 메모리로 인해 실수 계산을 할 때 정확하게 표현하지 못할 수 있음을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 </a:t>
            </a:r>
            <a:r>
              <a:rPr lang="ko-KR" altLang="en-US" dirty="0"/>
              <a:t>알고리즘은 최적화 또는 선형방적식을 풀어서 문제를 해결한다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40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라그랑주</a:t>
            </a:r>
            <a:r>
              <a:rPr lang="ko-KR" altLang="en-US" dirty="0"/>
              <a:t> 함수의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집합은 목적함수 </a:t>
            </a:r>
            <a:r>
              <a:rPr lang="en-US" altLang="ko-KR" dirty="0"/>
              <a:t>f(x)</a:t>
            </a:r>
            <a:r>
              <a:rPr lang="ko-KR" altLang="en-US" dirty="0"/>
              <a:t>의 </a:t>
            </a:r>
            <a:r>
              <a:rPr lang="ko-KR" altLang="en-US" dirty="0" err="1"/>
              <a:t>최적값</a:t>
            </a:r>
            <a:r>
              <a:rPr lang="ko-KR" altLang="en-US" dirty="0"/>
              <a:t> 및 </a:t>
            </a:r>
            <a:r>
              <a:rPr lang="ko-KR" altLang="en-US" dirty="0" err="1"/>
              <a:t>최적점</a:t>
            </a:r>
            <a:r>
              <a:rPr lang="ko-KR" altLang="en-US" dirty="0"/>
              <a:t> 집합과 같다</a:t>
            </a:r>
            <a:r>
              <a:rPr lang="en-US" altLang="ko-KR" dirty="0"/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ff7"/>
              </a:rPr>
              <a:t>∞</a:t>
            </a:r>
            <a:endParaRPr lang="en-US" altLang="ko-KR" dirty="0"/>
          </a:p>
          <a:p>
            <a:r>
              <a:rPr lang="ko-KR" altLang="en-US" dirty="0"/>
              <a:t>그 이유는 제약에 걸린다면</a:t>
            </a:r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함수 최적화 문제는 목적함수의 최적점과 같고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 제약에 걸리지 않는다면</a:t>
            </a:r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함수는 무한대로 발산하기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성립하기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성질들은 실행가능 점이 아닌 점은 최적점이 될 수 없고</a:t>
            </a:r>
            <a:r>
              <a:rPr lang="en-US" altLang="ko-KR" dirty="0"/>
              <a:t>, </a:t>
            </a:r>
            <a:r>
              <a:rPr lang="ko-KR" altLang="en-US" dirty="0"/>
              <a:t>실행가능 범위 안에서 최적점은 변하지 않는다는 것을 보장한다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언더플로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반올림 에러의 한 종류인데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제로에 가까운 수가 제로로 표현되는 것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예를들면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나누는 에러</a:t>
            </a:r>
            <a:r>
              <a:rPr lang="en-US" altLang="ko-KR" dirty="0"/>
              <a:t>, 0</a:t>
            </a:r>
            <a:r>
              <a:rPr lang="ko-KR" altLang="en-US" dirty="0"/>
              <a:t>의 로그 연산 </a:t>
            </a:r>
            <a:r>
              <a:rPr lang="ko-KR" altLang="en-US" dirty="0" err="1"/>
              <a:t>ㅇㅇ</a:t>
            </a:r>
            <a:r>
              <a:rPr lang="en-US" altLang="ko-KR" dirty="0"/>
              <a:t>. Nan</a:t>
            </a:r>
            <a:r>
              <a:rPr lang="ko-KR" altLang="en-US" dirty="0"/>
              <a:t>과 </a:t>
            </a:r>
            <a:r>
              <a:rPr lang="en-US" altLang="ko-KR" dirty="0"/>
              <a:t>–</a:t>
            </a:r>
            <a:r>
              <a:rPr lang="ko-KR" altLang="en-US" dirty="0"/>
              <a:t>무한대로 </a:t>
            </a:r>
            <a:r>
              <a:rPr lang="ko-KR" altLang="en-US" dirty="0" err="1"/>
              <a:t>표현됌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오버플로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큰 숫자가 무한대 또는 음의 무한대로 </a:t>
            </a:r>
            <a:r>
              <a:rPr lang="ko-KR" altLang="en-US" dirty="0" err="1"/>
              <a:t>근사되는</a:t>
            </a:r>
            <a:r>
              <a:rPr lang="ko-KR" altLang="en-US" dirty="0"/>
              <a:t>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64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컨디셔닝이란</a:t>
            </a:r>
            <a:r>
              <a:rPr lang="en-US" altLang="ko-KR" dirty="0"/>
              <a:t>, </a:t>
            </a:r>
            <a:r>
              <a:rPr lang="ko-KR" altLang="en-US" dirty="0"/>
              <a:t>인풋의 작은 변화에 함수가 얼마나 급하게 변하는지를 뜻한다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작은 입력 변화에 결과값이 크게 달라지는 함수에서는 계산 문제가 발생할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입력값의</a:t>
            </a:r>
            <a:r>
              <a:rPr lang="ko-KR" altLang="en-US" dirty="0"/>
              <a:t> 미세한 </a:t>
            </a:r>
            <a:r>
              <a:rPr lang="ko-KR" altLang="en-US" dirty="0" err="1"/>
              <a:t>라운딩</a:t>
            </a:r>
            <a:r>
              <a:rPr lang="ko-KR" altLang="en-US" dirty="0"/>
              <a:t> 에러가 결과 값에 큰 영향을 미치기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컨디션 넘버는 클수록 </a:t>
            </a:r>
            <a:r>
              <a:rPr lang="ko-KR" altLang="en-US" dirty="0" err="1"/>
              <a:t>역행렬</a:t>
            </a:r>
            <a:r>
              <a:rPr lang="ko-KR" altLang="en-US" dirty="0"/>
              <a:t> 계산의 입력의 오차에 민감하다는 뜻이다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컨디션 넘버는 다음과 같이 계산한다</a:t>
            </a:r>
            <a:r>
              <a:rPr lang="en-US" altLang="ko-KR" dirty="0"/>
              <a:t>. </a:t>
            </a:r>
            <a:r>
              <a:rPr lang="ko-KR" altLang="en-US" dirty="0"/>
              <a:t>역행렬이 존재하는 행렬 </a:t>
            </a:r>
            <a:r>
              <a:rPr lang="en-US" altLang="ko-KR" dirty="0"/>
              <a:t>A</a:t>
            </a:r>
            <a:r>
              <a:rPr lang="ko-KR" altLang="en-US" dirty="0"/>
              <a:t>에 가장 큰 </a:t>
            </a:r>
            <a:r>
              <a:rPr lang="ko-KR" altLang="en-US" dirty="0" err="1"/>
              <a:t>고유값과</a:t>
            </a:r>
            <a:r>
              <a:rPr lang="ko-KR" altLang="en-US" dirty="0"/>
              <a:t> 작은 </a:t>
            </a:r>
            <a:r>
              <a:rPr lang="ko-KR" altLang="en-US" dirty="0" err="1"/>
              <a:t>고유값</a:t>
            </a:r>
            <a:r>
              <a:rPr lang="ko-KR" altLang="en-US" dirty="0"/>
              <a:t> 절대값의 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숫자는 매트릭스 자체의 성질이고 </a:t>
            </a:r>
            <a:r>
              <a:rPr lang="ko-KR" altLang="en-US" dirty="0" err="1"/>
              <a:t>역행렬</a:t>
            </a:r>
            <a:r>
              <a:rPr lang="ko-KR" altLang="en-US" dirty="0"/>
              <a:t> 계산에서 발생한 반올림 오차의 결과가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원래 이런 함수</a:t>
            </a:r>
            <a:r>
              <a:rPr lang="en-US" altLang="ko-KR" dirty="0"/>
              <a:t>, </a:t>
            </a:r>
            <a:r>
              <a:rPr lang="ko-KR" altLang="en-US" dirty="0"/>
              <a:t>행렬이 있으니 </a:t>
            </a:r>
            <a:r>
              <a:rPr lang="ko-KR" altLang="en-US" dirty="0" err="1"/>
              <a:t>라운딩</a:t>
            </a:r>
            <a:r>
              <a:rPr lang="ko-KR" altLang="en-US" dirty="0"/>
              <a:t> 에러에 조심해야 한다</a:t>
            </a:r>
            <a:r>
              <a:rPr lang="en-US" altLang="ko-KR" dirty="0"/>
              <a:t>..</a:t>
            </a:r>
            <a:r>
              <a:rPr lang="ko-KR" altLang="en-US" dirty="0"/>
              <a:t>로 이해하면 될듯하다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뭐 결론적으로</a:t>
            </a:r>
            <a:r>
              <a:rPr lang="en-US" altLang="ko-KR" dirty="0"/>
              <a:t>.. </a:t>
            </a:r>
            <a:r>
              <a:rPr lang="ko-KR" altLang="en-US" dirty="0"/>
              <a:t>오차에 민감한 경우가 있으니 최대한 이런 영향을 받지 않게 코드를 </a:t>
            </a:r>
            <a:r>
              <a:rPr lang="ko-KR" altLang="en-US" dirty="0" err="1"/>
              <a:t>설계해야한다는</a:t>
            </a:r>
            <a:r>
              <a:rPr lang="ko-KR" altLang="en-US" dirty="0"/>
              <a:t> 점을 시사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65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 딥러닝 알고리즘엔 최적화가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최적화란 함수 </a:t>
            </a:r>
            <a:r>
              <a:rPr lang="en-US" altLang="ko-KR" dirty="0"/>
              <a:t>f(x)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를 바꿔가면서 최소화</a:t>
            </a:r>
            <a:r>
              <a:rPr lang="en-US" altLang="ko-KR" dirty="0"/>
              <a:t> </a:t>
            </a:r>
            <a:r>
              <a:rPr lang="ko-KR" altLang="en-US" dirty="0"/>
              <a:t>또는 최대화 하는 작업을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함수를 목적함수</a:t>
            </a:r>
            <a:r>
              <a:rPr lang="en-US" altLang="ko-KR" dirty="0"/>
              <a:t>,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ko-KR" altLang="en-US" dirty="0"/>
              <a:t>비용함수</a:t>
            </a:r>
            <a:r>
              <a:rPr lang="en-US" altLang="ko-KR" dirty="0"/>
              <a:t>, </a:t>
            </a:r>
            <a:r>
              <a:rPr lang="ko-KR" altLang="en-US" dirty="0"/>
              <a:t>손실함수</a:t>
            </a:r>
            <a:r>
              <a:rPr lang="en-US" altLang="ko-KR" dirty="0"/>
              <a:t>, </a:t>
            </a:r>
            <a:r>
              <a:rPr lang="ko-KR" altLang="en-US" dirty="0"/>
              <a:t>오차함수라고 부름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37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r>
              <a:rPr lang="ko-KR" altLang="en-US" dirty="0" err="1"/>
              <a:t>미분값은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값을 작게 만들기 위해 </a:t>
            </a:r>
            <a:r>
              <a:rPr lang="en-US" altLang="ko-KR" dirty="0"/>
              <a:t>x</a:t>
            </a:r>
            <a:r>
              <a:rPr lang="ko-KR" altLang="en-US" dirty="0"/>
              <a:t>를 어떻게 변화 시켜야 하는지 알려주기 때문에</a:t>
            </a:r>
            <a:r>
              <a:rPr lang="en-US" altLang="ko-KR" dirty="0"/>
              <a:t>, </a:t>
            </a:r>
            <a:r>
              <a:rPr lang="ko-KR" altLang="en-US" dirty="0" err="1"/>
              <a:t>함수값을</a:t>
            </a:r>
            <a:r>
              <a:rPr lang="ko-KR" altLang="en-US" dirty="0"/>
              <a:t> 최소화 하는데 도움을 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x</a:t>
            </a:r>
            <a:r>
              <a:rPr lang="ko-KR" altLang="en-US" dirty="0"/>
              <a:t>를 왼쪽으로 이동시켜 값을 작게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도함수가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x</a:t>
            </a:r>
            <a:r>
              <a:rPr lang="ko-KR" altLang="en-US" dirty="0"/>
              <a:t>를 오른쪽으로 이동시켜 값을 크게 만들고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우리가 알고 있는 </a:t>
            </a:r>
            <a:r>
              <a:rPr lang="ko-KR" altLang="en-US" dirty="0" err="1"/>
              <a:t>경사하강법임</a:t>
            </a:r>
            <a:r>
              <a:rPr lang="ko-KR" altLang="en-US" dirty="0"/>
              <a:t> </a:t>
            </a:r>
            <a:r>
              <a:rPr lang="ko-KR" altLang="en-US" dirty="0" err="1"/>
              <a:t>ㅇㅇ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2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용어 정리를 하자면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Critical point </a:t>
            </a:r>
            <a:r>
              <a:rPr lang="ko-KR" altLang="en-US" dirty="0"/>
              <a:t>또는 </a:t>
            </a:r>
            <a:r>
              <a:rPr lang="en-US" altLang="ko-KR" dirty="0"/>
              <a:t>stationary point</a:t>
            </a:r>
            <a:r>
              <a:rPr lang="ko-KR" altLang="en-US" dirty="0"/>
              <a:t>는 </a:t>
            </a:r>
            <a:r>
              <a:rPr lang="ko-KR" altLang="en-US" dirty="0" err="1"/>
              <a:t>도함수값이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지점</a:t>
            </a:r>
            <a:r>
              <a:rPr lang="en-US" altLang="ko-KR" dirty="0"/>
              <a:t>.. </a:t>
            </a:r>
            <a:r>
              <a:rPr lang="ko-KR" altLang="en-US" dirty="0"/>
              <a:t>한국말로 극점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9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왼쪽과 같이 모든 이웃의 점보다 작은 점은 </a:t>
            </a:r>
            <a:r>
              <a:rPr lang="en-US" altLang="ko-KR" dirty="0"/>
              <a:t>local minimum point, </a:t>
            </a:r>
            <a:r>
              <a:rPr lang="ko-KR" altLang="en-US" dirty="0"/>
              <a:t>큰 점은 </a:t>
            </a:r>
            <a:r>
              <a:rPr lang="en-US" altLang="ko-KR" dirty="0"/>
              <a:t>local maximum point, </a:t>
            </a:r>
            <a:r>
              <a:rPr lang="ko-KR" altLang="en-US" dirty="0" err="1"/>
              <a:t>극소점</a:t>
            </a:r>
            <a:r>
              <a:rPr lang="en-US" altLang="ko-KR" dirty="0"/>
              <a:t>, </a:t>
            </a:r>
            <a:r>
              <a:rPr lang="ko-KR" altLang="en-US" dirty="0"/>
              <a:t>극대점도 아닌 </a:t>
            </a:r>
            <a:r>
              <a:rPr lang="ko-KR" altLang="en-US" dirty="0" err="1"/>
              <a:t>안장점</a:t>
            </a:r>
            <a:r>
              <a:rPr lang="en-US" altLang="ko-KR" dirty="0"/>
              <a:t>, saddle point 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흔히들 변곡점으로도 알고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75FA2-6C42-4D6B-BC32-C1F878E1B2E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2">
            <a:extLst>
              <a:ext uri="{FF2B5EF4-FFF2-40B4-BE49-F238E27FC236}">
                <a16:creationId xmlns:a16="http://schemas.microsoft.com/office/drawing/2014/main" id="{7DACFA4C-597F-DE48-B9D3-25B1F42F3E79}"/>
              </a:ext>
            </a:extLst>
          </p:cNvPr>
          <p:cNvSpPr/>
          <p:nvPr userDrawn="1"/>
        </p:nvSpPr>
        <p:spPr>
          <a:xfrm>
            <a:off x="1121927" y="1496595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b="1" i="0" dirty="0">
              <a:solidFill>
                <a:schemeClr val="tx1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41E2E4-4DEA-EA47-B511-0B30F77C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926" y="1496595"/>
            <a:ext cx="9948140" cy="1351847"/>
          </a:xfrm>
        </p:spPr>
        <p:txBody>
          <a:bodyPr anchor="ctr">
            <a:normAutofit/>
          </a:bodyPr>
          <a:lstStyle>
            <a:lvl1pPr algn="ctr">
              <a:defRPr sz="4400"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23F127-138F-5C48-866A-4447A1E762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392" y="4607755"/>
            <a:ext cx="9144000" cy="1655762"/>
          </a:xfrm>
        </p:spPr>
        <p:txBody>
          <a:bodyPr anchor="ctr"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ore-KR" dirty="0"/>
              <a:t>Click</a:t>
            </a:r>
            <a:endParaRPr kumimoji="1" lang="ko-Kore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E18D62B-3E86-5348-BD78-79A46697A5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465" y="3194507"/>
            <a:ext cx="4889854" cy="14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54E-C48A-884E-B951-7E83F829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NanumSquareOTF_ac Bold" panose="020B0600000101010101" pitchFamily="34" charset="-127"/>
                <a:ea typeface="NanumSquareOTF_ac 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6F0F3-6590-4440-B3DD-6F2DD98C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432000" algn="l">
              <a:lnSpc>
                <a:spcPct val="150000"/>
              </a:lnSpc>
              <a:spcBef>
                <a:spcPts val="16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1pPr>
            <a:lvl2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8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2pPr>
            <a:lvl3pPr marL="11430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6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3pPr>
            <a:lvl4pPr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 sz="14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4pPr>
            <a:lvl5pPr marL="2057400" indent="-4320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60000"/>
              <a:buFont typeface="Courier New" panose="02070309020205020404" pitchFamily="49" charset="0"/>
              <a:buChar char="o"/>
              <a:defRPr sz="1200" b="0" i="0">
                <a:latin typeface="NanumSquareOTF_ac" panose="020B0600000101010101" pitchFamily="34" charset="-127"/>
                <a:ea typeface="NanumSquareOTF_ac" panose="020B0600000101010101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770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4">
            <a:extLst>
              <a:ext uri="{FF2B5EF4-FFF2-40B4-BE49-F238E27FC236}">
                <a16:creationId xmlns:a16="http://schemas.microsoft.com/office/drawing/2014/main" id="{CB67DBA2-CCFB-814F-924E-5BB6D7D99E7F}"/>
              </a:ext>
            </a:extLst>
          </p:cNvPr>
          <p:cNvSpPr/>
          <p:nvPr userDrawn="1"/>
        </p:nvSpPr>
        <p:spPr>
          <a:xfrm>
            <a:off x="1121927" y="2739934"/>
            <a:ext cx="9948139" cy="135184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D21928A-E34D-824F-8941-F540C5D68BD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5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  <a:cs typeface="Arial" panose="020B0604020202020204" pitchFamily="34" charset="0"/>
              </a:rPr>
              <a:t>Thanks for listening</a:t>
            </a:r>
            <a:endParaRPr lang="ko-KR" altLang="en-US" sz="5400" b="1" i="0" dirty="0">
              <a:solidFill>
                <a:schemeClr val="tx1">
                  <a:lumMod val="85000"/>
                  <a:lumOff val="15000"/>
                </a:schemeClr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4AC96-B762-6142-A8EE-647AB5EA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602F5-7096-E44F-B694-8C029C7C4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8947B-4EE4-BC44-ACCC-9A3FA060C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EA8A-4A3A-3A4A-AF89-A7FE62BAFD7C}" type="datetimeFigureOut">
              <a:rPr kumimoji="1" lang="ko-Kore-KR" altLang="en-US" smtClean="0"/>
              <a:t>01/27/2023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6F24C-3804-7C45-B460-91C1CDFA4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737C-6877-3A45-B04C-77114A22E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456D-73EA-D841-B99B-3D671286522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162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DF6F-A46B-504B-B4E6-1B36EC76A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4. Numerical Computation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A40256-EBCB-4345-9E6D-FACB6E23C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 dirty="0"/>
              <a:t>2023. 1. 27</a:t>
            </a:r>
          </a:p>
          <a:p>
            <a:r>
              <a:rPr kumimoji="1" lang="en-US" altLang="en-US" dirty="0" err="1"/>
              <a:t>Jiwoon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Jeong</a:t>
            </a:r>
            <a:endParaRPr kumimoji="1" lang="en-US" altLang="en-US" dirty="0"/>
          </a:p>
          <a:p>
            <a:r>
              <a:rPr kumimoji="1" lang="en-US" altLang="en-US" dirty="0"/>
              <a:t>wjdwldns0905@gmail.com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8344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335338-2B3B-4C3A-0F3B-CACF60EC9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096" y="2356216"/>
            <a:ext cx="5245808" cy="3716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BD2B3D-35D0-5D3F-548E-0D19643FFB1D}"/>
              </a:ext>
            </a:extLst>
          </p:cNvPr>
          <p:cNvSpPr txBox="1"/>
          <p:nvPr/>
        </p:nvSpPr>
        <p:spPr>
          <a:xfrm>
            <a:off x="8559596" y="2658835"/>
            <a:ext cx="33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Critical point</a:t>
            </a:r>
            <a:r>
              <a:rPr lang="en-US" altLang="ko-KR" sz="1600" dirty="0">
                <a:latin typeface="+mn-ea"/>
              </a:rPr>
              <a:t> or </a:t>
            </a:r>
            <a:r>
              <a:rPr lang="en-US" altLang="ko-KR" sz="1600" b="1" dirty="0">
                <a:latin typeface="+mn-ea"/>
              </a:rPr>
              <a:t>stationary point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99CCD43-CBE5-6A4A-C15A-B161E1B0AACA}"/>
              </a:ext>
            </a:extLst>
          </p:cNvPr>
          <p:cNvSpPr/>
          <p:nvPr/>
        </p:nvSpPr>
        <p:spPr>
          <a:xfrm rot="9548541" flipV="1">
            <a:off x="6229411" y="3480288"/>
            <a:ext cx="2770995" cy="10610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01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20CD2-63DD-F6C9-B189-164F337B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232" y="2917201"/>
            <a:ext cx="616353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0DF6EA-680F-37D3-D679-3FBBD443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91" y="2619177"/>
            <a:ext cx="5325218" cy="2838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DE7DD5-99EF-65E6-3262-37C11E6719C4}"/>
              </a:ext>
            </a:extLst>
          </p:cNvPr>
          <p:cNvSpPr txBox="1"/>
          <p:nvPr/>
        </p:nvSpPr>
        <p:spPr>
          <a:xfrm>
            <a:off x="3743756" y="5376417"/>
            <a:ext cx="3364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Global minimum point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4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Use </a:t>
                </a:r>
                <a:r>
                  <a:rPr kumimoji="1" lang="en-US" altLang="ko-KR" b="1" dirty="0"/>
                  <a:t>gradient</a:t>
                </a:r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directional derivative</a:t>
                </a:r>
              </a:p>
              <a:p>
                <a:pPr lvl="2"/>
                <a:r>
                  <a:rPr kumimoji="1" lang="en-US" altLang="ko-KR" dirty="0"/>
                  <a:t>we can get gradient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800" b="1" i="1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with </a:t>
                </a:r>
                <a:r>
                  <a:rPr kumimoji="1" lang="en-US" altLang="ko-KR" b="1" dirty="0"/>
                  <a:t>partial derivative</a:t>
                </a:r>
              </a:p>
              <a:p>
                <a:pPr lvl="2"/>
                <a:r>
                  <a:rPr kumimoji="1" lang="en-US" altLang="ko-KR" b="1" dirty="0"/>
                  <a:t>directional 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8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8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kumimoji="1" lang="ko-KR" altLang="en-US" sz="1600" b="1" i="1">
                        <a:latin typeface="Cambria Math" panose="02040503050406030204" pitchFamily="18" charset="0"/>
                      </a:rPr>
                      <m:t>𝛁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ko-KR" b="1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kumimoji="1" lang="en-US" altLang="ko-KR" b="1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sz="1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6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ko-KR" altLang="en-US" b="1" i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e>
                    </m:d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kumimoji="1" lang="ko-KR" alt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R" b="1" dirty="0"/>
                  <a:t> u is unit vector</a:t>
                </a:r>
              </a:p>
              <a:p>
                <a:pPr lvl="2"/>
                <a:r>
                  <a:rPr kumimoji="1" lang="en-US" altLang="ko-KR" b="1" dirty="0"/>
                  <a:t>So,  </a:t>
                </a: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kumimoji="1" lang="en-US" altLang="ko-KR" b="1" dirty="0"/>
              </a:p>
              <a:p>
                <a:pPr lvl="2"/>
                <a:endParaRPr kumimoji="1" lang="en-US" altLang="ko-KR" b="1" dirty="0"/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Gradient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Decent for multi-variable function</a:t>
                </a:r>
              </a:p>
              <a:p>
                <a:pPr lvl="1"/>
                <a:r>
                  <a:rPr kumimoji="1" lang="en-US" altLang="ko-KR" dirty="0"/>
                  <a:t>Gradient descent proposes a new point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m:rPr>
                        <m:sty m:val="p"/>
                      </m:rPr>
                      <a:rPr kumimoji="1" lang="ko-KR" altLang="en-US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dirty="0"/>
                  <a:t> is the </a:t>
                </a:r>
                <a:r>
                  <a:rPr kumimoji="1" lang="en-US" altLang="ko-KR" b="1" dirty="0"/>
                  <a:t>learning rate</a:t>
                </a:r>
              </a:p>
              <a:p>
                <a:pPr lvl="1"/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93F3C14-F5A7-D3A6-2466-2ECB1D4B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531" y="2431316"/>
            <a:ext cx="3896269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3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dirty="0"/>
              <a:t>ﬁnd the maximal or minimal value of </a:t>
            </a:r>
            <a:r>
              <a:rPr kumimoji="1" lang="en-US" altLang="ko-KR" b="1" dirty="0"/>
              <a:t>f(x)</a:t>
            </a:r>
            <a:r>
              <a:rPr kumimoji="1" lang="en-US" altLang="ko-KR" dirty="0"/>
              <a:t> for values of </a:t>
            </a:r>
            <a:r>
              <a:rPr kumimoji="1" lang="en-US" altLang="ko-KR" b="1" dirty="0"/>
              <a:t>x</a:t>
            </a:r>
            <a:r>
              <a:rPr kumimoji="1" lang="en-US" altLang="ko-KR" dirty="0"/>
              <a:t> in some </a:t>
            </a:r>
            <a:r>
              <a:rPr kumimoji="1" lang="en-US" altLang="ko-KR" b="1" dirty="0"/>
              <a:t>set</a:t>
            </a:r>
            <a:r>
              <a:rPr kumimoji="1" lang="en-US" altLang="ko-KR" dirty="0"/>
              <a:t> </a:t>
            </a:r>
            <a:r>
              <a:rPr kumimoji="1" lang="en-US" altLang="ko-KR" b="1" dirty="0"/>
              <a:t>S</a:t>
            </a:r>
          </a:p>
          <a:p>
            <a:r>
              <a:rPr kumimoji="1" lang="en-US" altLang="ko-KR" b="1" dirty="0"/>
              <a:t>Points x </a:t>
            </a:r>
            <a:r>
              <a:rPr kumimoji="1" lang="en-US" altLang="ko-KR" dirty="0"/>
              <a:t>that lie </a:t>
            </a:r>
            <a:r>
              <a:rPr kumimoji="1" lang="en-US" altLang="ko-KR" b="1" dirty="0"/>
              <a:t>within the set S </a:t>
            </a:r>
            <a:r>
              <a:rPr kumimoji="1" lang="en-US" altLang="ko-KR" dirty="0"/>
              <a:t>are called </a:t>
            </a:r>
            <a:r>
              <a:rPr kumimoji="1" lang="en-US" altLang="ko-KR" b="1" dirty="0"/>
              <a:t>feasible points</a:t>
            </a:r>
            <a:r>
              <a:rPr kumimoji="1" lang="en-US" altLang="ko-KR" dirty="0"/>
              <a:t> in constrained optimization terminology.</a:t>
            </a:r>
          </a:p>
        </p:txBody>
      </p:sp>
    </p:spTree>
    <p:extLst>
      <p:ext uri="{BB962C8B-B14F-4D97-AF65-F5344CB8AC3E}">
        <p14:creationId xmlns:p14="http://schemas.microsoft.com/office/powerpoint/2010/main" val="218424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ko-KR" b="1" dirty="0" err="1"/>
              <a:t>Kaurush</a:t>
            </a:r>
            <a:r>
              <a:rPr kumimoji="1" lang="en-US" altLang="ko-KR" b="1" dirty="0"/>
              <a:t>-Kuhn-Tucker (KKT) approach</a:t>
            </a:r>
          </a:p>
          <a:p>
            <a:pPr lvl="1"/>
            <a:r>
              <a:rPr kumimoji="1" lang="en-US" altLang="ko-KR" dirty="0"/>
              <a:t>General solution to constrained optimization</a:t>
            </a:r>
          </a:p>
          <a:p>
            <a:pPr lvl="1"/>
            <a:r>
              <a:rPr kumimoji="1" lang="en-US" altLang="ko-KR" dirty="0"/>
              <a:t>Introduce a new function called the </a:t>
            </a:r>
            <a:r>
              <a:rPr kumimoji="1" lang="en-US" altLang="ko-KR" b="1" dirty="0"/>
              <a:t>generalized Lagrange function</a:t>
            </a:r>
          </a:p>
        </p:txBody>
      </p:sp>
    </p:spTree>
    <p:extLst>
      <p:ext uri="{BB962C8B-B14F-4D97-AF65-F5344CB8AC3E}">
        <p14:creationId xmlns:p14="http://schemas.microsoft.com/office/powerpoint/2010/main" val="981515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dirty="0"/>
                  <a:t>To define </a:t>
                </a:r>
                <a:r>
                  <a:rPr kumimoji="1" lang="en-US" altLang="ko-KR" b="1" dirty="0"/>
                  <a:t>generalized Lagrange function, </a:t>
                </a:r>
                <a:r>
                  <a:rPr kumimoji="1" lang="en-US" altLang="ko-KR" dirty="0"/>
                  <a:t>describe</a:t>
                </a:r>
                <a:r>
                  <a:rPr kumimoji="1" lang="en-US" altLang="ko-KR" b="1" dirty="0"/>
                  <a:t> S in terms of equations and inequalities.</a:t>
                </a:r>
              </a:p>
              <a:p>
                <a:pPr lvl="1"/>
                <a:r>
                  <a:rPr kumimoji="1" lang="en-US" altLang="ko-KR" b="1" dirty="0"/>
                  <a:t>m</a:t>
                </a:r>
                <a:r>
                  <a:rPr kumimoji="1" lang="en-US" altLang="ko-KR" dirty="0"/>
                  <a:t> functions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dirty="0"/>
                  <a:t> and </a:t>
                </a:r>
                <a:r>
                  <a:rPr kumimoji="1" lang="en-US" altLang="ko-KR" b="1" dirty="0"/>
                  <a:t>n</a:t>
                </a:r>
                <a:r>
                  <a:rPr kumimoji="1" lang="en-US" altLang="ko-KR" dirty="0"/>
                  <a:t> functions of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endParaRPr kumimoji="1" lang="en-US" altLang="ko-KR" b="1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equality constraint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kumimoji="1"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are called inequality constraint</a:t>
                </a:r>
                <a:endParaRPr kumimoji="1" lang="en-US" altLang="ko-KR" b="1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69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lvl="1"/>
                <a:r>
                  <a:rPr kumimoji="1" lang="en-US" altLang="ko-KR" b="1" dirty="0"/>
                  <a:t>generalized Lagrange function</a:t>
                </a:r>
              </a:p>
              <a:p>
                <a:pPr lvl="1"/>
                <a:r>
                  <a:rPr kumimoji="1" lang="en-US" altLang="ko-KR" dirty="0"/>
                  <a:t>New variables </a:t>
                </a:r>
                <a14:m>
                  <m:oMath xmlns:m="http://schemas.openxmlformats.org/officeDocument/2006/math"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ko-KR" b="1" dirty="0"/>
                  <a:t> </a:t>
                </a:r>
                <a:r>
                  <a:rPr kumimoji="1" lang="en-US" altLang="ko-KR" dirty="0"/>
                  <a:t>for each constraint, called </a:t>
                </a:r>
                <a:r>
                  <a:rPr kumimoji="1" lang="en-US" altLang="ko-KR" b="1" dirty="0"/>
                  <a:t>KKT multipliers</a:t>
                </a:r>
                <a:endParaRPr kumimoji="1" lang="en-US" altLang="ko-KR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b="1" dirty="0"/>
                  <a:t>Solve a constrained minimization problem </a:t>
                </a:r>
                <a:r>
                  <a:rPr kumimoji="1" lang="en-US" altLang="ko-KR" dirty="0"/>
                  <a:t>using </a:t>
                </a:r>
                <a:r>
                  <a:rPr kumimoji="1" lang="en-US" altLang="ko-KR" b="1" dirty="0"/>
                  <a:t>unconstrained generalized Lagrange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66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ko-KR" altLang="en-US" sz="20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ko-KR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sz="2000" dirty="0"/>
                  <a:t>1. stationarity: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2. primal constraints: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3. dual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4. 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=1,2,…,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7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</a:t>
            </a:r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359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BD2A4C9-9762-B8CE-5D36-629A8782D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599" y="2693512"/>
            <a:ext cx="4064745" cy="2407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C9ED0-882A-0FA2-C2E4-3CA09761F36A}"/>
                  </a:ext>
                </a:extLst>
              </p:cNvPr>
              <p:cNvSpPr txBox="1"/>
              <p:nvPr/>
            </p:nvSpPr>
            <p:spPr>
              <a:xfrm>
                <a:off x="6894774" y="309227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1800" b="1" dirty="0"/>
                  <a:t>2. primal constraints: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sz="1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C9ED0-882A-0FA2-C2E4-3CA09761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774" y="3092276"/>
                <a:ext cx="60960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U자형 7">
            <a:extLst>
              <a:ext uri="{FF2B5EF4-FFF2-40B4-BE49-F238E27FC236}">
                <a16:creationId xmlns:a16="http://schemas.microsoft.com/office/drawing/2014/main" id="{CAF16280-BB3F-F064-798C-1EAE93554786}"/>
              </a:ext>
            </a:extLst>
          </p:cNvPr>
          <p:cNvSpPr/>
          <p:nvPr/>
        </p:nvSpPr>
        <p:spPr>
          <a:xfrm rot="5400000">
            <a:off x="6320976" y="4236486"/>
            <a:ext cx="2183520" cy="1035924"/>
          </a:xfrm>
          <a:prstGeom prst="uturnArrow">
            <a:avLst>
              <a:gd name="adj1" fmla="val 3126"/>
              <a:gd name="adj2" fmla="val 6758"/>
              <a:gd name="adj3" fmla="val 25000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6460236" y="3762214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1. stationarity: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236" y="3762214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2570988" y="3117309"/>
            <a:ext cx="7461504" cy="165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9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6643116" y="3732716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3. dual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116" y="3732716"/>
                <a:ext cx="6096000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5803392" y="3523488"/>
            <a:ext cx="1109472" cy="76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7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kumimoji="1" lang="en-US" altLang="ko-KR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/>
              <p:nvPr/>
            </p:nvSpPr>
            <p:spPr>
              <a:xfrm>
                <a:off x="2180844" y="5240938"/>
                <a:ext cx="75727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kumimoji="1" lang="en-US" altLang="ko-KR" sz="2000" b="1" dirty="0"/>
                  <a:t>4. complementary slackness: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,…,</m:t>
                    </m:r>
                    <m:r>
                      <a:rPr kumimoji="1"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4B4CC2-6F46-865D-0900-E63F924B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844" y="5240938"/>
                <a:ext cx="7572756" cy="400110"/>
              </a:xfrm>
              <a:prstGeom prst="rect">
                <a:avLst/>
              </a:prstGeom>
              <a:blipFill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196ABF8B-76CE-6AAD-2CEC-628C46935FD3}"/>
              </a:ext>
            </a:extLst>
          </p:cNvPr>
          <p:cNvSpPr/>
          <p:nvPr/>
        </p:nvSpPr>
        <p:spPr>
          <a:xfrm>
            <a:off x="5023104" y="3523488"/>
            <a:ext cx="2913888" cy="1682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40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R" sz="2900" b="1" dirty="0"/>
                  <a:t>Kaurush-Kuhn-Tucker (KKT) approach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1"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ko-KR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ko-KR" altLang="en-US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ko-KR" b="1" i="1" dirty="0">
                    <a:latin typeface="Cambria Math" panose="02040503050406030204" pitchFamily="18" charset="0"/>
                  </a:rPr>
                  <a:t>3)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𝟒𝟖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𝟕𝟔</m:t>
                    </m:r>
                  </m:oMath>
                </a14:m>
                <a:endParaRPr kumimoji="1" lang="en-US" altLang="ko-K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20B0FB9-585A-D59F-F33E-83D38A5F8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919" y="3327496"/>
            <a:ext cx="406474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lang="en-US" altLang="ko-KR" dirty="0"/>
              <a:t>ML algorithms require a high amount of numerical computation.</a:t>
            </a:r>
          </a:p>
          <a:p>
            <a:r>
              <a:rPr kumimoji="1" lang="en-US" altLang="en-US" dirty="0"/>
              <a:t>Understand that even computer can be difficult when a mathematical function involves real numbers, which cannot be represented precisely using a finite amount of memory. </a:t>
            </a:r>
            <a:r>
              <a:rPr kumimoji="1" lang="en-US" altLang="en-US" dirty="0">
                <a:sym typeface="Wingdings" panose="05000000000000000000" pitchFamily="2" charset="2"/>
              </a:rPr>
              <a:t> underflow, overflow .. </a:t>
            </a:r>
            <a:r>
              <a:rPr kumimoji="1" lang="en-US" altLang="en-US" dirty="0" err="1">
                <a:sym typeface="Wingdings" panose="05000000000000000000" pitchFamily="2" charset="2"/>
              </a:rPr>
              <a:t>etc</a:t>
            </a:r>
            <a:endParaRPr kumimoji="1" lang="en-US" altLang="en-US" dirty="0"/>
          </a:p>
          <a:p>
            <a:r>
              <a:rPr kumimoji="1" lang="en-US" altLang="en-US" dirty="0"/>
              <a:t>ML algorithms use optimization (ﬁnding the value of argument that minimizes or maximizes a function) and solving system of linear equations. </a:t>
            </a:r>
            <a:r>
              <a:rPr kumimoji="1" lang="en-US" altLang="en-US" dirty="0">
                <a:sym typeface="Wingdings" panose="05000000000000000000" pitchFamily="2" charset="2"/>
              </a:rPr>
              <a:t></a:t>
            </a:r>
            <a:r>
              <a:rPr kumimoji="1" lang="en-US" altLang="en-US" dirty="0"/>
              <a:t> GD, KKT.. </a:t>
            </a:r>
            <a:r>
              <a:rPr kumimoji="1" lang="en-US" altLang="en-US" dirty="0" err="1"/>
              <a:t>etc</a:t>
            </a:r>
            <a:endParaRPr kumimoji="1" lang="en-US" altLang="en-US" dirty="0"/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834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4.4 Constrained Optimization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ko-KR" b="1" dirty="0"/>
                  <a:t>Kaurush-Kuhn-Tucker (KKT) approach</a:t>
                </a:r>
                <a:endParaRPr kumimoji="1" lang="en-US" altLang="ko-KR" sz="2000" b="1" dirty="0"/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dirty="0"/>
                  <a:t>same optimal objective function value and set of optimal points </a:t>
                </a:r>
                <a:r>
                  <a:rPr kumimoji="1" lang="en-US" altLang="ko-KR" b="1" dirty="0"/>
                  <a:t>x</a:t>
                </a:r>
                <a:r>
                  <a:rPr kumimoji="1" lang="en-US" altLang="ko-KR" dirty="0"/>
                  <a:t> as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b="1" dirty="0"/>
              </a:p>
              <a:p>
                <a:pPr lvl="1"/>
                <a:r>
                  <a:rPr kumimoji="1" lang="en-US" altLang="ko-KR" sz="2000" dirty="0"/>
                  <a:t>This follows because any time the constrains are satisfied,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While any time a constraint is violated,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𝒂𝒙</m:t>
                          </m:r>
                        </m:e>
                        <m:sub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ko-KR" alt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ko-KR" sz="2000" b="1" i="1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ko-KR" alt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kumimoji="1"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ko-KR" altLang="en-US"/>
                        <m:t>∞</m:t>
                      </m:r>
                    </m:oMath>
                  </m:oMathPara>
                </a14:m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sz="2000" dirty="0"/>
              </a:p>
              <a:p>
                <a:pPr marL="253800" lvl="1" indent="0">
                  <a:buNone/>
                </a:pPr>
                <a:endParaRPr kumimoji="1" lang="en-US" altLang="ko-KR" b="1" dirty="0"/>
              </a:p>
              <a:p>
                <a:pPr marL="253800" lvl="1" indent="0">
                  <a:buNone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07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Contents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515600" cy="4351338"/>
          </a:xfrm>
        </p:spPr>
        <p:txBody>
          <a:bodyPr/>
          <a:lstStyle/>
          <a:p>
            <a:r>
              <a:rPr kumimoji="1" lang="en-US" altLang="en-US" dirty="0"/>
              <a:t>Summary</a:t>
            </a:r>
          </a:p>
          <a:p>
            <a:r>
              <a:rPr kumimoji="1" lang="en-US" altLang="en-US" dirty="0"/>
              <a:t>4.1 Overflow and Underflow</a:t>
            </a:r>
          </a:p>
          <a:p>
            <a:r>
              <a:rPr kumimoji="1" lang="en-US" altLang="en-US" dirty="0"/>
              <a:t>4.2 Poor Conditioning</a:t>
            </a:r>
          </a:p>
          <a:p>
            <a:r>
              <a:rPr kumimoji="1" lang="en-US" altLang="en-US" dirty="0"/>
              <a:t>4.3 Gradient-Based Optimization</a:t>
            </a:r>
          </a:p>
          <a:p>
            <a:r>
              <a:rPr kumimoji="1" lang="en-US" altLang="en-US" dirty="0"/>
              <a:t>4.4 Constrained Optimization</a:t>
            </a:r>
          </a:p>
          <a:p>
            <a:r>
              <a:rPr kumimoji="1" lang="en-US" alt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8862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Rounding error</a:t>
            </a:r>
          </a:p>
          <a:p>
            <a:pPr lvl="1"/>
            <a:r>
              <a:rPr kumimoji="1" lang="en-US" altLang="en-US" dirty="0"/>
              <a:t>approximation error when we represent the number in the computer </a:t>
            </a:r>
          </a:p>
          <a:p>
            <a:pPr lvl="1"/>
            <a:r>
              <a:rPr kumimoji="1" lang="en-US" altLang="en-US" dirty="0"/>
              <a:t>This can cause some numerical problem if we let this</a:t>
            </a:r>
          </a:p>
        </p:txBody>
      </p:sp>
    </p:spTree>
    <p:extLst>
      <p:ext uri="{BB962C8B-B14F-4D97-AF65-F5344CB8AC3E}">
        <p14:creationId xmlns:p14="http://schemas.microsoft.com/office/powerpoint/2010/main" val="408523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4.1 Overflow and Underflow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Underflow</a:t>
                </a:r>
              </a:p>
              <a:p>
                <a:pPr lvl="1"/>
                <a:r>
                  <a:rPr kumimoji="1" lang="en-US" altLang="en-US" dirty="0"/>
                  <a:t>One form of rounding error</a:t>
                </a:r>
              </a:p>
              <a:p>
                <a:pPr lvl="1"/>
                <a:r>
                  <a:rPr kumimoji="1" lang="en-US" altLang="en-US" dirty="0"/>
                  <a:t>Underflow occurs when numbers near zero are rounded to zero</a:t>
                </a:r>
              </a:p>
              <a:p>
                <a:pPr lvl="1"/>
                <a:r>
                  <a:rPr kumimoji="1" lang="en-US" altLang="en-US" dirty="0"/>
                  <a:t>For example, division by zero or logarithms of zero. It returns </a:t>
                </a:r>
                <a:r>
                  <a:rPr kumimoji="1" lang="en-US" altLang="en-US" dirty="0" err="1"/>
                  <a:t>NaN</a:t>
                </a:r>
                <a:r>
                  <a:rPr kumimoji="1" lang="en-US" altLang="en-US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ko-KR" altLang="en-US"/>
                      <m:t>∞</m:t>
                    </m:r>
                    <m:r>
                      <m:rPr>
                        <m:nor/>
                      </m:rPr>
                      <a:rPr lang="en-US" altLang="ko-KR" b="0" i="0" smtClean="0"/>
                      <m:t>,</m:t>
                    </m:r>
                  </m:oMath>
                </a14:m>
                <a:r>
                  <a:rPr kumimoji="1" lang="en-US" altLang="en-US" dirty="0"/>
                  <a:t> </a:t>
                </a:r>
                <a:r>
                  <a:rPr lang="en-US" altLang="ko-KR" dirty="0"/>
                  <a:t>Respectively</a:t>
                </a:r>
                <a:r>
                  <a:rPr kumimoji="1" lang="en-US" altLang="ko-KR" dirty="0"/>
                  <a:t>.</a:t>
                </a:r>
                <a:endParaRPr kumimoji="1" lang="en-US" altLang="en-US" dirty="0"/>
              </a:p>
              <a:p>
                <a:r>
                  <a:rPr kumimoji="1" lang="en-US" altLang="ko-KR" b="1" dirty="0"/>
                  <a:t>Overflow</a:t>
                </a:r>
              </a:p>
              <a:p>
                <a:pPr lvl="1"/>
                <a:r>
                  <a:rPr kumimoji="1" lang="en-US" altLang="ko-KR" dirty="0"/>
                  <a:t>Overﬂow occurs when numbers with large magnitude are approximated as ∞ or −∞</a:t>
                </a:r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Conditioning</a:t>
            </a:r>
          </a:p>
          <a:p>
            <a:pPr lvl="1"/>
            <a:r>
              <a:rPr kumimoji="1" lang="en-US" altLang="en-US" dirty="0"/>
              <a:t>Conditioning refers to how rapidly a function changes with respect to small changes in its inputs</a:t>
            </a:r>
          </a:p>
          <a:p>
            <a:pPr lvl="1"/>
            <a:r>
              <a:rPr kumimoji="1" lang="en-US" altLang="en-US" b="1" dirty="0"/>
              <a:t>Functions that change rapidly </a:t>
            </a:r>
            <a:r>
              <a:rPr kumimoji="1" lang="en-US" altLang="en-US" dirty="0"/>
              <a:t>when their inputs are perturbed slightly </a:t>
            </a:r>
            <a:r>
              <a:rPr kumimoji="1" lang="en-US" altLang="en-US" b="1" dirty="0"/>
              <a:t>can be problematic for</a:t>
            </a:r>
            <a:r>
              <a:rPr kumimoji="1" lang="en-US" altLang="en-US" dirty="0"/>
              <a:t> </a:t>
            </a:r>
            <a:r>
              <a:rPr kumimoji="1" lang="en-US" altLang="en-US" b="1" dirty="0"/>
              <a:t>computation </a:t>
            </a:r>
            <a:r>
              <a:rPr kumimoji="1" lang="en-US" altLang="en-US" dirty="0"/>
              <a:t>because </a:t>
            </a:r>
            <a:r>
              <a:rPr kumimoji="1" lang="en-US" altLang="en-US" b="1" dirty="0"/>
              <a:t>rounding errors </a:t>
            </a:r>
            <a:r>
              <a:rPr kumimoji="1" lang="en-US" altLang="en-US" dirty="0"/>
              <a:t>in the inputs can result in large changes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74953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4.2 Poor Conditioning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</p:spPr>
            <p:txBody>
              <a:bodyPr/>
              <a:lstStyle/>
              <a:p>
                <a:r>
                  <a:rPr kumimoji="1" lang="en-US" altLang="en-US" b="1" dirty="0"/>
                  <a:t>Condition number</a:t>
                </a:r>
              </a:p>
              <a:p>
                <a:pPr lvl="1"/>
                <a:r>
                  <a:rPr kumimoji="1" lang="en-US" altLang="en-US" dirty="0"/>
                  <a:t>When this number is large, </a:t>
                </a:r>
                <a:r>
                  <a:rPr kumimoji="1" lang="en-US" altLang="en-US" b="1" dirty="0"/>
                  <a:t>matrix inversion is </a:t>
                </a:r>
                <a:r>
                  <a:rPr kumimoji="1" lang="en-US" altLang="en-US" dirty="0"/>
                  <a:t>particularly </a:t>
                </a:r>
                <a:r>
                  <a:rPr kumimoji="1" lang="en-US" altLang="en-US" b="1" dirty="0"/>
                  <a:t>sensitive to error in the input</a:t>
                </a:r>
              </a:p>
              <a:p>
                <a:pPr lvl="1"/>
                <a:r>
                  <a:rPr kumimoji="1" lang="en-US" altLang="en-US" dirty="0"/>
                  <a:t>Consider the function </a:t>
                </a:r>
                <a14:m>
                  <m:oMath xmlns:m="http://schemas.openxmlformats.org/officeDocument/2006/math"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en-US" dirty="0"/>
                  <a:t>.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/>
                    </m:sSup>
                    <m:r>
                      <a:rPr kumimoji="1"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𝑛𝑥𝑛</m:t>
                        </m:r>
                      </m:sup>
                    </m:sSup>
                  </m:oMath>
                </a14:m>
                <a:r>
                  <a:rPr kumimoji="1" lang="en-US" altLang="en-US" dirty="0"/>
                  <a:t> has an eigenvalue decomposition,</a:t>
                </a:r>
                <a:br>
                  <a:rPr kumimoji="1" lang="en-US" altLang="en-US" dirty="0"/>
                </a:br>
                <a:r>
                  <a:rPr kumimoji="1" lang="en-US" altLang="en-US" dirty="0"/>
                  <a:t>its </a:t>
                </a:r>
                <a:r>
                  <a:rPr kumimoji="1" lang="en-US" altLang="en-US" b="1" dirty="0"/>
                  <a:t>condition number</a:t>
                </a:r>
                <a:r>
                  <a:rPr kumimoji="1" lang="en-US" altLang="en-US" dirty="0"/>
                  <a:t> is the ratio of the magnitude of the largest and smallest eigenvalue</a:t>
                </a:r>
              </a:p>
              <a:p>
                <a:pPr marL="2538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kumimoji="1"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kumimoji="1" lang="en-US" alt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kumimoji="1" lang="en-US" altLang="en-US" sz="18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en-US" altLang="en-US" b="1" dirty="0"/>
              </a:p>
              <a:p>
                <a:pPr lvl="1"/>
                <a:r>
                  <a:rPr kumimoji="1" lang="en-US" altLang="en-US" b="1" dirty="0"/>
                  <a:t>This sensitivity is an intrinsic property of the matrix itself</a:t>
                </a:r>
                <a:r>
                  <a:rPr kumimoji="1" lang="en-US" altLang="en-US" dirty="0"/>
                  <a:t>, not the result of rounding error during matrix inversion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25D5B2-2C6C-3B43-B4F2-CA91BE12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1803"/>
                <a:ext cx="10927080" cy="4351338"/>
              </a:xfrm>
              <a:blipFill>
                <a:blip r:embed="rId3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68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dirty="0"/>
              <a:t>Most deep learning algorithms involve optimization</a:t>
            </a:r>
          </a:p>
          <a:p>
            <a:r>
              <a:rPr kumimoji="1" lang="en-US" altLang="en-US" dirty="0"/>
              <a:t>Optimization refers to the task of either </a:t>
            </a:r>
            <a:r>
              <a:rPr kumimoji="1" lang="en-US" altLang="en-US" b="1" dirty="0"/>
              <a:t>minimizing or maximizing </a:t>
            </a:r>
            <a:r>
              <a:rPr kumimoji="1" lang="en-US" altLang="en-US" dirty="0"/>
              <a:t>some function </a:t>
            </a:r>
            <a:r>
              <a:rPr kumimoji="1" lang="en-US" altLang="en-US" b="1" dirty="0"/>
              <a:t>f(x) by altering x.</a:t>
            </a:r>
          </a:p>
          <a:p>
            <a:r>
              <a:rPr kumimoji="1" lang="en-US" altLang="en-US" dirty="0"/>
              <a:t>The function is called the </a:t>
            </a:r>
            <a:r>
              <a:rPr kumimoji="1" lang="en-US" altLang="en-US" b="1" dirty="0"/>
              <a:t>objective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criterion</a:t>
            </a:r>
            <a:r>
              <a:rPr kumimoji="1" lang="en-US" altLang="en-US" dirty="0"/>
              <a:t>. When we are minimizing it, we may also call it the </a:t>
            </a:r>
            <a:r>
              <a:rPr kumimoji="1" lang="en-US" altLang="en-US" b="1" dirty="0"/>
              <a:t>cost function</a:t>
            </a:r>
            <a:r>
              <a:rPr kumimoji="1" lang="en-US" altLang="en-US" dirty="0"/>
              <a:t>, </a:t>
            </a:r>
            <a:r>
              <a:rPr kumimoji="1" lang="en-US" altLang="en-US" b="1" dirty="0"/>
              <a:t>loss function</a:t>
            </a:r>
            <a:r>
              <a:rPr kumimoji="1" lang="en-US" altLang="en-US" dirty="0"/>
              <a:t>, or </a:t>
            </a:r>
            <a:r>
              <a:rPr kumimoji="1" lang="en-US" altLang="en-US" b="1" dirty="0"/>
              <a:t>error function</a:t>
            </a:r>
          </a:p>
        </p:txBody>
      </p:sp>
    </p:spTree>
    <p:extLst>
      <p:ext uri="{BB962C8B-B14F-4D97-AF65-F5344CB8AC3E}">
        <p14:creationId xmlns:p14="http://schemas.microsoft.com/office/powerpoint/2010/main" val="200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2BCFB-E11B-F940-A787-2261CAC8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4.3 Gradient-Based Optimization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5D5B2-2C6C-3B43-B4F2-CA91BE1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803"/>
            <a:ext cx="10927080" cy="4351338"/>
          </a:xfrm>
        </p:spPr>
        <p:txBody>
          <a:bodyPr/>
          <a:lstStyle/>
          <a:p>
            <a:r>
              <a:rPr kumimoji="1" lang="en-US" altLang="en-US" b="1" dirty="0"/>
              <a:t>Gradient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Decent</a:t>
            </a:r>
          </a:p>
          <a:p>
            <a:pPr lvl="1"/>
            <a:r>
              <a:rPr kumimoji="1" lang="en-US" altLang="en-US" dirty="0"/>
              <a:t>The derivative is useful for minimizing a function because it tells us how to change </a:t>
            </a:r>
            <a:r>
              <a:rPr kumimoji="1" lang="en-US" altLang="en-US" b="1" dirty="0"/>
              <a:t>x</a:t>
            </a:r>
            <a:r>
              <a:rPr kumimoji="1" lang="en-US" altLang="en-US" dirty="0"/>
              <a:t> in order to make a small improvement in </a:t>
            </a:r>
            <a:r>
              <a:rPr kumimoji="1" lang="en-US" altLang="en-US" b="1" dirty="0"/>
              <a:t>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85083-E74E-D65C-6628-DFB0FB3C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964" y="3429000"/>
            <a:ext cx="3586072" cy="25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9043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2093</Words>
  <Application>Microsoft Office PowerPoint</Application>
  <PresentationFormat>와이드스크린</PresentationFormat>
  <Paragraphs>256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ff7</vt:lpstr>
      <vt:lpstr>NanumSquareOTF_ac</vt:lpstr>
      <vt:lpstr>NanumSquareOTF_ac Bold</vt:lpstr>
      <vt:lpstr>맑은 고딕</vt:lpstr>
      <vt:lpstr>Arial</vt:lpstr>
      <vt:lpstr>Calibri</vt:lpstr>
      <vt:lpstr>Calibri Light</vt:lpstr>
      <vt:lpstr>Cambria Math</vt:lpstr>
      <vt:lpstr>Courier New</vt:lpstr>
      <vt:lpstr>Wingdings</vt:lpstr>
      <vt:lpstr>1_디자인 사용자 지정</vt:lpstr>
      <vt:lpstr>4. Numerical Computation</vt:lpstr>
      <vt:lpstr>Summary</vt:lpstr>
      <vt:lpstr>Contents</vt:lpstr>
      <vt:lpstr>4.1 Overflow and Underflow</vt:lpstr>
      <vt:lpstr>4.1 Overflow and Underflow</vt:lpstr>
      <vt:lpstr>4.2 Poor Conditioning</vt:lpstr>
      <vt:lpstr>4.2 Poor Conditioning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4.3 Gradient-Based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4.4 Constrained Optimization</vt:lpstr>
      <vt:lpstr>Summary</vt:lpstr>
      <vt:lpstr>4.4 Constrained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전민혜</dc:creator>
  <cp:lastModifiedBy>정 지운</cp:lastModifiedBy>
  <cp:revision>126</cp:revision>
  <dcterms:created xsi:type="dcterms:W3CDTF">2022-07-12T16:13:48Z</dcterms:created>
  <dcterms:modified xsi:type="dcterms:W3CDTF">2023-01-27T03:01:55Z</dcterms:modified>
</cp:coreProperties>
</file>