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82" r:id="rId21"/>
    <p:sldId id="278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333" autoAdjust="0"/>
  </p:normalViewPr>
  <p:slideViewPr>
    <p:cSldViewPr snapToGrid="0">
      <p:cViewPr varScale="1">
        <p:scale>
          <a:sx n="72" d="100"/>
          <a:sy n="72" d="100"/>
        </p:scale>
        <p:origin x="207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 파라미터 학습을 위한 손실함수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기호에 대한 설명을 하자면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 v</a:t>
            </a:r>
            <a:r>
              <a:rPr lang="ko-KR" altLang="en-US" dirty="0"/>
              <a:t>는 랜덤워크를 통해 뽑은 고정된 숫자의 </a:t>
            </a:r>
            <a:r>
              <a:rPr lang="en-US" altLang="ko-KR" dirty="0"/>
              <a:t>u </a:t>
            </a:r>
            <a:r>
              <a:rPr lang="ko-KR" altLang="en-US" dirty="0"/>
              <a:t>이웃을 의미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en-US" altLang="ko-KR" dirty="0"/>
              <a:t>negative </a:t>
            </a:r>
            <a:r>
              <a:rPr lang="ko-KR" altLang="en-US" dirty="0"/>
              <a:t>노드로 이웃이 아닌 노드를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</a:t>
            </a:r>
            <a:r>
              <a:rPr lang="ko-KR" altLang="en-US" dirty="0" err="1"/>
              <a:t>시그모이드</a:t>
            </a:r>
            <a:endParaRPr lang="en-US" altLang="ko-KR" dirty="0"/>
          </a:p>
          <a:p>
            <a:r>
              <a:rPr lang="en-US" altLang="ko-KR" dirty="0" err="1"/>
              <a:t>Pn</a:t>
            </a:r>
            <a:r>
              <a:rPr lang="ko-KR" altLang="en-US" dirty="0"/>
              <a:t>은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/>
              <a:t>negative sample</a:t>
            </a:r>
            <a:r>
              <a:rPr lang="ko-KR" altLang="en-US" dirty="0"/>
              <a:t>의 개수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로스함수</a:t>
            </a:r>
            <a:r>
              <a:rPr lang="ko-KR" altLang="en-US" dirty="0"/>
              <a:t> 내용을 살펴보면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첫번째 </a:t>
            </a:r>
            <a:r>
              <a:rPr lang="ko-KR" altLang="en-US" dirty="0" err="1"/>
              <a:t>손실값은</a:t>
            </a:r>
            <a:r>
              <a:rPr lang="ko-KR" altLang="en-US" dirty="0"/>
              <a:t> </a:t>
            </a:r>
            <a:r>
              <a:rPr lang="ko-KR" altLang="en-US" dirty="0" err="1"/>
              <a:t>타겟노드와</a:t>
            </a:r>
            <a:r>
              <a:rPr lang="ko-KR" altLang="en-US" dirty="0"/>
              <a:t> 이웃 노드 </a:t>
            </a:r>
            <a:r>
              <a:rPr lang="ko-KR" altLang="en-US" dirty="0" err="1"/>
              <a:t>임베딩의</a:t>
            </a:r>
            <a:r>
              <a:rPr lang="ko-KR" altLang="en-US" dirty="0"/>
              <a:t> 곱으로 이 값이 높을 수록 전체적인 로스는 작아지고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 </a:t>
            </a:r>
            <a:r>
              <a:rPr lang="ko-KR" altLang="en-US" dirty="0" err="1"/>
              <a:t>손실값은</a:t>
            </a:r>
            <a:r>
              <a:rPr lang="ko-KR" altLang="en-US" dirty="0"/>
              <a:t> </a:t>
            </a:r>
            <a:r>
              <a:rPr lang="ko-KR" altLang="en-US" dirty="0" err="1"/>
              <a:t>타겟노드와</a:t>
            </a:r>
            <a:r>
              <a:rPr lang="ko-KR" altLang="en-US" dirty="0"/>
              <a:t> 네거티브 이웃 노드의 </a:t>
            </a:r>
            <a:r>
              <a:rPr lang="ko-KR" altLang="en-US" dirty="0" err="1"/>
              <a:t>임베딩</a:t>
            </a:r>
            <a:r>
              <a:rPr lang="ko-KR" altLang="en-US" dirty="0"/>
              <a:t> 곱에 음수를 취한 형태로 이 값이 높을수록 전체적인 로스가 커진다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loss function</a:t>
            </a:r>
            <a:r>
              <a:rPr lang="ko-KR" altLang="en-US" dirty="0"/>
              <a:t>으로 </a:t>
            </a:r>
            <a:r>
              <a:rPr lang="ko-KR" altLang="en-US" dirty="0" err="1"/>
              <a:t>이웃노드는</a:t>
            </a:r>
            <a:r>
              <a:rPr lang="ko-KR" altLang="en-US" dirty="0"/>
              <a:t> 유사도가 높은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</a:t>
            </a:r>
            <a:r>
              <a:rPr lang="en-US" altLang="ko-KR" dirty="0"/>
              <a:t>, </a:t>
            </a:r>
            <a:r>
              <a:rPr lang="ko-KR" altLang="en-US" dirty="0"/>
              <a:t>이웃이 아닌 노드는 유사도가 낮은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 학습이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이웃 노드 정보를 통합하는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함수에 대해 </a:t>
            </a:r>
            <a:r>
              <a:rPr lang="ko-KR" altLang="en-US" dirty="0" err="1"/>
              <a:t>살펴볼건데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Agg</a:t>
            </a:r>
            <a:r>
              <a:rPr lang="ko-KR" altLang="en-US" dirty="0"/>
              <a:t>함수를 설정할 때 주의해야 할 것이 있다면</a:t>
            </a:r>
            <a:r>
              <a:rPr lang="en-US" altLang="ko-KR" dirty="0"/>
              <a:t>. </a:t>
            </a:r>
            <a:r>
              <a:rPr lang="ko-KR" altLang="en-US" dirty="0"/>
              <a:t>그래프에서 노드는 </a:t>
            </a:r>
            <a:r>
              <a:rPr lang="ko-KR" altLang="en-US" dirty="0" err="1"/>
              <a:t>순서라는게</a:t>
            </a:r>
            <a:r>
              <a:rPr lang="ko-KR" altLang="en-US" dirty="0"/>
              <a:t> </a:t>
            </a:r>
            <a:r>
              <a:rPr lang="ko-KR" altLang="en-US" dirty="0" err="1"/>
              <a:t>없라는</a:t>
            </a:r>
            <a:r>
              <a:rPr lang="ko-KR" altLang="en-US" dirty="0"/>
              <a:t>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r>
              <a:rPr lang="ko-KR" altLang="en-US" dirty="0"/>
              <a:t>은 </a:t>
            </a:r>
            <a:r>
              <a:rPr lang="en-US" altLang="ko-KR" dirty="0"/>
              <a:t>permutation invariant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6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타겟 노드와 이웃 노드의 </a:t>
            </a:r>
            <a:r>
              <a:rPr lang="en-US" altLang="ko-KR" dirty="0"/>
              <a:t>rep </a:t>
            </a:r>
            <a:r>
              <a:rPr lang="ko-KR" altLang="en-US" dirty="0"/>
              <a:t>값을 평균하여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평균방식 대비 </a:t>
            </a:r>
            <a:r>
              <a:rPr lang="en-US" altLang="ko-KR" dirty="0"/>
              <a:t>LSTM</a:t>
            </a:r>
            <a:r>
              <a:rPr lang="ko-KR" altLang="en-US" dirty="0"/>
              <a:t>은 표현력이 강하다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기본적으로 </a:t>
            </a:r>
            <a:r>
              <a:rPr lang="en-US" altLang="ko-KR" dirty="0"/>
              <a:t>permutation invariant </a:t>
            </a:r>
            <a:r>
              <a:rPr lang="ko-KR" altLang="en-US" dirty="0"/>
              <a:t>하지 않다는 성질이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LSTM</a:t>
            </a:r>
            <a:r>
              <a:rPr lang="ko-KR" altLang="en-US" dirty="0"/>
              <a:t>을 이웃에 </a:t>
            </a:r>
            <a:r>
              <a:rPr lang="en-US" altLang="ko-KR" dirty="0"/>
              <a:t>random permutation</a:t>
            </a:r>
            <a:r>
              <a:rPr lang="ko-KR" altLang="en-US" dirty="0"/>
              <a:t>을 적용함으로써 순서가 없는 집합에도 </a:t>
            </a:r>
            <a:r>
              <a:rPr lang="en-US" altLang="ko-KR" dirty="0"/>
              <a:t>LSTM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추가 공부가 필요하고 비판적인 시각이 나올 수 있는 </a:t>
            </a:r>
            <a:r>
              <a:rPr lang="ko-KR" altLang="en-US" dirty="0" err="1"/>
              <a:t>부분이겠넴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7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 pooling</a:t>
            </a:r>
            <a:r>
              <a:rPr lang="ko-KR" altLang="en-US" dirty="0"/>
              <a:t>을 적용함으로써 이웃 노드의 특징을 효과적으로 </a:t>
            </a:r>
            <a:r>
              <a:rPr lang="ko-KR" altLang="en-US" dirty="0" err="1"/>
              <a:t>캡쳐하게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43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그래프세이지 성능 평가를 위해 세가지 벤치마크가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학술 논문 분류</a:t>
            </a:r>
            <a:r>
              <a:rPr lang="en-US" altLang="ko-KR" dirty="0"/>
              <a:t>.. </a:t>
            </a:r>
            <a:r>
              <a:rPr lang="ko-KR" altLang="en-US" dirty="0"/>
              <a:t>주제를 나눠주는 작업</a:t>
            </a:r>
            <a:endParaRPr lang="en-US" altLang="ko-KR" dirty="0"/>
          </a:p>
          <a:p>
            <a:r>
              <a:rPr lang="ko-KR" altLang="en-US" dirty="0" err="1"/>
              <a:t>레딧</a:t>
            </a: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게시물 커뮤니티 분류</a:t>
            </a:r>
            <a:endParaRPr lang="en-US" altLang="ko-KR" dirty="0"/>
          </a:p>
          <a:p>
            <a:r>
              <a:rPr lang="ko-KR" altLang="en-US" dirty="0"/>
              <a:t>생물학 단백질 상호작용 그래프에서 단백질 함수 분류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베이스라인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5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두 실험은 정보가 늘어나는 그래프에서 분류 문제임</a:t>
            </a:r>
            <a:endParaRPr lang="en-US" altLang="ko-KR" dirty="0"/>
          </a:p>
          <a:p>
            <a:r>
              <a:rPr lang="ko-KR" altLang="en-US" dirty="0"/>
              <a:t>여기서는 그래프의 전체적인 구조</a:t>
            </a:r>
            <a:r>
              <a:rPr lang="en-US" altLang="ko-KR" dirty="0"/>
              <a:t>, </a:t>
            </a:r>
            <a:r>
              <a:rPr lang="ko-KR" altLang="en-US" dirty="0"/>
              <a:t>노드의 맥락을 잘 파악하고 </a:t>
            </a:r>
            <a:r>
              <a:rPr lang="ko-KR" altLang="en-US" dirty="0" err="1"/>
              <a:t>분류해주는게</a:t>
            </a:r>
            <a:r>
              <a:rPr lang="ko-KR" altLang="en-US" dirty="0"/>
              <a:t> 중요함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Citation data </a:t>
            </a:r>
            <a:r>
              <a:rPr lang="ko-KR" altLang="en-US" dirty="0"/>
              <a:t>첫번째로 대규모 인용 데이터셋에서 논문 주제 범주를 예측하는 일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레이블이 있고</a:t>
            </a:r>
            <a:r>
              <a:rPr lang="en-US" altLang="ko-KR" dirty="0"/>
              <a:t>, 30</a:t>
            </a:r>
            <a:r>
              <a:rPr lang="ko-KR" altLang="en-US" dirty="0"/>
              <a:t>만개의 노드와 평균 </a:t>
            </a:r>
            <a:r>
              <a:rPr lang="en-US" altLang="ko-KR" dirty="0"/>
              <a:t>9</a:t>
            </a:r>
            <a:r>
              <a:rPr lang="ko-KR" altLang="en-US" dirty="0"/>
              <a:t>개 </a:t>
            </a:r>
            <a:r>
              <a:rPr lang="en-US" altLang="ko-KR" dirty="0"/>
              <a:t>degree</a:t>
            </a:r>
            <a:r>
              <a:rPr lang="ko-KR" altLang="en-US" dirty="0"/>
              <a:t>를 가진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Reddit data </a:t>
            </a:r>
            <a:r>
              <a:rPr lang="ko-KR" altLang="en-US" dirty="0"/>
              <a:t>두번째 작업은 서로 다른 </a:t>
            </a:r>
            <a:r>
              <a:rPr lang="ko-KR" altLang="en-US" dirty="0" err="1"/>
              <a:t>레딧</a:t>
            </a:r>
            <a:r>
              <a:rPr lang="ko-KR" altLang="en-US" dirty="0"/>
              <a:t> 게시물이 속한 커뮤니티를 예측하는 일</a:t>
            </a:r>
            <a:r>
              <a:rPr lang="en-US" altLang="ko-KR" dirty="0"/>
              <a:t>. </a:t>
            </a:r>
            <a:r>
              <a:rPr lang="ko-KR" altLang="en-US" dirty="0" err="1"/>
              <a:t>레딧은</a:t>
            </a:r>
            <a:r>
              <a:rPr lang="ko-KR" altLang="en-US" dirty="0"/>
              <a:t> 온라인 커뮤니티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23</a:t>
            </a:r>
            <a:r>
              <a:rPr lang="ko-KR" altLang="en-US" dirty="0"/>
              <a:t>만개의 노드와 평균 </a:t>
            </a:r>
            <a:r>
              <a:rPr lang="en-US" altLang="ko-KR" dirty="0"/>
              <a:t>492</a:t>
            </a:r>
            <a:r>
              <a:rPr lang="ko-KR" altLang="en-US" dirty="0"/>
              <a:t>개 </a:t>
            </a:r>
            <a:r>
              <a:rPr lang="en-US" altLang="ko-KR" dirty="0"/>
              <a:t>degree</a:t>
            </a:r>
            <a:r>
              <a:rPr lang="ko-KR" altLang="en-US" dirty="0"/>
              <a:t>를 가진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처음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 열은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성능과 이 두 데이터 세트에 대한 기본 접근 방식을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모든 기준선을 상당한 차이로 능가한다는 것을 발견했고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훈련 가능한 신경망 집계기는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접근 방식에 비해 상당한 이점을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감독되지 않은 변형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인용 데이터에서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13.8%,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레딧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데이터에서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29.1%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만큼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딥워크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임베딩과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원시 기능의 연결을 능가하는 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감독된 버전은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19.7%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37.2%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이득을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흥미롭게도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순서가 없는 세트가 아니라 순차적 데이터를 위해 설계되었음에도 불구하고 강력한 성능을 보여준다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비지도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성능이 완전히 지도된 버전과 합리적으로 경쟁력이 있다는 것을 알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이는 우리의 프레임워크가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작업별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미세 조정 없이도 강력한 성능을 달성할 수 있음을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  <a:r>
              <a:rPr lang="en-US" altLang="ko-KR" dirty="0"/>
              <a:t>, </a:t>
            </a:r>
            <a:r>
              <a:rPr lang="en-US" altLang="ko-KR" dirty="0" err="1"/>
              <a:t>graphSAGE</a:t>
            </a:r>
            <a:r>
              <a:rPr lang="ko-KR" altLang="en-US" dirty="0"/>
              <a:t>를 사용했을 때 더욱 높은 성능을 얻을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베이스라인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결과를 살펴보면 </a:t>
            </a:r>
            <a:r>
              <a:rPr lang="en-US" altLang="ko-KR" dirty="0" err="1"/>
              <a:t>graphSAGE</a:t>
            </a:r>
            <a:r>
              <a:rPr lang="en-US" altLang="ko-KR" dirty="0"/>
              <a:t>-pool </a:t>
            </a:r>
            <a:r>
              <a:rPr lang="ko-KR" altLang="en-US" dirty="0"/>
              <a:t>방식과 </a:t>
            </a:r>
            <a:r>
              <a:rPr lang="en-US" altLang="ko-KR" dirty="0" err="1"/>
              <a:t>DeepWalk+features</a:t>
            </a:r>
            <a:r>
              <a:rPr lang="ko-KR" altLang="en-US" dirty="0"/>
              <a:t>를 비교해보자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비지도 </a:t>
            </a:r>
            <a:r>
              <a:rPr lang="en-US" altLang="ko-KR" dirty="0"/>
              <a:t>citation </a:t>
            </a:r>
            <a:r>
              <a:rPr lang="ko-KR" altLang="en-US" dirty="0"/>
              <a:t>대비 </a:t>
            </a:r>
            <a:r>
              <a:rPr lang="en-US" altLang="ko-KR" dirty="0"/>
              <a:t>13.8%, reddit</a:t>
            </a:r>
            <a:r>
              <a:rPr lang="ko-KR" altLang="en-US" dirty="0"/>
              <a:t> 대비 </a:t>
            </a:r>
            <a:r>
              <a:rPr lang="en-US" altLang="ko-KR" dirty="0"/>
              <a:t>29.1% </a:t>
            </a:r>
            <a:r>
              <a:rPr lang="ko-KR" altLang="en-US" dirty="0"/>
              <a:t>성능이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 </a:t>
            </a:r>
            <a:r>
              <a:rPr lang="en-US" altLang="ko-KR" dirty="0"/>
              <a:t>citation </a:t>
            </a:r>
            <a:r>
              <a:rPr lang="ko-KR" altLang="en-US" dirty="0"/>
              <a:t>대비 </a:t>
            </a:r>
            <a:r>
              <a:rPr lang="en-US" altLang="ko-KR" dirty="0"/>
              <a:t>19.7%, reddit</a:t>
            </a:r>
            <a:r>
              <a:rPr lang="ko-KR" altLang="en-US" dirty="0"/>
              <a:t>에서는 </a:t>
            </a:r>
            <a:r>
              <a:rPr lang="en-US" altLang="ko-KR" dirty="0"/>
              <a:t>37.2% </a:t>
            </a:r>
            <a:r>
              <a:rPr lang="ko-KR" altLang="en-US" dirty="0"/>
              <a:t>성능이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비지도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지도학습 성능과 비교했을 때 어느정도 견주어 볼만한 것을 토대로</a:t>
            </a:r>
            <a:r>
              <a:rPr lang="en-US" altLang="ko-KR" dirty="0"/>
              <a:t>, </a:t>
            </a:r>
            <a:r>
              <a:rPr lang="en-US" altLang="ko-KR" dirty="0" err="1"/>
              <a:t>graphSAGE</a:t>
            </a:r>
            <a:r>
              <a:rPr lang="ko-KR" altLang="en-US" dirty="0"/>
              <a:t>는 </a:t>
            </a:r>
            <a:r>
              <a:rPr lang="en-US" altLang="ko-KR" dirty="0"/>
              <a:t>task-specific, fine-tuning</a:t>
            </a:r>
            <a:r>
              <a:rPr lang="ko-KR" altLang="en-US" dirty="0"/>
              <a:t>이 없어도 뛰어난 성능을 보일 수 있음을 시사한다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0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ko-KR" altLang="en-US" dirty="0" err="1"/>
              <a:t>임베딩이란</a:t>
            </a:r>
            <a:r>
              <a:rPr lang="en-US" altLang="ko-KR" dirty="0"/>
              <a:t>,</a:t>
            </a:r>
            <a:r>
              <a:rPr lang="ko-KR" altLang="en-US" dirty="0"/>
              <a:t> 기본적으로 고차원에 있는 그래프를 저차원의 벡터로 축소시키는 기법을 활용하는데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 연구는 고정된 형태의 그래프에 관한 기법이 주를 이루었다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현실에서는 데이터가 시시각각 변하며 그래프에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지속적으로 추가되는 형태이다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실험은 단백질 상호작용 그래프에서 단백질 역할을 구분하는 작업으로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구조 보다 노드의 역할에 대한 학습이 필요한 작업에 대한 성능을 평가하는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개 그래프가 있고</a:t>
            </a:r>
            <a:r>
              <a:rPr lang="en-US" altLang="ko-KR" dirty="0"/>
              <a:t>, </a:t>
            </a:r>
            <a:r>
              <a:rPr lang="ko-KR" altLang="en-US" dirty="0"/>
              <a:t>각 그래프는 </a:t>
            </a:r>
            <a:r>
              <a:rPr lang="en-US" altLang="ko-KR" dirty="0"/>
              <a:t>2373</a:t>
            </a:r>
            <a:r>
              <a:rPr lang="ko-KR" altLang="en-US" dirty="0"/>
              <a:t>개의 노드</a:t>
            </a:r>
            <a:r>
              <a:rPr lang="en-US" altLang="ko-KR" dirty="0"/>
              <a:t>, </a:t>
            </a:r>
            <a:r>
              <a:rPr lang="ko-KR" altLang="en-US" dirty="0"/>
              <a:t>평균 차수는 </a:t>
            </a:r>
            <a:r>
              <a:rPr lang="en-US" altLang="ko-KR" dirty="0"/>
              <a:t>28.8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베이스라인 성능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더 높고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LSTM, pool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를 활용한 것이 </a:t>
            </a:r>
            <a:r>
              <a:rPr lang="en-US" altLang="ko-KR" dirty="0" err="1"/>
              <a:t>gcn</a:t>
            </a:r>
            <a:r>
              <a:rPr lang="en-US" altLang="ko-KR" dirty="0"/>
              <a:t>, mean </a:t>
            </a:r>
            <a:r>
              <a:rPr lang="en-US" altLang="ko-KR" dirty="0" err="1"/>
              <a:t>agg</a:t>
            </a:r>
            <a:r>
              <a:rPr lang="ko-KR" altLang="en-US" dirty="0"/>
              <a:t>보다 높은 성능을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이제 우리는 커뮤니티 구조보다는 노드 역할에 대한 학습이 필요한 그래프 전반에 걸쳐 일반화하는 작업을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각 그래프가 다른 인간 조직에 해당하는 다양한 단백질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단백질 상호 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(PPI)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그래프에서 유전자 온톨로지의 세포 기능 측면에서 단백질 역할을 분류한다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[41].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분자 서명 데이터베이스에서 수집한 위치 유전자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모티브 유전자 세트 및 면역학적 서명을 특징 및 유전자 온톨로지 세트를 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[34].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평균 그래프에는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2373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노드가 있으며 평균 정도는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28.8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그래프에 대한 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알고리듬을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훈련한 다음 두 개의 테스트 그래프에 대한 평균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점수를 훈련한다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검증에 다른 두 개의 그래프를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마지막 두 열은 이 데이터에 대한 다양한 접근 방식의 정확성을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한 번 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평균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비해 상당한 이점을 제공함으로써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기준 접근 방식을 크게 능가한다는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65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실험은 단백질 상호작용 그래프에서 단백질 역할을 구분하는 작업으로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구조 보다 노드의 역할에 대한 학습이 필요한 작업에 대한 성능을 평가하는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베이스라인 성능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더 높고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LSTM, pool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를 활용한 것이 </a:t>
            </a:r>
            <a:r>
              <a:rPr lang="en-US" altLang="ko-KR" dirty="0" err="1"/>
              <a:t>gcn</a:t>
            </a:r>
            <a:r>
              <a:rPr lang="en-US" altLang="ko-KR" dirty="0"/>
              <a:t>, mean </a:t>
            </a:r>
            <a:r>
              <a:rPr lang="en-US" altLang="ko-KR" dirty="0" err="1"/>
              <a:t>agg</a:t>
            </a:r>
            <a:r>
              <a:rPr lang="ko-KR" altLang="en-US" dirty="0"/>
              <a:t>보다 높은 성능을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이제 우리는 커뮤니티 구조보다는 노드 역할에 대한 학습이 필요한 그래프 전반에 걸쳐 일반화하는 작업을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각 그래프가 다른 인간 조직에 해당하는 다양한 단백질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단백질 상호 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(PPI)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그래프에서 유전자 온톨로지의 세포 기능 측면에서 단백질 역할을 분류한다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[41].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분자 서명 데이터베이스에서 수집한 위치 유전자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모티브 유전자 세트 및 면역학적 서명을 특징 및 유전자 온톨로지 세트를 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[34].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평균 그래프에는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2373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노드가 있으며 평균 정도는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28.8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그래프에 대한 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알고리듬을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훈련한 다음 두 개의 테스트 그래프에 대한 평균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점수를 훈련한다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검증에 다른 두 개의 그래프를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마지막 두 열은 이 데이터에 대한 다양한 접근 방식의 정확성을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한 번 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평균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비해 상당한 이점을 제공함으로써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기준 접근 방식을 크게 능가한다는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6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런타임</a:t>
            </a:r>
            <a:r>
              <a:rPr lang="en-US" altLang="ko-KR" dirty="0"/>
              <a:t>-</a:t>
            </a:r>
            <a:r>
              <a:rPr lang="ko-KR" altLang="en-US" dirty="0"/>
              <a:t>파라미터 상관관계를 나타냄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A. </a:t>
            </a:r>
            <a:r>
              <a:rPr lang="ko-KR" altLang="en-US" dirty="0"/>
              <a:t>시간에 대해서는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Training </a:t>
            </a:r>
            <a:r>
              <a:rPr lang="ko-KR" altLang="en-US" dirty="0"/>
              <a:t>시간은 전체적으로 비슷하다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추론에 걸리는 시간은</a:t>
            </a:r>
            <a:r>
              <a:rPr lang="en-US" altLang="ko-KR" dirty="0"/>
              <a:t>, DW</a:t>
            </a:r>
            <a:r>
              <a:rPr lang="ko-KR" altLang="en-US" dirty="0"/>
              <a:t>에서는 추론을 </a:t>
            </a:r>
            <a:r>
              <a:rPr lang="ko-KR" altLang="en-US" dirty="0" err="1"/>
              <a:t>할때도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r>
              <a:rPr lang="ko-KR" altLang="en-US" dirty="0"/>
              <a:t>를 계속 돌려야 하기 때문에 </a:t>
            </a:r>
            <a:r>
              <a:rPr lang="en-US" altLang="ko-KR" dirty="0"/>
              <a:t>100-500</a:t>
            </a:r>
            <a:r>
              <a:rPr lang="ko-KR" altLang="en-US" dirty="0"/>
              <a:t>배 느려진다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B. </a:t>
            </a:r>
            <a:r>
              <a:rPr lang="ko-KR" altLang="en-US" dirty="0" err="1"/>
              <a:t>샘플링하는</a:t>
            </a:r>
            <a:r>
              <a:rPr lang="ko-KR" altLang="en-US" dirty="0"/>
              <a:t> 이웃 개수에 관해서는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이웃의 크기를 증가시키면 </a:t>
            </a:r>
            <a:r>
              <a:rPr lang="en-US" altLang="ko-KR" dirty="0"/>
              <a:t>F1 </a:t>
            </a:r>
            <a:r>
              <a:rPr lang="ko-KR" altLang="en-US" dirty="0"/>
              <a:t>스코어가 증가하지만</a:t>
            </a:r>
            <a:r>
              <a:rPr lang="en-US" altLang="ko-KR" dirty="0"/>
              <a:t>, </a:t>
            </a:r>
            <a:r>
              <a:rPr lang="ko-KR" altLang="en-US" dirty="0"/>
              <a:t>점점 체감하는 것을 알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2.A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에는 다양한 접근 방식에 대한 교육 및 테스트 실행 시간이 요약되어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방법에 대한 교육 시간은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가장 느림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보이지 않는 노드를 포함하기 위해 새로운 랜덤 워크를 샘플링하고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SGD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라운드를 실행해야 하는 필요성으로 인해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DeepWalk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테스트 시간이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100-500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배 느려진다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변형의 경우 설정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 =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 =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 비해 평균 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10-15%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일관된 정확도 향상을 제공한다는 것을 발견했다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초과하여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증가시키면 성능에서 한계 수익률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(0-5%)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제공하는 동시에 이웃 샘플 크기에 따라 런타임을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10-100×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엄청나게 큰 요인으로 증가시켰다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또한 대규모 이웃 표본 추출에 대한 수익이 감소하는 것을 발견했다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2).B)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따라서 하위 샘플링 이웃에 의해 유도된 더 높은 분산에도 불구하고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여전히 강력한 예측 정확도를 유지하면서 런타임을 크게 향상시킬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실험을 통해 서로 다른 </a:t>
            </a:r>
            <a:r>
              <a:rPr lang="en-US" altLang="ko-KR" dirty="0" err="1"/>
              <a:t>agg</a:t>
            </a:r>
            <a:r>
              <a:rPr lang="ko-KR" altLang="en-US" dirty="0"/>
              <a:t>를 사용했을 때 결과를 비교하자면</a:t>
            </a:r>
            <a:r>
              <a:rPr lang="en-US" altLang="ko-KR" dirty="0"/>
              <a:t>.. </a:t>
            </a:r>
            <a:r>
              <a:rPr lang="en-US" altLang="ko-KR" dirty="0" err="1"/>
              <a:t>graphSAGE</a:t>
            </a:r>
            <a:r>
              <a:rPr lang="ko-KR" altLang="en-US" dirty="0"/>
              <a:t>는 </a:t>
            </a:r>
            <a:r>
              <a:rPr lang="en-US" altLang="ko-KR" dirty="0"/>
              <a:t>LSTM, pool </a:t>
            </a:r>
            <a:r>
              <a:rPr lang="ko-KR" altLang="en-US" dirty="0" err="1"/>
              <a:t>애그리게이터가</a:t>
            </a:r>
            <a:r>
              <a:rPr lang="ko-KR" altLang="en-US" dirty="0"/>
              <a:t> 가장 좋은 퍼포먼스를 보이는 것을 증명했다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전반적으로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및 풀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최고 성능의 방법이었던 평균 성능과 실험 설정 수 측면에서 모두 가장 우수한 성능을 보였다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이러한 추세에 대한 보다 정량적인 통찰력을 제공하기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다른 실험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(3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데이터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 ×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감독되지 않은 대 감독된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각각 시험으로 간주하고 어떤 성능 추세가 일반화될 가능성이 있는지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특히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비모수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Wilcoxon Signed-Rank Test[33]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사용하여 해당되는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통계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값을 보고하여 시험 전반에 걸쳐 다른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집계자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간의 차이를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정량화한다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방법은 순위 기반이며 기본적으로 새로운 실험 환경에서 특정 접근법이 다른 접근법을 능가할 것으로 예상하는지 여부를 테스트한다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서로 다른 설정의 작은 표본 크기를 고려할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유의성 테스트는 다소 약하다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그럼에도 불구하고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통계 및 관련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값은 집계기의 상대적 성능을 평가하는 데 유용한 정량적 측정이다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풀 기반 및 평균 기반 집계가 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접근 방식에 비해 통계적으로 유의미한 이득을 제공한다는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(T = 1.0, p = 0.02).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평균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풀 접근법의 이득은 더 미미하다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평균에 비교하는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 = 1.5, p = 0.03,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풀을 평균에 비교하는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 = 4.5, p = 0.10). 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풀 접근법 사이에는 큰 차이가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(T = 10.0, p = 0.46).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보다 상당히 느리며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배 이상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전체적으로 약간의 우위를 제공할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79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그래프 세이지는 </a:t>
            </a:r>
            <a:r>
              <a:rPr lang="en-US" altLang="ko-KR" dirty="0"/>
              <a:t>inductive</a:t>
            </a:r>
            <a:r>
              <a:rPr lang="ko-KR" altLang="en-US" dirty="0"/>
              <a:t>하게 그래프 </a:t>
            </a:r>
            <a:r>
              <a:rPr lang="ko-KR" altLang="en-US" dirty="0" err="1"/>
              <a:t>인베딩을</a:t>
            </a:r>
            <a:r>
              <a:rPr lang="ko-KR" altLang="en-US" dirty="0"/>
              <a:t> 생성하는 방법론을 제공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주변 노드 샘플링을 통해 성능과 런타임의 적절한 조화를 이루었고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 그래프 구조를 어떻게 학습할 수 있는지 인사이트를 제공했고</a:t>
            </a:r>
            <a:r>
              <a:rPr lang="en-US" altLang="ko-KR" dirty="0"/>
              <a:t>..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추후에는 샘플링을 </a:t>
            </a:r>
            <a:r>
              <a:rPr lang="ko-KR" altLang="en-US" dirty="0" err="1"/>
              <a:t>할때</a:t>
            </a:r>
            <a:r>
              <a:rPr lang="ko-KR" altLang="en-US" dirty="0"/>
              <a:t> 지금처럼 </a:t>
            </a:r>
            <a:r>
              <a:rPr lang="ko-KR" altLang="en-US" dirty="0" err="1"/>
              <a:t>랜덤하는게</a:t>
            </a:r>
            <a:r>
              <a:rPr lang="ko-KR" altLang="en-US" dirty="0"/>
              <a:t> 아니라 가중치 있는 이웃을 선택할 수 있도록</a:t>
            </a:r>
            <a:r>
              <a:rPr lang="en-US" altLang="ko-KR" dirty="0"/>
              <a:t>.. GAT </a:t>
            </a:r>
            <a:r>
              <a:rPr lang="ko-KR" altLang="en-US" dirty="0" err="1"/>
              <a:t>ㅇㅇ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2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인덕티브는</a:t>
            </a:r>
            <a:r>
              <a:rPr lang="ko-KR" altLang="en-US" dirty="0"/>
              <a:t> 테스트 데이터로부터 일반화된 규칙을 만들고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/>
              <a:t>모델을 만들어서 테스트 셋의 레이블을 추론하는데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지도학습 방식이라고 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트랜스덕티브는</a:t>
            </a:r>
            <a:r>
              <a:rPr lang="ko-KR" altLang="en-US" dirty="0"/>
              <a:t> 테스트</a:t>
            </a:r>
            <a:r>
              <a:rPr lang="en-US" altLang="ko-KR" dirty="0"/>
              <a:t>/</a:t>
            </a:r>
            <a:r>
              <a:rPr lang="ko-KR" altLang="en-US" dirty="0"/>
              <a:t>트레인 데이터를 모두 사용하여 적절한 군집으로 만들고 추론을 하는 방식으로 준지도학습이라고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inductive</a:t>
            </a:r>
            <a:r>
              <a:rPr lang="ko-KR" altLang="en-US" dirty="0"/>
              <a:t>하게 가운데 두 아이템의 레이블을 추론한다면</a:t>
            </a:r>
            <a:r>
              <a:rPr lang="en-US" altLang="ko-KR" dirty="0"/>
              <a:t>, </a:t>
            </a:r>
            <a:r>
              <a:rPr lang="ko-KR" altLang="en-US" dirty="0"/>
              <a:t>이미 레이블이 정해진 </a:t>
            </a:r>
            <a:r>
              <a:rPr lang="en-US" altLang="ko-KR" dirty="0"/>
              <a:t>A,B,C </a:t>
            </a:r>
            <a:r>
              <a:rPr lang="ko-KR" altLang="en-US" dirty="0"/>
              <a:t>데이터만 사용해 모델을 만든 다음</a:t>
            </a:r>
            <a:r>
              <a:rPr lang="en-US" altLang="ko-KR" dirty="0"/>
              <a:t>, </a:t>
            </a:r>
            <a:r>
              <a:rPr lang="ko-KR" altLang="en-US" dirty="0"/>
              <a:t>모델에 두 아이템의 특징을 대입해서 결과값을 만들어 내는 반면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Transductive</a:t>
            </a:r>
            <a:r>
              <a:rPr lang="ko-KR" altLang="en-US" dirty="0"/>
              <a:t>하게 결정한다면 전체 데이터를 사용해서 해당 데이터 구조를 가장 잘 표현할 수 있는 </a:t>
            </a:r>
            <a:r>
              <a:rPr lang="en-US" altLang="ko-KR" dirty="0"/>
              <a:t>decision boundary </a:t>
            </a:r>
            <a:r>
              <a:rPr lang="ko-KR" altLang="en-US" dirty="0"/>
              <a:t>등을 만들어서 결과를 추론한다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transtuctive</a:t>
            </a:r>
            <a:r>
              <a:rPr lang="ko-KR" altLang="en-US" dirty="0"/>
              <a:t>는 그래프가 고정되어 있는 상태에서 전체적인 데이터 구조를 잘 표현할 수 있지만 만약 새로운 데이터가 추가 된다고 가정하면 그 데이터 구조를 다시 한번 </a:t>
            </a:r>
            <a:r>
              <a:rPr lang="ko-KR" altLang="en-US" dirty="0" err="1"/>
              <a:t>계산해야한다는</a:t>
            </a:r>
            <a:r>
              <a:rPr lang="ko-KR" altLang="en-US" dirty="0"/>
              <a:t>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inductive</a:t>
            </a:r>
            <a:r>
              <a:rPr lang="ko-KR" altLang="en-US" dirty="0"/>
              <a:t>한 방법은 이미 모델이 만들어져 있기 때문에 새로운 데이터가 등장하더라도 적은 계산 비용으로 데이터의 레이블을 추론할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8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빠르게 추가되는 현실에서 빠르게 </a:t>
            </a:r>
            <a:r>
              <a:rPr lang="ko-KR" altLang="en-US" dirty="0" err="1"/>
              <a:t>임베딩을</a:t>
            </a:r>
            <a:r>
              <a:rPr lang="ko-KR" altLang="en-US" dirty="0"/>
              <a:t> 계산할 수 있는 방법의 필요성 아래에 </a:t>
            </a:r>
            <a:r>
              <a:rPr lang="en-US" altLang="ko-KR" dirty="0" err="1"/>
              <a:t>graphSAGE</a:t>
            </a:r>
            <a:r>
              <a:rPr lang="ko-KR" altLang="en-US" dirty="0"/>
              <a:t>라는 방법론이 제시되었습니다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세이지에 대한 전반적인 설명이 그림으로 표현되어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뉴럴넷을</a:t>
            </a:r>
            <a:r>
              <a:rPr lang="ko-KR" altLang="en-US" dirty="0"/>
              <a:t> 활용한 노드 </a:t>
            </a:r>
            <a:r>
              <a:rPr lang="ko-KR" altLang="en-US" dirty="0" err="1"/>
              <a:t>임베딩</a:t>
            </a:r>
            <a:r>
              <a:rPr lang="ko-KR" altLang="en-US" dirty="0"/>
              <a:t> 방식의 기본적인 원리는</a:t>
            </a:r>
            <a:r>
              <a:rPr lang="en-US" altLang="ko-KR" dirty="0"/>
              <a:t>, </a:t>
            </a:r>
            <a:r>
              <a:rPr lang="ko-KR" altLang="en-US" dirty="0"/>
              <a:t>한 노드의 </a:t>
            </a:r>
            <a:r>
              <a:rPr lang="ko-KR" altLang="en-US" dirty="0" err="1"/>
              <a:t>피쳐는</a:t>
            </a:r>
            <a:r>
              <a:rPr lang="ko-KR" altLang="en-US" dirty="0"/>
              <a:t> 이웃 노드와 상호작용을 통해 형성된다는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그래프 세이지는</a:t>
            </a:r>
            <a:r>
              <a:rPr lang="en-US" altLang="ko-KR" dirty="0"/>
              <a:t>,..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타겟 노드로부터 이웃을 샘플링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노드는 이웃 노드로부터 영향을 주고 받으며 그 </a:t>
            </a:r>
            <a:r>
              <a:rPr lang="ko-KR" altLang="en-US" dirty="0" err="1"/>
              <a:t>피쳐가</a:t>
            </a:r>
            <a:r>
              <a:rPr lang="ko-KR" altLang="en-US" dirty="0"/>
              <a:t> 결정되는 것이라는 가정하에</a:t>
            </a:r>
            <a:r>
              <a:rPr lang="en-US" altLang="ko-KR" dirty="0"/>
              <a:t>, </a:t>
            </a:r>
            <a:r>
              <a:rPr lang="ko-KR" altLang="en-US" dirty="0"/>
              <a:t>이웃 노드의 정보를 통합합니다</a:t>
            </a:r>
            <a:r>
              <a:rPr lang="en-US" altLang="ko-KR" dirty="0"/>
              <a:t>. </a:t>
            </a:r>
            <a:r>
              <a:rPr lang="ko-KR" altLang="en-US" dirty="0"/>
              <a:t>통합 방법은 평균</a:t>
            </a:r>
            <a:r>
              <a:rPr lang="en-US" altLang="ko-KR" dirty="0"/>
              <a:t>, LSTM, pooling </a:t>
            </a:r>
            <a:r>
              <a:rPr lang="ko-KR" altLang="en-US" dirty="0"/>
              <a:t>등</a:t>
            </a:r>
            <a:r>
              <a:rPr lang="en-US" altLang="ko-KR" dirty="0"/>
              <a:t>.. </a:t>
            </a:r>
            <a:r>
              <a:rPr lang="ko-KR" altLang="en-US" dirty="0"/>
              <a:t>다양한 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통합된 정보를 활용해 타겟 노드의 레이블을 추론합니다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세이지에 대해 더 구체적으로 알아보자면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세이지의 핵심은 노드의 이웃으로부터 정보를 </a:t>
            </a:r>
            <a:r>
              <a:rPr lang="en-US" altLang="ko-KR" dirty="0" err="1"/>
              <a:t>aggregat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모델의 파라미터가 이미 </a:t>
            </a:r>
            <a:r>
              <a:rPr lang="ko-KR" altLang="en-US" dirty="0" err="1"/>
              <a:t>완성되어있는</a:t>
            </a:r>
            <a:r>
              <a:rPr lang="ko-KR" altLang="en-US" dirty="0"/>
              <a:t> 상태라고 가정하고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생성하는 </a:t>
            </a:r>
            <a:r>
              <a:rPr lang="en-US" altLang="ko-KR" dirty="0"/>
              <a:t>forward </a:t>
            </a:r>
            <a:r>
              <a:rPr lang="en-US" altLang="ko-KR" dirty="0" err="1"/>
              <a:t>propogation</a:t>
            </a:r>
            <a:r>
              <a:rPr lang="ko-KR" altLang="en-US" dirty="0"/>
              <a:t> 알고리즘을 살펴본 다음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graphSAGE</a:t>
            </a:r>
            <a:r>
              <a:rPr lang="ko-KR" altLang="en-US" dirty="0"/>
              <a:t>의 모델 파라미터를 학습하는 방법을 알아봅니다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수도 코드를 설명하자면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입력값은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G,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en-US" altLang="ko-KR" dirty="0" err="1"/>
              <a:t>Xv</a:t>
            </a:r>
            <a:r>
              <a:rPr lang="en-US" altLang="ko-KR" dirty="0"/>
              <a:t>, </a:t>
            </a:r>
            <a:r>
              <a:rPr lang="ko-KR" altLang="en-US" dirty="0"/>
              <a:t>노드의 </a:t>
            </a:r>
            <a:r>
              <a:rPr lang="ko-KR" altLang="en-US" dirty="0" err="1"/>
              <a:t>피쳐</a:t>
            </a:r>
            <a:endParaRPr lang="en-US" altLang="ko-KR" dirty="0"/>
          </a:p>
          <a:p>
            <a:r>
              <a:rPr lang="en-US" altLang="ko-KR" dirty="0"/>
              <a:t>K, </a:t>
            </a:r>
            <a:r>
              <a:rPr lang="ko-KR" altLang="en-US" dirty="0" err="1"/>
              <a:t>뎁스를</a:t>
            </a:r>
            <a:r>
              <a:rPr lang="ko-KR" altLang="en-US" dirty="0"/>
              <a:t> 나타내고</a:t>
            </a:r>
            <a:endParaRPr lang="en-US" altLang="ko-KR" dirty="0"/>
          </a:p>
          <a:p>
            <a:r>
              <a:rPr lang="en-US" altLang="ko-KR" dirty="0"/>
              <a:t>W, </a:t>
            </a:r>
            <a:r>
              <a:rPr lang="ko-KR" altLang="en-US" dirty="0"/>
              <a:t>이미 </a:t>
            </a:r>
            <a:r>
              <a:rPr lang="ko-KR" altLang="en-US" dirty="0" err="1"/>
              <a:t>학습되어있는</a:t>
            </a:r>
            <a:r>
              <a:rPr lang="ko-KR" altLang="en-US" dirty="0"/>
              <a:t> </a:t>
            </a:r>
            <a:r>
              <a:rPr lang="en-US" altLang="ko-KR" dirty="0"/>
              <a:t>weight matrix</a:t>
            </a:r>
          </a:p>
          <a:p>
            <a:r>
              <a:rPr lang="ko-KR" altLang="en-US" dirty="0"/>
              <a:t>시그마</a:t>
            </a:r>
            <a:r>
              <a:rPr lang="en-US" altLang="ko-KR" dirty="0"/>
              <a:t>, </a:t>
            </a:r>
            <a:r>
              <a:rPr lang="ko-KR" altLang="en-US" dirty="0"/>
              <a:t>비선형성을 더해주는 활성화함수</a:t>
            </a:r>
            <a:endParaRPr lang="en-US" altLang="ko-KR" dirty="0"/>
          </a:p>
          <a:p>
            <a:r>
              <a:rPr lang="en-US" altLang="ko-KR" dirty="0"/>
              <a:t>Agg, </a:t>
            </a:r>
            <a:r>
              <a:rPr lang="ko-KR" altLang="en-US" dirty="0"/>
              <a:t>이웃 정보를 통합해주는 함수로 평균</a:t>
            </a:r>
            <a:r>
              <a:rPr lang="en-US" altLang="ko-KR" dirty="0"/>
              <a:t>, LSTM, </a:t>
            </a:r>
            <a:r>
              <a:rPr lang="ko-KR" altLang="en-US" dirty="0" err="1"/>
              <a:t>맥스풀링</a:t>
            </a:r>
            <a:r>
              <a:rPr lang="ko-KR" altLang="en-US" dirty="0"/>
              <a:t> 등</a:t>
            </a:r>
            <a:r>
              <a:rPr lang="en-US" altLang="ko-KR" dirty="0"/>
              <a:t>.. </a:t>
            </a:r>
            <a:r>
              <a:rPr lang="ko-KR" altLang="en-US" dirty="0"/>
              <a:t>다양한 함수가 될 수 있음</a:t>
            </a:r>
            <a:endParaRPr lang="en-US" altLang="ko-KR" dirty="0"/>
          </a:p>
          <a:p>
            <a:r>
              <a:rPr lang="en-US" altLang="ko-KR" dirty="0"/>
              <a:t>N, </a:t>
            </a:r>
            <a:r>
              <a:rPr lang="ko-KR" altLang="en-US" dirty="0"/>
              <a:t>이웃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Zv</a:t>
            </a:r>
            <a:r>
              <a:rPr lang="en-US" altLang="ko-KR" dirty="0"/>
              <a:t>, </a:t>
            </a:r>
            <a:r>
              <a:rPr lang="ko-KR" altLang="en-US" dirty="0" err="1"/>
              <a:t>타겟노드의</a:t>
            </a:r>
            <a:r>
              <a:rPr lang="ko-KR" altLang="en-US" dirty="0"/>
              <a:t> 벡터 </a:t>
            </a:r>
            <a:r>
              <a:rPr lang="ko-KR" altLang="en-US" dirty="0" err="1"/>
              <a:t>레프리젠테이션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각 노드의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rep</a:t>
            </a:r>
            <a:r>
              <a:rPr lang="ko-KR" altLang="en-US" dirty="0"/>
              <a:t>은 </a:t>
            </a:r>
            <a:r>
              <a:rPr lang="en-US" altLang="ko-KR" dirty="0"/>
              <a:t>feature</a:t>
            </a:r>
          </a:p>
          <a:p>
            <a:pPr marL="228600" indent="-228600"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번의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deps</a:t>
            </a:r>
            <a:r>
              <a:rPr lang="ko-KR" altLang="en-US" dirty="0"/>
              <a:t>에서 타겟 노드의 모든 이웃에 대해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이웃노드의</a:t>
            </a:r>
            <a:r>
              <a:rPr lang="ko-KR" altLang="en-US" dirty="0"/>
              <a:t> 모든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ko-KR" altLang="en-US" dirty="0" err="1"/>
              <a:t>이웃노드의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형성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K-1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과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이웃노드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ko-KR" altLang="en-US" dirty="0"/>
              <a:t>한 다음 비선형처리를 통해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7. 5</a:t>
            </a:r>
            <a:r>
              <a:rPr lang="ko-KR" altLang="en-US" dirty="0"/>
              <a:t>에서 계산된 </a:t>
            </a:r>
            <a:r>
              <a:rPr lang="en-US" altLang="ko-KR" dirty="0"/>
              <a:t>k</a:t>
            </a:r>
            <a:r>
              <a:rPr lang="ko-KR" altLang="en-US" dirty="0"/>
              <a:t>단계 타겟 노드 </a:t>
            </a:r>
            <a:r>
              <a:rPr lang="en-US" altLang="ko-KR" dirty="0"/>
              <a:t>rep</a:t>
            </a:r>
            <a:r>
              <a:rPr lang="ko-KR" altLang="en-US" dirty="0"/>
              <a:t>을 자신의 노름으로 나눠 </a:t>
            </a:r>
            <a:r>
              <a:rPr lang="en-US" altLang="ko-KR" dirty="0"/>
              <a:t>normalize</a:t>
            </a:r>
          </a:p>
          <a:p>
            <a:pPr marL="0" indent="0">
              <a:buNone/>
            </a:pPr>
            <a:r>
              <a:rPr lang="en-US" altLang="ko-KR" dirty="0"/>
              <a:t>9 k </a:t>
            </a:r>
            <a:r>
              <a:rPr lang="ko-KR" altLang="en-US" dirty="0"/>
              <a:t>반복이 끝난 최종 </a:t>
            </a:r>
            <a:r>
              <a:rPr lang="en-US" altLang="ko-KR" dirty="0"/>
              <a:t>h</a:t>
            </a:r>
            <a:r>
              <a:rPr lang="ko-KR" altLang="en-US" dirty="0"/>
              <a:t>가 바로 타겟 노드의 </a:t>
            </a:r>
            <a:r>
              <a:rPr lang="en-US" altLang="ko-KR" dirty="0"/>
              <a:t>rep, </a:t>
            </a:r>
            <a:r>
              <a:rPr lang="en-US" altLang="ko-KR" dirty="0" err="1"/>
              <a:t>Zv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수식으로 </a:t>
            </a:r>
            <a:r>
              <a:rPr lang="ko-KR" altLang="en-US" dirty="0" err="1"/>
              <a:t>써놓으니</a:t>
            </a:r>
            <a:r>
              <a:rPr lang="ko-KR" altLang="en-US" dirty="0"/>
              <a:t> 복잡한데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직관적으로 이해하자면 한마디로 타겟 노드의 성질은 이웃 노드의 성질을 통합하고 합쳐서 형성된다는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쉽게 말하자면 자신과 이웃과의 관계를 적당히 잘 계산해서 자신의 </a:t>
            </a:r>
            <a:r>
              <a:rPr lang="en-US" altLang="ko-KR" dirty="0"/>
              <a:t>rep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이웃을 정의할 때</a:t>
            </a:r>
            <a:r>
              <a:rPr lang="en-US" altLang="ko-KR" dirty="0"/>
              <a:t>, </a:t>
            </a:r>
            <a:r>
              <a:rPr lang="ko-KR" altLang="en-US" dirty="0"/>
              <a:t>타겟 노드에 붙은 모든 노드를 이웃으로 간주하지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샘플링된</a:t>
            </a:r>
            <a:r>
              <a:rPr lang="ko-KR" altLang="en-US" dirty="0"/>
              <a:t> 고정된 크기 </a:t>
            </a:r>
            <a:r>
              <a:rPr lang="en-US" altLang="ko-KR" dirty="0"/>
              <a:t>n</a:t>
            </a:r>
            <a:r>
              <a:rPr lang="ko-KR" altLang="en-US" dirty="0"/>
              <a:t>개의 이웃으로 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계산할 때 일정한 크기를 유지하기 위해서다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9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앞에서는 이미 모델 파라미터가 학습되어 있다고 가정해서</a:t>
            </a:r>
            <a:r>
              <a:rPr lang="en-US" altLang="ko-KR" dirty="0"/>
              <a:t>, </a:t>
            </a:r>
            <a:r>
              <a:rPr lang="ko-KR" altLang="en-US" dirty="0"/>
              <a:t>전체적인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 방법론을 제시했고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이제는 모델 파라미터 학습 방법 자체를 다룬다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/>
              <a:t>그래프세이지 모델의 파라미터 학습방법은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최종 아웃풋 </a:t>
            </a:r>
            <a:r>
              <a:rPr lang="en-US" altLang="ko-KR" dirty="0"/>
              <a:t>rep Zu</a:t>
            </a:r>
            <a:r>
              <a:rPr lang="ko-KR" altLang="en-US" dirty="0"/>
              <a:t>에 그래프 기반 손실함수를 적용해서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를 활용해서 </a:t>
            </a:r>
            <a:r>
              <a:rPr lang="en-US" altLang="ko-KR" dirty="0"/>
              <a:t>W </a:t>
            </a:r>
            <a:r>
              <a:rPr lang="ko-KR" altLang="en-US" dirty="0"/>
              <a:t>매트릭스를 튜닝한다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로스 </a:t>
            </a:r>
            <a:r>
              <a:rPr lang="ko-KR" altLang="en-US" dirty="0" err="1"/>
              <a:t>펑션은</a:t>
            </a:r>
            <a:r>
              <a:rPr lang="ko-KR" altLang="en-US" dirty="0"/>
              <a:t> 가까운 노드는 비슷한 </a:t>
            </a:r>
            <a:r>
              <a:rPr lang="en-US" altLang="ko-KR" dirty="0"/>
              <a:t>rep</a:t>
            </a:r>
            <a:r>
              <a:rPr lang="ko-KR" altLang="en-US" dirty="0"/>
              <a:t>을 가지게 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Inductive Representation Learning on Large Graphs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2023. 1. 27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William L. Hamilton, Rex Ying, Jure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Leskovec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NeurIPS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pPr lvl="1"/>
                <a:r>
                  <a:rPr lang="en-US" altLang="ko-KR" sz="2200" b="1" dirty="0"/>
                  <a:t>apply</a:t>
                </a:r>
                <a:r>
                  <a:rPr lang="en-US" altLang="ko-KR" sz="2200" dirty="0"/>
                  <a:t> a graph-based </a:t>
                </a:r>
                <a:r>
                  <a:rPr lang="en-US" altLang="ko-KR" sz="2200" b="1" dirty="0"/>
                  <a:t>loss function </a:t>
                </a:r>
                <a:r>
                  <a:rPr lang="en-US" altLang="ko-KR" sz="2200" dirty="0"/>
                  <a:t>to the </a:t>
                </a:r>
                <a:r>
                  <a:rPr lang="en-US" altLang="ko-KR" sz="2200" b="1" dirty="0"/>
                  <a:t>output representations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ko-KR" sz="2200" b="1" dirty="0"/>
              </a:p>
              <a:p>
                <a:pPr lvl="1"/>
                <a:r>
                  <a:rPr lang="en-US" altLang="ko-KR" sz="2200" dirty="0"/>
                  <a:t>And </a:t>
                </a:r>
                <a:r>
                  <a:rPr lang="en-US" altLang="ko-KR" sz="2200" b="1" dirty="0"/>
                  <a:t>tune</a:t>
                </a:r>
                <a:r>
                  <a:rPr lang="en-US" altLang="ko-KR" sz="2200" dirty="0"/>
                  <a:t> the weight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200" b="1" dirty="0"/>
                  <a:t> </a:t>
                </a:r>
                <a:r>
                  <a:rPr lang="en-US" altLang="ko-KR" sz="2200" dirty="0"/>
                  <a:t>and parameters of aggregator functions via </a:t>
                </a:r>
                <a:r>
                  <a:rPr lang="en-US" altLang="ko-KR" sz="2200" b="1" dirty="0"/>
                  <a:t>stochastic gradient decent.</a:t>
                </a:r>
              </a:p>
              <a:p>
                <a:pPr lvl="1"/>
                <a:r>
                  <a:rPr lang="en-US" altLang="ko-KR" sz="2200" dirty="0"/>
                  <a:t>The graph-based </a:t>
                </a:r>
                <a:r>
                  <a:rPr lang="en-US" altLang="ko-KR" sz="2200" b="1" dirty="0"/>
                  <a:t>loss function encourages nearby nodes </a:t>
                </a:r>
                <a:r>
                  <a:rPr lang="en-US" altLang="ko-KR" sz="2200" dirty="0"/>
                  <a:t>to </a:t>
                </a:r>
                <a:r>
                  <a:rPr lang="en-US" altLang="ko-KR" sz="2200" b="1" dirty="0"/>
                  <a:t>have similar representations</a:t>
                </a:r>
                <a:r>
                  <a:rPr lang="en-US" altLang="ko-KR" sz="2200" dirty="0"/>
                  <a:t>, while enforcing that the representations of disparate nodes are highly distinct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5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000" dirty="0"/>
                  <a:t>v: node that co-occurs near u on fixed-length random walk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/>
                  <a:t> sigmoid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sampling distribution</a:t>
                </a:r>
              </a:p>
              <a:p>
                <a:r>
                  <a:rPr lang="en-US" altLang="ko-KR" sz="2000" dirty="0"/>
                  <a:t>Q: number of negative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neighbor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000" dirty="0"/>
                  <a:t>v: node that co-occurs near u on fixed-length random walk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/>
                  <a:t> sigmoid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sampling distribution</a:t>
                </a:r>
              </a:p>
              <a:p>
                <a:r>
                  <a:rPr lang="en-US" altLang="ko-KR" sz="2000" dirty="0"/>
                  <a:t>Q: number of negative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neighbor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D80234D-FC2D-BBB8-E778-54E2E5E01248}"/>
              </a:ext>
            </a:extLst>
          </p:cNvPr>
          <p:cNvSpPr/>
          <p:nvPr/>
        </p:nvSpPr>
        <p:spPr>
          <a:xfrm>
            <a:off x="4724400" y="2648856"/>
            <a:ext cx="965200" cy="754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D53F4-8CBD-471B-E466-602F4E6DBDA6}"/>
              </a:ext>
            </a:extLst>
          </p:cNvPr>
          <p:cNvSpPr/>
          <p:nvPr/>
        </p:nvSpPr>
        <p:spPr>
          <a:xfrm>
            <a:off x="8539089" y="2648856"/>
            <a:ext cx="1554689" cy="754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pPr lvl="1"/>
            <a:r>
              <a:rPr lang="en-US" altLang="ko-KR" sz="2200" dirty="0"/>
              <a:t>A node’s neighbors have no natural ordering.</a:t>
            </a:r>
          </a:p>
          <a:p>
            <a:pPr lvl="1"/>
            <a:r>
              <a:rPr lang="en-US" altLang="ko-KR" sz="2200" dirty="0"/>
              <a:t>Thus, the aggregator functions must operate over an unordered set of vectors. </a:t>
            </a:r>
            <a:r>
              <a:rPr lang="en-US" altLang="ko-KR" sz="2200" dirty="0" err="1"/>
              <a:t>a.k.a</a:t>
            </a:r>
            <a:r>
              <a:rPr lang="en-US" altLang="ko-KR" sz="2200" dirty="0"/>
              <a:t> </a:t>
            </a:r>
            <a:r>
              <a:rPr lang="en-US" altLang="ko-KR" sz="2200" b="1" dirty="0"/>
              <a:t>permutation invariant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EF18BB-68A7-74E7-3C88-18291FA2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712" y="3429000"/>
            <a:ext cx="5714576" cy="29463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22C6EA-DB46-4FF0-EAAB-B5527787E1C7}"/>
              </a:ext>
            </a:extLst>
          </p:cNvPr>
          <p:cNvSpPr/>
          <p:nvPr/>
        </p:nvSpPr>
        <p:spPr>
          <a:xfrm>
            <a:off x="3238712" y="4914900"/>
            <a:ext cx="5580911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Mean aggregator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27AB2-D245-AE51-A34B-B58813FF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69" y="3496399"/>
            <a:ext cx="671606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LSTM aggregator</a:t>
            </a:r>
          </a:p>
          <a:p>
            <a:pPr lvl="2"/>
            <a:r>
              <a:rPr lang="en-US" altLang="ko-KR" dirty="0"/>
              <a:t>Compared to the mean aggregator, LSTMs have the advantage of larger expressive capability</a:t>
            </a:r>
          </a:p>
          <a:p>
            <a:pPr lvl="2"/>
            <a:r>
              <a:rPr lang="en-US" altLang="ko-KR" dirty="0"/>
              <a:t>However, it is important to note that </a:t>
            </a:r>
            <a:r>
              <a:rPr lang="en-US" altLang="ko-KR" b="1" dirty="0"/>
              <a:t>LSTMs are not permutation invariant</a:t>
            </a:r>
          </a:p>
          <a:p>
            <a:pPr lvl="2"/>
            <a:r>
              <a:rPr lang="en-US" altLang="ko-KR" dirty="0"/>
              <a:t>adapt LSTMs to operate on an unordered set by simply applying the LSTMs to a random permutation of the node’s neighbors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957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Pooling aggregator</a:t>
            </a:r>
          </a:p>
          <a:p>
            <a:pPr lvl="2"/>
            <a:r>
              <a:rPr lang="en-US" altLang="ko-KR" dirty="0"/>
              <a:t>By applying the max-pooling operator, the model captures different aspects of the neighborhood set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B07A5-C4D3-073D-831F-AB03747F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79" y="4114800"/>
            <a:ext cx="67446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Benchmark tasks</a:t>
            </a:r>
          </a:p>
          <a:p>
            <a:pPr lvl="1"/>
            <a:r>
              <a:rPr lang="en-US" altLang="ko-KR" sz="2000" dirty="0"/>
              <a:t>classifying academic papers into different subjects using the Web of Science </a:t>
            </a:r>
            <a:r>
              <a:rPr lang="en-US" altLang="ko-KR" sz="2000" b="1" dirty="0"/>
              <a:t>citation</a:t>
            </a:r>
            <a:r>
              <a:rPr lang="en-US" altLang="ko-KR" sz="2000" dirty="0"/>
              <a:t> dataset</a:t>
            </a:r>
          </a:p>
          <a:p>
            <a:pPr lvl="1"/>
            <a:r>
              <a:rPr lang="en-US" altLang="ko-KR" sz="2000" dirty="0"/>
              <a:t>classifying </a:t>
            </a:r>
            <a:r>
              <a:rPr lang="en-US" altLang="ko-KR" sz="2000" b="1" dirty="0"/>
              <a:t>Reddit</a:t>
            </a:r>
            <a:r>
              <a:rPr lang="en-US" altLang="ko-KR" sz="2000" dirty="0"/>
              <a:t> posts as belonging to different communities</a:t>
            </a:r>
          </a:p>
          <a:p>
            <a:pPr lvl="1"/>
            <a:r>
              <a:rPr lang="en-US" altLang="ko-KR" sz="2000" dirty="0"/>
              <a:t>classifying protein functions across various biological protein-protein interaction (</a:t>
            </a:r>
            <a:r>
              <a:rPr lang="en-US" altLang="ko-KR" sz="2000" b="1" dirty="0"/>
              <a:t>PPI</a:t>
            </a:r>
            <a:r>
              <a:rPr lang="en-US" altLang="ko-KR" sz="2000" dirty="0"/>
              <a:t>) graphs</a:t>
            </a:r>
          </a:p>
        </p:txBody>
      </p:sp>
    </p:spTree>
    <p:extLst>
      <p:ext uri="{BB962C8B-B14F-4D97-AF65-F5344CB8AC3E}">
        <p14:creationId xmlns:p14="http://schemas.microsoft.com/office/powerpoint/2010/main" val="218579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Baselines</a:t>
            </a:r>
          </a:p>
          <a:p>
            <a:pPr lvl="1"/>
            <a:r>
              <a:rPr lang="en-US" altLang="ko-KR" sz="2000" dirty="0"/>
              <a:t>Random classifier</a:t>
            </a:r>
          </a:p>
          <a:p>
            <a:pPr lvl="1"/>
            <a:r>
              <a:rPr lang="en-US" altLang="ko-KR" sz="2000" dirty="0"/>
              <a:t>Logistic regression feature-based classifier (Raw features)</a:t>
            </a:r>
          </a:p>
          <a:p>
            <a:pPr lvl="1"/>
            <a:r>
              <a:rPr lang="en-US" altLang="ko-KR" sz="2000" dirty="0" err="1"/>
              <a:t>DeepWalk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DeepWalk</a:t>
            </a:r>
            <a:r>
              <a:rPr lang="en-US" altLang="ko-KR" sz="2000" dirty="0"/>
              <a:t> + Raw features</a:t>
            </a:r>
          </a:p>
        </p:txBody>
      </p:sp>
    </p:spTree>
    <p:extLst>
      <p:ext uri="{BB962C8B-B14F-4D97-AF65-F5344CB8AC3E}">
        <p14:creationId xmlns:p14="http://schemas.microsoft.com/office/powerpoint/2010/main" val="343824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4.1 Inductive learning on evolving graphs: Citation and Reddit data</a:t>
            </a:r>
          </a:p>
          <a:p>
            <a:endParaRPr lang="en-US" altLang="ko-KR" sz="2200" dirty="0"/>
          </a:p>
          <a:p>
            <a:pPr lvl="1"/>
            <a:r>
              <a:rPr lang="en-US" altLang="ko-KR" sz="2200" b="1" dirty="0"/>
              <a:t>Citation: 302,424 nodes with an average degree of 9.15</a:t>
            </a:r>
            <a:endParaRPr lang="en-US" altLang="ko-KR" sz="2200" dirty="0"/>
          </a:p>
          <a:p>
            <a:pPr lvl="1"/>
            <a:r>
              <a:rPr lang="en-US" altLang="ko-KR" sz="2200" b="1" dirty="0"/>
              <a:t>Reddit: 232,965 nodes with an average degree of 492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989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Proposed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method: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4.1 Inductive learning on evolving graphs: Citation and Reddit data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264604-460C-5569-640A-8C9333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281008"/>
            <a:ext cx="8268854" cy="3286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06C644-AA99-B0B9-F71A-005E6398095E}"/>
              </a:ext>
            </a:extLst>
          </p:cNvPr>
          <p:cNvSpPr/>
          <p:nvPr/>
        </p:nvSpPr>
        <p:spPr>
          <a:xfrm>
            <a:off x="4216399" y="4009292"/>
            <a:ext cx="3632201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C44C5-43BC-FC24-BAA9-F1E5AF165F4E}"/>
              </a:ext>
            </a:extLst>
          </p:cNvPr>
          <p:cNvSpPr/>
          <p:nvPr/>
        </p:nvSpPr>
        <p:spPr>
          <a:xfrm>
            <a:off x="4216399" y="4852831"/>
            <a:ext cx="3632201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2469D-ACEF-44CC-9D45-16B80E4B90A4}"/>
              </a:ext>
            </a:extLst>
          </p:cNvPr>
          <p:cNvSpPr txBox="1"/>
          <p:nvPr/>
        </p:nvSpPr>
        <p:spPr>
          <a:xfrm>
            <a:off x="4216399" y="5567592"/>
            <a:ext cx="405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13.8%    29.1%    19.7%    37.2%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4.2 Generalizing across graphs: Protein-protein interactions</a:t>
            </a:r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It </a:t>
            </a:r>
            <a:r>
              <a:rPr lang="en-US" altLang="ko-KR" sz="2000" b="1" dirty="0"/>
              <a:t>requires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learning about node roles </a:t>
            </a:r>
            <a:r>
              <a:rPr lang="en-US" altLang="ko-KR" sz="2000" dirty="0"/>
              <a:t>rather than community structure</a:t>
            </a:r>
          </a:p>
          <a:p>
            <a:pPr lvl="1"/>
            <a:r>
              <a:rPr lang="en-US" altLang="ko-KR" sz="2000" dirty="0"/>
              <a:t>We have 20 graphs and average graph contains 2373 nodes, with an average degree of 28.8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24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4.2 Generalizing across graphs: Protein-protein interactions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9092A-D318-8A45-BAAD-0D0E55E2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281008"/>
            <a:ext cx="8268854" cy="32865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B74CF2-2BFF-79BF-9F05-775B0A00602A}"/>
              </a:ext>
            </a:extLst>
          </p:cNvPr>
          <p:cNvSpPr/>
          <p:nvPr/>
        </p:nvSpPr>
        <p:spPr>
          <a:xfrm>
            <a:off x="7835900" y="4740812"/>
            <a:ext cx="1892300" cy="379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1EAD8B-B849-11CB-1783-305792ECC107}"/>
              </a:ext>
            </a:extLst>
          </p:cNvPr>
          <p:cNvSpPr/>
          <p:nvPr/>
        </p:nvSpPr>
        <p:spPr>
          <a:xfrm>
            <a:off x="7847621" y="4344570"/>
            <a:ext cx="1892300" cy="379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B49A-0AB2-D662-217C-BACE4B17CAF7}"/>
              </a:ext>
            </a:extLst>
          </p:cNvPr>
          <p:cNvSpPr/>
          <p:nvPr/>
        </p:nvSpPr>
        <p:spPr>
          <a:xfrm>
            <a:off x="7847621" y="3446046"/>
            <a:ext cx="1892300" cy="3798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0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4.3 Runtime and parameter sensitivity</a:t>
            </a:r>
            <a:endParaRPr lang="ko-KR" altLang="en-US" sz="4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167EB0-ACA8-1E71-86B2-58D6914E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83" y="2091340"/>
            <a:ext cx="829743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4.4 Summary comparison between the different aggregator architectures</a:t>
            </a:r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b="1" dirty="0"/>
              <a:t>LSTM</a:t>
            </a:r>
            <a:r>
              <a:rPr lang="en-US" altLang="ko-KR" sz="2000" dirty="0"/>
              <a:t>- </a:t>
            </a:r>
            <a:r>
              <a:rPr lang="en-US" altLang="ko-KR" sz="2000" b="1" dirty="0"/>
              <a:t>and pool-based </a:t>
            </a:r>
            <a:r>
              <a:rPr lang="en-US" altLang="ko-KR" sz="2000" dirty="0"/>
              <a:t>aggregators </a:t>
            </a:r>
            <a:r>
              <a:rPr lang="en-US" altLang="ko-KR" sz="2000" b="1" dirty="0"/>
              <a:t>performed the best</a:t>
            </a:r>
            <a:r>
              <a:rPr lang="en-US" altLang="ko-KR" sz="2000" dirty="0"/>
              <a:t>, in terms of both average performance and number of experimental settings where they were the top-performing method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214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200" b="1" dirty="0" err="1"/>
              <a:t>GraphSAGE</a:t>
            </a:r>
            <a:r>
              <a:rPr lang="en-US" altLang="ko-KR" sz="2200" b="1" dirty="0"/>
              <a:t> </a:t>
            </a:r>
            <a:r>
              <a:rPr lang="en-US" altLang="ko-KR" sz="2200" dirty="0"/>
              <a:t>introduced a novel approach that allows </a:t>
            </a:r>
            <a:r>
              <a:rPr lang="en-US" altLang="ko-KR" sz="2200" b="1" dirty="0"/>
              <a:t>embeddings </a:t>
            </a:r>
            <a:r>
              <a:rPr lang="en-US" altLang="ko-KR" sz="2200" dirty="0"/>
              <a:t>to be efficiently generated for </a:t>
            </a:r>
            <a:r>
              <a:rPr lang="en-US" altLang="ko-KR" sz="2200" b="1" dirty="0"/>
              <a:t>unseen nodes</a:t>
            </a:r>
          </a:p>
          <a:p>
            <a:r>
              <a:rPr lang="en-US" altLang="ko-KR" sz="2200" dirty="0"/>
              <a:t>effectively </a:t>
            </a:r>
            <a:r>
              <a:rPr lang="en-US" altLang="ko-KR" sz="2200" b="1" dirty="0"/>
              <a:t>trades off performance and runtime by sampling node </a:t>
            </a:r>
            <a:r>
              <a:rPr lang="en-US" altLang="ko-KR" sz="2200" dirty="0"/>
              <a:t>neighborhoods</a:t>
            </a:r>
            <a:endParaRPr lang="en-US" altLang="ko-KR" sz="2200" b="1" dirty="0"/>
          </a:p>
          <a:p>
            <a:r>
              <a:rPr lang="en-US" altLang="ko-KR" sz="2200" dirty="0"/>
              <a:t>theoretical analysis </a:t>
            </a:r>
            <a:r>
              <a:rPr lang="en-US" altLang="ko-KR" sz="2200" b="1" dirty="0"/>
              <a:t>provides insight </a:t>
            </a:r>
            <a:r>
              <a:rPr lang="en-US" altLang="ko-KR" sz="2200" dirty="0"/>
              <a:t>into </a:t>
            </a:r>
            <a:r>
              <a:rPr lang="en-US" altLang="ko-KR" sz="2200" b="1" dirty="0"/>
              <a:t>how</a:t>
            </a:r>
            <a:r>
              <a:rPr lang="en-US" altLang="ko-KR" sz="2200" dirty="0"/>
              <a:t> </a:t>
            </a:r>
            <a:r>
              <a:rPr lang="en-US" altLang="ko-KR" sz="2200" b="1" dirty="0"/>
              <a:t>can learn about local graph structures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197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works have focused on embedding nodes from a single fixed graph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real-world applications require embeddings to be quickly generated for unseen nodes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“Inductive”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2ED8A7-C233-A783-D6F9-28B593A2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3465512"/>
            <a:ext cx="5591175" cy="23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train/test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train/test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92D4E7-6C60-2228-CF74-F4BB1E1FD28F}"/>
              </a:ext>
            </a:extLst>
          </p:cNvPr>
          <p:cNvSpPr/>
          <p:nvPr/>
        </p:nvSpPr>
        <p:spPr>
          <a:xfrm>
            <a:off x="9499600" y="3111500"/>
            <a:ext cx="6350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GraphSAGE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SAmple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aggreGatE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08FF0-AD45-D938-2D06-4F503647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4" y="2525486"/>
            <a:ext cx="8130171" cy="32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F6EC4E-E150-F5FA-C617-7B91EE598946}"/>
              </a:ext>
            </a:extLst>
          </p:cNvPr>
          <p:cNvSpPr/>
          <p:nvPr/>
        </p:nvSpPr>
        <p:spPr>
          <a:xfrm>
            <a:off x="2888343" y="2975429"/>
            <a:ext cx="6572733" cy="928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CE67EA-FD7B-A2C9-34E4-C100F9954603}"/>
              </a:ext>
            </a:extLst>
          </p:cNvPr>
          <p:cNvSpPr/>
          <p:nvPr/>
        </p:nvSpPr>
        <p:spPr>
          <a:xfrm>
            <a:off x="2730924" y="3744687"/>
            <a:ext cx="6572733" cy="2432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endParaRPr lang="en-US" altLang="ko-KR" sz="2400" dirty="0"/>
          </a:p>
          <a:p>
            <a:pPr lvl="1"/>
            <a:r>
              <a:rPr lang="en-US" altLang="ko-KR" sz="2000" b="1" dirty="0"/>
              <a:t>Neighborhood Definition</a:t>
            </a:r>
          </a:p>
          <a:p>
            <a:pPr lvl="1"/>
            <a:endParaRPr lang="en-US" altLang="ko-KR" sz="2000" dirty="0"/>
          </a:p>
          <a:p>
            <a:pPr lvl="2"/>
            <a:r>
              <a:rPr lang="en-US" altLang="ko-KR" dirty="0"/>
              <a:t>define N(v) as a fixed-size</a:t>
            </a:r>
          </a:p>
          <a:p>
            <a:pPr lvl="2"/>
            <a:r>
              <a:rPr lang="en-US" altLang="ko-KR" dirty="0"/>
              <a:t>in order to keep the computational footprint of each batch fixed</a:t>
            </a:r>
          </a:p>
          <a:p>
            <a:pPr lvl="2"/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C6CE4-4BAE-FEDA-12CE-9E0E999C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89" y="1164409"/>
            <a:ext cx="2132352" cy="22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2801</Words>
  <Application>Microsoft Office PowerPoint</Application>
  <PresentationFormat>와이드스크린</PresentationFormat>
  <Paragraphs>319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</vt:lpstr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333</cp:revision>
  <dcterms:created xsi:type="dcterms:W3CDTF">2021-06-28T08:46:54Z</dcterms:created>
  <dcterms:modified xsi:type="dcterms:W3CDTF">2023-01-26T15:16:20Z</dcterms:modified>
</cp:coreProperties>
</file>