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29"/>
  </p:notesMasterIdLst>
  <p:sldIdLst>
    <p:sldId id="257" r:id="rId2"/>
    <p:sldId id="278" r:id="rId3"/>
    <p:sldId id="262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97" r:id="rId13"/>
    <p:sldId id="298" r:id="rId14"/>
    <p:sldId id="299" r:id="rId15"/>
    <p:sldId id="289" r:id="rId16"/>
    <p:sldId id="288" r:id="rId17"/>
    <p:sldId id="290" r:id="rId18"/>
    <p:sldId id="295" r:id="rId19"/>
    <p:sldId id="291" r:id="rId20"/>
    <p:sldId id="292" r:id="rId21"/>
    <p:sldId id="293" r:id="rId22"/>
    <p:sldId id="294" r:id="rId23"/>
    <p:sldId id="296" r:id="rId24"/>
    <p:sldId id="300" r:id="rId25"/>
    <p:sldId id="301" r:id="rId26"/>
    <p:sldId id="302" r:id="rId27"/>
    <p:sldId id="261" r:id="rId2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52"/>
    <p:restoredTop sz="71971" autoAdjust="0"/>
  </p:normalViewPr>
  <p:slideViewPr>
    <p:cSldViewPr snapToGrid="0" snapToObjects="1">
      <p:cViewPr varScale="1">
        <p:scale>
          <a:sx n="79" d="100"/>
          <a:sy n="79" d="100"/>
        </p:scale>
        <p:origin x="2124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429B4-BF05-4CB4-B0D2-67A8610105B3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75FA2-6C42-4D6B-BC32-C1F878E1B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72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특이값</a:t>
            </a:r>
            <a:r>
              <a:rPr lang="ko-KR" altLang="en-US" dirty="0"/>
              <a:t> 분해는 </a:t>
            </a:r>
            <a:r>
              <a:rPr lang="en-US" altLang="ko-KR" dirty="0"/>
              <a:t>MF</a:t>
            </a:r>
            <a:r>
              <a:rPr lang="ko-KR" altLang="en-US" dirty="0"/>
              <a:t>를 구현하는 방법론 중 하나다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꽉찬</a:t>
            </a:r>
            <a:r>
              <a:rPr lang="ko-KR" altLang="en-US" dirty="0"/>
              <a:t> 평점 행렬을 생각해보면</a:t>
            </a:r>
            <a:r>
              <a:rPr lang="en-US" altLang="ko-KR" dirty="0"/>
              <a:t>, truncated SVD</a:t>
            </a:r>
            <a:r>
              <a:rPr lang="ko-KR" altLang="en-US" dirty="0"/>
              <a:t>는 다음과 같이 정의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025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Svd</a:t>
            </a:r>
            <a:r>
              <a:rPr lang="en-US" altLang="ko-KR" dirty="0"/>
              <a:t> </a:t>
            </a:r>
            <a:r>
              <a:rPr lang="ko-KR" altLang="en-US" dirty="0"/>
              <a:t>예시</a:t>
            </a:r>
            <a:r>
              <a:rPr lang="en-US" altLang="ko-KR" dirty="0"/>
              <a:t>..</a:t>
            </a:r>
          </a:p>
          <a:p>
            <a:pPr marL="0" indent="0">
              <a:buNone/>
            </a:pPr>
            <a:r>
              <a:rPr lang="ko-KR" altLang="en-US" dirty="0"/>
              <a:t>첫번째는 </a:t>
            </a:r>
            <a:r>
              <a:rPr lang="ko-KR" altLang="en-US" dirty="0" err="1"/>
              <a:t>결측치를</a:t>
            </a:r>
            <a:r>
              <a:rPr lang="ko-KR" altLang="en-US" dirty="0"/>
              <a:t> 행 평균값으로 채운다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182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두번째는 </a:t>
            </a:r>
            <a:r>
              <a:rPr lang="en-US" altLang="ko-KR" dirty="0"/>
              <a:t>rank-2 truncated SVD</a:t>
            </a:r>
            <a:r>
              <a:rPr lang="ko-KR" altLang="en-US" dirty="0"/>
              <a:t>를 적용해본다면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933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이렇게 </a:t>
            </a:r>
            <a:r>
              <a:rPr lang="en-US" altLang="ko-KR" dirty="0"/>
              <a:t>SVD</a:t>
            </a:r>
            <a:r>
              <a:rPr lang="ko-KR" altLang="en-US" dirty="0"/>
              <a:t>를 통해 </a:t>
            </a:r>
            <a:r>
              <a:rPr lang="ko-KR" altLang="en-US" dirty="0" err="1"/>
              <a:t>결측치를</a:t>
            </a:r>
            <a:r>
              <a:rPr lang="ko-KR" altLang="en-US" dirty="0"/>
              <a:t> 채웠다면 다음 반복에서 </a:t>
            </a:r>
            <a:r>
              <a:rPr lang="ko-KR" altLang="en-US" dirty="0" err="1"/>
              <a:t>결측값에</a:t>
            </a:r>
            <a:r>
              <a:rPr lang="ko-KR" altLang="en-US" dirty="0"/>
              <a:t> 해당하는 값을 이전 반복을 통해 얻은 값으로 </a:t>
            </a:r>
            <a:r>
              <a:rPr lang="ko-KR" altLang="en-US" dirty="0" err="1"/>
              <a:t>채워넣고</a:t>
            </a:r>
            <a:r>
              <a:rPr lang="ko-KR" altLang="en-US" dirty="0"/>
              <a:t> 다시 반복 수행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97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비음평점 행렬에는 비음행렬 인수분해가 사용될 수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이것의 장점은 유저 아이템 상호작용에 대한 높은 이해와 해석이다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예를들어</a:t>
            </a:r>
            <a:r>
              <a:rPr lang="ko-KR" altLang="en-US" dirty="0"/>
              <a:t> </a:t>
            </a:r>
            <a:r>
              <a:rPr lang="en-US" altLang="ko-KR" dirty="0"/>
              <a:t>implicit feedback</a:t>
            </a:r>
            <a:r>
              <a:rPr lang="ko-KR" altLang="en-US" dirty="0"/>
              <a:t>에서 유용</a:t>
            </a:r>
            <a:r>
              <a:rPr lang="en-US" altLang="ko-KR" dirty="0"/>
              <a:t>..</a:t>
            </a:r>
          </a:p>
          <a:p>
            <a:pPr marL="0" indent="0">
              <a:buNone/>
            </a:pPr>
            <a:r>
              <a:rPr lang="ko-KR" altLang="en-US" dirty="0"/>
              <a:t>웹 클릭이나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페북의</a:t>
            </a:r>
            <a:r>
              <a:rPr lang="ko-KR" altLang="en-US" dirty="0"/>
              <a:t> </a:t>
            </a:r>
            <a:r>
              <a:rPr lang="en-US" altLang="ko-KR" dirty="0"/>
              <a:t>like </a:t>
            </a:r>
            <a:r>
              <a:rPr lang="ko-KR" altLang="en-US" dirty="0"/>
              <a:t>버튼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408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다른 </a:t>
            </a:r>
            <a:r>
              <a:rPr lang="en-US" altLang="ko-KR" dirty="0"/>
              <a:t>MF </a:t>
            </a:r>
            <a:r>
              <a:rPr lang="ko-KR" altLang="en-US" dirty="0"/>
              <a:t>방식과 가장 큰 차이는 비음수라는 거임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그렇기 때문에 비음 </a:t>
            </a:r>
            <a:r>
              <a:rPr lang="en-US" altLang="ko-KR" dirty="0"/>
              <a:t>MF</a:t>
            </a:r>
            <a:r>
              <a:rPr lang="ko-KR" altLang="en-US" dirty="0"/>
              <a:t>는 다음과 같이 최적화 문제로 표현할 수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물론 다른 방식과 같은 것 같지만 제약조건이 비음이라는 특징임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594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사용자가 아이템에 대한 </a:t>
            </a:r>
            <a:r>
              <a:rPr lang="en-US" altLang="ko-KR" dirty="0"/>
              <a:t>like</a:t>
            </a:r>
            <a:r>
              <a:rPr lang="ko-KR" altLang="en-US" dirty="0"/>
              <a:t>는 표시할 수 있지만</a:t>
            </a:r>
            <a:r>
              <a:rPr lang="en-US" altLang="ko-KR" dirty="0"/>
              <a:t>, dislike</a:t>
            </a:r>
            <a:r>
              <a:rPr lang="ko-KR" altLang="en-US" dirty="0"/>
              <a:t>는 표시할 수 없는 시스템에서 가장 큰 해석적인 </a:t>
            </a:r>
            <a:r>
              <a:rPr lang="ko-KR" altLang="en-US" dirty="0" err="1"/>
              <a:t>어드벤티지가</a:t>
            </a:r>
            <a:r>
              <a:rPr lang="ko-KR" altLang="en-US" dirty="0"/>
              <a:t> 있는 </a:t>
            </a:r>
            <a:r>
              <a:rPr lang="en-US" altLang="ko-KR" dirty="0"/>
              <a:t>MF </a:t>
            </a:r>
            <a:r>
              <a:rPr lang="ko-KR" altLang="en-US" dirty="0"/>
              <a:t>방식임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이런 세팅에 </a:t>
            </a:r>
            <a:r>
              <a:rPr lang="ko-KR" altLang="en-US" dirty="0" err="1"/>
              <a:t>좋은점은</a:t>
            </a:r>
            <a:r>
              <a:rPr lang="ko-KR" altLang="en-US" dirty="0"/>
              <a:t> 미싱 데이터를 </a:t>
            </a:r>
            <a:r>
              <a:rPr lang="en-US" altLang="ko-KR" dirty="0"/>
              <a:t>0</a:t>
            </a:r>
            <a:r>
              <a:rPr lang="ko-KR" altLang="en-US" dirty="0"/>
              <a:t>로 설정하면 된다는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91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행렬 </a:t>
            </a:r>
            <a:r>
              <a:rPr lang="en-US" altLang="ko-KR" dirty="0"/>
              <a:t>U, V</a:t>
            </a:r>
            <a:r>
              <a:rPr lang="ko-KR" altLang="en-US" dirty="0"/>
              <a:t>를 업데이트하기 위해서는 </a:t>
            </a:r>
            <a:r>
              <a:rPr lang="en-US" altLang="ko-KR" dirty="0"/>
              <a:t>iterative</a:t>
            </a:r>
            <a:r>
              <a:rPr lang="ko-KR" altLang="en-US" dirty="0"/>
              <a:t>한 방식을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U, V</a:t>
            </a:r>
            <a:r>
              <a:rPr lang="ko-KR" altLang="en-US" dirty="0"/>
              <a:t>에 요소 </a:t>
            </a:r>
            <a:r>
              <a:rPr lang="en-US" altLang="ko-KR" dirty="0"/>
              <a:t>u, v</a:t>
            </a:r>
            <a:r>
              <a:rPr lang="ko-KR" altLang="en-US" dirty="0"/>
              <a:t>는 다음과 같은 곱하기 업데이트 규칙을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699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6x6 </a:t>
            </a:r>
            <a:r>
              <a:rPr lang="ko-KR" altLang="en-US" dirty="0"/>
              <a:t>행렬이 있다</a:t>
            </a:r>
            <a:r>
              <a:rPr lang="en-US" altLang="ko-KR" dirty="0"/>
              <a:t>. 6</a:t>
            </a:r>
            <a:r>
              <a:rPr lang="ko-KR" altLang="en-US" dirty="0"/>
              <a:t>개의 아이템</a:t>
            </a:r>
            <a:r>
              <a:rPr lang="en-US" altLang="ko-KR" dirty="0"/>
              <a:t>, </a:t>
            </a:r>
            <a:r>
              <a:rPr lang="ko-KR" altLang="en-US" dirty="0"/>
              <a:t>손님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U</a:t>
            </a:r>
            <a:r>
              <a:rPr lang="ko-KR" altLang="en-US" dirty="0"/>
              <a:t>는 사용자 잠재행렬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</a:t>
            </a:r>
            <a:r>
              <a:rPr lang="ko-KR" altLang="en-US" dirty="0"/>
              <a:t>는 아이템 잠재행렬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36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여기서 </a:t>
            </a:r>
            <a:r>
              <a:rPr lang="en-US" altLang="ko-KR" dirty="0" err="1"/>
              <a:t>rij</a:t>
            </a:r>
            <a:r>
              <a:rPr lang="ko-KR" altLang="en-US" dirty="0"/>
              <a:t>는 유저의 </a:t>
            </a:r>
            <a:r>
              <a:rPr lang="en-US" altLang="ko-KR" dirty="0"/>
              <a:t>dairy</a:t>
            </a:r>
            <a:r>
              <a:rPr lang="ko-KR" altLang="en-US" dirty="0"/>
              <a:t>에 대한 선호</a:t>
            </a:r>
            <a:r>
              <a:rPr lang="en-US" altLang="ko-KR" dirty="0"/>
              <a:t>, </a:t>
            </a:r>
            <a:r>
              <a:rPr lang="ko-KR" altLang="en-US" dirty="0"/>
              <a:t>아이템의 </a:t>
            </a:r>
            <a:r>
              <a:rPr lang="en-US" altLang="ko-KR" dirty="0"/>
              <a:t>dairy</a:t>
            </a:r>
            <a:r>
              <a:rPr lang="ko-KR" altLang="en-US" dirty="0"/>
              <a:t>관한 선호도 </a:t>
            </a:r>
            <a:r>
              <a:rPr lang="en-US" altLang="ko-KR" dirty="0"/>
              <a:t>+ </a:t>
            </a:r>
            <a:r>
              <a:rPr lang="ko-KR" altLang="en-US" dirty="0"/>
              <a:t>유저의 </a:t>
            </a:r>
            <a:r>
              <a:rPr lang="en-US" altLang="ko-KR" dirty="0"/>
              <a:t>drinks</a:t>
            </a:r>
            <a:r>
              <a:rPr lang="ko-KR" altLang="en-US" dirty="0"/>
              <a:t>에 대한 선호</a:t>
            </a:r>
            <a:r>
              <a:rPr lang="en-US" altLang="ko-KR" dirty="0"/>
              <a:t>, </a:t>
            </a:r>
            <a:r>
              <a:rPr lang="ko-KR" altLang="en-US" dirty="0"/>
              <a:t>아이템의 </a:t>
            </a:r>
            <a:r>
              <a:rPr lang="en-US" altLang="ko-KR" dirty="0"/>
              <a:t>drinks</a:t>
            </a:r>
            <a:r>
              <a:rPr lang="ko-KR" altLang="en-US" dirty="0"/>
              <a:t>에 대한 선호로 해석할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88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이렇게 계산을 하는 방법은 </a:t>
            </a:r>
            <a:r>
              <a:rPr lang="en-US" altLang="ko-KR" dirty="0"/>
              <a:t>sum-of-parts </a:t>
            </a:r>
            <a:r>
              <a:rPr lang="en-US" altLang="ko-KR" dirty="0" err="1"/>
              <a:t>decompositio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실질적인 용도로는</a:t>
            </a:r>
            <a:r>
              <a:rPr lang="en-US" altLang="ko-KR" dirty="0"/>
              <a:t>, </a:t>
            </a:r>
            <a:r>
              <a:rPr lang="ko-KR" altLang="en-US" dirty="0"/>
              <a:t>각 클러스터를 살펴보고 아이템</a:t>
            </a:r>
            <a:r>
              <a:rPr lang="en-US" altLang="ko-KR" dirty="0"/>
              <a:t>, </a:t>
            </a:r>
            <a:r>
              <a:rPr lang="ko-KR" altLang="en-US" dirty="0"/>
              <a:t>사용자의 연관성을 </a:t>
            </a:r>
            <a:r>
              <a:rPr lang="ko-KR" altLang="en-US" dirty="0" err="1"/>
              <a:t>시멘틱하게</a:t>
            </a:r>
            <a:r>
              <a:rPr lang="ko-KR" altLang="en-US" dirty="0"/>
              <a:t> 해석하는 것이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955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물론 </a:t>
            </a:r>
            <a:r>
              <a:rPr lang="ko-KR" altLang="en-US" dirty="0" err="1"/>
              <a:t>특이값</a:t>
            </a:r>
            <a:r>
              <a:rPr lang="ko-KR" altLang="en-US" dirty="0"/>
              <a:t> 분해는 두개가 아닌 세개의 행렬로 분해되지만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대각형렬</a:t>
            </a:r>
            <a:r>
              <a:rPr lang="ko-KR" altLang="en-US" dirty="0"/>
              <a:t> 시그마는 유저 </a:t>
            </a:r>
            <a:r>
              <a:rPr lang="ko-KR" altLang="en-US" dirty="0" err="1"/>
              <a:t>팩터</a:t>
            </a:r>
            <a:r>
              <a:rPr lang="ko-KR" altLang="en-US" dirty="0"/>
              <a:t> </a:t>
            </a:r>
            <a:r>
              <a:rPr lang="en-US" altLang="ko-KR" dirty="0"/>
              <a:t>Q</a:t>
            </a:r>
            <a:r>
              <a:rPr lang="ko-KR" altLang="en-US" dirty="0"/>
              <a:t>에 흡수될 수도 있고</a:t>
            </a:r>
            <a:r>
              <a:rPr lang="en-US" altLang="ko-KR" dirty="0"/>
              <a:t>, </a:t>
            </a:r>
            <a:r>
              <a:rPr lang="ko-KR" altLang="en-US" dirty="0"/>
              <a:t>아이템 </a:t>
            </a:r>
            <a:r>
              <a:rPr lang="ko-KR" altLang="en-US" dirty="0" err="1"/>
              <a:t>팩터</a:t>
            </a:r>
            <a:r>
              <a:rPr lang="ko-KR" altLang="en-US" dirty="0"/>
              <a:t> </a:t>
            </a:r>
            <a:r>
              <a:rPr lang="en-US" altLang="ko-KR" dirty="0"/>
              <a:t>P</a:t>
            </a:r>
            <a:r>
              <a:rPr lang="ko-KR" altLang="en-US" dirty="0"/>
              <a:t>에 흡수될 수도 있지만 일반적으로 다음과 같이 정의한다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006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그림은 </a:t>
            </a:r>
            <a:r>
              <a:rPr lang="en-US" altLang="ko-KR" dirty="0"/>
              <a:t>sum-of-pars</a:t>
            </a:r>
            <a:r>
              <a:rPr lang="ko-KR" altLang="en-US" dirty="0"/>
              <a:t>로 비음분해를 해석하는 예시다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각 유저는 어떤 특성에 대해 얼마만큼 가중치를 가지고 있고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각 아이템은 어떤 특성에 대해 얼마만큼 가중치를 가지고 있는지 표현할 수 있어서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유저</a:t>
            </a:r>
            <a:r>
              <a:rPr lang="en-US" altLang="ko-KR" dirty="0"/>
              <a:t>-</a:t>
            </a:r>
            <a:r>
              <a:rPr lang="ko-KR" altLang="en-US" dirty="0"/>
              <a:t>아이템 클러스터를 각 </a:t>
            </a:r>
            <a:r>
              <a:rPr lang="en-US" altLang="ko-KR" dirty="0"/>
              <a:t>aspect</a:t>
            </a:r>
            <a:r>
              <a:rPr lang="ko-KR" altLang="en-US" dirty="0"/>
              <a:t>으로 해석할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794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앞서 살펴보았던 모든 최적화 공식은 </a:t>
            </a:r>
            <a:r>
              <a:rPr lang="en-US" altLang="ko-KR" dirty="0"/>
              <a:t>U, V </a:t>
            </a:r>
            <a:r>
              <a:rPr lang="ko-KR" altLang="en-US" dirty="0"/>
              <a:t>행렬에 대한 다양한 제약 조건에 따라 </a:t>
            </a:r>
            <a:r>
              <a:rPr lang="en-US" altLang="ko-KR" dirty="0"/>
              <a:t>R-UV</a:t>
            </a:r>
            <a:r>
              <a:rPr lang="ko-KR" altLang="en-US" dirty="0"/>
              <a:t>의 오차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ko-KR" altLang="en-US" dirty="0" err="1"/>
              <a:t>프로베이니우스</a:t>
            </a:r>
            <a:r>
              <a:rPr lang="ko-KR" altLang="en-US" dirty="0"/>
              <a:t> 노름을 최소화 하는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목적함수의 목표는 </a:t>
            </a:r>
            <a:r>
              <a:rPr lang="en-US" altLang="ko-KR" dirty="0" err="1"/>
              <a:t>Uvt</a:t>
            </a:r>
            <a:r>
              <a:rPr lang="ko-KR" altLang="en-US" dirty="0"/>
              <a:t>를 </a:t>
            </a:r>
            <a:r>
              <a:rPr lang="en-US" altLang="ko-KR" dirty="0"/>
              <a:t>R</a:t>
            </a:r>
            <a:r>
              <a:rPr lang="ko-KR" altLang="en-US" dirty="0"/>
              <a:t>에 최대한 가깝게 하는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4009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다양한 </a:t>
            </a:r>
            <a:r>
              <a:rPr lang="en-US" altLang="ko-KR" dirty="0"/>
              <a:t>MF </a:t>
            </a:r>
            <a:r>
              <a:rPr lang="ko-KR" altLang="en-US" dirty="0"/>
              <a:t>모델은 더 좋은 성능을 얻기 위해 다른 목적 함수 또는 제약조건을 사용할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이런 것들은 다음 식으로 일반화해서 정리할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/>
              <a:t>UV </a:t>
            </a:r>
            <a:r>
              <a:rPr lang="ko-KR" altLang="en-US" dirty="0"/>
              <a:t>사이의 차이를 정량화 하는 함수를 목적함수로 하고</a:t>
            </a:r>
            <a:r>
              <a:rPr lang="en-US" altLang="ko-KR" dirty="0"/>
              <a:t>, U, V</a:t>
            </a:r>
            <a:r>
              <a:rPr lang="ko-KR" altLang="en-US" dirty="0"/>
              <a:t>에 대한 제약조건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6110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책에서 정의한 각 </a:t>
            </a:r>
            <a:r>
              <a:rPr lang="en-US" altLang="ko-KR" dirty="0"/>
              <a:t>MF </a:t>
            </a:r>
            <a:r>
              <a:rPr lang="ko-KR" altLang="en-US" dirty="0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제약조건</a:t>
            </a:r>
            <a:r>
              <a:rPr lang="en-US" altLang="ko-KR" dirty="0"/>
              <a:t>, </a:t>
            </a:r>
            <a:r>
              <a:rPr lang="ko-KR" altLang="en-US" dirty="0"/>
              <a:t>목적함수에 대한 정의 그리고 그것에 대한 장단점이다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한번 쓱 보면 좋을 듯</a:t>
            </a:r>
            <a:r>
              <a:rPr lang="en-US" altLang="ko-KR" dirty="0"/>
              <a:t>.!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92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어떤 </a:t>
            </a:r>
            <a:r>
              <a:rPr lang="en-US" altLang="ko-KR" dirty="0"/>
              <a:t>MF </a:t>
            </a:r>
            <a:r>
              <a:rPr lang="ko-KR" altLang="en-US" dirty="0"/>
              <a:t>모델을 선택할 것인가는 문제 설정</a:t>
            </a:r>
            <a:r>
              <a:rPr lang="en-US" altLang="ko-KR" dirty="0"/>
              <a:t>, </a:t>
            </a:r>
            <a:r>
              <a:rPr lang="ko-KR" altLang="en-US" dirty="0"/>
              <a:t>데이터의 노이즈</a:t>
            </a:r>
            <a:r>
              <a:rPr lang="en-US" altLang="ko-KR" dirty="0"/>
              <a:t>, </a:t>
            </a:r>
            <a:r>
              <a:rPr lang="ko-KR" altLang="en-US" dirty="0"/>
              <a:t>해석 가능 수준에 따라 다르다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모든 문제에 대한 단일 해결책은 존재하지 않고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모델을 설정하는 것은 도메인에 대한 깊은 이해가 중요하다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566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이전과 마찬가지로 </a:t>
            </a:r>
            <a:r>
              <a:rPr lang="en-US" altLang="ko-KR" dirty="0"/>
              <a:t>R=</a:t>
            </a:r>
            <a:r>
              <a:rPr lang="en-US" altLang="ko-KR" dirty="0" err="1"/>
              <a:t>Uvt</a:t>
            </a:r>
            <a:r>
              <a:rPr lang="ko-KR" altLang="en-US" dirty="0"/>
              <a:t>로 정의될 수 있고</a:t>
            </a:r>
            <a:r>
              <a:rPr lang="en-US" altLang="ko-KR" dirty="0"/>
              <a:t>, orthogonal col</a:t>
            </a:r>
            <a:r>
              <a:rPr lang="ko-KR" altLang="en-US" dirty="0"/>
              <a:t>로 이루어진 </a:t>
            </a:r>
            <a:r>
              <a:rPr lang="en-US" altLang="ko-KR" dirty="0"/>
              <a:t>UV</a:t>
            </a:r>
            <a:r>
              <a:rPr lang="ko-KR" altLang="en-US" dirty="0"/>
              <a:t>를 찾는 것이 목표가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그럼 </a:t>
            </a:r>
            <a:r>
              <a:rPr lang="en-US" altLang="ko-KR" dirty="0"/>
              <a:t>SVD</a:t>
            </a:r>
            <a:r>
              <a:rPr lang="ko-KR" altLang="en-US" dirty="0"/>
              <a:t>는 다음과 같은 </a:t>
            </a:r>
            <a:r>
              <a:rPr lang="en-US" altLang="ko-KR" dirty="0"/>
              <a:t>min </a:t>
            </a:r>
            <a:r>
              <a:rPr lang="ko-KR" altLang="en-US" dirty="0"/>
              <a:t>문제로 정의할 수 있게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20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평점행렬이 불완전할 때는 어떻게 문제를 해결할까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우선 사용자 </a:t>
            </a:r>
            <a:r>
              <a:rPr lang="en-US" altLang="ko-KR" dirty="0" err="1"/>
              <a:t>i</a:t>
            </a:r>
            <a:r>
              <a:rPr lang="ko-KR" altLang="en-US" dirty="0"/>
              <a:t>의 평점 </a:t>
            </a:r>
            <a:r>
              <a:rPr lang="ko-KR" altLang="en-US" dirty="0" err="1"/>
              <a:t>평점</a:t>
            </a:r>
            <a:r>
              <a:rPr lang="ko-KR" altLang="en-US" dirty="0"/>
              <a:t> </a:t>
            </a:r>
            <a:r>
              <a:rPr lang="en-US" altLang="ko-KR" dirty="0" err="1"/>
              <a:t>ui</a:t>
            </a:r>
            <a:r>
              <a:rPr lang="ko-KR" altLang="en-US" dirty="0"/>
              <a:t>를 빼서 각 행을 </a:t>
            </a:r>
            <a:r>
              <a:rPr lang="en-US" altLang="ko-KR" dirty="0"/>
              <a:t>mean-center</a:t>
            </a:r>
            <a:r>
              <a:rPr lang="ko-KR" altLang="en-US" dirty="0"/>
              <a:t>하게 만드는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그렇게 만든 행렬을 </a:t>
            </a:r>
            <a:r>
              <a:rPr lang="en-US" altLang="ko-KR" dirty="0" err="1"/>
              <a:t>Rc</a:t>
            </a:r>
            <a:r>
              <a:rPr lang="ko-KR" altLang="en-US" dirty="0"/>
              <a:t>라고 표현한다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Rc</a:t>
            </a:r>
            <a:r>
              <a:rPr lang="ko-KR" altLang="en-US" dirty="0"/>
              <a:t>에 </a:t>
            </a:r>
            <a:r>
              <a:rPr lang="en-US" altLang="ko-KR" dirty="0"/>
              <a:t>missing entry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으로 설정한다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155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Rc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SVD</a:t>
            </a:r>
            <a:r>
              <a:rPr lang="ko-KR" altLang="en-US" dirty="0"/>
              <a:t>를 적용한다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</a:t>
            </a:r>
            <a:r>
              <a:rPr lang="ko-KR" altLang="en-US" dirty="0"/>
              <a:t>번째 유저를 </a:t>
            </a:r>
            <a:r>
              <a:rPr lang="en-US" altLang="ko-KR" dirty="0" err="1"/>
              <a:t>ui</a:t>
            </a:r>
            <a:endParaRPr lang="en-US" altLang="ko-KR" dirty="0"/>
          </a:p>
          <a:p>
            <a:r>
              <a:rPr lang="en-US" altLang="ko-KR" dirty="0"/>
              <a:t>J</a:t>
            </a:r>
            <a:r>
              <a:rPr lang="ko-KR" altLang="en-US" dirty="0"/>
              <a:t>번째 아이템을 </a:t>
            </a:r>
            <a:r>
              <a:rPr lang="en-US" altLang="ko-KR" dirty="0" err="1"/>
              <a:t>vj</a:t>
            </a:r>
            <a:r>
              <a:rPr lang="ko-KR" altLang="en-US" dirty="0"/>
              <a:t>라고 한다면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평점 추정치 </a:t>
            </a:r>
            <a:r>
              <a:rPr lang="en-US" altLang="ko-KR" dirty="0"/>
              <a:t>r</a:t>
            </a:r>
            <a:r>
              <a:rPr lang="ko-KR" altLang="en-US" dirty="0"/>
              <a:t>은 다음과 같이 내적에 평균을 더한 것으로 계산할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49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방법에 가장 큰 문제는 누락된 항목에 대한 </a:t>
            </a:r>
            <a:r>
              <a:rPr lang="en-US" altLang="ko-KR" dirty="0"/>
              <a:t>bias</a:t>
            </a:r>
            <a:r>
              <a:rPr lang="ko-KR" altLang="en-US" dirty="0"/>
              <a:t>가 크다는 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반복을 통해 개선될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504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초기화</a:t>
            </a:r>
            <a:r>
              <a:rPr lang="en-US" altLang="ko-KR" dirty="0"/>
              <a:t>: R</a:t>
            </a:r>
            <a:r>
              <a:rPr lang="ko-KR" altLang="en-US" dirty="0"/>
              <a:t>의 </a:t>
            </a:r>
            <a:r>
              <a:rPr lang="en-US" altLang="ko-KR" dirty="0" err="1"/>
              <a:t>i</a:t>
            </a:r>
            <a:r>
              <a:rPr lang="ko-KR" altLang="en-US" dirty="0"/>
              <a:t>번째 행에서 누락된 항목을 초기화 한다</a:t>
            </a:r>
            <a:r>
              <a:rPr lang="en-US" altLang="ko-KR" dirty="0"/>
              <a:t>. </a:t>
            </a:r>
            <a:r>
              <a:rPr lang="ko-KR" altLang="en-US" dirty="0"/>
              <a:t>해당 행의 평균이 뮤가 되도록 </a:t>
            </a:r>
            <a:r>
              <a:rPr lang="en-US" altLang="ko-KR" dirty="0"/>
              <a:t>Rf</a:t>
            </a:r>
            <a:r>
              <a:rPr lang="ko-KR" altLang="en-US" dirty="0"/>
              <a:t>를 만든다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반복 </a:t>
            </a:r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, SVD </a:t>
            </a:r>
            <a:r>
              <a:rPr lang="ko-KR" altLang="en-US" dirty="0"/>
              <a:t>형식으로 분해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반복 </a:t>
            </a:r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, </a:t>
            </a:r>
            <a:r>
              <a:rPr lang="ko-KR" altLang="en-US" dirty="0"/>
              <a:t>원래 누락된 항목만 </a:t>
            </a:r>
            <a:r>
              <a:rPr lang="en-US" altLang="ko-KR" dirty="0"/>
              <a:t>SVD</a:t>
            </a:r>
            <a:r>
              <a:rPr lang="ko-KR" altLang="en-US" dirty="0"/>
              <a:t>의 해당 값으로 재조정한다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예제는 </a:t>
            </a:r>
            <a:r>
              <a:rPr lang="en-US" altLang="ko-KR" dirty="0"/>
              <a:t>3.6.5.4</a:t>
            </a:r>
            <a:r>
              <a:rPr lang="ko-KR" altLang="en-US" dirty="0"/>
              <a:t>에 나와있으니 참고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300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반복 접근 방식은 계산 비용이 크다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더 효율적인 접근 방식은 직교 제한조건을 이전 절의 최적화 모델에 추가하는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643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이런식으로</a:t>
            </a:r>
            <a:r>
              <a:rPr lang="ko-KR" altLang="en-US" dirty="0"/>
              <a:t> 목적함수를 정의하고 </a:t>
            </a:r>
            <a:r>
              <a:rPr lang="ko-KR" altLang="en-US" dirty="0" err="1"/>
              <a:t>경사하강법을</a:t>
            </a:r>
            <a:r>
              <a:rPr lang="ko-KR" altLang="en-US" dirty="0"/>
              <a:t> 이용해 </a:t>
            </a:r>
            <a:r>
              <a:rPr lang="en-US" altLang="ko-KR" dirty="0"/>
              <a:t>u, v </a:t>
            </a:r>
            <a:r>
              <a:rPr lang="ko-KR" altLang="en-US" dirty="0"/>
              <a:t>값을 찾아갈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731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2">
            <a:extLst>
              <a:ext uri="{FF2B5EF4-FFF2-40B4-BE49-F238E27FC236}">
                <a16:creationId xmlns:a16="http://schemas.microsoft.com/office/drawing/2014/main" id="{7DACFA4C-597F-DE48-B9D3-25B1F42F3E79}"/>
              </a:ext>
            </a:extLst>
          </p:cNvPr>
          <p:cNvSpPr/>
          <p:nvPr userDrawn="1"/>
        </p:nvSpPr>
        <p:spPr>
          <a:xfrm>
            <a:off x="1121927" y="1496595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 i="0" dirty="0">
              <a:solidFill>
                <a:schemeClr val="tx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41E2E4-4DEA-EA47-B511-0B30F77CF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926" y="1496595"/>
            <a:ext cx="9948140" cy="1351847"/>
          </a:xfrm>
        </p:spPr>
        <p:txBody>
          <a:bodyPr anchor="ctr">
            <a:normAutofit/>
          </a:bodyPr>
          <a:lstStyle>
            <a:lvl1pPr algn="ctr">
              <a:defRPr sz="4400" b="1" i="0">
                <a:latin typeface="NanumSquareOTF_ac Bold" panose="020B0600000101010101" pitchFamily="34" charset="-127"/>
                <a:ea typeface="NanumSquareOTF_ac 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23F127-138F-5C48-866A-4447A1E762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392" y="4607755"/>
            <a:ext cx="9144000" cy="1655762"/>
          </a:xfrm>
        </p:spPr>
        <p:txBody>
          <a:bodyPr anchor="ctr"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Click</a:t>
            </a:r>
            <a:endParaRPr kumimoji="1" lang="ko-Kore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E18D62B-3E86-5348-BD78-79A46697A5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465" y="3194507"/>
            <a:ext cx="4889854" cy="147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2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D654E-C48A-884E-B951-7E83F829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NanumSquareOTF_ac Bold" panose="020B0600000101010101" pitchFamily="34" charset="-127"/>
                <a:ea typeface="NanumSquareOTF_ac 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6F0F3-6590-4440-B3DD-6F2DD98C9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432000" algn="l">
              <a:lnSpc>
                <a:spcPct val="150000"/>
              </a:lnSpc>
              <a:spcBef>
                <a:spcPts val="1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1pPr>
            <a:lvl2pPr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 sz="18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2pPr>
            <a:lvl3pPr marL="1143000"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6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3pPr>
            <a:lvl4pPr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 sz="14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4pPr>
            <a:lvl5pPr marL="2057400"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2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770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4">
            <a:extLst>
              <a:ext uri="{FF2B5EF4-FFF2-40B4-BE49-F238E27FC236}">
                <a16:creationId xmlns:a16="http://schemas.microsoft.com/office/drawing/2014/main" id="{CB67DBA2-CCFB-814F-924E-5BB6D7D99E7F}"/>
              </a:ext>
            </a:extLst>
          </p:cNvPr>
          <p:cNvSpPr/>
          <p:nvPr userDrawn="1"/>
        </p:nvSpPr>
        <p:spPr>
          <a:xfrm>
            <a:off x="1121927" y="2739934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D21928A-E34D-824F-8941-F540C5D68BD3}"/>
              </a:ext>
            </a:extLst>
          </p:cNvPr>
          <p:cNvSpPr txBox="1">
            <a:spLocks/>
          </p:cNvSpPr>
          <p:nvPr userDrawn="1"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b="1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  <a:cs typeface="Arial" panose="020B0604020202020204" pitchFamily="34" charset="0"/>
              </a:rPr>
              <a:t>Thanks for listening</a:t>
            </a:r>
            <a:endParaRPr lang="ko-KR" altLang="en-US" sz="5400" b="1" i="0" dirty="0">
              <a:solidFill>
                <a:schemeClr val="tx1">
                  <a:lumMod val="85000"/>
                  <a:lumOff val="1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9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4AC96-B762-6142-A8EE-647AB5EA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6602F5-7096-E44F-B694-8C029C7C4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8947B-4EE4-BC44-ACCC-9A3FA060C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EA8A-4A3A-3A4A-AF89-A7FE62BAFD7C}" type="datetimeFigureOut">
              <a:rPr kumimoji="1" lang="ko-Kore-KR" altLang="en-US" smtClean="0"/>
              <a:t>02/27/2023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6F24C-3804-7C45-B460-91C1CDFA4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2737C-6877-3A45-B04C-77114A22E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6456D-73EA-D841-B99B-3D67128652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162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6DF6F-A46B-504B-B4E6-1B36EC76A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3. Model based Collaborative Filtering</a:t>
            </a:r>
            <a:endParaRPr kumimoji="1" lang="ko-Kore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A40256-EBCB-4345-9E6D-FACB6E23C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 dirty="0"/>
              <a:t>2023. 2. 24</a:t>
            </a:r>
          </a:p>
          <a:p>
            <a:r>
              <a:rPr kumimoji="1" lang="en-US" altLang="en-US" dirty="0" err="1"/>
              <a:t>Jiwoon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Jeong</a:t>
            </a:r>
            <a:endParaRPr kumimoji="1" lang="en-US" altLang="en-US" dirty="0"/>
          </a:p>
          <a:p>
            <a:r>
              <a:rPr kumimoji="1" lang="en-US" altLang="en-US" dirty="0"/>
              <a:t>wjdwldns0905@gmail.com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98344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600" dirty="0"/>
              <a:t>3.6.5.2 An Optimization-Based Approach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22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The iterative approach is quite expensive because it works with fully specified matrices</a:t>
            </a:r>
          </a:p>
          <a:p>
            <a:r>
              <a:rPr lang="en-US" altLang="ko-KR" dirty="0"/>
              <a:t>A more efficient approach is to </a:t>
            </a:r>
            <a:r>
              <a:rPr lang="en-US" altLang="ko-KR" b="1" dirty="0"/>
              <a:t>add orthogonality constraints </a:t>
            </a:r>
            <a:r>
              <a:rPr lang="en-US" altLang="ko-KR" dirty="0"/>
              <a:t>to the </a:t>
            </a:r>
            <a:r>
              <a:rPr lang="en-US" altLang="ko-KR" b="1" dirty="0"/>
              <a:t>optimization model</a:t>
            </a:r>
            <a:r>
              <a:rPr lang="en-US" altLang="ko-KR" dirty="0"/>
              <a:t> of the previous sections</a:t>
            </a:r>
          </a:p>
          <a:p>
            <a:r>
              <a:rPr lang="en-US" altLang="ko-KR" dirty="0"/>
              <a:t>A variety of </a:t>
            </a:r>
            <a:r>
              <a:rPr lang="en-US" altLang="ko-KR" b="1" dirty="0"/>
              <a:t>gradient-descent methods </a:t>
            </a:r>
            <a:r>
              <a:rPr lang="en-US" altLang="ko-KR" dirty="0"/>
              <a:t>can be used for solve the model</a:t>
            </a:r>
          </a:p>
        </p:txBody>
      </p:sp>
    </p:spTree>
    <p:extLst>
      <p:ext uri="{BB962C8B-B14F-4D97-AF65-F5344CB8AC3E}">
        <p14:creationId xmlns:p14="http://schemas.microsoft.com/office/powerpoint/2010/main" val="3155189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600" dirty="0"/>
              <a:t>3.6.5.2 An Optimization-Based Approach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22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Let S be the set of specified entries in the ratings matrix. The optimization problem (with regularization) is stated as follows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A28838-915D-C7EB-C51E-898E07382B64}"/>
                  </a:ext>
                </a:extLst>
              </p:cNvPr>
              <p:cNvSpPr txBox="1"/>
              <p:nvPr/>
            </p:nvSpPr>
            <p:spPr>
              <a:xfrm>
                <a:off x="1487742" y="2955793"/>
                <a:ext cx="9021762" cy="17774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𝑖𝑠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𝑗𝑠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𝑖𝑠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nary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𝑖𝑠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Subject to:</a:t>
                </a:r>
              </a:p>
              <a:p>
                <a:r>
                  <a:rPr lang="en-US" altLang="ko-KR" dirty="0"/>
                  <a:t>Col of U, V are mutually orthogonal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A28838-915D-C7EB-C51E-898E07382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742" y="2955793"/>
                <a:ext cx="9021762" cy="1777410"/>
              </a:xfrm>
              <a:prstGeom prst="rect">
                <a:avLst/>
              </a:prstGeom>
              <a:blipFill>
                <a:blip r:embed="rId3"/>
                <a:stretch>
                  <a:fillRect l="-1554" b="-72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265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600" dirty="0"/>
              <a:t>3.6.5.4 Example of SVD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22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The first step is to fill in the missing entries with the average of each row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060328-6E6B-BFC3-CC04-BDF6584C3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805" y="3043173"/>
            <a:ext cx="4205654" cy="2133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2CB592-AB27-6508-7AC5-5F354B027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543" y="3312419"/>
            <a:ext cx="4178910" cy="152628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DDA199D-C276-72C8-8450-477FC8CF019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651500" y="4075560"/>
            <a:ext cx="10320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276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600" dirty="0"/>
              <a:t>3.6.5.4 Example of SVD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22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Upon applying rank-2 truncated SVD to the matrix, and absorbing the diagonal matrix within the user factors, we obtain the following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C2987B-C499-F87F-E6AA-EE77BCB14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652" y="3006790"/>
            <a:ext cx="8392696" cy="284837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3E3125D-B9F8-FC54-8AFA-8D32DE3C85DD}"/>
              </a:ext>
            </a:extLst>
          </p:cNvPr>
          <p:cNvSpPr/>
          <p:nvPr/>
        </p:nvSpPr>
        <p:spPr>
          <a:xfrm>
            <a:off x="5003800" y="4699000"/>
            <a:ext cx="723900" cy="254000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09571E-5786-FA06-2927-8A4AEA7A4702}"/>
              </a:ext>
            </a:extLst>
          </p:cNvPr>
          <p:cNvSpPr/>
          <p:nvPr/>
        </p:nvSpPr>
        <p:spPr>
          <a:xfrm>
            <a:off x="3022600" y="4960873"/>
            <a:ext cx="723900" cy="254000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8FDEFF-CCF5-8614-FDD3-39D69D9797F7}"/>
              </a:ext>
            </a:extLst>
          </p:cNvPr>
          <p:cNvSpPr/>
          <p:nvPr/>
        </p:nvSpPr>
        <p:spPr>
          <a:xfrm>
            <a:off x="3962400" y="5545337"/>
            <a:ext cx="723900" cy="254000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C80302-0CEB-4967-21F8-B5272BE63948}"/>
              </a:ext>
            </a:extLst>
          </p:cNvPr>
          <p:cNvSpPr/>
          <p:nvPr/>
        </p:nvSpPr>
        <p:spPr>
          <a:xfrm>
            <a:off x="7912100" y="4953000"/>
            <a:ext cx="723900" cy="254000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386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600" dirty="0"/>
              <a:t>3.6.5.4 Example of SVD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22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in the next iteration, we fill in these four missing values in the original matrix to obtain the following matrix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2B2FA9-8AA0-8DE5-865D-FB8650F61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907" y="2911422"/>
            <a:ext cx="4128594" cy="12561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5C9268-4654-291C-F3BF-FF4A5F5E0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179" y="4677485"/>
            <a:ext cx="4210050" cy="11953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55F08D-E276-228A-BC3B-B2CD3138E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933" y="4677485"/>
            <a:ext cx="4210050" cy="119533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0601609-D010-ACB3-55DF-DDD4F19A806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8432204" y="4167549"/>
            <a:ext cx="0" cy="50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15B100E-CB37-B629-3168-9EFB1CA0D179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5205983" y="5275154"/>
            <a:ext cx="1121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4D74B05C-F0A4-E8C1-411B-817A431DF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1212" y="2889506"/>
            <a:ext cx="3559253" cy="1299961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C9B5371-EF17-EA30-F469-93CCE4D3D68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990465" y="3539486"/>
            <a:ext cx="13774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176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3.6.6 Non-negative Matrix Factorization</a:t>
            </a:r>
            <a:endParaRPr kumimoji="1" lang="ko-Kore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22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Non-negative matrix factorization (NMF) may be used for ratings matrices that are nonnegative</a:t>
            </a:r>
          </a:p>
          <a:p>
            <a:r>
              <a:rPr lang="en-US" altLang="ko-KR" dirty="0"/>
              <a:t>The major advantage of this approach is not necessarily one of accuracy, but that of the </a:t>
            </a:r>
            <a:r>
              <a:rPr lang="en-US" altLang="ko-KR" b="1" dirty="0"/>
              <a:t>high level of interpretability it provides in understanding the user-item interactions</a:t>
            </a:r>
          </a:p>
          <a:p>
            <a:r>
              <a:rPr lang="en-US" altLang="ko-KR" dirty="0"/>
              <a:t>implicit feedback data sets as</a:t>
            </a:r>
          </a:p>
          <a:p>
            <a:pPr lvl="1"/>
            <a:r>
              <a:rPr lang="en-US" altLang="ko-KR" dirty="0"/>
              <a:t>In Web click data, the selection of an item corresponds to a unary rating of liking an item.</a:t>
            </a:r>
          </a:p>
          <a:p>
            <a:pPr lvl="1"/>
            <a:r>
              <a:rPr lang="en-US" altLang="ko-KR" dirty="0"/>
              <a:t>A “like” button on Facebook can be considered a mechanism to provide a unary rating for an item.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41389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3.6.6 Non-negative Matrix Factorization</a:t>
            </a:r>
            <a:endParaRPr kumimoji="1" lang="ko-Kore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22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The </a:t>
            </a:r>
            <a:r>
              <a:rPr lang="en-US" altLang="ko-KR" b="1" dirty="0"/>
              <a:t>main difference</a:t>
            </a:r>
            <a:r>
              <a:rPr lang="en-US" altLang="ko-KR" dirty="0"/>
              <a:t> from other forms of matrix factorization is that the factors </a:t>
            </a:r>
            <a:r>
              <a:rPr lang="en-US" altLang="ko-KR" b="1" dirty="0"/>
              <a:t>U</a:t>
            </a:r>
            <a:r>
              <a:rPr lang="en-US" altLang="ko-KR" dirty="0"/>
              <a:t> and </a:t>
            </a:r>
            <a:r>
              <a:rPr lang="en-US" altLang="ko-KR" b="1" dirty="0"/>
              <a:t>V</a:t>
            </a:r>
            <a:r>
              <a:rPr lang="en-US" altLang="ko-KR" dirty="0"/>
              <a:t> must be </a:t>
            </a:r>
            <a:r>
              <a:rPr lang="en-US" altLang="ko-KR" b="1" dirty="0"/>
              <a:t>non-negative.</a:t>
            </a:r>
          </a:p>
          <a:p>
            <a:r>
              <a:rPr lang="en-US" altLang="ko-KR" dirty="0"/>
              <a:t>Therefore, the optimization formulation in non-negative matrix factorization is stated as follows</a:t>
            </a:r>
            <a:endParaRPr lang="en-US" altLang="ko-K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73B417-B288-176E-DED0-4C18FA86C1B3}"/>
                  </a:ext>
                </a:extLst>
              </p:cNvPr>
              <p:cNvSpPr txBox="1"/>
              <p:nvPr/>
            </p:nvSpPr>
            <p:spPr>
              <a:xfrm>
                <a:off x="4195227" y="4351229"/>
                <a:ext cx="3801545" cy="14301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1" i="1" dirty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  <m:r>
                                    <a:rPr lang="en-US" altLang="ko-KR" sz="2400" b="1" i="1" dirty="0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r>
                                    <a:rPr lang="en-US" altLang="ko-KR" sz="2400" b="1" i="1" dirty="0"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  <m:sSup>
                                    <m:sSupPr>
                                      <m:ctrlPr>
                                        <a:rPr lang="en-US" altLang="ko-KR" sz="24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1" i="1" dirty="0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p>
                                      <m:r>
                                        <a:rPr lang="en-US" altLang="ko-KR" sz="2400" b="1" i="1" dirty="0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≥0,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73B417-B288-176E-DED0-4C18FA86C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227" y="4351229"/>
                <a:ext cx="3801545" cy="1430135"/>
              </a:xfrm>
              <a:prstGeom prst="rect">
                <a:avLst/>
              </a:prstGeom>
              <a:blipFill>
                <a:blip r:embed="rId3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324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3.6.6 Non-negative Matrix Factorization</a:t>
            </a:r>
            <a:endParaRPr kumimoji="1" lang="ko-Kore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22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its greatest interpretability advantages </a:t>
            </a:r>
            <a:r>
              <a:rPr lang="en-US" altLang="ko-KR" dirty="0"/>
              <a:t>arise in cases in which users have a mechanism to specify a liking for an item, but no mechanism to specify a dislike</a:t>
            </a:r>
          </a:p>
          <a:p>
            <a:r>
              <a:rPr lang="en-US" altLang="ko-KR" dirty="0"/>
              <a:t>a helpful aspect of such problem settings is that </a:t>
            </a:r>
            <a:r>
              <a:rPr lang="en-US" altLang="ko-KR" b="1" dirty="0"/>
              <a:t>it is often reasonably possible to set the unspecified entries to 0</a:t>
            </a:r>
            <a:r>
              <a:rPr lang="en-US" altLang="ko-KR" dirty="0"/>
              <a:t>, rather than treat them as missing values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09807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3.6.6 Non-negative Matrix Factorization</a:t>
            </a:r>
            <a:endParaRPr kumimoji="1" lang="ko-Kore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81227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An iterative approach is used to update the matrices U and V</a:t>
                </a:r>
              </a:p>
              <a:p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/>
                  <a:t>  , respectively, be the (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, j)-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entries of the matrices U and V . The following multiplicative update rules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are used</a:t>
                </a:r>
                <a:endParaRPr lang="en-US" altLang="ko-KR" b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81227"/>
                <a:ext cx="10515600" cy="4351338"/>
              </a:xfr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C04753-43BF-30DE-8808-F5E395D19092}"/>
                  </a:ext>
                </a:extLst>
              </p:cNvPr>
              <p:cNvSpPr txBox="1"/>
              <p:nvPr/>
            </p:nvSpPr>
            <p:spPr>
              <a:xfrm>
                <a:off x="1633728" y="3856896"/>
                <a:ext cx="8924544" cy="20571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⇐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𝑅𝑉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  <m:sSup>
                                    <m:sSup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2400"/>
                        <m:t>∀</m:t>
                      </m:r>
                      <m:r>
                        <m:rPr>
                          <m:nor/>
                        </m:rPr>
                        <a:rPr lang="en-US" altLang="ko-KR" sz="2400"/>
                        <m:t>i</m:t>
                      </m:r>
                      <m:r>
                        <m:rPr>
                          <m:nor/>
                        </m:rPr>
                        <a:rPr lang="en-US" altLang="ko-KR" sz="2400"/>
                        <m:t> ∈ {1 ...</m:t>
                      </m:r>
                      <m:r>
                        <m:rPr>
                          <m:nor/>
                        </m:rPr>
                        <a:rPr lang="en-US" altLang="ko-KR" sz="2400"/>
                        <m:t>m</m:t>
                      </m:r>
                      <m:r>
                        <m:rPr>
                          <m:nor/>
                        </m:rPr>
                        <a:rPr lang="en-US" altLang="ko-KR" sz="2400"/>
                        <m:t>}, ∀</m:t>
                      </m:r>
                      <m:r>
                        <m:rPr>
                          <m:nor/>
                        </m:rPr>
                        <a:rPr lang="en-US" altLang="ko-KR" sz="2400"/>
                        <m:t>j</m:t>
                      </m:r>
                      <m:r>
                        <m:rPr>
                          <m:nor/>
                        </m:rPr>
                        <a:rPr lang="en-US" altLang="ko-KR" sz="2400"/>
                        <m:t> ∈ {1 ...</m:t>
                      </m:r>
                      <m:r>
                        <m:rPr>
                          <m:nor/>
                        </m:rPr>
                        <a:rPr lang="en-US" altLang="ko-KR" sz="2400"/>
                        <m:t>k</m:t>
                      </m:r>
                      <m:r>
                        <m:rPr>
                          <m:nor/>
                        </m:rPr>
                        <a:rPr lang="en-US" altLang="ko-KR" sz="2400"/>
                        <m:t>}</m:t>
                      </m:r>
                    </m:oMath>
                  </m:oMathPara>
                </a14:m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⇐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  <m:sSup>
                                    <m:sSup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2400"/>
                        <m:t>∀</m:t>
                      </m:r>
                      <m:r>
                        <m:rPr>
                          <m:nor/>
                        </m:rPr>
                        <a:rPr lang="en-US" altLang="ko-KR" sz="2400"/>
                        <m:t>i</m:t>
                      </m:r>
                      <m:r>
                        <m:rPr>
                          <m:nor/>
                        </m:rPr>
                        <a:rPr lang="en-US" altLang="ko-KR" sz="2400"/>
                        <m:t> ∈ {1 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m:rPr>
                          <m:sty m:val="p"/>
                        </m:rPr>
                        <a:rPr lang="en-US" altLang="ko-KR" sz="2400" i="1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ko-KR" sz="2400"/>
                        <m:t>}, ∀</m:t>
                      </m:r>
                      <m:r>
                        <m:rPr>
                          <m:nor/>
                        </m:rPr>
                        <a:rPr lang="en-US" altLang="ko-KR" sz="2400"/>
                        <m:t>j</m:t>
                      </m:r>
                      <m:r>
                        <m:rPr>
                          <m:nor/>
                        </m:rPr>
                        <a:rPr lang="en-US" altLang="ko-KR" sz="2400"/>
                        <m:t> ∈ {1 ...</m:t>
                      </m:r>
                      <m:r>
                        <m:rPr>
                          <m:nor/>
                        </m:rPr>
                        <a:rPr lang="en-US" altLang="ko-KR" sz="2400"/>
                        <m:t>k</m:t>
                      </m:r>
                      <m:r>
                        <m:rPr>
                          <m:nor/>
                        </m:rPr>
                        <a:rPr lang="en-US" altLang="ko-KR" sz="2400"/>
                        <m:t>}</m:t>
                      </m:r>
                    </m:oMath>
                  </m:oMathPara>
                </a14:m>
                <a:endParaRPr lang="ko-KR" altLang="en-US" sz="2400" dirty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C04753-43BF-30DE-8808-F5E395D19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728" y="3856896"/>
                <a:ext cx="8924544" cy="20571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33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3.6.6.1 Interpretability Advantages</a:t>
            </a:r>
            <a:endParaRPr kumimoji="1" lang="ko-Kore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22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An example of a toy 6×6 matrix with 6 items and 6 customers is illustrated</a:t>
            </a:r>
          </a:p>
          <a:p>
            <a:r>
              <a:rPr lang="en-US" altLang="ko-KR" dirty="0"/>
              <a:t>customers 1 to 4 like dairy products, whereas customers 4 to 6 like drinks</a:t>
            </a:r>
          </a:p>
          <a:p>
            <a:r>
              <a:rPr lang="en-US" altLang="ko-KR" dirty="0"/>
              <a:t>This is clearly reflected in the 6 × 2 user factor matrix U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DB46D7-79F5-F470-63B3-5956178DA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197" y="3448557"/>
            <a:ext cx="5603606" cy="276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0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Contents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kumimoji="1" lang="en-US" altLang="en-US" dirty="0"/>
              <a:t>SVD</a:t>
            </a:r>
          </a:p>
          <a:p>
            <a:r>
              <a:rPr kumimoji="1" lang="en-US" altLang="en-US" dirty="0"/>
              <a:t>Non-negative Matrix Factorization</a:t>
            </a:r>
          </a:p>
          <a:p>
            <a:r>
              <a:rPr kumimoji="1" lang="en-US" altLang="en-US" dirty="0"/>
              <a:t>Understanding the Matrix Factorization Family</a:t>
            </a:r>
          </a:p>
        </p:txBody>
      </p:sp>
    </p:spTree>
    <p:extLst>
      <p:ext uri="{BB962C8B-B14F-4D97-AF65-F5344CB8AC3E}">
        <p14:creationId xmlns:p14="http://schemas.microsoft.com/office/powerpoint/2010/main" val="4188628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3.6.6.1 Interpretability Advantages</a:t>
            </a:r>
            <a:endParaRPr kumimoji="1" lang="ko-Kore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81227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≈(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𝐴𝑓𝑓𝑖𝑛𝑖𝑡𝑦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𝑑𝑎𝑖𝑟𝑦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𝑎𝑠𝑝𝑒𝑐𝑡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× 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𝐴𝑓𝑓𝑖𝑛𝑖𝑡𝑦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𝑑𝑎𝑖𝑟𝑦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𝑎𝑠𝑝𝑒𝑐𝑡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+ 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𝐴𝑓𝑓𝑖𝑛𝑖𝑡𝑦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𝑑𝑟𝑖𝑛𝑘𝑠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𝑎𝑠𝑝𝑒𝑐𝑡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× 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𝐴𝑓𝑓𝑖𝑛𝑖𝑡𝑦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𝑑𝑟𝑖𝑛𝑘𝑠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𝑎𝑠𝑝𝑒𝑐𝑡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81227"/>
                <a:ext cx="10515600" cy="4351338"/>
              </a:xfr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FDB46D7-79F5-F470-63B3-5956178DA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519" y="3006790"/>
            <a:ext cx="6138961" cy="30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94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3.6.6.1 Interpretability Advantages</a:t>
            </a:r>
            <a:endParaRPr kumimoji="1" lang="ko-Kore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81227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≈(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𝐴𝑓𝑓𝑖𝑛𝑖𝑡𝑦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𝑑𝑎𝑖𝑟𝑦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𝑎𝑠𝑝𝑒𝑐𝑡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× 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𝐴𝑓𝑓𝑖𝑛𝑖𝑡𝑦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𝑑𝑎𝑖𝑟𝑦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𝑎𝑠𝑝𝑒𝑐𝑡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+ 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𝐴𝑓𝑓𝑖𝑛𝑖𝑡𝑦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𝑑𝑟𝑖𝑛𝑘𝑠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𝑎𝑠𝑝𝑒𝑐𝑡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× 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𝐴𝑓𝑓𝑖𝑛𝑖𝑡𝑦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𝑑𝑟𝑖𝑛𝑘𝑠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𝑎𝑠𝑝𝑒𝑐𝑡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1" dirty="0"/>
              </a:p>
              <a:p>
                <a:r>
                  <a:rPr lang="en-US" altLang="ko-KR" dirty="0"/>
                  <a:t>This way of predicting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shows a “sum-of-parts” decomposition of the matrix</a:t>
                </a:r>
              </a:p>
              <a:p>
                <a:r>
                  <a:rPr lang="en-US" altLang="ko-KR" dirty="0"/>
                  <a:t>In practical applications, it is often possible to look at each of these clusters and semantically interpret the associations between users and items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81227"/>
                <a:ext cx="10515600" cy="4351338"/>
              </a:xfr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496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3.6.6.1 Interpretability Advantages</a:t>
            </a:r>
            <a:endParaRPr kumimoji="1" lang="ko-Kore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92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For a given user-item combination, the rating prediction is given by the sum of the contributions of these aspects, and one can even </a:t>
            </a:r>
            <a:r>
              <a:rPr lang="en-US" altLang="ko-KR" b="1" dirty="0"/>
              <a:t>gain a better understanding of why a rating is predicted in a certain way by the approach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66C4C2-259E-D4AD-8F6F-C43A0A78B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821" y="3006790"/>
            <a:ext cx="3851435" cy="366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18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200" dirty="0"/>
              <a:t>3.6.7 Understanding the Matrix Factorization Family</a:t>
            </a:r>
            <a:endParaRPr kumimoji="1" lang="ko-Kore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4923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All of the aforementioned optimization formulations minimize the </a:t>
                </a:r>
                <a:r>
                  <a:rPr lang="en-US" altLang="ko-KR" dirty="0" err="1"/>
                  <a:t>Frobenius</a:t>
                </a:r>
                <a:r>
                  <a:rPr lang="en-US" altLang="ko-KR" dirty="0"/>
                  <a:t> norms of the residual matrix 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) subject to various constraints on the factor matrices U and V</a:t>
                </a:r>
              </a:p>
              <a:p>
                <a:r>
                  <a:rPr lang="en-US" altLang="ko-KR" dirty="0"/>
                  <a:t>the </a:t>
                </a:r>
                <a:r>
                  <a:rPr lang="en-US" altLang="ko-KR" b="1" dirty="0"/>
                  <a:t>goal of the objective function </a:t>
                </a:r>
                <a:r>
                  <a:rPr lang="en-US" altLang="ko-KR" dirty="0"/>
                  <a:t>is </a:t>
                </a:r>
                <a:r>
                  <a:rPr lang="en-US" altLang="ko-KR" b="1" dirty="0"/>
                  <a:t>to make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𝑼</m:t>
                    </m:r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ko-KR" b="1" dirty="0"/>
                  <a:t> approximate the ratings matrix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as closely as possible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4923"/>
                <a:ext cx="10515600" cy="4351338"/>
              </a:xfrm>
              <a:blipFill>
                <a:blip r:embed="rId3"/>
                <a:stretch>
                  <a:fillRect l="-522" r="-9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624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200" dirty="0"/>
              <a:t>3.6.7 Understanding the Matrix Factorization Family</a:t>
            </a:r>
            <a:endParaRPr kumimoji="1" lang="ko-Kore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4923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the broader family of matrix factorization models can use any other objective function or constraint to force a good approximation.</a:t>
                </a:r>
              </a:p>
              <a:p>
                <a:r>
                  <a:rPr lang="en-US" altLang="ko-KR" dirty="0"/>
                  <a:t>This broader family can be written as follows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𝑂𝑝𝑡𝑖𝑚𝑖𝑧𝑒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𝑂𝑏𝑗𝑒𝑐𝑡𝑖𝑣𝑒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𝑞𝑢𝑎𝑛𝑡𝑖𝑓𝑦𝑖𝑛𝑔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𝑚𝑎𝑡𝑐h𝑖𝑛𝑔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sSup>
                            <m:sSup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𝐶𝑜𝑛𝑠𝑡𝑟𝑎𝑖𝑛𝑡𝑠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4923"/>
                <a:ext cx="10515600" cy="4351338"/>
              </a:xfr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504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200"/>
              <a:t>3.6.7 Understanding the Matrix Factorization Family</a:t>
            </a:r>
            <a:endParaRPr kumimoji="1" lang="ko-Kore-KR" altLang="en-US" sz="3200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920246CF-A269-EAC6-C68D-D700C63B8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3526" y="1535113"/>
            <a:ext cx="4924948" cy="4351337"/>
          </a:xfrm>
        </p:spPr>
      </p:pic>
    </p:spTree>
    <p:extLst>
      <p:ext uri="{BB962C8B-B14F-4D97-AF65-F5344CB8AC3E}">
        <p14:creationId xmlns:p14="http://schemas.microsoft.com/office/powerpoint/2010/main" val="311213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200"/>
              <a:t>3.6.7 Understanding the Matrix Factorization Family</a:t>
            </a:r>
            <a:endParaRPr kumimoji="1" lang="ko-Kore-KR" altLang="en-US" sz="32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FB2F25-D2B4-5BEF-F27E-F998243AE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choice of the model depends on the </a:t>
            </a:r>
            <a:r>
              <a:rPr lang="en-US" altLang="ko-KR" b="1" dirty="0"/>
              <a:t>problem setting, the noise in the data, and the desired level of interpretability</a:t>
            </a:r>
          </a:p>
          <a:p>
            <a:r>
              <a:rPr lang="en-US" altLang="ko-KR" dirty="0"/>
              <a:t>There is no single solution that can achieve all these goals</a:t>
            </a:r>
            <a:endParaRPr lang="en-US" altLang="ko-KR" b="1" dirty="0"/>
          </a:p>
          <a:p>
            <a:r>
              <a:rPr lang="en-US" altLang="ko-KR" b="1" dirty="0"/>
              <a:t>A careful understanding of the problem domain is important </a:t>
            </a:r>
            <a:r>
              <a:rPr lang="en-US" altLang="ko-KR" dirty="0"/>
              <a:t>for choosing the correct model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93360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494C26-FFE8-B543-B232-86022A308755}"/>
              </a:ext>
            </a:extLst>
          </p:cNvPr>
          <p:cNvSpPr txBox="1"/>
          <p:nvPr/>
        </p:nvSpPr>
        <p:spPr>
          <a:xfrm>
            <a:off x="4876800" y="3474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5255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3.6.5 SVD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lang="en-US" altLang="ko-KR" dirty="0"/>
              <a:t>Singular value decomposition (SVD) is a form of matrix factorization.</a:t>
            </a:r>
          </a:p>
          <a:p>
            <a:r>
              <a:rPr lang="en-US" altLang="ko-KR" dirty="0"/>
              <a:t>Consider the case in which the ratings matrix is fully specified.</a:t>
            </a:r>
          </a:p>
          <a:p>
            <a:r>
              <a:rPr lang="en-US" altLang="ko-KR" dirty="0"/>
              <a:t>One can approximately factorize the ratings matrix R</a:t>
            </a:r>
            <a:br>
              <a:rPr lang="en-US" altLang="ko-KR" dirty="0"/>
            </a:br>
            <a:r>
              <a:rPr lang="en-US" altLang="ko-KR" dirty="0"/>
              <a:t>   by using </a:t>
            </a:r>
            <a:r>
              <a:rPr lang="en-US" altLang="ko-KR" b="1" dirty="0"/>
              <a:t>truncated SVD </a:t>
            </a:r>
            <a:r>
              <a:rPr lang="en-US" altLang="ko-KR" dirty="0"/>
              <a:t>of rank </a:t>
            </a:r>
            <a:r>
              <a:rPr lang="en-US" altLang="ko-KR" b="1" dirty="0"/>
              <a:t>k &lt;&lt; min{m, n}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6B42E3-6BC3-FB5D-947A-0CCAC335F6DE}"/>
                  </a:ext>
                </a:extLst>
              </p:cNvPr>
              <p:cNvSpPr txBox="1"/>
              <p:nvPr/>
            </p:nvSpPr>
            <p:spPr>
              <a:xfrm>
                <a:off x="4093756" y="4391152"/>
                <a:ext cx="3760645" cy="384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2400" b="1" dirty="0"/>
                  <a:t>truncated SVD :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6B42E3-6BC3-FB5D-947A-0CCAC335F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756" y="4391152"/>
                <a:ext cx="3760645" cy="384144"/>
              </a:xfrm>
              <a:prstGeom prst="rect">
                <a:avLst/>
              </a:prstGeom>
              <a:blipFill>
                <a:blip r:embed="rId3"/>
                <a:stretch>
                  <a:fillRect l="-5032" t="-20635" b="-476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375739-C6AF-1B85-9437-AA2FF3EADEC5}"/>
                  </a:ext>
                </a:extLst>
              </p:cNvPr>
              <p:cNvSpPr txBox="1"/>
              <p:nvPr/>
            </p:nvSpPr>
            <p:spPr>
              <a:xfrm>
                <a:off x="5210148" y="5002149"/>
                <a:ext cx="1771703" cy="11228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by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ko-KR" sz="24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altLang="ko-KR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br>
                  <a:rPr lang="en-US" altLang="ko-KR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375739-C6AF-1B85-9437-AA2FF3EAD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48" y="5002149"/>
                <a:ext cx="1771703" cy="1122871"/>
              </a:xfrm>
              <a:prstGeom prst="rect">
                <a:avLst/>
              </a:prstGeom>
              <a:blipFill>
                <a:blip r:embed="rId4"/>
                <a:stretch>
                  <a:fillRect t="-8696" r="-41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23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3.6.5 SVD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515600" cy="4351338"/>
              </a:xfrm>
            </p:spPr>
            <p:txBody>
              <a:bodyPr/>
              <a:lstStyle/>
              <a:p>
                <a:r>
                  <a:rPr lang="en-US" altLang="ko-KR" dirty="0"/>
                  <a:t>Of course, the factorization here is into three matrices rather than two</a:t>
                </a:r>
              </a:p>
              <a:p>
                <a:r>
                  <a:rPr lang="en-US" altLang="ko-KR" dirty="0"/>
                  <a:t>However, the </a:t>
                </a:r>
                <a:r>
                  <a:rPr lang="en-US" altLang="ko-KR" b="1" dirty="0"/>
                  <a:t>diagonal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/>
                  <a:t>can be absorbed in either the user factors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ko-KR" dirty="0"/>
                  <a:t> or the </a:t>
                </a:r>
                <a:r>
                  <a:rPr lang="en-US" altLang="ko-KR" b="1" dirty="0"/>
                  <a:t>item factors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  <m:sup/>
                    </m:sSub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By convention, the user factors and item factors are defined as follows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515600" cy="4351338"/>
              </a:xfrm>
              <a:blipFill>
                <a:blip r:embed="rId3"/>
                <a:stretch>
                  <a:fillRect l="-522" r="-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6B42E3-6BC3-FB5D-947A-0CCAC335F6DE}"/>
                  </a:ext>
                </a:extLst>
              </p:cNvPr>
              <p:cNvSpPr txBox="1"/>
              <p:nvPr/>
            </p:nvSpPr>
            <p:spPr>
              <a:xfrm>
                <a:off x="4698638" y="4586224"/>
                <a:ext cx="2794724" cy="11456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400" dirty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6B42E3-6BC3-FB5D-947A-0CCAC335F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638" y="4586224"/>
                <a:ext cx="2794724" cy="11456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04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3.6.5 SVD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515600" cy="4351338"/>
              </a:xfrm>
            </p:spPr>
            <p:txBody>
              <a:bodyPr/>
              <a:lstStyle/>
              <a:p>
                <a:r>
                  <a:rPr lang="en-US" altLang="ko-KR" dirty="0"/>
                  <a:t>As before, the factorization of the ratings matrix R is defined as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𝑼</m:t>
                    </m:r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ko-KR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1" dirty="0"/>
              </a:p>
              <a:p>
                <a:r>
                  <a:rPr lang="en-US" altLang="ko-KR" dirty="0"/>
                  <a:t>the goal of the factorization process is to discover matrices U and V with orthogonal columns</a:t>
                </a:r>
              </a:p>
              <a:p>
                <a:r>
                  <a:rPr lang="en-US" altLang="ko-KR" dirty="0"/>
                  <a:t>SVD can be formulated as the following optimization problem over the matrices U and V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515600" cy="4351338"/>
              </a:xfrm>
              <a:blipFill>
                <a:blip r:embed="rId3"/>
                <a:stretch>
                  <a:fillRect l="-522" r="-9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6B42E3-6BC3-FB5D-947A-0CCAC335F6DE}"/>
                  </a:ext>
                </a:extLst>
              </p:cNvPr>
              <p:cNvSpPr txBox="1"/>
              <p:nvPr/>
            </p:nvSpPr>
            <p:spPr>
              <a:xfrm>
                <a:off x="4195227" y="4351229"/>
                <a:ext cx="3801545" cy="17994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1" i="1" dirty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  <m:r>
                                    <a:rPr lang="en-US" altLang="ko-KR" sz="2400" b="1" i="1" dirty="0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r>
                                    <a:rPr lang="en-US" altLang="ko-KR" sz="2400" b="1" i="1" dirty="0"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  <m:sSup>
                                    <m:sSupPr>
                                      <m:ctrlPr>
                                        <a:rPr lang="en-US" altLang="ko-KR" sz="24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1" i="1" dirty="0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p>
                                      <m:r>
                                        <a:rPr lang="en-US" altLang="ko-KR" sz="2400" b="1" i="1" dirty="0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𝑐𝑜𝑙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𝑜𝑟𝑡h𝑜𝑔𝑜𝑛𝑎𝑙</m:t>
                      </m:r>
                    </m:oMath>
                  </m:oMathPara>
                </a14:m>
                <a:endParaRPr lang="en-US" altLang="ko-KR" sz="2400" dirty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6B42E3-6BC3-FB5D-947A-0CCAC335F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227" y="4351229"/>
                <a:ext cx="3801545" cy="1799467"/>
              </a:xfrm>
              <a:prstGeom prst="rect">
                <a:avLst/>
              </a:prstGeom>
              <a:blipFill>
                <a:blip r:embed="rId4"/>
                <a:stretch>
                  <a:fillRect l="-641" r="-6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3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600" dirty="0"/>
              <a:t>3.6.5.1 A Simple Iterative Approach to SVD</a:t>
            </a:r>
            <a:endParaRPr kumimoji="1" lang="ko-Kore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515600" cy="4351338"/>
              </a:xfrm>
            </p:spPr>
            <p:txBody>
              <a:bodyPr/>
              <a:lstStyle/>
              <a:p>
                <a:r>
                  <a:rPr lang="en-US" altLang="ko-KR" dirty="0"/>
                  <a:t>how to solve the optimization problem when the matrix R is incompletely specified?</a:t>
                </a:r>
              </a:p>
              <a:p>
                <a:r>
                  <a:rPr lang="en-US" altLang="ko-KR" dirty="0"/>
                  <a:t>The first step is to mean-center each row of R by subtracting the average rating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of the user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from it</a:t>
                </a:r>
              </a:p>
              <a:p>
                <a:r>
                  <a:rPr lang="en-US" altLang="ko-KR" dirty="0"/>
                  <a:t>Let the centered matrix be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r>
                  <a:rPr lang="en-US" altLang="ko-KR" dirty="0"/>
                  <a:t>the missing entries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altLang="ko-KR" dirty="0"/>
                  <a:t> are set to 0</a:t>
                </a:r>
              </a:p>
              <a:p>
                <a:r>
                  <a:rPr lang="en-US" altLang="ko-KR" b="1" dirty="0"/>
                  <a:t>SVD is then applied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altLang="ko-KR" b="1" dirty="0"/>
                  <a:t> to obtain the decomposition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bSup>
                  </m:oMath>
                </a14:m>
                <a:endParaRPr lang="en-US" altLang="ko-KR" b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515600" cy="4351338"/>
              </a:xfr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740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600" dirty="0"/>
              <a:t>3.6.5.1 A Simple Iterative Approach to SVD</a:t>
            </a:r>
            <a:endParaRPr kumimoji="1" lang="ko-Kore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515600" cy="4351338"/>
              </a:xfrm>
            </p:spPr>
            <p:txBody>
              <a:bodyPr/>
              <a:lstStyle/>
              <a:p>
                <a:r>
                  <a:rPr lang="en-US" altLang="ko-KR" b="1" dirty="0"/>
                  <a:t>SVD is then applied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altLang="ko-KR" b="1" dirty="0"/>
                  <a:t> to obtain the decomposition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bSup>
                  </m:oMath>
                </a14:m>
                <a:endParaRPr lang="en-US" altLang="ko-KR" b="1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sz="2000" dirty="0"/>
              </a:p>
              <a:p>
                <a:r>
                  <a:rPr lang="en-US" altLang="ko-KR" dirty="0"/>
                  <a:t>Let the </a:t>
                </a:r>
                <a:r>
                  <a:rPr lang="en-US" altLang="ko-KR" dirty="0" err="1"/>
                  <a:t>i-th</a:t>
                </a:r>
                <a:r>
                  <a:rPr lang="en-US" altLang="ko-KR" dirty="0"/>
                  <a:t> row of U be the k-dimensional vector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acc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altLang="ko-KR" sz="2400" b="0" dirty="0"/>
                </a:br>
                <a:r>
                  <a:rPr lang="en-US" altLang="ko-KR" sz="2400" b="0" dirty="0"/>
                  <a:t>  </a:t>
                </a:r>
                <a:r>
                  <a:rPr lang="en-US" altLang="ko-KR" dirty="0"/>
                  <a:t>and the j-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row of V be the k-dimensional vector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altLang="ko-KR" sz="2400" b="1" dirty="0"/>
              </a:p>
              <a:p>
                <a:r>
                  <a:rPr lang="en-US" altLang="ko-KR" dirty="0"/>
                  <a:t>the rating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of user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for item j is estimated as the following</a:t>
                </a:r>
              </a:p>
              <a:p>
                <a:endParaRPr lang="en-US" altLang="ko-KR" b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515600" cy="4351338"/>
              </a:xfr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0E90E6-7786-D7B2-12E0-4489785AB92A}"/>
                  </a:ext>
                </a:extLst>
              </p:cNvPr>
              <p:cNvSpPr txBox="1"/>
              <p:nvPr/>
            </p:nvSpPr>
            <p:spPr>
              <a:xfrm>
                <a:off x="2962656" y="5209342"/>
                <a:ext cx="6096000" cy="4966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 dirty="0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1" i="1" dirty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ko-KR" sz="2400" b="1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2400" b="1" i="1" dirty="0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ko-KR" sz="2400" b="1" i="1" dirty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sz="2400" b="1" i="1" dirty="0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ko-KR" sz="24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0E90E6-7786-D7B2-12E0-4489785AB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656" y="5209342"/>
                <a:ext cx="6096000" cy="496674"/>
              </a:xfrm>
              <a:prstGeom prst="rect">
                <a:avLst/>
              </a:prstGeom>
              <a:blipFill>
                <a:blip r:embed="rId4"/>
                <a:stretch>
                  <a:fillRect t="-370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8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600" dirty="0"/>
              <a:t>3.6.5.1 A Simple Iterative Approach to SVD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22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The main problem with this approach is that the substitution of missing entries with row-wise means can lead to considerable bias</a:t>
            </a:r>
          </a:p>
          <a:p>
            <a:r>
              <a:rPr lang="en-US" altLang="ko-KR" dirty="0"/>
              <a:t>Another approach is to use a method, which reduces the bias iteratively by improving the estimation of the missing entries</a:t>
            </a:r>
          </a:p>
        </p:txBody>
      </p:sp>
    </p:spTree>
    <p:extLst>
      <p:ext uri="{BB962C8B-B14F-4D97-AF65-F5344CB8AC3E}">
        <p14:creationId xmlns:p14="http://schemas.microsoft.com/office/powerpoint/2010/main" val="1045860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600" dirty="0"/>
              <a:t>3.6.5.1 A Simple Iterative Approach to SVD</a:t>
            </a:r>
            <a:endParaRPr kumimoji="1" lang="ko-Kore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81227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b="1" dirty="0"/>
                  <a:t>1.</a:t>
                </a:r>
                <a:r>
                  <a:rPr lang="en-US" altLang="ko-KR" dirty="0"/>
                  <a:t> </a:t>
                </a:r>
                <a:r>
                  <a:rPr lang="en-US" altLang="ko-KR" b="1" dirty="0"/>
                  <a:t>Initialization</a:t>
                </a:r>
                <a:r>
                  <a:rPr lang="en-US" altLang="ko-KR" dirty="0"/>
                  <a:t>: Initialize the missing entries in the </a:t>
                </a:r>
                <a:r>
                  <a:rPr lang="en-US" altLang="ko-KR" dirty="0" err="1"/>
                  <a:t>i-th</a:t>
                </a:r>
                <a:r>
                  <a:rPr lang="en-US" altLang="ko-KR" dirty="0"/>
                  <a:t> row of R to be the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of that row to create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b="1" dirty="0"/>
                  <a:t>2.</a:t>
                </a:r>
                <a:r>
                  <a:rPr lang="en-US" altLang="ko-KR" dirty="0"/>
                  <a:t> </a:t>
                </a:r>
                <a:r>
                  <a:rPr lang="en-US" altLang="ko-KR" b="1" dirty="0"/>
                  <a:t>Iterative step 1:</a:t>
                </a:r>
                <a:r>
                  <a:rPr lang="en-US" altLang="ko-KR" dirty="0"/>
                  <a:t> Perform rank-k SVD of Rf in the form</a:t>
                </a:r>
                <a:r>
                  <a:rPr lang="en-US" altLang="ko-KR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bSup>
                  </m:oMath>
                </a14:m>
                <a:r>
                  <a:rPr lang="en-US" altLang="ko-KR" dirty="0"/>
                  <a:t>. </a:t>
                </a:r>
              </a:p>
              <a:p>
                <a:r>
                  <a:rPr lang="en-US" altLang="ko-KR" b="1" dirty="0"/>
                  <a:t>3.</a:t>
                </a:r>
                <a:r>
                  <a:rPr lang="en-US" altLang="ko-KR" dirty="0"/>
                  <a:t> </a:t>
                </a:r>
                <a:r>
                  <a:rPr lang="en-US" altLang="ko-KR" b="1" dirty="0"/>
                  <a:t>Iterative step 2: </a:t>
                </a:r>
                <a:r>
                  <a:rPr lang="en-US" altLang="ko-KR" dirty="0"/>
                  <a:t>Readjust only the (originally) missing entries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dirty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b="1" i="1" dirty="0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altLang="ko-KR" dirty="0"/>
                  <a:t> to the corresponding 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bSup>
                  </m:oMath>
                </a14:m>
                <a:r>
                  <a:rPr lang="en-US" altLang="ko-KR" dirty="0"/>
                  <a:t>. Go to iterative step 1.</a:t>
                </a:r>
              </a:p>
              <a:p>
                <a:endParaRPr lang="en-US" altLang="ko-KR" b="1" dirty="0"/>
              </a:p>
              <a:p>
                <a:pPr marL="0" indent="0">
                  <a:buNone/>
                </a:pPr>
                <a:r>
                  <a:rPr lang="en-US" altLang="ko-KR" b="1" dirty="0"/>
                  <a:t>Example is available in Ch.3.6.5.4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81227"/>
                <a:ext cx="10515600" cy="4351338"/>
              </a:xfrm>
              <a:blipFill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693499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2041</Words>
  <Application>Microsoft Office PowerPoint</Application>
  <PresentationFormat>와이드스크린</PresentationFormat>
  <Paragraphs>191</Paragraphs>
  <Slides>27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NanumSquareOTF_ac</vt:lpstr>
      <vt:lpstr>NanumSquareOTF_ac Bold</vt:lpstr>
      <vt:lpstr>맑은 고딕</vt:lpstr>
      <vt:lpstr>Arial</vt:lpstr>
      <vt:lpstr>Calibri</vt:lpstr>
      <vt:lpstr>Calibri Light</vt:lpstr>
      <vt:lpstr>Cambria Math</vt:lpstr>
      <vt:lpstr>Courier New</vt:lpstr>
      <vt:lpstr>Wingdings</vt:lpstr>
      <vt:lpstr>1_디자인 사용자 지정</vt:lpstr>
      <vt:lpstr>3. Model based Collaborative Filtering</vt:lpstr>
      <vt:lpstr>Contents</vt:lpstr>
      <vt:lpstr>3.6.5 SVD</vt:lpstr>
      <vt:lpstr>3.6.5 SVD</vt:lpstr>
      <vt:lpstr>3.6.5 SVD</vt:lpstr>
      <vt:lpstr>3.6.5.1 A Simple Iterative Approach to SVD</vt:lpstr>
      <vt:lpstr>3.6.5.1 A Simple Iterative Approach to SVD</vt:lpstr>
      <vt:lpstr>3.6.5.1 A Simple Iterative Approach to SVD</vt:lpstr>
      <vt:lpstr>3.6.5.1 A Simple Iterative Approach to SVD</vt:lpstr>
      <vt:lpstr>3.6.5.2 An Optimization-Based Approach</vt:lpstr>
      <vt:lpstr>3.6.5.2 An Optimization-Based Approach</vt:lpstr>
      <vt:lpstr>3.6.5.4 Example of SVD</vt:lpstr>
      <vt:lpstr>3.6.5.4 Example of SVD</vt:lpstr>
      <vt:lpstr>3.6.5.4 Example of SVD</vt:lpstr>
      <vt:lpstr>3.6.6 Non-negative Matrix Factorization</vt:lpstr>
      <vt:lpstr>3.6.6 Non-negative Matrix Factorization</vt:lpstr>
      <vt:lpstr>3.6.6 Non-negative Matrix Factorization</vt:lpstr>
      <vt:lpstr>3.6.6 Non-negative Matrix Factorization</vt:lpstr>
      <vt:lpstr>3.6.6.1 Interpretability Advantages</vt:lpstr>
      <vt:lpstr>3.6.6.1 Interpretability Advantages</vt:lpstr>
      <vt:lpstr>3.6.6.1 Interpretability Advantages</vt:lpstr>
      <vt:lpstr>3.6.6.1 Interpretability Advantages</vt:lpstr>
      <vt:lpstr>3.6.7 Understanding the Matrix Factorization Family</vt:lpstr>
      <vt:lpstr>3.6.7 Understanding the Matrix Factorization Family</vt:lpstr>
      <vt:lpstr>3.6.7 Understanding the Matrix Factorization Family</vt:lpstr>
      <vt:lpstr>3.6.7 Understanding the Matrix Factorization Family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전민혜</dc:creator>
  <cp:lastModifiedBy>정지운</cp:lastModifiedBy>
  <cp:revision>113</cp:revision>
  <dcterms:created xsi:type="dcterms:W3CDTF">2022-07-12T16:13:48Z</dcterms:created>
  <dcterms:modified xsi:type="dcterms:W3CDTF">2023-02-27T07:55:32Z</dcterms:modified>
</cp:coreProperties>
</file>