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6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 식이 유도되기까지 복잡한 선형대수적 배경이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이해하는 것이 이 논문의 전부였다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0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Spatial</a:t>
            </a:r>
            <a:r>
              <a:rPr lang="ko-KR" altLang="en-US" dirty="0"/>
              <a:t>이 더 익숙할 것이라고 생각함</a:t>
            </a:r>
            <a:r>
              <a:rPr lang="en-US" altLang="ko-KR" dirty="0"/>
              <a:t>. Hop based</a:t>
            </a:r>
            <a:r>
              <a:rPr lang="ko-KR" altLang="en-US" dirty="0"/>
              <a:t>로 이웃 노드를 </a:t>
            </a:r>
            <a:r>
              <a:rPr lang="en-US" altLang="ko-KR" dirty="0"/>
              <a:t>aggregation </a:t>
            </a:r>
            <a:r>
              <a:rPr lang="ko-KR" altLang="en-US" dirty="0"/>
              <a:t>하는 방식으로 학습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spectral</a:t>
            </a:r>
            <a:r>
              <a:rPr lang="ko-KR" altLang="en-US" dirty="0"/>
              <a:t>은 </a:t>
            </a:r>
            <a:r>
              <a:rPr lang="en-US" altLang="ko-KR" dirty="0"/>
              <a:t>graph conv</a:t>
            </a:r>
            <a:r>
              <a:rPr lang="ko-KR" altLang="en-US" dirty="0"/>
              <a:t>를 </a:t>
            </a:r>
            <a:r>
              <a:rPr lang="en-US" altLang="ko-KR" dirty="0" err="1"/>
              <a:t>fourier</a:t>
            </a:r>
            <a:r>
              <a:rPr lang="en-US" altLang="ko-KR" dirty="0"/>
              <a:t> transform </a:t>
            </a:r>
            <a:r>
              <a:rPr lang="ko-KR" altLang="en-US" dirty="0"/>
              <a:t>방식으로 바라보고</a:t>
            </a:r>
            <a:r>
              <a:rPr lang="en-US" altLang="ko-KR" dirty="0"/>
              <a:t>, conv </a:t>
            </a:r>
            <a:r>
              <a:rPr lang="ko-KR" altLang="en-US" dirty="0"/>
              <a:t>연산을 </a:t>
            </a:r>
            <a:r>
              <a:rPr lang="en-US" altLang="ko-KR" dirty="0"/>
              <a:t>signal processing</a:t>
            </a:r>
            <a:r>
              <a:rPr lang="ko-KR" altLang="en-US" dirty="0"/>
              <a:t>으로 간주함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Spectral</a:t>
            </a:r>
            <a:r>
              <a:rPr lang="ko-KR" altLang="en-US" dirty="0"/>
              <a:t>은 더욱 수학에 기반하고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그래프 기반 </a:t>
            </a:r>
            <a:r>
              <a:rPr lang="ko-KR" altLang="en-US" dirty="0" err="1"/>
              <a:t>준지도</a:t>
            </a:r>
            <a:r>
              <a:rPr lang="ko-KR" altLang="en-US" dirty="0"/>
              <a:t> 학습은 위 식과 같은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ko-KR" altLang="en-US" dirty="0"/>
              <a:t>를 기반으로 학습했다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L0</a:t>
            </a:r>
            <a:r>
              <a:rPr lang="ko-KR" altLang="en-US" dirty="0"/>
              <a:t>는 지도학습 </a:t>
            </a:r>
            <a:r>
              <a:rPr lang="en-US" altLang="ko-KR" dirty="0"/>
              <a:t>loss, </a:t>
            </a:r>
            <a:r>
              <a:rPr lang="en-US" altLang="ko-KR" dirty="0" err="1"/>
              <a:t>Lreg</a:t>
            </a:r>
            <a:r>
              <a:rPr lang="ko-KR" altLang="en-US" dirty="0"/>
              <a:t>는 </a:t>
            </a:r>
            <a:r>
              <a:rPr lang="en-US" altLang="ko-KR" dirty="0"/>
              <a:t>regularization term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식은 연결된 노드는 같은 </a:t>
            </a:r>
            <a:r>
              <a:rPr lang="en-US" altLang="ko-KR" dirty="0"/>
              <a:t>label</a:t>
            </a:r>
            <a:r>
              <a:rPr lang="ko-KR" altLang="en-US" dirty="0"/>
              <a:t>이라는 가정이 존재했다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연결되어 있다는 것은 같은 </a:t>
            </a:r>
            <a:r>
              <a:rPr lang="en-US" altLang="ko-KR" dirty="0"/>
              <a:t>label</a:t>
            </a:r>
            <a:r>
              <a:rPr lang="ko-KR" altLang="en-US" dirty="0"/>
              <a:t>이라는 것</a:t>
            </a:r>
            <a:r>
              <a:rPr lang="en-US" altLang="ko-KR" dirty="0"/>
              <a:t>(</a:t>
            </a:r>
            <a:r>
              <a:rPr lang="ko-KR" altLang="en-US" dirty="0"/>
              <a:t>심지어 </a:t>
            </a:r>
            <a:r>
              <a:rPr lang="ko-KR" altLang="en-US" dirty="0" err="1"/>
              <a:t>아닐수도</a:t>
            </a:r>
            <a:r>
              <a:rPr lang="ko-KR" altLang="en-US" dirty="0"/>
              <a:t> </a:t>
            </a:r>
            <a:r>
              <a:rPr lang="ko-KR" altLang="en-US" dirty="0" err="1"/>
              <a:t>있는거고</a:t>
            </a:r>
            <a:r>
              <a:rPr lang="en-US" altLang="ko-KR" dirty="0"/>
              <a:t>)</a:t>
            </a:r>
            <a:r>
              <a:rPr lang="ko-KR" altLang="en-US" dirty="0"/>
              <a:t> 이외에 다른 정보도 포함할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기존식으로 이러한 다른 정보까지 표현하는데 한계가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논문에서는 </a:t>
            </a:r>
            <a:r>
              <a:rPr lang="en-US" altLang="ko-KR" dirty="0"/>
              <a:t>neural network</a:t>
            </a:r>
            <a:r>
              <a:rPr lang="ko-KR" altLang="en-US" dirty="0"/>
              <a:t>를 활용해 그래프 구조를 표현함으로써 기존에 놓치고 있던 다양한 그래프 정보를 학습할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 논문에서 다루는 최종적인 </a:t>
            </a:r>
            <a:r>
              <a:rPr lang="en-US" altLang="ko-KR" dirty="0"/>
              <a:t>conv </a:t>
            </a:r>
            <a:r>
              <a:rPr lang="ko-KR" altLang="en-US" dirty="0"/>
              <a:t>식을 살펴보자면</a:t>
            </a:r>
            <a:r>
              <a:rPr lang="en-US" altLang="ko-KR" dirty="0"/>
              <a:t>,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레이어는 </a:t>
            </a:r>
            <a:r>
              <a:rPr lang="ko-KR" altLang="en-US" dirty="0" err="1"/>
              <a:t>디그리</a:t>
            </a:r>
            <a:r>
              <a:rPr lang="en-US" altLang="ko-KR" dirty="0"/>
              <a:t>, </a:t>
            </a:r>
            <a:r>
              <a:rPr lang="ko-KR" altLang="en-US" dirty="0"/>
              <a:t>인접 행렬의 곱으로 계산해서 </a:t>
            </a:r>
            <a:r>
              <a:rPr lang="ko-KR" altLang="en-US" dirty="0" err="1"/>
              <a:t>액티베이션을</a:t>
            </a:r>
            <a:r>
              <a:rPr lang="ko-KR" altLang="en-US" dirty="0"/>
              <a:t> 거치는데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예시를 들자면</a:t>
            </a:r>
            <a:endParaRPr lang="en-US" altLang="ko-KR" dirty="0"/>
          </a:p>
          <a:p>
            <a:r>
              <a:rPr lang="ko-KR" altLang="en-US" dirty="0"/>
              <a:t>인접행렬 </a:t>
            </a:r>
            <a:r>
              <a:rPr lang="en-US" altLang="ko-KR" dirty="0"/>
              <a:t>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디그리</a:t>
            </a:r>
            <a:r>
              <a:rPr lang="ko-KR" altLang="en-US" dirty="0"/>
              <a:t> 매트릭스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0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곱한 결과와 인접행렬 </a:t>
            </a:r>
            <a:r>
              <a:rPr lang="en-US" altLang="ko-KR" dirty="0"/>
              <a:t>A</a:t>
            </a:r>
            <a:r>
              <a:rPr lang="ko-KR" altLang="en-US" dirty="0" err="1"/>
              <a:t>틸드의</a:t>
            </a:r>
            <a:r>
              <a:rPr lang="ko-KR" altLang="en-US" dirty="0"/>
              <a:t> 생김새를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요소가 </a:t>
            </a:r>
            <a:r>
              <a:rPr lang="en-US" altLang="ko-KR" dirty="0"/>
              <a:t>0</a:t>
            </a:r>
            <a:r>
              <a:rPr lang="ko-KR" altLang="en-US" dirty="0"/>
              <a:t>이 아닌 구간이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5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이 결과는 인접행렬에서 </a:t>
            </a:r>
            <a:r>
              <a:rPr lang="ko-KR" altLang="en-US" dirty="0" err="1"/>
              <a:t>디그리가</a:t>
            </a:r>
            <a:r>
              <a:rPr lang="ko-KR" altLang="en-US" dirty="0"/>
              <a:t> 커질수록 값이 작아지도록</a:t>
            </a:r>
            <a:r>
              <a:rPr lang="en-US" altLang="ko-KR" dirty="0"/>
              <a:t> normalized </a:t>
            </a:r>
            <a:r>
              <a:rPr lang="ko-KR" altLang="en-US" dirty="0"/>
              <a:t>된 값과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 값을 </a:t>
            </a:r>
            <a:r>
              <a:rPr lang="en-US" altLang="ko-KR" dirty="0"/>
              <a:t>node </a:t>
            </a:r>
            <a:r>
              <a:rPr lang="en-US" altLang="ko-KR" dirty="0" err="1"/>
              <a:t>featur</a:t>
            </a:r>
            <a:r>
              <a:rPr lang="ko-KR" altLang="en-US" dirty="0"/>
              <a:t>와 곱해서 </a:t>
            </a:r>
            <a:r>
              <a:rPr lang="ko-KR" altLang="en-US" dirty="0" err="1"/>
              <a:t>노드별</a:t>
            </a:r>
            <a:r>
              <a:rPr lang="ko-KR" altLang="en-US" dirty="0"/>
              <a:t> 가중치가 반영된 연산을 진행함으로써 </a:t>
            </a:r>
            <a:r>
              <a:rPr lang="en-US" altLang="ko-KR" dirty="0"/>
              <a:t>conv </a:t>
            </a:r>
            <a:r>
              <a:rPr lang="ko-KR" altLang="en-US" dirty="0"/>
              <a:t>연산을 수행할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50" y="5146342"/>
            <a:ext cx="1403447" cy="3565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D61DDE6-E27D-ADEA-4934-460106AE5EB6}"/>
              </a:ext>
            </a:extLst>
          </p:cNvPr>
          <p:cNvSpPr txBox="1">
            <a:spLocks/>
          </p:cNvSpPr>
          <p:nvPr/>
        </p:nvSpPr>
        <p:spPr>
          <a:xfrm>
            <a:off x="6045200" y="3779345"/>
            <a:ext cx="427138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0832685-1591-E609-16EC-CB844325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4091"/>
              </p:ext>
            </p:extLst>
          </p:nvPr>
        </p:nvGraphicFramePr>
        <p:xfrm>
          <a:off x="6997903" y="3214991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: Node feature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  <a:blipFill>
                <a:blip r:embed="rId5"/>
                <a:stretch>
                  <a:fillRect t="-9278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533825"/>
            <a:ext cx="4248552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2B8A6A-A99B-FB78-2206-290D61E9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2990"/>
          <a:stretch/>
        </p:blipFill>
        <p:spPr>
          <a:xfrm>
            <a:off x="3056053" y="2369510"/>
            <a:ext cx="6537093" cy="36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CA7068-1FCF-C4D6-742A-CD9F6DD6EF1F}"/>
              </a:ext>
            </a:extLst>
          </p:cNvPr>
          <p:cNvGrpSpPr/>
          <p:nvPr/>
        </p:nvGrpSpPr>
        <p:grpSpPr>
          <a:xfrm>
            <a:off x="2406650" y="3088217"/>
            <a:ext cx="9785350" cy="1430869"/>
            <a:chOff x="1104900" y="4120820"/>
            <a:chExt cx="9785350" cy="143086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9C8C381-3A40-C8F2-54C3-F399F95D11EF}"/>
                </a:ext>
              </a:extLst>
            </p:cNvPr>
            <p:cNvSpPr txBox="1">
              <a:spLocks/>
            </p:cNvSpPr>
            <p:nvPr/>
          </p:nvSpPr>
          <p:spPr>
            <a:xfrm>
              <a:off x="1104900" y="4502496"/>
              <a:ext cx="3521075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 Convolution Operator</a:t>
              </a:r>
            </a:p>
            <a:p>
              <a:pPr marL="432000" indent="-432000">
                <a:lnSpc>
                  <a:spcPct val="100000"/>
                </a:lnSpc>
                <a:buClr>
                  <a:srgbClr val="004F9E"/>
                </a:buClr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BF1878CB-3C8E-2450-9807-687DD8AA50CA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981777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Spatial: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GraphSAGE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C018E786-6335-1406-7EA5-AB14FFA8F781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120820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Spectral: GCN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7ADC5AC-1C47-C6F9-5393-4820572EB88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4625975" y="4405776"/>
              <a:ext cx="132397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E26B364-41ED-FDE0-A19B-B7C1DC4F39E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25975" y="4787452"/>
              <a:ext cx="122872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graph-based semi-supervised learning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2C2F0-33AB-1C8F-5341-E6E4AB18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3" y="2411412"/>
            <a:ext cx="8855374" cy="8097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8588ED-1407-1FD6-CE7F-76E30047CF01}"/>
              </a:ext>
            </a:extLst>
          </p:cNvPr>
          <p:cNvSpPr txBox="1">
            <a:spLocks/>
          </p:cNvSpPr>
          <p:nvPr/>
        </p:nvSpPr>
        <p:spPr>
          <a:xfrm>
            <a:off x="1375840" y="4629272"/>
            <a:ext cx="9440320" cy="133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Assumption: connected nodes in the graph are likely to share the same label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it could contain additional information.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use neural network to rich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supervised loss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𝒓𝒆𝒈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regularization term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/>
                          <m:t>λ</m:t>
                        </m:r>
                      </m:e>
                      <m:sub/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weight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  <a:blipFill>
                <a:blip r:embed="rId4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0F6016-F0F9-8D05-4B28-40F89AB5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44499"/>
              </p:ext>
            </p:extLst>
          </p:nvPr>
        </p:nvGraphicFramePr>
        <p:xfrm>
          <a:off x="4241800" y="36195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FE8AF3-BBB4-0AFB-1733-048121D02D28}"/>
              </a:ext>
            </a:extLst>
          </p:cNvPr>
          <p:cNvSpPr txBox="1">
            <a:spLocks/>
          </p:cNvSpPr>
          <p:nvPr/>
        </p:nvSpPr>
        <p:spPr>
          <a:xfrm>
            <a:off x="4824312" y="5082540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CA28A397-064A-CF94-0C23-42C0D8D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2447"/>
              </p:ext>
            </p:extLst>
          </p:nvPr>
        </p:nvGraphicFramePr>
        <p:xfrm>
          <a:off x="6500712" y="35814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E0BDCCF1-E989-BA9C-6E10-550E671A6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5383"/>
              </p:ext>
            </p:extLst>
          </p:nvPr>
        </p:nvGraphicFramePr>
        <p:xfrm>
          <a:off x="3263496" y="3429000"/>
          <a:ext cx="2286404" cy="2013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01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" t="-1042" r="-3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FC9BF13-6543-3FAC-C9D0-3618D7C26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88" y="5635280"/>
            <a:ext cx="5715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FFBFFC0-BBC3-0C35-A6A5-D5E3F22E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96042"/>
              </p:ext>
            </p:extLst>
          </p:nvPr>
        </p:nvGraphicFramePr>
        <p:xfrm>
          <a:off x="6513412" y="3759675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518" y="5675949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042" r="-20101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0" t="-121250" r="-3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21250" r="-2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321250" r="-20101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50" y="5634182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9518</TotalTime>
  <Words>694</Words>
  <Application>Microsoft Office PowerPoint</Application>
  <PresentationFormat>와이드스크린</PresentationFormat>
  <Paragraphs>230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214</cp:revision>
  <dcterms:created xsi:type="dcterms:W3CDTF">2021-06-28T08:46:54Z</dcterms:created>
  <dcterms:modified xsi:type="dcterms:W3CDTF">2023-01-22T10:58:28Z</dcterms:modified>
</cp:coreProperties>
</file>