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000" autoAdjust="0"/>
  </p:normalViewPr>
  <p:slideViewPr>
    <p:cSldViewPr snapToGrid="0">
      <p:cViewPr>
        <p:scale>
          <a:sx n="66" d="100"/>
          <a:sy n="66" d="100"/>
        </p:scale>
        <p:origin x="2310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그래프세이지 모델의 파라미터 학습방법은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최종 아웃풋 </a:t>
            </a:r>
            <a:r>
              <a:rPr lang="en-US" altLang="ko-KR" dirty="0"/>
              <a:t>rep Zu</a:t>
            </a:r>
            <a:r>
              <a:rPr lang="ko-KR" altLang="en-US" dirty="0"/>
              <a:t>에 그래프 기반 손실함수를 적용해서 학습한다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SGD</a:t>
            </a:r>
            <a:r>
              <a:rPr lang="ko-KR" altLang="en-US" dirty="0"/>
              <a:t>를 활용해서 </a:t>
            </a:r>
            <a:r>
              <a:rPr lang="en-US" altLang="ko-KR" dirty="0"/>
              <a:t>W </a:t>
            </a:r>
            <a:r>
              <a:rPr lang="ko-KR" altLang="en-US" dirty="0"/>
              <a:t>매트릭스를 튜닝한다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로스 </a:t>
            </a:r>
            <a:r>
              <a:rPr lang="ko-KR" altLang="en-US" dirty="0" err="1"/>
              <a:t>펑션은</a:t>
            </a:r>
            <a:r>
              <a:rPr lang="ko-KR" altLang="en-US" dirty="0"/>
              <a:t> 가까운 노드는 비슷한 </a:t>
            </a:r>
            <a:r>
              <a:rPr lang="en-US" altLang="ko-KR" dirty="0"/>
              <a:t>rep</a:t>
            </a:r>
            <a:r>
              <a:rPr lang="ko-KR" altLang="en-US" dirty="0"/>
              <a:t>을 가지게 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ko-KR" altLang="en-US" dirty="0" err="1"/>
              <a:t>임베딩이란</a:t>
            </a:r>
            <a:r>
              <a:rPr lang="en-US" altLang="ko-KR" dirty="0"/>
              <a:t>,</a:t>
            </a:r>
            <a:r>
              <a:rPr lang="ko-KR" altLang="en-US" dirty="0"/>
              <a:t> 기본적으로 고차원에 있는 그래프를 저차원의 벡터로 축소시키는 기법을 활용하는데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기존 연구는 고정된 형태의 그래프에 관한 기법이 주를 이루었다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현실에서는 데이터가 시시각각 변하며 그래프에 새로운 노드와 </a:t>
            </a:r>
            <a:r>
              <a:rPr lang="ko-KR" altLang="en-US" dirty="0" err="1"/>
              <a:t>엣지가</a:t>
            </a:r>
            <a:r>
              <a:rPr lang="ko-KR" altLang="en-US" dirty="0"/>
              <a:t> 지속적으로 추가되는 형태이다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인덕티브는</a:t>
            </a:r>
            <a:r>
              <a:rPr lang="ko-KR" altLang="en-US" dirty="0"/>
              <a:t> 테스트 데이터로부터 일반화된 규칙을 만들고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. </a:t>
            </a:r>
            <a:r>
              <a:rPr lang="ko-KR" altLang="en-US" dirty="0"/>
              <a:t>모델을 만들어서 테스트 셋의 레이블을 추론하는데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지도학습 방식이라고 할 수 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트랜스덕티브는</a:t>
            </a:r>
            <a:r>
              <a:rPr lang="ko-KR" altLang="en-US" dirty="0"/>
              <a:t> 테스트</a:t>
            </a:r>
            <a:r>
              <a:rPr lang="en-US" altLang="ko-KR" dirty="0"/>
              <a:t>/</a:t>
            </a:r>
            <a:r>
              <a:rPr lang="ko-KR" altLang="en-US" dirty="0"/>
              <a:t>트레인 데이터를 모두 사용하여 적절한 군집으로 만들고 추론을 하는 방식으로 준지도학습이라고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inductive</a:t>
            </a:r>
            <a:r>
              <a:rPr lang="ko-KR" altLang="en-US" dirty="0"/>
              <a:t>하게 가운데 두 아이템의 레이블을 추론한다면</a:t>
            </a:r>
            <a:r>
              <a:rPr lang="en-US" altLang="ko-KR" dirty="0"/>
              <a:t>, </a:t>
            </a:r>
            <a:r>
              <a:rPr lang="ko-KR" altLang="en-US" dirty="0"/>
              <a:t>이미 레이블이 정해진 </a:t>
            </a:r>
            <a:r>
              <a:rPr lang="en-US" altLang="ko-KR" dirty="0"/>
              <a:t>A,B,C </a:t>
            </a:r>
            <a:r>
              <a:rPr lang="ko-KR" altLang="en-US" dirty="0"/>
              <a:t>데이터만 사용해 모델을 만든 다음</a:t>
            </a:r>
            <a:r>
              <a:rPr lang="en-US" altLang="ko-KR" dirty="0"/>
              <a:t>, </a:t>
            </a:r>
            <a:r>
              <a:rPr lang="ko-KR" altLang="en-US" dirty="0"/>
              <a:t>모델에 두 아이템의 특징을 대입해서 결과값을 만들어 내는 반면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Transductive</a:t>
            </a:r>
            <a:r>
              <a:rPr lang="ko-KR" altLang="en-US" dirty="0"/>
              <a:t>하게 결정한다면 전체 데이터를 사용해서 해당 데이터 구조를 가장 잘 표현할 수 있는 </a:t>
            </a:r>
            <a:r>
              <a:rPr lang="en-US" altLang="ko-KR" dirty="0"/>
              <a:t>decision boundary </a:t>
            </a:r>
            <a:r>
              <a:rPr lang="ko-KR" altLang="en-US" dirty="0"/>
              <a:t>등을 만들어서 결과를 추론한다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transtuctive</a:t>
            </a:r>
            <a:r>
              <a:rPr lang="ko-KR" altLang="en-US" dirty="0"/>
              <a:t>는 그래프가 고정되어 있는 상태에서 전체적인 데이터 구조를 잘 표현할 수 있지만 만약 새로운 데이터가 추가 된다고 가정하면 그 데이터 구조를 다시 한번 </a:t>
            </a:r>
            <a:r>
              <a:rPr lang="ko-KR" altLang="en-US" dirty="0" err="1"/>
              <a:t>계산해야한다는</a:t>
            </a:r>
            <a:r>
              <a:rPr lang="ko-KR" altLang="en-US" dirty="0"/>
              <a:t> 단점이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en-US" altLang="ko-KR" dirty="0"/>
              <a:t>inductive</a:t>
            </a:r>
            <a:r>
              <a:rPr lang="ko-KR" altLang="en-US" dirty="0"/>
              <a:t>한 방법은 이미 모델이 만들어져 있기 때문에 새로운 데이터가 등장하더라도 적은 계산 비용으로 데이터의 레이블을 추론할 수 있다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8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새로운 노드와 </a:t>
            </a:r>
            <a:r>
              <a:rPr lang="ko-KR" altLang="en-US" dirty="0" err="1"/>
              <a:t>엣지가</a:t>
            </a:r>
            <a:r>
              <a:rPr lang="ko-KR" altLang="en-US" dirty="0"/>
              <a:t> 빠르게 추가되는 현실에서 빠르게 </a:t>
            </a:r>
            <a:r>
              <a:rPr lang="ko-KR" altLang="en-US" dirty="0" err="1"/>
              <a:t>임베딩을</a:t>
            </a:r>
            <a:r>
              <a:rPr lang="ko-KR" altLang="en-US" dirty="0"/>
              <a:t> 계산할 수 있는 방법이 필요하다는 필요에 의해 </a:t>
            </a:r>
            <a:r>
              <a:rPr lang="en-US" altLang="ko-KR" dirty="0" err="1"/>
              <a:t>graphSAGE</a:t>
            </a:r>
            <a:r>
              <a:rPr lang="ko-KR" altLang="en-US" dirty="0"/>
              <a:t>라는 방법론이 제시되었습니다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 세이지에 대해 그림으로 표현되어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타겟 노드로부터 이웃을 샘플링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노드는 이웃 노드로부터 영향을 주고 받으며 그 </a:t>
            </a:r>
            <a:r>
              <a:rPr lang="ko-KR" altLang="en-US" dirty="0" err="1"/>
              <a:t>피쳐가</a:t>
            </a:r>
            <a:r>
              <a:rPr lang="ko-KR" altLang="en-US" dirty="0"/>
              <a:t> 결정되는 것이라는 가정하에</a:t>
            </a:r>
            <a:r>
              <a:rPr lang="en-US" altLang="ko-KR" dirty="0"/>
              <a:t>, </a:t>
            </a:r>
            <a:r>
              <a:rPr lang="ko-KR" altLang="en-US" dirty="0"/>
              <a:t>이웃 노드의 정보를 통합합니다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</a:t>
            </a:r>
            <a:r>
              <a:rPr lang="en-US" altLang="ko-KR" dirty="0"/>
              <a:t>, </a:t>
            </a:r>
            <a:r>
              <a:rPr lang="ko-KR" altLang="en-US" dirty="0"/>
              <a:t>통합된 정보를 활용해 타겟 노드의 컨텍스트나 레이블을 추론합니다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6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세이지의 핵심은 노드의 이웃으로부터 정보를 </a:t>
            </a:r>
            <a:r>
              <a:rPr lang="en-US" altLang="ko-KR" dirty="0" err="1"/>
              <a:t>aggregat</a:t>
            </a:r>
            <a:r>
              <a:rPr lang="ko-KR" altLang="en-US" dirty="0"/>
              <a:t>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모델의 파라미터가 이미 </a:t>
            </a:r>
            <a:r>
              <a:rPr lang="ko-KR" altLang="en-US" dirty="0" err="1"/>
              <a:t>완성되어있는</a:t>
            </a:r>
            <a:r>
              <a:rPr lang="ko-KR" altLang="en-US" dirty="0"/>
              <a:t> 상태라고 가정하고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생성하는 알고리즘을 살펴본 다음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graphSAGE</a:t>
            </a:r>
            <a:r>
              <a:rPr lang="ko-KR" altLang="en-US" dirty="0"/>
              <a:t>의 모델 파라미터를 학습하는 방법을 알아봅니다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 수도 코드를 설명하자면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 err="1"/>
              <a:t>입력값은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G, </a:t>
            </a:r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en-US" altLang="ko-KR" dirty="0" err="1"/>
              <a:t>Xv</a:t>
            </a:r>
            <a:r>
              <a:rPr lang="en-US" altLang="ko-KR" dirty="0"/>
              <a:t>, </a:t>
            </a:r>
            <a:r>
              <a:rPr lang="ko-KR" altLang="en-US" dirty="0"/>
              <a:t>노드의 </a:t>
            </a:r>
            <a:r>
              <a:rPr lang="ko-KR" altLang="en-US" dirty="0" err="1"/>
              <a:t>피쳐</a:t>
            </a:r>
            <a:endParaRPr lang="en-US" altLang="ko-KR" dirty="0"/>
          </a:p>
          <a:p>
            <a:r>
              <a:rPr lang="en-US" altLang="ko-KR" dirty="0"/>
              <a:t>K, </a:t>
            </a:r>
            <a:r>
              <a:rPr lang="ko-KR" altLang="en-US" dirty="0" err="1"/>
              <a:t>뎁스를</a:t>
            </a:r>
            <a:r>
              <a:rPr lang="ko-KR" altLang="en-US" dirty="0"/>
              <a:t> 나타내고</a:t>
            </a:r>
            <a:endParaRPr lang="en-US" altLang="ko-KR" dirty="0"/>
          </a:p>
          <a:p>
            <a:r>
              <a:rPr lang="en-US" altLang="ko-KR" dirty="0"/>
              <a:t>W, </a:t>
            </a:r>
            <a:r>
              <a:rPr lang="ko-KR" altLang="en-US" dirty="0"/>
              <a:t>이미 </a:t>
            </a:r>
            <a:r>
              <a:rPr lang="ko-KR" altLang="en-US" dirty="0" err="1"/>
              <a:t>학습되어있는</a:t>
            </a:r>
            <a:r>
              <a:rPr lang="ko-KR" altLang="en-US" dirty="0"/>
              <a:t> </a:t>
            </a:r>
            <a:r>
              <a:rPr lang="en-US" altLang="ko-KR" dirty="0"/>
              <a:t>weight matrix</a:t>
            </a:r>
          </a:p>
          <a:p>
            <a:r>
              <a:rPr lang="ko-KR" altLang="en-US" dirty="0"/>
              <a:t>시그마</a:t>
            </a:r>
            <a:r>
              <a:rPr lang="en-US" altLang="ko-KR" dirty="0"/>
              <a:t>, </a:t>
            </a:r>
            <a:r>
              <a:rPr lang="ko-KR" altLang="en-US" dirty="0"/>
              <a:t>비선형성을 더해주는 활성화함수</a:t>
            </a:r>
            <a:endParaRPr lang="en-US" altLang="ko-KR" dirty="0"/>
          </a:p>
          <a:p>
            <a:r>
              <a:rPr lang="en-US" altLang="ko-KR" dirty="0"/>
              <a:t>Agg, </a:t>
            </a:r>
            <a:r>
              <a:rPr lang="ko-KR" altLang="en-US" dirty="0"/>
              <a:t>이웃 정보를 통합해주는 함수로 평균</a:t>
            </a:r>
            <a:r>
              <a:rPr lang="en-US" altLang="ko-KR" dirty="0"/>
              <a:t>, LSTM, </a:t>
            </a:r>
            <a:r>
              <a:rPr lang="ko-KR" altLang="en-US" dirty="0" err="1"/>
              <a:t>맥스풀링</a:t>
            </a:r>
            <a:r>
              <a:rPr lang="ko-KR" altLang="en-US" dirty="0"/>
              <a:t> 등</a:t>
            </a:r>
            <a:r>
              <a:rPr lang="en-US" altLang="ko-KR" dirty="0"/>
              <a:t>.. </a:t>
            </a:r>
            <a:r>
              <a:rPr lang="ko-KR" altLang="en-US" dirty="0"/>
              <a:t>다양한 함수가 될 수 있음</a:t>
            </a:r>
            <a:endParaRPr lang="en-US" altLang="ko-KR" dirty="0"/>
          </a:p>
          <a:p>
            <a:r>
              <a:rPr lang="en-US" altLang="ko-KR" dirty="0"/>
              <a:t>N, </a:t>
            </a:r>
            <a:r>
              <a:rPr lang="ko-KR" altLang="en-US" dirty="0"/>
              <a:t>이웃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Zv</a:t>
            </a:r>
            <a:r>
              <a:rPr lang="en-US" altLang="ko-KR" dirty="0"/>
              <a:t>, </a:t>
            </a:r>
            <a:r>
              <a:rPr lang="ko-KR" altLang="en-US" dirty="0" err="1"/>
              <a:t>타겟노드의</a:t>
            </a:r>
            <a:r>
              <a:rPr lang="ko-KR" altLang="en-US" dirty="0"/>
              <a:t> 벡터 </a:t>
            </a:r>
            <a:r>
              <a:rPr lang="ko-KR" altLang="en-US" dirty="0" err="1"/>
              <a:t>레프리젠테이션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8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각 노드의 </a:t>
            </a:r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rep</a:t>
            </a:r>
            <a:r>
              <a:rPr lang="ko-KR" altLang="en-US" dirty="0"/>
              <a:t>은 </a:t>
            </a:r>
            <a:r>
              <a:rPr lang="en-US" altLang="ko-KR" dirty="0"/>
              <a:t>feature</a:t>
            </a:r>
          </a:p>
          <a:p>
            <a:pPr marL="228600" indent="-228600">
              <a:buAutoNum type="arabicPeriod"/>
            </a:pPr>
            <a:r>
              <a:rPr lang="en-US" altLang="ko-KR" dirty="0"/>
              <a:t>K</a:t>
            </a:r>
            <a:r>
              <a:rPr lang="ko-KR" altLang="en-US" dirty="0"/>
              <a:t>번의 반복을 할 것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타겟 노드의 모든 이웃에 대해 반복을 할 것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이웃노드의</a:t>
            </a:r>
            <a:r>
              <a:rPr lang="ko-KR" altLang="en-US" dirty="0"/>
              <a:t> 모든 </a:t>
            </a:r>
            <a:r>
              <a:rPr lang="en-US" altLang="ko-KR" dirty="0"/>
              <a:t>rep</a:t>
            </a:r>
            <a:r>
              <a:rPr lang="ko-KR" altLang="en-US" dirty="0"/>
              <a:t>을 </a:t>
            </a:r>
            <a:r>
              <a:rPr lang="en-US" altLang="ko-KR" dirty="0"/>
              <a:t>aggregate</a:t>
            </a:r>
            <a:r>
              <a:rPr lang="ko-KR" altLang="en-US" dirty="0"/>
              <a:t>하여 </a:t>
            </a:r>
            <a:r>
              <a:rPr lang="ko-KR" altLang="en-US" dirty="0" err="1"/>
              <a:t>이웃노드의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형성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K-1</a:t>
            </a:r>
            <a:r>
              <a:rPr lang="ko-KR" altLang="en-US" dirty="0"/>
              <a:t>단계 </a:t>
            </a:r>
            <a:r>
              <a:rPr lang="ko-KR" altLang="en-US" dirty="0" err="1"/>
              <a:t>타겟노드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과 </a:t>
            </a:r>
            <a:r>
              <a:rPr lang="en-US" altLang="ko-KR" dirty="0"/>
              <a:t>k</a:t>
            </a:r>
            <a:r>
              <a:rPr lang="ko-KR" altLang="en-US" dirty="0"/>
              <a:t>단계 </a:t>
            </a:r>
            <a:r>
              <a:rPr lang="ko-KR" altLang="en-US" dirty="0" err="1"/>
              <a:t>이웃노드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를 </a:t>
            </a:r>
            <a:r>
              <a:rPr lang="en-US" altLang="ko-KR" dirty="0" err="1"/>
              <a:t>concat</a:t>
            </a:r>
            <a:r>
              <a:rPr lang="ko-KR" altLang="en-US" dirty="0"/>
              <a:t>한 다음 비선형처리를 통해 </a:t>
            </a:r>
            <a:r>
              <a:rPr lang="en-US" altLang="ko-KR" dirty="0"/>
              <a:t>k</a:t>
            </a:r>
            <a:r>
              <a:rPr lang="ko-KR" altLang="en-US" dirty="0"/>
              <a:t>단계 </a:t>
            </a:r>
            <a:r>
              <a:rPr lang="ko-KR" altLang="en-US" dirty="0" err="1"/>
              <a:t>타겟노드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7. 5</a:t>
            </a:r>
            <a:r>
              <a:rPr lang="ko-KR" altLang="en-US" dirty="0"/>
              <a:t>에서 계산된 </a:t>
            </a:r>
            <a:r>
              <a:rPr lang="en-US" altLang="ko-KR" dirty="0"/>
              <a:t>k</a:t>
            </a:r>
            <a:r>
              <a:rPr lang="ko-KR" altLang="en-US" dirty="0"/>
              <a:t>단계 타겟 노드 </a:t>
            </a:r>
            <a:r>
              <a:rPr lang="en-US" altLang="ko-KR" dirty="0"/>
              <a:t>rep</a:t>
            </a:r>
            <a:r>
              <a:rPr lang="ko-KR" altLang="en-US" dirty="0"/>
              <a:t>을 자신의 노름으로 나눠 </a:t>
            </a:r>
            <a:r>
              <a:rPr lang="en-US" altLang="ko-KR" dirty="0"/>
              <a:t>normalize</a:t>
            </a:r>
          </a:p>
          <a:p>
            <a:pPr marL="0" indent="0">
              <a:buNone/>
            </a:pPr>
            <a:r>
              <a:rPr lang="en-US" altLang="ko-KR" dirty="0"/>
              <a:t>9 k </a:t>
            </a:r>
            <a:r>
              <a:rPr lang="ko-KR" altLang="en-US" dirty="0"/>
              <a:t>반복이 끝난 최종 </a:t>
            </a:r>
            <a:r>
              <a:rPr lang="en-US" altLang="ko-KR" dirty="0"/>
              <a:t>h</a:t>
            </a:r>
            <a:r>
              <a:rPr lang="ko-KR" altLang="en-US" dirty="0"/>
              <a:t>가 바로 타겟 노드의 </a:t>
            </a:r>
            <a:r>
              <a:rPr lang="en-US" altLang="ko-KR" dirty="0"/>
              <a:t>rep, </a:t>
            </a:r>
            <a:r>
              <a:rPr lang="en-US" altLang="ko-KR" dirty="0" err="1"/>
              <a:t>Zv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5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이웃을 정의할 때</a:t>
            </a:r>
            <a:r>
              <a:rPr lang="en-US" altLang="ko-KR" dirty="0"/>
              <a:t>, </a:t>
            </a:r>
            <a:r>
              <a:rPr lang="ko-KR" altLang="en-US" dirty="0"/>
              <a:t>타겟 노드에 붙은 모든 노드를 이웃으로 간주하지 않는다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샘플링된</a:t>
            </a:r>
            <a:r>
              <a:rPr lang="ko-KR" altLang="en-US" dirty="0"/>
              <a:t> 고정된 크기 </a:t>
            </a:r>
            <a:r>
              <a:rPr lang="en-US" altLang="ko-KR" dirty="0"/>
              <a:t>n</a:t>
            </a:r>
            <a:r>
              <a:rPr lang="ko-KR" altLang="en-US" dirty="0"/>
              <a:t>개의 이웃으로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9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그래프세이지 모델의 파라미터 학습방법은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최종 아웃풋 </a:t>
            </a:r>
            <a:r>
              <a:rPr lang="en-US" altLang="ko-KR" dirty="0"/>
              <a:t>rep Zu</a:t>
            </a:r>
            <a:r>
              <a:rPr lang="ko-KR" altLang="en-US" dirty="0"/>
              <a:t>에 그래프 기반 손실함수를 적용해서 학습한다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SGD</a:t>
            </a:r>
            <a:r>
              <a:rPr lang="ko-KR" altLang="en-US" dirty="0"/>
              <a:t>를 활용해서 </a:t>
            </a:r>
            <a:r>
              <a:rPr lang="en-US" altLang="ko-KR" dirty="0"/>
              <a:t>W </a:t>
            </a:r>
            <a:r>
              <a:rPr lang="ko-KR" altLang="en-US" dirty="0"/>
              <a:t>매트릭스를 튜닝한다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로스 </a:t>
            </a:r>
            <a:r>
              <a:rPr lang="ko-KR" altLang="en-US" dirty="0" err="1"/>
              <a:t>펑션은</a:t>
            </a:r>
            <a:r>
              <a:rPr lang="ko-KR" altLang="en-US" dirty="0"/>
              <a:t> 가까운 노드는 비슷한 </a:t>
            </a:r>
            <a:r>
              <a:rPr lang="en-US" altLang="ko-KR" dirty="0"/>
              <a:t>rep</a:t>
            </a:r>
            <a:r>
              <a:rPr lang="ko-KR" altLang="en-US" dirty="0"/>
              <a:t>을 가지게 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0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Inductive Representation Learning on Large Graphs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2023. 1. 27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William L. Hamilton, Rex Ying, Jure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Leskovec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NeurIPS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2017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3.2 Learning the parameters of </a:t>
                </a:r>
                <a:r>
                  <a:rPr lang="en-US" altLang="ko-KR" sz="2400" dirty="0" err="1"/>
                  <a:t>GraphSAGE</a:t>
                </a:r>
                <a:endParaRPr lang="en-US" altLang="ko-KR" sz="2400" dirty="0"/>
              </a:p>
              <a:p>
                <a:pPr lvl="1"/>
                <a:r>
                  <a:rPr lang="en-US" altLang="ko-KR" sz="2200" b="1" dirty="0"/>
                  <a:t>apply</a:t>
                </a:r>
                <a:r>
                  <a:rPr lang="en-US" altLang="ko-KR" sz="2200" dirty="0"/>
                  <a:t> a graph-based </a:t>
                </a:r>
                <a:r>
                  <a:rPr lang="en-US" altLang="ko-KR" sz="2200" b="1" dirty="0"/>
                  <a:t>loss function </a:t>
                </a:r>
                <a:r>
                  <a:rPr lang="en-US" altLang="ko-KR" sz="2200" dirty="0"/>
                  <a:t>to the </a:t>
                </a:r>
                <a:r>
                  <a:rPr lang="en-US" altLang="ko-KR" sz="2200" b="1" dirty="0"/>
                  <a:t>output representations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altLang="ko-KR" sz="2200" b="1" dirty="0"/>
              </a:p>
              <a:p>
                <a:pPr lvl="1"/>
                <a:r>
                  <a:rPr lang="en-US" altLang="ko-KR" sz="2200" dirty="0"/>
                  <a:t>And </a:t>
                </a:r>
                <a:r>
                  <a:rPr lang="en-US" altLang="ko-KR" sz="2200" b="1" dirty="0"/>
                  <a:t>tune</a:t>
                </a:r>
                <a:r>
                  <a:rPr lang="en-US" altLang="ko-KR" sz="2200" dirty="0"/>
                  <a:t> the weight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200" b="1" dirty="0"/>
                  <a:t> </a:t>
                </a:r>
                <a:r>
                  <a:rPr lang="en-US" altLang="ko-KR" sz="2200" dirty="0"/>
                  <a:t>and parameters of aggregator functions via stochastic gradient decent.</a:t>
                </a:r>
              </a:p>
              <a:p>
                <a:pPr lvl="1"/>
                <a:r>
                  <a:rPr lang="en-US" altLang="ko-KR" sz="2200" dirty="0"/>
                  <a:t>The graph-based </a:t>
                </a:r>
                <a:r>
                  <a:rPr lang="en-US" altLang="ko-KR" sz="2200" b="1" dirty="0"/>
                  <a:t>loss function encourages nearby nodes </a:t>
                </a:r>
                <a:r>
                  <a:rPr lang="en-US" altLang="ko-KR" sz="2200" dirty="0"/>
                  <a:t>to </a:t>
                </a:r>
                <a:r>
                  <a:rPr lang="en-US" altLang="ko-KR" sz="2200" b="1" dirty="0"/>
                  <a:t>have similar representations</a:t>
                </a:r>
                <a:r>
                  <a:rPr lang="en-US" altLang="ko-KR" sz="2200" dirty="0"/>
                  <a:t>, while enforcing that the representations of disparate nodes are highly distinct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5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3.2 Learning the parameters of </a:t>
            </a:r>
            <a:r>
              <a:rPr lang="en-US" altLang="ko-KR" sz="2400" dirty="0" err="1"/>
              <a:t>GraphSAGE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57BC5F-6F5F-EA99-A594-5BFA17DF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78" y="2803944"/>
            <a:ext cx="764964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5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Proposed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method: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GraphSAGE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Previous works have focused on embedding nodes from a single fixed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But real-world applications require embeddings to be quickly generated for unseen nodes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We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need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“Inductive”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2ED8A7-C233-A783-D6F9-28B593A2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3465512"/>
            <a:ext cx="5591175" cy="23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VS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 data to general rules,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which are applied to the test data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 supervised-learning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train/test data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=semi-supervised-learning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40E53A-A913-1E9C-19BF-1FEDE9C4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905000"/>
            <a:ext cx="2971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VS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 data to general rules,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which are applied to the test data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 supervised-learning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train/test data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=semi-supervised-learning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40E53A-A913-1E9C-19BF-1FEDE9C4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905000"/>
            <a:ext cx="2971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92D4E7-6C60-2228-CF74-F4BB1E1FD28F}"/>
              </a:ext>
            </a:extLst>
          </p:cNvPr>
          <p:cNvSpPr/>
          <p:nvPr/>
        </p:nvSpPr>
        <p:spPr>
          <a:xfrm>
            <a:off x="9499600" y="3111500"/>
            <a:ext cx="6350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6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GraphSAGE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SAmple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aggreGatE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308FF0-AD45-D938-2D06-4F503647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14" y="2525486"/>
            <a:ext cx="8130171" cy="32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pPr lvl="1"/>
            <a:r>
              <a:rPr lang="en-US" altLang="ko-KR" sz="2000" dirty="0" err="1"/>
              <a:t>Assumming</a:t>
            </a:r>
            <a:r>
              <a:rPr lang="en-US" altLang="ko-KR" sz="2000" dirty="0"/>
              <a:t> that the </a:t>
            </a:r>
            <a:r>
              <a:rPr lang="en-US" altLang="ko-KR" sz="2000" dirty="0" err="1"/>
              <a:t>GraphSAGE</a:t>
            </a:r>
            <a:r>
              <a:rPr lang="en-US" altLang="ko-KR" sz="2000" dirty="0"/>
              <a:t> model parameters are already learned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99192-4DCC-AE6A-C57A-F499DB2D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24" y="2707001"/>
            <a:ext cx="6730152" cy="34699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F6EC4E-E150-F5FA-C617-7B91EE598946}"/>
              </a:ext>
            </a:extLst>
          </p:cNvPr>
          <p:cNvSpPr/>
          <p:nvPr/>
        </p:nvSpPr>
        <p:spPr>
          <a:xfrm>
            <a:off x="2888343" y="2975429"/>
            <a:ext cx="6572733" cy="928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0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pPr lvl="1"/>
            <a:r>
              <a:rPr lang="en-US" altLang="ko-KR" sz="2000" dirty="0" err="1"/>
              <a:t>Assumming</a:t>
            </a:r>
            <a:r>
              <a:rPr lang="en-US" altLang="ko-KR" sz="2000" dirty="0"/>
              <a:t> that the </a:t>
            </a:r>
            <a:r>
              <a:rPr lang="en-US" altLang="ko-KR" sz="2000" dirty="0" err="1"/>
              <a:t>GraphSAGE</a:t>
            </a:r>
            <a:r>
              <a:rPr lang="en-US" altLang="ko-KR" sz="2000" dirty="0"/>
              <a:t> model parameters are already learned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99192-4DCC-AE6A-C57A-F499DB2D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24" y="2707001"/>
            <a:ext cx="6730152" cy="34699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CE67EA-FD7B-A2C9-34E4-C100F9954603}"/>
              </a:ext>
            </a:extLst>
          </p:cNvPr>
          <p:cNvSpPr/>
          <p:nvPr/>
        </p:nvSpPr>
        <p:spPr>
          <a:xfrm>
            <a:off x="2730924" y="3744687"/>
            <a:ext cx="6572733" cy="2432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9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endParaRPr lang="en-US" altLang="ko-KR" sz="2400" dirty="0"/>
          </a:p>
          <a:p>
            <a:pPr lvl="1"/>
            <a:r>
              <a:rPr lang="en-US" altLang="ko-KR" sz="2000" b="1" dirty="0"/>
              <a:t>Neighborhood Definition</a:t>
            </a:r>
          </a:p>
          <a:p>
            <a:pPr lvl="1"/>
            <a:endParaRPr lang="en-US" altLang="ko-KR" sz="2000" dirty="0"/>
          </a:p>
          <a:p>
            <a:pPr lvl="2"/>
            <a:r>
              <a:rPr lang="en-US" altLang="ko-KR" sz="1800" dirty="0"/>
              <a:t>define N(v) as a fixed-size</a:t>
            </a:r>
          </a:p>
          <a:p>
            <a:pPr lvl="2"/>
            <a:endParaRPr lang="en-US" altLang="ko-KR" dirty="0"/>
          </a:p>
          <a:p>
            <a:pPr lvl="2"/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2C6CE4-4BAE-FEDA-12CE-9E0E999C2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160" y="2696187"/>
            <a:ext cx="245779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9471</TotalTime>
  <Words>795</Words>
  <Application>Microsoft Office PowerPoint</Application>
  <PresentationFormat>와이드스크린</PresentationFormat>
  <Paragraphs>129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 지운</cp:lastModifiedBy>
  <cp:revision>245</cp:revision>
  <dcterms:created xsi:type="dcterms:W3CDTF">2021-06-28T08:46:54Z</dcterms:created>
  <dcterms:modified xsi:type="dcterms:W3CDTF">2023-01-22T10:11:06Z</dcterms:modified>
</cp:coreProperties>
</file>