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57" r:id="rId2"/>
    <p:sldId id="278" r:id="rId3"/>
    <p:sldId id="279" r:id="rId4"/>
    <p:sldId id="299" r:id="rId5"/>
    <p:sldId id="303" r:id="rId6"/>
    <p:sldId id="295" r:id="rId7"/>
    <p:sldId id="305" r:id="rId8"/>
    <p:sldId id="300" r:id="rId9"/>
    <p:sldId id="301" r:id="rId10"/>
    <p:sldId id="302" r:id="rId11"/>
    <p:sldId id="296" r:id="rId12"/>
    <p:sldId id="304" r:id="rId13"/>
    <p:sldId id="306" r:id="rId14"/>
    <p:sldId id="307" r:id="rId15"/>
    <p:sldId id="310" r:id="rId16"/>
    <p:sldId id="309" r:id="rId17"/>
    <p:sldId id="311" r:id="rId18"/>
    <p:sldId id="312" r:id="rId19"/>
    <p:sldId id="292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71971" autoAdjust="0"/>
  </p:normalViewPr>
  <p:slideViewPr>
    <p:cSldViewPr snapToGrid="0" snapToObjects="1">
      <p:cViewPr>
        <p:scale>
          <a:sx n="75" d="100"/>
          <a:sy n="75" d="100"/>
        </p:scale>
        <p:origin x="2544" y="1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20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드롭 아웃은 비용이 낮고</a:t>
            </a:r>
            <a:r>
              <a:rPr lang="en-US" altLang="ko-KR" dirty="0"/>
              <a:t>, </a:t>
            </a:r>
            <a:r>
              <a:rPr lang="ko-KR" altLang="en-US" dirty="0"/>
              <a:t>강력한 </a:t>
            </a:r>
            <a:r>
              <a:rPr lang="en-US" altLang="ko-KR" dirty="0"/>
              <a:t>reg </a:t>
            </a:r>
            <a:r>
              <a:rPr lang="ko-KR" altLang="en-US" dirty="0"/>
              <a:t>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개략적으로 말하자면</a:t>
            </a:r>
            <a:r>
              <a:rPr lang="en-US" altLang="ko-KR" dirty="0"/>
              <a:t>, </a:t>
            </a:r>
            <a:r>
              <a:rPr lang="ko-KR" altLang="en-US" dirty="0"/>
              <a:t>아주 큰 </a:t>
            </a:r>
            <a:r>
              <a:rPr lang="ko-KR" altLang="en-US" dirty="0" err="1"/>
              <a:t>뉴럴넷에</a:t>
            </a:r>
            <a:r>
              <a:rPr lang="ko-KR" altLang="en-US" dirty="0"/>
              <a:t> </a:t>
            </a:r>
            <a:r>
              <a:rPr lang="ko-KR" altLang="en-US" dirty="0" err="1"/>
              <a:t>배깅을</a:t>
            </a:r>
            <a:r>
              <a:rPr lang="ko-KR" altLang="en-US" dirty="0"/>
              <a:t> 적용할 수 있는 실용적인 앙상블 모형이라고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1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구체적으로 말하자면</a:t>
            </a:r>
            <a:r>
              <a:rPr lang="en-US" altLang="ko-KR" dirty="0"/>
              <a:t>, </a:t>
            </a:r>
            <a:r>
              <a:rPr lang="ko-KR" altLang="en-US" dirty="0" err="1"/>
              <a:t>드롭아웃에서는</a:t>
            </a:r>
            <a:r>
              <a:rPr lang="ko-KR" altLang="en-US" dirty="0"/>
              <a:t> </a:t>
            </a:r>
            <a:r>
              <a:rPr lang="en-US" altLang="ko-KR" dirty="0"/>
              <a:t>output layer</a:t>
            </a:r>
            <a:r>
              <a:rPr lang="ko-KR" altLang="en-US" dirty="0"/>
              <a:t>에 있는 </a:t>
            </a:r>
            <a:r>
              <a:rPr lang="en-US" altLang="ko-KR" dirty="0"/>
              <a:t>unit</a:t>
            </a:r>
            <a:r>
              <a:rPr lang="ko-KR" altLang="en-US" dirty="0"/>
              <a:t>을 제외하고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unit</a:t>
            </a:r>
            <a:r>
              <a:rPr lang="ko-KR" altLang="en-US" dirty="0"/>
              <a:t>을 제거해서 만들 수 있는 모든 가능한 </a:t>
            </a:r>
            <a:r>
              <a:rPr lang="en-US" altLang="ko-KR" dirty="0"/>
              <a:t>subnetwork</a:t>
            </a:r>
            <a:r>
              <a:rPr lang="ko-KR" altLang="en-US" dirty="0"/>
              <a:t>를 구성하여 앙상블 훈련을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배깅을</a:t>
            </a:r>
            <a:r>
              <a:rPr lang="ko-KR" altLang="en-US" dirty="0"/>
              <a:t> 다시 생각해보면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k</a:t>
            </a:r>
            <a:r>
              <a:rPr lang="ko-KR" altLang="en-US" dirty="0"/>
              <a:t>개의 다른 모델을 정의했고</a:t>
            </a:r>
            <a:r>
              <a:rPr lang="en-US" altLang="ko-KR" dirty="0"/>
              <a:t>, k</a:t>
            </a:r>
            <a:r>
              <a:rPr lang="ko-KR" altLang="en-US" dirty="0"/>
              <a:t>개의 다른 데이터 셋을 만들었고</a:t>
            </a:r>
            <a:r>
              <a:rPr lang="en-US" altLang="ko-KR" dirty="0"/>
              <a:t>, </a:t>
            </a:r>
            <a:r>
              <a:rPr lang="ko-KR" altLang="en-US" dirty="0"/>
              <a:t>모델을 각각 훈련시켰다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드롭 아웃의 목적은 엄청 큰 </a:t>
            </a:r>
            <a:r>
              <a:rPr lang="ko-KR" altLang="en-US" dirty="0" err="1"/>
              <a:t>뉴럴넷을</a:t>
            </a:r>
            <a:r>
              <a:rPr lang="ko-KR" altLang="en-US" dirty="0"/>
              <a:t> 근사하는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구체적으로</a:t>
            </a:r>
            <a:r>
              <a:rPr lang="en-US" altLang="ko-KR" dirty="0"/>
              <a:t>, </a:t>
            </a:r>
            <a:r>
              <a:rPr lang="ko-KR" altLang="en-US" dirty="0" err="1"/>
              <a:t>드롭아웃은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r>
              <a:rPr lang="ko-KR" altLang="en-US" dirty="0"/>
              <a:t>와 같은 미니배치 기반 학습 알고리즘을 사용하여 훈련한다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5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미니배치 마다</a:t>
            </a:r>
            <a:r>
              <a:rPr lang="en-US" altLang="ko-KR" dirty="0"/>
              <a:t>, </a:t>
            </a:r>
            <a:r>
              <a:rPr lang="ko-KR" altLang="en-US" dirty="0"/>
              <a:t>랜덤으로 샘플링한 </a:t>
            </a:r>
            <a:r>
              <a:rPr lang="en-US" altLang="ko-KR" dirty="0"/>
              <a:t>binary mask</a:t>
            </a:r>
            <a:r>
              <a:rPr lang="ko-KR" altLang="en-US" dirty="0"/>
              <a:t>가 모든 인풋</a:t>
            </a:r>
            <a:r>
              <a:rPr lang="en-US" altLang="ko-KR" dirty="0"/>
              <a:t>, </a:t>
            </a:r>
            <a:r>
              <a:rPr lang="ko-KR" altLang="en-US" dirty="0" err="1"/>
              <a:t>히든</a:t>
            </a:r>
            <a:r>
              <a:rPr lang="ko-KR" altLang="en-US" dirty="0"/>
              <a:t> 유닛에 적용된다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유닛에 적용되는 </a:t>
            </a:r>
            <a:r>
              <a:rPr lang="en-US" altLang="ko-KR" dirty="0"/>
              <a:t>mask</a:t>
            </a:r>
            <a:r>
              <a:rPr lang="ko-KR" altLang="en-US" dirty="0"/>
              <a:t>는 서로 독립적이다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마스크 값이 </a:t>
            </a:r>
            <a:r>
              <a:rPr lang="en-US" altLang="ko-KR" dirty="0"/>
              <a:t>1</a:t>
            </a:r>
            <a:r>
              <a:rPr lang="ko-KR" altLang="en-US" dirty="0"/>
              <a:t>일 확률은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인풋은 </a:t>
            </a:r>
            <a:r>
              <a:rPr lang="en-US" altLang="ko-KR" dirty="0"/>
              <a:t>0.8, </a:t>
            </a:r>
            <a:r>
              <a:rPr lang="ko-KR" altLang="en-US" dirty="0" err="1"/>
              <a:t>히든은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  <a:r>
              <a:rPr lang="ko-KR" altLang="en-US" dirty="0"/>
              <a:t>로 정함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7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드롭아웃을</a:t>
            </a:r>
            <a:r>
              <a:rPr lang="ko-KR" altLang="en-US" dirty="0"/>
              <a:t> 사용한 예시인데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위 사진은 </a:t>
            </a:r>
            <a:r>
              <a:rPr lang="ko-KR" altLang="en-US" dirty="0" err="1"/>
              <a:t>피드포워드</a:t>
            </a:r>
            <a:r>
              <a:rPr lang="en-US" altLang="ko-KR" dirty="0"/>
              <a:t>,</a:t>
            </a:r>
            <a:r>
              <a:rPr lang="ko-KR" altLang="en-US" dirty="0"/>
              <a:t> 아래사진은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적용한 </a:t>
            </a:r>
            <a:r>
              <a:rPr lang="ko-KR" altLang="en-US" dirty="0" err="1"/>
              <a:t>피드포워드이다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우선 각 인풋</a:t>
            </a:r>
            <a:r>
              <a:rPr lang="en-US" altLang="ko-KR" dirty="0"/>
              <a:t>, </a:t>
            </a:r>
            <a:r>
              <a:rPr lang="ko-KR" altLang="en-US" dirty="0" err="1"/>
              <a:t>히든</a:t>
            </a:r>
            <a:r>
              <a:rPr lang="ko-KR" altLang="en-US" dirty="0"/>
              <a:t> 유닛에 벡터 뮤를 샘플링해서 놓는다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각 뮤는 이진 값으로</a:t>
            </a:r>
            <a:r>
              <a:rPr lang="en-US" altLang="ko-KR" dirty="0"/>
              <a:t>, </a:t>
            </a:r>
            <a:r>
              <a:rPr lang="ko-KR" altLang="en-US" dirty="0"/>
              <a:t>독립적이다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48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드롭아웃을</a:t>
            </a:r>
            <a:r>
              <a:rPr lang="ko-KR" altLang="en-US" dirty="0"/>
              <a:t> 사용한 예시인데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위 사진은 </a:t>
            </a:r>
            <a:r>
              <a:rPr lang="ko-KR" altLang="en-US" dirty="0" err="1"/>
              <a:t>피드포워드</a:t>
            </a:r>
            <a:r>
              <a:rPr lang="en-US" altLang="ko-KR" dirty="0"/>
              <a:t>,</a:t>
            </a:r>
            <a:r>
              <a:rPr lang="ko-KR" altLang="en-US" dirty="0"/>
              <a:t> 아래사진은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적용한 </a:t>
            </a:r>
            <a:r>
              <a:rPr lang="ko-KR" altLang="en-US" dirty="0" err="1"/>
              <a:t>피드포워드이다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각 뮤가 </a:t>
            </a:r>
            <a:r>
              <a:rPr lang="en-US" altLang="ko-KR" dirty="0"/>
              <a:t>1</a:t>
            </a:r>
            <a:r>
              <a:rPr lang="ko-KR" altLang="en-US" dirty="0"/>
              <a:t>일 확률을 결정하는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보통 </a:t>
            </a:r>
            <a:r>
              <a:rPr lang="ko-KR" altLang="en-US" dirty="0" err="1"/>
              <a:t>히든에겐</a:t>
            </a:r>
            <a:r>
              <a:rPr lang="ko-KR" altLang="en-US" dirty="0"/>
              <a:t> </a:t>
            </a:r>
            <a:r>
              <a:rPr lang="en-US" altLang="ko-KR" dirty="0"/>
              <a:t>0.5, </a:t>
            </a:r>
            <a:r>
              <a:rPr lang="ko-KR" altLang="en-US" dirty="0"/>
              <a:t>인풋에겐 </a:t>
            </a:r>
            <a:r>
              <a:rPr lang="en-US" altLang="ko-KR" dirty="0"/>
              <a:t>0.8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각 유닛은 각 마스크와 곱해져서 활성화가 될지 안될지 결정되는 것이고</a:t>
            </a:r>
            <a:r>
              <a:rPr lang="en-US" altLang="ko-KR" dirty="0"/>
              <a:t>.. </a:t>
            </a:r>
            <a:r>
              <a:rPr lang="ko-KR" altLang="en-US" dirty="0"/>
              <a:t>그 이후엔 기존의 </a:t>
            </a:r>
            <a:r>
              <a:rPr lang="ko-KR" altLang="en-US" dirty="0" err="1"/>
              <a:t>피드포워드처럼</a:t>
            </a:r>
            <a:r>
              <a:rPr lang="ko-KR" altLang="en-US" dirty="0"/>
              <a:t> 진행된다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6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유닛에 마스크를 곱하는 것은 아까 본 그림처럼</a:t>
            </a:r>
            <a:r>
              <a:rPr lang="en-US" altLang="ko-KR" dirty="0"/>
              <a:t>.. Subgraph</a:t>
            </a:r>
            <a:r>
              <a:rPr lang="ko-KR" altLang="en-US" dirty="0"/>
              <a:t> 중 하나를 선택하는 행위에 해당한다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8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드롭아웃을</a:t>
            </a:r>
            <a:r>
              <a:rPr lang="ko-KR" altLang="en-US" dirty="0"/>
              <a:t> 조금 더 </a:t>
            </a:r>
            <a:r>
              <a:rPr lang="ko-KR" altLang="en-US" dirty="0" err="1"/>
              <a:t>포멀하게</a:t>
            </a:r>
            <a:r>
              <a:rPr lang="ko-KR" altLang="en-US" dirty="0"/>
              <a:t> 정의하자면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마스크 벡터 뮤</a:t>
            </a:r>
            <a:r>
              <a:rPr lang="en-US" altLang="ko-KR" dirty="0"/>
              <a:t>, </a:t>
            </a:r>
            <a:r>
              <a:rPr lang="ko-KR" altLang="en-US" dirty="0"/>
              <a:t>모델 파라미터 </a:t>
            </a:r>
            <a:r>
              <a:rPr lang="ko-KR" altLang="en-US" dirty="0" err="1"/>
              <a:t>세타가</a:t>
            </a:r>
            <a:r>
              <a:rPr lang="ko-KR" altLang="en-US" dirty="0"/>
              <a:t> 있을 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그럼 </a:t>
            </a:r>
            <a:r>
              <a:rPr lang="ko-KR" altLang="en-US" dirty="0" err="1"/>
              <a:t>드롭아웃의</a:t>
            </a:r>
            <a:r>
              <a:rPr lang="ko-KR" altLang="en-US" dirty="0"/>
              <a:t> 어떤 비용함수 </a:t>
            </a:r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ko-KR" altLang="en-US" dirty="0" err="1"/>
              <a:t>세타와</a:t>
            </a:r>
            <a:r>
              <a:rPr lang="ko-KR" altLang="en-US" dirty="0"/>
              <a:t> 뮤를 변수로 가지는 비용함수고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최종적으로 </a:t>
            </a:r>
            <a:r>
              <a:rPr lang="ko-KR" altLang="en-US" dirty="0" err="1"/>
              <a:t>드롭아웃의</a:t>
            </a:r>
            <a:r>
              <a:rPr lang="ko-KR" altLang="en-US" dirty="0"/>
              <a:t> 훈련은 이 비용 함수의 </a:t>
            </a:r>
            <a:r>
              <a:rPr lang="ko-KR" altLang="en-US" dirty="0" err="1"/>
              <a:t>기댓값을</a:t>
            </a:r>
            <a:r>
              <a:rPr lang="ko-KR" altLang="en-US" dirty="0"/>
              <a:t> 줄이는 방향으로 진행된다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장에서는 </a:t>
            </a:r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위한 </a:t>
            </a:r>
            <a:r>
              <a:rPr lang="en-US" altLang="ko-KR" dirty="0"/>
              <a:t>reg </a:t>
            </a:r>
            <a:r>
              <a:rPr lang="ko-KR" altLang="en-US" dirty="0"/>
              <a:t>기법을 배운다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얼리스탑은</a:t>
            </a:r>
            <a:r>
              <a:rPr lang="en-US" altLang="ko-KR" dirty="0"/>
              <a:t>, </a:t>
            </a:r>
            <a:r>
              <a:rPr lang="ko-KR" altLang="en-US" dirty="0"/>
              <a:t>특정 반복 </a:t>
            </a:r>
            <a:r>
              <a:rPr lang="ko-KR" altLang="en-US" dirty="0" err="1"/>
              <a:t>횟수을</a:t>
            </a:r>
            <a:r>
              <a:rPr lang="ko-KR" altLang="en-US" dirty="0"/>
              <a:t> 넘어도 </a:t>
            </a:r>
            <a:r>
              <a:rPr lang="en-US" altLang="ko-KR" dirty="0" err="1"/>
              <a:t>val</a:t>
            </a:r>
            <a:r>
              <a:rPr lang="en-US" altLang="ko-KR" dirty="0"/>
              <a:t> error </a:t>
            </a:r>
            <a:r>
              <a:rPr lang="ko-KR" altLang="en-US" dirty="0"/>
              <a:t>개선이 없을 때 설정한 </a:t>
            </a:r>
            <a:r>
              <a:rPr lang="ko-KR" altLang="en-US" dirty="0" err="1"/>
              <a:t>에폭이</a:t>
            </a:r>
            <a:r>
              <a:rPr lang="ko-KR" altLang="en-US" dirty="0"/>
              <a:t> 끝나지 않았더라도 </a:t>
            </a:r>
            <a:r>
              <a:rPr lang="ko-KR" altLang="en-US" dirty="0" err="1"/>
              <a:t>종료시키는</a:t>
            </a:r>
            <a:r>
              <a:rPr lang="ko-KR" altLang="en-US" dirty="0"/>
              <a:t>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배깅은</a:t>
            </a:r>
            <a:r>
              <a:rPr lang="ko-KR" altLang="en-US" dirty="0"/>
              <a:t> 다양한 모델을 만들고 이를 종합하여 아웃풋을 결정하는 방법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드롭 아웃은 몇몇 유닛을 제거하여 서브네트워크의 비용을 최소화 하는 방식으로 훈련하는 앙상블 기법의 일종이다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조기 종료는</a:t>
            </a:r>
            <a:r>
              <a:rPr lang="en-US" altLang="ko-KR" dirty="0"/>
              <a:t>.. </a:t>
            </a:r>
            <a:r>
              <a:rPr lang="ko-KR" altLang="en-US" dirty="0" err="1"/>
              <a:t>에폭이</a:t>
            </a:r>
            <a:r>
              <a:rPr lang="ko-KR" altLang="en-US" dirty="0"/>
              <a:t> 늘어날 때마다 </a:t>
            </a:r>
            <a:r>
              <a:rPr lang="en-US" altLang="ko-KR" dirty="0"/>
              <a:t>train error</a:t>
            </a:r>
            <a:r>
              <a:rPr lang="ko-KR" altLang="en-US" dirty="0"/>
              <a:t>가 줄어들지만</a:t>
            </a:r>
            <a:r>
              <a:rPr lang="en-US" altLang="ko-KR" dirty="0"/>
              <a:t>, validation error</a:t>
            </a:r>
            <a:r>
              <a:rPr lang="ko-KR" altLang="en-US" dirty="0"/>
              <a:t>는 커지는 현상이 나타나는 경우가 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Validation error</a:t>
            </a:r>
            <a:r>
              <a:rPr lang="ko-KR" altLang="en-US" dirty="0"/>
              <a:t>가 가장 낮은 점에서 매개변수 값들을 출력하게 되면</a:t>
            </a:r>
            <a:r>
              <a:rPr lang="en-US" altLang="ko-KR" dirty="0"/>
              <a:t>, </a:t>
            </a:r>
            <a:r>
              <a:rPr lang="ko-KR" altLang="en-US" dirty="0"/>
              <a:t>더 나은 모델을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</a:t>
            </a:r>
            <a:r>
              <a:rPr lang="ko-KR" altLang="en-US" dirty="0" err="1"/>
              <a:t>에폭을</a:t>
            </a:r>
            <a:r>
              <a:rPr lang="ko-KR" altLang="en-US" dirty="0"/>
              <a:t> 돌다가</a:t>
            </a:r>
            <a:r>
              <a:rPr lang="en-US" altLang="ko-KR" dirty="0"/>
              <a:t>..</a:t>
            </a:r>
            <a:r>
              <a:rPr lang="ko-KR" altLang="en-US" dirty="0"/>
              <a:t>지금까지 나온 최상의 </a:t>
            </a:r>
            <a:r>
              <a:rPr lang="en-US" altLang="ko-KR" dirty="0" err="1"/>
              <a:t>val</a:t>
            </a:r>
            <a:r>
              <a:rPr lang="en-US" altLang="ko-KR" dirty="0"/>
              <a:t> error</a:t>
            </a:r>
            <a:r>
              <a:rPr lang="ko-KR" altLang="en-US" dirty="0"/>
              <a:t>보다 개선이 없다면 종료한다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early stop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조기 종료는</a:t>
            </a:r>
            <a:r>
              <a:rPr lang="en-US" altLang="ko-KR" dirty="0"/>
              <a:t>.. </a:t>
            </a:r>
            <a:r>
              <a:rPr lang="ko-KR" altLang="en-US" dirty="0" err="1"/>
              <a:t>에폭이</a:t>
            </a:r>
            <a:r>
              <a:rPr lang="ko-KR" altLang="en-US" dirty="0"/>
              <a:t> 늘어날 때마다 </a:t>
            </a:r>
            <a:r>
              <a:rPr lang="en-US" altLang="ko-KR" dirty="0"/>
              <a:t>train error</a:t>
            </a:r>
            <a:r>
              <a:rPr lang="ko-KR" altLang="en-US" dirty="0"/>
              <a:t>가 줄어들지만</a:t>
            </a:r>
            <a:r>
              <a:rPr lang="en-US" altLang="ko-KR" dirty="0"/>
              <a:t>, validation error</a:t>
            </a:r>
            <a:r>
              <a:rPr lang="ko-KR" altLang="en-US" dirty="0"/>
              <a:t>는 커지는 현상이 나타나는 경우가 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Validation error</a:t>
            </a:r>
            <a:r>
              <a:rPr lang="ko-KR" altLang="en-US" dirty="0"/>
              <a:t>가 가장 낮은 점에서 매개변수 값들을 출력하게 되면</a:t>
            </a:r>
            <a:r>
              <a:rPr lang="en-US" altLang="ko-KR" dirty="0"/>
              <a:t>, </a:t>
            </a:r>
            <a:r>
              <a:rPr lang="ko-KR" altLang="en-US" dirty="0"/>
              <a:t>더 나은 모델을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</a:t>
            </a:r>
            <a:r>
              <a:rPr lang="ko-KR" altLang="en-US" dirty="0" err="1"/>
              <a:t>에폭을</a:t>
            </a:r>
            <a:r>
              <a:rPr lang="ko-KR" altLang="en-US" dirty="0"/>
              <a:t> 돌다가</a:t>
            </a:r>
            <a:r>
              <a:rPr lang="en-US" altLang="ko-KR" dirty="0"/>
              <a:t>..</a:t>
            </a:r>
            <a:r>
              <a:rPr lang="ko-KR" altLang="en-US" dirty="0"/>
              <a:t>지금까지 나온 최상의 </a:t>
            </a:r>
            <a:r>
              <a:rPr lang="en-US" altLang="ko-KR" dirty="0" err="1"/>
              <a:t>val</a:t>
            </a:r>
            <a:r>
              <a:rPr lang="en-US" altLang="ko-KR" dirty="0"/>
              <a:t> error</a:t>
            </a:r>
            <a:r>
              <a:rPr lang="ko-KR" altLang="en-US" dirty="0"/>
              <a:t>보다 개선이 없다면 종료한다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early stop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말이지만</a:t>
            </a:r>
            <a:r>
              <a:rPr lang="en-US" altLang="ko-KR" dirty="0"/>
              <a:t>, </a:t>
            </a:r>
            <a:r>
              <a:rPr lang="ko-KR" altLang="en-US" dirty="0"/>
              <a:t>이를 수도 코드로 일반화하여 표현하자면 이런 것임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알고리즘 반복 횟수를 의미한다</a:t>
            </a:r>
            <a:r>
              <a:rPr lang="en-US" altLang="ko-KR" dirty="0"/>
              <a:t>. =&gt; </a:t>
            </a:r>
            <a:r>
              <a:rPr lang="ko-KR" altLang="en-US" dirty="0"/>
              <a:t>설정한 </a:t>
            </a:r>
            <a:r>
              <a:rPr lang="ko-KR" altLang="en-US" dirty="0" err="1"/>
              <a:t>에폭</a:t>
            </a:r>
            <a:r>
              <a:rPr lang="ko-KR" altLang="en-US" dirty="0"/>
              <a:t> 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patient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즉 인내 값으로</a:t>
            </a:r>
            <a:r>
              <a:rPr lang="en-US" altLang="ko-KR" dirty="0"/>
              <a:t>.. Validation error </a:t>
            </a:r>
            <a:r>
              <a:rPr lang="ko-KR" altLang="en-US" dirty="0"/>
              <a:t>가 개선 되지 않아도 참을 수 있는 최대 반복 횟수를 의미한다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오는 초기 파라미터를 의미하고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배깅은</a:t>
            </a:r>
            <a:r>
              <a:rPr lang="ko-KR" altLang="en-US" dirty="0"/>
              <a:t> 부트스트랩 </a:t>
            </a:r>
            <a:r>
              <a:rPr lang="en-US" altLang="ko-KR" dirty="0" err="1"/>
              <a:t>agg</a:t>
            </a:r>
            <a:r>
              <a:rPr lang="ko-KR" altLang="en-US" dirty="0"/>
              <a:t>의 준말로</a:t>
            </a:r>
            <a:r>
              <a:rPr lang="en-US" altLang="ko-KR" dirty="0"/>
              <a:t>, </a:t>
            </a:r>
            <a:r>
              <a:rPr lang="ko-KR" altLang="en-US" dirty="0"/>
              <a:t>다양한 모델을 조합하여 </a:t>
            </a:r>
            <a:r>
              <a:rPr lang="en-US" altLang="ko-KR" dirty="0"/>
              <a:t>general error</a:t>
            </a:r>
            <a:r>
              <a:rPr lang="ko-KR" altLang="en-US" dirty="0"/>
              <a:t>를 감소시키는 테크닉이다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아이디어는</a:t>
            </a:r>
            <a:r>
              <a:rPr lang="en-US" altLang="ko-KR" dirty="0"/>
              <a:t>, </a:t>
            </a:r>
            <a:r>
              <a:rPr lang="ko-KR" altLang="en-US" dirty="0"/>
              <a:t>개별적으로 다양한 모델을 훈련시키고</a:t>
            </a:r>
            <a:r>
              <a:rPr lang="en-US" altLang="ko-KR" dirty="0"/>
              <a:t>, </a:t>
            </a:r>
            <a:r>
              <a:rPr lang="ko-KR" altLang="en-US" dirty="0"/>
              <a:t>모든 모델이 </a:t>
            </a:r>
            <a:r>
              <a:rPr lang="en-US" altLang="ko-KR" dirty="0"/>
              <a:t>test </a:t>
            </a:r>
            <a:r>
              <a:rPr lang="ko-KR" altLang="en-US" dirty="0"/>
              <a:t>데이터에 대한 </a:t>
            </a:r>
            <a:r>
              <a:rPr lang="en-US" altLang="ko-KR" dirty="0"/>
              <a:t>output</a:t>
            </a:r>
            <a:r>
              <a:rPr lang="ko-KR" altLang="en-US" dirty="0"/>
              <a:t>을 가지고 </a:t>
            </a:r>
            <a:r>
              <a:rPr lang="en-US" altLang="ko-KR" dirty="0"/>
              <a:t>vote</a:t>
            </a:r>
            <a:r>
              <a:rPr lang="ko-KR" altLang="en-US" dirty="0"/>
              <a:t>를 하는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차용된 전략들을 앙상블 방법이라고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0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앙상블은 이렇게</a:t>
            </a:r>
            <a:r>
              <a:rPr lang="en-US" altLang="ko-KR" dirty="0"/>
              <a:t>.. </a:t>
            </a:r>
            <a:r>
              <a:rPr lang="ko-KR" altLang="en-US" dirty="0"/>
              <a:t>다양한 모델을 가지고</a:t>
            </a:r>
            <a:r>
              <a:rPr lang="en-US" altLang="ko-KR" dirty="0"/>
              <a:t>.. </a:t>
            </a:r>
            <a:r>
              <a:rPr lang="ko-KR" altLang="en-US" dirty="0"/>
              <a:t>이를 모두 합쳐서 결과를 내는 것인데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비유하자면</a:t>
            </a:r>
            <a:r>
              <a:rPr lang="en-US" altLang="ko-KR" dirty="0"/>
              <a:t>, </a:t>
            </a:r>
            <a:r>
              <a:rPr lang="ko-KR" altLang="en-US" dirty="0"/>
              <a:t>어떤 사건에 대한 의견을 여러 명에게 물어보고 그것을 종합해서 답을 찾는 집단지성과 같은 역할을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2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ko-KR" altLang="en-US" dirty="0" err="1"/>
              <a:t>배깅을</a:t>
            </a:r>
            <a:r>
              <a:rPr lang="ko-KR" altLang="en-US" dirty="0"/>
              <a:t> 직관적으로 이해하기 위해 그림을 통해 이해하자면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오리지널 데이터셋에는 </a:t>
            </a:r>
            <a:r>
              <a:rPr lang="en-US" altLang="ko-KR" dirty="0"/>
              <a:t>9, 6,  8</a:t>
            </a:r>
            <a:r>
              <a:rPr lang="ko-KR" altLang="en-US" dirty="0"/>
              <a:t>이라는 데이터가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모델엔</a:t>
            </a:r>
            <a:r>
              <a:rPr lang="ko-KR" altLang="en-US" dirty="0"/>
              <a:t> 데이터 샘플링 결과 </a:t>
            </a:r>
            <a:r>
              <a:rPr lang="en-US" altLang="ko-KR" dirty="0"/>
              <a:t>886</a:t>
            </a:r>
            <a:r>
              <a:rPr lang="ko-KR" altLang="en-US" dirty="0"/>
              <a:t>이 들어왔다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모델엔</a:t>
            </a:r>
            <a:r>
              <a:rPr lang="ko-KR" altLang="en-US" dirty="0"/>
              <a:t> </a:t>
            </a:r>
            <a:r>
              <a:rPr lang="en-US" altLang="ko-KR" dirty="0"/>
              <a:t>998</a:t>
            </a:r>
            <a:r>
              <a:rPr lang="ko-KR" altLang="en-US" dirty="0"/>
              <a:t>이 들어왔다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모델이 </a:t>
            </a:r>
            <a:r>
              <a:rPr lang="en-US" altLang="ko-KR" dirty="0"/>
              <a:t>8</a:t>
            </a:r>
            <a:r>
              <a:rPr lang="ko-KR" altLang="en-US" dirty="0"/>
              <a:t>번을 구분하기 위한 규칙은 </a:t>
            </a:r>
            <a:r>
              <a:rPr lang="ko-KR" altLang="en-US" dirty="0" err="1"/>
              <a:t>윗쪽에</a:t>
            </a:r>
            <a:r>
              <a:rPr lang="ko-KR" altLang="en-US" dirty="0"/>
              <a:t> 동그라미가 있다는 것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모델이 </a:t>
            </a:r>
            <a:r>
              <a:rPr lang="en-US" altLang="ko-KR" dirty="0"/>
              <a:t>8</a:t>
            </a:r>
            <a:r>
              <a:rPr lang="ko-KR" altLang="en-US" dirty="0"/>
              <a:t>번을 구분하기 위한 규칙은 아래쪽에 동그라미가 있다는 것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1, 2</a:t>
            </a:r>
            <a:r>
              <a:rPr lang="ko-KR" altLang="en-US" dirty="0"/>
              <a:t>번 모델의 각각의 규칙은 그리 </a:t>
            </a:r>
            <a:r>
              <a:rPr lang="ko-KR" altLang="en-US" dirty="0" err="1"/>
              <a:t>신뢰할만하지</a:t>
            </a:r>
            <a:r>
              <a:rPr lang="ko-KR" altLang="en-US" dirty="0"/>
              <a:t> 못하지만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 둘을 </a:t>
            </a:r>
            <a:r>
              <a:rPr lang="en-US" altLang="ko-KR" dirty="0" err="1"/>
              <a:t>agg</a:t>
            </a:r>
            <a:r>
              <a:rPr lang="ko-KR" altLang="en-US" dirty="0"/>
              <a:t>하여 판단할 때는 적어도 위 아래 모두 동그라미가 있어야 </a:t>
            </a:r>
            <a:r>
              <a:rPr lang="en-US" altLang="ko-KR" dirty="0"/>
              <a:t>8</a:t>
            </a:r>
            <a:r>
              <a:rPr lang="ko-KR" altLang="en-US" dirty="0"/>
              <a:t>이 </a:t>
            </a:r>
            <a:r>
              <a:rPr lang="ko-KR" altLang="en-US" dirty="0" err="1"/>
              <a:t>된다라는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가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결과적으로 이러한 앙상블을 통해 모델을 안정시킬 수 있다</a:t>
            </a:r>
            <a:r>
              <a:rPr lang="en-US" altLang="ko-KR" dirty="0"/>
              <a:t>. </a:t>
            </a:r>
            <a:r>
              <a:rPr lang="ko-KR" altLang="en-US" dirty="0"/>
              <a:t>라는 아이디어다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2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수식으로 이해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개의 회귀 모델이 있다고 가정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모델이 각 데이터에 대한 오차는 입실론</a:t>
            </a:r>
            <a:r>
              <a:rPr lang="en-US" altLang="ko-KR" dirty="0"/>
              <a:t>.., </a:t>
            </a:r>
            <a:r>
              <a:rPr lang="ko-KR" altLang="en-US" dirty="0"/>
              <a:t>이런 오차는 평균이 </a:t>
            </a:r>
            <a:r>
              <a:rPr lang="en-US" altLang="ko-KR" dirty="0"/>
              <a:t>0</a:t>
            </a:r>
            <a:r>
              <a:rPr lang="ko-KR" altLang="en-US" dirty="0"/>
              <a:t>이고 분산이 </a:t>
            </a:r>
            <a:r>
              <a:rPr lang="en-US" altLang="ko-KR" dirty="0"/>
              <a:t>v, </a:t>
            </a:r>
            <a:r>
              <a:rPr lang="ko-KR" altLang="en-US" dirty="0"/>
              <a:t>공분산이 </a:t>
            </a:r>
            <a:r>
              <a:rPr lang="en-US" altLang="ko-KR" dirty="0"/>
              <a:t>c</a:t>
            </a:r>
            <a:r>
              <a:rPr lang="ko-KR" altLang="en-US" dirty="0"/>
              <a:t>인 정규분포를 따른다고 가정</a:t>
            </a:r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앙상블 모델의 평균 기대 오차는 입실론을 앙상블 모델의 개수 </a:t>
            </a:r>
            <a:r>
              <a:rPr lang="en-US" altLang="ko-KR" dirty="0"/>
              <a:t>k</a:t>
            </a:r>
            <a:r>
              <a:rPr lang="ko-KR" altLang="en-US" dirty="0"/>
              <a:t>만큼 평균시킨 것과 동일하다고 말할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1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앙상블 예측 모형의 </a:t>
            </a:r>
            <a:r>
              <a:rPr lang="ko-KR" altLang="en-US" dirty="0" err="1"/>
              <a:t>기대제곱</a:t>
            </a:r>
            <a:r>
              <a:rPr lang="ko-KR" altLang="en-US" dirty="0"/>
              <a:t> 오차는 다음과 같이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각 모델의 에러가 완전이 </a:t>
            </a:r>
            <a:r>
              <a:rPr lang="en-US" altLang="ko-KR" dirty="0"/>
              <a:t>100% </a:t>
            </a:r>
            <a:r>
              <a:rPr lang="ko-KR" altLang="en-US" dirty="0"/>
              <a:t>연관이 있다고 가정하고</a:t>
            </a:r>
            <a:r>
              <a:rPr lang="en-US" altLang="ko-KR" dirty="0"/>
              <a:t>, c=v</a:t>
            </a:r>
            <a:r>
              <a:rPr lang="ko-KR" altLang="en-US" dirty="0"/>
              <a:t>인 경우엔</a:t>
            </a:r>
            <a:r>
              <a:rPr lang="en-US" altLang="ko-KR" dirty="0"/>
              <a:t>,, MSE</a:t>
            </a:r>
            <a:r>
              <a:rPr lang="ko-KR" altLang="en-US" dirty="0"/>
              <a:t>는 </a:t>
            </a:r>
            <a:r>
              <a:rPr lang="en-US" altLang="ko-KR" dirty="0"/>
              <a:t>v</a:t>
            </a:r>
            <a:r>
              <a:rPr lang="ko-KR" altLang="en-US" dirty="0"/>
              <a:t>로 모델 앙상블이 도움이 되지 않지만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모델이 독립적이라고 하면</a:t>
            </a:r>
            <a:r>
              <a:rPr lang="en-US" altLang="ko-KR" dirty="0"/>
              <a:t>, </a:t>
            </a:r>
            <a:r>
              <a:rPr lang="ko-KR" altLang="en-US" dirty="0"/>
              <a:t>공분산 </a:t>
            </a:r>
            <a:r>
              <a:rPr lang="en-US" altLang="ko-KR" dirty="0"/>
              <a:t>c=0</a:t>
            </a:r>
            <a:r>
              <a:rPr lang="ko-KR" altLang="en-US" dirty="0"/>
              <a:t>이 되고</a:t>
            </a:r>
            <a:r>
              <a:rPr lang="en-US" altLang="ko-KR" dirty="0"/>
              <a:t>, MSE</a:t>
            </a:r>
            <a:r>
              <a:rPr lang="ko-KR" altLang="en-US" dirty="0"/>
              <a:t>는 </a:t>
            </a:r>
            <a:r>
              <a:rPr lang="en-US" altLang="ko-KR" dirty="0"/>
              <a:t>v</a:t>
            </a:r>
            <a:r>
              <a:rPr lang="ko-KR" altLang="en-US" dirty="0"/>
              <a:t>를 </a:t>
            </a:r>
            <a:r>
              <a:rPr lang="en-US" altLang="ko-KR" dirty="0"/>
              <a:t>k</a:t>
            </a:r>
            <a:r>
              <a:rPr lang="ko-KR" altLang="en-US" dirty="0"/>
              <a:t>로 나눈 형태로</a:t>
            </a:r>
            <a:r>
              <a:rPr lang="en-US" altLang="ko-KR" dirty="0"/>
              <a:t>.. </a:t>
            </a:r>
            <a:r>
              <a:rPr lang="ko-KR" altLang="en-US" dirty="0"/>
              <a:t>상당히 도움이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03/16/2023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7. Regularization for Deep Learning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2023. 3. 16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7.11 Bagging and Other Ensemble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8FDDF52-D437-50AF-D78B-94A980410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The expected squared error of the ensemble predictor is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In the case </a:t>
                </a:r>
                <a:r>
                  <a:rPr lang="en-US" altLang="ko-KR" b="1" dirty="0"/>
                  <a:t>where the errors are perfectly correlated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, the mean squared error reduces 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so the </a:t>
                </a:r>
                <a:r>
                  <a:rPr lang="en-US" altLang="ko-KR" b="1" dirty="0"/>
                  <a:t>model averaging does not help at all</a:t>
                </a:r>
              </a:p>
              <a:p>
                <a:r>
                  <a:rPr lang="en-US" altLang="ko-KR" dirty="0"/>
                  <a:t>In the case </a:t>
                </a:r>
                <a:r>
                  <a:rPr lang="en-US" altLang="ko-KR" b="1" dirty="0"/>
                  <a:t>where the errors are perfectly uncorrelated and c= 0</a:t>
                </a:r>
                <a:r>
                  <a:rPr lang="en-US" altLang="ko-KR" dirty="0"/>
                  <a:t>, the expected squared error of the ensemble is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8FDDF52-D437-50AF-D78B-94A980410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5E62E0D-D753-3B5C-BFA9-D3F1DAE19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21" y="2394344"/>
            <a:ext cx="4731558" cy="15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Dropout</a:t>
            </a:r>
            <a:r>
              <a:rPr kumimoji="1" lang="en-US" altLang="en-US" dirty="0"/>
              <a:t> provides an inexpensive approximation to training and evaluating a bagged ensemble of exponentially many neural networks</a:t>
            </a:r>
          </a:p>
          <a:p>
            <a:r>
              <a:rPr kumimoji="1" lang="en-US" altLang="en-US" dirty="0"/>
              <a:t>To a ﬁrst approximation, </a:t>
            </a:r>
            <a:r>
              <a:rPr kumimoji="1" lang="en-US" altLang="en-US" b="1" dirty="0"/>
              <a:t>dropout</a:t>
            </a:r>
            <a:r>
              <a:rPr kumimoji="1" lang="en-US" altLang="en-US" dirty="0"/>
              <a:t> can be thought of as a </a:t>
            </a:r>
            <a:r>
              <a:rPr kumimoji="1" lang="en-US" altLang="en-US" b="1" dirty="0"/>
              <a:t>method of making bagging practical for ensembles of very many large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024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Speciﬁcally, dropout trains the ensemble consisting of all </a:t>
            </a:r>
            <a:r>
              <a:rPr kumimoji="1" lang="en-US" altLang="en-US" b="1" dirty="0"/>
              <a:t>subnetworks</a:t>
            </a:r>
            <a:r>
              <a:rPr kumimoji="1" lang="en-US" altLang="en-US" dirty="0"/>
              <a:t> that can be formed </a:t>
            </a:r>
            <a:r>
              <a:rPr kumimoji="1" lang="en-US" altLang="en-US" b="1" dirty="0"/>
              <a:t>by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removing non-output units </a:t>
            </a:r>
            <a:r>
              <a:rPr kumimoji="1" lang="en-US" altLang="en-US" dirty="0"/>
              <a:t>from an underlying base network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8F4162-20BA-B178-B67C-1B1F52E2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779069"/>
            <a:ext cx="3733800" cy="37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9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Recall that to learn with bagging, we deﬁne </a:t>
            </a:r>
            <a:r>
              <a:rPr kumimoji="1" lang="en-US" altLang="en-US" b="1" i="1" dirty="0"/>
              <a:t>k</a:t>
            </a:r>
            <a:r>
              <a:rPr kumimoji="1" lang="en-US" altLang="en-US" dirty="0"/>
              <a:t> diﬀerent models, construct </a:t>
            </a:r>
            <a:r>
              <a:rPr kumimoji="1" lang="en-US" altLang="en-US" b="1" i="1" dirty="0"/>
              <a:t>k </a:t>
            </a:r>
            <a:r>
              <a:rPr kumimoji="1" lang="en-US" altLang="en-US" dirty="0"/>
              <a:t>diﬀerent datasets by sampling from the training set with replacement, and then train model </a:t>
            </a:r>
            <a:r>
              <a:rPr kumimoji="1" lang="en-US" altLang="en-US" b="1" i="1" dirty="0" err="1"/>
              <a:t>i</a:t>
            </a:r>
            <a:r>
              <a:rPr kumimoji="1" lang="en-US" altLang="en-US" dirty="0"/>
              <a:t> on dataset </a:t>
            </a:r>
            <a:r>
              <a:rPr kumimoji="1" lang="en-US" altLang="en-US" b="1" i="1" dirty="0"/>
              <a:t>i</a:t>
            </a:r>
          </a:p>
          <a:p>
            <a:r>
              <a:rPr kumimoji="1" lang="en-US" altLang="ko-KR" dirty="0"/>
              <a:t>Dropout aims to approximate this process, but with an exponentially large number of neural networks</a:t>
            </a:r>
          </a:p>
          <a:p>
            <a:r>
              <a:rPr kumimoji="1" lang="en-US" altLang="en-US" dirty="0"/>
              <a:t>Speciﬁcally, to train with dropout, we use a minibatch-based learning algorithm that makes small steps, such as 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196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Each time we load an example into a minibatch, we randomly sample a diﬀerent </a:t>
            </a:r>
            <a:r>
              <a:rPr kumimoji="1" lang="en-US" altLang="en-US" b="1" dirty="0"/>
              <a:t>binary mask</a:t>
            </a:r>
            <a:r>
              <a:rPr kumimoji="1" lang="en-US" altLang="en-US" dirty="0"/>
              <a:t> to apply to all the input and hidden units in the network</a:t>
            </a:r>
          </a:p>
          <a:p>
            <a:r>
              <a:rPr kumimoji="1" lang="en-US" altLang="en-US" dirty="0"/>
              <a:t>The mask for each unit is sampled independently from all the others</a:t>
            </a:r>
          </a:p>
          <a:p>
            <a:r>
              <a:rPr kumimoji="1" lang="en-US" altLang="en-US" dirty="0"/>
              <a:t>The probability of sampling a mask value of one is a hyperparameter ﬁxed before training begins</a:t>
            </a:r>
          </a:p>
          <a:p>
            <a:r>
              <a:rPr kumimoji="1" lang="en-US" altLang="en-US" dirty="0"/>
              <a:t>Typically, an </a:t>
            </a:r>
            <a:r>
              <a:rPr kumimoji="1" lang="en-US" altLang="en-US" b="1" dirty="0">
                <a:solidFill>
                  <a:schemeClr val="accent1"/>
                </a:solidFill>
              </a:rPr>
              <a:t>input unit </a:t>
            </a:r>
            <a:r>
              <a:rPr kumimoji="1" lang="en-US" altLang="en-US" dirty="0"/>
              <a:t>is included with </a:t>
            </a:r>
            <a:r>
              <a:rPr kumimoji="1" lang="en-US" altLang="en-US" b="1" dirty="0">
                <a:solidFill>
                  <a:schemeClr val="accent1"/>
                </a:solidFill>
              </a:rPr>
              <a:t>probability 0.8</a:t>
            </a:r>
            <a:r>
              <a:rPr kumimoji="1" lang="en-US" altLang="en-US" dirty="0"/>
              <a:t>, and a </a:t>
            </a:r>
            <a:r>
              <a:rPr kumimoji="1" lang="en-US" altLang="en-US" b="1" dirty="0">
                <a:solidFill>
                  <a:srgbClr val="FF0000"/>
                </a:solidFill>
              </a:rPr>
              <a:t>hidden unit </a:t>
            </a:r>
            <a:r>
              <a:rPr kumimoji="1" lang="en-US" altLang="en-US" dirty="0"/>
              <a:t>is included with </a:t>
            </a:r>
            <a:r>
              <a:rPr kumimoji="1" lang="en-US" altLang="en-US" b="1" dirty="0">
                <a:solidFill>
                  <a:srgbClr val="FF0000"/>
                </a:solidFill>
              </a:rPr>
              <a:t>probability 0.5.</a:t>
            </a:r>
          </a:p>
        </p:txBody>
      </p:sp>
    </p:spTree>
    <p:extLst>
      <p:ext uri="{BB962C8B-B14F-4D97-AF65-F5344CB8AC3E}">
        <p14:creationId xmlns:p14="http://schemas.microsoft.com/office/powerpoint/2010/main" val="16890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An example of a feedforward network using dropout</a:t>
                </a:r>
              </a:p>
              <a:p>
                <a:r>
                  <a:rPr kumimoji="1" lang="en-US" altLang="en-US" dirty="0"/>
                  <a:t>1. we randomly sample a vector </a:t>
                </a:r>
                <a14:m>
                  <m:oMath xmlns:m="http://schemas.openxmlformats.org/officeDocument/2006/math">
                    <m:r>
                      <a:rPr kumimoji="1" lang="en-US" altLang="en-US" sz="2400" b="0" i="0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kumimoji="1" lang="en-US" altLang="en-US" dirty="0"/>
                  <a:t> with one entry 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for each input or hidden unit in the network</a:t>
                </a:r>
              </a:p>
              <a:p>
                <a:r>
                  <a:rPr kumimoji="1" lang="en-US" altLang="en-US" dirty="0"/>
                  <a:t>2. The entries of </a:t>
                </a:r>
                <a14:m>
                  <m:oMath xmlns:m="http://schemas.openxmlformats.org/officeDocument/2006/math">
                    <m:r>
                      <a:rPr kumimoji="1" lang="en-US" altLang="en-US" sz="2000" b="0" i="0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kumimoji="1" lang="en-US" altLang="en-US" dirty="0"/>
                  <a:t> are binary and are sampled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independently from each other.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B65FD55-747E-202E-DE85-D3C695B0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932" y="365125"/>
            <a:ext cx="3060868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D9A7A-9596-9A5E-CB6B-3FD1C296D122}"/>
              </a:ext>
            </a:extLst>
          </p:cNvPr>
          <p:cNvSpPr txBox="1"/>
          <p:nvPr/>
        </p:nvSpPr>
        <p:spPr>
          <a:xfrm>
            <a:off x="8597732" y="2292747"/>
            <a:ext cx="29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↓ Feedforward with dropout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E37C9-FBF7-D86F-2F76-96DF59A8BA35}"/>
              </a:ext>
            </a:extLst>
          </p:cNvPr>
          <p:cNvSpPr txBox="1"/>
          <p:nvPr/>
        </p:nvSpPr>
        <p:spPr>
          <a:xfrm>
            <a:off x="9232900" y="8378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↓ feedforward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1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b="1" dirty="0"/>
              <a:t>An example of a feedforward network using dropout</a:t>
            </a:r>
          </a:p>
          <a:p>
            <a:r>
              <a:rPr kumimoji="1" lang="en-US" altLang="en-US" dirty="0"/>
              <a:t>3. The probability of each entry being 1 is a hyperparameter,</a:t>
            </a:r>
            <a:br>
              <a:rPr kumimoji="1" lang="en-US" altLang="en-US" dirty="0"/>
            </a:br>
            <a:r>
              <a:rPr kumimoji="1" lang="en-US" altLang="en-US" dirty="0"/>
              <a:t>usually 0.5 for the hidden layers and 0.8 for the input.</a:t>
            </a:r>
          </a:p>
          <a:p>
            <a:r>
              <a:rPr kumimoji="1" lang="en-US" altLang="en-US" dirty="0"/>
              <a:t>4. Each unit in the network is multiplied by</a:t>
            </a:r>
            <a:br>
              <a:rPr kumimoji="1" lang="en-US" altLang="en-US" dirty="0"/>
            </a:br>
            <a:r>
              <a:rPr kumimoji="1" lang="en-US" altLang="en-US" dirty="0"/>
              <a:t>the corresponding mask, </a:t>
            </a:r>
            <a:br>
              <a:rPr kumimoji="1" lang="en-US" altLang="en-US" dirty="0"/>
            </a:br>
            <a:r>
              <a:rPr kumimoji="1" lang="en-US" altLang="en-US" dirty="0"/>
              <a:t>and then forward propagation continues</a:t>
            </a:r>
            <a:br>
              <a:rPr kumimoji="1" lang="en-US" altLang="en-US" dirty="0"/>
            </a:br>
            <a:r>
              <a:rPr kumimoji="1" lang="en-US" altLang="en-US" dirty="0"/>
              <a:t>through the rest of the network as usual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5FD55-747E-202E-DE85-D3C695B0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532" y="365125"/>
            <a:ext cx="3060868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D9A7A-9596-9A5E-CB6B-3FD1C296D122}"/>
              </a:ext>
            </a:extLst>
          </p:cNvPr>
          <p:cNvSpPr txBox="1"/>
          <p:nvPr/>
        </p:nvSpPr>
        <p:spPr>
          <a:xfrm>
            <a:off x="8953332" y="2292747"/>
            <a:ext cx="29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↓ Feedforward with dropout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E37C9-FBF7-D86F-2F76-96DF59A8BA35}"/>
              </a:ext>
            </a:extLst>
          </p:cNvPr>
          <p:cNvSpPr txBox="1"/>
          <p:nvPr/>
        </p:nvSpPr>
        <p:spPr>
          <a:xfrm>
            <a:off x="9588500" y="8378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↓ feedforward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5FD55-747E-202E-DE85-D3C695B0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32" y="657225"/>
            <a:ext cx="3060868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D9A7A-9596-9A5E-CB6B-3FD1C296D122}"/>
              </a:ext>
            </a:extLst>
          </p:cNvPr>
          <p:cNvSpPr txBox="1"/>
          <p:nvPr/>
        </p:nvSpPr>
        <p:spPr>
          <a:xfrm>
            <a:off x="7251532" y="2584847"/>
            <a:ext cx="29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↓ Feedforward with dropout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E37C9-FBF7-D86F-2F76-96DF59A8BA35}"/>
              </a:ext>
            </a:extLst>
          </p:cNvPr>
          <p:cNvSpPr txBox="1"/>
          <p:nvPr/>
        </p:nvSpPr>
        <p:spPr>
          <a:xfrm>
            <a:off x="7886700" y="37588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↓ feedforward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B4D19D-C40B-7D5B-E484-75AE9D5E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1890069"/>
            <a:ext cx="3733800" cy="37138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BDC8DE-77E6-CC17-C474-5076A82595BE}"/>
              </a:ext>
            </a:extLst>
          </p:cNvPr>
          <p:cNvSpPr/>
          <p:nvPr/>
        </p:nvSpPr>
        <p:spPr>
          <a:xfrm>
            <a:off x="4470400" y="3670300"/>
            <a:ext cx="736600" cy="990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BCC122-55F9-EC5C-9DF6-C3A3DDD234C5}"/>
              </a:ext>
            </a:extLst>
          </p:cNvPr>
          <p:cNvSpPr/>
          <p:nvPr/>
        </p:nvSpPr>
        <p:spPr>
          <a:xfrm>
            <a:off x="7150100" y="2979579"/>
            <a:ext cx="2946568" cy="33926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A11EB9BD-D26D-7886-A4E6-270E18E8D5F3}"/>
              </a:ext>
            </a:extLst>
          </p:cNvPr>
          <p:cNvSpPr/>
          <p:nvPr/>
        </p:nvSpPr>
        <p:spPr>
          <a:xfrm>
            <a:off x="6096000" y="3903822"/>
            <a:ext cx="660232" cy="350678"/>
          </a:xfrm>
          <a:prstGeom prst="leftArrow">
            <a:avLst>
              <a:gd name="adj1" fmla="val 13784"/>
              <a:gd name="adj2" fmla="val 31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4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7.12 Dropout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C37A5F-60E9-3ADF-2F7B-13C6E420B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dirty="0"/>
                  <a:t>More formally, suppose that a </a:t>
                </a:r>
                <a:r>
                  <a:rPr kumimoji="1" lang="en-US" altLang="ko-KR" b="1" dirty="0">
                    <a:solidFill>
                      <a:schemeClr val="accent5"/>
                    </a:solidFill>
                  </a:rPr>
                  <a:t>mask vector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kumimoji="1" lang="en-US" altLang="ko-KR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ko-KR" dirty="0"/>
                  <a:t>speciﬁes which units to include, and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kumimoji="1" lang="en-US" altLang="ko-K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µ)</m:t>
                    </m:r>
                  </m:oMath>
                </a14:m>
                <a:r>
                  <a:rPr kumimoji="1" lang="en-US" altLang="ko-KR" b="1" dirty="0">
                    <a:solidFill>
                      <a:schemeClr val="accent2"/>
                    </a:solidFill>
                  </a:rPr>
                  <a:t> deﬁnes the cost </a:t>
                </a:r>
                <a:r>
                  <a:rPr kumimoji="1" lang="en-US" altLang="ko-KR" dirty="0"/>
                  <a:t>of the </a:t>
                </a:r>
                <a:r>
                  <a:rPr kumimoji="1" lang="en-US" altLang="ko-KR" b="1" dirty="0">
                    <a:solidFill>
                      <a:schemeClr val="accent6"/>
                    </a:solidFill>
                  </a:rPr>
                  <a:t>model deﬁned by parameters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en-US" altLang="ko-KR" b="1" dirty="0">
                    <a:solidFill>
                      <a:schemeClr val="accent6"/>
                    </a:solidFill>
                  </a:rPr>
                  <a:t> </a:t>
                </a:r>
                <a:r>
                  <a:rPr kumimoji="1" lang="en-US" altLang="ko-KR" dirty="0"/>
                  <a:t>and mask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kumimoji="1" lang="en-US" altLang="ko-KR" dirty="0"/>
                  <a:t>. Then dropout training consists of </a:t>
                </a:r>
                <a:r>
                  <a:rPr kumimoji="1" lang="en-US" altLang="ko-KR" b="1" dirty="0">
                    <a:solidFill>
                      <a:srgbClr val="FF0000"/>
                    </a:solidFill>
                  </a:rPr>
                  <a:t>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kumimoji="1"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sub>
                    </m:sSub>
                    <m:r>
                      <a:rPr kumimoji="1"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kumimoji="1"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µ)</m:t>
                    </m:r>
                  </m:oMath>
                </a14:m>
                <a:endParaRPr kumimoji="1" lang="en-US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C37A5F-60E9-3ADF-2F7B-13C6E420B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0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Summary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kumimoji="1" lang="en-US" altLang="en-US" sz="2000" dirty="0"/>
              <a:t>In Chapter 7, we learned regularization techniques to alleviate overfitting in deep learning</a:t>
            </a:r>
          </a:p>
          <a:p>
            <a:pPr marL="342900" indent="-342900"/>
            <a:r>
              <a:rPr kumimoji="1" lang="en-US" altLang="en-US" b="1" dirty="0"/>
              <a:t>Early stop </a:t>
            </a:r>
            <a:r>
              <a:rPr kumimoji="1" lang="en-US" altLang="en-US" dirty="0"/>
              <a:t>terminates when no parameters have improved over the best recorded validation error for some pre-speciﬁed number of iterations</a:t>
            </a:r>
          </a:p>
          <a:p>
            <a:pPr marL="342900" indent="-342900"/>
            <a:r>
              <a:rPr kumimoji="1" lang="en-US" altLang="en-US" dirty="0"/>
              <a:t>Bagging is to train several diﬀerent models separately, then have all the models vote on the output for test examples</a:t>
            </a:r>
            <a:r>
              <a:rPr kumimoji="1" lang="en-US" altLang="en-US" b="1" dirty="0"/>
              <a:t>.</a:t>
            </a:r>
          </a:p>
          <a:p>
            <a:pPr marL="342900" indent="-342900"/>
            <a:r>
              <a:rPr kumimoji="1" lang="en-US" altLang="en-US" b="1" dirty="0"/>
              <a:t>Dropout</a:t>
            </a:r>
            <a:r>
              <a:rPr kumimoji="1" lang="en-US" altLang="en-US" dirty="0"/>
              <a:t> trains the ensemble consisting of all subnetworks that can be formed by removing non-output units from an underlying base network</a:t>
            </a:r>
          </a:p>
          <a:p>
            <a:pPr marL="342900" indent="-342900"/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73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7.8 Early Stopping</a:t>
            </a:r>
          </a:p>
          <a:p>
            <a:r>
              <a:rPr kumimoji="1" lang="en-US" altLang="en-US" dirty="0"/>
              <a:t>7.11 Bagging and Other Ensemble Methods</a:t>
            </a:r>
          </a:p>
          <a:p>
            <a:r>
              <a:rPr kumimoji="1" lang="en-US" altLang="en-US" dirty="0"/>
              <a:t>7.12 Dropout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7.8 Early Stopping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We often observe that </a:t>
            </a:r>
            <a:r>
              <a:rPr kumimoji="1" lang="en-US" altLang="en-US" b="1" dirty="0"/>
              <a:t>training error decreases steadily over time, but validation set error begins to rise again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BF5CB-3A8D-7719-8603-2FC1C89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58" y="3062826"/>
            <a:ext cx="686848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7.8 Early Stopping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This means we </a:t>
            </a:r>
            <a:r>
              <a:rPr kumimoji="1" lang="en-US" altLang="en-US" b="1" dirty="0"/>
              <a:t>can obtain a model with better validation set error </a:t>
            </a:r>
            <a:r>
              <a:rPr kumimoji="1" lang="en-US" altLang="en-US" dirty="0"/>
              <a:t>by returning to the parameter setting </a:t>
            </a:r>
            <a:r>
              <a:rPr kumimoji="1" lang="en-US" altLang="en-US" b="1" dirty="0"/>
              <a:t>at the point in time with the lowest validation set error</a:t>
            </a:r>
          </a:p>
          <a:p>
            <a:r>
              <a:rPr kumimoji="1" lang="en-US" altLang="en-US" dirty="0"/>
              <a:t>Every time the error on the validation set improves, we store a copy of the model parameters</a:t>
            </a:r>
          </a:p>
          <a:p>
            <a:r>
              <a:rPr kumimoji="1" lang="en-US" altLang="en-US" b="1" dirty="0"/>
              <a:t>The algorithm terminates when no parameters have improved over the best recorded validation error for some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pre-speciﬁed number of iterations</a:t>
            </a:r>
            <a:r>
              <a:rPr kumimoji="1" lang="en-US" altLang="en-US" dirty="0"/>
              <a:t>.</a:t>
            </a:r>
          </a:p>
          <a:p>
            <a:r>
              <a:rPr kumimoji="1" lang="en-US" altLang="en-US" dirty="0"/>
              <a:t>This strategy is known as </a:t>
            </a:r>
            <a:r>
              <a:rPr kumimoji="1" lang="en-US" altLang="en-US" b="1" dirty="0"/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8068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7.8 Early Stopping</a:t>
            </a:r>
            <a:endParaRPr kumimoji="1" lang="ko-Kore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017CEC-1E29-2C3C-921D-9D72A76A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8399" y="1446213"/>
            <a:ext cx="4946366" cy="4903788"/>
          </a:xfrm>
        </p:spPr>
      </p:pic>
    </p:spTree>
    <p:extLst>
      <p:ext uri="{BB962C8B-B14F-4D97-AF65-F5344CB8AC3E}">
        <p14:creationId xmlns:p14="http://schemas.microsoft.com/office/powerpoint/2010/main" val="424911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7.11 Bagging and Other Ensemble Methods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Bagging(short for bootstrap aggregating) is a technique for reducing generalization error </a:t>
            </a:r>
            <a:r>
              <a:rPr kumimoji="1" lang="en-US" altLang="en-US" b="1" dirty="0"/>
              <a:t>by combining several models</a:t>
            </a:r>
          </a:p>
          <a:p>
            <a:r>
              <a:rPr kumimoji="1" lang="en-US" altLang="en-US" dirty="0"/>
              <a:t>The idea is to </a:t>
            </a:r>
            <a:r>
              <a:rPr kumimoji="1" lang="en-US" altLang="en-US" b="1" dirty="0"/>
              <a:t>train several diﬀerent models </a:t>
            </a:r>
            <a:r>
              <a:rPr kumimoji="1" lang="en-US" altLang="en-US" dirty="0"/>
              <a:t>separately, then have all the </a:t>
            </a:r>
            <a:r>
              <a:rPr kumimoji="1" lang="en-US" altLang="en-US" b="1" dirty="0"/>
              <a:t>models vote on the output for test examples.</a:t>
            </a:r>
          </a:p>
          <a:p>
            <a:r>
              <a:rPr kumimoji="1" lang="en-US" altLang="en-US" b="1" dirty="0"/>
              <a:t>Techniques employing this strategy are known as 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351517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7.11 Bagging and Other Ensemble Methods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D90500-98FD-F171-785C-816D47656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3179" y="1722438"/>
            <a:ext cx="6996804" cy="4351337"/>
          </a:xfrm>
        </p:spPr>
      </p:pic>
    </p:spTree>
    <p:extLst>
      <p:ext uri="{BB962C8B-B14F-4D97-AF65-F5344CB8AC3E}">
        <p14:creationId xmlns:p14="http://schemas.microsoft.com/office/powerpoint/2010/main" val="241137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7.11 Bagging and Other Ensemble Methods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CB6EEC9-ECAE-4441-B447-D58AEE79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5551" y="2369130"/>
            <a:ext cx="599206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7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7.11 Bagging and Other Ensemble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8FDDF52-D437-50AF-D78B-94A980410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Consider for example a set of </a:t>
                </a:r>
                <a:r>
                  <a:rPr lang="en-US" altLang="ko-KR" b="1" i="1" dirty="0"/>
                  <a:t>k</a:t>
                </a:r>
                <a:r>
                  <a:rPr lang="en-US" altLang="ko-KR" dirty="0"/>
                  <a:t> regression models</a:t>
                </a:r>
              </a:p>
              <a:p>
                <a:r>
                  <a:rPr lang="en-US" altLang="ko-KR" dirty="0"/>
                  <a:t>Suppose that each model makes an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dirty="0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on each example, with the errors drawn from a </a:t>
                </a:r>
                <a:r>
                  <a:rPr lang="en-US" altLang="ko-KR" b="1" dirty="0"/>
                  <a:t>zero-mean multivariate normal distribution </a:t>
                </a:r>
                <a:r>
                  <a:rPr lang="en-US" altLang="ko-KR" dirty="0"/>
                  <a:t>with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1" i="1" dirty="0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  <m:sub/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and covariances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1" i="1" dirty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1" i="1" dirty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  <m:sub/>
                    </m:sSub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 the error made by the average prediction of all the ensemble models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dirty="0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8FDDF52-D437-50AF-D78B-94A980410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0034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1643</Words>
  <Application>Microsoft Office PowerPoint</Application>
  <PresentationFormat>와이드스크린</PresentationFormat>
  <Paragraphs>167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7. Regularization for Deep Learning</vt:lpstr>
      <vt:lpstr>Contents</vt:lpstr>
      <vt:lpstr>7.8 Early Stopping</vt:lpstr>
      <vt:lpstr>7.8 Early Stopping</vt:lpstr>
      <vt:lpstr>7.8 Early Stopping</vt:lpstr>
      <vt:lpstr>7.11 Bagging and Other Ensemble Methods</vt:lpstr>
      <vt:lpstr>7.11 Bagging and Other Ensemble Methods</vt:lpstr>
      <vt:lpstr>7.11 Bagging and Other Ensemble Methods</vt:lpstr>
      <vt:lpstr>7.11 Bagging and Other Ensemble Methods</vt:lpstr>
      <vt:lpstr>7.11 Bagging and Other Ensemble Methods</vt:lpstr>
      <vt:lpstr>7.12 Dropout</vt:lpstr>
      <vt:lpstr>7.12 Dropout</vt:lpstr>
      <vt:lpstr>7.12 Dropout</vt:lpstr>
      <vt:lpstr>7.12 Dropout</vt:lpstr>
      <vt:lpstr>7.12 Dropout</vt:lpstr>
      <vt:lpstr>7.12 Dropout</vt:lpstr>
      <vt:lpstr>7.12 Dropout</vt:lpstr>
      <vt:lpstr>7.12 Dropout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정지운</cp:lastModifiedBy>
  <cp:revision>377</cp:revision>
  <dcterms:created xsi:type="dcterms:W3CDTF">2022-07-12T16:13:48Z</dcterms:created>
  <dcterms:modified xsi:type="dcterms:W3CDTF">2023-03-16T12:11:15Z</dcterms:modified>
</cp:coreProperties>
</file>