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1"/>
  </p:notesMasterIdLst>
  <p:sldIdLst>
    <p:sldId id="257" r:id="rId2"/>
    <p:sldId id="278" r:id="rId3"/>
    <p:sldId id="259" r:id="rId4"/>
    <p:sldId id="279" r:id="rId5"/>
    <p:sldId id="280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2"/>
    <p:restoredTop sz="71971" autoAdjust="0"/>
  </p:normalViewPr>
  <p:slideViewPr>
    <p:cSldViewPr snapToGrid="0" snapToObjects="1">
      <p:cViewPr varScale="1">
        <p:scale>
          <a:sx n="79" d="100"/>
          <a:sy n="79" d="100"/>
        </p:scale>
        <p:origin x="212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9B4-BF05-4CB4-B0D2-67A8610105B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5FA2-6C42-4D6B-BC32-C1F878E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Ml</a:t>
            </a:r>
            <a:r>
              <a:rPr lang="en-US" altLang="ko-KR" dirty="0"/>
              <a:t> </a:t>
            </a:r>
            <a:r>
              <a:rPr lang="ko-KR" altLang="en-US" dirty="0"/>
              <a:t>알고리즘은 계산이 많이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조차 한정된 메모리로 인해 실수 계산을 할 때 정확하게 표현하지 못할 수 있음을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ML </a:t>
            </a:r>
            <a:r>
              <a:rPr lang="ko-KR" altLang="en-US" dirty="0"/>
              <a:t>알고리즘은 최적화 또는 선형방적식을 풀어서 문제를 해결한다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반올림 오차</a:t>
            </a:r>
            <a:r>
              <a:rPr lang="en-US" altLang="ko-KR" dirty="0"/>
              <a:t>: </a:t>
            </a:r>
            <a:r>
              <a:rPr lang="ko-KR" altLang="en-US" dirty="0"/>
              <a:t>한정된 컴퓨터 리소스 문제로 실수를 표현할 때 발생하는 근사오차</a:t>
            </a:r>
            <a:r>
              <a:rPr lang="en-US" altLang="ko-KR" dirty="0"/>
              <a:t>.</a:t>
            </a:r>
            <a:r>
              <a:rPr lang="ko-KR" altLang="en-US" dirty="0"/>
              <a:t> 여러 연산을 거치면서 문제가 커질 수 있기에 이 오차가 최대한 발생하지 않게끔 알고리즘을 </a:t>
            </a:r>
            <a:r>
              <a:rPr lang="ko-KR" altLang="en-US" dirty="0" err="1"/>
              <a:t>설계해야한다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언더플로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반올림 에러의 한 종류인데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제로에 가까운 수가 제로로 표현되는 것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예를들면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나누는 에러</a:t>
            </a:r>
            <a:r>
              <a:rPr lang="en-US" altLang="ko-KR" dirty="0"/>
              <a:t>, 0</a:t>
            </a:r>
            <a:r>
              <a:rPr lang="ko-KR" altLang="en-US" dirty="0"/>
              <a:t>의 로그 연산 </a:t>
            </a:r>
            <a:r>
              <a:rPr lang="ko-KR" altLang="en-US" dirty="0" err="1"/>
              <a:t>ㅇㅇ</a:t>
            </a:r>
            <a:r>
              <a:rPr lang="en-US" altLang="ko-KR" dirty="0"/>
              <a:t>. Nan</a:t>
            </a:r>
            <a:r>
              <a:rPr lang="ko-KR" altLang="en-US" dirty="0"/>
              <a:t>과 </a:t>
            </a:r>
            <a:r>
              <a:rPr lang="en-US" altLang="ko-KR" dirty="0"/>
              <a:t>–</a:t>
            </a:r>
            <a:r>
              <a:rPr lang="ko-KR" altLang="en-US" dirty="0"/>
              <a:t>무한대로 </a:t>
            </a:r>
            <a:r>
              <a:rPr lang="ko-KR" altLang="en-US" dirty="0" err="1"/>
              <a:t>표현됌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오버플로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큰 숫자가 무한대 또는 음의 무한대로 </a:t>
            </a:r>
            <a:r>
              <a:rPr lang="ko-KR" altLang="en-US" dirty="0" err="1"/>
              <a:t>근사되는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4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컨디셔닝이란</a:t>
            </a:r>
            <a:r>
              <a:rPr lang="en-US" altLang="ko-KR" dirty="0"/>
              <a:t>, </a:t>
            </a:r>
            <a:r>
              <a:rPr lang="ko-KR" altLang="en-US" dirty="0"/>
              <a:t>인풋의 작은 변화에 함수가 얼마나 급하게 변하는지를 뜻한다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작은 입력 변화에 결과값이 크게 달라지는 함수에서는 계산 문제가 발생할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ko-KR" altLang="en-US" dirty="0" err="1"/>
              <a:t>입력값의</a:t>
            </a:r>
            <a:r>
              <a:rPr lang="ko-KR" altLang="en-US" dirty="0"/>
              <a:t> 미세한 </a:t>
            </a:r>
            <a:r>
              <a:rPr lang="ko-KR" altLang="en-US" dirty="0" err="1"/>
              <a:t>라운딩</a:t>
            </a:r>
            <a:r>
              <a:rPr lang="ko-KR" altLang="en-US" dirty="0"/>
              <a:t> 에러가 결과 값에 큰 영향을 미치기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2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컨디션 넘버는 클수록 </a:t>
            </a:r>
            <a:r>
              <a:rPr lang="ko-KR" altLang="en-US" dirty="0" err="1"/>
              <a:t>역행렬</a:t>
            </a:r>
            <a:r>
              <a:rPr lang="ko-KR" altLang="en-US" dirty="0"/>
              <a:t> 계산의 입력의 오차에 민감하다는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컨디션 넘버는 다음과 같이 계산한다</a:t>
            </a:r>
            <a:r>
              <a:rPr lang="en-US" altLang="ko-KR" dirty="0"/>
              <a:t>. </a:t>
            </a:r>
            <a:r>
              <a:rPr lang="ko-KR" altLang="en-US" dirty="0"/>
              <a:t>가장 큰 </a:t>
            </a:r>
            <a:r>
              <a:rPr lang="ko-KR" altLang="en-US" dirty="0" err="1"/>
              <a:t>고유값과</a:t>
            </a:r>
            <a:r>
              <a:rPr lang="ko-KR" altLang="en-US" dirty="0"/>
              <a:t> 작은 </a:t>
            </a:r>
            <a:r>
              <a:rPr lang="ko-KR" altLang="en-US" dirty="0" err="1"/>
              <a:t>고유값</a:t>
            </a:r>
            <a:r>
              <a:rPr lang="ko-KR" altLang="en-US" dirty="0"/>
              <a:t> 절대값의 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숫자는 매트릭스 자체의 성질이고 </a:t>
            </a:r>
            <a:r>
              <a:rPr lang="ko-KR" altLang="en-US" dirty="0" err="1"/>
              <a:t>역행렬</a:t>
            </a:r>
            <a:r>
              <a:rPr lang="ko-KR" altLang="en-US" dirty="0"/>
              <a:t> 계산에서 발생한 반올림 오차의 결과가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5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 딥러닝 알고리즘엔 최적화가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최적화란 함수 </a:t>
            </a:r>
            <a:r>
              <a:rPr lang="en-US" altLang="ko-KR" dirty="0"/>
              <a:t>f(x)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를 바꿔가면서 최소화</a:t>
            </a:r>
            <a:r>
              <a:rPr lang="en-US" altLang="ko-KR" dirty="0"/>
              <a:t> </a:t>
            </a:r>
            <a:r>
              <a:rPr lang="ko-KR" altLang="en-US" dirty="0"/>
              <a:t>또는 최대화 하는 작업을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함수를 목적함수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비용함수</a:t>
            </a:r>
            <a:r>
              <a:rPr lang="en-US" altLang="ko-KR" dirty="0"/>
              <a:t>, </a:t>
            </a:r>
            <a:r>
              <a:rPr lang="ko-KR" altLang="en-US" dirty="0"/>
              <a:t>손실함수</a:t>
            </a:r>
            <a:r>
              <a:rPr lang="en-US" altLang="ko-KR" dirty="0"/>
              <a:t>, </a:t>
            </a:r>
            <a:r>
              <a:rPr lang="ko-KR" altLang="en-US" dirty="0"/>
              <a:t>오차함수라고 부름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2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7DACFA4C-597F-DE48-B9D3-25B1F42F3E79}"/>
              </a:ext>
            </a:extLst>
          </p:cNvPr>
          <p:cNvSpPr/>
          <p:nvPr userDrawn="1"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i="0" dirty="0">
              <a:solidFill>
                <a:schemeClr val="tx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E2E4-4DEA-EA47-B511-0B30F77C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26" y="1496595"/>
            <a:ext cx="9948140" cy="1351847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3F127-138F-5C48-866A-4447A1E762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392" y="4607755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Click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E18D62B-3E86-5348-BD78-79A46697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54E-C48A-884E-B951-7E83F82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F0F3-6590-4440-B3DD-6F2DD98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432000" algn="l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  <a:lvl2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8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2pPr>
            <a:lvl3pPr marL="11430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3pPr>
            <a:lvl4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4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4pPr>
            <a:lvl5pPr marL="20574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0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B67DBA2-CCFB-814F-924E-5BB6D7D99E7F}"/>
              </a:ext>
            </a:extLst>
          </p:cNvPr>
          <p:cNvSpPr/>
          <p:nvPr userDrawn="1"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21928A-E34D-824F-8941-F540C5D68BD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Arial" panose="020B0604020202020204" pitchFamily="34" charset="0"/>
              </a:rPr>
              <a:t>Thanks for listening</a:t>
            </a:r>
            <a:endParaRPr lang="ko-KR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4AC96-B762-6142-A8EE-647AB5EA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02F5-7096-E44F-B694-8C029C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8947B-4EE4-BC44-ACCC-9A3FA06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EA8A-4A3A-3A4A-AF89-A7FE62BAFD7C}" type="datetimeFigureOut">
              <a:rPr kumimoji="1" lang="ko-Kore-KR" altLang="en-US" smtClean="0"/>
              <a:t>01/25/2023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F24C-3804-7C45-B460-91C1CDFA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37C-6877-3A45-B04C-77114A22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56D-73EA-D841-B99B-3D67128652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DF6F-A46B-504B-B4E6-1B36EC76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4. Numerical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0256-EBCB-4345-9E6D-FACB6E23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2023. 1. 27</a:t>
            </a:r>
          </a:p>
          <a:p>
            <a:r>
              <a:rPr kumimoji="1" lang="en-US" altLang="en-US" dirty="0" err="1"/>
              <a:t>Jiwoon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Jeong</a:t>
            </a:r>
            <a:endParaRPr kumimoji="1" lang="en-US" altLang="en-US" dirty="0"/>
          </a:p>
          <a:p>
            <a:r>
              <a:rPr kumimoji="1" lang="en-US" altLang="en-US" dirty="0"/>
              <a:t>wjdwldns0905@gmail.com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834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Summary</a:t>
            </a:r>
          </a:p>
          <a:p>
            <a:r>
              <a:rPr kumimoji="1" lang="en-US" altLang="en-US" dirty="0"/>
              <a:t>4.1 Overflow and Underflow</a:t>
            </a:r>
          </a:p>
          <a:p>
            <a:r>
              <a:rPr kumimoji="1" lang="en-US" altLang="en-US" dirty="0"/>
              <a:t>4.2 Poor Conditioning</a:t>
            </a:r>
          </a:p>
          <a:p>
            <a:r>
              <a:rPr kumimoji="1" lang="en-US" altLang="en-US" dirty="0"/>
              <a:t>4.3 Gradient-Based Optimization</a:t>
            </a:r>
          </a:p>
          <a:p>
            <a:r>
              <a:rPr kumimoji="1" lang="en-US" altLang="en-US" dirty="0"/>
              <a:t>4.4 Constrained Optimization</a:t>
            </a:r>
          </a:p>
          <a:p>
            <a:r>
              <a:rPr kumimoji="1"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8862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ML algorithms require a high amount of numerical computation.</a:t>
            </a:r>
          </a:p>
          <a:p>
            <a:r>
              <a:rPr kumimoji="1" lang="en-US" altLang="en-US" dirty="0"/>
              <a:t>Understand that even computer can be difficult when a mathematical function involves real numbers, which cannot be represented precisely using a finite amount of memory.</a:t>
            </a:r>
          </a:p>
          <a:p>
            <a:r>
              <a:rPr kumimoji="1" lang="en-US" altLang="en-US" dirty="0"/>
              <a:t>ML algorithms use optimization (ﬁnding the value of argument that minimizes or maximizes a function) and solving system of linear equations.</a:t>
            </a:r>
          </a:p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235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4.1 Overflow and Underflow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Rounding error</a:t>
            </a:r>
          </a:p>
          <a:p>
            <a:pPr lvl="1"/>
            <a:r>
              <a:rPr kumimoji="1" lang="en-US" altLang="en-US" dirty="0"/>
              <a:t>approximation error when we represent the number in the computer </a:t>
            </a:r>
          </a:p>
          <a:p>
            <a:pPr lvl="1"/>
            <a:r>
              <a:rPr kumimoji="1" lang="en-US" altLang="en-US" dirty="0"/>
              <a:t>This can cause some numerical problem if we let this</a:t>
            </a:r>
          </a:p>
        </p:txBody>
      </p:sp>
    </p:spTree>
    <p:extLst>
      <p:ext uri="{BB962C8B-B14F-4D97-AF65-F5344CB8AC3E}">
        <p14:creationId xmlns:p14="http://schemas.microsoft.com/office/powerpoint/2010/main" val="408523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4.1 Overflow and Underflow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dirty="0"/>
                  <a:t>Underflow</a:t>
                </a:r>
              </a:p>
              <a:p>
                <a:pPr lvl="1"/>
                <a:r>
                  <a:rPr kumimoji="1" lang="en-US" altLang="en-US" dirty="0"/>
                  <a:t>One form of rounding error</a:t>
                </a:r>
              </a:p>
              <a:p>
                <a:pPr lvl="1"/>
                <a:r>
                  <a:rPr kumimoji="1" lang="en-US" altLang="en-US" dirty="0"/>
                  <a:t>Underflow occurs when numbers near zero are rounded to zero</a:t>
                </a:r>
              </a:p>
              <a:p>
                <a:pPr lvl="1"/>
                <a:r>
                  <a:rPr kumimoji="1" lang="en-US" altLang="en-US" dirty="0"/>
                  <a:t>For example, division by zero or logarithms of zero. It returns </a:t>
                </a:r>
                <a:r>
                  <a:rPr kumimoji="1" lang="en-US" altLang="en-US" dirty="0" err="1"/>
                  <a:t>NaN</a:t>
                </a:r>
                <a:r>
                  <a:rPr kumimoji="1" lang="en-US" altLang="en-US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ko-KR" altLang="en-US"/>
                      <m:t>∞</m:t>
                    </m:r>
                    <m:r>
                      <m:rPr>
                        <m:nor/>
                      </m:rPr>
                      <a:rPr lang="en-US" altLang="ko-KR" b="0" i="0" smtClean="0"/>
                      <m:t>,</m:t>
                    </m:r>
                  </m:oMath>
                </a14:m>
                <a:r>
                  <a:rPr kumimoji="1" lang="en-US" altLang="en-US" dirty="0"/>
                  <a:t> </a:t>
                </a:r>
                <a:r>
                  <a:rPr lang="en-US" altLang="ko-KR" dirty="0"/>
                  <a:t>Respectively</a:t>
                </a:r>
                <a:r>
                  <a:rPr kumimoji="1" lang="en-US" altLang="ko-KR" dirty="0"/>
                  <a:t>.</a:t>
                </a:r>
                <a:endParaRPr kumimoji="1" lang="en-US" altLang="en-US" dirty="0"/>
              </a:p>
              <a:p>
                <a:r>
                  <a:rPr kumimoji="1" lang="en-US" altLang="ko-KR" dirty="0"/>
                  <a:t>Overflow</a:t>
                </a:r>
              </a:p>
              <a:p>
                <a:pPr lvl="1"/>
                <a:r>
                  <a:rPr kumimoji="1" lang="en-US" altLang="ko-KR" dirty="0"/>
                  <a:t>Overﬂow occurs when numbers with large magnitude are approximated as ∞ or −∞</a:t>
                </a:r>
              </a:p>
              <a:p>
                <a:pPr marL="0" indent="0">
                  <a:buNone/>
                </a:pPr>
                <a:endParaRPr kumimoji="1" lang="en-US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5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4.2 Poor Conditioning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Conditioning</a:t>
            </a:r>
          </a:p>
          <a:p>
            <a:pPr lvl="1"/>
            <a:r>
              <a:rPr kumimoji="1" lang="en-US" altLang="en-US" dirty="0"/>
              <a:t>Conditioning refers to how rapidly a function changes with respect to small changes in its inputs</a:t>
            </a:r>
          </a:p>
          <a:p>
            <a:pPr lvl="1"/>
            <a:r>
              <a:rPr kumimoji="1" lang="en-US" altLang="en-US" b="1" dirty="0"/>
              <a:t>Functions that change rapidly </a:t>
            </a:r>
            <a:r>
              <a:rPr kumimoji="1" lang="en-US" altLang="en-US" dirty="0"/>
              <a:t>when their inputs are perturbed slightly </a:t>
            </a:r>
            <a:r>
              <a:rPr kumimoji="1" lang="en-US" altLang="en-US" b="1" dirty="0"/>
              <a:t>can be problematic for</a:t>
            </a:r>
            <a:r>
              <a:rPr kumimoji="1" lang="en-US" altLang="en-US" dirty="0"/>
              <a:t> </a:t>
            </a:r>
            <a:r>
              <a:rPr kumimoji="1" lang="en-US" altLang="en-US" b="1" dirty="0"/>
              <a:t>computation </a:t>
            </a:r>
            <a:r>
              <a:rPr kumimoji="1" lang="en-US" altLang="en-US" dirty="0"/>
              <a:t>because </a:t>
            </a:r>
            <a:r>
              <a:rPr kumimoji="1" lang="en-US" altLang="en-US" b="1" dirty="0"/>
              <a:t>rounding errors </a:t>
            </a:r>
            <a:r>
              <a:rPr kumimoji="1" lang="en-US" altLang="en-US" dirty="0"/>
              <a:t>in the inputs can result in large changes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374953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4.2 Poor Conditioning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dirty="0"/>
                  <a:t>Condition number</a:t>
                </a:r>
              </a:p>
              <a:p>
                <a:pPr lvl="1"/>
                <a:r>
                  <a:rPr kumimoji="1" lang="en-US" altLang="en-US" dirty="0"/>
                  <a:t>When this number is large, </a:t>
                </a:r>
                <a:r>
                  <a:rPr kumimoji="1" lang="en-US" altLang="en-US" b="1" dirty="0"/>
                  <a:t>matrix inversion is </a:t>
                </a:r>
                <a:r>
                  <a:rPr kumimoji="1" lang="en-US" altLang="en-US" dirty="0"/>
                  <a:t>particularly </a:t>
                </a:r>
                <a:r>
                  <a:rPr kumimoji="1" lang="en-US" altLang="en-US" b="1" dirty="0"/>
                  <a:t>sensitive to error in the input</a:t>
                </a:r>
              </a:p>
              <a:p>
                <a:pPr lvl="1"/>
                <a:r>
                  <a:rPr kumimoji="1" lang="en-US" altLang="en-US" dirty="0"/>
                  <a:t>Consider the function </a:t>
                </a:r>
                <a14:m>
                  <m:oMath xmlns:m="http://schemas.openxmlformats.org/officeDocument/2006/math"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en-US" dirty="0"/>
                  <a:t>.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/>
                    </m:sSup>
                    <m:r>
                      <a:rPr kumimoji="1"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</m:oMath>
                </a14:m>
                <a:r>
                  <a:rPr kumimoji="1" lang="en-US" altLang="en-US" dirty="0"/>
                  <a:t> has an eigenvalue decomposition,</a:t>
                </a:r>
                <a:br>
                  <a:rPr kumimoji="1" lang="en-US" altLang="en-US" dirty="0"/>
                </a:br>
                <a:r>
                  <a:rPr kumimoji="1" lang="en-US" altLang="en-US" dirty="0"/>
                  <a:t>its </a:t>
                </a:r>
                <a:r>
                  <a:rPr kumimoji="1" lang="en-US" altLang="en-US" b="1" dirty="0"/>
                  <a:t>condition number</a:t>
                </a:r>
                <a:r>
                  <a:rPr kumimoji="1" lang="en-US" altLang="en-US" dirty="0"/>
                  <a:t> is the ratio of the magnitude of the largest and smallest eigenvalue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e>
                        <m:sub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kumimoji="1" lang="en-US" altLang="en-US" sz="1800" b="1" i="1" smtClean="0"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kumimoji="1" lang="en-US" altLang="en-US" sz="1800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en-US" altLang="en-US" b="1" dirty="0"/>
              </a:p>
              <a:p>
                <a:pPr lvl="1"/>
                <a:r>
                  <a:rPr kumimoji="1" lang="en-US" altLang="en-US" b="1" dirty="0"/>
                  <a:t>This sensitivity is an intrinsic property of the matrix itself</a:t>
                </a:r>
                <a:r>
                  <a:rPr kumimoji="1" lang="en-US" altLang="en-US" dirty="0"/>
                  <a:t>, not the result of rounding error during matrix inversion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68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Most deep learning algorithms involve optimization</a:t>
            </a:r>
          </a:p>
          <a:p>
            <a:r>
              <a:rPr kumimoji="1" lang="en-US" altLang="en-US" dirty="0"/>
              <a:t>Optimization refers to the task of either </a:t>
            </a:r>
            <a:r>
              <a:rPr kumimoji="1" lang="en-US" altLang="en-US" b="1" dirty="0"/>
              <a:t>minimizing or maximizing </a:t>
            </a:r>
            <a:r>
              <a:rPr kumimoji="1" lang="en-US" altLang="en-US" dirty="0"/>
              <a:t>some function </a:t>
            </a:r>
            <a:r>
              <a:rPr kumimoji="1" lang="en-US" altLang="en-US" b="1" dirty="0"/>
              <a:t>f(x) by altering x.</a:t>
            </a:r>
          </a:p>
          <a:p>
            <a:r>
              <a:rPr kumimoji="1" lang="en-US" altLang="en-US" dirty="0"/>
              <a:t>The function is called the </a:t>
            </a:r>
            <a:r>
              <a:rPr kumimoji="1" lang="en-US" altLang="en-US" b="1" dirty="0"/>
              <a:t>objective function</a:t>
            </a:r>
            <a:r>
              <a:rPr kumimoji="1" lang="en-US" altLang="en-US" dirty="0"/>
              <a:t>, or </a:t>
            </a:r>
            <a:r>
              <a:rPr kumimoji="1" lang="en-US" altLang="en-US" b="1" dirty="0"/>
              <a:t>criterion</a:t>
            </a:r>
            <a:r>
              <a:rPr kumimoji="1" lang="en-US" altLang="en-US" dirty="0"/>
              <a:t>. When we are minimizing it, we may also call it the </a:t>
            </a:r>
            <a:r>
              <a:rPr kumimoji="1" lang="en-US" altLang="en-US" b="1" dirty="0"/>
              <a:t>cost function</a:t>
            </a:r>
            <a:r>
              <a:rPr kumimoji="1" lang="en-US" altLang="en-US" dirty="0"/>
              <a:t>, </a:t>
            </a:r>
            <a:r>
              <a:rPr kumimoji="1" lang="en-US" altLang="en-US" b="1" dirty="0"/>
              <a:t>loss function</a:t>
            </a:r>
            <a:r>
              <a:rPr kumimoji="1" lang="en-US" altLang="en-US" dirty="0"/>
              <a:t>, or </a:t>
            </a:r>
            <a:r>
              <a:rPr kumimoji="1" lang="en-US" altLang="en-US" b="1" dirty="0"/>
              <a:t>error function</a:t>
            </a:r>
          </a:p>
        </p:txBody>
      </p:sp>
    </p:spTree>
    <p:extLst>
      <p:ext uri="{BB962C8B-B14F-4D97-AF65-F5344CB8AC3E}">
        <p14:creationId xmlns:p14="http://schemas.microsoft.com/office/powerpoint/2010/main" val="20036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  <a:endParaRPr kumimoji="1"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55397904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588</Words>
  <Application>Microsoft Office PowerPoint</Application>
  <PresentationFormat>와이드스크린</PresentationFormat>
  <Paragraphs>71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NanumSquareOTF_ac</vt:lpstr>
      <vt:lpstr>NanumSquareOTF_ac Bold</vt:lpstr>
      <vt:lpstr>맑은 고딕</vt:lpstr>
      <vt:lpstr>Arial</vt:lpstr>
      <vt:lpstr>Calibri</vt:lpstr>
      <vt:lpstr>Calibri Light</vt:lpstr>
      <vt:lpstr>Cambria Math</vt:lpstr>
      <vt:lpstr>Courier New</vt:lpstr>
      <vt:lpstr>Wingdings</vt:lpstr>
      <vt:lpstr>1_디자인 사용자 지정</vt:lpstr>
      <vt:lpstr>4. Numerical Computation</vt:lpstr>
      <vt:lpstr>Contents</vt:lpstr>
      <vt:lpstr>Summary</vt:lpstr>
      <vt:lpstr>4.1 Overflow and Underflow</vt:lpstr>
      <vt:lpstr>4.1 Overflow and Underflow</vt:lpstr>
      <vt:lpstr>4.2 Poor Conditioning</vt:lpstr>
      <vt:lpstr>4.2 Poor Conditioning</vt:lpstr>
      <vt:lpstr>4.3 Gradient-Based Optimization</vt:lpstr>
      <vt:lpstr>4.3 Gradient-Based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전민혜</dc:creator>
  <cp:lastModifiedBy>정 지운</cp:lastModifiedBy>
  <cp:revision>64</cp:revision>
  <dcterms:created xsi:type="dcterms:W3CDTF">2022-07-12T16:13:48Z</dcterms:created>
  <dcterms:modified xsi:type="dcterms:W3CDTF">2023-01-25T09:01:00Z</dcterms:modified>
</cp:coreProperties>
</file>