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5"/>
  </p:notesMasterIdLst>
  <p:sldIdLst>
    <p:sldId id="257" r:id="rId2"/>
    <p:sldId id="259" r:id="rId3"/>
    <p:sldId id="278" r:id="rId4"/>
    <p:sldId id="262" r:id="rId5"/>
    <p:sldId id="265" r:id="rId6"/>
    <p:sldId id="266" r:id="rId7"/>
    <p:sldId id="269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64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61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장에서는 책의 전반적인 내용 요약</a:t>
            </a:r>
            <a:endParaRPr lang="en-US" altLang="ko-KR" dirty="0"/>
          </a:p>
          <a:p>
            <a:r>
              <a:rPr lang="ko-KR" altLang="en-US" dirty="0"/>
              <a:t>각 추천 알고리즘 별 장단점</a:t>
            </a:r>
            <a:r>
              <a:rPr lang="en-US" altLang="ko-KR" dirty="0"/>
              <a:t>, </a:t>
            </a:r>
            <a:r>
              <a:rPr lang="ko-KR" altLang="en-US" dirty="0"/>
              <a:t>어떨 때 사용하면 좋을지에 관한 시나리오 제공</a:t>
            </a:r>
            <a:endParaRPr lang="en-US" altLang="ko-KR" dirty="0"/>
          </a:p>
          <a:p>
            <a:r>
              <a:rPr lang="ko-KR" altLang="en-US" dirty="0"/>
              <a:t>각 알고리즘의 장단점을 효과적으로 활용할 수 있는 하이브리드 시스템도 개발할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 모델</a:t>
            </a:r>
            <a:r>
              <a:rPr lang="en-US" altLang="ko-KR" dirty="0"/>
              <a:t>, </a:t>
            </a:r>
            <a:r>
              <a:rPr lang="ko-KR" altLang="en-US" dirty="0"/>
              <a:t>그룹 추천</a:t>
            </a:r>
            <a:r>
              <a:rPr lang="en-US" altLang="ko-KR" dirty="0"/>
              <a:t>, </a:t>
            </a:r>
            <a:r>
              <a:rPr lang="ko-KR" altLang="en-US" dirty="0" err="1"/>
              <a:t>멀티카테고리</a:t>
            </a:r>
            <a:r>
              <a:rPr lang="ko-KR" altLang="en-US" dirty="0"/>
              <a:t> 시스템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.. </a:t>
            </a:r>
            <a:r>
              <a:rPr lang="ko-KR" altLang="en-US" dirty="0"/>
              <a:t>다양한 고급 주제도 다룰 것임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 기본 모델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Case-based recommender systems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유저가 아이템에 대한 앵커 포인트를 지정한다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앵커 포인트와 유사도가 높은 아이템을 찾아서 추천한다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 기본 모델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하이브리드 모델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CF</a:t>
            </a:r>
            <a:r>
              <a:rPr lang="ko-KR" altLang="en-US" dirty="0"/>
              <a:t>는 커뮤니티의 평점에 의존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콘텐츠 베이스는 아이템 속성과 자신의 평점에 의존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지식 기반은 도메인에 의존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각각의 추천 모델은 장단점이 존재함</a:t>
            </a:r>
            <a:r>
              <a:rPr lang="en-US" altLang="ko-KR" dirty="0"/>
              <a:t>. </a:t>
            </a:r>
            <a:r>
              <a:rPr lang="ko-KR" altLang="en-US" dirty="0"/>
              <a:t>하이브리드를 도입하면 각 장점을 섞어서 활용할 수 있다</a:t>
            </a:r>
            <a:r>
              <a:rPr lang="en-US" altLang="ko-KR" dirty="0"/>
              <a:t>. 6</a:t>
            </a:r>
            <a:r>
              <a:rPr lang="ko-KR" altLang="en-US" dirty="0"/>
              <a:t>장에서 자세히 배움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0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맥락을 인지하고 추천해야 할 필요가 있음</a:t>
            </a:r>
            <a:r>
              <a:rPr lang="en-US" altLang="ko-KR" dirty="0"/>
              <a:t>.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소셜 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예를 들어 쇼핑몰에서 추천하는 옷은 계절</a:t>
            </a:r>
            <a:r>
              <a:rPr lang="en-US" altLang="ko-KR" dirty="0"/>
              <a:t>, </a:t>
            </a:r>
            <a:r>
              <a:rPr lang="ko-KR" altLang="en-US" dirty="0"/>
              <a:t>위치에 따라 달라짐 </a:t>
            </a:r>
            <a:r>
              <a:rPr lang="ko-KR" altLang="en-US" dirty="0" err="1"/>
              <a:t>이런게</a:t>
            </a:r>
            <a:r>
              <a:rPr lang="ko-KR" altLang="en-US" dirty="0"/>
              <a:t> 바로 맥락 기반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5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1.4.2 Time-Sensitive Recommender Systems</a:t>
            </a:r>
          </a:p>
          <a:p>
            <a:endParaRPr lang="en-US" altLang="ko-KR" dirty="0"/>
          </a:p>
          <a:p>
            <a:r>
              <a:rPr lang="ko-KR" altLang="en-US" dirty="0"/>
              <a:t>시간에 따라 아이템에 대한 평점이 달라질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이런건</a:t>
            </a:r>
            <a:r>
              <a:rPr lang="ko-KR" altLang="en-US" dirty="0"/>
              <a:t> </a:t>
            </a:r>
            <a:r>
              <a:rPr lang="en-US" altLang="ko-KR" dirty="0"/>
              <a:t>CF</a:t>
            </a:r>
            <a:r>
              <a:rPr lang="ko-KR" altLang="en-US" dirty="0"/>
              <a:t>에서 시간 조건을 걸어서 해결할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날짜</a:t>
            </a:r>
            <a:r>
              <a:rPr lang="en-US" altLang="ko-KR" dirty="0"/>
              <a:t>, </a:t>
            </a:r>
            <a:r>
              <a:rPr lang="ko-KR" altLang="en-US" dirty="0"/>
              <a:t>계절 등에 따른 평점 차이는 일종의 맥락으로 볼 수 있다</a:t>
            </a:r>
            <a:r>
              <a:rPr lang="en-US" altLang="ko-KR" dirty="0"/>
              <a:t>. </a:t>
            </a:r>
            <a:r>
              <a:rPr lang="ko-KR" altLang="en-US" dirty="0"/>
              <a:t>시간적 추천 시스템은 평점이 </a:t>
            </a:r>
            <a:r>
              <a:rPr lang="en-US" altLang="ko-KR" dirty="0"/>
              <a:t>sparse </a:t>
            </a:r>
            <a:r>
              <a:rPr lang="ko-KR" altLang="en-US" dirty="0"/>
              <a:t>하기에 대용량 데이터셋에 </a:t>
            </a:r>
            <a:r>
              <a:rPr lang="ko-KR" altLang="en-US" dirty="0" err="1"/>
              <a:t>접근하는게</a:t>
            </a:r>
            <a:r>
              <a:rPr lang="ko-KR" altLang="en-US" dirty="0"/>
              <a:t> 특히 중요하다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52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1.4.4 Social Recommender Systems</a:t>
            </a:r>
          </a:p>
          <a:p>
            <a:endParaRPr lang="en-US" altLang="ko-KR" dirty="0"/>
          </a:p>
          <a:p>
            <a:r>
              <a:rPr lang="ko-KR" altLang="en-US" dirty="0"/>
              <a:t>소셜 추천 시스템은 네트워크 구조</a:t>
            </a:r>
            <a:r>
              <a:rPr lang="en-US" altLang="ko-KR" dirty="0"/>
              <a:t>, </a:t>
            </a:r>
            <a:r>
              <a:rPr lang="ko-KR" altLang="en-US" dirty="0"/>
              <a:t>소셜 신호 및 태그</a:t>
            </a:r>
            <a:r>
              <a:rPr lang="en-US" altLang="ko-KR" dirty="0"/>
              <a:t>, </a:t>
            </a:r>
            <a:r>
              <a:rPr lang="ko-KR" altLang="en-US" dirty="0"/>
              <a:t>또는 이런 다양한 네트워크 요소의 조합을 기반으로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구조를 활용한 추천은 네트워크 자체 내에서 노드와 링크를 제안하는 데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소셜 신호를 활용해서 다양한 제품을 추천하는 데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71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1.4.4.1 Structural Recommendation of Nodes and Links</a:t>
            </a:r>
          </a:p>
          <a:p>
            <a:endParaRPr lang="en-US" altLang="ko-KR" dirty="0"/>
          </a:p>
          <a:p>
            <a:r>
              <a:rPr lang="ko-KR" altLang="en-US" dirty="0"/>
              <a:t>네트워크는 노드와 링크로 표현할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핵심은 페이지 랭크 알고리즘</a:t>
            </a:r>
            <a:endParaRPr lang="en-US" altLang="ko-KR" dirty="0"/>
          </a:p>
          <a:p>
            <a:r>
              <a:rPr lang="ko-KR" altLang="en-US" dirty="0"/>
              <a:t>페이지랭크 알고리즘을 활용해</a:t>
            </a:r>
            <a:r>
              <a:rPr lang="en-US" altLang="ko-KR" dirty="0"/>
              <a:t>, </a:t>
            </a:r>
            <a:r>
              <a:rPr lang="ko-KR" altLang="en-US" dirty="0"/>
              <a:t>다른 노드의 관심을 계산할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7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1.4.4.2 Product and Content Recommendations with Social Influence</a:t>
            </a:r>
          </a:p>
          <a:p>
            <a:endParaRPr lang="en-US" altLang="ko-KR" dirty="0"/>
          </a:p>
          <a:p>
            <a:r>
              <a:rPr lang="ko-KR" altLang="en-US" dirty="0"/>
              <a:t>사회적 영향력을 고려한 제품과 콘텐츠 추천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한마디로 네트워크에서 유행하는</a:t>
            </a:r>
            <a:r>
              <a:rPr lang="en-US" altLang="ko-KR" dirty="0"/>
              <a:t> </a:t>
            </a:r>
            <a:r>
              <a:rPr lang="ko-KR" altLang="en-US" dirty="0"/>
              <a:t>아이템을 찾아서 추천에 활용하는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하기 위해선 네트워크에서 </a:t>
            </a:r>
            <a:r>
              <a:rPr lang="ko-KR" altLang="en-US" dirty="0" err="1"/>
              <a:t>영향력있고</a:t>
            </a:r>
            <a:r>
              <a:rPr lang="ko-KR" altLang="en-US" dirty="0"/>
              <a:t> 관련된 엔트리를 결정하는 것이 중요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8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1.4.4.3 Trustworthy Recommender Systems</a:t>
            </a:r>
          </a:p>
          <a:p>
            <a:r>
              <a:rPr lang="ko-KR" altLang="en-US" dirty="0"/>
              <a:t>신뢰할 수 있는 추천 시스템</a:t>
            </a:r>
            <a:endParaRPr lang="en-US" altLang="ko-KR" dirty="0"/>
          </a:p>
          <a:p>
            <a:r>
              <a:rPr lang="ko-KR" altLang="en-US" dirty="0"/>
              <a:t>다른 유저에 대한 신뢰를 표현할 수 있게 하는 시스템이다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댓글에 대한 좋아요</a:t>
            </a:r>
            <a:r>
              <a:rPr lang="en-US" altLang="ko-KR" dirty="0"/>
              <a:t>, </a:t>
            </a:r>
            <a:r>
              <a:rPr lang="ko-KR" altLang="en-US" dirty="0" err="1"/>
              <a:t>싫어요라고</a:t>
            </a:r>
            <a:r>
              <a:rPr lang="ko-KR" altLang="en-US" dirty="0"/>
              <a:t> 추측한다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콘텐츠에 악플을 </a:t>
            </a:r>
            <a:r>
              <a:rPr lang="ko-KR" altLang="en-US" dirty="0" err="1"/>
              <a:t>안티팬이</a:t>
            </a:r>
            <a:r>
              <a:rPr lang="ko-KR" altLang="en-US" dirty="0"/>
              <a:t> 억지로 쓴 것이라면 제 </a:t>
            </a:r>
            <a:r>
              <a:rPr lang="en-US" altLang="ko-KR" dirty="0"/>
              <a:t>3</a:t>
            </a:r>
            <a:r>
              <a:rPr lang="ko-KR" altLang="en-US" dirty="0"/>
              <a:t>자는 그것이 신뢰하지 못한다는 의미에서 </a:t>
            </a:r>
            <a:r>
              <a:rPr lang="ko-KR" altLang="en-US" dirty="0" err="1"/>
              <a:t>싫어요를</a:t>
            </a:r>
            <a:r>
              <a:rPr lang="ko-KR" altLang="en-US" dirty="0"/>
              <a:t> 할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신뢰 정보는 좋은 추천 시스템을 만드는데 유용함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7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1.4.4.4 Leveraging Social Tagging Feedback for Recommendations</a:t>
            </a:r>
          </a:p>
          <a:p>
            <a:r>
              <a:rPr lang="ko-KR" altLang="en-US" dirty="0"/>
              <a:t>소셜 태그 피드백을 활용한 추천</a:t>
            </a:r>
            <a:endParaRPr lang="en-US" altLang="ko-KR" dirty="0"/>
          </a:p>
          <a:p>
            <a:r>
              <a:rPr lang="ko-KR" altLang="en-US" dirty="0"/>
              <a:t>소셜 태그는 아이템에 대한 짧은 </a:t>
            </a:r>
            <a:r>
              <a:rPr lang="ko-KR" altLang="en-US" dirty="0" err="1"/>
              <a:t>정보성</a:t>
            </a:r>
            <a:r>
              <a:rPr lang="ko-KR" altLang="en-US" dirty="0"/>
              <a:t> 키워드로 활용되는 메타 데이터다</a:t>
            </a:r>
            <a:r>
              <a:rPr lang="en-US" altLang="ko-KR" dirty="0"/>
              <a:t>. </a:t>
            </a:r>
            <a:r>
              <a:rPr lang="ko-KR" altLang="en-US" dirty="0"/>
              <a:t>인스타의 해시태그로 생각하면 될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유저가 어떤 태그를 달았는지</a:t>
            </a:r>
            <a:r>
              <a:rPr lang="en-US" altLang="ko-KR" dirty="0"/>
              <a:t>, </a:t>
            </a:r>
            <a:r>
              <a:rPr lang="ko-KR" altLang="en-US" dirty="0"/>
              <a:t>어떤 아이템엔 어떤 태그가 달렸는지 알 수 있어서 아이템</a:t>
            </a:r>
            <a:r>
              <a:rPr lang="en-US" altLang="ko-KR" dirty="0"/>
              <a:t>, </a:t>
            </a:r>
            <a:r>
              <a:rPr lang="ko-KR" altLang="en-US" dirty="0"/>
              <a:t>유저 모두의 속성을 부여할 수 있음</a:t>
            </a:r>
            <a:endParaRPr lang="en-US" altLang="ko-KR" dirty="0"/>
          </a:p>
          <a:p>
            <a:r>
              <a:rPr lang="ko-KR" altLang="en-US" dirty="0"/>
              <a:t>맥락이 중요한 추천에서 효과적인 방법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시스템의 도메인 특화 과제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1.4.4.4 Leveraging Social Tagging Feedback for Recommendations</a:t>
            </a:r>
          </a:p>
          <a:p>
            <a:r>
              <a:rPr lang="ko-KR" altLang="en-US" dirty="0"/>
              <a:t>소셜 태그 피드백을 활용한 추천</a:t>
            </a:r>
            <a:endParaRPr lang="en-US" altLang="ko-KR" dirty="0"/>
          </a:p>
          <a:p>
            <a:r>
              <a:rPr lang="ko-KR" altLang="en-US" dirty="0"/>
              <a:t>소셜 태그는 아이템에 대한 짧은 </a:t>
            </a:r>
            <a:r>
              <a:rPr lang="ko-KR" altLang="en-US" dirty="0" err="1"/>
              <a:t>정보성</a:t>
            </a:r>
            <a:r>
              <a:rPr lang="ko-KR" altLang="en-US" dirty="0"/>
              <a:t> 키워드로 활용되는 메타 데이터다</a:t>
            </a:r>
            <a:r>
              <a:rPr lang="en-US" altLang="ko-KR" dirty="0"/>
              <a:t>. </a:t>
            </a:r>
            <a:r>
              <a:rPr lang="ko-KR" altLang="en-US" dirty="0"/>
              <a:t>인스타의 해시태그로 생각하면 될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유저가 어떤 태그를 달았는지</a:t>
            </a:r>
            <a:r>
              <a:rPr lang="en-US" altLang="ko-KR" dirty="0"/>
              <a:t>, </a:t>
            </a:r>
            <a:r>
              <a:rPr lang="ko-KR" altLang="en-US" dirty="0"/>
              <a:t>어떤 아이템엔 어떤 태그가 달렸는지 알 수 있어서 아이템</a:t>
            </a:r>
            <a:r>
              <a:rPr lang="en-US" altLang="ko-KR" dirty="0"/>
              <a:t>, </a:t>
            </a:r>
            <a:r>
              <a:rPr lang="ko-KR" altLang="en-US" dirty="0"/>
              <a:t>유저 모두의 속성을 부여할 수 있음</a:t>
            </a:r>
            <a:endParaRPr lang="en-US" altLang="ko-KR" dirty="0"/>
          </a:p>
          <a:p>
            <a:r>
              <a:rPr lang="ko-KR" altLang="en-US" dirty="0"/>
              <a:t>맥락이 중요한 추천에서 효과적인 방법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3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관련성</a:t>
            </a:r>
            <a:r>
              <a:rPr lang="en-US" altLang="ko-KR" dirty="0"/>
              <a:t>. </a:t>
            </a:r>
            <a:r>
              <a:rPr lang="ko-KR" altLang="en-US" dirty="0"/>
              <a:t>추천은 사용자가 흥미를 느끼는 분야에 관련된 항목을 </a:t>
            </a:r>
            <a:r>
              <a:rPr lang="ko-KR" altLang="en-US" dirty="0" err="1"/>
              <a:t>추천해야한다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이것만으로</a:t>
            </a:r>
            <a:r>
              <a:rPr lang="ko-KR" altLang="en-US" dirty="0"/>
              <a:t> 충분하지 않다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참신성</a:t>
            </a:r>
            <a:r>
              <a:rPr lang="en-US" altLang="ko-KR" dirty="0"/>
              <a:t>. </a:t>
            </a:r>
            <a:r>
              <a:rPr lang="ko-KR" altLang="en-US" dirty="0"/>
              <a:t>항상 </a:t>
            </a:r>
            <a:r>
              <a:rPr lang="ko-KR" altLang="en-US" dirty="0" err="1"/>
              <a:t>관련있는</a:t>
            </a:r>
            <a:r>
              <a:rPr lang="ko-KR" altLang="en-US" dirty="0"/>
              <a:t> 것으로만 반복적인 추천을 해도 좋지 않다</a:t>
            </a:r>
            <a:r>
              <a:rPr lang="en-US" altLang="ko-KR" dirty="0"/>
              <a:t>. </a:t>
            </a:r>
            <a:r>
              <a:rPr lang="ko-KR" altLang="en-US" dirty="0"/>
              <a:t>이전에 한번도 보지 못했던 항목을 추천할 때 만족도가 올라갈 수 있다</a:t>
            </a:r>
            <a:r>
              <a:rPr lang="en-US" altLang="ko-KR" dirty="0"/>
              <a:t>. Ex) </a:t>
            </a:r>
            <a:r>
              <a:rPr lang="ko-KR" altLang="en-US" dirty="0"/>
              <a:t>액션 영화 선호자에게 신작 액션 영화 추천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의외성</a:t>
            </a:r>
            <a:r>
              <a:rPr lang="en-US" altLang="ko-KR" dirty="0"/>
              <a:t>. </a:t>
            </a:r>
            <a:r>
              <a:rPr lang="ko-KR" altLang="en-US" dirty="0"/>
              <a:t>예상치 못했던 항목을 추천하는 것</a:t>
            </a:r>
            <a:r>
              <a:rPr lang="en-US" altLang="ko-KR" dirty="0"/>
              <a:t>. </a:t>
            </a:r>
            <a:r>
              <a:rPr lang="ko-KR" altLang="en-US" dirty="0"/>
              <a:t>새로운 취향을 발견하도록 돕는 것</a:t>
            </a:r>
            <a:r>
              <a:rPr lang="en-US" altLang="ko-KR" dirty="0"/>
              <a:t>. </a:t>
            </a:r>
            <a:r>
              <a:rPr lang="ko-KR" altLang="en-US" dirty="0"/>
              <a:t>참신함과 차이가 있다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en-US" altLang="ko-KR" dirty="0"/>
              <a:t>, </a:t>
            </a:r>
            <a:r>
              <a:rPr lang="ko-KR" altLang="en-US" dirty="0"/>
              <a:t>액션만 보던 사람에게 멜로</a:t>
            </a:r>
            <a:r>
              <a:rPr lang="en-US" altLang="ko-KR" dirty="0"/>
              <a:t>, </a:t>
            </a:r>
            <a:r>
              <a:rPr lang="ko-KR" altLang="en-US" dirty="0"/>
              <a:t>다큐 등을 추천하는 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다양성</a:t>
            </a:r>
            <a:r>
              <a:rPr lang="en-US" altLang="ko-KR" dirty="0"/>
              <a:t>. </a:t>
            </a:r>
            <a:r>
              <a:rPr lang="ko-KR" altLang="en-US" dirty="0"/>
              <a:t>추천된 아이템 사이에서도 다양성이 있어야한다</a:t>
            </a:r>
            <a:r>
              <a:rPr lang="en-US" altLang="ko-KR" dirty="0"/>
              <a:t>. </a:t>
            </a:r>
            <a:r>
              <a:rPr lang="ko-KR" altLang="en-US" dirty="0"/>
              <a:t>추천된 아이템이 거의 비슷한 아이템이라면 아무것도 선택하지 않을 가능성도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8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 기본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CF.</a:t>
            </a:r>
            <a:r>
              <a:rPr lang="ko-KR" altLang="en-US" dirty="0"/>
              <a:t> 여러 사용자 평점을 사용해 추천에 활용</a:t>
            </a:r>
            <a:r>
              <a:rPr lang="en-US" altLang="ko-KR" dirty="0"/>
              <a:t>. </a:t>
            </a:r>
            <a:r>
              <a:rPr lang="ko-KR" altLang="en-US" dirty="0"/>
              <a:t>주된 문제는 </a:t>
            </a:r>
            <a:r>
              <a:rPr lang="en-US" altLang="ko-KR" dirty="0"/>
              <a:t>sparse</a:t>
            </a:r>
            <a:r>
              <a:rPr lang="ko-KR" altLang="en-US" dirty="0"/>
              <a:t>한 매트릭스임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1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</a:t>
            </a:r>
            <a:r>
              <a:rPr lang="ko-KR" altLang="en-US" dirty="0"/>
              <a:t>유저 베이스 </a:t>
            </a:r>
            <a:r>
              <a:rPr lang="en-US" altLang="ko-KR" dirty="0"/>
              <a:t>CF**</a:t>
            </a:r>
          </a:p>
          <a:p>
            <a:endParaRPr lang="en-US" altLang="ko-KR" dirty="0"/>
          </a:p>
          <a:p>
            <a:r>
              <a:rPr lang="ko-KR" altLang="en-US" dirty="0"/>
              <a:t>타깃 사용자와 유사한 성향을 가지고 있는 사용자들을 평점을 활용해 추천을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앨리스 밥이 유사한 사용자라면</a:t>
            </a:r>
            <a:r>
              <a:rPr lang="en-US" altLang="ko-KR" dirty="0"/>
              <a:t>, </a:t>
            </a:r>
            <a:r>
              <a:rPr lang="ko-KR" altLang="en-US" dirty="0"/>
              <a:t>앨리스에게 밥이 보았던 영화를 추천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</a:t>
            </a:r>
            <a:r>
              <a:rPr lang="ko-KR" altLang="en-US" dirty="0"/>
              <a:t>아이템 베이스 </a:t>
            </a:r>
            <a:r>
              <a:rPr lang="en-US" altLang="ko-KR" dirty="0"/>
              <a:t>CF**</a:t>
            </a:r>
          </a:p>
          <a:p>
            <a:endParaRPr lang="en-US" altLang="ko-KR" dirty="0"/>
          </a:p>
          <a:p>
            <a:r>
              <a:rPr lang="ko-KR" altLang="en-US" dirty="0"/>
              <a:t>타깃 아이템과 유사한 성향을 가지고 있는 아이템에 대한 평점을 활용해 추천을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에이리언</a:t>
            </a:r>
            <a:r>
              <a:rPr lang="en-US" altLang="ko-KR" dirty="0"/>
              <a:t>, </a:t>
            </a:r>
            <a:r>
              <a:rPr lang="ko-KR" altLang="en-US" dirty="0" err="1"/>
              <a:t>프레데터와</a:t>
            </a:r>
            <a:r>
              <a:rPr lang="ko-KR" altLang="en-US" dirty="0"/>
              <a:t> 같은 </a:t>
            </a:r>
            <a:r>
              <a:rPr lang="en-US" altLang="ko-KR" dirty="0"/>
              <a:t>SF </a:t>
            </a:r>
            <a:r>
              <a:rPr lang="ko-KR" altLang="en-US" dirty="0"/>
              <a:t>영화에 대한 평점을 활용해 아직 보지 않은 터미네이터의 평점을 예측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7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 기본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Content-based </a:t>
            </a:r>
          </a:p>
          <a:p>
            <a:r>
              <a:rPr lang="ko-KR" altLang="en-US" dirty="0"/>
              <a:t>아이템의 속성을 통해 추천에 활용한다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6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 기본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Content-based </a:t>
            </a:r>
          </a:p>
          <a:p>
            <a:r>
              <a:rPr lang="ko-KR" altLang="en-US" dirty="0"/>
              <a:t>아이템의 속성을 통해 추천에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콘텐츠에 포함된 속성과 연관된 아이템을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다른 유저</a:t>
            </a:r>
            <a:r>
              <a:rPr lang="en-US" altLang="ko-KR" dirty="0"/>
              <a:t>-</a:t>
            </a:r>
            <a:r>
              <a:rPr lang="ko-KR" altLang="en-US" dirty="0"/>
              <a:t>아이템 상호작용에 대한 데이터가 없다고 하더라도 터미네이터를 봤다면 </a:t>
            </a:r>
            <a:r>
              <a:rPr lang="en-US" altLang="ko-KR" dirty="0"/>
              <a:t>SF</a:t>
            </a:r>
            <a:r>
              <a:rPr lang="ko-KR" altLang="en-US" dirty="0"/>
              <a:t>장르에 속하는 다른 영화를 추천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확실한 아이템을 추천할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:</a:t>
            </a:r>
            <a:r>
              <a:rPr lang="ko-KR" altLang="en-US" dirty="0"/>
              <a:t> 새로운 아이템 추천은 잘하는데 일단 사용자가</a:t>
            </a:r>
            <a:r>
              <a:rPr lang="en-US" altLang="ko-KR" dirty="0"/>
              <a:t> </a:t>
            </a:r>
            <a:r>
              <a:rPr lang="ko-KR" altLang="en-US" dirty="0"/>
              <a:t>어떤 아이템을 사용했다는 이력이 있어야 하기 때문에 신규 사용자에겐 추천을 제공하지 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 기본 모델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Knowledge-Based Recommender Systems</a:t>
            </a:r>
            <a:endParaRPr kumimoji="1" lang="en-US" altLang="en-US" dirty="0"/>
          </a:p>
          <a:p>
            <a:r>
              <a:rPr lang="ko-KR" altLang="en-US" dirty="0"/>
              <a:t>자주 구매하지 않는 아이템에 대해 특히 유용함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부동산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 err="1"/>
              <a:t>사치재</a:t>
            </a:r>
            <a:r>
              <a:rPr lang="ko-KR" altLang="en-US" dirty="0"/>
              <a:t> 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자동차를 예로 들자면</a:t>
            </a:r>
            <a:r>
              <a:rPr lang="en-US" altLang="ko-KR" dirty="0"/>
              <a:t>, </a:t>
            </a:r>
            <a:r>
              <a:rPr lang="ko-KR" altLang="en-US" dirty="0"/>
              <a:t>사용자는 차를 구매할 때 차의 평점보다는 자신이 원하는 자동차의 색상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옵션 등</a:t>
            </a:r>
            <a:r>
              <a:rPr lang="en-US" altLang="ko-KR" dirty="0"/>
              <a:t>.. </a:t>
            </a:r>
            <a:r>
              <a:rPr lang="ko-KR" altLang="en-US" dirty="0"/>
              <a:t>다양한 조합에 의해 차를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차를 선택할 때 유저는 원하는 차의 사양</a:t>
            </a:r>
            <a:r>
              <a:rPr lang="en-US" altLang="ko-KR" dirty="0"/>
              <a:t>, </a:t>
            </a:r>
            <a:r>
              <a:rPr lang="ko-KR" altLang="en-US" dirty="0"/>
              <a:t>차의 속성</a:t>
            </a:r>
            <a:r>
              <a:rPr lang="en-US" altLang="ko-KR" dirty="0"/>
              <a:t>, </a:t>
            </a:r>
            <a:r>
              <a:rPr lang="ko-KR" altLang="en-US" dirty="0"/>
              <a:t>그리고 도메인 지식이 결합하여 결정하게 되는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4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 기본 모델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Constraint-based recommender systems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유저는 아이템에 대한 요구사항</a:t>
            </a:r>
            <a:r>
              <a:rPr lang="en-US" altLang="ko-KR" dirty="0"/>
              <a:t>, </a:t>
            </a:r>
            <a:r>
              <a:rPr lang="ko-KR" altLang="en-US" dirty="0"/>
              <a:t>제한 내용을 기입한다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Ex) </a:t>
            </a:r>
            <a:r>
              <a:rPr lang="ko-KR" altLang="en-US" dirty="0"/>
              <a:t>집을 구매하기 위해 최소 침실 개수</a:t>
            </a:r>
            <a:r>
              <a:rPr lang="en-US" altLang="ko-KR" dirty="0"/>
              <a:t>, </a:t>
            </a:r>
            <a:r>
              <a:rPr lang="ko-KR" altLang="en-US" dirty="0"/>
              <a:t>화장실 개수</a:t>
            </a:r>
            <a:r>
              <a:rPr lang="en-US" altLang="ko-KR" dirty="0"/>
              <a:t>, </a:t>
            </a:r>
            <a:r>
              <a:rPr lang="ko-KR" altLang="en-US" dirty="0"/>
              <a:t>최대 가격 등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17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01/09/2023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1. An Introduction to </a:t>
            </a:r>
            <a:r>
              <a:rPr kumimoji="1" lang="en-US" altLang="en-US" dirty="0" err="1"/>
              <a:t>RecSys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2023. 1. 10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1.3.2. Content-based </a:t>
            </a:r>
            <a:r>
              <a:rPr lang="en-US" altLang="ko-KR" dirty="0"/>
              <a:t>Recommender Systems</a:t>
            </a:r>
            <a:endParaRPr kumimoji="1" lang="en-US" altLang="en-US" dirty="0"/>
          </a:p>
          <a:p>
            <a:r>
              <a:rPr lang="en-US" altLang="ko-KR" b="1" dirty="0"/>
              <a:t>Good: provide obvious recommendations </a:t>
            </a:r>
            <a:r>
              <a:rPr lang="en-US" altLang="ko-KR" dirty="0"/>
              <a:t>because of the use of keywords or content.</a:t>
            </a:r>
            <a:endParaRPr kumimoji="1" lang="en-US" altLang="ko-KR" dirty="0"/>
          </a:p>
          <a:p>
            <a:r>
              <a:rPr lang="en-US" altLang="ko-KR" b="1" dirty="0"/>
              <a:t>Bad</a:t>
            </a:r>
            <a:r>
              <a:rPr lang="en-US" altLang="ko-KR" dirty="0"/>
              <a:t>: effective at providing recommendations for new items, they are </a:t>
            </a:r>
            <a:r>
              <a:rPr lang="en-US" altLang="ko-KR" b="1" dirty="0"/>
              <a:t>not effective </a:t>
            </a:r>
            <a:r>
              <a:rPr lang="en-US" altLang="ko-KR" dirty="0"/>
              <a:t>at providing recommendations for </a:t>
            </a:r>
            <a:r>
              <a:rPr lang="en-US" altLang="ko-KR" b="1" dirty="0"/>
              <a:t>new users. =&gt; </a:t>
            </a:r>
            <a:r>
              <a:rPr lang="en-US" altLang="ko-KR" b="1" dirty="0" err="1"/>
              <a:t>a.k.a</a:t>
            </a:r>
            <a:r>
              <a:rPr lang="en-US" altLang="ko-KR" b="1" dirty="0"/>
              <a:t> Cold Start Problem</a:t>
            </a:r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0491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1.3.3. </a:t>
            </a:r>
            <a:r>
              <a:rPr lang="en-US" altLang="ko-KR" dirty="0"/>
              <a:t>Knowledge-Based Recommender Systems</a:t>
            </a:r>
          </a:p>
          <a:p>
            <a:r>
              <a:rPr lang="en-US" altLang="ko-KR" dirty="0"/>
              <a:t>useful in the context of items that are not purchased very often (Real estate , car, finance service..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the recommendation processes performed on the basis of similarities between </a:t>
            </a:r>
            <a:r>
              <a:rPr lang="en-US" altLang="ko-KR" b="1" dirty="0"/>
              <a:t>customer requirements </a:t>
            </a:r>
            <a:r>
              <a:rPr lang="en-US" altLang="ko-KR" dirty="0"/>
              <a:t>and </a:t>
            </a:r>
            <a:r>
              <a:rPr lang="en-US" altLang="ko-KR" b="1" dirty="0"/>
              <a:t>item descriptions</a:t>
            </a:r>
            <a:r>
              <a:rPr lang="en-US" altLang="ko-KR" dirty="0"/>
              <a:t>, or the </a:t>
            </a:r>
            <a:r>
              <a:rPr lang="en-US" altLang="ko-KR" b="1" dirty="0"/>
              <a:t>use of constraints </a:t>
            </a:r>
            <a:r>
              <a:rPr lang="en-US" altLang="ko-KR" dirty="0"/>
              <a:t>specifying user requirements.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006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1.3.3. </a:t>
            </a:r>
            <a:r>
              <a:rPr lang="en-US" altLang="ko-KR" dirty="0"/>
              <a:t>Knowledge-Based Recommender Systems</a:t>
            </a:r>
          </a:p>
          <a:p>
            <a:r>
              <a:rPr lang="en-US" altLang="ko-KR" b="1" dirty="0"/>
              <a:t>Constraint-based recommender systems</a:t>
            </a:r>
          </a:p>
          <a:p>
            <a:pPr lvl="1"/>
            <a:r>
              <a:rPr lang="en-US" altLang="ko-KR" b="1" dirty="0"/>
              <a:t>users specify requirements or constraints </a:t>
            </a:r>
            <a:r>
              <a:rPr lang="en-US" altLang="ko-KR" dirty="0"/>
              <a:t>(e.g., lower or upper limits) on the item attributes</a:t>
            </a:r>
            <a:endParaRPr kumimoji="1" lang="en-US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91ADC0-45F9-66EC-F615-72F8AD1E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40" y="3675985"/>
            <a:ext cx="4629120" cy="22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9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1.3.3. </a:t>
            </a:r>
            <a:r>
              <a:rPr lang="en-US" altLang="ko-KR" dirty="0"/>
              <a:t>Knowledge-Based Recommender Systems</a:t>
            </a:r>
          </a:p>
          <a:p>
            <a:r>
              <a:rPr lang="en-US" altLang="ko-KR" b="1" dirty="0"/>
              <a:t>Case-based recommender systems</a:t>
            </a:r>
          </a:p>
          <a:p>
            <a:pPr lvl="1"/>
            <a:r>
              <a:rPr lang="en-US" altLang="ko-KR" b="1" dirty="0"/>
              <a:t>specific cases are specified </a:t>
            </a:r>
            <a:r>
              <a:rPr lang="en-US" altLang="ko-KR" dirty="0"/>
              <a:t>by the user as targets or </a:t>
            </a:r>
            <a:r>
              <a:rPr lang="en-US" altLang="ko-KR" b="1" dirty="0"/>
              <a:t>anchor points</a:t>
            </a:r>
          </a:p>
          <a:p>
            <a:pPr lvl="1"/>
            <a:r>
              <a:rPr lang="en-US" altLang="ko-KR" b="1" dirty="0"/>
              <a:t>Similarity metrics </a:t>
            </a:r>
            <a:r>
              <a:rPr lang="en-US" altLang="ko-KR" dirty="0"/>
              <a:t>are defined on the item attributes </a:t>
            </a:r>
            <a:r>
              <a:rPr lang="en-US" altLang="ko-KR" b="1" dirty="0"/>
              <a:t>to retrieve similar items to these cases</a:t>
            </a:r>
            <a:endParaRPr kumimoji="1" lang="en-US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5EB38-8D9F-7BC1-7B35-5715D0A7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676" y="3897472"/>
            <a:ext cx="3630647" cy="25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1.3.5. </a:t>
            </a:r>
            <a:r>
              <a:rPr lang="en-US" altLang="ko-KR" dirty="0"/>
              <a:t>Hybrid and Ensemble-Based Recommender Systems</a:t>
            </a:r>
          </a:p>
          <a:p>
            <a:pPr lvl="1"/>
            <a:r>
              <a:rPr lang="en-US" altLang="ko-KR" dirty="0"/>
              <a:t>collaborative filtering systems rely on community ratings</a:t>
            </a:r>
          </a:p>
          <a:p>
            <a:pPr lvl="1"/>
            <a:r>
              <a:rPr lang="en-US" altLang="ko-KR" dirty="0"/>
              <a:t>content-based methods rely on textual descriptions and the target user’s own ratings</a:t>
            </a:r>
          </a:p>
          <a:p>
            <a:pPr lvl="1"/>
            <a:r>
              <a:rPr lang="en-US" altLang="ko-KR" dirty="0"/>
              <a:t>knowledge-based systems rely on interactions with the user in the context of knowledge bases</a:t>
            </a:r>
          </a:p>
          <a:p>
            <a:pPr lvl="1"/>
            <a:r>
              <a:rPr lang="en-US" altLang="ko-KR" dirty="0"/>
              <a:t>able to </a:t>
            </a:r>
            <a:r>
              <a:rPr lang="en-US" altLang="ko-KR" b="1" dirty="0"/>
              <a:t>improve the effectiveness</a:t>
            </a:r>
            <a:r>
              <a:rPr lang="en-US" altLang="ko-KR" dirty="0"/>
              <a:t> of recommender systems </a:t>
            </a:r>
            <a:r>
              <a:rPr lang="en-US" altLang="ko-KR" b="1" dirty="0"/>
              <a:t>by combining</a:t>
            </a:r>
            <a:r>
              <a:rPr lang="en-US" altLang="ko-KR" dirty="0"/>
              <a:t> multiple models of the same type</a:t>
            </a:r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1171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In different domains, such as </a:t>
            </a:r>
            <a:r>
              <a:rPr lang="en-US" altLang="ko-KR" b="1" dirty="0"/>
              <a:t>temporal </a:t>
            </a:r>
            <a:r>
              <a:rPr lang="en-US" altLang="ko-KR" dirty="0"/>
              <a:t>data, </a:t>
            </a:r>
            <a:r>
              <a:rPr lang="en-US" altLang="ko-KR" b="1" dirty="0"/>
              <a:t>location-based </a:t>
            </a:r>
            <a:r>
              <a:rPr lang="en-US" altLang="ko-KR" dirty="0"/>
              <a:t>data, and </a:t>
            </a:r>
            <a:r>
              <a:rPr lang="en-US" altLang="ko-KR" b="1" dirty="0"/>
              <a:t>social </a:t>
            </a:r>
            <a:r>
              <a:rPr lang="en-US" altLang="ko-KR" dirty="0"/>
              <a:t>data, the context of the recommendation plays a critical role</a:t>
            </a:r>
          </a:p>
          <a:p>
            <a:r>
              <a:rPr lang="en-US" altLang="ko-KR" b="1" dirty="0"/>
              <a:t>context-aware recommender systems </a:t>
            </a:r>
            <a:r>
              <a:rPr lang="en-US" altLang="ko-KR" dirty="0"/>
              <a:t>take various types of contextual information into account, while making recommendations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298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1.4.2 Time-Sensitive Recommender Systems</a:t>
            </a:r>
          </a:p>
          <a:p>
            <a:pPr lvl="1"/>
            <a:r>
              <a:rPr lang="en-US" altLang="ko-KR" dirty="0"/>
              <a:t>1. The rating of an item might </a:t>
            </a:r>
            <a:r>
              <a:rPr lang="en-US" altLang="ko-KR" b="1" dirty="0"/>
              <a:t>evolve with time</a:t>
            </a:r>
            <a:r>
              <a:rPr lang="en-US" altLang="ko-KR" dirty="0"/>
              <a:t>, as community attitudes evolve and the interests of users </a:t>
            </a:r>
            <a:r>
              <a:rPr lang="en-US" altLang="ko-KR" b="1" dirty="0"/>
              <a:t>change over time</a:t>
            </a:r>
            <a:r>
              <a:rPr lang="en-US" altLang="ko-KR" dirty="0"/>
              <a:t>.</a:t>
            </a:r>
          </a:p>
          <a:p>
            <a:pPr lvl="1"/>
            <a:r>
              <a:rPr kumimoji="1" lang="en-US" altLang="en-US" dirty="0"/>
              <a:t>2. </a:t>
            </a:r>
            <a:r>
              <a:rPr lang="en-US" altLang="ko-KR" dirty="0"/>
              <a:t>The rating of an item might </a:t>
            </a:r>
            <a:r>
              <a:rPr lang="en-US" altLang="ko-KR" b="1" dirty="0"/>
              <a:t>be dependent on </a:t>
            </a:r>
            <a:r>
              <a:rPr lang="en-US" altLang="ko-KR" dirty="0"/>
              <a:t>the </a:t>
            </a:r>
            <a:r>
              <a:rPr lang="en-US" altLang="ko-KR" b="1" dirty="0"/>
              <a:t>specific time of day, day of week, month, or season</a:t>
            </a:r>
            <a:r>
              <a:rPr lang="en-US" altLang="ko-KR" dirty="0"/>
              <a:t>. For example, it makes little sense to recommend winter clothing during the summer, or raincoats during the dry season.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738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1.4.4 Social Recommender Systems</a:t>
            </a:r>
          </a:p>
          <a:p>
            <a:pPr lvl="1"/>
            <a:r>
              <a:rPr lang="en-US" altLang="ko-KR" dirty="0"/>
              <a:t>Social recommender systems are </a:t>
            </a:r>
            <a:r>
              <a:rPr lang="en-US" altLang="ko-KR" b="1" dirty="0"/>
              <a:t>based on network structures, social cues and tags, or a combination of these various network aspects</a:t>
            </a:r>
            <a:endParaRPr kumimoji="1"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25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1.4.4 Social Recommender Systems</a:t>
            </a:r>
          </a:p>
          <a:p>
            <a:pPr lvl="1"/>
            <a:r>
              <a:rPr lang="en-US" altLang="ko-KR" dirty="0"/>
              <a:t>1.4.4.1 Structural Recommendation of Nodes and Links</a:t>
            </a:r>
          </a:p>
          <a:p>
            <a:pPr lvl="2"/>
            <a:r>
              <a:rPr lang="en-US" altLang="ko-KR" dirty="0"/>
              <a:t>Various types of networks are composed of </a:t>
            </a:r>
            <a:r>
              <a:rPr lang="en-US" altLang="ko-KR" b="1" dirty="0"/>
              <a:t>nodes</a:t>
            </a:r>
            <a:r>
              <a:rPr lang="en-US" altLang="ko-KR" dirty="0"/>
              <a:t> and </a:t>
            </a:r>
            <a:r>
              <a:rPr lang="en-US" altLang="ko-KR" b="1" dirty="0"/>
              <a:t>links</a:t>
            </a:r>
          </a:p>
          <a:p>
            <a:pPr lvl="2"/>
            <a:r>
              <a:rPr lang="en-US" altLang="ko-KR" dirty="0"/>
              <a:t>A key component of these methods is the use of the </a:t>
            </a:r>
            <a:r>
              <a:rPr lang="en-US" altLang="ko-KR" b="1" dirty="0"/>
              <a:t>PageRank algorithm</a:t>
            </a:r>
          </a:p>
          <a:p>
            <a:pPr lvl="2"/>
            <a:r>
              <a:rPr lang="en-US" altLang="ko-KR" dirty="0"/>
              <a:t>In cases where examples of nodes of interest are available, such </a:t>
            </a:r>
            <a:r>
              <a:rPr lang="en-US" altLang="ko-KR" b="1" dirty="0"/>
              <a:t>nodes can be used </a:t>
            </a:r>
            <a:r>
              <a:rPr lang="en-US" altLang="ko-KR" dirty="0"/>
              <a:t>as training data </a:t>
            </a:r>
            <a:r>
              <a:rPr lang="en-US" altLang="ko-KR" b="1" dirty="0"/>
              <a:t>in order to determine other nodes of interest</a:t>
            </a:r>
          </a:p>
        </p:txBody>
      </p:sp>
    </p:spTree>
    <p:extLst>
      <p:ext uri="{BB962C8B-B14F-4D97-AF65-F5344CB8AC3E}">
        <p14:creationId xmlns:p14="http://schemas.microsoft.com/office/powerpoint/2010/main" val="41045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1.4.4 Social Recommender Systems</a:t>
            </a:r>
          </a:p>
          <a:p>
            <a:pPr lvl="1"/>
            <a:r>
              <a:rPr lang="en-US" altLang="ko-KR" dirty="0"/>
              <a:t>1.4.4.2 Product and Content Recommendations with Social Influence</a:t>
            </a:r>
          </a:p>
          <a:p>
            <a:pPr lvl="2"/>
            <a:r>
              <a:rPr lang="en-US" altLang="ko-KR" dirty="0"/>
              <a:t>recommendations are performed with the help of </a:t>
            </a:r>
            <a:r>
              <a:rPr lang="en-US" altLang="ko-KR" b="1" dirty="0"/>
              <a:t>network connections </a:t>
            </a:r>
            <a:r>
              <a:rPr lang="en-US" altLang="ko-KR" dirty="0"/>
              <a:t>and other </a:t>
            </a:r>
            <a:r>
              <a:rPr lang="en-US" altLang="ko-KR" b="1" dirty="0"/>
              <a:t>social cues</a:t>
            </a:r>
          </a:p>
          <a:p>
            <a:pPr lvl="2"/>
            <a:r>
              <a:rPr lang="en-US" altLang="ko-KR" dirty="0"/>
              <a:t>it is important to be able to </a:t>
            </a:r>
            <a:r>
              <a:rPr lang="en-US" altLang="ko-KR" b="1" dirty="0"/>
              <a:t>determine influential </a:t>
            </a:r>
            <a:r>
              <a:rPr lang="en-US" altLang="ko-KR" dirty="0"/>
              <a:t>and topically </a:t>
            </a:r>
            <a:r>
              <a:rPr lang="en-US" altLang="ko-KR" b="1" dirty="0"/>
              <a:t>relevant entities </a:t>
            </a:r>
            <a:r>
              <a:rPr lang="en-US" altLang="ko-KR" dirty="0"/>
              <a:t>in the network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630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b="1" dirty="0"/>
              <a:t>Algorithms for recommender systems</a:t>
            </a:r>
            <a:r>
              <a:rPr lang="en-US" altLang="ko-KR" dirty="0"/>
              <a:t>, their </a:t>
            </a:r>
            <a:r>
              <a:rPr lang="en-US" altLang="ko-KR" b="1" dirty="0"/>
              <a:t>advantages</a:t>
            </a:r>
            <a:r>
              <a:rPr lang="en-US" altLang="ko-KR" dirty="0"/>
              <a:t> and </a:t>
            </a:r>
            <a:r>
              <a:rPr lang="en-US" altLang="ko-KR" b="1" dirty="0"/>
              <a:t>disadvantages</a:t>
            </a:r>
            <a:r>
              <a:rPr lang="en-US" altLang="ko-KR" dirty="0"/>
              <a:t>, and the </a:t>
            </a:r>
            <a:r>
              <a:rPr lang="en-US" altLang="ko-KR" b="1" dirty="0"/>
              <a:t>specific scenarios </a:t>
            </a:r>
            <a:r>
              <a:rPr lang="en-US" altLang="ko-KR" dirty="0"/>
              <a:t>in which they are most effective</a:t>
            </a:r>
          </a:p>
          <a:p>
            <a:r>
              <a:rPr lang="en-US" altLang="ko-KR" b="1" dirty="0"/>
              <a:t>hybrid systems</a:t>
            </a:r>
            <a:r>
              <a:rPr lang="en-US" altLang="ko-KR" dirty="0"/>
              <a:t> can be developed, which exploit these trade-offs effectively</a:t>
            </a:r>
          </a:p>
          <a:p>
            <a:r>
              <a:rPr lang="en-US" altLang="ko-KR" dirty="0"/>
              <a:t>A number of </a:t>
            </a:r>
            <a:r>
              <a:rPr lang="en-US" altLang="ko-KR" b="1" dirty="0"/>
              <a:t>advanced topics</a:t>
            </a:r>
            <a:r>
              <a:rPr lang="en-US" altLang="ko-KR" dirty="0"/>
              <a:t>, such as attack models, group recommender systems, multicriteria systems, active learning systems, </a:t>
            </a:r>
            <a:r>
              <a:rPr lang="en-US" altLang="ko-KR" b="1" dirty="0"/>
              <a:t>will be studied</a:t>
            </a:r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1.4.4 Social Recommender Systems</a:t>
            </a:r>
          </a:p>
          <a:p>
            <a:pPr lvl="1"/>
            <a:r>
              <a:rPr lang="en-US" altLang="ko-KR" dirty="0"/>
              <a:t>1.4.4.3 Trustworthy Recommender Systems</a:t>
            </a:r>
          </a:p>
          <a:p>
            <a:pPr lvl="2"/>
            <a:r>
              <a:rPr lang="en-US" altLang="ko-KR" dirty="0"/>
              <a:t>allow users to </a:t>
            </a:r>
            <a:r>
              <a:rPr lang="en-US" altLang="ko-KR" b="1" dirty="0"/>
              <a:t>express their trust and distrust </a:t>
            </a:r>
            <a:r>
              <a:rPr lang="en-US" altLang="ko-KR" dirty="0"/>
              <a:t>in one another</a:t>
            </a:r>
          </a:p>
          <a:p>
            <a:pPr lvl="2"/>
            <a:r>
              <a:rPr lang="en-US" altLang="ko-KR" dirty="0"/>
              <a:t>This </a:t>
            </a:r>
            <a:r>
              <a:rPr lang="en-US" altLang="ko-KR" b="1" dirty="0"/>
              <a:t>trust information </a:t>
            </a:r>
            <a:r>
              <a:rPr lang="en-US" altLang="ko-KR" dirty="0"/>
              <a:t>is very </a:t>
            </a:r>
            <a:r>
              <a:rPr lang="en-US" altLang="ko-KR" b="1" dirty="0"/>
              <a:t>useful for </a:t>
            </a:r>
            <a:r>
              <a:rPr lang="en-US" altLang="ko-KR" dirty="0"/>
              <a:t>making more </a:t>
            </a:r>
            <a:r>
              <a:rPr lang="en-US" altLang="ko-KR" b="1" dirty="0"/>
              <a:t>robust recommendation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ACFD5C-4206-E0F6-81CB-7E449A85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69" y="3675323"/>
            <a:ext cx="3401691" cy="25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31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8B808D-87DC-874D-A143-30347AD3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617" y="3897472"/>
            <a:ext cx="2613406" cy="19833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1.4.4 Social Recommender Systems</a:t>
            </a:r>
          </a:p>
          <a:p>
            <a:pPr lvl="1"/>
            <a:r>
              <a:rPr lang="en-US" altLang="ko-KR" dirty="0"/>
              <a:t>1.4.4.4 Leveraging Social Tagging Feedback for Recommendations</a:t>
            </a:r>
          </a:p>
          <a:p>
            <a:pPr lvl="2"/>
            <a:r>
              <a:rPr lang="en-US" altLang="ko-KR" dirty="0"/>
              <a:t>Social Tags are </a:t>
            </a:r>
            <a:r>
              <a:rPr lang="en-US" altLang="ko-KR" b="1" dirty="0"/>
              <a:t>meta-data</a:t>
            </a:r>
            <a:r>
              <a:rPr lang="en-US" altLang="ko-KR" dirty="0"/>
              <a:t> that users utilize to add short informative keywords to the content</a:t>
            </a:r>
          </a:p>
          <a:p>
            <a:pPr lvl="2"/>
            <a:r>
              <a:rPr lang="en-US" altLang="ko-KR" dirty="0"/>
              <a:t>provide useful information about </a:t>
            </a:r>
            <a:r>
              <a:rPr lang="en-US" altLang="ko-KR" b="1" dirty="0"/>
              <a:t>the interests of both the user and the content </a:t>
            </a:r>
            <a:r>
              <a:rPr lang="en-US" altLang="ko-KR" dirty="0"/>
              <a:t>of the item because the tag is associated with both</a:t>
            </a:r>
          </a:p>
        </p:txBody>
      </p:sp>
    </p:spTree>
    <p:extLst>
      <p:ext uri="{BB962C8B-B14F-4D97-AF65-F5344CB8AC3E}">
        <p14:creationId xmlns:p14="http://schemas.microsoft.com/office/powerpoint/2010/main" val="166742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8B808D-87DC-874D-A143-30347AD3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57" y="3897472"/>
            <a:ext cx="2613406" cy="19833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1.4 Domain-Specific Challenge in </a:t>
            </a:r>
            <a:r>
              <a:rPr kumimoji="1" lang="en-US" altLang="en-US" sz="4000" dirty="0" err="1"/>
              <a:t>RecSys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1.4.4 Social Recommender Systems</a:t>
            </a:r>
          </a:p>
          <a:p>
            <a:pPr lvl="1"/>
            <a:r>
              <a:rPr lang="en-US" altLang="ko-KR" dirty="0"/>
              <a:t>1.4.4.4 Leveraging Social Tagging Feedback for Recommendations</a:t>
            </a:r>
          </a:p>
          <a:p>
            <a:pPr lvl="2"/>
            <a:r>
              <a:rPr lang="en-US" altLang="ko-KR" dirty="0"/>
              <a:t>The tags serve as </a:t>
            </a:r>
            <a:r>
              <a:rPr lang="en-US" altLang="ko-KR" b="1" dirty="0"/>
              <a:t>useful contex</a:t>
            </a:r>
            <a:r>
              <a:rPr lang="en-US" altLang="ko-KR" dirty="0"/>
              <a:t>t for performing the recommendations</a:t>
            </a:r>
          </a:p>
          <a:p>
            <a:pPr lvl="2"/>
            <a:r>
              <a:rPr lang="en-US" altLang="ko-KR" dirty="0"/>
              <a:t>Methods for </a:t>
            </a:r>
            <a:r>
              <a:rPr lang="en-US" altLang="ko-KR" b="1" dirty="0"/>
              <a:t>context-sensitive recommendations </a:t>
            </a:r>
            <a:r>
              <a:rPr lang="en-US" altLang="ko-KR" dirty="0"/>
              <a:t>can be directly used to incorporate this feedback into the recommendation process</a:t>
            </a:r>
          </a:p>
        </p:txBody>
      </p:sp>
    </p:spTree>
    <p:extLst>
      <p:ext uri="{BB962C8B-B14F-4D97-AF65-F5344CB8AC3E}">
        <p14:creationId xmlns:p14="http://schemas.microsoft.com/office/powerpoint/2010/main" val="236193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94C26-FFE8-B543-B232-86022A308755}"/>
              </a:ext>
            </a:extLst>
          </p:cNvPr>
          <p:cNvSpPr txBox="1"/>
          <p:nvPr/>
        </p:nvSpPr>
        <p:spPr>
          <a:xfrm>
            <a:off x="4876800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25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1.2 Goals of </a:t>
            </a:r>
            <a:r>
              <a:rPr kumimoji="1" lang="en-US" altLang="en-US" dirty="0" err="1"/>
              <a:t>RecSys</a:t>
            </a:r>
            <a:endParaRPr kumimoji="1" lang="en-US" altLang="en-US" dirty="0"/>
          </a:p>
          <a:p>
            <a:r>
              <a:rPr kumimoji="1" lang="en-US" altLang="en-US" dirty="0"/>
              <a:t>1.3 Basic model of </a:t>
            </a:r>
            <a:r>
              <a:rPr kumimoji="1" lang="en-US" altLang="en-US" dirty="0" err="1"/>
              <a:t>RecSys</a:t>
            </a:r>
            <a:endParaRPr kumimoji="1" lang="en-US" altLang="en-US" dirty="0"/>
          </a:p>
          <a:p>
            <a:r>
              <a:rPr kumimoji="1" lang="en-US" altLang="en-US" dirty="0"/>
              <a:t>1.4 Domain-Specific Challenge in </a:t>
            </a:r>
            <a:r>
              <a:rPr kumimoji="1" lang="en-US" altLang="en-US" dirty="0" err="1"/>
              <a:t>RecSys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1.2 Goals of </a:t>
            </a:r>
            <a:r>
              <a:rPr kumimoji="1" lang="en-US" altLang="en-US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b="1" dirty="0"/>
              <a:t>Increasing product sales</a:t>
            </a:r>
            <a:r>
              <a:rPr lang="en-US" altLang="ko-KR" dirty="0"/>
              <a:t> is the </a:t>
            </a:r>
            <a:r>
              <a:rPr lang="en-US" altLang="ko-KR" b="1" dirty="0"/>
              <a:t>primary goal </a:t>
            </a:r>
            <a:r>
              <a:rPr lang="en-US" altLang="ko-KR" dirty="0"/>
              <a:t>of a recommender system.</a:t>
            </a:r>
          </a:p>
          <a:p>
            <a:pPr lvl="1"/>
            <a:r>
              <a:rPr lang="en-US" altLang="ko-KR" dirty="0"/>
              <a:t>recommender systems bring relevant items to the attention of users</a:t>
            </a:r>
            <a:endParaRPr kumimoji="1" lang="en-US" altLang="ko-KR" dirty="0"/>
          </a:p>
          <a:p>
            <a:r>
              <a:rPr kumimoji="1" lang="en-US" altLang="ko-KR" dirty="0"/>
              <a:t>So, introduce the two primary models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79A5DF0-F73E-E7CC-0BF7-C115E9741535}"/>
              </a:ext>
            </a:extLst>
          </p:cNvPr>
          <p:cNvSpPr txBox="1">
            <a:spLocks/>
          </p:cNvSpPr>
          <p:nvPr/>
        </p:nvSpPr>
        <p:spPr>
          <a:xfrm>
            <a:off x="6663267" y="4978397"/>
            <a:ext cx="2675467" cy="482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Ranking Model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DD1EB4-E9A8-DB7A-0BEC-49653CFEF178}"/>
              </a:ext>
            </a:extLst>
          </p:cNvPr>
          <p:cNvSpPr txBox="1">
            <a:spLocks/>
          </p:cNvSpPr>
          <p:nvPr/>
        </p:nvSpPr>
        <p:spPr>
          <a:xfrm>
            <a:off x="3175001" y="4978396"/>
            <a:ext cx="2675467" cy="482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64423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1.2 Goals of </a:t>
            </a:r>
            <a:r>
              <a:rPr kumimoji="1" lang="en-US" altLang="en-US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 </a:t>
            </a:r>
            <a:r>
              <a:rPr kumimoji="1" lang="en-US" altLang="en-US" b="1" dirty="0"/>
              <a:t>Relevance</a:t>
            </a:r>
          </a:p>
          <a:p>
            <a:pPr lvl="1"/>
            <a:r>
              <a:rPr lang="en-US" altLang="ko-KR" dirty="0"/>
              <a:t>Users are more likely to consume items they find interesting</a:t>
            </a:r>
            <a:r>
              <a:rPr kumimoji="1" lang="en-US" altLang="ko-KR" dirty="0"/>
              <a:t>.</a:t>
            </a:r>
            <a:endParaRPr kumimoji="1" lang="en-US" altLang="en-US" dirty="0"/>
          </a:p>
          <a:p>
            <a:r>
              <a:rPr kumimoji="1" lang="en-US" altLang="en-US" dirty="0"/>
              <a:t>2. </a:t>
            </a:r>
            <a:r>
              <a:rPr kumimoji="1" lang="en-US" altLang="en-US" b="1" dirty="0"/>
              <a:t>Novelty</a:t>
            </a:r>
          </a:p>
          <a:p>
            <a:pPr lvl="1"/>
            <a:r>
              <a:rPr lang="en-US" altLang="ko-KR" dirty="0"/>
              <a:t>Something that the user has not seen in the past.</a:t>
            </a:r>
            <a:endParaRPr kumimoji="1" lang="en-US" altLang="en-US" b="1" dirty="0"/>
          </a:p>
          <a:p>
            <a:pPr marL="0" indent="0">
              <a:buNone/>
            </a:pP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017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1.2 Goals of </a:t>
            </a:r>
            <a:r>
              <a:rPr kumimoji="1" lang="en-US" altLang="en-US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3. </a:t>
            </a:r>
            <a:r>
              <a:rPr kumimoji="1" lang="en-US" altLang="en-US" b="1" dirty="0"/>
              <a:t>Serendipity (different from Novelty)</a:t>
            </a:r>
          </a:p>
          <a:p>
            <a:pPr lvl="1"/>
            <a:r>
              <a:rPr lang="en-US" altLang="ko-KR" dirty="0"/>
              <a:t>the items recommended are somewhat unexpected, and therefore there is a modest element of lucky</a:t>
            </a:r>
            <a:r>
              <a:rPr kumimoji="1" lang="en-US" altLang="ko-KR" b="1" dirty="0"/>
              <a:t> </a:t>
            </a:r>
            <a:r>
              <a:rPr lang="en-US" altLang="ko-KR" dirty="0"/>
              <a:t>discovery, as opposed to obvious recommendations</a:t>
            </a:r>
            <a:endParaRPr kumimoji="1" lang="en-US" altLang="en-US" b="1" dirty="0"/>
          </a:p>
          <a:p>
            <a:r>
              <a:rPr kumimoji="1" lang="en-US" altLang="en-US" dirty="0"/>
              <a:t>4. </a:t>
            </a:r>
            <a:r>
              <a:rPr kumimoji="1" lang="en-US" altLang="en-US" b="1" dirty="0"/>
              <a:t>Diversity</a:t>
            </a:r>
          </a:p>
          <a:p>
            <a:pPr lvl="1"/>
            <a:r>
              <a:rPr lang="en-US" altLang="ko-KR" dirty="0"/>
              <a:t>when the recommended list </a:t>
            </a:r>
            <a:r>
              <a:rPr lang="en-US" altLang="ko-KR" b="1" dirty="0"/>
              <a:t>contains items of different types</a:t>
            </a:r>
            <a:r>
              <a:rPr lang="en-US" altLang="ko-KR" dirty="0"/>
              <a:t>, there is a greater chance that the user might like at least one of these items</a:t>
            </a:r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93635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1.3.1. Collaborative Filtering</a:t>
            </a:r>
          </a:p>
          <a:p>
            <a:pPr lvl="1"/>
            <a:r>
              <a:rPr lang="en-US" altLang="ko-KR" b="1" dirty="0"/>
              <a:t>use the collaborative power </a:t>
            </a:r>
            <a:r>
              <a:rPr lang="en-US" altLang="ko-KR" dirty="0"/>
              <a:t>of the ratings provided by multiple users to make recommendations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main challenge </a:t>
            </a:r>
            <a:r>
              <a:rPr lang="en-US" altLang="ko-KR" dirty="0"/>
              <a:t>is that the ratings matrices are </a:t>
            </a:r>
            <a:r>
              <a:rPr lang="en-US" altLang="ko-KR" b="1" dirty="0"/>
              <a:t>sparse</a:t>
            </a:r>
            <a:endParaRPr kumimoji="1" lang="ko-Kore-KR" altLang="en-US" b="1" dirty="0"/>
          </a:p>
        </p:txBody>
      </p:sp>
      <p:pic>
        <p:nvPicPr>
          <p:cNvPr id="1026" name="Picture 2" descr="Collaborative Filtering">
            <a:extLst>
              <a:ext uri="{FF2B5EF4-FFF2-40B4-BE49-F238E27FC236}">
                <a16:creationId xmlns:a16="http://schemas.microsoft.com/office/drawing/2014/main" id="{D1FF2AB1-B4EB-59F9-EB73-4161FF05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40" y="2873828"/>
            <a:ext cx="3158260" cy="30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1.3.1. Collaborative Filtering</a:t>
            </a:r>
          </a:p>
          <a:p>
            <a:r>
              <a:rPr kumimoji="1" lang="en-US" altLang="en-US" dirty="0"/>
              <a:t>User-based CF</a:t>
            </a:r>
          </a:p>
          <a:p>
            <a:r>
              <a:rPr kumimoji="1" lang="en-US" altLang="en-US" dirty="0"/>
              <a:t>Item-based CF</a:t>
            </a: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DB80B3F8-72EE-354E-2AD5-F329C1EC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70" y="2477381"/>
            <a:ext cx="65246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8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5C5E270-860F-8F4C-2D83-3FF17A53F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6"/>
          <a:stretch/>
        </p:blipFill>
        <p:spPr bwMode="auto">
          <a:xfrm>
            <a:off x="4726379" y="3178076"/>
            <a:ext cx="2739242" cy="29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1.3 Basic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RecSys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1.3.2. Content-based </a:t>
            </a:r>
            <a:r>
              <a:rPr lang="en-US" altLang="ko-KR" dirty="0"/>
              <a:t>Recommender Systems</a:t>
            </a:r>
            <a:endParaRPr kumimoji="1" lang="en-US" altLang="en-US" dirty="0"/>
          </a:p>
          <a:p>
            <a:r>
              <a:rPr lang="en-US" altLang="ko-KR" dirty="0"/>
              <a:t>the descriptive </a:t>
            </a:r>
            <a:r>
              <a:rPr lang="en-US" altLang="ko-KR" b="1" dirty="0"/>
              <a:t>attributes of items are used </a:t>
            </a:r>
            <a:r>
              <a:rPr lang="en-US" altLang="ko-KR" dirty="0"/>
              <a:t>to make recommendations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232938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1855</Words>
  <Application>Microsoft Office PowerPoint</Application>
  <PresentationFormat>와이드스크린</PresentationFormat>
  <Paragraphs>232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Courier New</vt:lpstr>
      <vt:lpstr>Wingdings</vt:lpstr>
      <vt:lpstr>1_디자인 사용자 지정</vt:lpstr>
      <vt:lpstr>1. An Introduction to RecSys</vt:lpstr>
      <vt:lpstr>Summary</vt:lpstr>
      <vt:lpstr>Contents</vt:lpstr>
      <vt:lpstr>1.2 Goals of RecSys</vt:lpstr>
      <vt:lpstr>1.2 Goals of RecSys</vt:lpstr>
      <vt:lpstr>1.2 Goals of RecSys</vt:lpstr>
      <vt:lpstr>1.3 Basic model of RecSys</vt:lpstr>
      <vt:lpstr>1.3 Basic model of RecSys</vt:lpstr>
      <vt:lpstr>1.3 Basic model of RecSys</vt:lpstr>
      <vt:lpstr>1.3 Basic model of RecSys</vt:lpstr>
      <vt:lpstr>1.3 Basic model of RecSys</vt:lpstr>
      <vt:lpstr>1.3 Basic model of RecSys</vt:lpstr>
      <vt:lpstr>1.3 Basic model of RecSys</vt:lpstr>
      <vt:lpstr>1.3 Basic model of RecSys</vt:lpstr>
      <vt:lpstr>1.4 Domain-Specific Challenge in RecSys</vt:lpstr>
      <vt:lpstr>1.4 Domain-Specific Challenge in RecSys</vt:lpstr>
      <vt:lpstr>1.4 Domain-Specific Challenge in RecSys</vt:lpstr>
      <vt:lpstr>1.4 Domain-Specific Challenge in RecSys</vt:lpstr>
      <vt:lpstr>1.4 Domain-Specific Challenge in RecSys</vt:lpstr>
      <vt:lpstr>1.4 Domain-Specific Challenge in RecSys</vt:lpstr>
      <vt:lpstr>1.4 Domain-Specific Challenge in RecSys</vt:lpstr>
      <vt:lpstr>1.4 Domain-Specific Challenge in RecSys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 지운</cp:lastModifiedBy>
  <cp:revision>38</cp:revision>
  <dcterms:created xsi:type="dcterms:W3CDTF">2022-07-12T16:13:48Z</dcterms:created>
  <dcterms:modified xsi:type="dcterms:W3CDTF">2023-01-09T09:47:43Z</dcterms:modified>
</cp:coreProperties>
</file>