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76" r:id="rId4"/>
    <p:sldId id="274" r:id="rId5"/>
    <p:sldId id="275" r:id="rId6"/>
    <p:sldId id="278" r:id="rId7"/>
    <p:sldId id="279" r:id="rId8"/>
    <p:sldId id="280" r:id="rId9"/>
    <p:sldId id="281" r:id="rId10"/>
    <p:sldId id="282" r:id="rId11"/>
    <p:sldId id="277" r:id="rId12"/>
    <p:sldId id="283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6" r:id="rId24"/>
    <p:sldId id="295" r:id="rId25"/>
    <p:sldId id="297" r:id="rId26"/>
    <p:sldId id="29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000" autoAdjust="0"/>
  </p:normalViewPr>
  <p:slideViewPr>
    <p:cSldViewPr snapToGrid="0">
      <p:cViewPr varScale="1">
        <p:scale>
          <a:sx n="75" d="100"/>
          <a:sy n="75" d="100"/>
        </p:scale>
        <p:origin x="195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결론적으로는 우리가 </a:t>
            </a:r>
            <a:r>
              <a:rPr lang="ko-KR" altLang="en-US" dirty="0" err="1"/>
              <a:t>아는대로</a:t>
            </a:r>
            <a:r>
              <a:rPr lang="ko-KR" altLang="en-US" dirty="0"/>
              <a:t> 주변 노드 정보를 </a:t>
            </a:r>
            <a:r>
              <a:rPr lang="en-US" altLang="ko-KR" dirty="0"/>
              <a:t>aggregate</a:t>
            </a:r>
            <a:r>
              <a:rPr lang="ko-KR" altLang="en-US" dirty="0"/>
              <a:t>하여 </a:t>
            </a:r>
            <a:r>
              <a:rPr lang="en-US" altLang="ko-KR" dirty="0"/>
              <a:t>conv</a:t>
            </a:r>
            <a:r>
              <a:rPr lang="ko-KR" altLang="en-US" dirty="0"/>
              <a:t>를 수행하는 </a:t>
            </a:r>
            <a:r>
              <a:rPr lang="en-US" altLang="ko-KR" dirty="0"/>
              <a:t>spatial</a:t>
            </a:r>
            <a:r>
              <a:rPr lang="ko-KR" altLang="en-US" dirty="0"/>
              <a:t>한 방식처럼 보이지만</a:t>
            </a:r>
            <a:r>
              <a:rPr lang="en-US" altLang="ko-KR" dirty="0"/>
              <a:t>, </a:t>
            </a:r>
            <a:r>
              <a:rPr lang="ko-KR" altLang="en-US" dirty="0"/>
              <a:t>하지만 이 식을 유도하기 위한 원리 속에 </a:t>
            </a:r>
            <a:r>
              <a:rPr lang="en-US" altLang="ko-KR" dirty="0"/>
              <a:t>spectral</a:t>
            </a:r>
            <a:r>
              <a:rPr lang="ko-KR" altLang="en-US" dirty="0"/>
              <a:t>한 접근 방법이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그것을 이해하는 것이 이 논문의 전부였다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0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78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라플라시안</a:t>
            </a:r>
            <a:r>
              <a:rPr lang="ko-KR" altLang="en-US" dirty="0"/>
              <a:t> 행렬은 </a:t>
            </a:r>
            <a:r>
              <a:rPr lang="ko-KR" altLang="en-US" dirty="0" err="1"/>
              <a:t>디그리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인접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5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라플라시안의</a:t>
            </a:r>
            <a:r>
              <a:rPr lang="ko-KR" altLang="en-US" dirty="0"/>
              <a:t> 의미는</a:t>
            </a:r>
            <a:r>
              <a:rPr lang="en-US" altLang="ko-KR" dirty="0"/>
              <a:t> </a:t>
            </a:r>
            <a:r>
              <a:rPr lang="ko-KR" altLang="en-US" dirty="0"/>
              <a:t>무엇일까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라플라시안에</a:t>
            </a:r>
            <a:r>
              <a:rPr lang="ko-KR" altLang="en-US" dirty="0"/>
              <a:t> 노드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곱하면</a:t>
            </a:r>
            <a:r>
              <a:rPr lang="en-US" altLang="ko-KR" dirty="0"/>
              <a:t>, </a:t>
            </a:r>
            <a:r>
              <a:rPr lang="ko-KR" altLang="en-US" dirty="0"/>
              <a:t>각 노드와 이웃 노드의 차이가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단순히 이웃 노드 차이 값을 </a:t>
            </a:r>
            <a:r>
              <a:rPr lang="ko-KR" altLang="en-US" dirty="0" err="1"/>
              <a:t>단순합하면</a:t>
            </a:r>
            <a:r>
              <a:rPr lang="ko-KR" altLang="en-US" dirty="0"/>
              <a:t> 표현에 한계가 있다</a:t>
            </a:r>
            <a:r>
              <a:rPr lang="en-US" altLang="ko-KR" dirty="0"/>
              <a:t>.</a:t>
            </a:r>
            <a:r>
              <a:rPr lang="ko-KR" altLang="en-US" dirty="0"/>
              <a:t> 부호 차이에 의해 </a:t>
            </a:r>
            <a:r>
              <a:rPr lang="en-US" altLang="ko-KR" dirty="0"/>
              <a:t>0</a:t>
            </a:r>
            <a:r>
              <a:rPr lang="ko-KR" altLang="en-US" dirty="0"/>
              <a:t>이 되었다고 </a:t>
            </a:r>
            <a:r>
              <a:rPr lang="ko-KR" altLang="en-US" dirty="0" err="1"/>
              <a:t>노드간에</a:t>
            </a:r>
            <a:r>
              <a:rPr lang="ko-KR" altLang="en-US" dirty="0"/>
              <a:t> 유사도가 크다고 해석할 수 없기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 절대값 또는 제곱 형태로 </a:t>
            </a:r>
            <a:r>
              <a:rPr lang="ko-KR" altLang="en-US" dirty="0" err="1"/>
              <a:t>바꾸는게</a:t>
            </a:r>
            <a:r>
              <a:rPr lang="ko-KR" altLang="en-US" dirty="0"/>
              <a:t> 합리적이다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14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두번</a:t>
            </a:r>
            <a:r>
              <a:rPr lang="ko-KR" altLang="en-US" dirty="0"/>
              <a:t> 곱해서 제곱 형태로 만들면 이런 식이 유도 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</a:t>
            </a:r>
            <a:r>
              <a:rPr lang="en-US" altLang="ko-KR" sz="12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quadratic 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값이 작을 수록 타겟 노드와 이웃 노드의 </a:t>
            </a:r>
            <a:r>
              <a:rPr lang="ko-KR" altLang="en-US" sz="1200" b="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피쳐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값이 유사하다고 할 수 있게 되는 것인데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여기서 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quadratic form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최소화하는 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 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값을 구하면 된다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그것이 바로 노드의 유사한 노드끼리 같이 </a:t>
            </a:r>
            <a:r>
              <a:rPr lang="ko-KR" altLang="en-US" sz="1200" b="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임베딩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스페이스에 가깝게 만들 수 있는 </a:t>
            </a:r>
            <a:r>
              <a:rPr lang="ko-KR" altLang="en-US" sz="1200" b="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임베딩을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형성하는 것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93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</a:t>
            </a:r>
            <a:r>
              <a:rPr lang="en-US" altLang="ko-KR" dirty="0"/>
              <a:t>Laplacian quadratic </a:t>
            </a:r>
            <a:r>
              <a:rPr lang="ko-KR" altLang="en-US" dirty="0"/>
              <a:t>을 최소화 할 수 있는 해를 찾아야 한다</a:t>
            </a:r>
            <a:r>
              <a:rPr lang="en-US" altLang="ko-KR" dirty="0"/>
              <a:t>. </a:t>
            </a:r>
            <a:r>
              <a:rPr lang="ko-KR" altLang="en-US" dirty="0"/>
              <a:t>솔루션은 바로</a:t>
            </a:r>
            <a:r>
              <a:rPr lang="en-US" altLang="ko-KR" dirty="0"/>
              <a:t>.. L</a:t>
            </a:r>
            <a:r>
              <a:rPr lang="ko-KR" altLang="en-US" dirty="0"/>
              <a:t>의 </a:t>
            </a:r>
            <a:r>
              <a:rPr lang="en-US" altLang="ko-KR" dirty="0"/>
              <a:t>eigenspace </a:t>
            </a:r>
            <a:r>
              <a:rPr lang="ko-KR" altLang="en-US" dirty="0"/>
              <a:t>안에 존재한다고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L</a:t>
            </a:r>
            <a:r>
              <a:rPr lang="ko-KR" altLang="en-US" dirty="0"/>
              <a:t>의 </a:t>
            </a:r>
            <a:r>
              <a:rPr lang="en-US" altLang="ko-KR" dirty="0"/>
              <a:t>eigenvector</a:t>
            </a:r>
            <a:r>
              <a:rPr lang="ko-KR" altLang="en-US" dirty="0"/>
              <a:t>가 최적해 </a:t>
            </a:r>
            <a:r>
              <a:rPr lang="en-US" altLang="ko-KR" dirty="0"/>
              <a:t>x</a:t>
            </a:r>
            <a:r>
              <a:rPr lang="ko-KR" altLang="en-US" dirty="0"/>
              <a:t>를 만족한다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L</a:t>
            </a:r>
            <a:r>
              <a:rPr lang="ko-KR" altLang="en-US" dirty="0"/>
              <a:t>을 고유분해 시켜 얻은 고유벡터는 </a:t>
            </a:r>
            <a:r>
              <a:rPr lang="en-US" altLang="ko-KR" dirty="0"/>
              <a:t>U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푸리에 변환에 대해서 간략히 언급하자면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빨간색 시그널은 시간 축에 따라 변화하는 형태를 가지고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푸리에 변환은 이 빨간색 시그널을 이루고 있는 다양한 주기 함수 성분들로 분해하는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주기함수의 성분은 고유의 주파수와 강도를 가지고 있으며 이를 모두 합치면 다시 빨간색 시그널이 되는 형태다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노드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라플라시안</a:t>
            </a:r>
            <a:r>
              <a:rPr lang="ko-KR" altLang="en-US" dirty="0"/>
              <a:t> 고유벡터 </a:t>
            </a:r>
            <a:r>
              <a:rPr lang="en-US" altLang="ko-KR" dirty="0"/>
              <a:t>U </a:t>
            </a:r>
            <a:r>
              <a:rPr lang="ko-KR" altLang="en-US" dirty="0"/>
              <a:t>공간에 </a:t>
            </a:r>
            <a:r>
              <a:rPr lang="en-US" altLang="ko-KR" dirty="0"/>
              <a:t>projection </a:t>
            </a:r>
            <a:r>
              <a:rPr lang="ko-KR" altLang="en-US" dirty="0"/>
              <a:t>시켜서 그래프 푸리에 변환을 한다면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그래프의 특징을 고유벡터의 축으로 표현할 수 있게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53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푸리에 변환에 대해서 간략히 언급하자면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빨간색 시그널은 시간 축에 따라 변화하는 형태를 가지고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푸리에 변환은 이 빨간색 시그널을 이루고 있는 다양한 주기 함수 성분들로 분해하는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주기함수의 성분은 고유의 주파수와 강도를 가지고 있으며 이를 모두 합치면 다시 빨간색 시그널이 되는 형태다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푸리에 역변환이라고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노드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라플라시안</a:t>
            </a:r>
            <a:r>
              <a:rPr lang="ko-KR" altLang="en-US" dirty="0"/>
              <a:t> 고유벡터 </a:t>
            </a:r>
            <a:r>
              <a:rPr lang="en-US" altLang="ko-KR" dirty="0"/>
              <a:t>U </a:t>
            </a:r>
            <a:r>
              <a:rPr lang="ko-KR" altLang="en-US" dirty="0"/>
              <a:t>공간에 </a:t>
            </a:r>
            <a:r>
              <a:rPr lang="en-US" altLang="ko-KR" dirty="0"/>
              <a:t>projection </a:t>
            </a:r>
            <a:r>
              <a:rPr lang="ko-KR" altLang="en-US" dirty="0"/>
              <a:t>시켜서 그래프 푸리에 변환을 한다면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그래프의 특징을 고유벡터의 축으로 표현할 수 있게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그래프의 특징을 빨간색 시그널이라고 비유해서 생각한다면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그래프 푸리에 변환을 통해 각 주기함수의 성분으로 분해하고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낮은 주파수를 가진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r>
              <a:rPr lang="en-US" altLang="ko-KR" dirty="0"/>
              <a:t>. </a:t>
            </a:r>
            <a:r>
              <a:rPr lang="ko-KR" altLang="en-US" dirty="0"/>
              <a:t>즉 유사도가 높은 요소들만 필터링 해낸 다음 다시 </a:t>
            </a:r>
            <a:r>
              <a:rPr lang="ko-KR" altLang="en-US" dirty="0" err="1"/>
              <a:t>그래프푸리에</a:t>
            </a:r>
            <a:r>
              <a:rPr lang="ko-KR" altLang="en-US" dirty="0"/>
              <a:t> 역변환을 시킨다면 유사도가 높은 노드 특징으로 </a:t>
            </a:r>
            <a:r>
              <a:rPr lang="ko-KR" altLang="en-US" dirty="0" err="1"/>
              <a:t>임베딩이</a:t>
            </a:r>
            <a:r>
              <a:rPr lang="ko-KR" altLang="en-US" dirty="0"/>
              <a:t> 가능해진다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83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푸리에 변환에 대해서 간략히 언급하자면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빨간색 시그널은 시간 축에 따라 변화하는 형태를 가지고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푸리에 변환은 이 빨간색 시그널을 이루고 있는 다양한 주기 함수 성분들로 분해하는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주기함수의 성분은 고유의 주파수와 강도를 가지고 있으며 이를 모두 합치면 다시 빨간색 시그널이 되는 형태다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푸리에 역변환이라고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ko-KR" altLang="en-US" dirty="0"/>
              <a:t>노드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라플라시안</a:t>
            </a:r>
            <a:r>
              <a:rPr lang="ko-KR" altLang="en-US" dirty="0"/>
              <a:t> 고유벡터 </a:t>
            </a:r>
            <a:r>
              <a:rPr lang="en-US" altLang="ko-KR" dirty="0"/>
              <a:t>U </a:t>
            </a:r>
            <a:r>
              <a:rPr lang="ko-KR" altLang="en-US" dirty="0"/>
              <a:t>공간에 </a:t>
            </a:r>
            <a:r>
              <a:rPr lang="en-US" altLang="ko-KR" dirty="0"/>
              <a:t>projection </a:t>
            </a:r>
            <a:r>
              <a:rPr lang="ko-KR" altLang="en-US" dirty="0"/>
              <a:t>시켜서 그래프 푸리에 변환을 한다면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그래프의 특징을 고유벡터의 축으로 표현할 수 있게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그래프의 특징을 빨간색 시그널이라고 비유해서 생각한다면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그래프 푸리에 변환을 통해 각 주기함수의 성분으로 분해하고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낮은 주파수를 가진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r>
              <a:rPr lang="en-US" altLang="ko-KR" dirty="0"/>
              <a:t>. </a:t>
            </a:r>
            <a:r>
              <a:rPr lang="ko-KR" altLang="en-US" dirty="0"/>
              <a:t>즉 유사도가 높은 요소들만 필터링 해낸 다음 다시 </a:t>
            </a:r>
            <a:r>
              <a:rPr lang="ko-KR" altLang="en-US" dirty="0" err="1"/>
              <a:t>그래프푸리에</a:t>
            </a:r>
            <a:r>
              <a:rPr lang="ko-KR" altLang="en-US" dirty="0"/>
              <a:t> 역변환을 시킨다면 유사도가 높은 노드 특징으로 </a:t>
            </a:r>
            <a:r>
              <a:rPr lang="ko-KR" altLang="en-US" dirty="0" err="1"/>
              <a:t>임베딩이</a:t>
            </a:r>
            <a:r>
              <a:rPr lang="ko-KR" altLang="en-US" dirty="0"/>
              <a:t> 가능해진다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42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최종적으로 그래프에서 </a:t>
            </a:r>
            <a:r>
              <a:rPr lang="en-US" altLang="ko-KR" dirty="0" err="1"/>
              <a:t>cov</a:t>
            </a:r>
            <a:r>
              <a:rPr lang="en-US" altLang="ko-KR" dirty="0"/>
              <a:t> </a:t>
            </a:r>
            <a:r>
              <a:rPr lang="ko-KR" altLang="en-US" dirty="0"/>
              <a:t>연산은 그래프 푸리에 역변환을 통해 완성될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스펙트럴하다는</a:t>
            </a:r>
            <a:r>
              <a:rPr lang="ko-KR" altLang="en-US" dirty="0"/>
              <a:t> 것은 결국 이 과정을 통해 유사도가 높은 특징들로 노드를 </a:t>
            </a:r>
            <a:r>
              <a:rPr lang="ko-KR" altLang="en-US" dirty="0" err="1"/>
              <a:t>임베딩하겠다는</a:t>
            </a:r>
            <a:r>
              <a:rPr lang="ko-KR" altLang="en-US" dirty="0"/>
              <a:t> 것을 의미하기 때문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55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 err="1"/>
              <a:t>graphSAIL</a:t>
            </a:r>
            <a:r>
              <a:rPr lang="en-US" altLang="ko-KR" dirty="0"/>
              <a:t> </a:t>
            </a:r>
            <a:r>
              <a:rPr lang="ko-KR" altLang="en-US" dirty="0"/>
              <a:t>논문을 리뷰하며 </a:t>
            </a:r>
            <a:r>
              <a:rPr lang="en-US" altLang="ko-KR" dirty="0"/>
              <a:t>graph</a:t>
            </a:r>
            <a:r>
              <a:rPr lang="ko-KR" altLang="en-US" dirty="0"/>
              <a:t>를 </a:t>
            </a:r>
            <a:r>
              <a:rPr lang="en-US" altLang="ko-KR" dirty="0"/>
              <a:t>conv </a:t>
            </a:r>
            <a:r>
              <a:rPr lang="ko-KR" altLang="en-US" dirty="0"/>
              <a:t>연산으로 </a:t>
            </a:r>
            <a:r>
              <a:rPr lang="ko-KR" altLang="en-US" dirty="0" err="1"/>
              <a:t>임베딩을</a:t>
            </a:r>
            <a:r>
              <a:rPr lang="ko-KR" altLang="en-US" dirty="0"/>
              <a:t> 형성함을 알게 </a:t>
            </a:r>
            <a:r>
              <a:rPr lang="ko-KR" altLang="en-US" dirty="0" err="1"/>
              <a:t>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이번엔 이것에 대해 자세히 알아보고 싶어서 </a:t>
            </a:r>
            <a:r>
              <a:rPr lang="en-US" altLang="ko-KR" dirty="0"/>
              <a:t>graph conv</a:t>
            </a:r>
            <a:r>
              <a:rPr lang="ko-KR" altLang="en-US" dirty="0"/>
              <a:t>와 관련한 핵심 논문이라고 알려진 것들을 </a:t>
            </a:r>
            <a:r>
              <a:rPr lang="ko-KR" altLang="en-US" dirty="0" err="1"/>
              <a:t>조사해봄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그래프 </a:t>
            </a:r>
            <a:r>
              <a:rPr lang="ko-KR" altLang="en-US" dirty="0" err="1"/>
              <a:t>임베딩을</a:t>
            </a:r>
            <a:r>
              <a:rPr lang="ko-KR" altLang="en-US" dirty="0"/>
              <a:t> </a:t>
            </a:r>
            <a:r>
              <a:rPr lang="en-US" altLang="ko-KR" dirty="0"/>
              <a:t>return </a:t>
            </a:r>
            <a:r>
              <a:rPr lang="ko-KR" altLang="en-US" dirty="0"/>
              <a:t>하는 </a:t>
            </a:r>
            <a:r>
              <a:rPr lang="en-US" altLang="ko-KR" dirty="0" err="1"/>
              <a:t>gnn</a:t>
            </a:r>
            <a:r>
              <a:rPr lang="en-US" altLang="ko-KR" dirty="0"/>
              <a:t> </a:t>
            </a:r>
            <a:r>
              <a:rPr lang="ko-KR" altLang="en-US" dirty="0"/>
              <a:t>모델은 다양함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방식에 따라 다양한 모델로 나눌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그중 </a:t>
            </a:r>
            <a:r>
              <a:rPr lang="en-US" altLang="ko-KR" dirty="0"/>
              <a:t>conv </a:t>
            </a:r>
            <a:r>
              <a:rPr lang="ko-KR" altLang="en-US" dirty="0"/>
              <a:t>연산으로 처리하는 방식엔 크게 두 가지가 존재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Sepctral</a:t>
            </a:r>
            <a:r>
              <a:rPr lang="ko-KR" altLang="en-US" dirty="0"/>
              <a:t>과 </a:t>
            </a:r>
            <a:r>
              <a:rPr lang="en-US" altLang="ko-KR" dirty="0"/>
              <a:t>spatial </a:t>
            </a:r>
            <a:r>
              <a:rPr lang="ko-KR" altLang="en-US" dirty="0"/>
              <a:t>방식이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식은 계산 비용이 크기 때문에 근사식을 활용한다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필터를 </a:t>
            </a:r>
            <a:r>
              <a:rPr lang="ko-KR" altLang="en-US" dirty="0" err="1"/>
              <a:t>체비세프</a:t>
            </a:r>
            <a:r>
              <a:rPr lang="ko-KR" altLang="en-US" dirty="0"/>
              <a:t> 다항식 함수를 활용해서 다음과 같이 필터를 근사식으로 표현한다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42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그 근사식을 </a:t>
            </a:r>
            <a:r>
              <a:rPr lang="en-US" altLang="ko-KR" dirty="0"/>
              <a:t>conv </a:t>
            </a:r>
            <a:r>
              <a:rPr lang="ko-KR" altLang="en-US" dirty="0"/>
              <a:t>식에 대입하면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중앙노드로부터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홉 이웃 </a:t>
            </a:r>
            <a:r>
              <a:rPr lang="en-US" altLang="ko-KR" dirty="0"/>
              <a:t>conv </a:t>
            </a:r>
            <a:r>
              <a:rPr lang="ko-KR" altLang="en-US" dirty="0"/>
              <a:t>연산을 하는 식을 얻을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682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K=1 </a:t>
            </a:r>
            <a:r>
              <a:rPr lang="ko-KR" altLang="en-US" dirty="0" err="1"/>
              <a:t>람다맥스</a:t>
            </a:r>
            <a:r>
              <a:rPr lang="en-US" altLang="ko-KR" dirty="0"/>
              <a:t>=2</a:t>
            </a:r>
            <a:r>
              <a:rPr lang="ko-KR" altLang="en-US" dirty="0"/>
              <a:t>를 </a:t>
            </a:r>
            <a:r>
              <a:rPr lang="en-US" altLang="ko-KR" dirty="0" err="1"/>
              <a:t>cov</a:t>
            </a:r>
            <a:r>
              <a:rPr lang="ko-KR" altLang="en-US" dirty="0"/>
              <a:t>식에 대입하면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최종적으로 빨간 칸과 같은 식을 얻을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295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 다음 </a:t>
            </a:r>
            <a:r>
              <a:rPr lang="ko-KR" altLang="en-US" dirty="0" err="1"/>
              <a:t>오버피팅을</a:t>
            </a:r>
            <a:r>
              <a:rPr lang="ko-KR" altLang="en-US" dirty="0"/>
              <a:t> 방지하기 위해 파라미터를 줄인다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세타</a:t>
            </a:r>
            <a:r>
              <a:rPr lang="en-US" altLang="ko-KR" dirty="0"/>
              <a:t>0 = -</a:t>
            </a:r>
            <a:r>
              <a:rPr lang="ko-KR" altLang="en-US" dirty="0" err="1"/>
              <a:t>세타</a:t>
            </a:r>
            <a:r>
              <a:rPr lang="en-US" altLang="ko-KR" dirty="0"/>
              <a:t>1 </a:t>
            </a:r>
            <a:r>
              <a:rPr lang="ko-KR" altLang="en-US" dirty="0"/>
              <a:t>이라는 싱글 파라미터를 도입해서 빨간 칸과 같은 식을 얻어내고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372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renormalization trick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한번 </a:t>
            </a:r>
            <a:r>
              <a:rPr lang="ko-KR" altLang="en-US" dirty="0" err="1"/>
              <a:t>라플라시안에</a:t>
            </a:r>
            <a:r>
              <a:rPr lang="ko-KR" altLang="en-US" dirty="0"/>
              <a:t> </a:t>
            </a:r>
            <a:r>
              <a:rPr lang="ko-KR" altLang="en-US" dirty="0" err="1"/>
              <a:t>노멀라이징을</a:t>
            </a:r>
            <a:r>
              <a:rPr lang="ko-KR" altLang="en-US" dirty="0"/>
              <a:t> 적용해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최종식 </a:t>
            </a:r>
            <a:r>
              <a:rPr lang="en-US" altLang="ko-KR" dirty="0"/>
              <a:t>Z</a:t>
            </a:r>
            <a:r>
              <a:rPr lang="ko-KR" altLang="en-US" dirty="0"/>
              <a:t>를 얻어낸다</a:t>
            </a:r>
            <a:r>
              <a:rPr lang="en-US" altLang="ko-KR" dirty="0"/>
              <a:t>. </a:t>
            </a:r>
            <a:r>
              <a:rPr lang="ko-KR" altLang="en-US" dirty="0"/>
              <a:t>그러면 최종적으로 근사식</a:t>
            </a:r>
            <a:r>
              <a:rPr lang="en-US" altLang="ko-KR" dirty="0"/>
              <a:t>, </a:t>
            </a:r>
            <a:r>
              <a:rPr lang="ko-KR" altLang="en-US" dirty="0"/>
              <a:t>파라미터 통일</a:t>
            </a:r>
            <a:r>
              <a:rPr lang="en-US" altLang="ko-KR" dirty="0"/>
              <a:t>, </a:t>
            </a:r>
            <a:r>
              <a:rPr lang="ko-KR" altLang="en-US" dirty="0" err="1"/>
              <a:t>리노멀라이징을</a:t>
            </a:r>
            <a:r>
              <a:rPr lang="ko-KR" altLang="en-US" dirty="0"/>
              <a:t> 통해 얻은 </a:t>
            </a:r>
            <a:r>
              <a:rPr lang="en-US" altLang="ko-KR" dirty="0"/>
              <a:t>conv </a:t>
            </a:r>
            <a:r>
              <a:rPr lang="ko-KR" altLang="en-US" dirty="0"/>
              <a:t>식</a:t>
            </a:r>
            <a:r>
              <a:rPr lang="en-US" altLang="ko-KR" dirty="0"/>
              <a:t> Z</a:t>
            </a:r>
            <a:r>
              <a:rPr lang="ko-KR" altLang="en-US" dirty="0"/>
              <a:t>가 도출되는데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이게 맞나 싶다 </a:t>
            </a:r>
            <a:r>
              <a:rPr lang="ko-KR" altLang="en-US" dirty="0" err="1"/>
              <a:t>ㅋㅋ</a:t>
            </a:r>
            <a:r>
              <a:rPr lang="ko-KR" altLang="en-US" dirty="0"/>
              <a:t> 억지가 있지 않을까</a:t>
            </a:r>
            <a:r>
              <a:rPr lang="en-US" altLang="ko-KR" dirty="0"/>
              <a:t>? </a:t>
            </a:r>
            <a:r>
              <a:rPr lang="ko-KR" altLang="en-US" dirty="0"/>
              <a:t>솔직히 아주아주 깊은 수학적인 내용을 이해하지 못하겠다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결론적으로 결과가 잘 맞으니 억지가 조금 있는 것 </a:t>
            </a:r>
            <a:r>
              <a:rPr lang="ko-KR" altLang="en-US" dirty="0" err="1"/>
              <a:t>같기도하고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29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ko-KR" altLang="en-US" dirty="0" err="1"/>
              <a:t>준지도</a:t>
            </a:r>
            <a:r>
              <a:rPr lang="ko-KR" altLang="en-US" dirty="0"/>
              <a:t> 학습의 노드 분류 문제로 돌아와서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Z</a:t>
            </a:r>
            <a:r>
              <a:rPr lang="ko-KR" altLang="en-US" dirty="0"/>
              <a:t>를 일반화 하여 표현하고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모델을 훈련시킬 </a:t>
            </a:r>
            <a:r>
              <a:rPr lang="ko-KR" altLang="en-US" dirty="0" err="1"/>
              <a:t>크로스엔트로피</a:t>
            </a:r>
            <a:r>
              <a:rPr lang="ko-KR" altLang="en-US" dirty="0"/>
              <a:t> 기반 손실함수를 정의한다</a:t>
            </a:r>
            <a:r>
              <a:rPr lang="en-US" altLang="ko-KR"/>
              <a:t>..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2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 err="1"/>
              <a:t>graphSAIL</a:t>
            </a:r>
            <a:r>
              <a:rPr lang="en-US" altLang="ko-KR" dirty="0"/>
              <a:t> </a:t>
            </a:r>
            <a:r>
              <a:rPr lang="ko-KR" altLang="en-US" dirty="0"/>
              <a:t>논문을 리뷰하며 </a:t>
            </a:r>
            <a:r>
              <a:rPr lang="en-US" altLang="ko-KR" dirty="0"/>
              <a:t>graph</a:t>
            </a:r>
            <a:r>
              <a:rPr lang="ko-KR" altLang="en-US" dirty="0"/>
              <a:t>를 </a:t>
            </a:r>
            <a:r>
              <a:rPr lang="en-US" altLang="ko-KR" dirty="0"/>
              <a:t>conv </a:t>
            </a:r>
            <a:r>
              <a:rPr lang="ko-KR" altLang="en-US" dirty="0"/>
              <a:t>연산으로 </a:t>
            </a:r>
            <a:r>
              <a:rPr lang="ko-KR" altLang="en-US" dirty="0" err="1"/>
              <a:t>임베딩을</a:t>
            </a:r>
            <a:r>
              <a:rPr lang="ko-KR" altLang="en-US" dirty="0"/>
              <a:t> 형성함을 알게 </a:t>
            </a:r>
            <a:r>
              <a:rPr lang="ko-KR" altLang="en-US" dirty="0" err="1"/>
              <a:t>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이번엔 이것에 대해 자세히 알아보고 싶어서 </a:t>
            </a:r>
            <a:r>
              <a:rPr lang="en-US" altLang="ko-KR" dirty="0"/>
              <a:t>graph conv</a:t>
            </a:r>
            <a:r>
              <a:rPr lang="ko-KR" altLang="en-US" dirty="0"/>
              <a:t>와 관련한 핵심 논문이라고 알려진 것들을 </a:t>
            </a:r>
            <a:r>
              <a:rPr lang="ko-KR" altLang="en-US" dirty="0" err="1"/>
              <a:t>조사해봄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그래프 </a:t>
            </a:r>
            <a:r>
              <a:rPr lang="ko-KR" altLang="en-US" dirty="0" err="1"/>
              <a:t>임베딩을</a:t>
            </a:r>
            <a:r>
              <a:rPr lang="ko-KR" altLang="en-US" dirty="0"/>
              <a:t> </a:t>
            </a:r>
            <a:r>
              <a:rPr lang="en-US" altLang="ko-KR" dirty="0"/>
              <a:t>return </a:t>
            </a:r>
            <a:r>
              <a:rPr lang="ko-KR" altLang="en-US" dirty="0"/>
              <a:t>하는 </a:t>
            </a:r>
            <a:r>
              <a:rPr lang="en-US" altLang="ko-KR" dirty="0" err="1"/>
              <a:t>gnn</a:t>
            </a:r>
            <a:r>
              <a:rPr lang="en-US" altLang="ko-KR" dirty="0"/>
              <a:t> </a:t>
            </a:r>
            <a:r>
              <a:rPr lang="ko-KR" altLang="en-US" dirty="0"/>
              <a:t>모델은 다양함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방식에 따라 다양한 모델로 나눌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그중 </a:t>
            </a:r>
            <a:r>
              <a:rPr lang="en-US" altLang="ko-KR" dirty="0"/>
              <a:t>conv </a:t>
            </a:r>
            <a:r>
              <a:rPr lang="ko-KR" altLang="en-US" dirty="0"/>
              <a:t>연산으로 처리하는 방식엔 크게 두 가지가 존재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Sepctral</a:t>
            </a:r>
            <a:r>
              <a:rPr lang="ko-KR" altLang="en-US" dirty="0"/>
              <a:t>과 </a:t>
            </a:r>
            <a:r>
              <a:rPr lang="en-US" altLang="ko-KR" dirty="0"/>
              <a:t>spatial </a:t>
            </a:r>
            <a:r>
              <a:rPr lang="ko-KR" altLang="en-US" dirty="0"/>
              <a:t>방식이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Spatial</a:t>
            </a:r>
            <a:r>
              <a:rPr lang="ko-KR" altLang="en-US" dirty="0"/>
              <a:t>이 더 익숙할 것이라고 생각함</a:t>
            </a:r>
            <a:r>
              <a:rPr lang="en-US" altLang="ko-KR" dirty="0"/>
              <a:t>. Hop based</a:t>
            </a:r>
            <a:r>
              <a:rPr lang="ko-KR" altLang="en-US" dirty="0"/>
              <a:t>로 이웃 노드를 </a:t>
            </a:r>
            <a:r>
              <a:rPr lang="en-US" altLang="ko-KR" dirty="0"/>
              <a:t>aggregation </a:t>
            </a:r>
            <a:r>
              <a:rPr lang="ko-KR" altLang="en-US" dirty="0"/>
              <a:t>하는 방식으로 학습</a:t>
            </a:r>
            <a:endParaRPr lang="en-US" altLang="ko-KR" dirty="0"/>
          </a:p>
          <a:p>
            <a:r>
              <a:rPr lang="ko-KR" altLang="en-US" dirty="0"/>
              <a:t>반면 </a:t>
            </a:r>
            <a:r>
              <a:rPr lang="en-US" altLang="ko-KR" dirty="0"/>
              <a:t>spectral</a:t>
            </a:r>
            <a:r>
              <a:rPr lang="ko-KR" altLang="en-US" dirty="0"/>
              <a:t>은 </a:t>
            </a:r>
            <a:r>
              <a:rPr lang="en-US" altLang="ko-KR" dirty="0"/>
              <a:t>graph conv</a:t>
            </a:r>
            <a:r>
              <a:rPr lang="ko-KR" altLang="en-US" dirty="0"/>
              <a:t>를 </a:t>
            </a:r>
            <a:r>
              <a:rPr lang="en-US" altLang="ko-KR" dirty="0" err="1"/>
              <a:t>fourier</a:t>
            </a:r>
            <a:r>
              <a:rPr lang="en-US" altLang="ko-KR" dirty="0"/>
              <a:t> transform </a:t>
            </a:r>
            <a:r>
              <a:rPr lang="ko-KR" altLang="en-US" dirty="0"/>
              <a:t>방식으로 바라보고</a:t>
            </a:r>
            <a:r>
              <a:rPr lang="en-US" altLang="ko-KR" dirty="0"/>
              <a:t>, conv </a:t>
            </a:r>
            <a:r>
              <a:rPr lang="ko-KR" altLang="en-US" dirty="0"/>
              <a:t>연산을 </a:t>
            </a:r>
            <a:r>
              <a:rPr lang="en-US" altLang="ko-KR" dirty="0"/>
              <a:t>signal processing</a:t>
            </a:r>
            <a:r>
              <a:rPr lang="ko-KR" altLang="en-US" dirty="0"/>
              <a:t>으로 간주함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Spectral</a:t>
            </a:r>
            <a:r>
              <a:rPr lang="ko-KR" altLang="en-US" dirty="0"/>
              <a:t>은 더욱 수학에 기반하고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3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그래프 기반 </a:t>
            </a:r>
            <a:r>
              <a:rPr lang="ko-KR" altLang="en-US" dirty="0" err="1"/>
              <a:t>준지도</a:t>
            </a:r>
            <a:r>
              <a:rPr lang="ko-KR" altLang="en-US" dirty="0"/>
              <a:t> 학습은 위 식과 같은 </a:t>
            </a:r>
            <a:r>
              <a:rPr lang="en-US" altLang="ko-KR" dirty="0"/>
              <a:t>loss </a:t>
            </a:r>
            <a:r>
              <a:rPr lang="en-US" altLang="ko-KR" dirty="0" err="1"/>
              <a:t>func</a:t>
            </a:r>
            <a:r>
              <a:rPr lang="ko-KR" altLang="en-US" dirty="0"/>
              <a:t>를 기반으로 학습했다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L0</a:t>
            </a:r>
            <a:r>
              <a:rPr lang="ko-KR" altLang="en-US" dirty="0"/>
              <a:t>는 지도학습 </a:t>
            </a:r>
            <a:r>
              <a:rPr lang="en-US" altLang="ko-KR" dirty="0"/>
              <a:t>loss, </a:t>
            </a:r>
            <a:r>
              <a:rPr lang="en-US" altLang="ko-KR" dirty="0" err="1"/>
              <a:t>Lreg</a:t>
            </a:r>
            <a:r>
              <a:rPr lang="ko-KR" altLang="en-US" dirty="0"/>
              <a:t>는 </a:t>
            </a:r>
            <a:r>
              <a:rPr lang="en-US" altLang="ko-KR" dirty="0"/>
              <a:t>regularization term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식은 연결된 노드는 같은 </a:t>
            </a:r>
            <a:r>
              <a:rPr lang="en-US" altLang="ko-KR" dirty="0"/>
              <a:t>label</a:t>
            </a:r>
            <a:r>
              <a:rPr lang="ko-KR" altLang="en-US" dirty="0"/>
              <a:t>이라는 가정이 존재했다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연결되어 있다는 것은 같은 </a:t>
            </a:r>
            <a:r>
              <a:rPr lang="en-US" altLang="ko-KR" dirty="0"/>
              <a:t>label</a:t>
            </a:r>
            <a:r>
              <a:rPr lang="ko-KR" altLang="en-US" dirty="0"/>
              <a:t>이라는 것</a:t>
            </a:r>
            <a:r>
              <a:rPr lang="en-US" altLang="ko-KR" dirty="0"/>
              <a:t>(</a:t>
            </a:r>
            <a:r>
              <a:rPr lang="ko-KR" altLang="en-US" dirty="0"/>
              <a:t>심지어 </a:t>
            </a:r>
            <a:r>
              <a:rPr lang="ko-KR" altLang="en-US" dirty="0" err="1"/>
              <a:t>아닐수도</a:t>
            </a:r>
            <a:r>
              <a:rPr lang="ko-KR" altLang="en-US" dirty="0"/>
              <a:t> </a:t>
            </a:r>
            <a:r>
              <a:rPr lang="ko-KR" altLang="en-US" dirty="0" err="1"/>
              <a:t>있는거고</a:t>
            </a:r>
            <a:r>
              <a:rPr lang="en-US" altLang="ko-KR" dirty="0"/>
              <a:t>)</a:t>
            </a:r>
            <a:r>
              <a:rPr lang="ko-KR" altLang="en-US" dirty="0"/>
              <a:t> 이외에 다른 정보도 포함할 수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기존식으로 이러한 다른 정보까지 표현하는데 한계가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논문에서는 </a:t>
            </a:r>
            <a:r>
              <a:rPr lang="en-US" altLang="ko-KR" dirty="0"/>
              <a:t>neural network</a:t>
            </a:r>
            <a:r>
              <a:rPr lang="ko-KR" altLang="en-US" dirty="0"/>
              <a:t>를 활용해 그래프 구조를 표현함으로써 기존에 놓치고 있던 다양한 그래프 정보를 학습할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4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이 논문에서 다루는 최종적인 </a:t>
            </a:r>
            <a:r>
              <a:rPr lang="en-US" altLang="ko-KR" dirty="0"/>
              <a:t>conv </a:t>
            </a:r>
            <a:r>
              <a:rPr lang="ko-KR" altLang="en-US" dirty="0"/>
              <a:t>식을 살펴보자면</a:t>
            </a:r>
            <a:r>
              <a:rPr lang="en-US" altLang="ko-KR" dirty="0"/>
              <a:t>,</a:t>
            </a:r>
            <a:r>
              <a:rPr lang="ko-KR" altLang="en-US" dirty="0"/>
              <a:t>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레이어는 </a:t>
            </a:r>
            <a:r>
              <a:rPr lang="ko-KR" altLang="en-US" dirty="0" err="1"/>
              <a:t>디그리</a:t>
            </a:r>
            <a:r>
              <a:rPr lang="en-US" altLang="ko-KR" dirty="0"/>
              <a:t>, </a:t>
            </a:r>
            <a:r>
              <a:rPr lang="ko-KR" altLang="en-US" dirty="0"/>
              <a:t>인접 행렬의 곱으로 계산해서 </a:t>
            </a:r>
            <a:r>
              <a:rPr lang="ko-KR" altLang="en-US" dirty="0" err="1"/>
              <a:t>액티베이션을</a:t>
            </a:r>
            <a:r>
              <a:rPr lang="ko-KR" altLang="en-US" dirty="0"/>
              <a:t> 거치는데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예시를 들자면</a:t>
            </a:r>
            <a:endParaRPr lang="en-US" altLang="ko-KR" dirty="0"/>
          </a:p>
          <a:p>
            <a:r>
              <a:rPr lang="ko-KR" altLang="en-US" dirty="0"/>
              <a:t>인접행렬 </a:t>
            </a:r>
            <a:r>
              <a:rPr lang="en-US" altLang="ko-KR" dirty="0"/>
              <a:t>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9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디그리</a:t>
            </a:r>
            <a:r>
              <a:rPr lang="ko-KR" altLang="en-US" dirty="0"/>
              <a:t> 매트릭스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00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곱한 결과와 인접행렬 </a:t>
            </a:r>
            <a:r>
              <a:rPr lang="en-US" altLang="ko-KR" dirty="0"/>
              <a:t>A</a:t>
            </a:r>
            <a:r>
              <a:rPr lang="ko-KR" altLang="en-US" dirty="0" err="1"/>
              <a:t>틸드의</a:t>
            </a:r>
            <a:r>
              <a:rPr lang="ko-KR" altLang="en-US" dirty="0"/>
              <a:t> 생김새를 살펴보자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요소가 </a:t>
            </a:r>
            <a:r>
              <a:rPr lang="en-US" altLang="ko-KR" dirty="0"/>
              <a:t>0</a:t>
            </a:r>
            <a:r>
              <a:rPr lang="ko-KR" altLang="en-US" dirty="0"/>
              <a:t>이 아닌 구간이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85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 이 결과는 인접행렬에서 </a:t>
            </a:r>
            <a:r>
              <a:rPr lang="ko-KR" altLang="en-US" dirty="0" err="1"/>
              <a:t>디그리가</a:t>
            </a:r>
            <a:r>
              <a:rPr lang="ko-KR" altLang="en-US" dirty="0"/>
              <a:t> 커질수록 값이 작아지도록</a:t>
            </a:r>
            <a:r>
              <a:rPr lang="en-US" altLang="ko-KR" dirty="0"/>
              <a:t> normalized </a:t>
            </a:r>
            <a:r>
              <a:rPr lang="ko-KR" altLang="en-US" dirty="0"/>
              <a:t>된 값과 같다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4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이 값을 </a:t>
            </a:r>
            <a:r>
              <a:rPr lang="en-US" altLang="ko-KR" dirty="0"/>
              <a:t>node </a:t>
            </a:r>
            <a:r>
              <a:rPr lang="en-US" altLang="ko-KR" dirty="0" err="1"/>
              <a:t>featur</a:t>
            </a:r>
            <a:r>
              <a:rPr lang="ko-KR" altLang="en-US" dirty="0"/>
              <a:t>와 곱해서 </a:t>
            </a:r>
            <a:r>
              <a:rPr lang="ko-KR" altLang="en-US" dirty="0" err="1"/>
              <a:t>노드별</a:t>
            </a:r>
            <a:r>
              <a:rPr lang="ko-KR" altLang="en-US" dirty="0"/>
              <a:t> 가중치가 반영된 연산을 진행함으로써 </a:t>
            </a:r>
            <a:r>
              <a:rPr lang="en-US" altLang="ko-KR" dirty="0"/>
              <a:t>conv </a:t>
            </a:r>
            <a:r>
              <a:rPr lang="ko-KR" altLang="en-US" dirty="0"/>
              <a:t>연산을 수행할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Semi-Supervised Classification with</a:t>
            </a:r>
          </a:p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Convolutional Networks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2023. 1. 17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Thomas N.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Kipf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Max Welling, ICLR, 2017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661180"/>
                  </p:ext>
                </p:extLst>
              </p:nvPr>
            </p:nvGraphicFramePr>
            <p:xfrm>
              <a:off x="3124200" y="289939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661180"/>
                  </p:ext>
                </p:extLst>
              </p:nvPr>
            </p:nvGraphicFramePr>
            <p:xfrm>
              <a:off x="3124200" y="289939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10" t="-1042" r="-20202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" t="-121250" r="-3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10" t="-121250" r="-2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10" t="-321250" r="-20202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321250" r="-303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78557BB-3A06-2F78-DA73-0205081D0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250" y="5146342"/>
            <a:ext cx="1403447" cy="35655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D61DDE6-E27D-ADEA-4934-460106AE5EB6}"/>
              </a:ext>
            </a:extLst>
          </p:cNvPr>
          <p:cNvSpPr txBox="1">
            <a:spLocks/>
          </p:cNvSpPr>
          <p:nvPr/>
        </p:nvSpPr>
        <p:spPr>
          <a:xfrm>
            <a:off x="6045200" y="3779345"/>
            <a:ext cx="427138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B0832685-1591-E609-16EC-CB844325E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54091"/>
              </p:ext>
            </p:extLst>
          </p:nvPr>
        </p:nvGraphicFramePr>
        <p:xfrm>
          <a:off x="6997903" y="3214991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B2A8374E-401F-F7A3-9471-DC2ACD20C5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1706" y="5027912"/>
                <a:ext cx="2425294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: Node feature</a:t>
                </a: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B2A8374E-401F-F7A3-9471-DC2ACD20C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06" y="5027912"/>
                <a:ext cx="2425294" cy="593409"/>
              </a:xfrm>
              <a:prstGeom prst="rect">
                <a:avLst/>
              </a:prstGeom>
              <a:blipFill>
                <a:blip r:embed="rId5"/>
                <a:stretch>
                  <a:fillRect t="-9278" r="-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94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533825"/>
            <a:ext cx="4248552" cy="6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6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2.1 Spectral Graph Convolutions</a:t>
                </a:r>
              </a:p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ko-KR" altLang="en-US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filter in the Fourier domain, can understand as a function of the eigenvalues of L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x: signals 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 node features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U: the matrix of eigenvectors of the normalized graph Laplacian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diagonal matrix of its eigenvalues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x: graph Fourier transform of x </a:t>
                </a: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4351338"/>
              </a:xfrm>
              <a:blipFill>
                <a:blip r:embed="rId3"/>
                <a:stretch>
                  <a:fillRect l="-836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7D3518-6679-EF69-4B82-17A6DF3C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367" y="2371661"/>
            <a:ext cx="2267266" cy="466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A94226-0302-D803-CCBA-51F137F49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745" y="3507171"/>
            <a:ext cx="2075055" cy="24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0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matrix</a:t>
            </a:r>
          </a:p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588F6A-1948-85E0-5F96-986A6F5F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028630"/>
              </p:ext>
            </p:extLst>
          </p:nvPr>
        </p:nvGraphicFramePr>
        <p:xfrm>
          <a:off x="7643712" y="3194322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DBD9F42-D14D-2B1D-CD97-03924F95546A}"/>
              </a:ext>
            </a:extLst>
          </p:cNvPr>
          <p:cNvSpPr txBox="1">
            <a:spLocks/>
          </p:cNvSpPr>
          <p:nvPr/>
        </p:nvSpPr>
        <p:spPr>
          <a:xfrm>
            <a:off x="8226224" y="4657362"/>
            <a:ext cx="447876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BA195E4D-B582-F847-78B6-F79E9175D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82242"/>
              </p:ext>
            </p:extLst>
          </p:nvPr>
        </p:nvGraphicFramePr>
        <p:xfrm>
          <a:off x="5435600" y="3187700"/>
          <a:ext cx="1612900" cy="1469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7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4AA7A79-B4D9-146D-AC6D-39C3D9E5E3F0}"/>
              </a:ext>
            </a:extLst>
          </p:cNvPr>
          <p:cNvSpPr txBox="1">
            <a:spLocks/>
          </p:cNvSpPr>
          <p:nvPr/>
        </p:nvSpPr>
        <p:spPr>
          <a:xfrm>
            <a:off x="6005310" y="465073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773CFEA9-6E72-D981-D3A6-03D1D1F5E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65634"/>
              </p:ext>
            </p:extLst>
          </p:nvPr>
        </p:nvGraphicFramePr>
        <p:xfrm>
          <a:off x="2679007" y="3194323"/>
          <a:ext cx="1612900" cy="1469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7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45D4F6C-B900-8D73-F944-B4E4D62C81A8}"/>
              </a:ext>
            </a:extLst>
          </p:cNvPr>
          <p:cNvSpPr txBox="1">
            <a:spLocks/>
          </p:cNvSpPr>
          <p:nvPr/>
        </p:nvSpPr>
        <p:spPr>
          <a:xfrm>
            <a:off x="3248717" y="4657362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72A5FC1-41BB-C598-1231-583F445ACCBD}"/>
              </a:ext>
            </a:extLst>
          </p:cNvPr>
          <p:cNvSpPr txBox="1">
            <a:spLocks/>
          </p:cNvSpPr>
          <p:nvPr/>
        </p:nvSpPr>
        <p:spPr>
          <a:xfrm>
            <a:off x="4617143" y="363244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87362CF-FDC3-38EE-689F-32756A35351F}"/>
              </a:ext>
            </a:extLst>
          </p:cNvPr>
          <p:cNvSpPr txBox="1">
            <a:spLocks/>
          </p:cNvSpPr>
          <p:nvPr/>
        </p:nvSpPr>
        <p:spPr>
          <a:xfrm>
            <a:off x="7202084" y="363244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9631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10721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matrix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5DBD9F42-D14D-2B1D-CD97-03924F9554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0775" y="3314949"/>
                <a:ext cx="4059036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</a:t>
                </a: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</a:t>
                </a: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)+(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</a:t>
                </a: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5DBD9F42-D14D-2B1D-CD97-03924F95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775" y="3314949"/>
                <a:ext cx="4059036" cy="1325563"/>
              </a:xfrm>
              <a:prstGeom prst="rect">
                <a:avLst/>
              </a:prstGeom>
              <a:blipFill>
                <a:blip r:embed="rId3"/>
                <a:stretch>
                  <a:fillRect l="-2406" t="-36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BA195E4D-B582-F847-78B6-F79E9175D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03141"/>
              </p:ext>
            </p:extLst>
          </p:nvPr>
        </p:nvGraphicFramePr>
        <p:xfrm>
          <a:off x="5130800" y="2895600"/>
          <a:ext cx="1612900" cy="14630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7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4AA7A79-B4D9-146D-AC6D-39C3D9E5E3F0}"/>
              </a:ext>
            </a:extLst>
          </p:cNvPr>
          <p:cNvSpPr txBox="1">
            <a:spLocks/>
          </p:cNvSpPr>
          <p:nvPr/>
        </p:nvSpPr>
        <p:spPr>
          <a:xfrm>
            <a:off x="5700510" y="435863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773CFEA9-6E72-D981-D3A6-03D1D1F5E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96403"/>
              </p:ext>
            </p:extLst>
          </p:nvPr>
        </p:nvGraphicFramePr>
        <p:xfrm>
          <a:off x="2666307" y="2902223"/>
          <a:ext cx="1612900" cy="1469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7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45D4F6C-B900-8D73-F944-B4E4D62C81A8}"/>
              </a:ext>
            </a:extLst>
          </p:cNvPr>
          <p:cNvSpPr txBox="1">
            <a:spLocks/>
          </p:cNvSpPr>
          <p:nvPr/>
        </p:nvSpPr>
        <p:spPr>
          <a:xfrm>
            <a:off x="3236017" y="4365262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72A5FC1-41BB-C598-1231-583F445ACCBD}"/>
              </a:ext>
            </a:extLst>
          </p:cNvPr>
          <p:cNvSpPr txBox="1">
            <a:spLocks/>
          </p:cNvSpPr>
          <p:nvPr/>
        </p:nvSpPr>
        <p:spPr>
          <a:xfrm>
            <a:off x="4604443" y="334034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87362CF-FDC3-38EE-689F-32756A35351F}"/>
              </a:ext>
            </a:extLst>
          </p:cNvPr>
          <p:cNvSpPr txBox="1">
            <a:spLocks/>
          </p:cNvSpPr>
          <p:nvPr/>
        </p:nvSpPr>
        <p:spPr>
          <a:xfrm>
            <a:off x="7073396" y="334034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/>
              <p:nvPr/>
            </p:nvSpPr>
            <p:spPr>
              <a:xfrm>
                <a:off x="2561264" y="5055485"/>
                <a:ext cx="6818443" cy="682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𝐿𝑥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𝐷𝑥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64" y="5055485"/>
                <a:ext cx="6818443" cy="682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72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10721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</a:t>
            </a:r>
            <a:r>
              <a:rPr lang="en-US" altLang="ko-KR" sz="20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quadratic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/>
              <p:nvPr/>
            </p:nvSpPr>
            <p:spPr>
              <a:xfrm>
                <a:off x="3615364" y="2826912"/>
                <a:ext cx="6818443" cy="12041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𝐿𝑥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altLang="ko-KR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364" y="2826912"/>
                <a:ext cx="6818443" cy="1204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42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10721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</a:t>
            </a:r>
            <a:r>
              <a:rPr lang="en-US" altLang="ko-KR" sz="20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quadratic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/>
              <p:nvPr/>
            </p:nvSpPr>
            <p:spPr>
              <a:xfrm>
                <a:off x="2962221" y="3131931"/>
                <a:ext cx="6818443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21" y="3131931"/>
                <a:ext cx="6818443" cy="521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8B43E2-9E14-42B0-A630-6242C73A9D30}"/>
                  </a:ext>
                </a:extLst>
              </p:cNvPr>
              <p:cNvSpPr txBox="1"/>
              <p:nvPr/>
            </p:nvSpPr>
            <p:spPr>
              <a:xfrm>
                <a:off x="2962220" y="3855417"/>
                <a:ext cx="6818443" cy="1139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2400" i="0" dirty="0"/>
                  <a:t>Solution is..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𝑠𝑝𝑎𝑛𝑛𝑒𝑑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𝑒𝑖𝑔𝑒𝑛𝑣𝑒𝑐𝑡𝑜𝑟𝑠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𝑫𝒆𝒄𝒐𝒎𝒑𝒐𝒔𝒊𝒕𝒊𝒐𝒏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ko-KR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8B43E2-9E14-42B0-A630-6242C73A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20" y="3855417"/>
                <a:ext cx="6818443" cy="1139607"/>
              </a:xfrm>
              <a:prstGeom prst="rect">
                <a:avLst/>
              </a:prstGeom>
              <a:blipFill>
                <a:blip r:embed="rId4"/>
                <a:stretch>
                  <a:fillRect l="-2773" t="-80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4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33022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 Fourier Transform</a:t>
            </a:r>
          </a:p>
          <a:p>
            <a:pPr lvl="2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First, about Fourier Transform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C25BDB-A5B7-3C64-018B-1368A79FC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82" y="3619915"/>
            <a:ext cx="44767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6DDF21-2678-30A5-9ECF-F2AF48090564}"/>
              </a:ext>
            </a:extLst>
          </p:cNvPr>
          <p:cNvSpPr txBox="1"/>
          <p:nvPr/>
        </p:nvSpPr>
        <p:spPr>
          <a:xfrm>
            <a:off x="4034972" y="5057447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CDB30-DC04-6DE0-6FED-2317E78AC699}"/>
              </a:ext>
            </a:extLst>
          </p:cNvPr>
          <p:cNvSpPr txBox="1"/>
          <p:nvPr/>
        </p:nvSpPr>
        <p:spPr>
          <a:xfrm>
            <a:off x="6809469" y="4956072"/>
            <a:ext cx="12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frequency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23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30222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2.1 Spectral Graph Convolutions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Graph Fourier Transform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x : node features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U : eigenvectors of Laplacian matrix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normalized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graph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Laplacian,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𝑳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p>
                        <m:f>
                          <m:fPr>
                            <m:ctrlPr>
                              <a:rPr lang="el-GR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𝑨</m:t>
                    </m:r>
                    <m:sSup>
                      <m:sSupPr>
                        <m:ctrlPr>
                          <a:rPr lang="en-US" altLang="ko-KR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p>
                        <m:f>
                          <m:fPr>
                            <m:ctrlPr>
                              <a:rPr lang="el-GR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302226"/>
              </a:xfrm>
              <a:blipFill>
                <a:blip r:embed="rId3"/>
                <a:stretch>
                  <a:fillRect l="-836" t="-1476" b="-18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22A845-81DF-2435-8448-77729AC9C78F}"/>
              </a:ext>
            </a:extLst>
          </p:cNvPr>
          <p:cNvGrpSpPr/>
          <p:nvPr/>
        </p:nvGrpSpPr>
        <p:grpSpPr>
          <a:xfrm>
            <a:off x="7900472" y="1599068"/>
            <a:ext cx="3377128" cy="1552042"/>
            <a:chOff x="3610882" y="3619915"/>
            <a:chExt cx="4476750" cy="2057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4C25BDB-A5B7-3C64-018B-1368A79FC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882" y="3619915"/>
              <a:ext cx="447675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6DDF21-2678-30A5-9ECF-F2AF48090564}"/>
                </a:ext>
              </a:extLst>
            </p:cNvPr>
            <p:cNvSpPr txBox="1"/>
            <p:nvPr/>
          </p:nvSpPr>
          <p:spPr>
            <a:xfrm>
              <a:off x="4034972" y="5057447"/>
              <a:ext cx="1088571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4CDB30-DC04-6DE0-6FED-2317E78AC699}"/>
                </a:ext>
              </a:extLst>
            </p:cNvPr>
            <p:cNvSpPr txBox="1"/>
            <p:nvPr/>
          </p:nvSpPr>
          <p:spPr>
            <a:xfrm>
              <a:off x="6809470" y="4956074"/>
              <a:ext cx="1278162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frequency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996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2.1 Spectral Graph Convolutions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filtering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ko-KR" altLang="en-US" sz="2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800" b="1" i="1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x : node features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U : eigenvectors of Laplacian matrix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normalized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graph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Laplacian,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𝑳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p>
                        <m:f>
                          <m:fPr>
                            <m:ctrlPr>
                              <a:rPr lang="el-GR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𝑨</m:t>
                    </m:r>
                    <m:sSup>
                      <m:sSupPr>
                        <m:ctrlPr>
                          <a:rPr lang="en-US" altLang="ko-KR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p>
                        <m:f>
                          <m:fPr>
                            <m:ctrlPr>
                              <a:rPr lang="el-GR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𝚲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function of the eigenvalues of Laplacian matrix. =&gt; role as filter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  <a:blipFill>
                <a:blip r:embed="rId3"/>
                <a:stretch>
                  <a:fillRect l="-836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22A845-81DF-2435-8448-77729AC9C78F}"/>
              </a:ext>
            </a:extLst>
          </p:cNvPr>
          <p:cNvGrpSpPr/>
          <p:nvPr/>
        </p:nvGrpSpPr>
        <p:grpSpPr>
          <a:xfrm>
            <a:off x="7900472" y="1599068"/>
            <a:ext cx="3377128" cy="1552042"/>
            <a:chOff x="3610882" y="3619915"/>
            <a:chExt cx="4476750" cy="2057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4C25BDB-A5B7-3C64-018B-1368A79FC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882" y="3619915"/>
              <a:ext cx="447675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6DDF21-2678-30A5-9ECF-F2AF48090564}"/>
                </a:ext>
              </a:extLst>
            </p:cNvPr>
            <p:cNvSpPr txBox="1"/>
            <p:nvPr/>
          </p:nvSpPr>
          <p:spPr>
            <a:xfrm>
              <a:off x="4034972" y="5057447"/>
              <a:ext cx="1088571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4CDB30-DC04-6DE0-6FED-2317E78AC699}"/>
                </a:ext>
              </a:extLst>
            </p:cNvPr>
            <p:cNvSpPr txBox="1"/>
            <p:nvPr/>
          </p:nvSpPr>
          <p:spPr>
            <a:xfrm>
              <a:off x="6809470" y="4956074"/>
              <a:ext cx="1278162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frequency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675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Fast approximate convolutions on graphs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Semi-supervised node classification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2.1 Spectral Graph Convolutions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Inverse Graph Fourier Transform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𝑼𝒈</m:t>
                          </m:r>
                        </m:e>
                        <m:sub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x : node features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U : eigenvectors of Laplacian matrix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normalized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graph</a:t>
                </a:r>
                <a:r>
                  <a:rPr lang="ko-KR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Laplacian,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𝑳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p>
                        <m:f>
                          <m:fPr>
                            <m:ctrlPr>
                              <a:rPr lang="el-GR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ko-KR" sz="20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𝑨</m:t>
                    </m:r>
                    <m:sSup>
                      <m:sSupPr>
                        <m:ctrlPr>
                          <a:rPr lang="en-US" altLang="ko-KR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𝑫</m:t>
                        </m:r>
                      </m:e>
                      <m:sup>
                        <m:f>
                          <m:fPr>
                            <m:ctrlPr>
                              <a:rPr lang="el-GR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ko-KR" sz="2000" b="1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0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𝚲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function of the eigenvalues of Laplacian matrix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  <a:blipFill>
                <a:blip r:embed="rId3"/>
                <a:stretch>
                  <a:fillRect l="-836" t="-2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22A845-81DF-2435-8448-77729AC9C78F}"/>
              </a:ext>
            </a:extLst>
          </p:cNvPr>
          <p:cNvGrpSpPr/>
          <p:nvPr/>
        </p:nvGrpSpPr>
        <p:grpSpPr>
          <a:xfrm>
            <a:off x="7900472" y="1599068"/>
            <a:ext cx="3377128" cy="1552042"/>
            <a:chOff x="3610882" y="3619915"/>
            <a:chExt cx="4476750" cy="2057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4C25BDB-A5B7-3C64-018B-1368A79FC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882" y="3619915"/>
              <a:ext cx="447675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6DDF21-2678-30A5-9ECF-F2AF48090564}"/>
                </a:ext>
              </a:extLst>
            </p:cNvPr>
            <p:cNvSpPr txBox="1"/>
            <p:nvPr/>
          </p:nvSpPr>
          <p:spPr>
            <a:xfrm>
              <a:off x="4034972" y="5057447"/>
              <a:ext cx="1088571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4CDB30-DC04-6DE0-6FED-2317E78AC699}"/>
                </a:ext>
              </a:extLst>
            </p:cNvPr>
            <p:cNvSpPr txBox="1"/>
            <p:nvPr/>
          </p:nvSpPr>
          <p:spPr>
            <a:xfrm>
              <a:off x="6809470" y="4956074"/>
              <a:ext cx="1278162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frequency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1252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2.1 Spectral Graph Convolutions</a:t>
                </a:r>
              </a:p>
              <a:p>
                <a:pPr lvl="1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Chebyshev polynomials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𝑼𝒈</m:t>
                        </m:r>
                      </m:e>
                      <m:sub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𝚲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” is computationally expensive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=2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𝑥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=1,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  <a:blipFill>
                <a:blip r:embed="rId3"/>
                <a:stretch>
                  <a:fillRect l="-836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22A845-81DF-2435-8448-77729AC9C78F}"/>
              </a:ext>
            </a:extLst>
          </p:cNvPr>
          <p:cNvGrpSpPr/>
          <p:nvPr/>
        </p:nvGrpSpPr>
        <p:grpSpPr>
          <a:xfrm>
            <a:off x="7900472" y="1599068"/>
            <a:ext cx="3377128" cy="1552042"/>
            <a:chOff x="3610882" y="3619915"/>
            <a:chExt cx="4476750" cy="2057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4C25BDB-A5B7-3C64-018B-1368A79FC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882" y="3619915"/>
              <a:ext cx="447675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6DDF21-2678-30A5-9ECF-F2AF48090564}"/>
                </a:ext>
              </a:extLst>
            </p:cNvPr>
            <p:cNvSpPr txBox="1"/>
            <p:nvPr/>
          </p:nvSpPr>
          <p:spPr>
            <a:xfrm>
              <a:off x="4034972" y="5057447"/>
              <a:ext cx="1088571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4CDB30-DC04-6DE0-6FED-2317E78AC699}"/>
                </a:ext>
              </a:extLst>
            </p:cNvPr>
            <p:cNvSpPr txBox="1"/>
            <p:nvPr/>
          </p:nvSpPr>
          <p:spPr>
            <a:xfrm>
              <a:off x="6809470" y="4956074"/>
              <a:ext cx="1278162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frequency</a:t>
              </a:r>
              <a:endParaRPr lang="ko-KR" altLang="en-US" sz="12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B9EEAD1-0991-CF7F-4DD0-09FC104E8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902" y="3579840"/>
            <a:ext cx="2915057" cy="10002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EE5CD3C-05BD-1997-3F6D-A16CDA5D7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3813235"/>
            <a:ext cx="2343477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63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38827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K-order polynomial in the Laplacian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22A845-81DF-2435-8448-77729AC9C78F}"/>
              </a:ext>
            </a:extLst>
          </p:cNvPr>
          <p:cNvGrpSpPr/>
          <p:nvPr/>
        </p:nvGrpSpPr>
        <p:grpSpPr>
          <a:xfrm>
            <a:off x="7900472" y="1599068"/>
            <a:ext cx="3377128" cy="1552042"/>
            <a:chOff x="3610882" y="3619915"/>
            <a:chExt cx="4476750" cy="2057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4C25BDB-A5B7-3C64-018B-1368A79FC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882" y="3619915"/>
              <a:ext cx="447675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6DDF21-2678-30A5-9ECF-F2AF48090564}"/>
                </a:ext>
              </a:extLst>
            </p:cNvPr>
            <p:cNvSpPr txBox="1"/>
            <p:nvPr/>
          </p:nvSpPr>
          <p:spPr>
            <a:xfrm>
              <a:off x="4034972" y="5057447"/>
              <a:ext cx="1088571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time</a:t>
              </a:r>
              <a:endParaRPr lang="ko-KR" alt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4CDB30-DC04-6DE0-6FED-2317E78AC699}"/>
                </a:ext>
              </a:extLst>
            </p:cNvPr>
            <p:cNvSpPr txBox="1"/>
            <p:nvPr/>
          </p:nvSpPr>
          <p:spPr>
            <a:xfrm>
              <a:off x="6809470" y="4956074"/>
              <a:ext cx="1278162" cy="36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frequency</a:t>
              </a:r>
              <a:endParaRPr lang="ko-KR" altLang="en-US" sz="1200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E9F98AD-43EF-03EF-C96A-5D1A2C323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155" y="3151110"/>
            <a:ext cx="314368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17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2.2 Layer-Wise Linear Model</a:t>
                </a:r>
              </a:p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en-US" altLang="ko-KR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=1, 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ko-KR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l-GR" altLang="ko-KR" sz="20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 panose="020B0600000101010101" pitchFamily="50" charset="-127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 panose="020B0600000101010101" pitchFamily="50" charset="-127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l-GR" altLang="ko-KR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 panose="020B0600000101010101" pitchFamily="50" charset="-127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2000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l-GR" altLang="ko-KR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 panose="020B0600000101010101" pitchFamily="50" charset="-127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 panose="020B0600000101010101" pitchFamily="50" charset="-127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l-GR" altLang="ko-KR" sz="2000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 panose="020B0600000101010101" pitchFamily="50" charset="-127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ko-KR" altLang="en-US" sz="2000" b="0" i="1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  <a:blipFill>
                <a:blip r:embed="rId3"/>
                <a:stretch>
                  <a:fillRect l="-836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38D598-5B58-C163-3403-025B1F3F9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306" y="3171887"/>
            <a:ext cx="2711894" cy="920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E0949E-2E3F-F4EA-DBDB-51FD28EDB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606" y="5082852"/>
            <a:ext cx="6566788" cy="5898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B85C010-91F5-B8AE-ADA2-A43C8BA64E64}"/>
              </a:ext>
            </a:extLst>
          </p:cNvPr>
          <p:cNvSpPr/>
          <p:nvPr/>
        </p:nvSpPr>
        <p:spPr>
          <a:xfrm>
            <a:off x="6692900" y="5082852"/>
            <a:ext cx="2711894" cy="589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53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2.2 Layer-Wise Linear Model</a:t>
                </a:r>
              </a:p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ko-KR" alt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  <a:blipFill>
                <a:blip r:embed="rId3"/>
                <a:stretch>
                  <a:fillRect l="-836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5E4283-575E-CBE4-D2E8-64386E776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306" y="3134084"/>
            <a:ext cx="6566788" cy="5898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77D23E-6266-7E5F-9DBC-D6CF15759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813" y="4143805"/>
            <a:ext cx="3934374" cy="50489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BBF98B-97DE-4359-1D89-67940273D752}"/>
              </a:ext>
            </a:extLst>
          </p:cNvPr>
          <p:cNvSpPr/>
          <p:nvPr/>
        </p:nvSpPr>
        <p:spPr>
          <a:xfrm>
            <a:off x="5222653" y="4108521"/>
            <a:ext cx="2840534" cy="589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13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2.2 Layer-Wise Linear Model</a:t>
                </a:r>
              </a:p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 algn="ctr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Renormalization trick</a:t>
                </a:r>
                <a:r>
                  <a:rPr lang="en-US" altLang="ko-KR" sz="2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𝐴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𝐴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l-GR" altLang="ko-KR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3882798"/>
              </a:xfrm>
              <a:blipFill>
                <a:blip r:embed="rId3"/>
                <a:stretch>
                  <a:fillRect l="-836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A77D23E-6266-7E5F-9DBC-D6CF15759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813" y="3429000"/>
            <a:ext cx="3934374" cy="5048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1C69CF-68FA-FB6B-2800-52E1B8516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472" y="4327027"/>
            <a:ext cx="2553056" cy="4763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BBF98B-97DE-4359-1D89-67940273D752}"/>
              </a:ext>
            </a:extLst>
          </p:cNvPr>
          <p:cNvSpPr/>
          <p:nvPr/>
        </p:nvSpPr>
        <p:spPr>
          <a:xfrm>
            <a:off x="5184553" y="4270269"/>
            <a:ext cx="2086375" cy="589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6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Semi-supervised node classification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38827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08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2374900" cy="569912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Background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2B8A6A-A99B-FB78-2206-290D61E9F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-2990"/>
          <a:stretch/>
        </p:blipFill>
        <p:spPr>
          <a:xfrm>
            <a:off x="3056053" y="2369510"/>
            <a:ext cx="6537093" cy="36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6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2374900" cy="569912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Background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4CA7068-1FCF-C4D6-742A-CD9F6DD6EF1F}"/>
              </a:ext>
            </a:extLst>
          </p:cNvPr>
          <p:cNvGrpSpPr/>
          <p:nvPr/>
        </p:nvGrpSpPr>
        <p:grpSpPr>
          <a:xfrm>
            <a:off x="2406650" y="3088217"/>
            <a:ext cx="9785350" cy="1430869"/>
            <a:chOff x="1104900" y="4120820"/>
            <a:chExt cx="9785350" cy="1430869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C9C8C381-3A40-C8F2-54C3-F399F95D11EF}"/>
                </a:ext>
              </a:extLst>
            </p:cNvPr>
            <p:cNvSpPr txBox="1">
              <a:spLocks/>
            </p:cNvSpPr>
            <p:nvPr/>
          </p:nvSpPr>
          <p:spPr>
            <a:xfrm>
              <a:off x="1104900" y="4502496"/>
              <a:ext cx="3521075" cy="569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Clr>
                  <a:srgbClr val="004F9E"/>
                </a:buClr>
                <a:buNone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Graph Convolution Operator</a:t>
              </a:r>
            </a:p>
            <a:p>
              <a:pPr marL="432000" indent="-432000">
                <a:lnSpc>
                  <a:spcPct val="100000"/>
                </a:lnSpc>
                <a:buClr>
                  <a:srgbClr val="004F9E"/>
                </a:buClr>
                <a:buFont typeface="Wingdings" panose="05000000000000000000" pitchFamily="2" charset="2"/>
                <a:buChar char="§"/>
              </a:pP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" name="내용 개체 틀 2">
              <a:extLst>
                <a:ext uri="{FF2B5EF4-FFF2-40B4-BE49-F238E27FC236}">
                  <a16:creationId xmlns:a16="http://schemas.microsoft.com/office/drawing/2014/main" id="{BF1878CB-3C8E-2450-9807-687DD8AA50CA}"/>
                </a:ext>
              </a:extLst>
            </p:cNvPr>
            <p:cNvSpPr txBox="1">
              <a:spLocks/>
            </p:cNvSpPr>
            <p:nvPr/>
          </p:nvSpPr>
          <p:spPr>
            <a:xfrm>
              <a:off x="5949950" y="4981777"/>
              <a:ext cx="4940300" cy="569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Clr>
                  <a:srgbClr val="004F9E"/>
                </a:buClr>
                <a:buNone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Spatial: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GraphSAGE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id="{C018E786-6335-1406-7EA5-AB14FFA8F781}"/>
                </a:ext>
              </a:extLst>
            </p:cNvPr>
            <p:cNvSpPr txBox="1">
              <a:spLocks/>
            </p:cNvSpPr>
            <p:nvPr/>
          </p:nvSpPr>
          <p:spPr>
            <a:xfrm>
              <a:off x="5949950" y="4120820"/>
              <a:ext cx="4940300" cy="569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Clr>
                  <a:srgbClr val="004F9E"/>
                </a:buClr>
                <a:buNone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Spectral: GCN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7ADC5AC-1C47-C6F9-5393-4820572EB883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4625975" y="4405776"/>
              <a:ext cx="1323975" cy="3816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E26B364-41ED-FDE0-A19B-B7C1DC4F39E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25975" y="4787452"/>
              <a:ext cx="1228725" cy="3816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7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Previous graph-based semi-supervised learning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42C2F0-33AB-1C8F-5341-E6E4AB18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13" y="2411412"/>
            <a:ext cx="8855374" cy="80970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C8588ED-1407-1FD6-CE7F-76E30047CF01}"/>
              </a:ext>
            </a:extLst>
          </p:cNvPr>
          <p:cNvSpPr txBox="1">
            <a:spLocks/>
          </p:cNvSpPr>
          <p:nvPr/>
        </p:nvSpPr>
        <p:spPr>
          <a:xfrm>
            <a:off x="1375840" y="4629272"/>
            <a:ext cx="9440320" cy="133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Assumption: connected nodes in the graph are likely to share the same label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However, it could contain additional information.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So, use neural network to rich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BCDD62B5-635D-9B06-79B6-E998184E0D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8313" y="3192778"/>
                <a:ext cx="9440320" cy="1294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en-US" altLang="ko-KR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supervised loss</a:t>
                </a: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𝒓𝒆𝒈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en-US" altLang="ko-KR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regularization term</a:t>
                </a: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/>
                          <m:t>λ</m:t>
                        </m:r>
                      </m:e>
                      <m:sub/>
                    </m:sSub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weight</a:t>
                </a:r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BCDD62B5-635D-9B06-79B6-E998184E0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313" y="3192778"/>
                <a:ext cx="9440320" cy="1294606"/>
              </a:xfrm>
              <a:prstGeom prst="rect">
                <a:avLst/>
              </a:prstGeom>
              <a:blipFill>
                <a:blip r:embed="rId4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45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C0F6016-F0F9-8D05-4B28-40F89AB5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44499"/>
              </p:ext>
            </p:extLst>
          </p:nvPr>
        </p:nvGraphicFramePr>
        <p:xfrm>
          <a:off x="4241800" y="3619500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EFE8AF3-BBB4-0AFB-1733-048121D02D28}"/>
              </a:ext>
            </a:extLst>
          </p:cNvPr>
          <p:cNvSpPr txBox="1">
            <a:spLocks/>
          </p:cNvSpPr>
          <p:nvPr/>
        </p:nvSpPr>
        <p:spPr>
          <a:xfrm>
            <a:off x="4824312" y="5082540"/>
            <a:ext cx="447876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</a:t>
            </a: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CA28A397-064A-CF94-0C23-42C0D8DAC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82447"/>
              </p:ext>
            </p:extLst>
          </p:nvPr>
        </p:nvGraphicFramePr>
        <p:xfrm>
          <a:off x="6500712" y="3581400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1FAA1815-59B5-B0EA-3035-403BA88002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6924" y="5082540"/>
                <a:ext cx="2090838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I</m:t>
                      </m:r>
                    </m:oMath>
                  </m:oMathPara>
                </a14:m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1FAA1815-59B5-B0EA-3035-403BA8800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24" y="5082540"/>
                <a:ext cx="2090838" cy="593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1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E0BDCCF1-E989-BA9C-6E10-550E671A6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05383"/>
              </p:ext>
            </p:extLst>
          </p:nvPr>
        </p:nvGraphicFramePr>
        <p:xfrm>
          <a:off x="3263496" y="3429000"/>
          <a:ext cx="2286404" cy="2013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601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571601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571601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571601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B26ED5FA-4133-ACAC-E360-22AC041C67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5712" y="5595619"/>
                <a:ext cx="2090838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B26ED5FA-4133-ACAC-E360-22AC041C6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712" y="5595619"/>
                <a:ext cx="2090838" cy="593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036958"/>
                  </p:ext>
                </p:extLst>
              </p:nvPr>
            </p:nvGraphicFramePr>
            <p:xfrm>
              <a:off x="6083300" y="3399472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036958"/>
                  </p:ext>
                </p:extLst>
              </p:nvPr>
            </p:nvGraphicFramePr>
            <p:xfrm>
              <a:off x="6083300" y="3399472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0" t="-1042" r="-30202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010" t="-121250" r="-2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010" t="-321250" r="-202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2FC9BF13-6543-3FAC-C9D0-3618D7C26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788" y="5635280"/>
            <a:ext cx="571580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0311042"/>
                  </p:ext>
                </p:extLst>
              </p:nvPr>
            </p:nvGraphicFramePr>
            <p:xfrm>
              <a:off x="2697468" y="3429000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0311042"/>
                  </p:ext>
                </p:extLst>
              </p:nvPr>
            </p:nvGraphicFramePr>
            <p:xfrm>
              <a:off x="2697468" y="3429000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10" t="-1042" r="-20202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" t="-121250" r="-3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10" t="-121250" r="-2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10" t="-321250" r="-20202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000" t="-321250" r="-303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FFBFFC0-BBC3-0C35-A6A5-D5E3F22EF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96042"/>
              </p:ext>
            </p:extLst>
          </p:nvPr>
        </p:nvGraphicFramePr>
        <p:xfrm>
          <a:off x="6513412" y="3759675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B6B6C052-CBFA-40A2-C04A-C1CAD99D61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9624" y="5260815"/>
                <a:ext cx="2090838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I</m:t>
                      </m:r>
                    </m:oMath>
                  </m:oMathPara>
                </a14:m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B6B6C052-CBFA-40A2-C04A-C1CAD99D6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24" y="5260815"/>
                <a:ext cx="2090838" cy="593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78557BB-3A06-2F78-DA73-0205081D0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2518" y="5675949"/>
            <a:ext cx="1403447" cy="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1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356025"/>
                  </p:ext>
                </p:extLst>
              </p:nvPr>
            </p:nvGraphicFramePr>
            <p:xfrm>
              <a:off x="4724400" y="338723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356025"/>
                  </p:ext>
                </p:extLst>
              </p:nvPr>
            </p:nvGraphicFramePr>
            <p:xfrm>
              <a:off x="4724400" y="338723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020" t="-1042" r="-20101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20" t="-121250" r="-30101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020" t="-121250" r="-20101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020" t="-321250" r="-20101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010" t="-321250" r="-202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78557BB-3A06-2F78-DA73-0205081D0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450" y="5634182"/>
            <a:ext cx="1403447" cy="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0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9966</TotalTime>
  <Words>1999</Words>
  <Application>Microsoft Office PowerPoint</Application>
  <PresentationFormat>와이드스크린</PresentationFormat>
  <Paragraphs>515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Semi-supervised node classification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 지운</cp:lastModifiedBy>
  <cp:revision>240</cp:revision>
  <dcterms:created xsi:type="dcterms:W3CDTF">2021-06-28T08:46:54Z</dcterms:created>
  <dcterms:modified xsi:type="dcterms:W3CDTF">2023-01-24T09:35:56Z</dcterms:modified>
</cp:coreProperties>
</file>