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76" r:id="rId4"/>
    <p:sldId id="274" r:id="rId5"/>
    <p:sldId id="275" r:id="rId6"/>
    <p:sldId id="278" r:id="rId7"/>
    <p:sldId id="279" r:id="rId8"/>
    <p:sldId id="280" r:id="rId9"/>
    <p:sldId id="281" r:id="rId10"/>
    <p:sldId id="282" r:id="rId11"/>
    <p:sldId id="277" r:id="rId12"/>
    <p:sldId id="283" r:id="rId13"/>
    <p:sldId id="284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6" r:id="rId24"/>
    <p:sldId id="295" r:id="rId25"/>
    <p:sldId id="297" r:id="rId26"/>
    <p:sldId id="298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0000"/>
    <a:srgbClr val="ED7D31"/>
    <a:srgbClr val="92D050"/>
    <a:srgbClr val="669900"/>
    <a:srgbClr val="006600"/>
    <a:srgbClr val="5C8717"/>
    <a:srgbClr val="004F9E"/>
    <a:srgbClr val="F2F2F2"/>
    <a:srgbClr val="C2E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000" autoAdjust="0"/>
  </p:normalViewPr>
  <p:slideViewPr>
    <p:cSldViewPr snapToGrid="0">
      <p:cViewPr varScale="1">
        <p:scale>
          <a:sx n="75" d="100"/>
          <a:sy n="75" d="100"/>
        </p:scale>
        <p:origin x="195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52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AEF34-DDA1-41A6-94BB-1D7567B3088F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08E54-26A4-461A-9177-07CC1B35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8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621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결론적으로는 우리가 </a:t>
            </a:r>
            <a:r>
              <a:rPr lang="ko-KR" altLang="en-US" dirty="0" err="1"/>
              <a:t>아는대로</a:t>
            </a:r>
            <a:r>
              <a:rPr lang="ko-KR" altLang="en-US" dirty="0"/>
              <a:t> 주변 노드 정보를 </a:t>
            </a:r>
            <a:r>
              <a:rPr lang="en-US" altLang="ko-KR" dirty="0"/>
              <a:t>aggregate</a:t>
            </a:r>
            <a:r>
              <a:rPr lang="ko-KR" altLang="en-US" dirty="0"/>
              <a:t>하여 </a:t>
            </a:r>
            <a:r>
              <a:rPr lang="en-US" altLang="ko-KR" dirty="0"/>
              <a:t>conv</a:t>
            </a:r>
            <a:r>
              <a:rPr lang="ko-KR" altLang="en-US" dirty="0"/>
              <a:t>를 수행하는 </a:t>
            </a:r>
            <a:r>
              <a:rPr lang="en-US" altLang="ko-KR" dirty="0"/>
              <a:t>spatial</a:t>
            </a:r>
            <a:r>
              <a:rPr lang="ko-KR" altLang="en-US" dirty="0"/>
              <a:t>한 방식처럼 보이지만</a:t>
            </a:r>
            <a:r>
              <a:rPr lang="en-US" altLang="ko-KR" dirty="0"/>
              <a:t>, </a:t>
            </a:r>
            <a:r>
              <a:rPr lang="ko-KR" altLang="en-US" dirty="0"/>
              <a:t>하지만 이 식을 유도하기 위한 원리 속에 </a:t>
            </a:r>
            <a:r>
              <a:rPr lang="en-US" altLang="ko-KR" dirty="0"/>
              <a:t>spectral</a:t>
            </a:r>
            <a:r>
              <a:rPr lang="ko-KR" altLang="en-US" dirty="0"/>
              <a:t>한 접근 방법이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그것을 이해하는 것이 이 논문의 전부였다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105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78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라플라시안</a:t>
            </a:r>
            <a:r>
              <a:rPr lang="ko-KR" altLang="en-US" dirty="0"/>
              <a:t> 행렬은 </a:t>
            </a:r>
            <a:r>
              <a:rPr lang="ko-KR" altLang="en-US" dirty="0" err="1"/>
              <a:t>디그리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인접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459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라플라시안의</a:t>
            </a:r>
            <a:r>
              <a:rPr lang="ko-KR" altLang="en-US" dirty="0"/>
              <a:t> 의미는</a:t>
            </a:r>
            <a:r>
              <a:rPr lang="en-US" altLang="ko-KR" dirty="0"/>
              <a:t> </a:t>
            </a:r>
            <a:r>
              <a:rPr lang="ko-KR" altLang="en-US" dirty="0"/>
              <a:t>무엇일까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라플라시안에</a:t>
            </a:r>
            <a:r>
              <a:rPr lang="ko-KR" altLang="en-US" dirty="0"/>
              <a:t> 노드 </a:t>
            </a:r>
            <a:r>
              <a:rPr lang="ko-KR" altLang="en-US" dirty="0" err="1"/>
              <a:t>피쳐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를 곱하면</a:t>
            </a:r>
            <a:r>
              <a:rPr lang="en-US" altLang="ko-KR" dirty="0"/>
              <a:t>, </a:t>
            </a:r>
            <a:r>
              <a:rPr lang="ko-KR" altLang="en-US" dirty="0"/>
              <a:t>각 노드와 이웃 노드의 차이가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단순히 이웃 노드 차이 값을 </a:t>
            </a:r>
            <a:r>
              <a:rPr lang="ko-KR" altLang="en-US" dirty="0" err="1"/>
              <a:t>단순합하면</a:t>
            </a:r>
            <a:r>
              <a:rPr lang="ko-KR" altLang="en-US" dirty="0"/>
              <a:t> 표현에 한계가 있다</a:t>
            </a:r>
            <a:r>
              <a:rPr lang="en-US" altLang="ko-KR" dirty="0"/>
              <a:t>.</a:t>
            </a:r>
            <a:r>
              <a:rPr lang="ko-KR" altLang="en-US" dirty="0"/>
              <a:t> 부호 차이에 의해 </a:t>
            </a:r>
            <a:r>
              <a:rPr lang="en-US" altLang="ko-KR" dirty="0"/>
              <a:t>0</a:t>
            </a:r>
            <a:r>
              <a:rPr lang="ko-KR" altLang="en-US" dirty="0"/>
              <a:t>이 되었다고 </a:t>
            </a:r>
            <a:r>
              <a:rPr lang="ko-KR" altLang="en-US" dirty="0" err="1"/>
              <a:t>노드간에</a:t>
            </a:r>
            <a:r>
              <a:rPr lang="ko-KR" altLang="en-US" dirty="0"/>
              <a:t> 유사도가 크다고 해석할 수 없기 때문이다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그렇기 때문에 절대값 또는 제곱 형태로 </a:t>
            </a:r>
            <a:r>
              <a:rPr lang="ko-KR" altLang="en-US" dirty="0" err="1"/>
              <a:t>바꾸는게</a:t>
            </a:r>
            <a:r>
              <a:rPr lang="ko-KR" altLang="en-US" dirty="0"/>
              <a:t> 합리적이다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14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ko-KR" altLang="en-US" dirty="0" err="1"/>
              <a:t>두번</a:t>
            </a:r>
            <a:r>
              <a:rPr lang="ko-KR" altLang="en-US" dirty="0"/>
              <a:t> 곱해서 제곱 형태로 만들면 이런 식이 유도 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Laplacian </a:t>
            </a:r>
            <a:r>
              <a:rPr lang="en-US" altLang="ko-KR" sz="12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quadratic </a:t>
            </a:r>
            <a:r>
              <a:rPr lang="ko-KR" altLang="en-US" sz="12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값이 작을 수록 타겟 노드와 이웃 노드의 </a:t>
            </a:r>
            <a:r>
              <a:rPr lang="ko-KR" altLang="en-US" sz="1200" b="0" dirty="0" err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피쳐</a:t>
            </a:r>
            <a:r>
              <a:rPr lang="ko-KR" altLang="en-US" sz="12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값이 유사하다고 할 수 있게 되는 것인데</a:t>
            </a:r>
            <a:r>
              <a:rPr lang="en-US" altLang="ko-KR" sz="12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여기서 </a:t>
            </a:r>
            <a:r>
              <a:rPr lang="en-US" altLang="ko-KR" sz="12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quadratic form</a:t>
            </a:r>
            <a:r>
              <a:rPr lang="ko-KR" altLang="en-US" sz="12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을 최소화하는 </a:t>
            </a:r>
            <a:r>
              <a:rPr lang="en-US" altLang="ko-KR" sz="12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x </a:t>
            </a:r>
            <a:r>
              <a:rPr lang="ko-KR" altLang="en-US" sz="12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값을 구하면 된다</a:t>
            </a:r>
            <a:r>
              <a:rPr lang="en-US" altLang="ko-KR" sz="12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 </a:t>
            </a:r>
            <a:r>
              <a:rPr lang="ko-KR" altLang="en-US" sz="12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그것이 바로 노드의 유사한 노드끼리 같이 </a:t>
            </a:r>
            <a:r>
              <a:rPr lang="ko-KR" altLang="en-US" sz="1200" b="0" dirty="0" err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임베딩</a:t>
            </a:r>
            <a:r>
              <a:rPr lang="ko-KR" altLang="en-US" sz="12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스페이스에 가깝게 만들 수 있는 </a:t>
            </a:r>
            <a:r>
              <a:rPr lang="ko-KR" altLang="en-US" sz="1200" b="0" dirty="0" err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임베딩을</a:t>
            </a:r>
            <a:r>
              <a:rPr lang="ko-KR" altLang="en-US" sz="12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형성하는 것</a:t>
            </a:r>
            <a:r>
              <a:rPr lang="en-US" altLang="ko-KR" sz="12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893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</a:t>
            </a:r>
            <a:r>
              <a:rPr lang="en-US" altLang="ko-KR" dirty="0"/>
              <a:t>Laplacian quadratic </a:t>
            </a:r>
            <a:r>
              <a:rPr lang="ko-KR" altLang="en-US" dirty="0"/>
              <a:t>을 최소화 할 수 있는 해를 찾아야 한다</a:t>
            </a:r>
            <a:r>
              <a:rPr lang="en-US" altLang="ko-KR" dirty="0"/>
              <a:t>. </a:t>
            </a:r>
            <a:r>
              <a:rPr lang="ko-KR" altLang="en-US" dirty="0"/>
              <a:t>솔루션은 바로</a:t>
            </a:r>
            <a:r>
              <a:rPr lang="en-US" altLang="ko-KR" dirty="0"/>
              <a:t>.. L</a:t>
            </a:r>
            <a:r>
              <a:rPr lang="ko-KR" altLang="en-US" dirty="0"/>
              <a:t>의 </a:t>
            </a:r>
            <a:r>
              <a:rPr lang="en-US" altLang="ko-KR" dirty="0"/>
              <a:t>eigenspace </a:t>
            </a:r>
            <a:r>
              <a:rPr lang="ko-KR" altLang="en-US" dirty="0"/>
              <a:t>안에 존재한다고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L</a:t>
            </a:r>
            <a:r>
              <a:rPr lang="ko-KR" altLang="en-US" dirty="0"/>
              <a:t>의 </a:t>
            </a:r>
            <a:r>
              <a:rPr lang="en-US" altLang="ko-KR" dirty="0"/>
              <a:t>eigenvector</a:t>
            </a:r>
            <a:r>
              <a:rPr lang="ko-KR" altLang="en-US" dirty="0"/>
              <a:t>가 최적해 </a:t>
            </a:r>
            <a:r>
              <a:rPr lang="en-US" altLang="ko-KR" dirty="0"/>
              <a:t>x</a:t>
            </a:r>
            <a:r>
              <a:rPr lang="ko-KR" altLang="en-US" dirty="0"/>
              <a:t>를 만족한다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</a:t>
            </a:r>
            <a:r>
              <a:rPr lang="en-US" altLang="ko-KR" dirty="0"/>
              <a:t>L</a:t>
            </a:r>
            <a:r>
              <a:rPr lang="ko-KR" altLang="en-US" dirty="0"/>
              <a:t>을 고유분해 시켜 얻은 고유벡터는 </a:t>
            </a:r>
            <a:r>
              <a:rPr lang="en-US" altLang="ko-KR" dirty="0"/>
              <a:t>U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푸리에 변환에 대해서 간략히 언급하자면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빨간색 시그널은 시간 축에 따라 변화하는 형태를 가지고 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푸리에 변환은 이 빨간색 시그널을 이루고 있는 다양한 주기 함수 성분들로 분해하는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주기함수의 성분은 고유의 주파수와 강도를 가지고 있으며 이를 모두 합치면 다시 빨간색 시그널이 되는 형태다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그러면</a:t>
            </a:r>
            <a:r>
              <a:rPr lang="en-US" altLang="ko-KR" dirty="0"/>
              <a:t>, </a:t>
            </a:r>
            <a:r>
              <a:rPr lang="ko-KR" altLang="en-US" dirty="0"/>
              <a:t>노드 </a:t>
            </a:r>
            <a:r>
              <a:rPr lang="ko-KR" altLang="en-US" dirty="0" err="1"/>
              <a:t>피쳐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ko-KR" altLang="en-US" dirty="0" err="1"/>
              <a:t>라플라시안</a:t>
            </a:r>
            <a:r>
              <a:rPr lang="ko-KR" altLang="en-US" dirty="0"/>
              <a:t> 고유벡터 </a:t>
            </a:r>
            <a:r>
              <a:rPr lang="en-US" altLang="ko-KR" dirty="0"/>
              <a:t>U </a:t>
            </a:r>
            <a:r>
              <a:rPr lang="ko-KR" altLang="en-US" dirty="0"/>
              <a:t>공간에 </a:t>
            </a:r>
            <a:r>
              <a:rPr lang="en-US" altLang="ko-KR" dirty="0"/>
              <a:t>projection </a:t>
            </a:r>
            <a:r>
              <a:rPr lang="ko-KR" altLang="en-US" dirty="0"/>
              <a:t>시켜서 그래프 푸리에 변환을 한다면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그래프의 특징을 고유벡터의 축으로 표현할 수 있게 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353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푸리에 변환에 대해서 간략히 언급하자면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빨간색 시그널은 시간 축에 따라 변화하는 형태를 가지고 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푸리에 변환은 이 빨간색 시그널을 이루고 있는 다양한 주기 함수 성분들로 분해하는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주기함수의 성분은 고유의 주파수와 강도를 가지고 있으며 이를 모두 합치면 다시 빨간색 시그널이 되는 형태다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푸리에 역변환이라고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그러면</a:t>
            </a:r>
            <a:r>
              <a:rPr lang="en-US" altLang="ko-KR" dirty="0"/>
              <a:t>, </a:t>
            </a:r>
            <a:r>
              <a:rPr lang="ko-KR" altLang="en-US" dirty="0"/>
              <a:t>노드 </a:t>
            </a:r>
            <a:r>
              <a:rPr lang="ko-KR" altLang="en-US" dirty="0" err="1"/>
              <a:t>피쳐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ko-KR" altLang="en-US" dirty="0" err="1"/>
              <a:t>라플라시안</a:t>
            </a:r>
            <a:r>
              <a:rPr lang="ko-KR" altLang="en-US" dirty="0"/>
              <a:t> 고유벡터 </a:t>
            </a:r>
            <a:r>
              <a:rPr lang="en-US" altLang="ko-KR" dirty="0"/>
              <a:t>U </a:t>
            </a:r>
            <a:r>
              <a:rPr lang="ko-KR" altLang="en-US" dirty="0"/>
              <a:t>공간에 </a:t>
            </a:r>
            <a:r>
              <a:rPr lang="en-US" altLang="ko-KR" dirty="0"/>
              <a:t>projection </a:t>
            </a:r>
            <a:r>
              <a:rPr lang="ko-KR" altLang="en-US" dirty="0"/>
              <a:t>시켜서 그래프 푸리에 변환을 한다면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그래프의 특징을 고유벡터의 축으로 표현할 수 있게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그래프의 특징을 빨간색 시그널이라고 비유해서 생각한다면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그래프 푸리에 변환을 통해 각 주기함수의 성분으로 분해하고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낮은 주파수를 가진</a:t>
            </a:r>
            <a:r>
              <a:rPr lang="en-US" altLang="ko-KR" dirty="0"/>
              <a:t> </a:t>
            </a:r>
            <a:r>
              <a:rPr lang="ko-KR" altLang="en-US" dirty="0"/>
              <a:t>요소</a:t>
            </a:r>
            <a:r>
              <a:rPr lang="en-US" altLang="ko-KR" dirty="0"/>
              <a:t>. </a:t>
            </a:r>
            <a:r>
              <a:rPr lang="ko-KR" altLang="en-US" dirty="0"/>
              <a:t>즉 유사도가 높은 요소들만 필터링 해낸 다음 다시 </a:t>
            </a:r>
            <a:r>
              <a:rPr lang="ko-KR" altLang="en-US" dirty="0" err="1"/>
              <a:t>그래프푸리에</a:t>
            </a:r>
            <a:r>
              <a:rPr lang="ko-KR" altLang="en-US" dirty="0"/>
              <a:t> 역변환을 시킨다면 유사도가 높은 노드 특징으로 </a:t>
            </a:r>
            <a:r>
              <a:rPr lang="ko-KR" altLang="en-US" dirty="0" err="1"/>
              <a:t>임베딩이</a:t>
            </a:r>
            <a:r>
              <a:rPr lang="ko-KR" altLang="en-US" dirty="0"/>
              <a:t> 가능해진다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583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푸리에 변환에 대해서 간략히 언급하자면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빨간색 시그널은 시간 축에 따라 변화하는 형태를 가지고 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푸리에 변환은 이 빨간색 시그널을 이루고 있는 다양한 주기 함수 성분들로 분해하는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주기함수의 성분은 고유의 주파수와 강도를 가지고 있으며 이를 모두 합치면 다시 빨간색 시그널이 되는 형태다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푸리에 역변환이라고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그러면</a:t>
            </a:r>
            <a:r>
              <a:rPr lang="en-US" altLang="ko-KR" dirty="0"/>
              <a:t>, </a:t>
            </a:r>
            <a:r>
              <a:rPr lang="ko-KR" altLang="en-US" dirty="0"/>
              <a:t>노드 </a:t>
            </a:r>
            <a:r>
              <a:rPr lang="ko-KR" altLang="en-US" dirty="0" err="1"/>
              <a:t>피쳐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ko-KR" altLang="en-US" dirty="0" err="1"/>
              <a:t>라플라시안</a:t>
            </a:r>
            <a:r>
              <a:rPr lang="ko-KR" altLang="en-US" dirty="0"/>
              <a:t> 고유벡터 </a:t>
            </a:r>
            <a:r>
              <a:rPr lang="en-US" altLang="ko-KR" dirty="0"/>
              <a:t>U </a:t>
            </a:r>
            <a:r>
              <a:rPr lang="ko-KR" altLang="en-US" dirty="0"/>
              <a:t>공간에 </a:t>
            </a:r>
            <a:r>
              <a:rPr lang="en-US" altLang="ko-KR" dirty="0"/>
              <a:t>projection </a:t>
            </a:r>
            <a:r>
              <a:rPr lang="ko-KR" altLang="en-US" dirty="0"/>
              <a:t>시켜서 그래프 푸리에 변환을 한다면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그래프의 특징을 고유벡터의 축으로 표현할 수 있게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그래프의 특징을 빨간색 시그널이라고 비유해서 생각한다면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그래프 푸리에 변환을 통해 각 주기함수의 성분으로 분해하고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낮은 주파수를 가진</a:t>
            </a:r>
            <a:r>
              <a:rPr lang="en-US" altLang="ko-KR" dirty="0"/>
              <a:t> </a:t>
            </a:r>
            <a:r>
              <a:rPr lang="ko-KR" altLang="en-US" dirty="0"/>
              <a:t>요소</a:t>
            </a:r>
            <a:r>
              <a:rPr lang="en-US" altLang="ko-KR" dirty="0"/>
              <a:t>. </a:t>
            </a:r>
            <a:r>
              <a:rPr lang="ko-KR" altLang="en-US" dirty="0"/>
              <a:t>즉 유사도가 높은 요소들만 필터링 해낸 다음 다시 </a:t>
            </a:r>
            <a:r>
              <a:rPr lang="ko-KR" altLang="en-US" dirty="0" err="1"/>
              <a:t>그래프푸리에</a:t>
            </a:r>
            <a:r>
              <a:rPr lang="ko-KR" altLang="en-US" dirty="0"/>
              <a:t> 역변환을 시킨다면 유사도가 높은 노드 특징으로 </a:t>
            </a:r>
            <a:r>
              <a:rPr lang="ko-KR" altLang="en-US" dirty="0" err="1"/>
              <a:t>임베딩이</a:t>
            </a:r>
            <a:r>
              <a:rPr lang="ko-KR" altLang="en-US" dirty="0"/>
              <a:t> 가능해진다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742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최종적으로 그래프에서 </a:t>
            </a:r>
            <a:r>
              <a:rPr lang="en-US" altLang="ko-KR" dirty="0" err="1"/>
              <a:t>cov</a:t>
            </a:r>
            <a:r>
              <a:rPr lang="en-US" altLang="ko-KR" dirty="0"/>
              <a:t> </a:t>
            </a:r>
            <a:r>
              <a:rPr lang="ko-KR" altLang="en-US" dirty="0"/>
              <a:t>연산은 그래프 푸리에 역변환을 통해 완성될 수 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스펙트럴하다는</a:t>
            </a:r>
            <a:r>
              <a:rPr lang="ko-KR" altLang="en-US" dirty="0"/>
              <a:t> 것은 결국 이 과정을 통해 유사도가 높은 특징들로 노드를 </a:t>
            </a:r>
            <a:r>
              <a:rPr lang="ko-KR" altLang="en-US" dirty="0" err="1"/>
              <a:t>임베딩하겠다는</a:t>
            </a:r>
            <a:r>
              <a:rPr lang="ko-KR" altLang="en-US" dirty="0"/>
              <a:t> 것을 의미하기 때문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556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 </a:t>
            </a:r>
            <a:r>
              <a:rPr lang="en-US" altLang="ko-KR" dirty="0" err="1"/>
              <a:t>graphSAIL</a:t>
            </a:r>
            <a:r>
              <a:rPr lang="en-US" altLang="ko-KR" dirty="0"/>
              <a:t> </a:t>
            </a:r>
            <a:r>
              <a:rPr lang="ko-KR" altLang="en-US" dirty="0"/>
              <a:t>논문을 리뷰하며 </a:t>
            </a:r>
            <a:r>
              <a:rPr lang="en-US" altLang="ko-KR" dirty="0"/>
              <a:t>graph</a:t>
            </a:r>
            <a:r>
              <a:rPr lang="ko-KR" altLang="en-US" dirty="0"/>
              <a:t>를 </a:t>
            </a:r>
            <a:r>
              <a:rPr lang="en-US" altLang="ko-KR" dirty="0"/>
              <a:t>conv </a:t>
            </a:r>
            <a:r>
              <a:rPr lang="ko-KR" altLang="en-US" dirty="0"/>
              <a:t>연산으로 </a:t>
            </a:r>
            <a:r>
              <a:rPr lang="ko-KR" altLang="en-US" dirty="0" err="1"/>
              <a:t>임베딩을</a:t>
            </a:r>
            <a:r>
              <a:rPr lang="ko-KR" altLang="en-US" dirty="0"/>
              <a:t> 형성함을 알게 </a:t>
            </a:r>
            <a:r>
              <a:rPr lang="ko-KR" altLang="en-US" dirty="0" err="1"/>
              <a:t>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이번엔 이것에 대해 자세히 알아보고 싶어서 </a:t>
            </a:r>
            <a:r>
              <a:rPr lang="en-US" altLang="ko-KR" dirty="0"/>
              <a:t>graph conv</a:t>
            </a:r>
            <a:r>
              <a:rPr lang="ko-KR" altLang="en-US" dirty="0"/>
              <a:t>와 관련한 핵심 논문이라고 알려진 것들을 </a:t>
            </a:r>
            <a:r>
              <a:rPr lang="ko-KR" altLang="en-US" dirty="0" err="1"/>
              <a:t>조사해봄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그래프 </a:t>
            </a:r>
            <a:r>
              <a:rPr lang="ko-KR" altLang="en-US" dirty="0" err="1"/>
              <a:t>임베딩을</a:t>
            </a:r>
            <a:r>
              <a:rPr lang="ko-KR" altLang="en-US" dirty="0"/>
              <a:t> </a:t>
            </a:r>
            <a:r>
              <a:rPr lang="en-US" altLang="ko-KR" dirty="0"/>
              <a:t>return </a:t>
            </a:r>
            <a:r>
              <a:rPr lang="ko-KR" altLang="en-US" dirty="0"/>
              <a:t>하는 </a:t>
            </a:r>
            <a:r>
              <a:rPr lang="en-US" altLang="ko-KR" dirty="0" err="1"/>
              <a:t>gnn</a:t>
            </a:r>
            <a:r>
              <a:rPr lang="en-US" altLang="ko-KR" dirty="0"/>
              <a:t> </a:t>
            </a:r>
            <a:r>
              <a:rPr lang="ko-KR" altLang="en-US" dirty="0"/>
              <a:t>모델은 다양함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방식에 따라 다양한 모델로 나눌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그중 </a:t>
            </a:r>
            <a:r>
              <a:rPr lang="en-US" altLang="ko-KR" dirty="0"/>
              <a:t>conv </a:t>
            </a:r>
            <a:r>
              <a:rPr lang="ko-KR" altLang="en-US" dirty="0"/>
              <a:t>연산으로 처리하는 방식엔 크게 두 가지가 존재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Sepctral</a:t>
            </a:r>
            <a:r>
              <a:rPr lang="ko-KR" altLang="en-US" dirty="0"/>
              <a:t>과 </a:t>
            </a:r>
            <a:r>
              <a:rPr lang="en-US" altLang="ko-KR" dirty="0"/>
              <a:t>spatial </a:t>
            </a:r>
            <a:r>
              <a:rPr lang="ko-KR" altLang="en-US" dirty="0"/>
              <a:t>방식이 있음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72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식은 계산 비용이 크기 때문에 근사식을 활용한다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필터를 </a:t>
            </a:r>
            <a:r>
              <a:rPr lang="ko-KR" altLang="en-US" dirty="0" err="1"/>
              <a:t>체비세프</a:t>
            </a:r>
            <a:r>
              <a:rPr lang="ko-KR" altLang="en-US" dirty="0"/>
              <a:t> 다항식 함수를 활용해서 다음과 같이 필터를 근사식으로 표현한다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1429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그 근사식을 </a:t>
            </a:r>
            <a:r>
              <a:rPr lang="en-US" altLang="ko-KR" dirty="0"/>
              <a:t>conv </a:t>
            </a:r>
            <a:r>
              <a:rPr lang="ko-KR" altLang="en-US" dirty="0"/>
              <a:t>식에 대입하면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중앙노드로부터</a:t>
            </a:r>
            <a:r>
              <a:rPr lang="ko-KR" altLang="en-US" dirty="0"/>
              <a:t> </a:t>
            </a:r>
            <a:r>
              <a:rPr lang="en-US" altLang="ko-KR" dirty="0"/>
              <a:t>K</a:t>
            </a:r>
            <a:r>
              <a:rPr lang="ko-KR" altLang="en-US" dirty="0"/>
              <a:t>홉 이웃 </a:t>
            </a:r>
            <a:r>
              <a:rPr lang="en-US" altLang="ko-KR" dirty="0"/>
              <a:t>conv </a:t>
            </a:r>
            <a:r>
              <a:rPr lang="ko-KR" altLang="en-US" dirty="0"/>
              <a:t>연산을 하는 식을 얻을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6822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K=1 </a:t>
            </a:r>
            <a:r>
              <a:rPr lang="ko-KR" altLang="en-US" dirty="0" err="1"/>
              <a:t>람다맥스</a:t>
            </a:r>
            <a:r>
              <a:rPr lang="en-US" altLang="ko-KR" dirty="0"/>
              <a:t>=2</a:t>
            </a:r>
            <a:r>
              <a:rPr lang="ko-KR" altLang="en-US" dirty="0"/>
              <a:t>를 </a:t>
            </a:r>
            <a:r>
              <a:rPr lang="en-US" altLang="ko-KR" dirty="0" err="1"/>
              <a:t>cov</a:t>
            </a:r>
            <a:r>
              <a:rPr lang="ko-KR" altLang="en-US" dirty="0"/>
              <a:t>식에 대입하면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최종적으로 빨간 칸과 같은 식을 얻을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2951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그런 다음 </a:t>
            </a:r>
            <a:r>
              <a:rPr lang="ko-KR" altLang="en-US" dirty="0" err="1"/>
              <a:t>오버피팅을</a:t>
            </a:r>
            <a:r>
              <a:rPr lang="ko-KR" altLang="en-US" dirty="0"/>
              <a:t> 방지하기 위해 파라미터를 줄인다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세타</a:t>
            </a:r>
            <a:r>
              <a:rPr lang="en-US" altLang="ko-KR" dirty="0"/>
              <a:t>0 = -</a:t>
            </a:r>
            <a:r>
              <a:rPr lang="ko-KR" altLang="en-US" dirty="0" err="1"/>
              <a:t>세타</a:t>
            </a:r>
            <a:r>
              <a:rPr lang="en-US" altLang="ko-KR" dirty="0"/>
              <a:t>1 </a:t>
            </a:r>
            <a:r>
              <a:rPr lang="ko-KR" altLang="en-US" dirty="0"/>
              <a:t>이라는 싱글 파라미터를 도입해서 빨간 칸과 같은 식을 얻어내고</a:t>
            </a:r>
            <a:r>
              <a:rPr lang="en-US" altLang="ko-KR" dirty="0"/>
              <a:t>..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3726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renormalization trick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다시 한번 </a:t>
            </a:r>
            <a:r>
              <a:rPr lang="ko-KR" altLang="en-US" dirty="0" err="1"/>
              <a:t>라플라시안에</a:t>
            </a:r>
            <a:r>
              <a:rPr lang="ko-KR" altLang="en-US" dirty="0"/>
              <a:t> </a:t>
            </a:r>
            <a:r>
              <a:rPr lang="ko-KR" altLang="en-US" dirty="0" err="1"/>
              <a:t>노멀라이징을</a:t>
            </a:r>
            <a:r>
              <a:rPr lang="ko-KR" altLang="en-US" dirty="0"/>
              <a:t> 적용해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최종식 </a:t>
            </a:r>
            <a:r>
              <a:rPr lang="en-US" altLang="ko-KR" dirty="0"/>
              <a:t>Z</a:t>
            </a:r>
            <a:r>
              <a:rPr lang="ko-KR" altLang="en-US" dirty="0"/>
              <a:t>를 얻어낸다</a:t>
            </a:r>
            <a:r>
              <a:rPr lang="en-US" altLang="ko-KR" dirty="0"/>
              <a:t>. </a:t>
            </a:r>
            <a:r>
              <a:rPr lang="ko-KR" altLang="en-US" dirty="0"/>
              <a:t>그러면 최종적으로 근사식</a:t>
            </a:r>
            <a:r>
              <a:rPr lang="en-US" altLang="ko-KR" dirty="0"/>
              <a:t>, </a:t>
            </a:r>
            <a:r>
              <a:rPr lang="ko-KR" altLang="en-US" dirty="0"/>
              <a:t>파라미터 통일</a:t>
            </a:r>
            <a:r>
              <a:rPr lang="en-US" altLang="ko-KR" dirty="0"/>
              <a:t>, </a:t>
            </a:r>
            <a:r>
              <a:rPr lang="ko-KR" altLang="en-US" dirty="0" err="1"/>
              <a:t>리노멀라이징을</a:t>
            </a:r>
            <a:r>
              <a:rPr lang="ko-KR" altLang="en-US" dirty="0"/>
              <a:t> 통해 얻은 </a:t>
            </a:r>
            <a:r>
              <a:rPr lang="en-US" altLang="ko-KR" dirty="0"/>
              <a:t>conv </a:t>
            </a:r>
            <a:r>
              <a:rPr lang="ko-KR" altLang="en-US" dirty="0"/>
              <a:t>식</a:t>
            </a:r>
            <a:r>
              <a:rPr lang="en-US" altLang="ko-KR" dirty="0"/>
              <a:t> Z</a:t>
            </a:r>
            <a:r>
              <a:rPr lang="ko-KR" altLang="en-US" dirty="0"/>
              <a:t>가 도출되는데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이게 맞나 싶다 </a:t>
            </a:r>
            <a:r>
              <a:rPr lang="ko-KR" altLang="en-US" dirty="0" err="1"/>
              <a:t>ㅋㅋ</a:t>
            </a:r>
            <a:r>
              <a:rPr lang="ko-KR" altLang="en-US" dirty="0"/>
              <a:t> 억지가 있지 않을까</a:t>
            </a:r>
            <a:r>
              <a:rPr lang="en-US" altLang="ko-KR" dirty="0"/>
              <a:t>? </a:t>
            </a:r>
            <a:r>
              <a:rPr lang="ko-KR" altLang="en-US" dirty="0"/>
              <a:t>솔직히 아주아주 깊은 수학적인 내용을 이해하지 못하겠다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결론적으로 결과가 잘 맞으니 억지가 조금 있는 것 </a:t>
            </a:r>
            <a:r>
              <a:rPr lang="ko-KR" altLang="en-US" dirty="0" err="1"/>
              <a:t>같기도하고</a:t>
            </a:r>
            <a:r>
              <a:rPr lang="en-US" altLang="ko-KR" dirty="0"/>
              <a:t>..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7297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다시 </a:t>
            </a:r>
            <a:r>
              <a:rPr lang="ko-KR" altLang="en-US" dirty="0" err="1"/>
              <a:t>준지도</a:t>
            </a:r>
            <a:r>
              <a:rPr lang="ko-KR" altLang="en-US" dirty="0"/>
              <a:t> 학습의 노드 분류 문제로 돌아와서</a:t>
            </a:r>
            <a:r>
              <a:rPr lang="en-US" altLang="ko-KR" dirty="0"/>
              <a:t>..</a:t>
            </a:r>
          </a:p>
          <a:p>
            <a:r>
              <a:rPr lang="en-US" altLang="ko-KR" dirty="0"/>
              <a:t>Z</a:t>
            </a:r>
            <a:r>
              <a:rPr lang="ko-KR" altLang="en-US" dirty="0"/>
              <a:t>를 일반화 하여 표현하자면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 err="1"/>
              <a:t>햇은</a:t>
            </a:r>
            <a:r>
              <a:rPr lang="ko-KR" altLang="en-US" dirty="0"/>
              <a:t> 앞서 정의된 </a:t>
            </a:r>
            <a:r>
              <a:rPr lang="ko-KR" altLang="en-US" dirty="0" err="1"/>
              <a:t>스펙트럴</a:t>
            </a:r>
            <a:r>
              <a:rPr lang="ko-KR" altLang="en-US" dirty="0"/>
              <a:t> </a:t>
            </a:r>
            <a:r>
              <a:rPr lang="en-US" altLang="ko-KR" dirty="0"/>
              <a:t>aggregate </a:t>
            </a:r>
            <a:r>
              <a:rPr lang="ko-KR" altLang="en-US" dirty="0"/>
              <a:t>식이다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총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ko-KR" altLang="en-US" dirty="0" err="1"/>
              <a:t>히든레이어를</a:t>
            </a:r>
            <a:r>
              <a:rPr lang="ko-KR" altLang="en-US" dirty="0"/>
              <a:t> 쌓아서 최종 </a:t>
            </a:r>
            <a:r>
              <a:rPr lang="en-US" altLang="ko-KR" dirty="0"/>
              <a:t>GCN </a:t>
            </a:r>
            <a:r>
              <a:rPr lang="ko-KR" altLang="en-US" dirty="0"/>
              <a:t>을 정의한다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X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27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 </a:t>
            </a:r>
            <a:r>
              <a:rPr lang="en-US" altLang="ko-KR" dirty="0" err="1"/>
              <a:t>graphSAIL</a:t>
            </a:r>
            <a:r>
              <a:rPr lang="en-US" altLang="ko-KR" dirty="0"/>
              <a:t> </a:t>
            </a:r>
            <a:r>
              <a:rPr lang="ko-KR" altLang="en-US" dirty="0"/>
              <a:t>논문을 리뷰하며 </a:t>
            </a:r>
            <a:r>
              <a:rPr lang="en-US" altLang="ko-KR" dirty="0"/>
              <a:t>graph</a:t>
            </a:r>
            <a:r>
              <a:rPr lang="ko-KR" altLang="en-US" dirty="0"/>
              <a:t>를 </a:t>
            </a:r>
            <a:r>
              <a:rPr lang="en-US" altLang="ko-KR" dirty="0"/>
              <a:t>conv </a:t>
            </a:r>
            <a:r>
              <a:rPr lang="ko-KR" altLang="en-US" dirty="0"/>
              <a:t>연산으로 </a:t>
            </a:r>
            <a:r>
              <a:rPr lang="ko-KR" altLang="en-US" dirty="0" err="1"/>
              <a:t>임베딩을</a:t>
            </a:r>
            <a:r>
              <a:rPr lang="ko-KR" altLang="en-US" dirty="0"/>
              <a:t> 형성함을 알게 </a:t>
            </a:r>
            <a:r>
              <a:rPr lang="ko-KR" altLang="en-US" dirty="0" err="1"/>
              <a:t>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이번엔 이것에 대해 자세히 알아보고 싶어서 </a:t>
            </a:r>
            <a:r>
              <a:rPr lang="en-US" altLang="ko-KR" dirty="0"/>
              <a:t>graph conv</a:t>
            </a:r>
            <a:r>
              <a:rPr lang="ko-KR" altLang="en-US" dirty="0"/>
              <a:t>와 관련한 핵심 논문이라고 알려진 것들을 </a:t>
            </a:r>
            <a:r>
              <a:rPr lang="ko-KR" altLang="en-US" dirty="0" err="1"/>
              <a:t>조사해봄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그래프 </a:t>
            </a:r>
            <a:r>
              <a:rPr lang="ko-KR" altLang="en-US" dirty="0" err="1"/>
              <a:t>임베딩을</a:t>
            </a:r>
            <a:r>
              <a:rPr lang="ko-KR" altLang="en-US" dirty="0"/>
              <a:t> </a:t>
            </a:r>
            <a:r>
              <a:rPr lang="en-US" altLang="ko-KR" dirty="0"/>
              <a:t>return </a:t>
            </a:r>
            <a:r>
              <a:rPr lang="ko-KR" altLang="en-US" dirty="0"/>
              <a:t>하는 </a:t>
            </a:r>
            <a:r>
              <a:rPr lang="en-US" altLang="ko-KR" dirty="0" err="1"/>
              <a:t>gnn</a:t>
            </a:r>
            <a:r>
              <a:rPr lang="en-US" altLang="ko-KR" dirty="0"/>
              <a:t> </a:t>
            </a:r>
            <a:r>
              <a:rPr lang="ko-KR" altLang="en-US" dirty="0"/>
              <a:t>모델은 다양함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방식에 따라 다양한 모델로 나눌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그중 </a:t>
            </a:r>
            <a:r>
              <a:rPr lang="en-US" altLang="ko-KR" dirty="0"/>
              <a:t>conv </a:t>
            </a:r>
            <a:r>
              <a:rPr lang="ko-KR" altLang="en-US" dirty="0"/>
              <a:t>연산으로 처리하는 방식엔 크게 두 가지가 존재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Sepctral</a:t>
            </a:r>
            <a:r>
              <a:rPr lang="ko-KR" altLang="en-US" dirty="0"/>
              <a:t>과 </a:t>
            </a:r>
            <a:r>
              <a:rPr lang="en-US" altLang="ko-KR" dirty="0"/>
              <a:t>spatial </a:t>
            </a:r>
            <a:r>
              <a:rPr lang="ko-KR" altLang="en-US" dirty="0"/>
              <a:t>방식이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Spatial</a:t>
            </a:r>
            <a:r>
              <a:rPr lang="ko-KR" altLang="en-US" dirty="0"/>
              <a:t>이 더 익숙할 것이라고 생각함</a:t>
            </a:r>
            <a:r>
              <a:rPr lang="en-US" altLang="ko-KR" dirty="0"/>
              <a:t>. Hop based</a:t>
            </a:r>
            <a:r>
              <a:rPr lang="ko-KR" altLang="en-US" dirty="0"/>
              <a:t>로 이웃 노드를 </a:t>
            </a:r>
            <a:r>
              <a:rPr lang="en-US" altLang="ko-KR" dirty="0"/>
              <a:t>aggregation </a:t>
            </a:r>
            <a:r>
              <a:rPr lang="ko-KR" altLang="en-US" dirty="0"/>
              <a:t>하는 방식으로 학습</a:t>
            </a:r>
            <a:endParaRPr lang="en-US" altLang="ko-KR" dirty="0"/>
          </a:p>
          <a:p>
            <a:r>
              <a:rPr lang="ko-KR" altLang="en-US" dirty="0"/>
              <a:t>반면 </a:t>
            </a:r>
            <a:r>
              <a:rPr lang="en-US" altLang="ko-KR" dirty="0"/>
              <a:t>spectral</a:t>
            </a:r>
            <a:r>
              <a:rPr lang="ko-KR" altLang="en-US" dirty="0"/>
              <a:t>은 </a:t>
            </a:r>
            <a:r>
              <a:rPr lang="en-US" altLang="ko-KR" dirty="0"/>
              <a:t>graph conv</a:t>
            </a:r>
            <a:r>
              <a:rPr lang="ko-KR" altLang="en-US" dirty="0"/>
              <a:t>를 </a:t>
            </a:r>
            <a:r>
              <a:rPr lang="en-US" altLang="ko-KR" dirty="0" err="1"/>
              <a:t>fourier</a:t>
            </a:r>
            <a:r>
              <a:rPr lang="en-US" altLang="ko-KR" dirty="0"/>
              <a:t> transform </a:t>
            </a:r>
            <a:r>
              <a:rPr lang="ko-KR" altLang="en-US" dirty="0"/>
              <a:t>방식으로 바라보고</a:t>
            </a:r>
            <a:r>
              <a:rPr lang="en-US" altLang="ko-KR" dirty="0"/>
              <a:t>, conv </a:t>
            </a:r>
            <a:r>
              <a:rPr lang="ko-KR" altLang="en-US" dirty="0"/>
              <a:t>연산을 </a:t>
            </a:r>
            <a:r>
              <a:rPr lang="en-US" altLang="ko-KR" dirty="0"/>
              <a:t>signal processing</a:t>
            </a:r>
            <a:r>
              <a:rPr lang="ko-KR" altLang="en-US" dirty="0"/>
              <a:t>으로 간주함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Spectral</a:t>
            </a:r>
            <a:r>
              <a:rPr lang="ko-KR" altLang="en-US" dirty="0"/>
              <a:t>은 더욱 수학에 기반하고 있음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932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그래프 기반 </a:t>
            </a:r>
            <a:r>
              <a:rPr lang="ko-KR" altLang="en-US" dirty="0" err="1"/>
              <a:t>준지도</a:t>
            </a:r>
            <a:r>
              <a:rPr lang="ko-KR" altLang="en-US" dirty="0"/>
              <a:t> 학습은 위 식과 같은 </a:t>
            </a:r>
            <a:r>
              <a:rPr lang="en-US" altLang="ko-KR" dirty="0"/>
              <a:t>loss </a:t>
            </a:r>
            <a:r>
              <a:rPr lang="en-US" altLang="ko-KR" dirty="0" err="1"/>
              <a:t>func</a:t>
            </a:r>
            <a:r>
              <a:rPr lang="ko-KR" altLang="en-US" dirty="0"/>
              <a:t>를 기반으로 학습했다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L0</a:t>
            </a:r>
            <a:r>
              <a:rPr lang="ko-KR" altLang="en-US" dirty="0"/>
              <a:t>는 지도학습 </a:t>
            </a:r>
            <a:r>
              <a:rPr lang="en-US" altLang="ko-KR" dirty="0"/>
              <a:t>loss, </a:t>
            </a:r>
            <a:r>
              <a:rPr lang="en-US" altLang="ko-KR" dirty="0" err="1"/>
              <a:t>Lreg</a:t>
            </a:r>
            <a:r>
              <a:rPr lang="ko-KR" altLang="en-US" dirty="0"/>
              <a:t>는 </a:t>
            </a:r>
            <a:r>
              <a:rPr lang="en-US" altLang="ko-KR" dirty="0"/>
              <a:t>regularization term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식은 연결된 노드는 같은 </a:t>
            </a:r>
            <a:r>
              <a:rPr lang="en-US" altLang="ko-KR" dirty="0"/>
              <a:t>label</a:t>
            </a:r>
            <a:r>
              <a:rPr lang="ko-KR" altLang="en-US" dirty="0"/>
              <a:t>이라는 가정이 존재했다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하지만 연결되어 있다는 것은 같은 </a:t>
            </a:r>
            <a:r>
              <a:rPr lang="en-US" altLang="ko-KR" dirty="0"/>
              <a:t>label</a:t>
            </a:r>
            <a:r>
              <a:rPr lang="ko-KR" altLang="en-US" dirty="0"/>
              <a:t>이라는 것</a:t>
            </a:r>
            <a:r>
              <a:rPr lang="en-US" altLang="ko-KR" dirty="0"/>
              <a:t>(</a:t>
            </a:r>
            <a:r>
              <a:rPr lang="ko-KR" altLang="en-US" dirty="0"/>
              <a:t>심지어 </a:t>
            </a:r>
            <a:r>
              <a:rPr lang="ko-KR" altLang="en-US" dirty="0" err="1"/>
              <a:t>아닐수도</a:t>
            </a:r>
            <a:r>
              <a:rPr lang="ko-KR" altLang="en-US" dirty="0"/>
              <a:t> </a:t>
            </a:r>
            <a:r>
              <a:rPr lang="ko-KR" altLang="en-US" dirty="0" err="1"/>
              <a:t>있는거고</a:t>
            </a:r>
            <a:r>
              <a:rPr lang="en-US" altLang="ko-KR" dirty="0"/>
              <a:t>)</a:t>
            </a:r>
            <a:r>
              <a:rPr lang="ko-KR" altLang="en-US" dirty="0"/>
              <a:t> 이외에 다른 정보도 포함할 수 있지만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기존식으로 이러한 다른 정보까지 표현하는데 한계가 존재한다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 논문에서는 </a:t>
            </a:r>
            <a:r>
              <a:rPr lang="en-US" altLang="ko-KR" dirty="0"/>
              <a:t>neural network</a:t>
            </a:r>
            <a:r>
              <a:rPr lang="ko-KR" altLang="en-US" dirty="0"/>
              <a:t>를 활용해 그래프 구조를 표현함으로써 기존에 놓치고 있던 다양한 그래프 정보를 학습할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44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</a:t>
            </a:r>
            <a:r>
              <a:rPr lang="en-US" altLang="ko-KR" dirty="0"/>
              <a:t>, </a:t>
            </a:r>
            <a:r>
              <a:rPr lang="ko-KR" altLang="en-US" dirty="0"/>
              <a:t>이 논문에서 다루는 최종적인 </a:t>
            </a:r>
            <a:r>
              <a:rPr lang="en-US" altLang="ko-KR" dirty="0"/>
              <a:t>conv </a:t>
            </a:r>
            <a:r>
              <a:rPr lang="ko-KR" altLang="en-US" dirty="0"/>
              <a:t>식을 살펴보자면</a:t>
            </a:r>
            <a:r>
              <a:rPr lang="en-US" altLang="ko-KR" dirty="0"/>
              <a:t>,</a:t>
            </a:r>
            <a:r>
              <a:rPr lang="ko-KR" altLang="en-US" dirty="0"/>
              <a:t> 다음과 같다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 레이어는 </a:t>
            </a:r>
            <a:r>
              <a:rPr lang="ko-KR" altLang="en-US" dirty="0" err="1"/>
              <a:t>디그리</a:t>
            </a:r>
            <a:r>
              <a:rPr lang="en-US" altLang="ko-KR" dirty="0"/>
              <a:t>, </a:t>
            </a:r>
            <a:r>
              <a:rPr lang="ko-KR" altLang="en-US" dirty="0"/>
              <a:t>인접 행렬의 곱으로 계산해서 </a:t>
            </a:r>
            <a:r>
              <a:rPr lang="ko-KR" altLang="en-US" dirty="0" err="1"/>
              <a:t>액티베이션을</a:t>
            </a:r>
            <a:r>
              <a:rPr lang="ko-KR" altLang="en-US" dirty="0"/>
              <a:t> 거치는데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예시를 들자면</a:t>
            </a:r>
            <a:endParaRPr lang="en-US" altLang="ko-KR" dirty="0"/>
          </a:p>
          <a:p>
            <a:r>
              <a:rPr lang="ko-KR" altLang="en-US" dirty="0"/>
              <a:t>인접행렬 </a:t>
            </a:r>
            <a:r>
              <a:rPr lang="en-US" altLang="ko-KR" dirty="0"/>
              <a:t>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190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디그리</a:t>
            </a:r>
            <a:r>
              <a:rPr lang="ko-KR" altLang="en-US" dirty="0"/>
              <a:t> 매트릭스 </a:t>
            </a: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500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곱한 결과와 인접행렬 </a:t>
            </a:r>
            <a:r>
              <a:rPr lang="en-US" altLang="ko-KR" dirty="0"/>
              <a:t>A</a:t>
            </a:r>
            <a:r>
              <a:rPr lang="ko-KR" altLang="en-US" dirty="0" err="1"/>
              <a:t>틸드의</a:t>
            </a:r>
            <a:r>
              <a:rPr lang="ko-KR" altLang="en-US" dirty="0"/>
              <a:t> 생김새를 살펴보자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요소가 </a:t>
            </a:r>
            <a:r>
              <a:rPr lang="en-US" altLang="ko-KR" dirty="0"/>
              <a:t>0</a:t>
            </a:r>
            <a:r>
              <a:rPr lang="ko-KR" altLang="en-US" dirty="0"/>
              <a:t>이 아닌 구간이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851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즉 이 결과는 인접행렬에서 </a:t>
            </a:r>
            <a:r>
              <a:rPr lang="ko-KR" altLang="en-US" dirty="0" err="1"/>
              <a:t>디그리가</a:t>
            </a:r>
            <a:r>
              <a:rPr lang="ko-KR" altLang="en-US" dirty="0"/>
              <a:t> 커질수록 값이 작아지도록</a:t>
            </a:r>
            <a:r>
              <a:rPr lang="en-US" altLang="ko-KR" dirty="0"/>
              <a:t> normalized </a:t>
            </a:r>
            <a:r>
              <a:rPr lang="ko-KR" altLang="en-US" dirty="0"/>
              <a:t>된 값과 같다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848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 이 값을 </a:t>
            </a:r>
            <a:r>
              <a:rPr lang="en-US" altLang="ko-KR" dirty="0"/>
              <a:t>node </a:t>
            </a:r>
            <a:r>
              <a:rPr lang="en-US" altLang="ko-KR" dirty="0" err="1"/>
              <a:t>featur</a:t>
            </a:r>
            <a:r>
              <a:rPr lang="ko-KR" altLang="en-US" dirty="0"/>
              <a:t>와 곱해서 </a:t>
            </a:r>
            <a:r>
              <a:rPr lang="ko-KR" altLang="en-US" dirty="0" err="1"/>
              <a:t>노드별</a:t>
            </a:r>
            <a:r>
              <a:rPr lang="ko-KR" altLang="en-US" dirty="0"/>
              <a:t> 가중치가 반영된 연산을 진행함으로써 </a:t>
            </a:r>
            <a:r>
              <a:rPr lang="en-US" altLang="ko-KR" dirty="0"/>
              <a:t>conv </a:t>
            </a:r>
            <a:r>
              <a:rPr lang="ko-KR" altLang="en-US" dirty="0"/>
              <a:t>연산을 수행할 수 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86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28E2B-6AEC-4B9C-ADA5-F55740A3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D33E8-E78A-4E08-9C79-0719C92F8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58CC86AE-BCCA-4030-913A-36BF3FA2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38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B960-9495-4762-8183-651507DB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3F48E7-E35E-4990-A748-156532548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C303-AFB2-40FF-967D-A2ED0BB3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8189C-5748-439A-B8A6-AD5A819B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FE383-B739-4C36-B498-2532BEF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3E073D-24CF-42B5-9836-1CAFACBFF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C786F-31C3-4DAE-BFD2-B601DBB6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CE844-38E4-4DB3-BA21-60BA8AC3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D7533-E059-4A39-87B7-346AEF2E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5937-DE26-40E4-96E0-E7E0E4B4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1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C00D6-E82E-485C-8275-EF307083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9B13F-E642-49EA-8280-994EBB96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77C9E-41E9-4EDA-AFDC-093DB3CD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1715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8F5892-EFBA-4CB4-BDB6-7800D200F9F7}"/>
              </a:ext>
            </a:extLst>
          </p:cNvPr>
          <p:cNvSpPr/>
          <p:nvPr userDrawn="1"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964A11-53C3-47EE-9EA4-79E46A72F038}"/>
              </a:ext>
            </a:extLst>
          </p:cNvPr>
          <p:cNvSpPr/>
          <p:nvPr userDrawn="1"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498E7E-DB99-4610-B452-67006DC12FE4}"/>
              </a:ext>
            </a:extLst>
          </p:cNvPr>
          <p:cNvSpPr/>
          <p:nvPr userDrawn="1"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963FE6-6026-454B-AC18-D0DDBED3ADDE}"/>
              </a:ext>
            </a:extLst>
          </p:cNvPr>
          <p:cNvSpPr/>
          <p:nvPr userDrawn="1"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103178-7475-41BB-995F-21BCA3CD7123}"/>
              </a:ext>
            </a:extLst>
          </p:cNvPr>
          <p:cNvSpPr/>
          <p:nvPr userDrawn="1"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A2B91E-01FF-45C1-92EA-47BB47700DBC}"/>
              </a:ext>
            </a:extLst>
          </p:cNvPr>
          <p:cNvSpPr/>
          <p:nvPr userDrawn="1"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0CF061-65FD-4107-84A9-4E2414C8DE70}"/>
              </a:ext>
            </a:extLst>
          </p:cNvPr>
          <p:cNvSpPr/>
          <p:nvPr userDrawn="1"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4371E9-F50A-42C4-8551-FD3DDF780CBA}"/>
              </a:ext>
            </a:extLst>
          </p:cNvPr>
          <p:cNvSpPr/>
          <p:nvPr userDrawn="1"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495F1D-3DBC-46AC-B91E-7BDACC984A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9"/>
          <a:stretch/>
        </p:blipFill>
        <p:spPr>
          <a:xfrm>
            <a:off x="147560" y="5995773"/>
            <a:ext cx="11893161" cy="73681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002391-D16D-42C2-B23A-ED584380EDCB}"/>
              </a:ext>
            </a:extLst>
          </p:cNvPr>
          <p:cNvSpPr/>
          <p:nvPr userDrawn="1"/>
        </p:nvSpPr>
        <p:spPr>
          <a:xfrm>
            <a:off x="5965902" y="6456556"/>
            <a:ext cx="256478" cy="249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28C5D-696D-491A-BDCD-1F4AC684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6C478-9212-416B-97AA-9075C7CE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28131-6213-4154-A4FA-2E948101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ECDA1-D585-4B1C-8ECA-EE5B8044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F3DDA-5A06-4A93-9EAB-66F10F18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8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772F8-8DBA-4D24-BED1-7D8C16E2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462AC-59FD-4308-916A-BF2A9AE82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10C7B-C91D-43EB-8A63-6084AAF3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F580A-8293-410B-AE94-548B0F55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F0FEB-2DE2-4ACF-B7D7-FA15BDAA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9CF88-0564-4A65-8FFC-4D9121E5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65997-6CA8-4EE1-8C68-8DF19E0B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ABE6F-C815-4548-9E2B-E4EE48A7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0F173-F802-47D4-B2DE-B8796AAD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27D582-B319-4691-80D8-0047FC073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BA7C7D-CA4F-4197-B2C0-15D49D79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CDF7D-A509-4EC6-8B1F-CBEFF65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9E2359-2B78-4406-B4D7-C53F7C17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341E79-B9D9-42A2-86D2-4A4CF2E2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09FBA-28FB-495B-A6C4-980D41DE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5A35E2-A694-49AE-BDB8-AAF1D8F0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523C43-DB2B-4B91-885D-E5E7DD32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DEA43-A01D-44C1-8580-0C71E854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0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4DE32B-2A6B-4234-AE7E-AD3B4911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38C084-27DE-40E8-B801-1837EE7E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BCBE4-FEBC-431F-90DE-EDE94375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6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992E8-170D-4F6F-8F0B-80B60BDE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59FCF-C7D0-4A30-B1C8-1F5A1EA5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5D6858-B4E6-4C96-BFA5-A9FDC5B1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DE1F8-D3F7-4B83-9574-0C895FA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DE784-8BC5-4EE1-913B-BF3F2B1D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942AB-052D-45B8-8CCE-C6CD18D4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4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569C3-30E3-4782-86CC-CD03DC92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E1781D-20F3-448A-8041-102C741C8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9B215-66C5-42B7-B540-F0FA802A5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9FDF0-630A-46D8-85DF-22020C80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8DCFF-2A03-4C79-A8A0-148C304A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7FBA4-9251-4826-B27B-2BDB2CCA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8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21088D-005E-47DB-8DDA-542AA01D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6469D-6CAE-417D-8ADA-8284E8135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691E4-5612-427E-9E68-D925FF472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80E2E-8B7E-4B9E-8E16-415CBAEE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3E8D8-8719-4792-A8B2-041A0E4C8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8846AB3-629D-4056-957A-3EAF069187BF}"/>
              </a:ext>
            </a:extLst>
          </p:cNvPr>
          <p:cNvSpPr/>
          <p:nvPr/>
        </p:nvSpPr>
        <p:spPr>
          <a:xfrm>
            <a:off x="1121927" y="1496595"/>
            <a:ext cx="9948139" cy="18813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47B200-6C07-41B8-B3FB-C81F2795B9CF}"/>
              </a:ext>
            </a:extLst>
          </p:cNvPr>
          <p:cNvSpPr/>
          <p:nvPr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4C2467-0314-49B5-8009-BB99941452FA}"/>
              </a:ext>
            </a:extLst>
          </p:cNvPr>
          <p:cNvSpPr/>
          <p:nvPr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0A66CA-F96B-429B-81E8-91B83EC48A44}"/>
              </a:ext>
            </a:extLst>
          </p:cNvPr>
          <p:cNvSpPr/>
          <p:nvPr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503408-C302-4A81-BCE4-F744BAADB8F5}"/>
              </a:ext>
            </a:extLst>
          </p:cNvPr>
          <p:cNvSpPr/>
          <p:nvPr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79256A-36C4-415F-B0F6-E3543C05EB68}"/>
              </a:ext>
            </a:extLst>
          </p:cNvPr>
          <p:cNvSpPr/>
          <p:nvPr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FDDA14-6940-41F6-9B14-5C9922AF0C14}"/>
              </a:ext>
            </a:extLst>
          </p:cNvPr>
          <p:cNvSpPr/>
          <p:nvPr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941620-C853-456D-8D03-1C6B16EBB507}"/>
              </a:ext>
            </a:extLst>
          </p:cNvPr>
          <p:cNvSpPr/>
          <p:nvPr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E758DB-F5B3-4048-9024-ABA101164EC1}"/>
              </a:ext>
            </a:extLst>
          </p:cNvPr>
          <p:cNvSpPr/>
          <p:nvPr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B9AED-5FA0-4C60-B4B2-FA1269E1503B}"/>
              </a:ext>
            </a:extLst>
          </p:cNvPr>
          <p:cNvSpPr txBox="1"/>
          <p:nvPr/>
        </p:nvSpPr>
        <p:spPr>
          <a:xfrm>
            <a:off x="1500412" y="1714500"/>
            <a:ext cx="9191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Semi-Supervised Classification with</a:t>
            </a:r>
          </a:p>
          <a:p>
            <a:pPr algn="ct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Graph Convolutional Networks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1839680-BC98-4B36-8BB9-F75B6A51A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8970" y="4674479"/>
            <a:ext cx="3877949" cy="1505238"/>
          </a:xfrm>
        </p:spPr>
        <p:txBody>
          <a:bodyPr anchor="ctr">
            <a:normAutofit/>
          </a:bodyPr>
          <a:lstStyle/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2023. 1. 17</a:t>
            </a:r>
          </a:p>
          <a:p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Jiwoon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Jeong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wjdwldns0905@gmail.com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D46A06D-EA39-4B76-B770-F45B85F87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25" y="3534341"/>
            <a:ext cx="4035334" cy="12213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189952-4BA8-4BA2-9697-4DB8E6540F3A}"/>
              </a:ext>
            </a:extLst>
          </p:cNvPr>
          <p:cNvSpPr txBox="1"/>
          <p:nvPr/>
        </p:nvSpPr>
        <p:spPr>
          <a:xfrm>
            <a:off x="1500412" y="2869162"/>
            <a:ext cx="9191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Thomas N.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Kipf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Max Welling, ICLR, 2017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52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8801100" cy="4683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Layer-wise propagation rule</a:t>
            </a: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표 6">
                <a:extLst>
                  <a:ext uri="{FF2B5EF4-FFF2-40B4-BE49-F238E27FC236}">
                    <a16:creationId xmlns:a16="http://schemas.microsoft.com/office/drawing/2014/main" id="{D0CDE18B-EB04-502C-5219-39320EE75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7661180"/>
                  </p:ext>
                </p:extLst>
              </p:nvPr>
            </p:nvGraphicFramePr>
            <p:xfrm>
              <a:off x="3124200" y="2899393"/>
              <a:ext cx="2404556" cy="20431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1139">
                      <a:extLst>
                        <a:ext uri="{9D8B030D-6E8A-4147-A177-3AD203B41FA5}">
                          <a16:colId xmlns:a16="http://schemas.microsoft.com/office/drawing/2014/main" val="1759570613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1611411470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965246312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3364530550"/>
                        </a:ext>
                      </a:extLst>
                    </a:gridCol>
                  </a:tblGrid>
                  <a:tr h="58472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1/2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2167810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533091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9357386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70411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표 6">
                <a:extLst>
                  <a:ext uri="{FF2B5EF4-FFF2-40B4-BE49-F238E27FC236}">
                    <a16:creationId xmlns:a16="http://schemas.microsoft.com/office/drawing/2014/main" id="{D0CDE18B-EB04-502C-5219-39320EE75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7661180"/>
                  </p:ext>
                </p:extLst>
              </p:nvPr>
            </p:nvGraphicFramePr>
            <p:xfrm>
              <a:off x="3124200" y="2899393"/>
              <a:ext cx="2404556" cy="20431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1139">
                      <a:extLst>
                        <a:ext uri="{9D8B030D-6E8A-4147-A177-3AD203B41FA5}">
                          <a16:colId xmlns:a16="http://schemas.microsoft.com/office/drawing/2014/main" val="1759570613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1611411470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965246312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3364530550"/>
                        </a:ext>
                      </a:extLst>
                    </a:gridCol>
                  </a:tblGrid>
                  <a:tr h="58472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1/2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010" t="-1042" r="-202020" b="-25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2167810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0" t="-121250" r="-302020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010" t="-121250" r="-202020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533091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9357386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010" t="-321250" r="-202020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321250" r="-3030" b="-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04111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A78557BB-3A06-2F78-DA73-0205081D0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250" y="5146342"/>
            <a:ext cx="1403447" cy="35655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D61DDE6-E27D-ADEA-4934-460106AE5EB6}"/>
              </a:ext>
            </a:extLst>
          </p:cNvPr>
          <p:cNvSpPr txBox="1">
            <a:spLocks/>
          </p:cNvSpPr>
          <p:nvPr/>
        </p:nvSpPr>
        <p:spPr>
          <a:xfrm>
            <a:off x="6045200" y="3779345"/>
            <a:ext cx="427138" cy="593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X</a:t>
            </a:r>
          </a:p>
        </p:txBody>
      </p: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B0832685-1591-E609-16EC-CB844325E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654091"/>
              </p:ext>
            </p:extLst>
          </p:nvPr>
        </p:nvGraphicFramePr>
        <p:xfrm>
          <a:off x="6997903" y="3214991"/>
          <a:ext cx="16129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175957061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161141147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96524631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364530550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16781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3309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35738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0411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B2A8374E-401F-F7A3-9471-DC2ACD20C5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91706" y="5027912"/>
                <a:ext cx="2425294" cy="5934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p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𝑙</m:t>
                        </m:r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: Node feature</a:t>
                </a:r>
              </a:p>
            </p:txBody>
          </p:sp>
        </mc:Choice>
        <mc:Fallback xmlns="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B2A8374E-401F-F7A3-9471-DC2ACD20C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706" y="5027912"/>
                <a:ext cx="2425294" cy="593409"/>
              </a:xfrm>
              <a:prstGeom prst="rect">
                <a:avLst/>
              </a:prstGeom>
              <a:blipFill>
                <a:blip r:embed="rId5"/>
                <a:stretch>
                  <a:fillRect t="-9278" r="-2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943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2108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Layer-wise propagation rule</a:t>
            </a: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7786E8-34BA-65DF-D952-8796FBFD7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724" y="2533825"/>
            <a:ext cx="4248552" cy="6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61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1690688"/>
                <a:ext cx="102108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2.1 Spectral Graph Convolutions</a:t>
                </a:r>
              </a:p>
              <a:p>
                <a:pPr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ko-KR" altLang="en-US" sz="20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: filter in the Fourier domain, can understand as a function of the eigenvalues of L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x: signals </a:t>
                </a:r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 node features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U: the matrix of eigenvectors of the normalized graph Laplacian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00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</m:oMath>
                </a14:m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: diagonal matrix of its eigenvalues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𝑈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x: graph Fourier transform of x </a:t>
                </a:r>
              </a:p>
              <a:p>
                <a:pPr marL="0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690688"/>
                <a:ext cx="10210800" cy="4351338"/>
              </a:xfrm>
              <a:blipFill>
                <a:blip r:embed="rId3"/>
                <a:stretch>
                  <a:fillRect l="-836" t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7D3518-6679-EF69-4B82-17A6DF3C8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367" y="2371661"/>
            <a:ext cx="2267266" cy="4667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BA94226-0302-D803-CCBA-51F137F49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8745" y="3507171"/>
            <a:ext cx="2075055" cy="241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08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2108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2.1 Spectral Graph Convolutions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Laplacian matrix</a:t>
            </a:r>
          </a:p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C588F6A-1948-85E0-5F96-986A6F5F0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028630"/>
              </p:ext>
            </p:extLst>
          </p:nvPr>
        </p:nvGraphicFramePr>
        <p:xfrm>
          <a:off x="7643712" y="3194322"/>
          <a:ext cx="16129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175957061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161141147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96524631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364530550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16781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3309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35738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041110"/>
                  </a:ext>
                </a:extLst>
              </a:tr>
            </a:tbl>
          </a:graphicData>
        </a:graphic>
      </p:graphicFrame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DBD9F42-D14D-2B1D-CD97-03924F95546A}"/>
              </a:ext>
            </a:extLst>
          </p:cNvPr>
          <p:cNvSpPr txBox="1">
            <a:spLocks/>
          </p:cNvSpPr>
          <p:nvPr/>
        </p:nvSpPr>
        <p:spPr>
          <a:xfrm>
            <a:off x="8226224" y="4657362"/>
            <a:ext cx="447876" cy="593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</a:t>
            </a:r>
          </a:p>
        </p:txBody>
      </p: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BA195E4D-B582-F847-78B6-F79E9175D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882242"/>
              </p:ext>
            </p:extLst>
          </p:nvPr>
        </p:nvGraphicFramePr>
        <p:xfrm>
          <a:off x="5435600" y="3187700"/>
          <a:ext cx="1612900" cy="1469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175957061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161141147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96524631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364530550"/>
                    </a:ext>
                  </a:extLst>
                </a:gridCol>
              </a:tblGrid>
              <a:tr h="372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167810"/>
                  </a:ext>
                </a:extLst>
              </a:tr>
              <a:tr h="36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33091"/>
                  </a:ext>
                </a:extLst>
              </a:tr>
              <a:tr h="36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357386"/>
                  </a:ext>
                </a:extLst>
              </a:tr>
              <a:tr h="36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041110"/>
                  </a:ext>
                </a:extLst>
              </a:tr>
            </a:tbl>
          </a:graphicData>
        </a:graphic>
      </p:graphicFrame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4AA7A79-B4D9-146D-AC6D-39C3D9E5E3F0}"/>
              </a:ext>
            </a:extLst>
          </p:cNvPr>
          <p:cNvSpPr txBox="1">
            <a:spLocks/>
          </p:cNvSpPr>
          <p:nvPr/>
        </p:nvSpPr>
        <p:spPr>
          <a:xfrm>
            <a:off x="6005310" y="4650739"/>
            <a:ext cx="539952" cy="593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</a:t>
            </a:r>
          </a:p>
        </p:txBody>
      </p: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773CFEA9-6E72-D981-D3A6-03D1D1F5E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065634"/>
              </p:ext>
            </p:extLst>
          </p:nvPr>
        </p:nvGraphicFramePr>
        <p:xfrm>
          <a:off x="2679007" y="3194323"/>
          <a:ext cx="1612900" cy="1469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175957061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161141147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96524631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364530550"/>
                    </a:ext>
                  </a:extLst>
                </a:gridCol>
              </a:tblGrid>
              <a:tr h="372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167810"/>
                  </a:ext>
                </a:extLst>
              </a:tr>
              <a:tr h="36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33091"/>
                  </a:ext>
                </a:extLst>
              </a:tr>
              <a:tr h="36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357386"/>
                  </a:ext>
                </a:extLst>
              </a:tr>
              <a:tr h="36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041110"/>
                  </a:ext>
                </a:extLst>
              </a:tr>
            </a:tbl>
          </a:graphicData>
        </a:graphic>
      </p:graphicFrame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45D4F6C-B900-8D73-F944-B4E4D62C81A8}"/>
              </a:ext>
            </a:extLst>
          </p:cNvPr>
          <p:cNvSpPr txBox="1">
            <a:spLocks/>
          </p:cNvSpPr>
          <p:nvPr/>
        </p:nvSpPr>
        <p:spPr>
          <a:xfrm>
            <a:off x="3248717" y="4657362"/>
            <a:ext cx="539952" cy="593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72A5FC1-41BB-C598-1231-583F445ACCBD}"/>
              </a:ext>
            </a:extLst>
          </p:cNvPr>
          <p:cNvSpPr txBox="1">
            <a:spLocks/>
          </p:cNvSpPr>
          <p:nvPr/>
        </p:nvSpPr>
        <p:spPr>
          <a:xfrm>
            <a:off x="4617143" y="3632449"/>
            <a:ext cx="539952" cy="593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87362CF-FDC3-38EE-689F-32756A35351F}"/>
              </a:ext>
            </a:extLst>
          </p:cNvPr>
          <p:cNvSpPr txBox="1">
            <a:spLocks/>
          </p:cNvSpPr>
          <p:nvPr/>
        </p:nvSpPr>
        <p:spPr>
          <a:xfrm>
            <a:off x="7202084" y="3632449"/>
            <a:ext cx="539952" cy="593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296318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210800" cy="10721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2.1 Spectral Graph Convolutions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Laplacian matrix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5DBD9F42-D14D-2B1D-CD97-03924F9554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70775" y="3314949"/>
                <a:ext cx="4059036" cy="13255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-</a:t>
                </a: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r>
                  <a:rPr lang="en-US" altLang="ko-KR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-</a:t>
                </a: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)+(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-</a:t>
                </a: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5DBD9F42-D14D-2B1D-CD97-03924F955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775" y="3314949"/>
                <a:ext cx="4059036" cy="1325563"/>
              </a:xfrm>
              <a:prstGeom prst="rect">
                <a:avLst/>
              </a:prstGeom>
              <a:blipFill>
                <a:blip r:embed="rId3"/>
                <a:stretch>
                  <a:fillRect l="-2406" t="-36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BA195E4D-B582-F847-78B6-F79E9175D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003141"/>
              </p:ext>
            </p:extLst>
          </p:nvPr>
        </p:nvGraphicFramePr>
        <p:xfrm>
          <a:off x="5130800" y="2895600"/>
          <a:ext cx="1612900" cy="14630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175957061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161141147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96524631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364530550"/>
                    </a:ext>
                  </a:extLst>
                </a:gridCol>
              </a:tblGrid>
              <a:tr h="372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167810"/>
                  </a:ext>
                </a:extLst>
              </a:tr>
              <a:tr h="36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33091"/>
                  </a:ext>
                </a:extLst>
              </a:tr>
              <a:tr h="36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357386"/>
                  </a:ext>
                </a:extLst>
              </a:tr>
              <a:tr h="36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041110"/>
                  </a:ext>
                </a:extLst>
              </a:tr>
            </a:tbl>
          </a:graphicData>
        </a:graphic>
      </p:graphicFrame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4AA7A79-B4D9-146D-AC6D-39C3D9E5E3F0}"/>
              </a:ext>
            </a:extLst>
          </p:cNvPr>
          <p:cNvSpPr txBox="1">
            <a:spLocks/>
          </p:cNvSpPr>
          <p:nvPr/>
        </p:nvSpPr>
        <p:spPr>
          <a:xfrm>
            <a:off x="5700510" y="4358639"/>
            <a:ext cx="539952" cy="593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x</a:t>
            </a:r>
          </a:p>
        </p:txBody>
      </p: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773CFEA9-6E72-D981-D3A6-03D1D1F5E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396403"/>
              </p:ext>
            </p:extLst>
          </p:nvPr>
        </p:nvGraphicFramePr>
        <p:xfrm>
          <a:off x="2666307" y="2902223"/>
          <a:ext cx="1612900" cy="1469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175957061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161141147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96524631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364530550"/>
                    </a:ext>
                  </a:extLst>
                </a:gridCol>
              </a:tblGrid>
              <a:tr h="372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167810"/>
                  </a:ext>
                </a:extLst>
              </a:tr>
              <a:tr h="36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33091"/>
                  </a:ext>
                </a:extLst>
              </a:tr>
              <a:tr h="36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357386"/>
                  </a:ext>
                </a:extLst>
              </a:tr>
              <a:tr h="36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041110"/>
                  </a:ext>
                </a:extLst>
              </a:tr>
            </a:tbl>
          </a:graphicData>
        </a:graphic>
      </p:graphicFrame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45D4F6C-B900-8D73-F944-B4E4D62C81A8}"/>
              </a:ext>
            </a:extLst>
          </p:cNvPr>
          <p:cNvSpPr txBox="1">
            <a:spLocks/>
          </p:cNvSpPr>
          <p:nvPr/>
        </p:nvSpPr>
        <p:spPr>
          <a:xfrm>
            <a:off x="3236017" y="4365262"/>
            <a:ext cx="539952" cy="593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72A5FC1-41BB-C598-1231-583F445ACCBD}"/>
              </a:ext>
            </a:extLst>
          </p:cNvPr>
          <p:cNvSpPr txBox="1">
            <a:spLocks/>
          </p:cNvSpPr>
          <p:nvPr/>
        </p:nvSpPr>
        <p:spPr>
          <a:xfrm>
            <a:off x="4604443" y="3340349"/>
            <a:ext cx="539952" cy="593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87362CF-FDC3-38EE-689F-32756A35351F}"/>
              </a:ext>
            </a:extLst>
          </p:cNvPr>
          <p:cNvSpPr txBox="1">
            <a:spLocks/>
          </p:cNvSpPr>
          <p:nvPr/>
        </p:nvSpPr>
        <p:spPr>
          <a:xfrm>
            <a:off x="7073396" y="3340349"/>
            <a:ext cx="539952" cy="593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03A2D6-6B92-86BD-8A5C-21F48EB27BDD}"/>
                  </a:ext>
                </a:extLst>
              </p:cNvPr>
              <p:cNvSpPr txBox="1"/>
              <p:nvPr/>
            </p:nvSpPr>
            <p:spPr>
              <a:xfrm>
                <a:off x="2561264" y="5055485"/>
                <a:ext cx="6818443" cy="6826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𝐿𝑥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𝐷𝑥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03A2D6-6B92-86BD-8A5C-21F48EB27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264" y="5055485"/>
                <a:ext cx="6818443" cy="6826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721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210800" cy="10721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2.1 Spectral Graph Convolutions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Laplacian </a:t>
            </a:r>
            <a:r>
              <a:rPr lang="en-US" altLang="ko-KR" sz="20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quadratic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03A2D6-6B92-86BD-8A5C-21F48EB27BDD}"/>
                  </a:ext>
                </a:extLst>
              </p:cNvPr>
              <p:cNvSpPr txBox="1"/>
              <p:nvPr/>
            </p:nvSpPr>
            <p:spPr>
              <a:xfrm>
                <a:off x="3615364" y="2826912"/>
                <a:ext cx="6818443" cy="12041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𝐿𝑥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br>
                  <a:rPr lang="en-US" altLang="ko-KR" sz="2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ko-KR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03A2D6-6B92-86BD-8A5C-21F48EB27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364" y="2826912"/>
                <a:ext cx="6818443" cy="1204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422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210800" cy="10721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2.1 Spectral Graph Convolutions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Laplacian </a:t>
            </a:r>
            <a:r>
              <a:rPr lang="en-US" altLang="ko-KR" sz="20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quadratic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03A2D6-6B92-86BD-8A5C-21F48EB27BDD}"/>
                  </a:ext>
                </a:extLst>
              </p:cNvPr>
              <p:cNvSpPr txBox="1"/>
              <p:nvPr/>
            </p:nvSpPr>
            <p:spPr>
              <a:xfrm>
                <a:off x="2962221" y="3131931"/>
                <a:ext cx="6818443" cy="521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𝐿𝑥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ko-KR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03A2D6-6B92-86BD-8A5C-21F48EB27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221" y="3131931"/>
                <a:ext cx="6818443" cy="521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8B43E2-9E14-42B0-A630-6242C73A9D30}"/>
                  </a:ext>
                </a:extLst>
              </p:cNvPr>
              <p:cNvSpPr txBox="1"/>
              <p:nvPr/>
            </p:nvSpPr>
            <p:spPr>
              <a:xfrm>
                <a:off x="2962220" y="3855417"/>
                <a:ext cx="6818443" cy="1139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2400" i="0" dirty="0"/>
                  <a:t>Solution is..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𝑠𝑝𝑎𝑛𝑛𝑒𝑑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𝑒𝑖𝑔𝑒𝑛𝑣𝑒𝑐𝑡𝑜𝑟𝑠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𝑫𝒆𝒄𝒐𝒎𝒑𝒐𝒔𝒊𝒕𝒊𝒐𝒏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ko-KR" altLang="en-US" sz="2400" b="1" i="1" smtClean="0">
                          <a:latin typeface="Cambria Math" panose="02040503050406030204" pitchFamily="18" charset="0"/>
                        </a:rPr>
                        <m:t>𝚲</m:t>
                      </m:r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altLang="ko-KR" sz="2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8B43E2-9E14-42B0-A630-6242C73A9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220" y="3855417"/>
                <a:ext cx="6818443" cy="1139607"/>
              </a:xfrm>
              <a:prstGeom prst="rect">
                <a:avLst/>
              </a:prstGeom>
              <a:blipFill>
                <a:blip r:embed="rId4"/>
                <a:stretch>
                  <a:fillRect l="-2773" t="-80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47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210800" cy="33022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2.1 Spectral Graph Convolutions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 Fourier Transform</a:t>
            </a:r>
          </a:p>
          <a:p>
            <a:pPr lvl="2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First, about Fourier Transform</a:t>
            </a:r>
          </a:p>
          <a:p>
            <a:pPr marL="457200" lvl="1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C25BDB-A5B7-3C64-018B-1368A79FC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882" y="3619915"/>
            <a:ext cx="447675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6DDF21-2678-30A5-9ECF-F2AF48090564}"/>
              </a:ext>
            </a:extLst>
          </p:cNvPr>
          <p:cNvSpPr txBox="1"/>
          <p:nvPr/>
        </p:nvSpPr>
        <p:spPr>
          <a:xfrm>
            <a:off x="4034972" y="5057447"/>
            <a:ext cx="108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time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CDB30-DC04-6DE0-6FED-2317E78AC699}"/>
              </a:ext>
            </a:extLst>
          </p:cNvPr>
          <p:cNvSpPr txBox="1"/>
          <p:nvPr/>
        </p:nvSpPr>
        <p:spPr>
          <a:xfrm>
            <a:off x="6809469" y="4956072"/>
            <a:ext cx="127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frequency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238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1690688"/>
                <a:ext cx="10210800" cy="330222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2.1 Spectral Graph Convolutions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Graph Fourier Transform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altLang="ko-KR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x : node features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U : eigenvectors of Laplacian matrix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L</a:t>
                </a:r>
                <a:r>
                  <a: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:</a:t>
                </a:r>
                <a:r>
                  <a: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normalized</a:t>
                </a:r>
                <a:r>
                  <a: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graph</a:t>
                </a:r>
                <a:r>
                  <a: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Laplacian,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𝑳</m:t>
                    </m:r>
                    <m:r>
                      <a:rPr lang="en-US" altLang="ko-KR" sz="20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−</m:t>
                    </m:r>
                    <m:sSup>
                      <m:sSupPr>
                        <m:ctrlPr>
                          <a:rPr lang="en-US" altLang="ko-KR" sz="20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𝑫</m:t>
                        </m:r>
                      </m:e>
                      <m:sup>
                        <m:f>
                          <m:fPr>
                            <m:ctrlPr>
                              <a:rPr lang="el-GR" altLang="ko-KR" sz="20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20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ko-KR" sz="20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l-GR" altLang="ko-KR" sz="20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altLang="ko-KR" sz="20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𝑨</m:t>
                    </m:r>
                    <m:sSup>
                      <m:sSupPr>
                        <m:ctrlPr>
                          <a:rPr lang="en-US" altLang="ko-KR" sz="2000" b="1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𝑫</m:t>
                        </m:r>
                      </m:e>
                      <m:sup>
                        <m:f>
                          <m:fPr>
                            <m:ctrlPr>
                              <a:rPr lang="el-GR" altLang="ko-KR" sz="2000" b="1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2000" b="1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ko-KR" sz="2000" b="1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l-GR" altLang="ko-KR" sz="2000" b="1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altLang="ko-KR" sz="20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ko-KR" altLang="en-US" sz="2000" b="1" i="1">
                        <a:latin typeface="Cambria Math" panose="02040503050406030204" pitchFamily="18" charset="0"/>
                      </a:rPr>
                      <m:t>𝚲</m:t>
                    </m:r>
                    <m:sSup>
                      <m:sSup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690688"/>
                <a:ext cx="10210800" cy="3302226"/>
              </a:xfrm>
              <a:blipFill>
                <a:blip r:embed="rId3"/>
                <a:stretch>
                  <a:fillRect l="-836" t="-1476" b="-18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D22A845-81DF-2435-8448-77729AC9C78F}"/>
              </a:ext>
            </a:extLst>
          </p:cNvPr>
          <p:cNvGrpSpPr/>
          <p:nvPr/>
        </p:nvGrpSpPr>
        <p:grpSpPr>
          <a:xfrm>
            <a:off x="7900472" y="1599068"/>
            <a:ext cx="3377128" cy="1552042"/>
            <a:chOff x="3610882" y="3619915"/>
            <a:chExt cx="4476750" cy="20574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4C25BDB-A5B7-3C64-018B-1368A79FCD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0882" y="3619915"/>
              <a:ext cx="4476750" cy="205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6DDF21-2678-30A5-9ECF-F2AF48090564}"/>
                </a:ext>
              </a:extLst>
            </p:cNvPr>
            <p:cNvSpPr txBox="1"/>
            <p:nvPr/>
          </p:nvSpPr>
          <p:spPr>
            <a:xfrm>
              <a:off x="4034972" y="5057447"/>
              <a:ext cx="1088571" cy="367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time</a:t>
              </a:r>
              <a:endParaRPr lang="ko-KR" altLang="en-US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4CDB30-DC04-6DE0-6FED-2317E78AC699}"/>
                </a:ext>
              </a:extLst>
            </p:cNvPr>
            <p:cNvSpPr txBox="1"/>
            <p:nvPr/>
          </p:nvSpPr>
          <p:spPr>
            <a:xfrm>
              <a:off x="6809470" y="4956074"/>
              <a:ext cx="1278162" cy="367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frequency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1996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1690688"/>
                <a:ext cx="10210800" cy="388279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2.1 Spectral Graph Convolutions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filtering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ko-KR" altLang="en-US" sz="28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2800" b="1" i="1" smtClean="0">
                          <a:latin typeface="Cambria Math" panose="02040503050406030204" pitchFamily="18" charset="0"/>
                        </a:rPr>
                        <m:t>𝚲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altLang="ko-KR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x : node features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U : eigenvectors of Laplacian matrix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L</a:t>
                </a:r>
                <a:r>
                  <a: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:</a:t>
                </a:r>
                <a:r>
                  <a: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normalized</a:t>
                </a:r>
                <a:r>
                  <a: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graph</a:t>
                </a:r>
                <a:r>
                  <a: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Laplacian,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𝑳</m:t>
                    </m:r>
                    <m:r>
                      <a:rPr lang="en-US" altLang="ko-KR" sz="20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−</m:t>
                    </m:r>
                    <m:sSup>
                      <m:sSupPr>
                        <m:ctrlPr>
                          <a:rPr lang="en-US" altLang="ko-KR" sz="20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𝑫</m:t>
                        </m:r>
                      </m:e>
                      <m:sup>
                        <m:f>
                          <m:fPr>
                            <m:ctrlPr>
                              <a:rPr lang="el-GR" altLang="ko-KR" sz="20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20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ko-KR" sz="20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l-GR" altLang="ko-KR" sz="20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altLang="ko-KR" sz="20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𝑨</m:t>
                    </m:r>
                    <m:sSup>
                      <m:sSupPr>
                        <m:ctrlPr>
                          <a:rPr lang="en-US" altLang="ko-KR" sz="2000" b="1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𝑫</m:t>
                        </m:r>
                      </m:e>
                      <m:sup>
                        <m:f>
                          <m:fPr>
                            <m:ctrlPr>
                              <a:rPr lang="el-GR" altLang="ko-KR" sz="2000" b="1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2000" b="1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ko-KR" sz="2000" b="1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l-GR" altLang="ko-KR" sz="2000" b="1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altLang="ko-KR" sz="20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ko-KR" altLang="en-US" sz="2000" b="1" i="1">
                        <a:latin typeface="Cambria Math" panose="02040503050406030204" pitchFamily="18" charset="0"/>
                      </a:rPr>
                      <m:t>𝚲</m:t>
                    </m:r>
                    <m:sSup>
                      <m:sSup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b="1" i="1">
                        <a:latin typeface="Cambria Math" panose="02040503050406030204" pitchFamily="18" charset="0"/>
                      </a:rPr>
                      <m:t>𝚲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: function of the eigenvalues of Laplacian matrix. =&gt; role as filter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690688"/>
                <a:ext cx="10210800" cy="3882798"/>
              </a:xfrm>
              <a:blipFill>
                <a:blip r:embed="rId3"/>
                <a:stretch>
                  <a:fillRect l="-836" t="-1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D22A845-81DF-2435-8448-77729AC9C78F}"/>
              </a:ext>
            </a:extLst>
          </p:cNvPr>
          <p:cNvGrpSpPr/>
          <p:nvPr/>
        </p:nvGrpSpPr>
        <p:grpSpPr>
          <a:xfrm>
            <a:off x="7900472" y="1599068"/>
            <a:ext cx="3377128" cy="1552042"/>
            <a:chOff x="3610882" y="3619915"/>
            <a:chExt cx="4476750" cy="20574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4C25BDB-A5B7-3C64-018B-1368A79FCD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0882" y="3619915"/>
              <a:ext cx="4476750" cy="205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6DDF21-2678-30A5-9ECF-F2AF48090564}"/>
                </a:ext>
              </a:extLst>
            </p:cNvPr>
            <p:cNvSpPr txBox="1"/>
            <p:nvPr/>
          </p:nvSpPr>
          <p:spPr>
            <a:xfrm>
              <a:off x="4034972" y="5057447"/>
              <a:ext cx="1088571" cy="367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time</a:t>
              </a:r>
              <a:endParaRPr lang="ko-KR" altLang="en-US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4CDB30-DC04-6DE0-6FED-2317E78AC699}"/>
                </a:ext>
              </a:extLst>
            </p:cNvPr>
            <p:cNvSpPr txBox="1"/>
            <p:nvPr/>
          </p:nvSpPr>
          <p:spPr>
            <a:xfrm>
              <a:off x="6809470" y="4956074"/>
              <a:ext cx="1278162" cy="367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frequency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675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Contents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Introduction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Fast approximate convolutions on graphs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Semi-supervised node classification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Experiments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Conclusion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515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1690688"/>
                <a:ext cx="10210800" cy="3882798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2.1 Spectral Graph Convolutions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Inverse Graph Fourier Transform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𝑼𝒈</m:t>
                          </m:r>
                        </m:e>
                        <m:sub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b="1" i="1" smtClean="0">
                          <a:latin typeface="Cambria Math" panose="02040503050406030204" pitchFamily="18" charset="0"/>
                        </a:rPr>
                        <m:t>𝚲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x : node features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U : eigenvectors of Laplacian matrix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L</a:t>
                </a:r>
                <a:r>
                  <a: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:</a:t>
                </a:r>
                <a:r>
                  <a: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normalized</a:t>
                </a:r>
                <a:r>
                  <a: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graph</a:t>
                </a:r>
                <a:r>
                  <a: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Laplacian,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𝑳</m:t>
                    </m:r>
                    <m:r>
                      <a:rPr lang="en-US" altLang="ko-KR" sz="20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−</m:t>
                    </m:r>
                    <m:sSup>
                      <m:sSupPr>
                        <m:ctrlPr>
                          <a:rPr lang="en-US" altLang="ko-KR" sz="20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𝑫</m:t>
                        </m:r>
                      </m:e>
                      <m:sup>
                        <m:f>
                          <m:fPr>
                            <m:ctrlPr>
                              <a:rPr lang="el-GR" altLang="ko-KR" sz="20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20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ko-KR" sz="20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l-GR" altLang="ko-KR" sz="20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altLang="ko-KR" sz="20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𝑨</m:t>
                    </m:r>
                    <m:sSup>
                      <m:sSupPr>
                        <m:ctrlPr>
                          <a:rPr lang="en-US" altLang="ko-KR" sz="2000" b="1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𝑫</m:t>
                        </m:r>
                      </m:e>
                      <m:sup>
                        <m:f>
                          <m:fPr>
                            <m:ctrlPr>
                              <a:rPr lang="el-GR" altLang="ko-KR" sz="2000" b="1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2000" b="1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ko-KR" sz="2000" b="1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l-GR" altLang="ko-KR" sz="2000" b="1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altLang="ko-KR" sz="20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ko-KR" altLang="en-US" sz="2000" b="1" i="1">
                        <a:latin typeface="Cambria Math" panose="02040503050406030204" pitchFamily="18" charset="0"/>
                      </a:rPr>
                      <m:t>𝚲</m:t>
                    </m:r>
                    <m:sSup>
                      <m:sSup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b="1" i="1">
                        <a:latin typeface="Cambria Math" panose="02040503050406030204" pitchFamily="18" charset="0"/>
                      </a:rPr>
                      <m:t>𝚲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: function of the eigenvalues of Laplacian matrix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690688"/>
                <a:ext cx="10210800" cy="3882798"/>
              </a:xfrm>
              <a:blipFill>
                <a:blip r:embed="rId3"/>
                <a:stretch>
                  <a:fillRect l="-836" t="-21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D22A845-81DF-2435-8448-77729AC9C78F}"/>
              </a:ext>
            </a:extLst>
          </p:cNvPr>
          <p:cNvGrpSpPr/>
          <p:nvPr/>
        </p:nvGrpSpPr>
        <p:grpSpPr>
          <a:xfrm>
            <a:off x="7900472" y="1599068"/>
            <a:ext cx="3377128" cy="1552042"/>
            <a:chOff x="3610882" y="3619915"/>
            <a:chExt cx="4476750" cy="20574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4C25BDB-A5B7-3C64-018B-1368A79FCD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0882" y="3619915"/>
              <a:ext cx="4476750" cy="205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6DDF21-2678-30A5-9ECF-F2AF48090564}"/>
                </a:ext>
              </a:extLst>
            </p:cNvPr>
            <p:cNvSpPr txBox="1"/>
            <p:nvPr/>
          </p:nvSpPr>
          <p:spPr>
            <a:xfrm>
              <a:off x="4034972" y="5057447"/>
              <a:ext cx="1088571" cy="367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time</a:t>
              </a:r>
              <a:endParaRPr lang="ko-KR" altLang="en-US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4CDB30-DC04-6DE0-6FED-2317E78AC699}"/>
                </a:ext>
              </a:extLst>
            </p:cNvPr>
            <p:cNvSpPr txBox="1"/>
            <p:nvPr/>
          </p:nvSpPr>
          <p:spPr>
            <a:xfrm>
              <a:off x="6809470" y="4956074"/>
              <a:ext cx="1278162" cy="367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frequency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1252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1690688"/>
                <a:ext cx="10210800" cy="388279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2.1 Spectral Graph Convolutions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Chebyshev polynomials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r>
                  <a:rPr lang="en-US" altLang="ko-KR" sz="2000" b="1" dirty="0"/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𝑼𝒈</m:t>
                        </m:r>
                      </m:e>
                      <m:sub>
                        <m: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b="1" i="1" smtClean="0">
                        <a:latin typeface="Cambria Math" panose="02040503050406030204" pitchFamily="18" charset="0"/>
                      </a:rPr>
                      <m:t>𝚲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” is computationally expensive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=2</m:t>
                    </m:r>
                    <m:r>
                      <a:rPr lang="en-US" altLang="ko-K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𝑥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=1,</m:t>
                    </m:r>
                    <m:sSub>
                      <m:sSubPr>
                        <m:ctrlPr>
                          <a:rPr lang="en-US" altLang="ko-KR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690688"/>
                <a:ext cx="10210800" cy="3882798"/>
              </a:xfrm>
              <a:blipFill>
                <a:blip r:embed="rId3"/>
                <a:stretch>
                  <a:fillRect l="-836" t="-1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D22A845-81DF-2435-8448-77729AC9C78F}"/>
              </a:ext>
            </a:extLst>
          </p:cNvPr>
          <p:cNvGrpSpPr/>
          <p:nvPr/>
        </p:nvGrpSpPr>
        <p:grpSpPr>
          <a:xfrm>
            <a:off x="7900472" y="1599068"/>
            <a:ext cx="3377128" cy="1552042"/>
            <a:chOff x="3610882" y="3619915"/>
            <a:chExt cx="4476750" cy="20574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4C25BDB-A5B7-3C64-018B-1368A79FCD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0882" y="3619915"/>
              <a:ext cx="4476750" cy="205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6DDF21-2678-30A5-9ECF-F2AF48090564}"/>
                </a:ext>
              </a:extLst>
            </p:cNvPr>
            <p:cNvSpPr txBox="1"/>
            <p:nvPr/>
          </p:nvSpPr>
          <p:spPr>
            <a:xfrm>
              <a:off x="4034972" y="5057447"/>
              <a:ext cx="1088571" cy="367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time</a:t>
              </a:r>
              <a:endParaRPr lang="ko-KR" altLang="en-US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4CDB30-DC04-6DE0-6FED-2317E78AC699}"/>
                </a:ext>
              </a:extLst>
            </p:cNvPr>
            <p:cNvSpPr txBox="1"/>
            <p:nvPr/>
          </p:nvSpPr>
          <p:spPr>
            <a:xfrm>
              <a:off x="6809470" y="4956074"/>
              <a:ext cx="1278162" cy="367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frequency</a:t>
              </a:r>
              <a:endParaRPr lang="ko-KR" altLang="en-US" sz="1200" dirty="0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AB9EEAD1-0991-CF7F-4DD0-09FC104E84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9902" y="3579840"/>
            <a:ext cx="2915057" cy="10002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EE5CD3C-05BD-1997-3F6D-A16CDA5D73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400" y="3813235"/>
            <a:ext cx="2343477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63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210800" cy="38827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2.1 Spectral Graph Convolutions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K-order polynomial in the Laplacian</a:t>
            </a:r>
          </a:p>
          <a:p>
            <a:pPr marL="457200" lvl="1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D22A845-81DF-2435-8448-77729AC9C78F}"/>
              </a:ext>
            </a:extLst>
          </p:cNvPr>
          <p:cNvGrpSpPr/>
          <p:nvPr/>
        </p:nvGrpSpPr>
        <p:grpSpPr>
          <a:xfrm>
            <a:off x="7900472" y="1599068"/>
            <a:ext cx="3377128" cy="1552042"/>
            <a:chOff x="3610882" y="3619915"/>
            <a:chExt cx="4476750" cy="20574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4C25BDB-A5B7-3C64-018B-1368A79FCD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0882" y="3619915"/>
              <a:ext cx="4476750" cy="205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6DDF21-2678-30A5-9ECF-F2AF48090564}"/>
                </a:ext>
              </a:extLst>
            </p:cNvPr>
            <p:cNvSpPr txBox="1"/>
            <p:nvPr/>
          </p:nvSpPr>
          <p:spPr>
            <a:xfrm>
              <a:off x="4034972" y="5057447"/>
              <a:ext cx="1088571" cy="367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time</a:t>
              </a:r>
              <a:endParaRPr lang="ko-KR" altLang="en-US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4CDB30-DC04-6DE0-6FED-2317E78AC699}"/>
                </a:ext>
              </a:extLst>
            </p:cNvPr>
            <p:cNvSpPr txBox="1"/>
            <p:nvPr/>
          </p:nvSpPr>
          <p:spPr>
            <a:xfrm>
              <a:off x="6809470" y="4956074"/>
              <a:ext cx="1278162" cy="367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frequency</a:t>
              </a:r>
              <a:endParaRPr lang="ko-KR" altLang="en-US" sz="1200" dirty="0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9E9F98AD-43EF-03EF-C96A-5D1A2C323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155" y="3151110"/>
            <a:ext cx="3143689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17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1690688"/>
                <a:ext cx="10210800" cy="388279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2.2 Layer-Wise Linear Model</a:t>
                </a:r>
              </a:p>
              <a:p>
                <a:pPr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𝐾</m:t>
                      </m:r>
                      <m:r>
                        <a:rPr lang="en-US" altLang="ko-KR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=1, </m:t>
                      </m:r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altLang="ko-KR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ko-KR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=2</m:t>
                      </m:r>
                    </m:oMath>
                  </m:oMathPara>
                </a14:m>
                <a:endPara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𝐿</m:t>
                      </m:r>
                      <m:r>
                        <a:rPr lang="en-US" altLang="ko-K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  <m:t>𝑁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20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p>
                          <m:f>
                            <m:fPr>
                              <m:ctrlPr>
                                <a:rPr lang="el-GR" altLang="ko-KR" sz="20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 panose="020B0600000101010101" pitchFamily="50" charset="-127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 panose="020B0600000101010101" pitchFamily="50" charset="-127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l-GR" altLang="ko-KR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 panose="020B0600000101010101" pitchFamily="50" charset="-127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ko-K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𝐴</m:t>
                      </m:r>
                      <m:sSup>
                        <m:sSupPr>
                          <m:ctrlPr>
                            <a:rPr lang="en-US" altLang="ko-KR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ko-KR" sz="2000" b="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p>
                          <m:f>
                            <m:fPr>
                              <m:ctrlPr>
                                <a:rPr lang="el-GR" altLang="ko-KR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 panose="020B0600000101010101" pitchFamily="50" charset="-127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 panose="020B0600000101010101" pitchFamily="50" charset="-127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l-GR" altLang="ko-KR" sz="2000" b="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 panose="020B0600000101010101" pitchFamily="50" charset="-127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ko-K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ko-KR" sz="2000" b="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ko-KR" altLang="en-US" sz="2000" b="0" i="1">
                          <a:latin typeface="Cambria Math" panose="02040503050406030204" pitchFamily="18" charset="0"/>
                        </a:rPr>
                        <m:t>𝛬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690688"/>
                <a:ext cx="10210800" cy="3882798"/>
              </a:xfrm>
              <a:blipFill>
                <a:blip r:embed="rId3"/>
                <a:stretch>
                  <a:fillRect l="-836" t="-1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38D598-5B58-C163-3403-025B1F3F9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306" y="3171887"/>
            <a:ext cx="2711894" cy="920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E0949E-2E3F-F4EA-DBDB-51FD28EDB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2606" y="5082852"/>
            <a:ext cx="6566788" cy="58983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B85C010-91F5-B8AE-ADA2-A43C8BA64E64}"/>
              </a:ext>
            </a:extLst>
          </p:cNvPr>
          <p:cNvSpPr/>
          <p:nvPr/>
        </p:nvSpPr>
        <p:spPr>
          <a:xfrm>
            <a:off x="6692900" y="5082852"/>
            <a:ext cx="2711894" cy="5898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753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1690688"/>
                <a:ext cx="10210800" cy="388279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2.2 Layer-Wise Linear Model</a:t>
                </a:r>
              </a:p>
              <a:p>
                <a:pPr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ko-KR" alt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690688"/>
                <a:ext cx="10210800" cy="3882798"/>
              </a:xfrm>
              <a:blipFill>
                <a:blip r:embed="rId3"/>
                <a:stretch>
                  <a:fillRect l="-836" t="-1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5E4283-575E-CBE4-D2E8-64386E776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306" y="3134084"/>
            <a:ext cx="6566788" cy="58983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A77D23E-6266-7E5F-9DBC-D6CF15759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8813" y="4143805"/>
            <a:ext cx="3934374" cy="50489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BBF98B-97DE-4359-1D89-67940273D752}"/>
              </a:ext>
            </a:extLst>
          </p:cNvPr>
          <p:cNvSpPr/>
          <p:nvPr/>
        </p:nvSpPr>
        <p:spPr>
          <a:xfrm>
            <a:off x="5222653" y="4108521"/>
            <a:ext cx="2840534" cy="5898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13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1690688"/>
                <a:ext cx="10210800" cy="388279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2.2 Layer-Wise Linear Model</a:t>
                </a:r>
              </a:p>
              <a:p>
                <a:pPr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 algn="ctr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Renormalization trick</a:t>
                </a:r>
                <a:r>
                  <a:rPr lang="en-US" altLang="ko-KR" sz="2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en-US" altLang="ko-KR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p>
                        <m:f>
                          <m:fPr>
                            <m:ctrlPr>
                              <a:rPr lang="el-GR" altLang="ko-KR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l-GR" altLang="ko-KR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20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𝐴</m:t>
                    </m:r>
                    <m:sSup>
                      <m:sSupPr>
                        <m:ctrlPr>
                          <a:rPr lang="en-US" altLang="ko-KR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p>
                        <m:f>
                          <m:fPr>
                            <m:ctrlPr>
                              <a:rPr lang="el-GR" altLang="ko-KR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l-GR" altLang="ko-KR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⇒</m:t>
                    </m:r>
                    <m:sSup>
                      <m:sSupPr>
                        <m:ctrlPr>
                          <a:rPr lang="en-US" altLang="ko-KR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p>
                        <m:f>
                          <m:fPr>
                            <m:ctrlPr>
                              <a:rPr lang="el-GR" altLang="ko-KR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l-GR" altLang="ko-KR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20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𝐴</m:t>
                    </m:r>
                    <m:sSup>
                      <m:sSupPr>
                        <m:ctrlPr>
                          <a:rPr lang="en-US" altLang="ko-KR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p>
                        <m:f>
                          <m:fPr>
                            <m:ctrlPr>
                              <a:rPr lang="el-GR" altLang="ko-KR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l-GR" altLang="ko-KR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690688"/>
                <a:ext cx="10210800" cy="3882798"/>
              </a:xfrm>
              <a:blipFill>
                <a:blip r:embed="rId3"/>
                <a:stretch>
                  <a:fillRect l="-836" t="-1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A77D23E-6266-7E5F-9DBC-D6CF15759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813" y="3429000"/>
            <a:ext cx="3934374" cy="5048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1C69CF-68FA-FB6B-2800-52E1B8516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5472" y="4327027"/>
            <a:ext cx="2553056" cy="47631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BBF98B-97DE-4359-1D89-67940273D752}"/>
              </a:ext>
            </a:extLst>
          </p:cNvPr>
          <p:cNvSpPr/>
          <p:nvPr/>
        </p:nvSpPr>
        <p:spPr>
          <a:xfrm>
            <a:off x="5184553" y="4270269"/>
            <a:ext cx="2086375" cy="5898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96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Semi-supervised node classification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309688"/>
                <a:ext cx="10210800" cy="388279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50000"/>
                  </a:lnSpc>
                  <a:buClr>
                    <a:srgbClr val="004F9E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𝑍</m:t>
                      </m:r>
                      <m:r>
                        <a:rPr lang="en-US" altLang="ko-KR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  <m:t>𝑋</m:t>
                          </m:r>
                          <m:r>
                            <a:rPr lang="en-US" altLang="ko-K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𝑠𝑜𝑓𝑡𝑚𝑎𝑥</m:t>
                      </m:r>
                      <m:r>
                        <a:rPr lang="en-US" altLang="ko-KR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ko-K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lang="en-US" altLang="ko-K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acc>
                      <m:r>
                        <a:rPr lang="en-US" altLang="ko-KR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𝑅𝑒𝐿𝑢</m:t>
                      </m:r>
                      <m:r>
                        <a:rPr lang="en-US" altLang="ko-KR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 (</m:t>
                      </m:r>
                      <m:acc>
                        <m:accPr>
                          <m:chr m:val="̂"/>
                          <m:ctrlPr>
                            <a:rPr lang="en-US" altLang="ko-K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altLang="ko-KR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  <m:t>0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)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altLang="ko-KR" sz="2400" b="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50000"/>
                  </a:lnSpc>
                  <a:buClr>
                    <a:srgbClr val="004F9E"/>
                  </a:buClr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𝐴</m:t>
                        </m:r>
                      </m:e>
                    </m:acc>
                    <m:r>
                      <a:rPr lang="en-US" altLang="ko-KR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ko-KR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ko-KR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acc>
                      <m:accPr>
                        <m:chr m:val="̃"/>
                        <m:ctrlP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ko-KR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ko-KR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309688"/>
                <a:ext cx="10210800" cy="388279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BA84617-8186-8E12-63DC-DEDEDDDFB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962" y="2859917"/>
            <a:ext cx="8196875" cy="311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8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2374900" cy="569912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Background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2B8A6A-A99B-FB78-2206-290D61E9FD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-2990"/>
          <a:stretch/>
        </p:blipFill>
        <p:spPr>
          <a:xfrm>
            <a:off x="3056053" y="2369510"/>
            <a:ext cx="6537093" cy="367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6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2374900" cy="569912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Background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4CA7068-1FCF-C4D6-742A-CD9F6DD6EF1F}"/>
              </a:ext>
            </a:extLst>
          </p:cNvPr>
          <p:cNvGrpSpPr/>
          <p:nvPr/>
        </p:nvGrpSpPr>
        <p:grpSpPr>
          <a:xfrm>
            <a:off x="2406650" y="3088217"/>
            <a:ext cx="9785350" cy="1430869"/>
            <a:chOff x="1104900" y="4120820"/>
            <a:chExt cx="9785350" cy="1430869"/>
          </a:xfrm>
        </p:grpSpPr>
        <p:sp>
          <p:nvSpPr>
            <p:cNvPr id="5" name="내용 개체 틀 2">
              <a:extLst>
                <a:ext uri="{FF2B5EF4-FFF2-40B4-BE49-F238E27FC236}">
                  <a16:creationId xmlns:a16="http://schemas.microsoft.com/office/drawing/2014/main" id="{C9C8C381-3A40-C8F2-54C3-F399F95D11EF}"/>
                </a:ext>
              </a:extLst>
            </p:cNvPr>
            <p:cNvSpPr txBox="1">
              <a:spLocks/>
            </p:cNvSpPr>
            <p:nvPr/>
          </p:nvSpPr>
          <p:spPr>
            <a:xfrm>
              <a:off x="1104900" y="4502496"/>
              <a:ext cx="3521075" cy="5699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Clr>
                  <a:srgbClr val="004F9E"/>
                </a:buClr>
                <a:buNone/>
              </a:pP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Graph Convolution Operator</a:t>
              </a:r>
            </a:p>
            <a:p>
              <a:pPr marL="432000" indent="-432000">
                <a:lnSpc>
                  <a:spcPct val="100000"/>
                </a:lnSpc>
                <a:buClr>
                  <a:srgbClr val="004F9E"/>
                </a:buClr>
                <a:buFont typeface="Wingdings" panose="05000000000000000000" pitchFamily="2" charset="2"/>
                <a:buChar char="§"/>
              </a:pPr>
              <a:endPara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" name="내용 개체 틀 2">
              <a:extLst>
                <a:ext uri="{FF2B5EF4-FFF2-40B4-BE49-F238E27FC236}">
                  <a16:creationId xmlns:a16="http://schemas.microsoft.com/office/drawing/2014/main" id="{BF1878CB-3C8E-2450-9807-687DD8AA50CA}"/>
                </a:ext>
              </a:extLst>
            </p:cNvPr>
            <p:cNvSpPr txBox="1">
              <a:spLocks/>
            </p:cNvSpPr>
            <p:nvPr/>
          </p:nvSpPr>
          <p:spPr>
            <a:xfrm>
              <a:off x="5949950" y="4981777"/>
              <a:ext cx="4940300" cy="5699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Clr>
                  <a:srgbClr val="004F9E"/>
                </a:buClr>
                <a:buNone/>
              </a:pP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Spatial: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GraphSAGE</a:t>
              </a:r>
              <a:endPara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" name="내용 개체 틀 2">
              <a:extLst>
                <a:ext uri="{FF2B5EF4-FFF2-40B4-BE49-F238E27FC236}">
                  <a16:creationId xmlns:a16="http://schemas.microsoft.com/office/drawing/2014/main" id="{C018E786-6335-1406-7EA5-AB14FFA8F781}"/>
                </a:ext>
              </a:extLst>
            </p:cNvPr>
            <p:cNvSpPr txBox="1">
              <a:spLocks/>
            </p:cNvSpPr>
            <p:nvPr/>
          </p:nvSpPr>
          <p:spPr>
            <a:xfrm>
              <a:off x="5949950" y="4120820"/>
              <a:ext cx="4940300" cy="5699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Clr>
                  <a:srgbClr val="004F9E"/>
                </a:buClr>
                <a:buNone/>
              </a:pP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Spectral: GCN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7ADC5AC-1C47-C6F9-5393-4820572EB883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4625975" y="4405776"/>
              <a:ext cx="1323975" cy="3816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3E26B364-41ED-FDE0-A19B-B7C1DC4F39E3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625975" y="4787452"/>
              <a:ext cx="1228725" cy="3816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079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2108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Previous graph-based semi-supervised learning</a:t>
            </a: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42C2F0-33AB-1C8F-5341-E6E4AB185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313" y="2411412"/>
            <a:ext cx="8855374" cy="80970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C8588ED-1407-1FD6-CE7F-76E30047CF01}"/>
              </a:ext>
            </a:extLst>
          </p:cNvPr>
          <p:cNvSpPr txBox="1">
            <a:spLocks/>
          </p:cNvSpPr>
          <p:nvPr/>
        </p:nvSpPr>
        <p:spPr>
          <a:xfrm>
            <a:off x="1375840" y="4629272"/>
            <a:ext cx="9440320" cy="133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Assumption: connected nodes in the graph are likely to share the same label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However, it could contain additional information.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So, use neural network to rich representations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BCDD62B5-635D-9B06-79B6-E998184E0D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8313" y="3192778"/>
                <a:ext cx="9440320" cy="1294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ko-KR" sz="18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:</a:t>
                </a:r>
                <a:r>
                  <a:rPr lang="en-US" altLang="ko-KR" sz="1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supervised loss</a:t>
                </a:r>
              </a:p>
              <a:p>
                <a:pPr marL="0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ko-KR" sz="18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𝒓𝒆𝒈</m:t>
                        </m:r>
                      </m:sub>
                    </m:sSub>
                  </m:oMath>
                </a14:m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:</a:t>
                </a:r>
                <a:r>
                  <a:rPr lang="en-US" altLang="ko-KR" sz="1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regularization term</a:t>
                </a:r>
              </a:p>
              <a:p>
                <a:pPr marL="0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800"/>
                          <m:t>λ</m:t>
                        </m:r>
                      </m:e>
                      <m:sub/>
                    </m:sSub>
                  </m:oMath>
                </a14:m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: weight</a:t>
                </a:r>
              </a:p>
            </p:txBody>
          </p:sp>
        </mc:Choice>
        <mc:Fallback xmlns=""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BCDD62B5-635D-9B06-79B6-E998184E0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313" y="3192778"/>
                <a:ext cx="9440320" cy="1294606"/>
              </a:xfrm>
              <a:prstGeom prst="rect">
                <a:avLst/>
              </a:prstGeom>
              <a:blipFill>
                <a:blip r:embed="rId4"/>
                <a:stretch>
                  <a:fillRect t="-28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45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8801100" cy="4683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Layer-wise propagation rule</a:t>
            </a: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7786E8-34BA-65DF-D952-8796FBFD7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724" y="2383188"/>
            <a:ext cx="4248552" cy="633063"/>
          </a:xfrm>
          <a:prstGeom prst="rect">
            <a:avLst/>
          </a:prstGeo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C0F6016-F0F9-8D05-4B28-40F89AB5A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744499"/>
              </p:ext>
            </p:extLst>
          </p:nvPr>
        </p:nvGraphicFramePr>
        <p:xfrm>
          <a:off x="4241800" y="3619500"/>
          <a:ext cx="16129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175957061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161141147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96524631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364530550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16781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3309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35738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041110"/>
                  </a:ext>
                </a:extLst>
              </a:tr>
            </a:tbl>
          </a:graphicData>
        </a:graphic>
      </p:graphicFrame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EFE8AF3-BBB4-0AFB-1733-048121D02D28}"/>
              </a:ext>
            </a:extLst>
          </p:cNvPr>
          <p:cNvSpPr txBox="1">
            <a:spLocks/>
          </p:cNvSpPr>
          <p:nvPr/>
        </p:nvSpPr>
        <p:spPr>
          <a:xfrm>
            <a:off x="4824312" y="5082540"/>
            <a:ext cx="447876" cy="593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</a:t>
            </a:r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CA28A397-064A-CF94-0C23-42C0D8DAC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682447"/>
              </p:ext>
            </p:extLst>
          </p:nvPr>
        </p:nvGraphicFramePr>
        <p:xfrm>
          <a:off x="6500712" y="3581400"/>
          <a:ext cx="16129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175957061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161141147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96524631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364530550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16781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3309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35738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0411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1FAA1815-59B5-B0EA-3035-403BA88002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06924" y="5082540"/>
                <a:ext cx="2090838" cy="5934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2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altLang="ko-KR" sz="24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A</m:t>
                      </m:r>
                      <m:r>
                        <a:rPr lang="en-US" altLang="ko-KR" sz="24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I</m:t>
                      </m:r>
                    </m:oMath>
                  </m:oMathPara>
                </a14:m>
                <a:endPara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1FAA1815-59B5-B0EA-3035-403BA8800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924" y="5082540"/>
                <a:ext cx="2090838" cy="5934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11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8801100" cy="4683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Layer-wise propagation rule</a:t>
            </a: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7786E8-34BA-65DF-D952-8796FBFD7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724" y="2383188"/>
            <a:ext cx="4248552" cy="633063"/>
          </a:xfrm>
          <a:prstGeom prst="rect">
            <a:avLst/>
          </a:prstGeom>
        </p:spPr>
      </p:pic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E0BDCCF1-E989-BA9C-6E10-550E671A6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505383"/>
              </p:ext>
            </p:extLst>
          </p:nvPr>
        </p:nvGraphicFramePr>
        <p:xfrm>
          <a:off x="3263496" y="3429000"/>
          <a:ext cx="2286404" cy="2013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601">
                  <a:extLst>
                    <a:ext uri="{9D8B030D-6E8A-4147-A177-3AD203B41FA5}">
                      <a16:colId xmlns:a16="http://schemas.microsoft.com/office/drawing/2014/main" val="1759570613"/>
                    </a:ext>
                  </a:extLst>
                </a:gridCol>
                <a:gridCol w="571601">
                  <a:extLst>
                    <a:ext uri="{9D8B030D-6E8A-4147-A177-3AD203B41FA5}">
                      <a16:colId xmlns:a16="http://schemas.microsoft.com/office/drawing/2014/main" val="1611411470"/>
                    </a:ext>
                  </a:extLst>
                </a:gridCol>
                <a:gridCol w="571601">
                  <a:extLst>
                    <a:ext uri="{9D8B030D-6E8A-4147-A177-3AD203B41FA5}">
                      <a16:colId xmlns:a16="http://schemas.microsoft.com/office/drawing/2014/main" val="965246312"/>
                    </a:ext>
                  </a:extLst>
                </a:gridCol>
                <a:gridCol w="571601">
                  <a:extLst>
                    <a:ext uri="{9D8B030D-6E8A-4147-A177-3AD203B41FA5}">
                      <a16:colId xmlns:a16="http://schemas.microsoft.com/office/drawing/2014/main" val="3364530550"/>
                    </a:ext>
                  </a:extLst>
                </a:gridCol>
              </a:tblGrid>
              <a:tr h="503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167810"/>
                  </a:ext>
                </a:extLst>
              </a:tr>
              <a:tr h="503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33091"/>
                  </a:ext>
                </a:extLst>
              </a:tr>
              <a:tr h="503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357386"/>
                  </a:ext>
                </a:extLst>
              </a:tr>
              <a:tr h="503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0411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내용 개체 틀 2">
                <a:extLst>
                  <a:ext uri="{FF2B5EF4-FFF2-40B4-BE49-F238E27FC236}">
                    <a16:creationId xmlns:a16="http://schemas.microsoft.com/office/drawing/2014/main" id="{B26ED5FA-4133-ACAC-E360-22AC041C67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25712" y="5595619"/>
                <a:ext cx="2090838" cy="5934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2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endPara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내용 개체 틀 2">
                <a:extLst>
                  <a:ext uri="{FF2B5EF4-FFF2-40B4-BE49-F238E27FC236}">
                    <a16:creationId xmlns:a16="http://schemas.microsoft.com/office/drawing/2014/main" id="{B26ED5FA-4133-ACAC-E360-22AC041C6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712" y="5595619"/>
                <a:ext cx="2090838" cy="5934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표 6">
                <a:extLst>
                  <a:ext uri="{FF2B5EF4-FFF2-40B4-BE49-F238E27FC236}">
                    <a16:creationId xmlns:a16="http://schemas.microsoft.com/office/drawing/2014/main" id="{D0CDE18B-EB04-502C-5219-39320EE75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3036958"/>
                  </p:ext>
                </p:extLst>
              </p:nvPr>
            </p:nvGraphicFramePr>
            <p:xfrm>
              <a:off x="6083300" y="3399472"/>
              <a:ext cx="2404556" cy="20431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1139">
                      <a:extLst>
                        <a:ext uri="{9D8B030D-6E8A-4147-A177-3AD203B41FA5}">
                          <a16:colId xmlns:a16="http://schemas.microsoft.com/office/drawing/2014/main" val="1759570613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1611411470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965246312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3364530550"/>
                        </a:ext>
                      </a:extLst>
                    </a:gridCol>
                  </a:tblGrid>
                  <a:tr h="58472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2167810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533091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9357386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70411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표 6">
                <a:extLst>
                  <a:ext uri="{FF2B5EF4-FFF2-40B4-BE49-F238E27FC236}">
                    <a16:creationId xmlns:a16="http://schemas.microsoft.com/office/drawing/2014/main" id="{D0CDE18B-EB04-502C-5219-39320EE75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3036958"/>
                  </p:ext>
                </p:extLst>
              </p:nvPr>
            </p:nvGraphicFramePr>
            <p:xfrm>
              <a:off x="6083300" y="3399472"/>
              <a:ext cx="2404556" cy="20431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1139">
                      <a:extLst>
                        <a:ext uri="{9D8B030D-6E8A-4147-A177-3AD203B41FA5}">
                          <a16:colId xmlns:a16="http://schemas.microsoft.com/office/drawing/2014/main" val="1759570613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1611411470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965246312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3364530550"/>
                        </a:ext>
                      </a:extLst>
                    </a:gridCol>
                  </a:tblGrid>
                  <a:tr h="58472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0" t="-1042" r="-302020" b="-25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2167810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010" t="-121250" r="-202020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533091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9357386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1010" t="-321250" r="-2020" b="-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04111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2FC9BF13-6543-3FAC-C9D0-3618D7C266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9788" y="5635280"/>
            <a:ext cx="571580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8801100" cy="4683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Layer-wise propagation rule</a:t>
            </a: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7786E8-34BA-65DF-D952-8796FBFD7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724" y="2383188"/>
            <a:ext cx="4248552" cy="6330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표 6">
                <a:extLst>
                  <a:ext uri="{FF2B5EF4-FFF2-40B4-BE49-F238E27FC236}">
                    <a16:creationId xmlns:a16="http://schemas.microsoft.com/office/drawing/2014/main" id="{D0CDE18B-EB04-502C-5219-39320EE75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0311042"/>
                  </p:ext>
                </p:extLst>
              </p:nvPr>
            </p:nvGraphicFramePr>
            <p:xfrm>
              <a:off x="2697468" y="3429000"/>
              <a:ext cx="2404556" cy="20431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1139">
                      <a:extLst>
                        <a:ext uri="{9D8B030D-6E8A-4147-A177-3AD203B41FA5}">
                          <a16:colId xmlns:a16="http://schemas.microsoft.com/office/drawing/2014/main" val="1759570613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1611411470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965246312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3364530550"/>
                        </a:ext>
                      </a:extLst>
                    </a:gridCol>
                  </a:tblGrid>
                  <a:tr h="58472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1/2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2167810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533091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9357386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70411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표 6">
                <a:extLst>
                  <a:ext uri="{FF2B5EF4-FFF2-40B4-BE49-F238E27FC236}">
                    <a16:creationId xmlns:a16="http://schemas.microsoft.com/office/drawing/2014/main" id="{D0CDE18B-EB04-502C-5219-39320EE75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0311042"/>
                  </p:ext>
                </p:extLst>
              </p:nvPr>
            </p:nvGraphicFramePr>
            <p:xfrm>
              <a:off x="2697468" y="3429000"/>
              <a:ext cx="2404556" cy="20431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1139">
                      <a:extLst>
                        <a:ext uri="{9D8B030D-6E8A-4147-A177-3AD203B41FA5}">
                          <a16:colId xmlns:a16="http://schemas.microsoft.com/office/drawing/2014/main" val="1759570613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1611411470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965246312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3364530550"/>
                        </a:ext>
                      </a:extLst>
                    </a:gridCol>
                  </a:tblGrid>
                  <a:tr h="58472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1/2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010" t="-1042" r="-202020" b="-25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2167810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0" t="-121250" r="-302020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010" t="-121250" r="-202020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533091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9357386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010" t="-321250" r="-202020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000" t="-321250" r="-3030" b="-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04111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BFFBFFC0-BBC3-0C35-A6A5-D5E3F22EF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696042"/>
              </p:ext>
            </p:extLst>
          </p:nvPr>
        </p:nvGraphicFramePr>
        <p:xfrm>
          <a:off x="6513412" y="3759675"/>
          <a:ext cx="16129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175957061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161141147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96524631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364530550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16781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3309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35738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0411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B6B6C052-CBFA-40A2-C04A-C1CAD99D61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19624" y="5260815"/>
                <a:ext cx="2090838" cy="5934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2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altLang="ko-KR" sz="24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A</m:t>
                      </m:r>
                      <m:r>
                        <a:rPr lang="en-US" altLang="ko-KR" sz="24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I</m:t>
                      </m:r>
                    </m:oMath>
                  </m:oMathPara>
                </a14:m>
                <a:endPara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B6B6C052-CBFA-40A2-C04A-C1CAD99D6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624" y="5260815"/>
                <a:ext cx="2090838" cy="5934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A78557BB-3A06-2F78-DA73-0205081D02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2518" y="5675949"/>
            <a:ext cx="1403447" cy="35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13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8801100" cy="4683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Layer-wise propagation rule</a:t>
            </a: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7786E8-34BA-65DF-D952-8796FBFD7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724" y="2383188"/>
            <a:ext cx="4248552" cy="6330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표 6">
                <a:extLst>
                  <a:ext uri="{FF2B5EF4-FFF2-40B4-BE49-F238E27FC236}">
                    <a16:creationId xmlns:a16="http://schemas.microsoft.com/office/drawing/2014/main" id="{D0CDE18B-EB04-502C-5219-39320EE75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1356025"/>
                  </p:ext>
                </p:extLst>
              </p:nvPr>
            </p:nvGraphicFramePr>
            <p:xfrm>
              <a:off x="4724400" y="3387233"/>
              <a:ext cx="2404556" cy="20431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1139">
                      <a:extLst>
                        <a:ext uri="{9D8B030D-6E8A-4147-A177-3AD203B41FA5}">
                          <a16:colId xmlns:a16="http://schemas.microsoft.com/office/drawing/2014/main" val="1759570613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1611411470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965246312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3364530550"/>
                        </a:ext>
                      </a:extLst>
                    </a:gridCol>
                  </a:tblGrid>
                  <a:tr h="58472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1/2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2167810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533091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9357386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70411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표 6">
                <a:extLst>
                  <a:ext uri="{FF2B5EF4-FFF2-40B4-BE49-F238E27FC236}">
                    <a16:creationId xmlns:a16="http://schemas.microsoft.com/office/drawing/2014/main" id="{D0CDE18B-EB04-502C-5219-39320EE75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1356025"/>
                  </p:ext>
                </p:extLst>
              </p:nvPr>
            </p:nvGraphicFramePr>
            <p:xfrm>
              <a:off x="4724400" y="3387233"/>
              <a:ext cx="2404556" cy="20431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1139">
                      <a:extLst>
                        <a:ext uri="{9D8B030D-6E8A-4147-A177-3AD203B41FA5}">
                          <a16:colId xmlns:a16="http://schemas.microsoft.com/office/drawing/2014/main" val="1759570613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1611411470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965246312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3364530550"/>
                        </a:ext>
                      </a:extLst>
                    </a:gridCol>
                  </a:tblGrid>
                  <a:tr h="58472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1/2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2020" t="-1042" r="-201010" b="-25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2167810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20" t="-121250" r="-301010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2020" t="-121250" r="-201010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533091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9357386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2020" t="-321250" r="-201010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010" t="-321250" r="-2020" b="-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04111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A78557BB-3A06-2F78-DA73-0205081D0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9450" y="5634182"/>
            <a:ext cx="1403447" cy="35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05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10031</TotalTime>
  <Words>2029</Words>
  <Application>Microsoft Office PowerPoint</Application>
  <PresentationFormat>와이드스크린</PresentationFormat>
  <Paragraphs>519</Paragraphs>
  <Slides>26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나눔스퀘어</vt:lpstr>
      <vt:lpstr>나눔스퀘어 ExtraBold</vt:lpstr>
      <vt:lpstr>맑은 고딕</vt:lpstr>
      <vt:lpstr>Arial</vt:lpstr>
      <vt:lpstr>Cambria Math</vt:lpstr>
      <vt:lpstr>Wingdings</vt:lpstr>
      <vt:lpstr>Office 테마</vt:lpstr>
      <vt:lpstr>PowerPoint 프레젠테이션</vt:lpstr>
      <vt:lpstr>Contents</vt:lpstr>
      <vt:lpstr>Introduction</vt:lpstr>
      <vt:lpstr>Introduction</vt:lpstr>
      <vt:lpstr>Introduction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Semi-supervised node classification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SeoYoung-Duk</dc:creator>
  <cp:lastModifiedBy>김동현</cp:lastModifiedBy>
  <cp:revision>242</cp:revision>
  <dcterms:created xsi:type="dcterms:W3CDTF">2021-06-28T08:46:54Z</dcterms:created>
  <dcterms:modified xsi:type="dcterms:W3CDTF">2023-01-26T06:58:38Z</dcterms:modified>
</cp:coreProperties>
</file>