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3" r:id="rId1"/>
  </p:sldMasterIdLst>
  <p:notesMasterIdLst>
    <p:notesMasterId r:id="rId28"/>
  </p:notesMasterIdLst>
  <p:sldIdLst>
    <p:sldId id="257" r:id="rId2"/>
    <p:sldId id="278" r:id="rId3"/>
    <p:sldId id="259" r:id="rId4"/>
    <p:sldId id="279" r:id="rId5"/>
    <p:sldId id="280" r:id="rId6"/>
    <p:sldId id="281" r:id="rId7"/>
    <p:sldId id="282" r:id="rId8"/>
    <p:sldId id="283" r:id="rId9"/>
    <p:sldId id="284" r:id="rId10"/>
    <p:sldId id="285" r:id="rId11"/>
    <p:sldId id="286" r:id="rId12"/>
    <p:sldId id="287" r:id="rId13"/>
    <p:sldId id="289" r:id="rId14"/>
    <p:sldId id="288" r:id="rId15"/>
    <p:sldId id="292" r:id="rId16"/>
    <p:sldId id="293" r:id="rId17"/>
    <p:sldId id="294" r:id="rId18"/>
    <p:sldId id="295" r:id="rId19"/>
    <p:sldId id="298" r:id="rId20"/>
    <p:sldId id="299" r:id="rId21"/>
    <p:sldId id="300" r:id="rId22"/>
    <p:sldId id="301" r:id="rId23"/>
    <p:sldId id="303" r:id="rId24"/>
    <p:sldId id="302" r:id="rId25"/>
    <p:sldId id="304" r:id="rId26"/>
    <p:sldId id="296" r:id="rId27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852"/>
    <p:restoredTop sz="71971" autoAdjust="0"/>
  </p:normalViewPr>
  <p:slideViewPr>
    <p:cSldViewPr snapToGrid="0" snapToObjects="1">
      <p:cViewPr varScale="1">
        <p:scale>
          <a:sx n="79" d="100"/>
          <a:sy n="79" d="100"/>
        </p:scale>
        <p:origin x="2124" y="96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D429B4-BF05-4CB4-B0D2-67A8610105B3}" type="datetimeFigureOut">
              <a:rPr lang="ko-KR" altLang="en-US" smtClean="0"/>
              <a:t>2023-01-26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275FA2-6C42-4D6B-BC32-C1F878E1B2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03726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Ml</a:t>
            </a:r>
            <a:r>
              <a:rPr lang="en-US" altLang="ko-KR" dirty="0"/>
              <a:t> </a:t>
            </a:r>
            <a:r>
              <a:rPr lang="ko-KR" altLang="en-US" dirty="0"/>
              <a:t>알고리즘은 계산이 많이 필요함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컴퓨터 조차 한정된 메모리로 인해 실수 계산을 할 때 정확하게 표현하지 못할 수 있음을 이해한다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ML </a:t>
            </a:r>
            <a:r>
              <a:rPr lang="ko-KR" altLang="en-US" dirty="0"/>
              <a:t>알고리즘은 최적화 또는 선형방적식을 풀어서 문제를 해결한다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275FA2-6C42-4D6B-BC32-C1F878E1B2E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98127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미분 가능한 모든 지점에서 가장 작은 값을 가지고 있는 </a:t>
            </a:r>
            <a:r>
              <a:rPr lang="en-US" altLang="ko-KR" dirty="0"/>
              <a:t>global minimum point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275FA2-6C42-4D6B-BC32-C1F878E1B2E0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5464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다변수함수에서 </a:t>
            </a:r>
            <a:r>
              <a:rPr lang="ko-KR" altLang="en-US" dirty="0" err="1"/>
              <a:t>경사하강법은</a:t>
            </a:r>
            <a:endParaRPr lang="en-US" altLang="ko-KR" dirty="0"/>
          </a:p>
          <a:p>
            <a:r>
              <a:rPr lang="ko-KR" altLang="en-US" dirty="0" err="1"/>
              <a:t>그레디언트와</a:t>
            </a:r>
            <a:r>
              <a:rPr lang="ko-KR" altLang="en-US" dirty="0"/>
              <a:t> </a:t>
            </a:r>
            <a:r>
              <a:rPr lang="ko-KR" altLang="en-US" dirty="0" err="1"/>
              <a:t>방향도함수</a:t>
            </a:r>
            <a:r>
              <a:rPr lang="ko-KR" altLang="en-US" dirty="0"/>
              <a:t> 개념을 사용한다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그레디언트는</a:t>
            </a:r>
            <a:r>
              <a:rPr lang="ko-KR" altLang="en-US" dirty="0"/>
              <a:t> 함수에 </a:t>
            </a:r>
            <a:r>
              <a:rPr lang="ko-KR" altLang="en-US" dirty="0" err="1"/>
              <a:t>편미분을</a:t>
            </a:r>
            <a:r>
              <a:rPr lang="ko-KR" altLang="en-US" dirty="0"/>
              <a:t> 적용하여 얻을 수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</a:t>
            </a:r>
            <a:r>
              <a:rPr lang="ko-KR" altLang="en-US" dirty="0"/>
              <a:t>또한 </a:t>
            </a:r>
            <a:r>
              <a:rPr lang="ko-KR" altLang="en-US" dirty="0" err="1"/>
              <a:t>방향도함수</a:t>
            </a:r>
            <a:r>
              <a:rPr lang="ko-KR" altLang="en-US" dirty="0"/>
              <a:t> </a:t>
            </a:r>
            <a:r>
              <a:rPr lang="en-US" altLang="ko-KR" dirty="0" err="1"/>
              <a:t>duf</a:t>
            </a:r>
            <a:r>
              <a:rPr lang="ko-KR" altLang="en-US" dirty="0"/>
              <a:t>는 </a:t>
            </a:r>
            <a:r>
              <a:rPr lang="ko-KR" altLang="en-US" dirty="0" err="1"/>
              <a:t>단위벡터인</a:t>
            </a:r>
            <a:r>
              <a:rPr lang="ko-KR" altLang="en-US" dirty="0"/>
              <a:t> 방향벡터 </a:t>
            </a:r>
            <a:r>
              <a:rPr lang="en-US" altLang="ko-KR" dirty="0"/>
              <a:t>u</a:t>
            </a:r>
            <a:r>
              <a:rPr lang="ko-KR" altLang="en-US" dirty="0"/>
              <a:t>와 </a:t>
            </a:r>
            <a:r>
              <a:rPr lang="ko-KR" altLang="en-US" dirty="0" err="1"/>
              <a:t>그레디언트의</a:t>
            </a:r>
            <a:r>
              <a:rPr lang="ko-KR" altLang="en-US" dirty="0"/>
              <a:t> 내적으로 얻을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이를 다르게 </a:t>
            </a:r>
            <a:r>
              <a:rPr lang="ko-KR" altLang="en-US" dirty="0" err="1"/>
              <a:t>표햔하면</a:t>
            </a:r>
            <a:r>
              <a:rPr lang="en-US" altLang="ko-KR" dirty="0"/>
              <a:t>.. U, </a:t>
            </a:r>
            <a:r>
              <a:rPr lang="ko-KR" altLang="en-US" dirty="0" err="1"/>
              <a:t>그레디언트의</a:t>
            </a:r>
            <a:r>
              <a:rPr lang="ko-KR" altLang="en-US" dirty="0"/>
              <a:t> </a:t>
            </a:r>
            <a:r>
              <a:rPr lang="ko-KR" altLang="en-US" dirty="0" err="1"/>
              <a:t>유클리디언</a:t>
            </a:r>
            <a:r>
              <a:rPr lang="ko-KR" altLang="en-US" dirty="0"/>
              <a:t> 노름</a:t>
            </a:r>
            <a:r>
              <a:rPr lang="en-US" altLang="ko-KR" dirty="0"/>
              <a:t>, </a:t>
            </a:r>
            <a:r>
              <a:rPr lang="ko-KR" altLang="en-US" dirty="0"/>
              <a:t>두 벡터가 이루는 각도 </a:t>
            </a:r>
            <a:r>
              <a:rPr lang="ko-KR" altLang="en-US" dirty="0" err="1"/>
              <a:t>세타의</a:t>
            </a:r>
            <a:r>
              <a:rPr lang="ko-KR" altLang="en-US" dirty="0"/>
              <a:t> 곱으로 나타낼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하지만 </a:t>
            </a:r>
            <a:r>
              <a:rPr lang="en-US" altLang="ko-KR" dirty="0"/>
              <a:t>u</a:t>
            </a:r>
            <a:r>
              <a:rPr lang="ko-KR" altLang="en-US" dirty="0"/>
              <a:t>는 단위벡터로 크기가 </a:t>
            </a:r>
            <a:r>
              <a:rPr lang="en-US" altLang="ko-KR" dirty="0"/>
              <a:t>1</a:t>
            </a:r>
            <a:r>
              <a:rPr lang="ko-KR" altLang="en-US" dirty="0"/>
              <a:t>이기 때문에 </a:t>
            </a:r>
            <a:r>
              <a:rPr lang="ko-KR" altLang="en-US" dirty="0" err="1"/>
              <a:t>방향도함수의</a:t>
            </a:r>
            <a:r>
              <a:rPr lang="ko-KR" altLang="en-US" dirty="0"/>
              <a:t> 크기는 </a:t>
            </a:r>
            <a:r>
              <a:rPr lang="ko-KR" altLang="en-US" dirty="0" err="1"/>
              <a:t>그레디언트의</a:t>
            </a:r>
            <a:r>
              <a:rPr lang="ko-KR" altLang="en-US" dirty="0"/>
              <a:t> 절대값으로 최대</a:t>
            </a:r>
            <a:r>
              <a:rPr lang="en-US" altLang="ko-KR" dirty="0"/>
              <a:t>, </a:t>
            </a:r>
            <a:r>
              <a:rPr lang="ko-KR" altLang="en-US" dirty="0"/>
              <a:t>최소값을 가진다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다시 해석하자면 </a:t>
            </a:r>
            <a:r>
              <a:rPr lang="en-US" altLang="ko-KR" dirty="0"/>
              <a:t>cos </a:t>
            </a:r>
            <a:r>
              <a:rPr lang="ko-KR" altLang="en-US" dirty="0"/>
              <a:t>값에 따라 이 값이 결정되는 것인데</a:t>
            </a:r>
            <a:r>
              <a:rPr lang="en-US" altLang="ko-KR" dirty="0"/>
              <a:t>, </a:t>
            </a:r>
            <a:r>
              <a:rPr lang="ko-KR" altLang="en-US" dirty="0"/>
              <a:t>단위벡터와 방향벡터의 방향이 </a:t>
            </a:r>
            <a:r>
              <a:rPr lang="ko-KR" altLang="en-US" dirty="0" err="1"/>
              <a:t>일치할때</a:t>
            </a:r>
            <a:r>
              <a:rPr lang="ko-KR" altLang="en-US" dirty="0"/>
              <a:t> 가장 빠르게 </a:t>
            </a:r>
            <a:r>
              <a:rPr lang="ko-KR" altLang="en-US" dirty="0" err="1"/>
              <a:t>함수값이</a:t>
            </a:r>
            <a:r>
              <a:rPr lang="ko-KR" altLang="en-US" dirty="0"/>
              <a:t> 증가하고</a:t>
            </a:r>
            <a:r>
              <a:rPr lang="en-US" altLang="ko-KR" dirty="0"/>
              <a:t>, </a:t>
            </a:r>
            <a:r>
              <a:rPr lang="ko-KR" altLang="en-US" dirty="0"/>
              <a:t>반대방향일때 가장 빠르게 감소한다는 뜻이다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그러면 방향벡터와 반대되는 방향으로 이동하면 </a:t>
            </a:r>
            <a:r>
              <a:rPr lang="ko-KR" altLang="en-US" dirty="0" err="1"/>
              <a:t>함수값을</a:t>
            </a:r>
            <a:r>
              <a:rPr lang="ko-KR" altLang="en-US" dirty="0"/>
              <a:t> 최소화 시킬 수 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275FA2-6C42-4D6B-BC32-C1F878E1B2E0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05016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다시 해석하자면 </a:t>
            </a:r>
            <a:r>
              <a:rPr lang="en-US" altLang="ko-KR" dirty="0"/>
              <a:t>cos </a:t>
            </a:r>
            <a:r>
              <a:rPr lang="ko-KR" altLang="en-US" dirty="0"/>
              <a:t>값에 따라 이 값이 결정되는 것인데</a:t>
            </a:r>
            <a:r>
              <a:rPr lang="en-US" altLang="ko-KR" dirty="0"/>
              <a:t>, </a:t>
            </a:r>
            <a:r>
              <a:rPr lang="ko-KR" altLang="en-US" dirty="0"/>
              <a:t>단위벡터와 방향벡터의 방향이 </a:t>
            </a:r>
            <a:r>
              <a:rPr lang="ko-KR" altLang="en-US" dirty="0" err="1"/>
              <a:t>일치할때</a:t>
            </a:r>
            <a:r>
              <a:rPr lang="ko-KR" altLang="en-US" dirty="0"/>
              <a:t> 가장 빠르게 </a:t>
            </a:r>
            <a:r>
              <a:rPr lang="ko-KR" altLang="en-US" dirty="0" err="1"/>
              <a:t>함수값이</a:t>
            </a:r>
            <a:r>
              <a:rPr lang="ko-KR" altLang="en-US" dirty="0"/>
              <a:t> 증가하고</a:t>
            </a:r>
            <a:r>
              <a:rPr lang="en-US" altLang="ko-KR" dirty="0"/>
              <a:t>, </a:t>
            </a:r>
            <a:r>
              <a:rPr lang="ko-KR" altLang="en-US" dirty="0"/>
              <a:t>반대방향일때 가장 빠르게 감소한다는 뜻이다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그러면 방향벡터와 반대되는 방향으로 이동하면 </a:t>
            </a:r>
            <a:r>
              <a:rPr lang="ko-KR" altLang="en-US" dirty="0" err="1"/>
              <a:t>함수값을</a:t>
            </a:r>
            <a:r>
              <a:rPr lang="ko-KR" altLang="en-US" dirty="0"/>
              <a:t> 최소화 시킬 수 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이것을 </a:t>
            </a:r>
            <a:r>
              <a:rPr lang="ko-KR" altLang="en-US" dirty="0" err="1"/>
              <a:t>활용한게</a:t>
            </a:r>
            <a:r>
              <a:rPr lang="ko-KR" altLang="en-US" dirty="0"/>
              <a:t> 바로 </a:t>
            </a:r>
            <a:r>
              <a:rPr lang="ko-KR" altLang="en-US" dirty="0" err="1"/>
              <a:t>경사하강법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경사하강법은</a:t>
            </a:r>
            <a:r>
              <a:rPr lang="ko-KR" altLang="en-US" dirty="0"/>
              <a:t> 다음과 같이 새로운 점을 찾아가길 반복하며 최적화를 진행한다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앱실론은</a:t>
            </a:r>
            <a:r>
              <a:rPr lang="ko-KR" altLang="en-US" dirty="0"/>
              <a:t> </a:t>
            </a:r>
            <a:r>
              <a:rPr lang="ko-KR" altLang="en-US" dirty="0" err="1"/>
              <a:t>학습률을</a:t>
            </a:r>
            <a:r>
              <a:rPr lang="ko-KR" altLang="en-US" dirty="0"/>
              <a:t> 의미한다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275FA2-6C42-4D6B-BC32-C1F878E1B2E0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57375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함수 </a:t>
            </a:r>
            <a:r>
              <a:rPr lang="en-US" altLang="ko-KR" dirty="0" err="1"/>
              <a:t>fx</a:t>
            </a:r>
            <a:r>
              <a:rPr lang="ko-KR" altLang="en-US" dirty="0"/>
              <a:t>를 </a:t>
            </a:r>
            <a:r>
              <a:rPr lang="en-US" altLang="ko-KR" dirty="0"/>
              <a:t>x</a:t>
            </a:r>
            <a:r>
              <a:rPr lang="ko-KR" altLang="en-US" dirty="0"/>
              <a:t>의 모든 가능한 값에 대해 최대화 또는 </a:t>
            </a:r>
            <a:r>
              <a:rPr lang="ko-KR" altLang="en-US" dirty="0" err="1"/>
              <a:t>최소화하는게</a:t>
            </a:r>
            <a:r>
              <a:rPr lang="ko-KR" altLang="en-US" dirty="0"/>
              <a:t> 아니라</a:t>
            </a:r>
            <a:r>
              <a:rPr lang="en-US" altLang="ko-KR" dirty="0"/>
              <a:t>, </a:t>
            </a:r>
            <a:r>
              <a:rPr lang="ko-KR" altLang="en-US" dirty="0"/>
              <a:t>어떤 집합 </a:t>
            </a:r>
            <a:r>
              <a:rPr lang="en-US" altLang="ko-KR" dirty="0"/>
              <a:t>S</a:t>
            </a:r>
            <a:r>
              <a:rPr lang="ko-KR" altLang="en-US" dirty="0"/>
              <a:t>에 속한 </a:t>
            </a:r>
            <a:r>
              <a:rPr lang="en-US" altLang="ko-KR" dirty="0"/>
              <a:t>x </a:t>
            </a:r>
            <a:r>
              <a:rPr lang="ko-KR" altLang="en-US" dirty="0"/>
              <a:t>값들에 대해서만 </a:t>
            </a:r>
            <a:r>
              <a:rPr lang="ko-KR" altLang="en-US" dirty="0" err="1"/>
              <a:t>옵티마이징을</a:t>
            </a:r>
            <a:r>
              <a:rPr lang="ko-KR" altLang="en-US" dirty="0"/>
              <a:t> 하고 </a:t>
            </a:r>
            <a:r>
              <a:rPr lang="ko-KR" altLang="en-US" dirty="0" err="1"/>
              <a:t>싶은거라면</a:t>
            </a:r>
            <a:r>
              <a:rPr lang="en-US" altLang="ko-KR" dirty="0"/>
              <a:t>,</a:t>
            </a:r>
          </a:p>
          <a:p>
            <a:r>
              <a:rPr lang="ko-KR" altLang="en-US" dirty="0" err="1"/>
              <a:t>이런것을</a:t>
            </a:r>
            <a:r>
              <a:rPr lang="ko-KR" altLang="en-US" dirty="0"/>
              <a:t> 제약 있는 최적화라고 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 </a:t>
            </a:r>
            <a:r>
              <a:rPr lang="en-US" altLang="ko-KR" dirty="0"/>
              <a:t>S</a:t>
            </a:r>
            <a:r>
              <a:rPr lang="ko-KR" altLang="en-US" dirty="0"/>
              <a:t>를 실현 가능한점 </a:t>
            </a:r>
            <a:r>
              <a:rPr lang="en-US" altLang="ko-KR" dirty="0"/>
              <a:t>feasible point </a:t>
            </a:r>
            <a:r>
              <a:rPr lang="ko-KR" altLang="en-US" dirty="0"/>
              <a:t>라고 한다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275FA2-6C42-4D6B-BC32-C1F878E1B2E0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65568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KKT </a:t>
            </a:r>
            <a:r>
              <a:rPr lang="ko-KR" altLang="en-US" dirty="0"/>
              <a:t>접근법은 </a:t>
            </a:r>
            <a:r>
              <a:rPr lang="en-US" altLang="ko-KR" dirty="0"/>
              <a:t>constrained opt </a:t>
            </a:r>
            <a:r>
              <a:rPr lang="ko-KR" altLang="en-US" dirty="0"/>
              <a:t>에 일반화된 솔루션임</a:t>
            </a:r>
            <a:endParaRPr lang="en-US" altLang="ko-KR" dirty="0"/>
          </a:p>
          <a:p>
            <a:r>
              <a:rPr lang="ko-KR" altLang="en-US" dirty="0"/>
              <a:t>일반화된 </a:t>
            </a:r>
            <a:r>
              <a:rPr lang="ko-KR" altLang="en-US" dirty="0" err="1"/>
              <a:t>라그랑주</a:t>
            </a:r>
            <a:r>
              <a:rPr lang="ko-KR" altLang="en-US" dirty="0"/>
              <a:t> 함수라는 것을 사용하고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275FA2-6C42-4D6B-BC32-C1F878E1B2E0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42369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라그랑주</a:t>
            </a:r>
            <a:r>
              <a:rPr lang="ko-KR" altLang="en-US" dirty="0"/>
              <a:t> 함수를 정의하기 위해 우선 </a:t>
            </a:r>
            <a:r>
              <a:rPr lang="en-US" altLang="ko-KR" dirty="0"/>
              <a:t>S</a:t>
            </a:r>
            <a:r>
              <a:rPr lang="ko-KR" altLang="en-US" dirty="0"/>
              <a:t>라는 제약조건을 등식과 부등식으로 표현한다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M</a:t>
            </a:r>
            <a:r>
              <a:rPr lang="ko-KR" altLang="en-US" dirty="0"/>
              <a:t>개의 </a:t>
            </a:r>
            <a:r>
              <a:rPr lang="en-US" altLang="ko-KR" dirty="0"/>
              <a:t>g</a:t>
            </a:r>
            <a:r>
              <a:rPr lang="ko-KR" altLang="en-US" dirty="0"/>
              <a:t>함수</a:t>
            </a:r>
            <a:r>
              <a:rPr lang="en-US" altLang="ko-KR" dirty="0"/>
              <a:t>, n</a:t>
            </a:r>
            <a:r>
              <a:rPr lang="ko-KR" altLang="en-US" dirty="0"/>
              <a:t>개의 </a:t>
            </a:r>
            <a:r>
              <a:rPr lang="en-US" altLang="ko-KR" dirty="0"/>
              <a:t>h</a:t>
            </a:r>
            <a:r>
              <a:rPr lang="ko-KR" altLang="en-US" dirty="0"/>
              <a:t>함수</a:t>
            </a:r>
            <a:endParaRPr lang="en-US" altLang="ko-KR" dirty="0"/>
          </a:p>
          <a:p>
            <a:r>
              <a:rPr lang="en-US" altLang="ko-KR" dirty="0"/>
              <a:t>G</a:t>
            </a:r>
            <a:r>
              <a:rPr lang="ko-KR" altLang="en-US" dirty="0"/>
              <a:t>는 등식 제약</a:t>
            </a:r>
            <a:endParaRPr lang="en-US" altLang="ko-KR" dirty="0"/>
          </a:p>
          <a:p>
            <a:r>
              <a:rPr lang="en-US" altLang="ko-KR" dirty="0"/>
              <a:t>H</a:t>
            </a:r>
            <a:r>
              <a:rPr lang="ko-KR" altLang="en-US" dirty="0"/>
              <a:t>는 부등식 제약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275FA2-6C42-4D6B-BC32-C1F878E1B2E0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03050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라그랑주</a:t>
            </a:r>
            <a:r>
              <a:rPr lang="ko-KR" altLang="en-US" dirty="0"/>
              <a:t> 함수는 다음과 같이 정의 될 수 있고</a:t>
            </a:r>
            <a:endParaRPr lang="en-US" altLang="ko-KR" dirty="0"/>
          </a:p>
          <a:p>
            <a:r>
              <a:rPr lang="ko-KR" altLang="en-US" dirty="0"/>
              <a:t>람다와 알파는 </a:t>
            </a:r>
            <a:r>
              <a:rPr lang="en-US" altLang="ko-KR" dirty="0"/>
              <a:t>KKT </a:t>
            </a:r>
            <a:r>
              <a:rPr lang="ko-KR" altLang="en-US" dirty="0"/>
              <a:t>승수라고 불리는 각 제약에 붙는 변수다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그럼 이제 제약이 있는 최소화 문제를 </a:t>
            </a:r>
            <a:r>
              <a:rPr lang="ko-KR" altLang="en-US" dirty="0" err="1"/>
              <a:t>라그랑주</a:t>
            </a:r>
            <a:r>
              <a:rPr lang="ko-KR" altLang="en-US" dirty="0"/>
              <a:t> 함수를 통해 제약 없는 문제로 풀 수 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275FA2-6C42-4D6B-BC32-C1F878E1B2E0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80060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KKT </a:t>
            </a:r>
            <a:r>
              <a:rPr lang="ko-KR" altLang="en-US" dirty="0"/>
              <a:t>접근법의 조건은 </a:t>
            </a:r>
            <a:r>
              <a:rPr lang="en-US" altLang="ko-KR" dirty="0"/>
              <a:t>3</a:t>
            </a:r>
            <a:r>
              <a:rPr lang="ko-KR" altLang="en-US" dirty="0"/>
              <a:t>가지가 있다</a:t>
            </a:r>
            <a:r>
              <a:rPr lang="en-US" altLang="ko-KR" dirty="0"/>
              <a:t>.</a:t>
            </a:r>
          </a:p>
          <a:p>
            <a:pPr marL="228600" indent="-228600">
              <a:buAutoNum type="arabicPeriod"/>
            </a:pPr>
            <a:r>
              <a:rPr lang="en-US" altLang="ko-KR" dirty="0"/>
              <a:t>L</a:t>
            </a:r>
            <a:r>
              <a:rPr lang="ko-KR" altLang="en-US" dirty="0"/>
              <a:t>의 </a:t>
            </a:r>
            <a:r>
              <a:rPr lang="ko-KR" altLang="en-US" dirty="0" err="1"/>
              <a:t>그레디언트가</a:t>
            </a:r>
            <a:r>
              <a:rPr lang="ko-KR" altLang="en-US" dirty="0"/>
              <a:t> </a:t>
            </a:r>
            <a:r>
              <a:rPr lang="en-US" altLang="ko-KR" dirty="0"/>
              <a:t>0</a:t>
            </a:r>
            <a:r>
              <a:rPr lang="ko-KR" altLang="en-US" dirty="0"/>
              <a:t>인 지점에 해가 있다</a:t>
            </a:r>
            <a:r>
              <a:rPr lang="en-US" altLang="ko-KR" dirty="0"/>
              <a:t>.</a:t>
            </a:r>
          </a:p>
          <a:p>
            <a:pPr marL="228600" indent="-228600">
              <a:buAutoNum type="arabicPeriod"/>
            </a:pPr>
            <a:r>
              <a:rPr lang="en-US" altLang="ko-KR" dirty="0"/>
              <a:t>Gx</a:t>
            </a:r>
            <a:r>
              <a:rPr lang="ko-KR" altLang="en-US" dirty="0"/>
              <a:t>는 등식조건 </a:t>
            </a:r>
            <a:r>
              <a:rPr lang="en-US" altLang="ko-KR" dirty="0" err="1"/>
              <a:t>hx</a:t>
            </a:r>
            <a:r>
              <a:rPr lang="ko-KR" altLang="en-US" dirty="0"/>
              <a:t>는 부등식 조건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부등식 제약조건에 붙는 </a:t>
            </a:r>
            <a:r>
              <a:rPr lang="ko-KR" altLang="en-US" dirty="0" err="1"/>
              <a:t>라그랑주</a:t>
            </a:r>
            <a:r>
              <a:rPr lang="ko-KR" altLang="en-US" dirty="0"/>
              <a:t> 승수 알파는 음수가 아니고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상호보완적 </a:t>
            </a:r>
            <a:r>
              <a:rPr lang="ko-KR" altLang="en-US" dirty="0" err="1"/>
              <a:t>슬랙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라그랑주</a:t>
            </a:r>
            <a:r>
              <a:rPr lang="ko-KR" altLang="en-US" dirty="0"/>
              <a:t> 승수 알파와 부등식 제한조건 </a:t>
            </a:r>
            <a:r>
              <a:rPr lang="en-US" altLang="ko-KR" dirty="0"/>
              <a:t>h(x)</a:t>
            </a:r>
            <a:r>
              <a:rPr lang="ko-KR" altLang="en-US" dirty="0"/>
              <a:t>의 곱이 </a:t>
            </a:r>
            <a:r>
              <a:rPr lang="en-US" altLang="ko-KR" dirty="0"/>
              <a:t>0</a:t>
            </a:r>
            <a:r>
              <a:rPr lang="ko-KR" altLang="en-US" dirty="0" err="1"/>
              <a:t>이여야</a:t>
            </a:r>
            <a:r>
              <a:rPr lang="ko-KR" altLang="en-US" dirty="0"/>
              <a:t> 한다</a:t>
            </a:r>
            <a:r>
              <a:rPr lang="en-US" altLang="ko-KR" dirty="0"/>
              <a:t>.</a:t>
            </a:r>
          </a:p>
          <a:p>
            <a:pPr marL="228600" indent="-228600">
              <a:buAutoNum type="arabicPeriod"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275FA2-6C42-4D6B-BC32-C1F878E1B2E0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74897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예를 들어</a:t>
            </a:r>
            <a:r>
              <a:rPr lang="en-US" altLang="ko-KR" dirty="0"/>
              <a:t>.. </a:t>
            </a:r>
            <a:r>
              <a:rPr lang="ko-KR" altLang="en-US" dirty="0"/>
              <a:t>이런 최적화 문제에</a:t>
            </a:r>
            <a:r>
              <a:rPr lang="en-US" altLang="ko-KR" dirty="0"/>
              <a:t>..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물론 일반수학시간에 배운 그래프로 그려서 </a:t>
            </a:r>
            <a:r>
              <a:rPr lang="ko-KR" altLang="en-US" dirty="0" err="1"/>
              <a:t>풀수도</a:t>
            </a:r>
            <a:r>
              <a:rPr lang="ko-KR" altLang="en-US" dirty="0"/>
              <a:t> 있지만</a:t>
            </a:r>
            <a:r>
              <a:rPr lang="en-US" altLang="ko-KR" dirty="0"/>
              <a:t>,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KKT </a:t>
            </a:r>
            <a:r>
              <a:rPr lang="ko-KR" altLang="en-US" dirty="0"/>
              <a:t>접근법을 도입한다면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아래와 같이 조건을 일반화하고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275FA2-6C42-4D6B-BC32-C1F878E1B2E0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94110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err="1"/>
              <a:t>라그랑주</a:t>
            </a:r>
            <a:r>
              <a:rPr lang="ko-KR" altLang="en-US" dirty="0"/>
              <a:t> 함수의 </a:t>
            </a:r>
            <a:r>
              <a:rPr lang="ko-KR" altLang="en-US" dirty="0" err="1"/>
              <a:t>그레디언트를</a:t>
            </a:r>
            <a:r>
              <a:rPr lang="ko-KR" altLang="en-US" dirty="0"/>
              <a:t> </a:t>
            </a:r>
            <a:r>
              <a:rPr lang="en-US" altLang="ko-KR" dirty="0"/>
              <a:t>0</a:t>
            </a:r>
            <a:r>
              <a:rPr lang="ko-KR" altLang="en-US" dirty="0"/>
              <a:t>으로 만들고</a:t>
            </a:r>
            <a:r>
              <a:rPr lang="en-US" altLang="ko-KR" dirty="0"/>
              <a:t>,</a:t>
            </a: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275FA2-6C42-4D6B-BC32-C1F878E1B2E0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97970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반올림 오차</a:t>
            </a:r>
            <a:r>
              <a:rPr lang="en-US" altLang="ko-KR" dirty="0"/>
              <a:t>: </a:t>
            </a:r>
            <a:r>
              <a:rPr lang="ko-KR" altLang="en-US" dirty="0"/>
              <a:t>한정된 컴퓨터 리소스 문제로 실수를 표현할 때 발생하는 근사오차</a:t>
            </a:r>
            <a:r>
              <a:rPr lang="en-US" altLang="ko-KR" dirty="0"/>
              <a:t>.</a:t>
            </a:r>
            <a:r>
              <a:rPr lang="ko-KR" altLang="en-US" dirty="0"/>
              <a:t> 여러 연산을 거치면서 문제가 커질 수 있기에 이 오차가 최대한 발생하지 않게끔 알고리즘을 </a:t>
            </a:r>
            <a:r>
              <a:rPr lang="ko-KR" altLang="en-US" dirty="0" err="1"/>
              <a:t>설계해야한다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275FA2-6C42-4D6B-BC32-C1F878E1B2E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376365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부등식 제약에 걸린 </a:t>
            </a:r>
            <a:r>
              <a:rPr lang="ko-KR" altLang="en-US" dirty="0" err="1"/>
              <a:t>라그랑주</a:t>
            </a:r>
            <a:r>
              <a:rPr lang="ko-KR" altLang="en-US" dirty="0"/>
              <a:t> 승수는 음수가 아니라는 조건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275FA2-6C42-4D6B-BC32-C1F878E1B2E0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112293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err="1"/>
              <a:t>라그랑주</a:t>
            </a:r>
            <a:r>
              <a:rPr lang="ko-KR" altLang="en-US" dirty="0"/>
              <a:t> 승수와 부등식 제약조건의 곱이 </a:t>
            </a:r>
            <a:r>
              <a:rPr lang="en-US" altLang="ko-KR" dirty="0"/>
              <a:t>0</a:t>
            </a:r>
            <a:r>
              <a:rPr lang="ko-KR" altLang="en-US" dirty="0"/>
              <a:t>이라는 조건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275FA2-6C42-4D6B-BC32-C1F878E1B2E0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72222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위 조건을 연립하여 풀이하면</a:t>
            </a:r>
            <a:r>
              <a:rPr lang="en-US" altLang="ko-KR" dirty="0"/>
              <a:t>..</a:t>
            </a:r>
          </a:p>
          <a:p>
            <a:pPr marL="0" indent="0">
              <a:buNone/>
            </a:pPr>
            <a:r>
              <a:rPr lang="en-US" altLang="ko-KR" dirty="0"/>
              <a:t>Feasible point</a:t>
            </a:r>
            <a:r>
              <a:rPr lang="ko-KR" altLang="en-US" dirty="0"/>
              <a:t>에서 다음과 같은 해를 얻을 수 있고</a:t>
            </a:r>
            <a:r>
              <a:rPr lang="en-US" altLang="ko-KR" dirty="0"/>
              <a:t>,</a:t>
            </a:r>
          </a:p>
          <a:p>
            <a:pPr marL="0" indent="0">
              <a:buNone/>
            </a:pPr>
            <a:r>
              <a:rPr lang="ko-KR" altLang="en-US" dirty="0"/>
              <a:t>그중 최적해는 </a:t>
            </a:r>
            <a:r>
              <a:rPr lang="en-US" altLang="ko-KR" dirty="0"/>
              <a:t>1</a:t>
            </a:r>
            <a:r>
              <a:rPr lang="ko-KR" altLang="en-US" dirty="0"/>
              <a:t>번이 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 err="1"/>
              <a:t>이런식으로</a:t>
            </a:r>
            <a:r>
              <a:rPr lang="ko-KR" altLang="en-US" dirty="0"/>
              <a:t> </a:t>
            </a:r>
            <a:r>
              <a:rPr lang="en-US" altLang="ko-KR" dirty="0"/>
              <a:t>KKT </a:t>
            </a:r>
            <a:r>
              <a:rPr lang="ko-KR" altLang="en-US" dirty="0"/>
              <a:t>접근법을 이용해 제약이 있는 상황에서도 최적화를 할 수 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275FA2-6C42-4D6B-BC32-C1F878E1B2E0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361573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마지막으로 </a:t>
            </a:r>
            <a:r>
              <a:rPr lang="en-US" altLang="ko-KR" dirty="0"/>
              <a:t>.. 4</a:t>
            </a:r>
            <a:r>
              <a:rPr lang="ko-KR" altLang="en-US" dirty="0"/>
              <a:t>장의 내용을 요약하자면</a:t>
            </a:r>
            <a:endParaRPr lang="en-US" altLang="ko-KR" dirty="0"/>
          </a:p>
          <a:p>
            <a:r>
              <a:rPr lang="en-US" altLang="ko-KR" dirty="0" err="1"/>
              <a:t>Ml</a:t>
            </a:r>
            <a:r>
              <a:rPr lang="en-US" altLang="ko-KR" dirty="0"/>
              <a:t> </a:t>
            </a:r>
            <a:r>
              <a:rPr lang="ko-KR" altLang="en-US" dirty="0"/>
              <a:t>알고리즘은 계산이 많이 필요함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컴퓨터 조차 한정된 메모리로 인해 실수 계산을 할 때 정확하게 표현하지 못할 수 있음을 이해한다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ML </a:t>
            </a:r>
            <a:r>
              <a:rPr lang="ko-KR" altLang="en-US" dirty="0"/>
              <a:t>알고리즘은 최적화 또는 선형방적식을 풀어서 문제를 해결한다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275FA2-6C42-4D6B-BC32-C1F878E1B2E0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944093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라그랑주</a:t>
            </a:r>
            <a:r>
              <a:rPr lang="ko-KR" altLang="en-US" dirty="0"/>
              <a:t> 함수의 </a:t>
            </a:r>
            <a:r>
              <a:rPr lang="ko-KR" altLang="en-US" dirty="0" err="1"/>
              <a:t>최적값</a:t>
            </a:r>
            <a:r>
              <a:rPr lang="ko-KR" altLang="en-US" dirty="0"/>
              <a:t> 및 </a:t>
            </a:r>
            <a:r>
              <a:rPr lang="ko-KR" altLang="en-US" dirty="0" err="1"/>
              <a:t>최적점</a:t>
            </a:r>
            <a:r>
              <a:rPr lang="ko-KR" altLang="en-US" dirty="0"/>
              <a:t> 집합은 목적함수 </a:t>
            </a:r>
            <a:r>
              <a:rPr lang="en-US" altLang="ko-KR" dirty="0"/>
              <a:t>f(x)</a:t>
            </a:r>
            <a:r>
              <a:rPr lang="ko-KR" altLang="en-US" dirty="0"/>
              <a:t>의 </a:t>
            </a:r>
            <a:r>
              <a:rPr lang="ko-KR" altLang="en-US" dirty="0" err="1"/>
              <a:t>최적값</a:t>
            </a:r>
            <a:r>
              <a:rPr lang="ko-KR" altLang="en-US" dirty="0"/>
              <a:t> 및 </a:t>
            </a:r>
            <a:r>
              <a:rPr lang="ko-KR" altLang="en-US" dirty="0" err="1"/>
              <a:t>최적점</a:t>
            </a:r>
            <a:r>
              <a:rPr lang="ko-KR" altLang="en-US" dirty="0"/>
              <a:t> 집합과 같다</a:t>
            </a:r>
            <a:r>
              <a:rPr lang="en-US" altLang="ko-KR" dirty="0"/>
              <a:t>.</a:t>
            </a:r>
          </a:p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ff7"/>
              </a:rPr>
              <a:t>∞</a:t>
            </a:r>
            <a:endParaRPr lang="en-US" altLang="ko-KR" dirty="0"/>
          </a:p>
          <a:p>
            <a:r>
              <a:rPr lang="ko-KR" altLang="en-US" dirty="0"/>
              <a:t>그 이유는 제약에 걸린다면</a:t>
            </a:r>
            <a:endParaRPr lang="en-US" altLang="ko-KR" dirty="0"/>
          </a:p>
          <a:p>
            <a:r>
              <a:rPr lang="ko-KR" altLang="en-US" dirty="0" err="1"/>
              <a:t>라그랑주</a:t>
            </a:r>
            <a:r>
              <a:rPr lang="ko-KR" altLang="en-US" dirty="0"/>
              <a:t> 함수 최적화 문제는 목적함수의 최적점과 같고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또 제약에 걸리지 않는다면</a:t>
            </a:r>
            <a:endParaRPr lang="en-US" altLang="ko-KR" dirty="0"/>
          </a:p>
          <a:p>
            <a:r>
              <a:rPr lang="ko-KR" altLang="en-US" dirty="0" err="1"/>
              <a:t>라그랑주</a:t>
            </a:r>
            <a:r>
              <a:rPr lang="ko-KR" altLang="en-US" dirty="0"/>
              <a:t> 함수는 무한대로 발산하기 때문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 성립하기 때문이다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이러한 성질들은 실행가능 점이 아닌 점은 최적점이 될 수 없고</a:t>
            </a:r>
            <a:r>
              <a:rPr lang="en-US" altLang="ko-KR" dirty="0"/>
              <a:t>, </a:t>
            </a:r>
            <a:r>
              <a:rPr lang="ko-KR" altLang="en-US" dirty="0"/>
              <a:t>실행가능 범위 안에서 최적점은 변하지 않는다는 것을 보장한다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275FA2-6C42-4D6B-BC32-C1F878E1B2E0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47302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언더플로</a:t>
            </a:r>
            <a:r>
              <a:rPr lang="en-US" altLang="ko-KR" dirty="0"/>
              <a:t>:</a:t>
            </a:r>
          </a:p>
          <a:p>
            <a:r>
              <a:rPr lang="ko-KR" altLang="en-US" dirty="0"/>
              <a:t>반올림 에러의 한 종류인데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제로에 가까운 수가 제로로 표현되는 것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예를들면</a:t>
            </a:r>
            <a:r>
              <a:rPr lang="ko-KR" altLang="en-US" dirty="0"/>
              <a:t> </a:t>
            </a:r>
            <a:r>
              <a:rPr lang="en-US" altLang="ko-KR" dirty="0"/>
              <a:t>0</a:t>
            </a:r>
            <a:r>
              <a:rPr lang="ko-KR" altLang="en-US" dirty="0"/>
              <a:t>으로 나누는 에러</a:t>
            </a:r>
            <a:r>
              <a:rPr lang="en-US" altLang="ko-KR" dirty="0"/>
              <a:t>, 0</a:t>
            </a:r>
            <a:r>
              <a:rPr lang="ko-KR" altLang="en-US" dirty="0"/>
              <a:t>의 로그 연산 </a:t>
            </a:r>
            <a:r>
              <a:rPr lang="ko-KR" altLang="en-US" dirty="0" err="1"/>
              <a:t>ㅇㅇ</a:t>
            </a:r>
            <a:r>
              <a:rPr lang="en-US" altLang="ko-KR" dirty="0"/>
              <a:t>. Nan</a:t>
            </a:r>
            <a:r>
              <a:rPr lang="ko-KR" altLang="en-US" dirty="0"/>
              <a:t>과 </a:t>
            </a:r>
            <a:r>
              <a:rPr lang="en-US" altLang="ko-KR" dirty="0"/>
              <a:t>–</a:t>
            </a:r>
            <a:r>
              <a:rPr lang="ko-KR" altLang="en-US" dirty="0"/>
              <a:t>무한대로 </a:t>
            </a:r>
            <a:r>
              <a:rPr lang="ko-KR" altLang="en-US" dirty="0" err="1"/>
              <a:t>표현됌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오버플로</a:t>
            </a:r>
            <a:r>
              <a:rPr lang="en-US" altLang="ko-KR" dirty="0"/>
              <a:t>:</a:t>
            </a:r>
          </a:p>
          <a:p>
            <a:r>
              <a:rPr lang="ko-KR" altLang="en-US" dirty="0"/>
              <a:t>큰 숫자가 무한대 또는 음의 무한대로 </a:t>
            </a:r>
            <a:r>
              <a:rPr lang="ko-KR" altLang="en-US" dirty="0" err="1"/>
              <a:t>근사되는</a:t>
            </a:r>
            <a:r>
              <a:rPr lang="ko-KR" altLang="en-US" dirty="0"/>
              <a:t> 것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275FA2-6C42-4D6B-BC32-C1F878E1B2E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36460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컨디셔닝이란</a:t>
            </a:r>
            <a:r>
              <a:rPr lang="en-US" altLang="ko-KR" dirty="0"/>
              <a:t>, </a:t>
            </a:r>
            <a:r>
              <a:rPr lang="ko-KR" altLang="en-US" dirty="0"/>
              <a:t>인풋의 작은 변화에 함수가 얼마나 급하게 변하는지를 뜻한다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작은 입력 변화에 결과값이 크게 달라지는 함수에서는 계산 문제가 발생할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왜냐하면 </a:t>
            </a:r>
            <a:r>
              <a:rPr lang="ko-KR" altLang="en-US" dirty="0" err="1"/>
              <a:t>입력값의</a:t>
            </a:r>
            <a:r>
              <a:rPr lang="ko-KR" altLang="en-US" dirty="0"/>
              <a:t> 미세한 </a:t>
            </a:r>
            <a:r>
              <a:rPr lang="ko-KR" altLang="en-US" dirty="0" err="1"/>
              <a:t>라운딩</a:t>
            </a:r>
            <a:r>
              <a:rPr lang="ko-KR" altLang="en-US" dirty="0"/>
              <a:t> 에러가 결과 값에 큰 영향을 미치기 때문이다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275FA2-6C42-4D6B-BC32-C1F878E1B2E0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33278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컨디션 넘버는 클수록 </a:t>
            </a:r>
            <a:r>
              <a:rPr lang="ko-KR" altLang="en-US" dirty="0" err="1"/>
              <a:t>역행렬</a:t>
            </a:r>
            <a:r>
              <a:rPr lang="ko-KR" altLang="en-US" dirty="0"/>
              <a:t> 계산의 입력의 오차에 민감하다는 뜻이다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컨디션 넘버는 다음과 같이 계산한다</a:t>
            </a:r>
            <a:r>
              <a:rPr lang="en-US" altLang="ko-KR" dirty="0"/>
              <a:t>. </a:t>
            </a:r>
            <a:r>
              <a:rPr lang="ko-KR" altLang="en-US" dirty="0"/>
              <a:t>가장 큰 </a:t>
            </a:r>
            <a:r>
              <a:rPr lang="ko-KR" altLang="en-US" dirty="0" err="1"/>
              <a:t>고유값과</a:t>
            </a:r>
            <a:r>
              <a:rPr lang="ko-KR" altLang="en-US" dirty="0"/>
              <a:t> 작은 </a:t>
            </a:r>
            <a:r>
              <a:rPr lang="ko-KR" altLang="en-US" dirty="0" err="1"/>
              <a:t>고유값</a:t>
            </a:r>
            <a:r>
              <a:rPr lang="ko-KR" altLang="en-US" dirty="0"/>
              <a:t> 절대값의 비이다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숫자는 매트릭스 자체의 성질이고 </a:t>
            </a:r>
            <a:r>
              <a:rPr lang="ko-KR" altLang="en-US" dirty="0" err="1"/>
              <a:t>역행렬</a:t>
            </a:r>
            <a:r>
              <a:rPr lang="ko-KR" altLang="en-US" dirty="0"/>
              <a:t> 계산에서 발생한 반올림 오차의 결과가 아니다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275FA2-6C42-4D6B-BC32-C1F878E1B2E0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66539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대부분 딥러닝 알고리즘엔 최적화가 사용된다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최적화란 함수 </a:t>
            </a:r>
            <a:r>
              <a:rPr lang="en-US" altLang="ko-KR" dirty="0"/>
              <a:t>f(x)</a:t>
            </a:r>
            <a:r>
              <a:rPr lang="ko-KR" altLang="en-US" dirty="0"/>
              <a:t>를 </a:t>
            </a:r>
            <a:r>
              <a:rPr lang="en-US" altLang="ko-KR" dirty="0"/>
              <a:t>x</a:t>
            </a:r>
            <a:r>
              <a:rPr lang="ko-KR" altLang="en-US" dirty="0"/>
              <a:t>를 바꿔가면서 최소화</a:t>
            </a:r>
            <a:r>
              <a:rPr lang="en-US" altLang="ko-KR" dirty="0"/>
              <a:t> </a:t>
            </a:r>
            <a:r>
              <a:rPr lang="ko-KR" altLang="en-US" dirty="0"/>
              <a:t>또는 최대화 하는 작업을 의미한다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함수를 목적함수</a:t>
            </a:r>
            <a:r>
              <a:rPr lang="en-US" altLang="ko-KR" dirty="0"/>
              <a:t>, </a:t>
            </a:r>
            <a:r>
              <a:rPr lang="ko-KR" altLang="en-US" dirty="0"/>
              <a:t>기준</a:t>
            </a:r>
            <a:r>
              <a:rPr lang="en-US" altLang="ko-KR" dirty="0"/>
              <a:t>, </a:t>
            </a:r>
            <a:r>
              <a:rPr lang="ko-KR" altLang="en-US" dirty="0"/>
              <a:t>비용함수</a:t>
            </a:r>
            <a:r>
              <a:rPr lang="en-US" altLang="ko-KR" dirty="0"/>
              <a:t>, </a:t>
            </a:r>
            <a:r>
              <a:rPr lang="ko-KR" altLang="en-US" dirty="0"/>
              <a:t>손실함수</a:t>
            </a:r>
            <a:r>
              <a:rPr lang="en-US" altLang="ko-KR" dirty="0"/>
              <a:t>, </a:t>
            </a:r>
            <a:r>
              <a:rPr lang="ko-KR" altLang="en-US" dirty="0"/>
              <a:t>오차함수라고 부름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275FA2-6C42-4D6B-BC32-C1F878E1B2E0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13374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경사 </a:t>
            </a:r>
            <a:r>
              <a:rPr lang="ko-KR" altLang="en-US" dirty="0" err="1"/>
              <a:t>하강법</a:t>
            </a:r>
            <a:endParaRPr lang="en-US" altLang="ko-KR" dirty="0"/>
          </a:p>
          <a:p>
            <a:r>
              <a:rPr lang="ko-KR" altLang="en-US" dirty="0" err="1"/>
              <a:t>미분값은</a:t>
            </a:r>
            <a:r>
              <a:rPr lang="ko-KR" altLang="en-US" dirty="0"/>
              <a:t> </a:t>
            </a:r>
            <a:r>
              <a:rPr lang="en-US" altLang="ko-KR" dirty="0"/>
              <a:t>y</a:t>
            </a:r>
            <a:r>
              <a:rPr lang="ko-KR" altLang="en-US" dirty="0"/>
              <a:t>값을 작게 만들기 위해 </a:t>
            </a:r>
            <a:r>
              <a:rPr lang="en-US" altLang="ko-KR" dirty="0"/>
              <a:t>x</a:t>
            </a:r>
            <a:r>
              <a:rPr lang="ko-KR" altLang="en-US" dirty="0"/>
              <a:t>를 어떻게 변화 시켜야 하는지 알려주기 때문에</a:t>
            </a:r>
            <a:r>
              <a:rPr lang="en-US" altLang="ko-KR" dirty="0"/>
              <a:t>, </a:t>
            </a:r>
            <a:r>
              <a:rPr lang="ko-KR" altLang="en-US" dirty="0" err="1"/>
              <a:t>함수값을</a:t>
            </a:r>
            <a:r>
              <a:rPr lang="ko-KR" altLang="en-US" dirty="0"/>
              <a:t> 최소화 하는데 도움을 준다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275FA2-6C42-4D6B-BC32-C1F878E1B2E0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09236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경사 </a:t>
            </a:r>
            <a:r>
              <a:rPr lang="ko-KR" altLang="en-US" dirty="0" err="1"/>
              <a:t>하강법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도함수가 </a:t>
            </a:r>
            <a:r>
              <a:rPr lang="en-US" altLang="ko-KR" dirty="0"/>
              <a:t>0</a:t>
            </a:r>
            <a:r>
              <a:rPr lang="ko-KR" altLang="en-US" dirty="0"/>
              <a:t>보다 크면 </a:t>
            </a:r>
            <a:r>
              <a:rPr lang="en-US" altLang="ko-KR" dirty="0"/>
              <a:t>x</a:t>
            </a:r>
            <a:r>
              <a:rPr lang="ko-KR" altLang="en-US" dirty="0"/>
              <a:t>를 왼쪽으로 이동시켜 값을 작게 만들고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도함수가 </a:t>
            </a:r>
            <a:r>
              <a:rPr lang="en-US" altLang="ko-KR" dirty="0"/>
              <a:t>0</a:t>
            </a:r>
            <a:r>
              <a:rPr lang="ko-KR" altLang="en-US" dirty="0"/>
              <a:t>보다 작으면 </a:t>
            </a:r>
            <a:r>
              <a:rPr lang="en-US" altLang="ko-KR" dirty="0"/>
              <a:t>x</a:t>
            </a:r>
            <a:r>
              <a:rPr lang="ko-KR" altLang="en-US" dirty="0"/>
              <a:t>를 오른쪽으로 이동시켜 값을 크게 만들고</a:t>
            </a:r>
            <a:r>
              <a:rPr lang="en-US" altLang="ko-KR" dirty="0"/>
              <a:t>..</a:t>
            </a:r>
          </a:p>
          <a:p>
            <a:r>
              <a:rPr lang="ko-KR" altLang="en-US" dirty="0"/>
              <a:t>우리가 알고 있는 </a:t>
            </a:r>
            <a:r>
              <a:rPr lang="ko-KR" altLang="en-US" dirty="0" err="1"/>
              <a:t>경사하강법임</a:t>
            </a:r>
            <a:r>
              <a:rPr lang="ko-KR" altLang="en-US" dirty="0"/>
              <a:t> </a:t>
            </a:r>
            <a:r>
              <a:rPr lang="ko-KR" altLang="en-US" dirty="0" err="1"/>
              <a:t>ㅇㅇ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용어 정리를 하자면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Critical point </a:t>
            </a:r>
            <a:r>
              <a:rPr lang="ko-KR" altLang="en-US" dirty="0"/>
              <a:t>또는 </a:t>
            </a:r>
            <a:r>
              <a:rPr lang="en-US" altLang="ko-KR" dirty="0"/>
              <a:t>stationary point</a:t>
            </a:r>
            <a:r>
              <a:rPr lang="ko-KR" altLang="en-US" dirty="0"/>
              <a:t>는 </a:t>
            </a:r>
            <a:r>
              <a:rPr lang="ko-KR" altLang="en-US" dirty="0" err="1"/>
              <a:t>도함수값이</a:t>
            </a:r>
            <a:r>
              <a:rPr lang="ko-KR" altLang="en-US" dirty="0"/>
              <a:t> </a:t>
            </a:r>
            <a:r>
              <a:rPr lang="en-US" altLang="ko-KR" dirty="0"/>
              <a:t>0</a:t>
            </a:r>
            <a:r>
              <a:rPr lang="ko-KR" altLang="en-US" dirty="0"/>
              <a:t>이 되는 지점</a:t>
            </a:r>
            <a:r>
              <a:rPr lang="en-US" altLang="ko-KR" dirty="0"/>
              <a:t>.. </a:t>
            </a:r>
            <a:r>
              <a:rPr lang="ko-KR" altLang="en-US" dirty="0"/>
              <a:t>한국말로 극점 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275FA2-6C42-4D6B-BC32-C1F878E1B2E0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11985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왼쪽과 같이 모든 이웃의 점보다 작은 점은 </a:t>
            </a:r>
            <a:r>
              <a:rPr lang="en-US" altLang="ko-KR" dirty="0"/>
              <a:t>local minimum point, </a:t>
            </a:r>
            <a:r>
              <a:rPr lang="ko-KR" altLang="en-US" dirty="0"/>
              <a:t>큰 점은 </a:t>
            </a:r>
            <a:r>
              <a:rPr lang="en-US" altLang="ko-KR" dirty="0"/>
              <a:t>local maximum point, </a:t>
            </a:r>
            <a:r>
              <a:rPr lang="ko-KR" altLang="en-US" dirty="0" err="1"/>
              <a:t>극소점</a:t>
            </a:r>
            <a:r>
              <a:rPr lang="en-US" altLang="ko-KR" dirty="0"/>
              <a:t>, </a:t>
            </a:r>
            <a:r>
              <a:rPr lang="ko-KR" altLang="en-US" dirty="0"/>
              <a:t>극대점도 아닌 </a:t>
            </a:r>
            <a:r>
              <a:rPr lang="ko-KR" altLang="en-US" dirty="0" err="1"/>
              <a:t>안장점</a:t>
            </a:r>
            <a:r>
              <a:rPr lang="en-US" altLang="ko-KR" dirty="0"/>
              <a:t>, saddle point </a:t>
            </a:r>
            <a:r>
              <a:rPr lang="ko-KR" altLang="en-US" dirty="0"/>
              <a:t>가 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275FA2-6C42-4D6B-BC32-C1F878E1B2E0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11046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2">
            <a:extLst>
              <a:ext uri="{FF2B5EF4-FFF2-40B4-BE49-F238E27FC236}">
                <a16:creationId xmlns:a16="http://schemas.microsoft.com/office/drawing/2014/main" id="{7DACFA4C-597F-DE48-B9D3-25B1F42F3E79}"/>
              </a:ext>
            </a:extLst>
          </p:cNvPr>
          <p:cNvSpPr/>
          <p:nvPr userDrawn="1"/>
        </p:nvSpPr>
        <p:spPr>
          <a:xfrm>
            <a:off x="1121927" y="1496595"/>
            <a:ext cx="9948139" cy="135184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b="1" i="0" dirty="0">
              <a:solidFill>
                <a:schemeClr val="tx1"/>
              </a:solidFill>
              <a:latin typeface="NanumSquareOTF_ac Bold" panose="020B0600000101010101" pitchFamily="34" charset="-127"/>
              <a:ea typeface="NanumSquareOTF_ac Bold" panose="020B0600000101010101" pitchFamily="34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A41E2E4-4DEA-EA47-B511-0B30F77CF3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1926" y="1496595"/>
            <a:ext cx="9948140" cy="1351847"/>
          </a:xfrm>
        </p:spPr>
        <p:txBody>
          <a:bodyPr anchor="ctr">
            <a:normAutofit/>
          </a:bodyPr>
          <a:lstStyle>
            <a:lvl1pPr algn="ctr">
              <a:defRPr sz="4400" b="1" i="0">
                <a:latin typeface="NanumSquareOTF_ac Bold" panose="020B0600000101010101" pitchFamily="34" charset="-127"/>
                <a:ea typeface="NanumSquareOTF_ac Bold" panose="020B0600000101010101" pitchFamily="34" charset="-127"/>
              </a:defRPr>
            </a:lvl1pPr>
          </a:lstStyle>
          <a:p>
            <a:r>
              <a:rPr kumimoji="1" lang="ko-KR" altLang="en-US" dirty="0"/>
              <a:t>마스터 제목 스타일 편집</a:t>
            </a:r>
            <a:endParaRPr kumimoji="1" lang="ko-Kore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D23F127-138F-5C48-866A-4447A1E7625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3392" y="4607755"/>
            <a:ext cx="9144000" cy="1655762"/>
          </a:xfrm>
        </p:spPr>
        <p:txBody>
          <a:bodyPr anchor="ctr"/>
          <a:lstStyle>
            <a:lvl1pPr marL="0" indent="0" algn="ctr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ko-Kore-KR" dirty="0"/>
              <a:t>Click</a:t>
            </a:r>
            <a:endParaRPr kumimoji="1" lang="ko-Kore-KR" altLang="en-US" dirty="0"/>
          </a:p>
        </p:txBody>
      </p: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3E18D62B-3E86-5348-BD78-79A46697A55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0465" y="3194507"/>
            <a:ext cx="4889854" cy="1479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025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8D654E-C48A-884E-B951-7E83F829D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>
                <a:latin typeface="NanumSquareOTF_ac Bold" panose="020B0600000101010101" pitchFamily="34" charset="-127"/>
                <a:ea typeface="NanumSquareOTF_ac Bold" panose="020B0600000101010101" pitchFamily="34" charset="-127"/>
              </a:defRPr>
            </a:lvl1pPr>
          </a:lstStyle>
          <a:p>
            <a:r>
              <a:rPr kumimoji="1" lang="ko-KR" altLang="en-US" dirty="0"/>
              <a:t>마스터 제목 스타일 편집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C6F0F3-6590-4440-B3DD-6F2DD98C9F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432000" algn="l">
              <a:lnSpc>
                <a:spcPct val="150000"/>
              </a:lnSpc>
              <a:spcBef>
                <a:spcPts val="1600"/>
              </a:spcBef>
              <a:buClr>
                <a:schemeClr val="accent1">
                  <a:lumMod val="75000"/>
                </a:schemeClr>
              </a:buClr>
              <a:buFont typeface="Wingdings" pitchFamily="2" charset="2"/>
              <a:buChar char="§"/>
              <a:defRPr sz="2000" b="0" i="0">
                <a:latin typeface="NanumSquareOTF_ac" panose="020B0600000101010101" pitchFamily="34" charset="-127"/>
                <a:ea typeface="NanumSquareOTF_ac" panose="020B0600000101010101" pitchFamily="34" charset="-127"/>
              </a:defRPr>
            </a:lvl1pPr>
            <a:lvl2pPr indent="-432000">
              <a:lnSpc>
                <a:spcPct val="150000"/>
              </a:lnSpc>
              <a:buClr>
                <a:schemeClr val="accent1">
                  <a:lumMod val="75000"/>
                </a:schemeClr>
              </a:buClr>
              <a:defRPr sz="1800" b="0" i="0">
                <a:latin typeface="NanumSquareOTF_ac" panose="020B0600000101010101" pitchFamily="34" charset="-127"/>
                <a:ea typeface="NanumSquareOTF_ac" panose="020B0600000101010101" pitchFamily="34" charset="-127"/>
              </a:defRPr>
            </a:lvl2pPr>
            <a:lvl3pPr marL="1143000" indent="-432000">
              <a:lnSpc>
                <a:spcPct val="150000"/>
              </a:lnSpc>
              <a:buClr>
                <a:schemeClr val="accent1">
                  <a:lumMod val="75000"/>
                </a:schemeClr>
              </a:buClr>
              <a:buSzPct val="60000"/>
              <a:buFont typeface="Courier New" panose="02070309020205020404" pitchFamily="49" charset="0"/>
              <a:buChar char="o"/>
              <a:defRPr sz="1600" b="0" i="0">
                <a:latin typeface="NanumSquareOTF_ac" panose="020B0600000101010101" pitchFamily="34" charset="-127"/>
                <a:ea typeface="NanumSquareOTF_ac" panose="020B0600000101010101" pitchFamily="34" charset="-127"/>
              </a:defRPr>
            </a:lvl3pPr>
            <a:lvl4pPr indent="-432000">
              <a:lnSpc>
                <a:spcPct val="150000"/>
              </a:lnSpc>
              <a:buClr>
                <a:schemeClr val="accent1">
                  <a:lumMod val="75000"/>
                </a:schemeClr>
              </a:buClr>
              <a:defRPr sz="1400" b="0" i="0">
                <a:latin typeface="NanumSquareOTF_ac" panose="020B0600000101010101" pitchFamily="34" charset="-127"/>
                <a:ea typeface="NanumSquareOTF_ac" panose="020B0600000101010101" pitchFamily="34" charset="-127"/>
              </a:defRPr>
            </a:lvl4pPr>
            <a:lvl5pPr marL="2057400" indent="-432000">
              <a:lnSpc>
                <a:spcPct val="150000"/>
              </a:lnSpc>
              <a:buClr>
                <a:schemeClr val="accent1">
                  <a:lumMod val="75000"/>
                </a:schemeClr>
              </a:buClr>
              <a:buSzPct val="60000"/>
              <a:buFont typeface="Courier New" panose="02070309020205020404" pitchFamily="49" charset="0"/>
              <a:buChar char="o"/>
              <a:defRPr sz="1200" b="0" i="0">
                <a:latin typeface="NanumSquareOTF_ac" panose="020B0600000101010101" pitchFamily="34" charset="-127"/>
                <a:ea typeface="NanumSquareOTF_ac" panose="020B0600000101010101" pitchFamily="34" charset="-127"/>
              </a:defRPr>
            </a:lvl5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  <a:endParaRPr kumimoji="1" lang="en-US" altLang="ko-KR" dirty="0"/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  <a:endParaRPr kumimoji="1" lang="ko-Kore-KR" altLang="en-US" dirty="0"/>
          </a:p>
          <a:p>
            <a:pPr lvl="2"/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27701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4">
            <a:extLst>
              <a:ext uri="{FF2B5EF4-FFF2-40B4-BE49-F238E27FC236}">
                <a16:creationId xmlns:a16="http://schemas.microsoft.com/office/drawing/2014/main" id="{CB67DBA2-CCFB-814F-924E-5BB6D7D99E7F}"/>
              </a:ext>
            </a:extLst>
          </p:cNvPr>
          <p:cNvSpPr/>
          <p:nvPr userDrawn="1"/>
        </p:nvSpPr>
        <p:spPr>
          <a:xfrm>
            <a:off x="1121927" y="2739934"/>
            <a:ext cx="9948139" cy="135184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1D21928A-E34D-824F-8941-F540C5D68BD3}"/>
              </a:ext>
            </a:extLst>
          </p:cNvPr>
          <p:cNvSpPr txBox="1">
            <a:spLocks/>
          </p:cNvSpPr>
          <p:nvPr userDrawn="1"/>
        </p:nvSpPr>
        <p:spPr>
          <a:xfrm>
            <a:off x="838200" y="276621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5400" b="1" i="0" dirty="0">
                <a:solidFill>
                  <a:schemeClr val="tx1">
                    <a:lumMod val="85000"/>
                    <a:lumOff val="15000"/>
                  </a:schemeClr>
                </a:solidFill>
                <a:latin typeface="NanumSquareOTF_ac Bold" panose="020B0600000101010101" pitchFamily="34" charset="-127"/>
                <a:ea typeface="NanumSquareOTF_ac Bold" panose="020B0600000101010101" pitchFamily="34" charset="-127"/>
                <a:cs typeface="Arial" panose="020B0604020202020204" pitchFamily="34" charset="0"/>
              </a:rPr>
              <a:t>Thanks for listening</a:t>
            </a:r>
            <a:endParaRPr lang="ko-KR" altLang="en-US" sz="5400" b="1" i="0" dirty="0">
              <a:solidFill>
                <a:schemeClr val="tx1">
                  <a:lumMod val="85000"/>
                  <a:lumOff val="15000"/>
                </a:schemeClr>
              </a:solidFill>
              <a:latin typeface="NanumSquareOTF_ac Bold" panose="020B0600000101010101" pitchFamily="34" charset="-127"/>
              <a:ea typeface="NanumSquareOTF_ac Bold" panose="020B0600000101010101" pitchFamily="34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3391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874AC96-B762-6142-A8EE-647AB5EA8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96602F5-7096-E44F-B694-8C029C7C43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38947B-4EE4-BC44-ACCC-9A3FA060CB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5AEA8A-4A3A-3A4A-AF89-A7FE62BAFD7C}" type="datetimeFigureOut">
              <a:rPr kumimoji="1" lang="ko-Kore-KR" altLang="en-US" smtClean="0"/>
              <a:t>01/26/2023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F6F24C-3804-7C45-B460-91C1CDFA42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92737C-6877-3A45-B04C-77114A22E6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16456D-73EA-D841-B99B-3D671286522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81626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66DF6F-A46B-504B-B4E6-1B36EC76A0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en-US" dirty="0"/>
              <a:t>4. Numerical Computation</a:t>
            </a:r>
            <a:endParaRPr kumimoji="1" lang="ko-Kore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1A40256-EBCB-4345-9E6D-FACB6E23CB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en-US" dirty="0"/>
              <a:t>2023. 1. 27</a:t>
            </a:r>
          </a:p>
          <a:p>
            <a:r>
              <a:rPr kumimoji="1" lang="en-US" altLang="en-US" dirty="0" err="1"/>
              <a:t>Jiwoon</a:t>
            </a:r>
            <a:r>
              <a:rPr kumimoji="1" lang="en-US" altLang="en-US" dirty="0"/>
              <a:t> </a:t>
            </a:r>
            <a:r>
              <a:rPr kumimoji="1" lang="en-US" altLang="en-US" dirty="0" err="1"/>
              <a:t>Jeong</a:t>
            </a:r>
            <a:endParaRPr kumimoji="1" lang="en-US" altLang="en-US" dirty="0"/>
          </a:p>
          <a:p>
            <a:r>
              <a:rPr kumimoji="1" lang="en-US" altLang="en-US" dirty="0"/>
              <a:t>wjdwldns0905@gmail.com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8983445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92BCFB-E11B-F940-A787-2261CAC8E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4.3 Gradient-Based Optimization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25D5B2-2C6C-3B43-B4F2-CA91BE12B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1803"/>
            <a:ext cx="10927080" cy="4351338"/>
          </a:xfrm>
        </p:spPr>
        <p:txBody>
          <a:bodyPr/>
          <a:lstStyle/>
          <a:p>
            <a:r>
              <a:rPr kumimoji="1" lang="en-US" altLang="en-US" b="1" dirty="0"/>
              <a:t>Gradient</a:t>
            </a:r>
            <a:r>
              <a:rPr kumimoji="1" lang="ko-KR" altLang="en-US" b="1" dirty="0"/>
              <a:t> </a:t>
            </a:r>
            <a:r>
              <a:rPr kumimoji="1" lang="en-US" altLang="ko-KR" b="1" dirty="0"/>
              <a:t>Decent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3335338-2B3B-4C3A-0F3B-CACF60EC95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3096" y="2356216"/>
            <a:ext cx="5245808" cy="37169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8BD2B3D-35D0-5D3F-548E-0D19643FFB1D}"/>
              </a:ext>
            </a:extLst>
          </p:cNvPr>
          <p:cNvSpPr txBox="1"/>
          <p:nvPr/>
        </p:nvSpPr>
        <p:spPr>
          <a:xfrm>
            <a:off x="8559596" y="2658835"/>
            <a:ext cx="33649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+mn-ea"/>
              </a:rPr>
              <a:t>Critical point</a:t>
            </a:r>
            <a:r>
              <a:rPr lang="en-US" altLang="ko-KR" sz="1600" dirty="0">
                <a:latin typeface="+mn-ea"/>
              </a:rPr>
              <a:t> or </a:t>
            </a:r>
            <a:r>
              <a:rPr lang="en-US" altLang="ko-KR" sz="1600" b="1" dirty="0">
                <a:latin typeface="+mn-ea"/>
              </a:rPr>
              <a:t>stationary point</a:t>
            </a:r>
            <a:endParaRPr lang="ko-KR" altLang="en-US" sz="1600" b="1" dirty="0">
              <a:latin typeface="+mn-ea"/>
            </a:endParaRPr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799CCD43-CBE5-6A4A-C15A-B161E1B0AACA}"/>
              </a:ext>
            </a:extLst>
          </p:cNvPr>
          <p:cNvSpPr/>
          <p:nvPr/>
        </p:nvSpPr>
        <p:spPr>
          <a:xfrm rot="9548541" flipV="1">
            <a:off x="6229411" y="3480288"/>
            <a:ext cx="2770995" cy="10610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30122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92BCFB-E11B-F940-A787-2261CAC8E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4.3 Gradient-Based Optimization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25D5B2-2C6C-3B43-B4F2-CA91BE12B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1803"/>
            <a:ext cx="10927080" cy="4351338"/>
          </a:xfrm>
        </p:spPr>
        <p:txBody>
          <a:bodyPr/>
          <a:lstStyle/>
          <a:p>
            <a:r>
              <a:rPr kumimoji="1" lang="en-US" altLang="en-US" b="1" dirty="0"/>
              <a:t>Gradient</a:t>
            </a:r>
            <a:r>
              <a:rPr kumimoji="1" lang="ko-KR" altLang="en-US" b="1" dirty="0"/>
              <a:t> </a:t>
            </a:r>
            <a:r>
              <a:rPr kumimoji="1" lang="en-US" altLang="ko-KR" b="1" dirty="0"/>
              <a:t>Decent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7C20CD2-63DD-F6C9-B189-164F337B2A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4232" y="2917201"/>
            <a:ext cx="6163535" cy="1657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6544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92BCFB-E11B-F940-A787-2261CAC8E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4.3 Gradient-Based Optimization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25D5B2-2C6C-3B43-B4F2-CA91BE12B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1803"/>
            <a:ext cx="10927080" cy="4351338"/>
          </a:xfrm>
        </p:spPr>
        <p:txBody>
          <a:bodyPr/>
          <a:lstStyle/>
          <a:p>
            <a:r>
              <a:rPr kumimoji="1" lang="en-US" altLang="en-US" b="1" dirty="0"/>
              <a:t>Gradient</a:t>
            </a:r>
            <a:r>
              <a:rPr kumimoji="1" lang="ko-KR" altLang="en-US" b="1" dirty="0"/>
              <a:t> </a:t>
            </a:r>
            <a:r>
              <a:rPr kumimoji="1" lang="en-US" altLang="ko-KR" b="1" dirty="0"/>
              <a:t>Decent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90DF6EA-680F-37D3-D679-3FBBD443D9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3391" y="2619177"/>
            <a:ext cx="5325218" cy="2838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410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92BCFB-E11B-F940-A787-2261CAC8E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4.3 Gradient-Based Optimization</a:t>
            </a:r>
            <a:endParaRPr kumimoji="1" lang="ko-Kore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25D5B2-2C6C-3B43-B4F2-CA91BE12BB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21803"/>
                <a:ext cx="10927080" cy="4351338"/>
              </a:xfrm>
            </p:spPr>
            <p:txBody>
              <a:bodyPr/>
              <a:lstStyle/>
              <a:p>
                <a:r>
                  <a:rPr kumimoji="1" lang="en-US" altLang="en-US" b="1" dirty="0"/>
                  <a:t>Gradient</a:t>
                </a:r>
                <a:r>
                  <a:rPr kumimoji="1" lang="ko-KR" altLang="en-US" b="1" dirty="0"/>
                  <a:t> </a:t>
                </a:r>
                <a:r>
                  <a:rPr kumimoji="1" lang="en-US" altLang="ko-KR" b="1" dirty="0"/>
                  <a:t>Decent for multi-variable function</a:t>
                </a:r>
              </a:p>
              <a:p>
                <a:pPr lvl="1"/>
                <a:r>
                  <a:rPr kumimoji="1" lang="en-US" altLang="ko-KR" dirty="0"/>
                  <a:t>Use </a:t>
                </a:r>
                <a:r>
                  <a:rPr kumimoji="1" lang="en-US" altLang="ko-KR" b="1" dirty="0"/>
                  <a:t>gradient</a:t>
                </a:r>
                <a:r>
                  <a:rPr kumimoji="1" lang="en-US" altLang="ko-KR" dirty="0"/>
                  <a:t> and </a:t>
                </a:r>
                <a:r>
                  <a:rPr kumimoji="1" lang="en-US" altLang="ko-KR" b="1" dirty="0"/>
                  <a:t>directional derivative</a:t>
                </a:r>
              </a:p>
              <a:p>
                <a:pPr lvl="2"/>
                <a:r>
                  <a:rPr kumimoji="1" lang="en-US" altLang="ko-KR" dirty="0"/>
                  <a:t>we can get gradient</a:t>
                </a:r>
                <a:r>
                  <a:rPr kumimoji="1" lang="en-US" altLang="ko-KR" b="1" dirty="0"/>
                  <a:t> </a:t>
                </a:r>
                <a14:m>
                  <m:oMath xmlns:m="http://schemas.openxmlformats.org/officeDocument/2006/math">
                    <m:r>
                      <a:rPr kumimoji="1" lang="ko-KR" altLang="en-US" sz="1800" b="1" i="1" smtClean="0">
                        <a:latin typeface="Cambria Math" panose="02040503050406030204" pitchFamily="18" charset="0"/>
                      </a:rPr>
                      <m:t>𝛁</m:t>
                    </m:r>
                    <m:r>
                      <a:rPr kumimoji="1" lang="en-US" altLang="ko-KR" sz="1800" b="1" i="1" smtClean="0">
                        <a:latin typeface="Cambria Math" panose="02040503050406030204" pitchFamily="18" charset="0"/>
                      </a:rPr>
                      <m:t>𝒇</m:t>
                    </m:r>
                  </m:oMath>
                </a14:m>
                <a:r>
                  <a:rPr kumimoji="1" lang="en-US" altLang="ko-KR" b="1" dirty="0"/>
                  <a:t> </a:t>
                </a:r>
                <a:r>
                  <a:rPr kumimoji="1" lang="en-US" altLang="ko-KR" dirty="0"/>
                  <a:t>with </a:t>
                </a:r>
                <a:r>
                  <a:rPr kumimoji="1" lang="en-US" altLang="ko-KR" b="1" dirty="0"/>
                  <a:t>partial derivative</a:t>
                </a:r>
              </a:p>
              <a:p>
                <a:pPr lvl="2"/>
                <a:r>
                  <a:rPr kumimoji="1" lang="en-US" altLang="ko-KR" b="1" dirty="0"/>
                  <a:t>directional derivative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sz="1800" b="1" i="1" smtClean="0"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b>
                        <m:r>
                          <a:rPr kumimoji="1" lang="en-US" altLang="ko-KR" sz="1800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sub>
                    </m:sSub>
                    <m:r>
                      <a:rPr kumimoji="1" lang="en-US" altLang="ko-KR" sz="1800" b="1" i="1" smtClean="0">
                        <a:latin typeface="Cambria Math" panose="02040503050406030204" pitchFamily="18" charset="0"/>
                      </a:rPr>
                      <m:t>𝒇</m:t>
                    </m:r>
                    <m:r>
                      <a:rPr kumimoji="1" lang="en-US" altLang="ko-KR" sz="1800" b="1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kumimoji="1" lang="en-US" altLang="ko-KR" sz="18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ko-KR" sz="1800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</m:acc>
                    <m:r>
                      <a:rPr kumimoji="1" lang="en-US" altLang="ko-KR" sz="18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ko-KR" sz="1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 </m:t>
                    </m:r>
                    <m:r>
                      <a:rPr kumimoji="1" lang="ko-KR" altLang="en-US" sz="1800" b="1" i="1">
                        <a:latin typeface="Cambria Math" panose="02040503050406030204" pitchFamily="18" charset="0"/>
                      </a:rPr>
                      <m:t>𝛁</m:t>
                    </m:r>
                    <m:r>
                      <a:rPr kumimoji="1" lang="en-US" altLang="ko-KR" sz="1800" b="1" i="1">
                        <a:latin typeface="Cambria Math" panose="02040503050406030204" pitchFamily="18" charset="0"/>
                      </a:rPr>
                      <m:t>𝒇</m:t>
                    </m:r>
                  </m:oMath>
                </a14:m>
                <a:endParaRPr kumimoji="1" lang="en-US" altLang="ko-KR" b="1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sz="1600" b="1" i="1" smtClean="0"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b>
                        <m:r>
                          <a:rPr kumimoji="1" lang="en-US" altLang="ko-KR" sz="1600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sub>
                    </m:sSub>
                    <m:r>
                      <a:rPr kumimoji="1" lang="en-US" altLang="ko-KR" sz="1600" b="1" i="1" smtClean="0">
                        <a:latin typeface="Cambria Math" panose="02040503050406030204" pitchFamily="18" charset="0"/>
                      </a:rPr>
                      <m:t>𝒇</m:t>
                    </m:r>
                    <m:r>
                      <a:rPr kumimoji="1" lang="en-US" altLang="ko-KR" sz="1600" b="1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kumimoji="1" lang="en-US" altLang="ko-KR" sz="16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ko-KR" sz="1600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</m:acc>
                    <m:r>
                      <a:rPr kumimoji="1" lang="en-US" altLang="ko-KR" sz="16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ko-KR" sz="1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 </m:t>
                    </m:r>
                    <m:r>
                      <a:rPr kumimoji="1" lang="ko-KR" altLang="en-US" sz="1600" b="1" i="1">
                        <a:latin typeface="Cambria Math" panose="02040503050406030204" pitchFamily="18" charset="0"/>
                      </a:rPr>
                      <m:t>𝛁</m:t>
                    </m:r>
                    <m:r>
                      <a:rPr kumimoji="1" lang="en-US" altLang="ko-KR" sz="1600" b="1" i="1">
                        <a:latin typeface="Cambria Math" panose="02040503050406030204" pitchFamily="18" charset="0"/>
                      </a:rPr>
                      <m:t>𝒇</m:t>
                    </m:r>
                    <m:r>
                      <a:rPr kumimoji="1" lang="en-US" altLang="ko-KR" sz="1600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kumimoji="1" lang="en-US" altLang="ko-KR" sz="16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kumimoji="1" lang="en-US" altLang="ko-KR" sz="16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kumimoji="1" lang="en-US" altLang="ko-KR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ko-KR" b="1" i="1">
                                    <a:latin typeface="Cambria Math" panose="02040503050406030204" pitchFamily="18" charset="0"/>
                                  </a:rPr>
                                  <m:t>𝒖</m:t>
                                </m:r>
                              </m:e>
                            </m:acc>
                          </m:e>
                        </m:d>
                      </m:e>
                    </m:d>
                    <m:r>
                      <a:rPr kumimoji="1" lang="en-US" altLang="ko-KR" b="1" i="1" smtClean="0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|"/>
                        <m:endChr m:val="|"/>
                        <m:ctrlPr>
                          <a:rPr kumimoji="1" lang="en-US" altLang="ko-KR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ko-KR" altLang="en-US" b="1" i="1">
                            <a:latin typeface="Cambria Math" panose="02040503050406030204" pitchFamily="18" charset="0"/>
                          </a:rPr>
                          <m:t>𝛁</m:t>
                        </m:r>
                        <m:r>
                          <a:rPr kumimoji="1" lang="en-US" altLang="ko-KR" b="1" i="1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</m:d>
                    <m:r>
                      <a:rPr kumimoji="1" lang="en-US" altLang="ko-KR" b="1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kumimoji="1" lang="en-US" altLang="ko-KR" b="1" i="1" smtClean="0">
                        <a:latin typeface="Cambria Math" panose="02040503050406030204" pitchFamily="18" charset="0"/>
                      </a:rPr>
                      <m:t>𝒄𝒐𝒔</m:t>
                    </m:r>
                    <m:r>
                      <a:rPr kumimoji="1" lang="ko-KR" altLang="en-US" b="1" i="1" smtClean="0">
                        <a:latin typeface="Cambria Math" panose="02040503050406030204" pitchFamily="18" charset="0"/>
                      </a:rPr>
                      <m:t>𝜽</m:t>
                    </m:r>
                  </m:oMath>
                </a14:m>
                <a:endParaRPr kumimoji="1" lang="en-US" altLang="ko-KR" b="1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sz="1600" b="1" i="1" smtClean="0"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b>
                        <m:r>
                          <a:rPr kumimoji="1" lang="en-US" altLang="ko-KR" sz="1600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sub>
                    </m:sSub>
                    <m:r>
                      <a:rPr kumimoji="1" lang="en-US" altLang="ko-KR" sz="1600" b="1" i="1" smtClean="0">
                        <a:latin typeface="Cambria Math" panose="02040503050406030204" pitchFamily="18" charset="0"/>
                      </a:rPr>
                      <m:t>𝒇</m:t>
                    </m:r>
                    <m:r>
                      <a:rPr kumimoji="1" lang="en-US" altLang="ko-KR" sz="1600" b="1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kumimoji="1" lang="en-US" altLang="ko-KR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kumimoji="1" lang="en-US" altLang="ko-K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ko-KR" altLang="en-US" b="1" i="1">
                                <a:latin typeface="Cambria Math" panose="02040503050406030204" pitchFamily="18" charset="0"/>
                              </a:rPr>
                              <m:t>𝛁</m:t>
                            </m:r>
                            <m:r>
                              <a:rPr kumimoji="1" lang="en-US" altLang="ko-KR" b="1" i="1">
                                <a:latin typeface="Cambria Math" panose="02040503050406030204" pitchFamily="18" charset="0"/>
                              </a:rPr>
                              <m:t>𝒇</m:t>
                            </m:r>
                          </m:e>
                        </m:d>
                      </m:e>
                    </m:d>
                    <m:r>
                      <a:rPr kumimoji="1" lang="en-US" altLang="ko-KR" b="1" i="1">
                        <a:latin typeface="Cambria Math" panose="02040503050406030204" pitchFamily="18" charset="0"/>
                      </a:rPr>
                      <m:t>𝒄𝒐𝒔</m:t>
                    </m:r>
                    <m:r>
                      <a:rPr kumimoji="1" lang="ko-KR" altLang="en-US" b="1" i="1">
                        <a:latin typeface="Cambria Math" panose="02040503050406030204" pitchFamily="18" charset="0"/>
                      </a:rPr>
                      <m:t>𝜽</m:t>
                    </m:r>
                    <m:r>
                      <a:rPr kumimoji="1" lang="en-US" altLang="ko-KR" b="1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kumimoji="1" lang="en-US" altLang="ko-KR" b="1" dirty="0"/>
                  <a:t> u is unit vector</a:t>
                </a:r>
              </a:p>
              <a:p>
                <a:pPr lvl="2"/>
                <a:r>
                  <a:rPr kumimoji="1" lang="en-US" altLang="ko-KR" b="1" dirty="0"/>
                  <a:t>So,  </a:t>
                </a:r>
                <a14:m>
                  <m:oMath xmlns:m="http://schemas.openxmlformats.org/officeDocument/2006/math">
                    <m:r>
                      <a:rPr kumimoji="1" lang="en-US" altLang="ko-KR" b="1" i="0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|"/>
                        <m:endChr m:val="|"/>
                        <m:ctrlPr>
                          <a:rPr kumimoji="1" lang="en-US" altLang="ko-K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ko-KR" altLang="en-US" b="1" i="1">
                            <a:latin typeface="Cambria Math" panose="02040503050406030204" pitchFamily="18" charset="0"/>
                          </a:rPr>
                          <m:t>𝛁</m:t>
                        </m:r>
                        <m:r>
                          <a:rPr kumimoji="1" lang="en-US" altLang="ko-KR" b="1" i="1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</m:d>
                    <m:r>
                      <a:rPr kumimoji="1" lang="en-US" altLang="ko-KR" b="1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kumimoji="1" lang="en-US" altLang="ko-K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b="1" i="1"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b>
                        <m:r>
                          <a:rPr kumimoji="1" lang="en-US" altLang="ko-KR" b="1" i="1">
                            <a:latin typeface="Cambria Math" panose="02040503050406030204" pitchFamily="18" charset="0"/>
                          </a:rPr>
                          <m:t>𝒖</m:t>
                        </m:r>
                      </m:sub>
                    </m:sSub>
                    <m:r>
                      <a:rPr kumimoji="1" lang="en-US" altLang="ko-KR" b="1" i="1">
                        <a:latin typeface="Cambria Math" panose="02040503050406030204" pitchFamily="18" charset="0"/>
                      </a:rPr>
                      <m:t>𝒇</m:t>
                    </m:r>
                    <m:r>
                      <a:rPr kumimoji="1" lang="en-US" altLang="ko-KR" b="1" i="1" smtClean="0"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begChr m:val="|"/>
                        <m:endChr m:val="|"/>
                        <m:ctrlPr>
                          <a:rPr kumimoji="1" lang="en-US" altLang="ko-K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ko-KR" altLang="en-US" b="1" i="1">
                            <a:latin typeface="Cambria Math" panose="02040503050406030204" pitchFamily="18" charset="0"/>
                          </a:rPr>
                          <m:t>𝛁</m:t>
                        </m:r>
                        <m:r>
                          <a:rPr kumimoji="1" lang="en-US" altLang="ko-KR" b="1" i="1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</m:d>
                  </m:oMath>
                </a14:m>
                <a:endParaRPr kumimoji="1" lang="en-US" altLang="ko-KR" b="1" dirty="0"/>
              </a:p>
              <a:p>
                <a:pPr lvl="2"/>
                <a:endParaRPr kumimoji="1" lang="en-US" altLang="ko-KR" b="1" dirty="0"/>
              </a:p>
              <a:p>
                <a:pPr lvl="1"/>
                <a:endParaRPr kumimoji="1" lang="en-US" altLang="ko-KR" b="1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25D5B2-2C6C-3B43-B4F2-CA91BE12BB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21803"/>
                <a:ext cx="10927080" cy="4351338"/>
              </a:xfrm>
              <a:blipFill>
                <a:blip r:embed="rId3"/>
                <a:stretch>
                  <a:fillRect l="-50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593F3C14-F5A7-D3A6-2466-2ECB1D4BED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7531" y="2431316"/>
            <a:ext cx="3896269" cy="3238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8445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92BCFB-E11B-F940-A787-2261CAC8E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4.3 Gradient-Based Optimization</a:t>
            </a:r>
            <a:endParaRPr kumimoji="1" lang="ko-Kore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25D5B2-2C6C-3B43-B4F2-CA91BE12BB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21803"/>
                <a:ext cx="10927080" cy="4351338"/>
              </a:xfrm>
            </p:spPr>
            <p:txBody>
              <a:bodyPr/>
              <a:lstStyle/>
              <a:p>
                <a:r>
                  <a:rPr kumimoji="1" lang="en-US" altLang="en-US" b="1" dirty="0"/>
                  <a:t>Gradient</a:t>
                </a:r>
                <a:r>
                  <a:rPr kumimoji="1" lang="ko-KR" altLang="en-US" b="1" dirty="0"/>
                  <a:t> </a:t>
                </a:r>
                <a:r>
                  <a:rPr kumimoji="1" lang="en-US" altLang="ko-KR" b="1" dirty="0"/>
                  <a:t>Decent for multi-variable function</a:t>
                </a:r>
              </a:p>
              <a:p>
                <a:pPr lvl="1"/>
                <a:r>
                  <a:rPr kumimoji="1" lang="en-US" altLang="ko-KR" dirty="0"/>
                  <a:t>Gradient descent proposes a new point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kumimoji="1" lang="ko-KR" altLang="en-US" b="0" i="1" smtClean="0">
                        <a:latin typeface="Cambria Math" panose="02040503050406030204" pitchFamily="18" charset="0"/>
                      </a:rPr>
                      <m:t>𝜀</m:t>
                    </m:r>
                    <m:r>
                      <m:rPr>
                        <m:sty m:val="p"/>
                      </m:rPr>
                      <a:rPr kumimoji="1" lang="ko-KR" altLang="en-US" b="0" i="1" smtClean="0">
                        <a:latin typeface="Cambria Math" panose="02040503050406030204" pitchFamily="18" charset="0"/>
                      </a:rPr>
                      <m:t>∇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en-US" altLang="ko-KR" dirty="0"/>
              </a:p>
              <a:p>
                <a:pPr lvl="1"/>
                <a14:m>
                  <m:oMath xmlns:m="http://schemas.openxmlformats.org/officeDocument/2006/math">
                    <m:r>
                      <a:rPr kumimoji="1" lang="ko-KR" altLang="en-US" b="0" i="1" smtClean="0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kumimoji="1" lang="en-US" altLang="ko-KR" dirty="0"/>
                  <a:t> is the </a:t>
                </a:r>
                <a:r>
                  <a:rPr kumimoji="1" lang="en-US" altLang="ko-KR" b="1" dirty="0"/>
                  <a:t>learning rate</a:t>
                </a:r>
              </a:p>
              <a:p>
                <a:pPr lvl="1"/>
                <a:endParaRPr kumimoji="1" lang="en-US" altLang="ko-KR" b="1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25D5B2-2C6C-3B43-B4F2-CA91BE12BB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21803"/>
                <a:ext cx="10927080" cy="4351338"/>
              </a:xfrm>
              <a:blipFill>
                <a:blip r:embed="rId3"/>
                <a:stretch>
                  <a:fillRect l="-50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593F3C14-F5A7-D3A6-2466-2ECB1D4BED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7531" y="2431316"/>
            <a:ext cx="3896269" cy="3238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4322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92BCFB-E11B-F940-A787-2261CAC8E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4.4 Constrained Optimization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25D5B2-2C6C-3B43-B4F2-CA91BE12B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1803"/>
            <a:ext cx="10927080" cy="4351338"/>
          </a:xfrm>
        </p:spPr>
        <p:txBody>
          <a:bodyPr/>
          <a:lstStyle/>
          <a:p>
            <a:r>
              <a:rPr kumimoji="1" lang="en-US" altLang="ko-KR" dirty="0"/>
              <a:t>ﬁnd the maximal or minimal value of </a:t>
            </a:r>
            <a:r>
              <a:rPr kumimoji="1" lang="en-US" altLang="ko-KR" b="1" dirty="0"/>
              <a:t>f(x)</a:t>
            </a:r>
            <a:r>
              <a:rPr kumimoji="1" lang="en-US" altLang="ko-KR" dirty="0"/>
              <a:t> for values of </a:t>
            </a:r>
            <a:r>
              <a:rPr kumimoji="1" lang="en-US" altLang="ko-KR" b="1" dirty="0"/>
              <a:t>x</a:t>
            </a:r>
            <a:r>
              <a:rPr kumimoji="1" lang="en-US" altLang="ko-KR" dirty="0"/>
              <a:t> in some </a:t>
            </a:r>
            <a:r>
              <a:rPr kumimoji="1" lang="en-US" altLang="ko-KR" b="1" dirty="0"/>
              <a:t>set</a:t>
            </a:r>
            <a:r>
              <a:rPr kumimoji="1" lang="en-US" altLang="ko-KR" dirty="0"/>
              <a:t> </a:t>
            </a:r>
            <a:r>
              <a:rPr kumimoji="1" lang="en-US" altLang="ko-KR" b="1" dirty="0"/>
              <a:t>S</a:t>
            </a:r>
          </a:p>
          <a:p>
            <a:r>
              <a:rPr kumimoji="1" lang="en-US" altLang="ko-KR" b="1" dirty="0"/>
              <a:t>Points x </a:t>
            </a:r>
            <a:r>
              <a:rPr kumimoji="1" lang="en-US" altLang="ko-KR" dirty="0"/>
              <a:t>that lie </a:t>
            </a:r>
            <a:r>
              <a:rPr kumimoji="1" lang="en-US" altLang="ko-KR" b="1" dirty="0"/>
              <a:t>within the set S </a:t>
            </a:r>
            <a:r>
              <a:rPr kumimoji="1" lang="en-US" altLang="ko-KR" dirty="0"/>
              <a:t>are called </a:t>
            </a:r>
            <a:r>
              <a:rPr kumimoji="1" lang="en-US" altLang="ko-KR" b="1" dirty="0"/>
              <a:t>feasible points</a:t>
            </a:r>
            <a:r>
              <a:rPr kumimoji="1" lang="en-US" altLang="ko-KR" dirty="0"/>
              <a:t> in constrained optimization terminology.</a:t>
            </a:r>
          </a:p>
        </p:txBody>
      </p:sp>
    </p:spTree>
    <p:extLst>
      <p:ext uri="{BB962C8B-B14F-4D97-AF65-F5344CB8AC3E}">
        <p14:creationId xmlns:p14="http://schemas.microsoft.com/office/powerpoint/2010/main" val="21842487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92BCFB-E11B-F940-A787-2261CAC8E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4.4 Constrained Optimization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25D5B2-2C6C-3B43-B4F2-CA91BE12B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1803"/>
            <a:ext cx="10927080" cy="4351338"/>
          </a:xfrm>
        </p:spPr>
        <p:txBody>
          <a:bodyPr/>
          <a:lstStyle/>
          <a:p>
            <a:r>
              <a:rPr kumimoji="1" lang="en-US" altLang="ko-KR" b="1" dirty="0" err="1"/>
              <a:t>Kaurush</a:t>
            </a:r>
            <a:r>
              <a:rPr kumimoji="1" lang="en-US" altLang="ko-KR" b="1" dirty="0"/>
              <a:t>-Kuhn-Tucker (KKT) approach</a:t>
            </a:r>
          </a:p>
          <a:p>
            <a:pPr lvl="1"/>
            <a:r>
              <a:rPr kumimoji="1" lang="en-US" altLang="ko-KR" dirty="0"/>
              <a:t>General solution to constrained optimization</a:t>
            </a:r>
          </a:p>
          <a:p>
            <a:pPr lvl="1"/>
            <a:r>
              <a:rPr kumimoji="1" lang="en-US" altLang="ko-KR" dirty="0"/>
              <a:t>Introduce a new function called the </a:t>
            </a:r>
            <a:r>
              <a:rPr kumimoji="1" lang="en-US" altLang="ko-KR" b="1" dirty="0"/>
              <a:t>generalized Lagrange function</a:t>
            </a:r>
          </a:p>
        </p:txBody>
      </p:sp>
    </p:spTree>
    <p:extLst>
      <p:ext uri="{BB962C8B-B14F-4D97-AF65-F5344CB8AC3E}">
        <p14:creationId xmlns:p14="http://schemas.microsoft.com/office/powerpoint/2010/main" val="9815158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92BCFB-E11B-F940-A787-2261CAC8E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4.4 Constrained Optimization</a:t>
            </a:r>
            <a:endParaRPr kumimoji="1" lang="ko-Kore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25D5B2-2C6C-3B43-B4F2-CA91BE12BB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21803"/>
                <a:ext cx="10927080" cy="4351338"/>
              </a:xfrm>
            </p:spPr>
            <p:txBody>
              <a:bodyPr/>
              <a:lstStyle/>
              <a:p>
                <a:r>
                  <a:rPr kumimoji="1" lang="en-US" altLang="ko-KR" b="1" dirty="0"/>
                  <a:t>Kaurush-Kuhn-Tucker (KKT) approach</a:t>
                </a:r>
              </a:p>
              <a:p>
                <a:pPr lvl="1"/>
                <a:r>
                  <a:rPr kumimoji="1" lang="en-US" altLang="ko-KR" dirty="0"/>
                  <a:t>To define </a:t>
                </a:r>
                <a:r>
                  <a:rPr kumimoji="1" lang="en-US" altLang="ko-KR" b="1" dirty="0"/>
                  <a:t>generalized Lagrange function, </a:t>
                </a:r>
                <a:r>
                  <a:rPr kumimoji="1" lang="en-US" altLang="ko-KR" dirty="0"/>
                  <a:t>describe</a:t>
                </a:r>
                <a:r>
                  <a:rPr kumimoji="1" lang="en-US" altLang="ko-KR" b="1" dirty="0"/>
                  <a:t> S in terms of equations and inequalities.</a:t>
                </a:r>
              </a:p>
              <a:p>
                <a:pPr lvl="1"/>
                <a:r>
                  <a:rPr kumimoji="1" lang="en-US" altLang="ko-KR" b="1" dirty="0"/>
                  <a:t>m</a:t>
                </a:r>
                <a:r>
                  <a:rPr kumimoji="1" lang="en-US" altLang="ko-KR" dirty="0"/>
                  <a:t> functions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R" sz="2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sz="2000" b="1" i="1" smtClean="0"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p>
                        <m:r>
                          <a:rPr kumimoji="1" lang="en-US" altLang="ko-KR" sz="20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p>
                    </m:sSup>
                  </m:oMath>
                </a14:m>
                <a:r>
                  <a:rPr kumimoji="1" lang="en-US" altLang="ko-KR" dirty="0"/>
                  <a:t> and </a:t>
                </a:r>
                <a:r>
                  <a:rPr kumimoji="1" lang="en-US" altLang="ko-KR" b="1" dirty="0"/>
                  <a:t>n</a:t>
                </a:r>
                <a:r>
                  <a:rPr kumimoji="1" lang="en-US" altLang="ko-KR" dirty="0"/>
                  <a:t> functions of</a:t>
                </a:r>
                <a:r>
                  <a:rPr kumimoji="1" lang="en-US" altLang="ko-KR" b="1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R" sz="20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sz="2000" b="1" i="1" smtClean="0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p>
                        <m:r>
                          <a:rPr kumimoji="1" lang="en-US" altLang="ko-KR" sz="2000" b="1" i="1">
                            <a:latin typeface="Cambria Math" panose="02040503050406030204" pitchFamily="18" charset="0"/>
                          </a:rPr>
                          <m:t>𝒊</m:t>
                        </m:r>
                      </m:sup>
                    </m:sSup>
                  </m:oMath>
                </a14:m>
                <a:endParaRPr kumimoji="1" lang="en-US" altLang="ko-KR" b="1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R" sz="18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sz="1800" b="1" i="1" smtClean="0"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p>
                        <m:r>
                          <a:rPr kumimoji="1" lang="en-US" altLang="ko-KR" sz="18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p>
                    </m:sSup>
                  </m:oMath>
                </a14:m>
                <a:r>
                  <a:rPr kumimoji="1" lang="en-US" altLang="ko-KR" b="1" dirty="0"/>
                  <a:t> </a:t>
                </a:r>
                <a:r>
                  <a:rPr kumimoji="1" lang="en-US" altLang="ko-KR" dirty="0"/>
                  <a:t>are called equality constraint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R" sz="18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sz="1800" b="1" i="1" smtClean="0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p>
                        <m:r>
                          <a:rPr kumimoji="1" lang="en-US" altLang="ko-KR" sz="1800" b="1" i="1">
                            <a:latin typeface="Cambria Math" panose="02040503050406030204" pitchFamily="18" charset="0"/>
                          </a:rPr>
                          <m:t>𝒊</m:t>
                        </m:r>
                      </m:sup>
                    </m:sSup>
                  </m:oMath>
                </a14:m>
                <a:r>
                  <a:rPr kumimoji="1" lang="en-US" altLang="ko-KR" b="1" dirty="0"/>
                  <a:t> </a:t>
                </a:r>
                <a:r>
                  <a:rPr kumimoji="1" lang="en-US" altLang="ko-KR" dirty="0"/>
                  <a:t>are called inequality constraint</a:t>
                </a:r>
                <a:endParaRPr kumimoji="1" lang="en-US" altLang="ko-KR" b="1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25D5B2-2C6C-3B43-B4F2-CA91BE12BB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21803"/>
                <a:ext cx="10927080" cy="4351338"/>
              </a:xfrm>
              <a:blipFill>
                <a:blip r:embed="rId3"/>
                <a:stretch>
                  <a:fillRect l="-50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90690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92BCFB-E11B-F940-A787-2261CAC8E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4.4 Constrained Optimization</a:t>
            </a:r>
            <a:endParaRPr kumimoji="1" lang="ko-Kore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25D5B2-2C6C-3B43-B4F2-CA91BE12BB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21803"/>
                <a:ext cx="10927080" cy="4351338"/>
              </a:xfrm>
            </p:spPr>
            <p:txBody>
              <a:bodyPr/>
              <a:lstStyle/>
              <a:p>
                <a:r>
                  <a:rPr kumimoji="1" lang="en-US" altLang="ko-KR" b="1" dirty="0"/>
                  <a:t>Kaurush-Kuhn-Tucker (KKT) approach</a:t>
                </a:r>
              </a:p>
              <a:p>
                <a:pPr lvl="1"/>
                <a:r>
                  <a:rPr kumimoji="1" lang="en-US" altLang="ko-KR" b="1" dirty="0"/>
                  <a:t>generalized Lagrange function</a:t>
                </a:r>
              </a:p>
              <a:p>
                <a:pPr lvl="1"/>
                <a:r>
                  <a:rPr kumimoji="1" lang="en-US" altLang="ko-KR" dirty="0"/>
                  <a:t>New variables </a:t>
                </a:r>
                <a14:m>
                  <m:oMath xmlns:m="http://schemas.openxmlformats.org/officeDocument/2006/math">
                    <m:r>
                      <a:rPr kumimoji="1" lang="ko-KR" altLang="en-US" b="1" i="1" smtClean="0">
                        <a:latin typeface="Cambria Math" panose="02040503050406030204" pitchFamily="18" charset="0"/>
                      </a:rPr>
                      <m:t>𝝀</m:t>
                    </m:r>
                    <m:r>
                      <a:rPr kumimoji="1" lang="en-US" altLang="ko-KR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kumimoji="1" lang="ko-KR" altLang="en-US" b="1" i="1" smtClean="0">
                        <a:latin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kumimoji="1" lang="en-US" altLang="ko-KR" b="1" dirty="0"/>
                  <a:t> </a:t>
                </a:r>
                <a:r>
                  <a:rPr kumimoji="1" lang="en-US" altLang="ko-KR" dirty="0"/>
                  <a:t>for each constraint, called </a:t>
                </a:r>
                <a:r>
                  <a:rPr kumimoji="1" lang="en-US" altLang="ko-KR" b="1" dirty="0"/>
                  <a:t>KKT multipliers</a:t>
                </a:r>
                <a:endParaRPr kumimoji="1" lang="en-US" altLang="ko-KR" dirty="0"/>
              </a:p>
              <a:p>
                <a:pPr marL="2538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000" b="1" i="1" smtClean="0">
                          <a:latin typeface="Cambria Math" panose="02040503050406030204" pitchFamily="18" charset="0"/>
                        </a:rPr>
                        <m:t>𝑳</m:t>
                      </m:r>
                      <m:d>
                        <m:dPr>
                          <m:ctrlPr>
                            <a:rPr kumimoji="1" lang="en-US" altLang="ko-KR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sz="2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kumimoji="1" lang="en-US" altLang="ko-KR" sz="2000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kumimoji="1" lang="ko-KR" altLang="en-US" sz="2000" b="1" i="1" smtClean="0">
                              <a:latin typeface="Cambria Math" panose="02040503050406030204" pitchFamily="18" charset="0"/>
                            </a:rPr>
                            <m:t>𝝀</m:t>
                          </m:r>
                          <m:r>
                            <a:rPr kumimoji="1" lang="en-US" altLang="ko-KR" sz="2000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kumimoji="1" lang="ko-KR" altLang="en-US" sz="2000" b="1" i="1" smtClean="0"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</m:d>
                      <m:r>
                        <a:rPr kumimoji="1" lang="en-US" altLang="ko-KR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sz="2000" b="1" i="1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kumimoji="1" lang="en-US" altLang="ko-KR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sz="2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kumimoji="1" lang="en-US" altLang="ko-KR" sz="2000" b="1" i="1" smtClean="0">
                          <a:latin typeface="Cambria Math" panose="02040503050406030204" pitchFamily="18" charset="0"/>
                        </a:rPr>
                        <m:t>+ 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kumimoji="1" lang="en-US" altLang="ko-KR" sz="20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kumimoji="1" lang="en-US" altLang="ko-KR" sz="20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kumimoji="1" lang="en-US" altLang="ko-KR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ko-KR" altLang="en-US" sz="2000" b="1" i="1" smtClean="0">
                                  <a:latin typeface="Cambria Math" panose="02040503050406030204" pitchFamily="18" charset="0"/>
                                </a:rPr>
                                <m:t>𝝀</m:t>
                              </m:r>
                            </m:e>
                            <m:sub>
                              <m:r>
                                <a:rPr kumimoji="1" lang="en-US" altLang="ko-KR" sz="20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nary>
                      <m:sSup>
                        <m:sSupPr>
                          <m:ctrlPr>
                            <a:rPr kumimoji="1" lang="en-US" altLang="ko-KR" sz="20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sz="2000" b="1" i="1" smtClean="0"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  <m:sup>
                          <m:r>
                            <a:rPr kumimoji="1" lang="en-US" altLang="ko-KR" sz="20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p>
                      </m:sSup>
                      <m:d>
                        <m:dPr>
                          <m:ctrlPr>
                            <a:rPr kumimoji="1" lang="en-US" altLang="ko-KR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sz="2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kumimoji="1" lang="en-US" altLang="ko-KR" sz="2000" b="1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kumimoji="1" lang="en-US" altLang="ko-KR" sz="2000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kumimoji="1" lang="en-US" altLang="ko-KR" sz="2000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kumimoji="1" lang="en-US" altLang="ko-KR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ko-KR" altLang="en-US" sz="2000" b="1" i="1" smtClean="0"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</m:e>
                            <m:sub>
                              <m:r>
                                <a:rPr kumimoji="1" lang="en-US" altLang="ko-KR" sz="2000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nary>
                      <m:sSup>
                        <m:sSupPr>
                          <m:ctrlPr>
                            <a:rPr kumimoji="1" lang="en-US" altLang="ko-KR" sz="20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sz="20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p>
                          <m:r>
                            <a:rPr kumimoji="1" lang="en-US" altLang="ko-KR" sz="2000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sup>
                      </m:sSup>
                      <m:d>
                        <m:dPr>
                          <m:ctrlPr>
                            <a:rPr kumimoji="1" lang="en-US" altLang="ko-KR" sz="20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sz="20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kumimoji="1" lang="en-US" altLang="ko-KR" sz="2000" b="1" dirty="0"/>
              </a:p>
              <a:p>
                <a:pPr lvl="1"/>
                <a:r>
                  <a:rPr kumimoji="1" lang="en-US" altLang="ko-KR" b="1" dirty="0"/>
                  <a:t>Solve a constrained minimization problem </a:t>
                </a:r>
                <a:r>
                  <a:rPr kumimoji="1" lang="en-US" altLang="ko-KR" dirty="0"/>
                  <a:t>using </a:t>
                </a:r>
                <a:r>
                  <a:rPr kumimoji="1" lang="en-US" altLang="ko-KR" b="1" dirty="0"/>
                  <a:t>unconstrained generalized Lagrange</a:t>
                </a:r>
              </a:p>
              <a:p>
                <a:pPr marL="2538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1" i="1" smtClean="0">
                              <a:latin typeface="Cambria Math" panose="02040503050406030204" pitchFamily="18" charset="0"/>
                            </a:rPr>
                            <m:t>𝒎𝒊𝒏</m:t>
                          </m:r>
                        </m:e>
                        <m:sub>
                          <m:r>
                            <a:rPr kumimoji="1" lang="en-US" altLang="ko-KR" sz="2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sub>
                      </m:sSub>
                      <m:sSub>
                        <m:sSubPr>
                          <m:ctrlPr>
                            <a:rPr kumimoji="1" lang="en-US" altLang="ko-KR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1" i="1">
                              <a:latin typeface="Cambria Math" panose="02040503050406030204" pitchFamily="18" charset="0"/>
                            </a:rPr>
                            <m:t>𝒎</m:t>
                          </m:r>
                          <m:r>
                            <a:rPr kumimoji="1" lang="en-US" altLang="ko-KR" sz="2000" b="1" i="1" smtClean="0">
                              <a:latin typeface="Cambria Math" panose="02040503050406030204" pitchFamily="18" charset="0"/>
                            </a:rPr>
                            <m:t>𝒂𝒙</m:t>
                          </m:r>
                        </m:e>
                        <m:sub>
                          <m:r>
                            <a:rPr kumimoji="1" lang="ko-KR" altLang="en-US" sz="2000" b="1" i="1" smtClean="0">
                              <a:latin typeface="Cambria Math" panose="02040503050406030204" pitchFamily="18" charset="0"/>
                            </a:rPr>
                            <m:t>𝝀</m:t>
                          </m:r>
                        </m:sub>
                      </m:sSub>
                      <m:sSub>
                        <m:sSubPr>
                          <m:ctrlPr>
                            <a:rPr kumimoji="1" lang="en-US" altLang="ko-KR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1" i="1">
                              <a:latin typeface="Cambria Math" panose="02040503050406030204" pitchFamily="18" charset="0"/>
                            </a:rPr>
                            <m:t>𝒎</m:t>
                          </m:r>
                          <m:r>
                            <a:rPr kumimoji="1" lang="en-US" altLang="ko-KR" sz="2000" b="1" i="1" smtClean="0">
                              <a:latin typeface="Cambria Math" panose="02040503050406030204" pitchFamily="18" charset="0"/>
                            </a:rPr>
                            <m:t>𝒂𝒙</m:t>
                          </m:r>
                        </m:e>
                        <m:sub>
                          <m:r>
                            <a:rPr kumimoji="1" lang="ko-KR" altLang="en-US" sz="2000" b="1" i="1" smtClean="0">
                              <a:latin typeface="Cambria Math" panose="02040503050406030204" pitchFamily="18" charset="0"/>
                            </a:rPr>
                            <m:t>𝜶</m:t>
                          </m:r>
                          <m:r>
                            <a:rPr kumimoji="1" lang="en-US" altLang="ko-KR" sz="20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ko-KR" altLang="en-US" sz="2000" b="1" i="1" smtClean="0">
                              <a:latin typeface="Cambria Math" panose="02040503050406030204" pitchFamily="18" charset="0"/>
                            </a:rPr>
                            <m:t>𝜶</m:t>
                          </m:r>
                          <m:r>
                            <a:rPr kumimoji="1" lang="en-US" altLang="ko-KR" sz="2000" b="1" i="1" smtClean="0"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kumimoji="1" lang="en-US" altLang="ko-KR" sz="20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kumimoji="1" lang="en-US" altLang="ko-KR" sz="2000" b="1" i="1">
                          <a:latin typeface="Cambria Math" panose="02040503050406030204" pitchFamily="18" charset="0"/>
                        </a:rPr>
                        <m:t>𝑳</m:t>
                      </m:r>
                      <m:d>
                        <m:dPr>
                          <m:ctrlPr>
                            <a:rPr kumimoji="1" lang="en-US" altLang="ko-KR" sz="20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sz="2000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kumimoji="1" lang="en-US" altLang="ko-KR" sz="2000" b="1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kumimoji="1" lang="ko-KR" altLang="en-US" sz="2000" b="1" i="1">
                              <a:latin typeface="Cambria Math" panose="02040503050406030204" pitchFamily="18" charset="0"/>
                            </a:rPr>
                            <m:t>𝝀</m:t>
                          </m:r>
                          <m:r>
                            <a:rPr kumimoji="1" lang="en-US" altLang="ko-KR" sz="2000" b="1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kumimoji="1" lang="ko-KR" altLang="en-US" sz="2000" b="1" i="1"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</m:d>
                    </m:oMath>
                  </m:oMathPara>
                </a14:m>
                <a:endParaRPr kumimoji="1" lang="en-US" altLang="ko-KR" sz="2000" b="1" dirty="0"/>
              </a:p>
              <a:p>
                <a:pPr marL="253800" lvl="1" indent="0">
                  <a:buNone/>
                </a:pPr>
                <a:endParaRPr kumimoji="1" lang="en-US" altLang="ko-KR" b="1" dirty="0"/>
              </a:p>
              <a:p>
                <a:pPr marL="253800" lvl="1" indent="0">
                  <a:buNone/>
                </a:pPr>
                <a:endParaRPr kumimoji="1"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25D5B2-2C6C-3B43-B4F2-CA91BE12BB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21803"/>
                <a:ext cx="10927080" cy="4351338"/>
              </a:xfrm>
              <a:blipFill>
                <a:blip r:embed="rId3"/>
                <a:stretch>
                  <a:fillRect l="-50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36664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92BCFB-E11B-F940-A787-2261CAC8E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4.4 Constrained Optimization</a:t>
            </a:r>
            <a:endParaRPr kumimoji="1" lang="ko-Kore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25D5B2-2C6C-3B43-B4F2-CA91BE12BB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21803"/>
                <a:ext cx="10927080" cy="4351338"/>
              </a:xfrm>
            </p:spPr>
            <p:txBody>
              <a:bodyPr/>
              <a:lstStyle/>
              <a:p>
                <a:r>
                  <a:rPr kumimoji="1" lang="en-US" altLang="ko-KR" b="1" dirty="0"/>
                  <a:t>Kaurush-Kuhn-Tucker (KKT) approach</a:t>
                </a:r>
              </a:p>
              <a:p>
                <a:pPr marL="2538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000" b="1" i="1" smtClean="0">
                          <a:latin typeface="Cambria Math" panose="02040503050406030204" pitchFamily="18" charset="0"/>
                        </a:rPr>
                        <m:t>𝑳</m:t>
                      </m:r>
                      <m:d>
                        <m:dPr>
                          <m:ctrlPr>
                            <a:rPr kumimoji="1" lang="en-US" altLang="ko-KR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sz="2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kumimoji="1" lang="en-US" altLang="ko-KR" sz="2000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kumimoji="1" lang="ko-KR" altLang="en-US" sz="2000" b="1" i="1" smtClean="0">
                              <a:latin typeface="Cambria Math" panose="02040503050406030204" pitchFamily="18" charset="0"/>
                            </a:rPr>
                            <m:t>𝝀</m:t>
                          </m:r>
                          <m:r>
                            <a:rPr kumimoji="1" lang="en-US" altLang="ko-KR" sz="2000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kumimoji="1" lang="ko-KR" altLang="en-US" sz="2000" b="1" i="1" smtClean="0"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</m:d>
                      <m:r>
                        <a:rPr kumimoji="1" lang="en-US" altLang="ko-KR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sz="2000" b="1" i="1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kumimoji="1" lang="en-US" altLang="ko-KR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sz="2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kumimoji="1" lang="en-US" altLang="ko-KR" sz="2000" b="1" i="1" smtClean="0">
                          <a:latin typeface="Cambria Math" panose="02040503050406030204" pitchFamily="18" charset="0"/>
                        </a:rPr>
                        <m:t>+ 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kumimoji="1" lang="en-US" altLang="ko-KR" sz="20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kumimoji="1" lang="en-US" altLang="ko-KR" sz="20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kumimoji="1" lang="en-US" altLang="ko-KR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ko-KR" altLang="en-US" sz="2000" b="1" i="1" smtClean="0">
                                  <a:latin typeface="Cambria Math" panose="02040503050406030204" pitchFamily="18" charset="0"/>
                                </a:rPr>
                                <m:t>𝝀</m:t>
                              </m:r>
                            </m:e>
                            <m:sub>
                              <m:r>
                                <a:rPr kumimoji="1" lang="en-US" altLang="ko-KR" sz="20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nary>
                      <m:sSup>
                        <m:sSupPr>
                          <m:ctrlPr>
                            <a:rPr kumimoji="1" lang="en-US" altLang="ko-KR" sz="20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sz="2000" b="1" i="1" smtClean="0"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  <m:sup>
                          <m:r>
                            <a:rPr kumimoji="1" lang="en-US" altLang="ko-KR" sz="20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p>
                      </m:sSup>
                      <m:d>
                        <m:dPr>
                          <m:ctrlPr>
                            <a:rPr kumimoji="1" lang="en-US" altLang="ko-KR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sz="2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kumimoji="1" lang="en-US" altLang="ko-KR" sz="2000" b="1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kumimoji="1" lang="en-US" altLang="ko-KR" sz="2000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kumimoji="1" lang="en-US" altLang="ko-KR" sz="2000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kumimoji="1" lang="en-US" altLang="ko-KR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ko-KR" altLang="en-US" sz="2000" b="1" i="1" smtClean="0"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</m:e>
                            <m:sub>
                              <m:r>
                                <a:rPr kumimoji="1" lang="en-US" altLang="ko-KR" sz="2000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nary>
                      <m:sSup>
                        <m:sSupPr>
                          <m:ctrlPr>
                            <a:rPr kumimoji="1" lang="en-US" altLang="ko-KR" sz="20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sz="20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p>
                          <m:r>
                            <a:rPr kumimoji="1" lang="en-US" altLang="ko-KR" sz="2000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sup>
                      </m:sSup>
                      <m:d>
                        <m:dPr>
                          <m:ctrlPr>
                            <a:rPr kumimoji="1" lang="en-US" altLang="ko-KR" sz="20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sz="20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kumimoji="1" lang="en-US" altLang="ko-KR" sz="2000" b="1" dirty="0"/>
              </a:p>
              <a:p>
                <a:pPr lvl="1"/>
                <a:r>
                  <a:rPr kumimoji="1" lang="en-US" altLang="ko-KR" sz="2000" dirty="0"/>
                  <a:t>1. stationarity: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ko-K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kumimoji="1"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kumimoji="1"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kumimoji="1" lang="en-US" altLang="ko-KR" sz="2000" dirty="0"/>
              </a:p>
              <a:p>
                <a:pPr lvl="1"/>
                <a:r>
                  <a:rPr kumimoji="1" lang="en-US" altLang="ko-KR" sz="2000" dirty="0"/>
                  <a:t>2. primal constraints: </a:t>
                </a:r>
                <a14:m>
                  <m:oMath xmlns:m="http://schemas.openxmlformats.org/officeDocument/2006/math">
                    <m:r>
                      <a:rPr kumimoji="1" lang="en-US" altLang="ko-KR" sz="20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kumimoji="1"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en-US" altLang="ko-KR" sz="2000" b="0" i="1" smtClean="0">
                        <a:latin typeface="Cambria Math" panose="02040503050406030204" pitchFamily="18" charset="0"/>
                      </a:rPr>
                      <m:t>=0, </m:t>
                    </m:r>
                    <m:r>
                      <a:rPr kumimoji="1" lang="en-US" altLang="ko-KR" sz="2000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kumimoji="1"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en-US" altLang="ko-KR" sz="2000" b="0" i="1" smtClean="0">
                        <a:latin typeface="Cambria Math" panose="02040503050406030204" pitchFamily="18" charset="0"/>
                      </a:rPr>
                      <m:t>≤0</m:t>
                    </m:r>
                  </m:oMath>
                </a14:m>
                <a:endParaRPr kumimoji="1" lang="en-US" altLang="ko-KR" sz="2000" dirty="0"/>
              </a:p>
              <a:p>
                <a:pPr lvl="1"/>
                <a:r>
                  <a:rPr kumimoji="1" lang="en-US" altLang="ko-KR" sz="2000" dirty="0"/>
                  <a:t>3. dual constraint: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ko-KR" altLang="en-US" sz="200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kumimoji="1" lang="en-US" altLang="ko-K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ko-KR" sz="2000" b="0" i="1" smtClean="0">
                        <a:latin typeface="Cambria Math" panose="02040503050406030204" pitchFamily="18" charset="0"/>
                      </a:rPr>
                      <m:t>≥0, </m:t>
                    </m:r>
                    <m:r>
                      <a:rPr kumimoji="1" lang="en-US" altLang="ko-KR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kumimoji="1" lang="en-US" altLang="ko-KR" sz="2000" b="0" i="1" smtClean="0">
                        <a:latin typeface="Cambria Math" panose="02040503050406030204" pitchFamily="18" charset="0"/>
                      </a:rPr>
                      <m:t>=1,2,…,</m:t>
                    </m:r>
                    <m:r>
                      <a:rPr kumimoji="1" lang="en-US" altLang="ko-KR" sz="20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kumimoji="1" lang="en-US" altLang="ko-KR" sz="2000" dirty="0"/>
              </a:p>
              <a:p>
                <a:pPr lvl="1"/>
                <a:r>
                  <a:rPr kumimoji="1" lang="en-US" altLang="ko-KR" sz="2000" dirty="0"/>
                  <a:t>4. complementary slackness: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ko-KR" altLang="en-US" sz="200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kumimoji="1" lang="en-US" altLang="ko-K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ko-KR" sz="2000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kumimoji="1"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en-US" altLang="ko-KR" sz="2000" i="1">
                        <a:latin typeface="Cambria Math" panose="02040503050406030204" pitchFamily="18" charset="0"/>
                      </a:rPr>
                      <m:t>=0, </m:t>
                    </m:r>
                    <m:r>
                      <a:rPr kumimoji="1" lang="en-US" altLang="ko-KR" sz="20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kumimoji="1" lang="en-US" altLang="ko-KR" sz="2000" i="1">
                        <a:latin typeface="Cambria Math" panose="02040503050406030204" pitchFamily="18" charset="0"/>
                      </a:rPr>
                      <m:t>=1,2,…,</m:t>
                    </m:r>
                    <m:r>
                      <a:rPr kumimoji="1" lang="en-US" altLang="ko-KR" sz="2000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kumimoji="1" lang="en-US" altLang="ko-KR" sz="2000" dirty="0"/>
              </a:p>
              <a:p>
                <a:pPr marL="253800" lvl="1" indent="0">
                  <a:buNone/>
                </a:pPr>
                <a:endParaRPr kumimoji="1" lang="en-US" altLang="ko-KR" b="1" dirty="0"/>
              </a:p>
              <a:p>
                <a:pPr marL="253800" lvl="1" indent="0">
                  <a:buNone/>
                </a:pPr>
                <a:endParaRPr kumimoji="1" lang="en-US" altLang="ko-KR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25D5B2-2C6C-3B43-B4F2-CA91BE12BB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21803"/>
                <a:ext cx="10927080" cy="4351338"/>
              </a:xfrm>
              <a:blipFill>
                <a:blip r:embed="rId3"/>
                <a:stretch>
                  <a:fillRect l="-50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3799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92BCFB-E11B-F940-A787-2261CAC8E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Contents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25D5B2-2C6C-3B43-B4F2-CA91BE12B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1803"/>
            <a:ext cx="10515600" cy="4351338"/>
          </a:xfrm>
        </p:spPr>
        <p:txBody>
          <a:bodyPr/>
          <a:lstStyle/>
          <a:p>
            <a:r>
              <a:rPr kumimoji="1" lang="en-US" altLang="en-US" dirty="0"/>
              <a:t>Summary</a:t>
            </a:r>
          </a:p>
          <a:p>
            <a:r>
              <a:rPr kumimoji="1" lang="en-US" altLang="en-US" dirty="0"/>
              <a:t>4.1 Overflow and Underflow</a:t>
            </a:r>
          </a:p>
          <a:p>
            <a:r>
              <a:rPr kumimoji="1" lang="en-US" altLang="en-US" dirty="0"/>
              <a:t>4.2 Poor Conditioning</a:t>
            </a:r>
          </a:p>
          <a:p>
            <a:r>
              <a:rPr kumimoji="1" lang="en-US" altLang="en-US" dirty="0"/>
              <a:t>4.3 Gradient-Based Optimization</a:t>
            </a:r>
          </a:p>
          <a:p>
            <a:r>
              <a:rPr kumimoji="1" lang="en-US" altLang="en-US" dirty="0"/>
              <a:t>4.4 Constrained Optimization</a:t>
            </a:r>
          </a:p>
          <a:p>
            <a:r>
              <a:rPr kumimoji="1" lang="en-US" alt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41886284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92BCFB-E11B-F940-A787-2261CAC8E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4.4 Constrained Optimization</a:t>
            </a:r>
            <a:endParaRPr kumimoji="1" lang="ko-Kore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25D5B2-2C6C-3B43-B4F2-CA91BE12BB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21803"/>
                <a:ext cx="10927080" cy="4351338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kumimoji="1" lang="en-US" altLang="ko-KR" sz="2900" b="1" dirty="0"/>
                  <a:t>Kaurush-Kuhn-Tucker (KKT) approach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𝒎𝒊𝒏</m:t>
                      </m:r>
                      <m:d>
                        <m:dPr>
                          <m:ctrlP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p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d>
                    </m:oMath>
                    <m:oMath xmlns:m="http://schemas.openxmlformats.org/officeDocument/2006/math"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𝒔𝒖𝒃𝒋𝒆𝒄𝒕</m:t>
                      </m:r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𝒕𝒐</m:t>
                      </m:r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  <m:oMath xmlns:m="http://schemas.openxmlformats.org/officeDocument/2006/math"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kumimoji="1" lang="en-US" altLang="ko-KR" b="1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kumimoji="1" lang="en-US" altLang="ko-KR" b="1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kumimoji="1" lang="en-US" altLang="ko-KR" b="1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kumimoji="1" lang="en-US" altLang="ko-KR" b="1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kumimoji="1" lang="en-US" altLang="ko-KR" b="1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𝒎𝒊𝒏</m:t>
                      </m:r>
                      <m:d>
                        <m:dPr>
                          <m:ctrlP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p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d>
                    </m:oMath>
                    <m:oMath xmlns:m="http://schemas.openxmlformats.org/officeDocument/2006/math"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𝒔𝒖𝒃𝒋𝒆𝒄𝒕</m:t>
                      </m:r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𝒕𝒐</m:t>
                      </m:r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  <m:oMath xmlns:m="http://schemas.openxmlformats.org/officeDocument/2006/math"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kumimoji="1" lang="en-US" altLang="ko-KR" b="1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kumimoji="1" lang="en-US" altLang="ko-KR" b="1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en-US" altLang="ko-KR" b="1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,−</m:t>
                      </m:r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kumimoji="1" lang="en-US" altLang="ko-KR" b="1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kumimoji="1" lang="en-US" altLang="ko-KR" b="1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25D5B2-2C6C-3B43-B4F2-CA91BE12BB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21803"/>
                <a:ext cx="10927080" cy="4351338"/>
              </a:xfrm>
              <a:blipFill>
                <a:blip r:embed="rId3"/>
                <a:stretch>
                  <a:fillRect l="-50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CBD2A4C9-9762-B8CE-5D36-629A8782D1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3599" y="2693512"/>
            <a:ext cx="4064745" cy="240792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BEC9ED0-882A-0FA2-C2E4-3CA09761F36A}"/>
                  </a:ext>
                </a:extLst>
              </p:cNvPr>
              <p:cNvSpPr txBox="1"/>
              <p:nvPr/>
            </p:nvSpPr>
            <p:spPr>
              <a:xfrm>
                <a:off x="6894774" y="3092276"/>
                <a:ext cx="6096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1"/>
                <a:r>
                  <a:rPr kumimoji="1" lang="en-US" altLang="ko-KR" sz="1800" b="1" dirty="0"/>
                  <a:t>2. primal constraints: </a:t>
                </a:r>
                <a14:m>
                  <m:oMath xmlns:m="http://schemas.openxmlformats.org/officeDocument/2006/math">
                    <m:r>
                      <a:rPr kumimoji="1" lang="en-US" altLang="ko-KR" sz="1800" b="1" i="1" smtClean="0">
                        <a:latin typeface="Cambria Math" panose="02040503050406030204" pitchFamily="18" charset="0"/>
                      </a:rPr>
                      <m:t>𝒈</m:t>
                    </m:r>
                    <m:d>
                      <m:dPr>
                        <m:ctrlPr>
                          <a:rPr kumimoji="1" lang="en-US" altLang="ko-KR" sz="1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ko-KR" sz="18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kumimoji="1" lang="en-US" altLang="ko-KR" sz="18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ko-KR" sz="1800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kumimoji="1" lang="en-US" altLang="ko-KR" sz="1800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kumimoji="1" lang="en-US" altLang="ko-KR" sz="1800" b="1" i="1" smtClean="0">
                        <a:latin typeface="Cambria Math" panose="02040503050406030204" pitchFamily="18" charset="0"/>
                      </a:rPr>
                      <m:t>𝒉</m:t>
                    </m:r>
                    <m:d>
                      <m:dPr>
                        <m:ctrlPr>
                          <a:rPr kumimoji="1" lang="en-US" altLang="ko-KR" sz="1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ko-KR" sz="18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kumimoji="1" lang="en-US" altLang="ko-KR" sz="1800" b="1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kumimoji="1" lang="en-US" altLang="ko-KR" sz="1800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kumimoji="1" lang="en-US" altLang="ko-KR" sz="1800" b="1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BEC9ED0-882A-0FA2-C2E4-3CA09761F3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4774" y="3092276"/>
                <a:ext cx="6096000" cy="369332"/>
              </a:xfrm>
              <a:prstGeom prst="rect">
                <a:avLst/>
              </a:prstGeom>
              <a:blipFill>
                <a:blip r:embed="rId5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화살표: U자형 7">
            <a:extLst>
              <a:ext uri="{FF2B5EF4-FFF2-40B4-BE49-F238E27FC236}">
                <a16:creationId xmlns:a16="http://schemas.microsoft.com/office/drawing/2014/main" id="{CAF16280-BB3F-F064-798C-1EAE93554786}"/>
              </a:ext>
            </a:extLst>
          </p:cNvPr>
          <p:cNvSpPr/>
          <p:nvPr/>
        </p:nvSpPr>
        <p:spPr>
          <a:xfrm rot="5400000">
            <a:off x="6320976" y="4236486"/>
            <a:ext cx="2183520" cy="1035924"/>
          </a:xfrm>
          <a:prstGeom prst="uturnArrow">
            <a:avLst>
              <a:gd name="adj1" fmla="val 3126"/>
              <a:gd name="adj2" fmla="val 6758"/>
              <a:gd name="adj3" fmla="val 25000"/>
              <a:gd name="adj4" fmla="val 0"/>
              <a:gd name="adj5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58182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92BCFB-E11B-F940-A787-2261CAC8E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4.4 Constrained Optimization</a:t>
            </a:r>
            <a:endParaRPr kumimoji="1" lang="ko-Kore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25D5B2-2C6C-3B43-B4F2-CA91BE12BB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21803"/>
                <a:ext cx="10927080" cy="4351338"/>
              </a:xfrm>
            </p:spPr>
            <p:txBody>
              <a:bodyPr>
                <a:normAutofit/>
              </a:bodyPr>
              <a:lstStyle/>
              <a:p>
                <a:r>
                  <a:rPr kumimoji="1" lang="en-US" altLang="ko-KR" sz="2900" b="1" dirty="0"/>
                  <a:t>Kaurush-Kuhn-Tucker (KKT) approach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kumimoji="1" lang="en-US" altLang="ko-KR" b="1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ko-KR" altLang="en-US" b="1" i="1" smtClean="0">
                          <a:latin typeface="Cambria Math" panose="02040503050406030204" pitchFamily="18" charset="0"/>
                        </a:rPr>
                        <m:t>𝝀</m:t>
                      </m:r>
                      <m:d>
                        <m:dPr>
                          <m:ctrlP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e>
                      </m:d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ko-KR" altLang="en-US" b="1" i="1" smtClean="0"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d>
                        <m:dPr>
                          <m:ctrlP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p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e>
                      </m:d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ko-KR" altLang="en-US" b="1" i="1" smtClean="0"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d>
                        <m:dPr>
                          <m:ctrlP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ko-KR" altLang="en-US" b="1" i="1" smtClean="0"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d>
                        <m:dPr>
                          <m:ctrlP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</m:oMath>
                    <m:oMath xmlns:m="http://schemas.openxmlformats.org/officeDocument/2006/math">
                      <m:f>
                        <m:fPr>
                          <m:ctrlP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num>
                        <m:den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den>
                      </m:f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ko-KR" altLang="en-US" b="1" i="1" smtClean="0">
                          <a:latin typeface="Cambria Math" panose="02040503050406030204" pitchFamily="18" charset="0"/>
                        </a:rPr>
                        <m:t>𝝀</m:t>
                      </m:r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𝒙</m:t>
                      </m:r>
                      <m:sSub>
                        <m:sSubPr>
                          <m:ctrlP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ko-KR" altLang="en-US" b="1" i="1"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ko-KR" altLang="en-US" b="1" i="1"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  <m:oMath xmlns:m="http://schemas.openxmlformats.org/officeDocument/2006/math">
                      <m:f>
                        <m:fPr>
                          <m:ctrlP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𝑳</m:t>
                          </m:r>
                        </m:num>
                        <m:den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den>
                      </m:f>
                      <m:r>
                        <a:rPr kumimoji="1" lang="en-US" altLang="ko-KR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b="1" i="1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kumimoji="1" lang="en-US" altLang="ko-KR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kumimoji="1" lang="ko-KR" altLang="en-US" b="1" i="1">
                          <a:latin typeface="Cambria Math" panose="02040503050406030204" pitchFamily="18" charset="0"/>
                        </a:rPr>
                        <m:t>𝝀</m:t>
                      </m:r>
                      <m:r>
                        <a:rPr kumimoji="1" lang="en-US" altLang="ko-KR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ko-KR" b="1" i="1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𝒚</m:t>
                      </m:r>
                      <m:sSub>
                        <m:sSubPr>
                          <m:ctrlP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ko-KR" altLang="en-US" b="1" i="1"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kumimoji="1" lang="en-US" altLang="ko-KR" b="1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ko-KR" altLang="en-US" b="1" i="1"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kumimoji="1" lang="en-US" altLang="ko-KR" b="1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kumimoji="1" lang="en-US" altLang="ko-KR" b="1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kumimoji="1" lang="en-US" altLang="ko-KR" b="1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kumimoji="1" lang="en-US" altLang="ko-KR" b="1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25D5B2-2C6C-3B43-B4F2-CA91BE12BB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21803"/>
                <a:ext cx="10927080" cy="4351338"/>
              </a:xfrm>
              <a:blipFill>
                <a:blip r:embed="rId3"/>
                <a:stretch>
                  <a:fillRect l="-106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54B4CC2-6F46-865D-0900-E63F924B03EA}"/>
                  </a:ext>
                </a:extLst>
              </p:cNvPr>
              <p:cNvSpPr txBox="1"/>
              <p:nvPr/>
            </p:nvSpPr>
            <p:spPr>
              <a:xfrm>
                <a:off x="6460236" y="3762214"/>
                <a:ext cx="6096000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1"/>
                <a:r>
                  <a:rPr kumimoji="1" lang="en-US" altLang="ko-KR" sz="2000" b="1" dirty="0"/>
                  <a:t>1. stationarity: </a:t>
                </a:r>
                <a14:m>
                  <m:oMath xmlns:m="http://schemas.openxmlformats.org/officeDocument/2006/math">
                    <m:r>
                      <a:rPr kumimoji="1" lang="en-US" altLang="ko-KR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𝜵</m:t>
                    </m:r>
                    <m:r>
                      <a:rPr kumimoji="1" lang="en-US" altLang="ko-KR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𝑳</m:t>
                    </m:r>
                    <m:r>
                      <a:rPr kumimoji="1" lang="en-US" altLang="ko-KR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kumimoji="1" lang="en-US" altLang="ko-KR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endParaRPr kumimoji="1" lang="en-US" altLang="ko-KR" sz="2000" b="1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54B4CC2-6F46-865D-0900-E63F924B03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0236" y="3762214"/>
                <a:ext cx="6096000" cy="400110"/>
              </a:xfrm>
              <a:prstGeom prst="rect">
                <a:avLst/>
              </a:prstGeom>
              <a:blipFill>
                <a:blip r:embed="rId4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직사각형 8">
            <a:extLst>
              <a:ext uri="{FF2B5EF4-FFF2-40B4-BE49-F238E27FC236}">
                <a16:creationId xmlns:a16="http://schemas.microsoft.com/office/drawing/2014/main" id="{196ABF8B-76CE-6AAD-2CEC-628C46935FD3}"/>
              </a:ext>
            </a:extLst>
          </p:cNvPr>
          <p:cNvSpPr/>
          <p:nvPr/>
        </p:nvSpPr>
        <p:spPr>
          <a:xfrm>
            <a:off x="2570988" y="3117309"/>
            <a:ext cx="7461504" cy="16505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31975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92BCFB-E11B-F940-A787-2261CAC8E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4.4 Constrained Optimization</a:t>
            </a:r>
            <a:endParaRPr kumimoji="1" lang="ko-Kore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25D5B2-2C6C-3B43-B4F2-CA91BE12BB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21803"/>
                <a:ext cx="10927080" cy="4351338"/>
              </a:xfrm>
            </p:spPr>
            <p:txBody>
              <a:bodyPr>
                <a:normAutofit/>
              </a:bodyPr>
              <a:lstStyle/>
              <a:p>
                <a:r>
                  <a:rPr kumimoji="1" lang="en-US" altLang="ko-KR" sz="2900" b="1" dirty="0"/>
                  <a:t>Kaurush-Kuhn-Tucker (KKT) approach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kumimoji="1" lang="en-US" altLang="ko-KR" b="1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ko-KR" altLang="en-US" b="1" i="1" smtClean="0">
                          <a:latin typeface="Cambria Math" panose="02040503050406030204" pitchFamily="18" charset="0"/>
                        </a:rPr>
                        <m:t>𝝀</m:t>
                      </m:r>
                      <m:d>
                        <m:dPr>
                          <m:ctrlP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e>
                      </m:d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ko-KR" altLang="en-US" b="1" i="1" smtClean="0"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d>
                        <m:dPr>
                          <m:ctrlP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p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e>
                      </m:d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ko-KR" altLang="en-US" b="1" i="1" smtClean="0"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d>
                        <m:dPr>
                          <m:ctrlP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ko-KR" altLang="en-US" b="1" i="1" smtClean="0"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d>
                        <m:dPr>
                          <m:ctrlP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</m:oMath>
                  </m:oMathPara>
                </a14:m>
                <a:endParaRPr kumimoji="1" lang="en-US" altLang="ko-KR" b="1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br>
                  <a:rPr kumimoji="1" lang="en-US" altLang="ko-KR" b="1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ko-KR" altLang="en-US" b="1" i="1">
                          <a:latin typeface="Cambria Math" panose="02040503050406030204" pitchFamily="18" charset="0"/>
                        </a:rPr>
                        <m:t>𝜶</m:t>
                      </m:r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br>
                  <a:rPr kumimoji="1" lang="en-US" altLang="ko-KR" b="1" i="1" dirty="0">
                    <a:latin typeface="Cambria Math" panose="02040503050406030204" pitchFamily="18" charset="0"/>
                  </a:rPr>
                </a:br>
                <a:endParaRPr kumimoji="1" lang="en-US" altLang="ko-KR" b="1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kumimoji="1" lang="en-US" altLang="ko-KR" b="1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kumimoji="1" lang="en-US" altLang="ko-KR" b="1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25D5B2-2C6C-3B43-B4F2-CA91BE12BB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21803"/>
                <a:ext cx="10927080" cy="4351338"/>
              </a:xfrm>
              <a:blipFill>
                <a:blip r:embed="rId3"/>
                <a:stretch>
                  <a:fillRect l="-106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54B4CC2-6F46-865D-0900-E63F924B03EA}"/>
                  </a:ext>
                </a:extLst>
              </p:cNvPr>
              <p:cNvSpPr txBox="1"/>
              <p:nvPr/>
            </p:nvSpPr>
            <p:spPr>
              <a:xfrm>
                <a:off x="6643116" y="3732716"/>
                <a:ext cx="6096000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1"/>
                <a:r>
                  <a:rPr kumimoji="1" lang="en-US" altLang="ko-KR" sz="2000" b="1" dirty="0"/>
                  <a:t>3. dual constraint: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ko-KR" altLang="en-US" sz="2000" b="1" i="1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kumimoji="1" lang="en-US" altLang="ko-KR" sz="2000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kumimoji="1" lang="en-US" altLang="ko-KR" sz="2000" b="1" i="1">
                        <a:latin typeface="Cambria Math" panose="02040503050406030204" pitchFamily="18" charset="0"/>
                      </a:rPr>
                      <m:t>≥</m:t>
                    </m:r>
                    <m:r>
                      <a:rPr kumimoji="1" lang="en-US" altLang="ko-KR" sz="2000" b="1" i="1">
                        <a:latin typeface="Cambria Math" panose="02040503050406030204" pitchFamily="18" charset="0"/>
                      </a:rPr>
                      <m:t>𝟎</m:t>
                    </m:r>
                    <m:r>
                      <a:rPr kumimoji="1" lang="en-US" altLang="ko-KR" sz="2000" b="1" i="1">
                        <a:latin typeface="Cambria Math" panose="02040503050406030204" pitchFamily="18" charset="0"/>
                      </a:rPr>
                      <m:t>, </m:t>
                    </m:r>
                    <m:r>
                      <a:rPr kumimoji="1" lang="en-US" altLang="ko-KR" sz="2000" b="1" i="1">
                        <a:latin typeface="Cambria Math" panose="02040503050406030204" pitchFamily="18" charset="0"/>
                      </a:rPr>
                      <m:t>𝒊</m:t>
                    </m:r>
                    <m:r>
                      <a:rPr kumimoji="1" lang="en-US" altLang="ko-KR" sz="20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ko-KR" sz="2000" b="1" i="1">
                        <a:latin typeface="Cambria Math" panose="02040503050406030204" pitchFamily="18" charset="0"/>
                      </a:rPr>
                      <m:t>𝟏</m:t>
                    </m:r>
                    <m:r>
                      <a:rPr kumimoji="1" lang="en-US" altLang="ko-KR" sz="2000" b="1" i="1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ko-KR" sz="2000" b="1" i="1">
                        <a:latin typeface="Cambria Math" panose="02040503050406030204" pitchFamily="18" charset="0"/>
                      </a:rPr>
                      <m:t>𝟐</m:t>
                    </m:r>
                    <m:r>
                      <a:rPr kumimoji="1" lang="en-US" altLang="ko-KR" sz="2000" b="1" i="1">
                        <a:latin typeface="Cambria Math" panose="02040503050406030204" pitchFamily="18" charset="0"/>
                      </a:rPr>
                      <m:t>,…,</m:t>
                    </m:r>
                    <m:r>
                      <a:rPr kumimoji="1" lang="en-US" altLang="ko-KR" sz="2000" b="1" i="1"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endParaRPr kumimoji="1" lang="en-US" altLang="ko-KR" sz="2000" b="1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54B4CC2-6F46-865D-0900-E63F924B03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3116" y="3732716"/>
                <a:ext cx="6096000" cy="400110"/>
              </a:xfrm>
              <a:prstGeom prst="rect">
                <a:avLst/>
              </a:prstGeom>
              <a:blipFill>
                <a:blip r:embed="rId4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직사각형 8">
            <a:extLst>
              <a:ext uri="{FF2B5EF4-FFF2-40B4-BE49-F238E27FC236}">
                <a16:creationId xmlns:a16="http://schemas.microsoft.com/office/drawing/2014/main" id="{196ABF8B-76CE-6AAD-2CEC-628C46935FD3}"/>
              </a:ext>
            </a:extLst>
          </p:cNvPr>
          <p:cNvSpPr/>
          <p:nvPr/>
        </p:nvSpPr>
        <p:spPr>
          <a:xfrm>
            <a:off x="5803392" y="3523488"/>
            <a:ext cx="1109472" cy="7680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00794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92BCFB-E11B-F940-A787-2261CAC8E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4.4 Constrained Optimization</a:t>
            </a:r>
            <a:endParaRPr kumimoji="1" lang="ko-Kore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25D5B2-2C6C-3B43-B4F2-CA91BE12BB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21803"/>
                <a:ext cx="10927080" cy="4351338"/>
              </a:xfrm>
            </p:spPr>
            <p:txBody>
              <a:bodyPr>
                <a:normAutofit/>
              </a:bodyPr>
              <a:lstStyle/>
              <a:p>
                <a:r>
                  <a:rPr kumimoji="1" lang="en-US" altLang="ko-KR" sz="2900" b="1" dirty="0"/>
                  <a:t>Kaurush-Kuhn-Tucker (KKT) approach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kumimoji="1" lang="en-US" altLang="ko-KR" b="1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ko-KR" altLang="en-US" b="1" i="1" smtClean="0">
                          <a:latin typeface="Cambria Math" panose="02040503050406030204" pitchFamily="18" charset="0"/>
                        </a:rPr>
                        <m:t>𝝀</m:t>
                      </m:r>
                      <m:d>
                        <m:dPr>
                          <m:ctrlP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e>
                      </m:d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ko-KR" altLang="en-US" b="1" i="1" smtClean="0"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d>
                        <m:dPr>
                          <m:ctrlP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p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e>
                      </m:d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ko-KR" altLang="en-US" b="1" i="1" smtClean="0"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d>
                        <m:dPr>
                          <m:ctrlP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ko-KR" altLang="en-US" b="1" i="1" smtClean="0"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d>
                        <m:dPr>
                          <m:ctrlP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</m:oMath>
                  </m:oMathPara>
                </a14:m>
                <a:endParaRPr kumimoji="1" lang="en-US" altLang="ko-KR" b="1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br>
                  <a:rPr kumimoji="1" lang="en-US" altLang="ko-KR" b="1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ko-KR" altLang="en-US" b="1" i="1"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d>
                        <m:dPr>
                          <m:ctrlP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p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𝟓</m:t>
                          </m:r>
                        </m:e>
                      </m:d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ko-KR" altLang="en-US" b="1" i="1"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d>
                        <m:dPr>
                          <m:ctrlP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ko-KR" altLang="en-US" b="1" i="1"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d>
                        <m:dPr>
                          <m:ctrlP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kumimoji="1" lang="en-US" altLang="ko-KR" b="1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kumimoji="1" lang="en-US" altLang="ko-KR" b="1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kumimoji="1" lang="en-US" altLang="ko-KR" b="1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25D5B2-2C6C-3B43-B4F2-CA91BE12BB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21803"/>
                <a:ext cx="10927080" cy="4351338"/>
              </a:xfrm>
              <a:blipFill>
                <a:blip r:embed="rId3"/>
                <a:stretch>
                  <a:fillRect l="-106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54B4CC2-6F46-865D-0900-E63F924B03EA}"/>
                  </a:ext>
                </a:extLst>
              </p:cNvPr>
              <p:cNvSpPr txBox="1"/>
              <p:nvPr/>
            </p:nvSpPr>
            <p:spPr>
              <a:xfrm>
                <a:off x="2180844" y="5240938"/>
                <a:ext cx="757275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1"/>
                <a:r>
                  <a:rPr kumimoji="1" lang="en-US" altLang="ko-KR" sz="2000" b="1" dirty="0"/>
                  <a:t>4. complementary slackness: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ko-KR" altLang="en-US" sz="2000" b="1" i="1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kumimoji="1" lang="en-US" altLang="ko-KR" sz="2000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kumimoji="1" lang="en-US" altLang="ko-KR" sz="2000" b="1" i="1">
                        <a:latin typeface="Cambria Math" panose="02040503050406030204" pitchFamily="18" charset="0"/>
                      </a:rPr>
                      <m:t>𝒉</m:t>
                    </m:r>
                    <m:d>
                      <m:dPr>
                        <m:ctrlPr>
                          <a:rPr kumimoji="1" lang="en-US" altLang="ko-KR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ko-KR" sz="20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kumimoji="1" lang="en-US" altLang="ko-KR" sz="20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ko-KR" sz="2000" b="1" i="1">
                        <a:latin typeface="Cambria Math" panose="02040503050406030204" pitchFamily="18" charset="0"/>
                      </a:rPr>
                      <m:t>𝟎</m:t>
                    </m:r>
                    <m:r>
                      <a:rPr kumimoji="1" lang="en-US" altLang="ko-KR" sz="2000" b="1" i="1">
                        <a:latin typeface="Cambria Math" panose="02040503050406030204" pitchFamily="18" charset="0"/>
                      </a:rPr>
                      <m:t>, </m:t>
                    </m:r>
                    <m:r>
                      <a:rPr kumimoji="1" lang="en-US" altLang="ko-KR" sz="2000" b="1" i="1">
                        <a:latin typeface="Cambria Math" panose="02040503050406030204" pitchFamily="18" charset="0"/>
                      </a:rPr>
                      <m:t>𝒊</m:t>
                    </m:r>
                    <m:r>
                      <a:rPr kumimoji="1" lang="en-US" altLang="ko-KR" sz="20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ko-KR" sz="2000" b="1" i="1">
                        <a:latin typeface="Cambria Math" panose="02040503050406030204" pitchFamily="18" charset="0"/>
                      </a:rPr>
                      <m:t>𝟏</m:t>
                    </m:r>
                    <m:r>
                      <a:rPr kumimoji="1" lang="en-US" altLang="ko-KR" sz="2000" b="1" i="1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ko-KR" sz="2000" b="1" i="1">
                        <a:latin typeface="Cambria Math" panose="02040503050406030204" pitchFamily="18" charset="0"/>
                      </a:rPr>
                      <m:t>𝟐</m:t>
                    </m:r>
                    <m:r>
                      <a:rPr kumimoji="1" lang="en-US" altLang="ko-KR" sz="2000" b="1" i="1">
                        <a:latin typeface="Cambria Math" panose="02040503050406030204" pitchFamily="18" charset="0"/>
                      </a:rPr>
                      <m:t>,…,</m:t>
                    </m:r>
                    <m:r>
                      <a:rPr kumimoji="1" lang="en-US" altLang="ko-KR" sz="2000" b="1" i="1"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endParaRPr kumimoji="1" lang="en-US" altLang="ko-KR" sz="2000" b="1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54B4CC2-6F46-865D-0900-E63F924B03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0844" y="5240938"/>
                <a:ext cx="7572756" cy="400110"/>
              </a:xfrm>
              <a:prstGeom prst="rect">
                <a:avLst/>
              </a:prstGeom>
              <a:blipFill>
                <a:blip r:embed="rId4"/>
                <a:stretch>
                  <a:fillRect t="-9231" b="-2769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직사각형 8">
            <a:extLst>
              <a:ext uri="{FF2B5EF4-FFF2-40B4-BE49-F238E27FC236}">
                <a16:creationId xmlns:a16="http://schemas.microsoft.com/office/drawing/2014/main" id="{196ABF8B-76CE-6AAD-2CEC-628C46935FD3}"/>
              </a:ext>
            </a:extLst>
          </p:cNvPr>
          <p:cNvSpPr/>
          <p:nvPr/>
        </p:nvSpPr>
        <p:spPr>
          <a:xfrm>
            <a:off x="5023104" y="3523488"/>
            <a:ext cx="2913888" cy="16824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24006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92BCFB-E11B-F940-A787-2261CAC8E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4.4 Constrained Optimization</a:t>
            </a:r>
            <a:endParaRPr kumimoji="1" lang="ko-Kore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25D5B2-2C6C-3B43-B4F2-CA91BE12BB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21803"/>
                <a:ext cx="10927080" cy="4351338"/>
              </a:xfrm>
            </p:spPr>
            <p:txBody>
              <a:bodyPr>
                <a:normAutofit/>
              </a:bodyPr>
              <a:lstStyle/>
              <a:p>
                <a:r>
                  <a:rPr kumimoji="1" lang="en-US" altLang="ko-KR" sz="2900" b="1" dirty="0"/>
                  <a:t>Kaurush-Kuhn-Tucker (KKT) approach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kumimoji="1" lang="en-US" altLang="ko-KR" b="1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ko-KR" altLang="en-US" b="1" i="1" smtClean="0">
                          <a:latin typeface="Cambria Math" panose="02040503050406030204" pitchFamily="18" charset="0"/>
                        </a:rPr>
                        <m:t>𝝀</m:t>
                      </m:r>
                      <m:d>
                        <m:dPr>
                          <m:ctrlP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e>
                      </m:d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ko-KR" altLang="en-US" b="1" i="1" smtClean="0"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d>
                        <m:dPr>
                          <m:ctrlP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p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e>
                      </m:d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ko-KR" altLang="en-US" b="1" i="1" smtClean="0"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d>
                        <m:dPr>
                          <m:ctrlP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ko-KR" altLang="en-US" b="1" i="1" smtClean="0"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d>
                        <m:dPr>
                          <m:ctrlP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</m:oMath>
                  </m:oMathPara>
                </a14:m>
                <a:endParaRPr kumimoji="1" lang="en-US" altLang="ko-KR" b="1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kumimoji="1" lang="en-US" altLang="ko-KR" b="1" i="1" dirty="0">
                    <a:latin typeface="Cambria Math" panose="02040503050406030204" pitchFamily="18" charset="0"/>
                  </a:rPr>
                  <a:t>1)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ko-KR" altLang="en-US" b="1" i="1" smtClean="0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kumimoji="1" lang="en-US" altLang="ko-KR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kumimoji="1" lang="en-US" altLang="ko-KR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ko-K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ko-KR" altLang="en-US" b="1" i="1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kumimoji="1" lang="en-US" altLang="ko-KR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kumimoji="1" lang="en-US" altLang="ko-KR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ko-K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ko-KR" altLang="en-US" b="1" i="1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kumimoji="1" lang="en-US" altLang="ko-KR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kumimoji="1" lang="en-US" altLang="ko-KR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ko-KR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kumimoji="1" lang="en-US" altLang="ko-KR" b="1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kumimoji="1" lang="en-US" altLang="ko-K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kumimoji="1" lang="en-US" altLang="ko-KR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ko-KR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ko-KR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</m:num>
                      <m:den>
                        <m:r>
                          <a:rPr kumimoji="1" lang="en-US" altLang="ko-KR" b="1" i="1" smtClean="0">
                            <a:latin typeface="Cambria Math" panose="02040503050406030204" pitchFamily="18" charset="0"/>
                          </a:rPr>
                          <m:t>𝟓</m:t>
                        </m:r>
                      </m:den>
                    </m:f>
                    <m:r>
                      <a:rPr kumimoji="1" lang="en-US" altLang="ko-KR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kumimoji="1" lang="en-US" altLang="ko-KR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kumimoji="1" lang="en-US" altLang="ko-KR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ko-KR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ko-KR" b="1" i="1" smtClean="0">
                            <a:latin typeface="Cambria Math" panose="02040503050406030204" pitchFamily="18" charset="0"/>
                          </a:rPr>
                          <m:t>𝟖</m:t>
                        </m:r>
                      </m:num>
                      <m:den>
                        <m:r>
                          <a:rPr kumimoji="1" lang="en-US" altLang="ko-KR" b="1" i="1" smtClean="0">
                            <a:latin typeface="Cambria Math" panose="02040503050406030204" pitchFamily="18" charset="0"/>
                          </a:rPr>
                          <m:t>𝟓</m:t>
                        </m:r>
                      </m:den>
                    </m:f>
                    <m:r>
                      <a:rPr kumimoji="1" lang="en-US" altLang="ko-KR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kumimoji="1" lang="ko-KR" altLang="en-US" b="1" i="1" smtClean="0">
                        <a:latin typeface="Cambria Math" panose="02040503050406030204" pitchFamily="18" charset="0"/>
                      </a:rPr>
                      <m:t>𝝀</m:t>
                    </m:r>
                    <m:r>
                      <a:rPr kumimoji="1" lang="en-US" altLang="ko-KR" b="1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kumimoji="1" lang="en-US" altLang="ko-KR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ko-KR" b="1" i="1" smtClean="0">
                            <a:latin typeface="Cambria Math" panose="02040503050406030204" pitchFamily="18" charset="0"/>
                          </a:rPr>
                          <m:t>𝟖</m:t>
                        </m:r>
                      </m:num>
                      <m:den>
                        <m:r>
                          <a:rPr kumimoji="1" lang="en-US" altLang="ko-KR" b="1" i="1" smtClean="0">
                            <a:latin typeface="Cambria Math" panose="02040503050406030204" pitchFamily="18" charset="0"/>
                          </a:rPr>
                          <m:t>𝟓</m:t>
                        </m:r>
                      </m:den>
                    </m:f>
                  </m:oMath>
                </a14:m>
                <a:endParaRPr kumimoji="1" lang="en-US" altLang="ko-KR" b="1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kumimoji="1" lang="en-US" altLang="ko-KR" b="1" i="1" dirty="0">
                    <a:latin typeface="Cambria Math" panose="02040503050406030204" pitchFamily="18" charset="0"/>
                  </a:rPr>
                  <a:t>2)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ko-KR" altLang="en-US" b="1" i="1" smtClean="0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kumimoji="1" lang="en-US" altLang="ko-KR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kumimoji="1" lang="en-US" altLang="ko-KR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ko-K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ko-KR" altLang="en-US" b="1" i="1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kumimoji="1" lang="en-US" altLang="ko-KR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kumimoji="1" lang="en-US" altLang="ko-KR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ko-KR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kumimoji="1" lang="en-US" altLang="ko-KR" b="1" i="1" smtClean="0">
                        <a:latin typeface="Cambria Math" panose="02040503050406030204" pitchFamily="18" charset="0"/>
                      </a:rPr>
                      <m:t> , </m:t>
                    </m:r>
                    <m:r>
                      <a:rPr kumimoji="1" lang="en-US" altLang="ko-K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kumimoji="1" lang="en-US" altLang="ko-KR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ko-KR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kumimoji="1" lang="en-US" altLang="ko-KR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kumimoji="1" lang="en-US" altLang="ko-KR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kumimoji="1" lang="en-US" altLang="ko-KR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ko-KR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kumimoji="1" lang="en-US" altLang="ko-KR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kumimoji="1" lang="ko-KR" altLang="en-US" b="1" i="1" smtClean="0">
                        <a:latin typeface="Cambria Math" panose="02040503050406030204" pitchFamily="18" charset="0"/>
                      </a:rPr>
                      <m:t>𝝀</m:t>
                    </m:r>
                    <m:r>
                      <a:rPr kumimoji="1" lang="en-US" altLang="ko-KR" b="1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kumimoji="1" lang="en-US" altLang="ko-KR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kumimoji="1" lang="en-US" altLang="ko-KR" b="1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ko-K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ko-KR" altLang="en-US" b="1" i="1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kumimoji="1" lang="en-US" altLang="ko-KR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kumimoji="1" lang="en-US" altLang="ko-KR" b="1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kumimoji="1" lang="en-US" altLang="ko-KR" b="1" i="1" smtClean="0"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endParaRPr kumimoji="1" lang="en-US" altLang="ko-KR" b="1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kumimoji="1" lang="en-US" altLang="ko-KR" b="1" i="1" dirty="0">
                    <a:latin typeface="Cambria Math" panose="02040503050406030204" pitchFamily="18" charset="0"/>
                  </a:rPr>
                  <a:t>3)</a:t>
                </a:r>
                <a:r>
                  <a:rPr kumimoji="1" lang="en-US" altLang="ko-KR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ko-KR" altLang="en-US" b="1" i="1" smtClean="0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kumimoji="1" lang="en-US" altLang="ko-KR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kumimoji="1" lang="en-US" altLang="ko-KR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ko-K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ko-KR" altLang="en-US" b="1" i="1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kumimoji="1" lang="en-US" altLang="ko-KR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kumimoji="1" lang="en-US" altLang="ko-KR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ko-KR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kumimoji="1" lang="en-US" altLang="ko-KR" b="1" i="1" smtClean="0">
                        <a:latin typeface="Cambria Math" panose="02040503050406030204" pitchFamily="18" charset="0"/>
                      </a:rPr>
                      <m:t> , </m:t>
                    </m:r>
                    <m:r>
                      <a:rPr kumimoji="1" lang="en-US" altLang="ko-K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kumimoji="1" lang="en-US" altLang="ko-KR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ko-KR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kumimoji="1" lang="en-US" altLang="ko-KR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kumimoji="1" lang="en-US" altLang="ko-KR" b="1" i="1" smtClean="0">
                        <a:latin typeface="Cambria Math" panose="02040503050406030204" pitchFamily="18" charset="0"/>
                      </a:rPr>
                      <m:t>𝟒𝟖</m:t>
                    </m:r>
                    <m:r>
                      <a:rPr kumimoji="1" lang="en-US" altLang="ko-KR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kumimoji="1" lang="en-US" altLang="ko-KR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ko-KR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kumimoji="1" lang="en-US" altLang="ko-KR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ko-KR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kumimoji="1" lang="en-US" altLang="ko-KR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kumimoji="1" lang="en-US" altLang="ko-KR" b="1" i="1" smtClean="0">
                        <a:latin typeface="Cambria Math" panose="02040503050406030204" pitchFamily="18" charset="0"/>
                      </a:rPr>
                      <m:t>𝟕𝟔</m:t>
                    </m:r>
                  </m:oMath>
                </a14:m>
                <a:endParaRPr kumimoji="1" lang="en-US" altLang="ko-KR" b="1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25D5B2-2C6C-3B43-B4F2-CA91BE12BB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21803"/>
                <a:ext cx="10927080" cy="4351338"/>
              </a:xfrm>
              <a:blipFill>
                <a:blip r:embed="rId3"/>
                <a:stretch>
                  <a:fillRect l="-106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420B0FB9-585A-D59F-F33E-83D38A5F80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1919" y="3327496"/>
            <a:ext cx="4064745" cy="2407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9366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92BCFB-E11B-F940-A787-2261CAC8E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Summary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25D5B2-2C6C-3B43-B4F2-CA91BE12B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1803"/>
            <a:ext cx="10515600" cy="4351338"/>
          </a:xfrm>
        </p:spPr>
        <p:txBody>
          <a:bodyPr/>
          <a:lstStyle/>
          <a:p>
            <a:r>
              <a:rPr lang="en-US" altLang="ko-KR" dirty="0"/>
              <a:t>ML algorithms require a high amount of numerical computation.</a:t>
            </a:r>
          </a:p>
          <a:p>
            <a:r>
              <a:rPr kumimoji="1" lang="en-US" altLang="en-US" dirty="0"/>
              <a:t>Understand that even computer can be difficult when a mathematical function involves real numbers, which cannot be represented precisely using a finite amount of memory. </a:t>
            </a:r>
            <a:r>
              <a:rPr kumimoji="1" lang="en-US" altLang="en-US" dirty="0">
                <a:sym typeface="Wingdings" panose="05000000000000000000" pitchFamily="2" charset="2"/>
              </a:rPr>
              <a:t> underflow, overflow .. </a:t>
            </a:r>
            <a:r>
              <a:rPr kumimoji="1" lang="en-US" altLang="en-US" dirty="0" err="1">
                <a:sym typeface="Wingdings" panose="05000000000000000000" pitchFamily="2" charset="2"/>
              </a:rPr>
              <a:t>etc</a:t>
            </a:r>
            <a:endParaRPr kumimoji="1" lang="en-US" altLang="en-US" dirty="0"/>
          </a:p>
          <a:p>
            <a:r>
              <a:rPr kumimoji="1" lang="en-US" altLang="en-US" dirty="0"/>
              <a:t>ML algorithms use optimization (ﬁnding the value of argument that minimizes or maximizes a function) and solving system of linear equations. </a:t>
            </a:r>
            <a:r>
              <a:rPr kumimoji="1" lang="en-US" altLang="en-US" dirty="0">
                <a:sym typeface="Wingdings" panose="05000000000000000000" pitchFamily="2" charset="2"/>
              </a:rPr>
              <a:t></a:t>
            </a:r>
            <a:r>
              <a:rPr kumimoji="1" lang="en-US" altLang="en-US" dirty="0"/>
              <a:t> GD, KKT.. </a:t>
            </a:r>
            <a:r>
              <a:rPr kumimoji="1" lang="en-US" altLang="en-US" dirty="0" err="1"/>
              <a:t>etc</a:t>
            </a:r>
            <a:endParaRPr kumimoji="1" lang="en-US" altLang="en-US" dirty="0"/>
          </a:p>
          <a:p>
            <a:endParaRPr kumimoji="1"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683483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92BCFB-E11B-F940-A787-2261CAC8E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4.4 Constrained Optimization</a:t>
            </a:r>
            <a:endParaRPr kumimoji="1" lang="ko-Kore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25D5B2-2C6C-3B43-B4F2-CA91BE12BB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21803"/>
                <a:ext cx="10927080" cy="4351338"/>
              </a:xfrm>
            </p:spPr>
            <p:txBody>
              <a:bodyPr/>
              <a:lstStyle/>
              <a:p>
                <a:r>
                  <a:rPr kumimoji="1" lang="en-US" altLang="ko-KR" b="1" dirty="0"/>
                  <a:t>Kaurush-Kuhn-Tucker (KKT) approach</a:t>
                </a:r>
                <a:endParaRPr kumimoji="1" lang="en-US" altLang="ko-KR" sz="2000" b="1" dirty="0"/>
              </a:p>
              <a:p>
                <a:pPr marL="2538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1" i="1" smtClean="0">
                              <a:latin typeface="Cambria Math" panose="02040503050406030204" pitchFamily="18" charset="0"/>
                            </a:rPr>
                            <m:t>𝒎𝒊𝒏</m:t>
                          </m:r>
                        </m:e>
                        <m:sub>
                          <m:r>
                            <a:rPr kumimoji="1" lang="en-US" altLang="ko-KR" sz="2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sub>
                      </m:sSub>
                      <m:sSub>
                        <m:sSubPr>
                          <m:ctrlPr>
                            <a:rPr kumimoji="1" lang="en-US" altLang="ko-KR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1" i="1">
                              <a:latin typeface="Cambria Math" panose="02040503050406030204" pitchFamily="18" charset="0"/>
                            </a:rPr>
                            <m:t>𝒎</m:t>
                          </m:r>
                          <m:r>
                            <a:rPr kumimoji="1" lang="en-US" altLang="ko-KR" sz="2000" b="1" i="1" smtClean="0">
                              <a:latin typeface="Cambria Math" panose="02040503050406030204" pitchFamily="18" charset="0"/>
                            </a:rPr>
                            <m:t>𝒂𝒙</m:t>
                          </m:r>
                        </m:e>
                        <m:sub>
                          <m:r>
                            <a:rPr kumimoji="1" lang="ko-KR" altLang="en-US" sz="2000" b="1" i="1" smtClean="0">
                              <a:latin typeface="Cambria Math" panose="02040503050406030204" pitchFamily="18" charset="0"/>
                            </a:rPr>
                            <m:t>𝝀</m:t>
                          </m:r>
                        </m:sub>
                      </m:sSub>
                      <m:sSub>
                        <m:sSubPr>
                          <m:ctrlPr>
                            <a:rPr kumimoji="1" lang="en-US" altLang="ko-KR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1" i="1">
                              <a:latin typeface="Cambria Math" panose="02040503050406030204" pitchFamily="18" charset="0"/>
                            </a:rPr>
                            <m:t>𝒎</m:t>
                          </m:r>
                          <m:r>
                            <a:rPr kumimoji="1" lang="en-US" altLang="ko-KR" sz="2000" b="1" i="1" smtClean="0">
                              <a:latin typeface="Cambria Math" panose="02040503050406030204" pitchFamily="18" charset="0"/>
                            </a:rPr>
                            <m:t>𝒂𝒙</m:t>
                          </m:r>
                        </m:e>
                        <m:sub>
                          <m:r>
                            <a:rPr kumimoji="1" lang="ko-KR" altLang="en-US" sz="2000" b="1" i="1" smtClean="0">
                              <a:latin typeface="Cambria Math" panose="02040503050406030204" pitchFamily="18" charset="0"/>
                            </a:rPr>
                            <m:t>𝜶</m:t>
                          </m:r>
                          <m:r>
                            <a:rPr kumimoji="1" lang="en-US" altLang="ko-KR" sz="20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ko-KR" altLang="en-US" sz="2000" b="1" i="1" smtClean="0">
                              <a:latin typeface="Cambria Math" panose="02040503050406030204" pitchFamily="18" charset="0"/>
                            </a:rPr>
                            <m:t>𝜶</m:t>
                          </m:r>
                          <m:r>
                            <a:rPr kumimoji="1" lang="en-US" altLang="ko-KR" sz="2000" b="1" i="1" smtClean="0"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kumimoji="1" lang="en-US" altLang="ko-KR" sz="20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kumimoji="1" lang="en-US" altLang="ko-KR" sz="2000" b="1" i="1">
                          <a:latin typeface="Cambria Math" panose="02040503050406030204" pitchFamily="18" charset="0"/>
                        </a:rPr>
                        <m:t>𝑳</m:t>
                      </m:r>
                      <m:d>
                        <m:dPr>
                          <m:ctrlPr>
                            <a:rPr kumimoji="1" lang="en-US" altLang="ko-KR" sz="20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sz="2000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kumimoji="1" lang="en-US" altLang="ko-KR" sz="2000" b="1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kumimoji="1" lang="ko-KR" altLang="en-US" sz="2000" b="1" i="1">
                              <a:latin typeface="Cambria Math" panose="02040503050406030204" pitchFamily="18" charset="0"/>
                            </a:rPr>
                            <m:t>𝝀</m:t>
                          </m:r>
                          <m:r>
                            <a:rPr kumimoji="1" lang="en-US" altLang="ko-KR" sz="2000" b="1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kumimoji="1" lang="ko-KR" altLang="en-US" sz="2000" b="1" i="1"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</m:d>
                    </m:oMath>
                  </m:oMathPara>
                </a14:m>
                <a:endParaRPr kumimoji="1" lang="en-US" altLang="ko-KR" sz="2000" b="1" dirty="0"/>
              </a:p>
              <a:p>
                <a:pPr lvl="1"/>
                <a:r>
                  <a:rPr kumimoji="1" lang="en-US" altLang="ko-KR" dirty="0"/>
                  <a:t>same optimal objective function value and set of optimal points </a:t>
                </a:r>
                <a:r>
                  <a:rPr kumimoji="1" lang="en-US" altLang="ko-KR" b="1" dirty="0"/>
                  <a:t>x</a:t>
                </a:r>
                <a:r>
                  <a:rPr kumimoji="1" lang="en-US" altLang="ko-KR" dirty="0"/>
                  <a:t> as</a:t>
                </a:r>
              </a:p>
              <a:p>
                <a:pPr marL="2538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1" i="1" smtClean="0">
                              <a:latin typeface="Cambria Math" panose="02040503050406030204" pitchFamily="18" charset="0"/>
                            </a:rPr>
                            <m:t>𝒎𝒊𝒏</m:t>
                          </m:r>
                        </m:e>
                        <m:sub>
                          <m:r>
                            <a:rPr kumimoji="1" lang="en-US" altLang="ko-KR" sz="2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kumimoji="1" lang="en-US" altLang="ko-KR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kumimoji="1" lang="en-US" altLang="ko-KR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𝑺</m:t>
                          </m:r>
                        </m:sub>
                      </m:sSub>
                      <m:r>
                        <a:rPr kumimoji="1" lang="en-US" altLang="ko-KR" sz="2000" b="1" i="1" smtClean="0"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kumimoji="1" lang="en-US" altLang="ko-KR" sz="20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ko-KR" sz="20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kumimoji="1" lang="en-US" altLang="ko-KR" sz="20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ko-KR" sz="2000" b="1" dirty="0"/>
              </a:p>
              <a:p>
                <a:pPr lvl="1"/>
                <a:r>
                  <a:rPr kumimoji="1" lang="en-US" altLang="ko-KR" sz="2000" dirty="0"/>
                  <a:t>This follows because any time the constrains are satisfied,</a:t>
                </a:r>
              </a:p>
              <a:p>
                <a:pPr marL="2538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1" i="1">
                              <a:latin typeface="Cambria Math" panose="02040503050406030204" pitchFamily="18" charset="0"/>
                            </a:rPr>
                            <m:t>𝒎</m:t>
                          </m:r>
                          <m:r>
                            <a:rPr kumimoji="1" lang="en-US" altLang="ko-KR" sz="2000" b="1" i="1" smtClean="0">
                              <a:latin typeface="Cambria Math" panose="02040503050406030204" pitchFamily="18" charset="0"/>
                            </a:rPr>
                            <m:t>𝒂𝒙</m:t>
                          </m:r>
                        </m:e>
                        <m:sub>
                          <m:r>
                            <a:rPr kumimoji="1" lang="ko-KR" altLang="en-US" sz="2000" b="1" i="1" smtClean="0">
                              <a:latin typeface="Cambria Math" panose="02040503050406030204" pitchFamily="18" charset="0"/>
                            </a:rPr>
                            <m:t>𝝀</m:t>
                          </m:r>
                        </m:sub>
                      </m:sSub>
                      <m:sSub>
                        <m:sSubPr>
                          <m:ctrlPr>
                            <a:rPr kumimoji="1" lang="en-US" altLang="ko-KR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1" i="1">
                              <a:latin typeface="Cambria Math" panose="02040503050406030204" pitchFamily="18" charset="0"/>
                            </a:rPr>
                            <m:t>𝒎</m:t>
                          </m:r>
                          <m:r>
                            <a:rPr kumimoji="1" lang="en-US" altLang="ko-KR" sz="2000" b="1" i="1" smtClean="0">
                              <a:latin typeface="Cambria Math" panose="02040503050406030204" pitchFamily="18" charset="0"/>
                            </a:rPr>
                            <m:t>𝒂𝒙</m:t>
                          </m:r>
                        </m:e>
                        <m:sub>
                          <m:r>
                            <a:rPr kumimoji="1" lang="ko-KR" altLang="en-US" sz="2000" b="1" i="1" smtClean="0">
                              <a:latin typeface="Cambria Math" panose="02040503050406030204" pitchFamily="18" charset="0"/>
                            </a:rPr>
                            <m:t>𝜶</m:t>
                          </m:r>
                          <m:r>
                            <a:rPr kumimoji="1" lang="en-US" altLang="ko-KR" sz="20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ko-KR" altLang="en-US" sz="2000" b="1" i="1" smtClean="0">
                              <a:latin typeface="Cambria Math" panose="02040503050406030204" pitchFamily="18" charset="0"/>
                            </a:rPr>
                            <m:t>𝜶</m:t>
                          </m:r>
                          <m:r>
                            <a:rPr kumimoji="1" lang="en-US" altLang="ko-KR" sz="2000" b="1" i="1" smtClean="0"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kumimoji="1" lang="en-US" altLang="ko-KR" sz="20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kumimoji="1" lang="en-US" altLang="ko-KR" sz="2000" b="1" i="1">
                          <a:latin typeface="Cambria Math" panose="02040503050406030204" pitchFamily="18" charset="0"/>
                        </a:rPr>
                        <m:t>𝑳</m:t>
                      </m:r>
                      <m:d>
                        <m:dPr>
                          <m:ctrlPr>
                            <a:rPr kumimoji="1" lang="en-US" altLang="ko-KR" sz="20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sz="2000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kumimoji="1" lang="en-US" altLang="ko-KR" sz="2000" b="1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kumimoji="1" lang="ko-KR" altLang="en-US" sz="2000" b="1" i="1">
                              <a:latin typeface="Cambria Math" panose="02040503050406030204" pitchFamily="18" charset="0"/>
                            </a:rPr>
                            <m:t>𝝀</m:t>
                          </m:r>
                          <m:r>
                            <a:rPr kumimoji="1" lang="en-US" altLang="ko-KR" sz="2000" b="1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kumimoji="1" lang="ko-KR" altLang="en-US" sz="2000" b="1" i="1"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</m:d>
                      <m:r>
                        <a:rPr kumimoji="1" lang="en-US" altLang="ko-KR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sz="2000" b="1" i="1" smtClean="0"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kumimoji="1" lang="en-US" altLang="ko-KR" sz="20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ko-KR" sz="20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kumimoji="1" lang="en-US" altLang="ko-KR" sz="20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ko-KR" sz="2000" dirty="0"/>
              </a:p>
              <a:p>
                <a:pPr lvl="1"/>
                <a:r>
                  <a:rPr kumimoji="1" lang="en-US" altLang="ko-KR" sz="2000" dirty="0"/>
                  <a:t>While any time a constraint is violated,</a:t>
                </a:r>
              </a:p>
              <a:p>
                <a:pPr marL="2538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1" i="1">
                              <a:latin typeface="Cambria Math" panose="02040503050406030204" pitchFamily="18" charset="0"/>
                            </a:rPr>
                            <m:t>𝒎</m:t>
                          </m:r>
                          <m:r>
                            <a:rPr kumimoji="1" lang="en-US" altLang="ko-KR" sz="2000" b="1" i="1" smtClean="0">
                              <a:latin typeface="Cambria Math" panose="02040503050406030204" pitchFamily="18" charset="0"/>
                            </a:rPr>
                            <m:t>𝒂𝒙</m:t>
                          </m:r>
                        </m:e>
                        <m:sub>
                          <m:r>
                            <a:rPr kumimoji="1" lang="ko-KR" altLang="en-US" sz="2000" b="1" i="1" smtClean="0">
                              <a:latin typeface="Cambria Math" panose="02040503050406030204" pitchFamily="18" charset="0"/>
                            </a:rPr>
                            <m:t>𝝀</m:t>
                          </m:r>
                        </m:sub>
                      </m:sSub>
                      <m:sSub>
                        <m:sSubPr>
                          <m:ctrlPr>
                            <a:rPr kumimoji="1" lang="en-US" altLang="ko-KR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1" i="1">
                              <a:latin typeface="Cambria Math" panose="02040503050406030204" pitchFamily="18" charset="0"/>
                            </a:rPr>
                            <m:t>𝒎</m:t>
                          </m:r>
                          <m:r>
                            <a:rPr kumimoji="1" lang="en-US" altLang="ko-KR" sz="2000" b="1" i="1" smtClean="0">
                              <a:latin typeface="Cambria Math" panose="02040503050406030204" pitchFamily="18" charset="0"/>
                            </a:rPr>
                            <m:t>𝒂𝒙</m:t>
                          </m:r>
                        </m:e>
                        <m:sub>
                          <m:r>
                            <a:rPr kumimoji="1" lang="ko-KR" altLang="en-US" sz="2000" b="1" i="1" smtClean="0">
                              <a:latin typeface="Cambria Math" panose="02040503050406030204" pitchFamily="18" charset="0"/>
                            </a:rPr>
                            <m:t>𝜶</m:t>
                          </m:r>
                          <m:r>
                            <a:rPr kumimoji="1" lang="en-US" altLang="ko-KR" sz="20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ko-KR" altLang="en-US" sz="2000" b="1" i="1" smtClean="0">
                              <a:latin typeface="Cambria Math" panose="02040503050406030204" pitchFamily="18" charset="0"/>
                            </a:rPr>
                            <m:t>𝜶</m:t>
                          </m:r>
                          <m:r>
                            <a:rPr kumimoji="1" lang="en-US" altLang="ko-KR" sz="2000" b="1" i="1" smtClean="0"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kumimoji="1" lang="en-US" altLang="ko-KR" sz="20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kumimoji="1" lang="en-US" altLang="ko-KR" sz="2000" b="1" i="1">
                          <a:latin typeface="Cambria Math" panose="02040503050406030204" pitchFamily="18" charset="0"/>
                        </a:rPr>
                        <m:t>𝑳</m:t>
                      </m:r>
                      <m:d>
                        <m:dPr>
                          <m:ctrlPr>
                            <a:rPr kumimoji="1" lang="en-US" altLang="ko-KR" sz="20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sz="2000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kumimoji="1" lang="en-US" altLang="ko-KR" sz="2000" b="1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kumimoji="1" lang="ko-KR" altLang="en-US" sz="2000" b="1" i="1">
                              <a:latin typeface="Cambria Math" panose="02040503050406030204" pitchFamily="18" charset="0"/>
                            </a:rPr>
                            <m:t>𝝀</m:t>
                          </m:r>
                          <m:r>
                            <a:rPr kumimoji="1" lang="en-US" altLang="ko-KR" sz="2000" b="1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kumimoji="1" lang="ko-KR" altLang="en-US" sz="2000" b="1" i="1"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</m:d>
                      <m:r>
                        <a:rPr kumimoji="1" lang="en-US" altLang="ko-KR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ko-KR" altLang="en-US"/>
                        <m:t>∞</m:t>
                      </m:r>
                    </m:oMath>
                  </m:oMathPara>
                </a14:m>
                <a:endParaRPr kumimoji="1" lang="en-US" altLang="ko-KR" sz="2000" dirty="0"/>
              </a:p>
              <a:p>
                <a:pPr marL="253800" lvl="1" indent="0">
                  <a:buNone/>
                </a:pPr>
                <a:endParaRPr kumimoji="1" lang="en-US" altLang="ko-KR" sz="2000" dirty="0"/>
              </a:p>
              <a:p>
                <a:pPr marL="253800" lvl="1" indent="0">
                  <a:buNone/>
                </a:pPr>
                <a:endParaRPr kumimoji="1" lang="en-US" altLang="ko-KR" b="1" dirty="0"/>
              </a:p>
              <a:p>
                <a:pPr marL="253800" lvl="1" indent="0">
                  <a:buNone/>
                </a:pPr>
                <a:endParaRPr kumimoji="1" lang="en-US" altLang="ko-KR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25D5B2-2C6C-3B43-B4F2-CA91BE12BB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21803"/>
                <a:ext cx="10927080" cy="4351338"/>
              </a:xfrm>
              <a:blipFill>
                <a:blip r:embed="rId3"/>
                <a:stretch>
                  <a:fillRect l="-50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8073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92BCFB-E11B-F940-A787-2261CAC8E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Summary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25D5B2-2C6C-3B43-B4F2-CA91BE12B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1803"/>
            <a:ext cx="10515600" cy="4351338"/>
          </a:xfrm>
        </p:spPr>
        <p:txBody>
          <a:bodyPr/>
          <a:lstStyle/>
          <a:p>
            <a:r>
              <a:rPr lang="en-US" altLang="ko-KR" dirty="0"/>
              <a:t>ML algorithms require a high amount of numerical computation.</a:t>
            </a:r>
          </a:p>
          <a:p>
            <a:r>
              <a:rPr kumimoji="1" lang="en-US" altLang="en-US" dirty="0"/>
              <a:t>Understand that even computer can be difficult when a mathematical function involves real numbers, which cannot be represented precisely using a finite amount of memory.</a:t>
            </a:r>
          </a:p>
          <a:p>
            <a:r>
              <a:rPr kumimoji="1" lang="en-US" altLang="en-US" dirty="0"/>
              <a:t>ML algorithms use optimization (ﬁnding the value of argument that minimizes or maximizes a function) and solving system of linear equations.</a:t>
            </a:r>
          </a:p>
          <a:p>
            <a:endParaRPr kumimoji="1"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22359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92BCFB-E11B-F940-A787-2261CAC8E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4.1 Overflow and Underflow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25D5B2-2C6C-3B43-B4F2-CA91BE12B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1803"/>
            <a:ext cx="10927080" cy="4351338"/>
          </a:xfrm>
        </p:spPr>
        <p:txBody>
          <a:bodyPr/>
          <a:lstStyle/>
          <a:p>
            <a:r>
              <a:rPr kumimoji="1" lang="en-US" altLang="en-US" b="1" dirty="0"/>
              <a:t>Rounding error</a:t>
            </a:r>
          </a:p>
          <a:p>
            <a:pPr lvl="1"/>
            <a:r>
              <a:rPr kumimoji="1" lang="en-US" altLang="en-US" dirty="0"/>
              <a:t>approximation error when we represent the number in the computer </a:t>
            </a:r>
          </a:p>
          <a:p>
            <a:pPr lvl="1"/>
            <a:r>
              <a:rPr kumimoji="1" lang="en-US" altLang="en-US" dirty="0"/>
              <a:t>This can cause some numerical problem if we let this</a:t>
            </a:r>
          </a:p>
        </p:txBody>
      </p:sp>
    </p:spTree>
    <p:extLst>
      <p:ext uri="{BB962C8B-B14F-4D97-AF65-F5344CB8AC3E}">
        <p14:creationId xmlns:p14="http://schemas.microsoft.com/office/powerpoint/2010/main" val="4085238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92BCFB-E11B-F940-A787-2261CAC8E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4.1 Overflow and Underflow</a:t>
            </a:r>
            <a:endParaRPr kumimoji="1" lang="ko-Kore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25D5B2-2C6C-3B43-B4F2-CA91BE12BB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21803"/>
                <a:ext cx="10927080" cy="4351338"/>
              </a:xfrm>
            </p:spPr>
            <p:txBody>
              <a:bodyPr/>
              <a:lstStyle/>
              <a:p>
                <a:r>
                  <a:rPr kumimoji="1" lang="en-US" altLang="en-US" b="1" dirty="0"/>
                  <a:t>Underflow</a:t>
                </a:r>
              </a:p>
              <a:p>
                <a:pPr lvl="1"/>
                <a:r>
                  <a:rPr kumimoji="1" lang="en-US" altLang="en-US" dirty="0"/>
                  <a:t>One form of rounding error</a:t>
                </a:r>
              </a:p>
              <a:p>
                <a:pPr lvl="1"/>
                <a:r>
                  <a:rPr kumimoji="1" lang="en-US" altLang="en-US" dirty="0"/>
                  <a:t>Underflow occurs when numbers near zero are rounded to zero</a:t>
                </a:r>
              </a:p>
              <a:p>
                <a:pPr lvl="1"/>
                <a:r>
                  <a:rPr kumimoji="1" lang="en-US" altLang="en-US" dirty="0"/>
                  <a:t>For example, division by zero or logarithms of zero. It returns </a:t>
                </a:r>
                <a:r>
                  <a:rPr kumimoji="1" lang="en-US" altLang="en-US" dirty="0" err="1"/>
                  <a:t>NaN</a:t>
                </a:r>
                <a:r>
                  <a:rPr kumimoji="1" lang="en-US" altLang="en-US" dirty="0"/>
                  <a:t>, </a:t>
                </a:r>
                <a14:m>
                  <m:oMath xmlns:m="http://schemas.openxmlformats.org/officeDocument/2006/math">
                    <m:r>
                      <a:rPr kumimoji="1" lang="en-US" alt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ko-KR" altLang="en-US"/>
                      <m:t>∞</m:t>
                    </m:r>
                    <m:r>
                      <m:rPr>
                        <m:nor/>
                      </m:rPr>
                      <a:rPr lang="en-US" altLang="ko-KR" b="0" i="0" smtClean="0"/>
                      <m:t>,</m:t>
                    </m:r>
                  </m:oMath>
                </a14:m>
                <a:r>
                  <a:rPr kumimoji="1" lang="en-US" altLang="en-US" dirty="0"/>
                  <a:t> </a:t>
                </a:r>
                <a:r>
                  <a:rPr lang="en-US" altLang="ko-KR" dirty="0"/>
                  <a:t>Respectively</a:t>
                </a:r>
                <a:r>
                  <a:rPr kumimoji="1" lang="en-US" altLang="ko-KR" dirty="0"/>
                  <a:t>.</a:t>
                </a:r>
                <a:endParaRPr kumimoji="1" lang="en-US" altLang="en-US" dirty="0"/>
              </a:p>
              <a:p>
                <a:r>
                  <a:rPr kumimoji="1" lang="en-US" altLang="ko-KR" b="1" dirty="0"/>
                  <a:t>Overflow</a:t>
                </a:r>
              </a:p>
              <a:p>
                <a:pPr lvl="1"/>
                <a:r>
                  <a:rPr kumimoji="1" lang="en-US" altLang="ko-KR" dirty="0"/>
                  <a:t>Overﬂow occurs when numbers with large magnitude are approximated as ∞ or −∞</a:t>
                </a:r>
              </a:p>
              <a:p>
                <a:pPr marL="0" indent="0">
                  <a:buNone/>
                </a:pPr>
                <a:endParaRPr kumimoji="1" lang="en-US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25D5B2-2C6C-3B43-B4F2-CA91BE12BB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21803"/>
                <a:ext cx="10927080" cy="4351338"/>
              </a:xfrm>
              <a:blipFill>
                <a:blip r:embed="rId3"/>
                <a:stretch>
                  <a:fillRect l="-50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5526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92BCFB-E11B-F940-A787-2261CAC8E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4.2 Poor Conditioning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25D5B2-2C6C-3B43-B4F2-CA91BE12B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1803"/>
            <a:ext cx="10927080" cy="4351338"/>
          </a:xfrm>
        </p:spPr>
        <p:txBody>
          <a:bodyPr/>
          <a:lstStyle/>
          <a:p>
            <a:r>
              <a:rPr kumimoji="1" lang="en-US" altLang="en-US" b="1" dirty="0"/>
              <a:t>Conditioning</a:t>
            </a:r>
          </a:p>
          <a:p>
            <a:pPr lvl="1"/>
            <a:r>
              <a:rPr kumimoji="1" lang="en-US" altLang="en-US" dirty="0"/>
              <a:t>Conditioning refers to how rapidly a function changes with respect to small changes in its inputs</a:t>
            </a:r>
          </a:p>
          <a:p>
            <a:pPr lvl="1"/>
            <a:r>
              <a:rPr kumimoji="1" lang="en-US" altLang="en-US" b="1" dirty="0"/>
              <a:t>Functions that change rapidly </a:t>
            </a:r>
            <a:r>
              <a:rPr kumimoji="1" lang="en-US" altLang="en-US" dirty="0"/>
              <a:t>when their inputs are perturbed slightly </a:t>
            </a:r>
            <a:r>
              <a:rPr kumimoji="1" lang="en-US" altLang="en-US" b="1" dirty="0"/>
              <a:t>can be problematic for</a:t>
            </a:r>
            <a:r>
              <a:rPr kumimoji="1" lang="en-US" altLang="en-US" dirty="0"/>
              <a:t> </a:t>
            </a:r>
            <a:r>
              <a:rPr kumimoji="1" lang="en-US" altLang="en-US" b="1" dirty="0"/>
              <a:t>computation </a:t>
            </a:r>
            <a:r>
              <a:rPr kumimoji="1" lang="en-US" altLang="en-US" dirty="0"/>
              <a:t>because </a:t>
            </a:r>
            <a:r>
              <a:rPr kumimoji="1" lang="en-US" altLang="en-US" b="1" dirty="0"/>
              <a:t>rounding errors </a:t>
            </a:r>
            <a:r>
              <a:rPr kumimoji="1" lang="en-US" altLang="en-US" dirty="0"/>
              <a:t>in the inputs can result in large changes in the output.</a:t>
            </a:r>
          </a:p>
        </p:txBody>
      </p:sp>
    </p:spTree>
    <p:extLst>
      <p:ext uri="{BB962C8B-B14F-4D97-AF65-F5344CB8AC3E}">
        <p14:creationId xmlns:p14="http://schemas.microsoft.com/office/powerpoint/2010/main" val="3749534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92BCFB-E11B-F940-A787-2261CAC8E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4.2 Poor Conditioning</a:t>
            </a:r>
            <a:endParaRPr kumimoji="1" lang="ko-Kore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25D5B2-2C6C-3B43-B4F2-CA91BE12BB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21803"/>
                <a:ext cx="10927080" cy="4351338"/>
              </a:xfrm>
            </p:spPr>
            <p:txBody>
              <a:bodyPr/>
              <a:lstStyle/>
              <a:p>
                <a:r>
                  <a:rPr kumimoji="1" lang="en-US" altLang="en-US" b="1" dirty="0"/>
                  <a:t>Condition number</a:t>
                </a:r>
              </a:p>
              <a:p>
                <a:pPr lvl="1"/>
                <a:r>
                  <a:rPr kumimoji="1" lang="en-US" altLang="en-US" dirty="0"/>
                  <a:t>When this number is large, </a:t>
                </a:r>
                <a:r>
                  <a:rPr kumimoji="1" lang="en-US" altLang="en-US" b="1" dirty="0"/>
                  <a:t>matrix inversion is </a:t>
                </a:r>
                <a:r>
                  <a:rPr kumimoji="1" lang="en-US" altLang="en-US" dirty="0"/>
                  <a:t>particularly </a:t>
                </a:r>
                <a:r>
                  <a:rPr kumimoji="1" lang="en-US" altLang="en-US" b="1" dirty="0"/>
                  <a:t>sensitive to error in the input</a:t>
                </a:r>
              </a:p>
              <a:p>
                <a:pPr lvl="1"/>
                <a:r>
                  <a:rPr kumimoji="1" lang="en-US" altLang="en-US" dirty="0"/>
                  <a:t>Consider the function </a:t>
                </a:r>
                <a14:m>
                  <m:oMath xmlns:m="http://schemas.openxmlformats.org/officeDocument/2006/math">
                    <m:r>
                      <a:rPr kumimoji="1" lang="en-US" alt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kumimoji="1" lang="en-US" alt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en-US" alt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1" lang="en-US" alt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kumimoji="1" lang="en-US" alt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kumimoji="1" lang="en-US" alt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kumimoji="1" lang="en-US" altLang="en-US" dirty="0"/>
                  <a:t>. When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/>
                    </m:sSup>
                    <m:r>
                      <a:rPr kumimoji="1" lang="en-US" alt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kumimoji="1" lang="en-US" alt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kumimoji="1" lang="en-US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𝑛𝑥𝑛</m:t>
                        </m:r>
                      </m:sup>
                    </m:sSup>
                  </m:oMath>
                </a14:m>
                <a:r>
                  <a:rPr kumimoji="1" lang="en-US" altLang="en-US" dirty="0"/>
                  <a:t> has an eigenvalue decomposition,</a:t>
                </a:r>
                <a:br>
                  <a:rPr kumimoji="1" lang="en-US" altLang="en-US" dirty="0"/>
                </a:br>
                <a:r>
                  <a:rPr kumimoji="1" lang="en-US" altLang="en-US" dirty="0"/>
                  <a:t>its </a:t>
                </a:r>
                <a:r>
                  <a:rPr kumimoji="1" lang="en-US" altLang="en-US" b="1" dirty="0"/>
                  <a:t>condition number</a:t>
                </a:r>
                <a:r>
                  <a:rPr kumimoji="1" lang="en-US" altLang="en-US" dirty="0"/>
                  <a:t> is the ratio of the magnitude of the largest and smallest eigenvalue</a:t>
                </a:r>
              </a:p>
              <a:p>
                <a:pPr marL="2538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en-US" sz="1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en-US" sz="1800" b="1" i="1" smtClean="0">
                              <a:latin typeface="Cambria Math" panose="02040503050406030204" pitchFamily="18" charset="0"/>
                            </a:rPr>
                            <m:t>𝒎𝒂𝒙</m:t>
                          </m:r>
                        </m:e>
                        <m:sub>
                          <m:r>
                            <a:rPr kumimoji="1" lang="en-US" altLang="en-US" sz="18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kumimoji="1" lang="en-US" altLang="en-US" sz="18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en-US" sz="1800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  <m:r>
                        <a:rPr kumimoji="1" lang="en-US" altLang="en-US" sz="1800" b="1" i="1" smtClean="0">
                          <a:latin typeface="Cambria Math" panose="02040503050406030204" pitchFamily="18" charset="0"/>
                        </a:rPr>
                        <m:t>|</m:t>
                      </m:r>
                      <m:f>
                        <m:fPr>
                          <m:ctrlPr>
                            <a:rPr kumimoji="1" lang="en-US" altLang="en-US" sz="1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en-US" sz="1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en-US" sz="1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𝝀</m:t>
                              </m:r>
                            </m:e>
                            <m:sub>
                              <m:r>
                                <a:rPr kumimoji="1" lang="en-US" altLang="en-US" sz="18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1" lang="en-US" altLang="en-US" sz="1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en-US" sz="1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𝝀</m:t>
                              </m:r>
                            </m:e>
                            <m:sub>
                              <m:r>
                                <a:rPr kumimoji="1" lang="en-US" altLang="en-US" sz="1800" b="1" i="1" smtClean="0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</m:den>
                      </m:f>
                      <m:r>
                        <a:rPr kumimoji="1" lang="en-US" altLang="en-US" sz="1800" b="1" i="1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kumimoji="1" lang="en-US" altLang="en-US" b="1" dirty="0"/>
              </a:p>
              <a:p>
                <a:pPr lvl="1"/>
                <a:r>
                  <a:rPr kumimoji="1" lang="en-US" altLang="en-US" b="1" dirty="0"/>
                  <a:t>This sensitivity is an intrinsic property of the matrix itself</a:t>
                </a:r>
                <a:r>
                  <a:rPr kumimoji="1" lang="en-US" altLang="en-US" dirty="0"/>
                  <a:t>, not the result of rounding error during matrix inversion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25D5B2-2C6C-3B43-B4F2-CA91BE12BB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21803"/>
                <a:ext cx="10927080" cy="4351338"/>
              </a:xfrm>
              <a:blipFill>
                <a:blip r:embed="rId3"/>
                <a:stretch>
                  <a:fillRect l="-50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16829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92BCFB-E11B-F940-A787-2261CAC8E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4.3 Gradient-Based Optimization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25D5B2-2C6C-3B43-B4F2-CA91BE12B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1803"/>
            <a:ext cx="10927080" cy="4351338"/>
          </a:xfrm>
        </p:spPr>
        <p:txBody>
          <a:bodyPr/>
          <a:lstStyle/>
          <a:p>
            <a:r>
              <a:rPr kumimoji="1" lang="en-US" altLang="en-US" dirty="0"/>
              <a:t>Most deep learning algorithms involve optimization</a:t>
            </a:r>
          </a:p>
          <a:p>
            <a:r>
              <a:rPr kumimoji="1" lang="en-US" altLang="en-US" dirty="0"/>
              <a:t>Optimization refers to the task of either </a:t>
            </a:r>
            <a:r>
              <a:rPr kumimoji="1" lang="en-US" altLang="en-US" b="1" dirty="0"/>
              <a:t>minimizing or maximizing </a:t>
            </a:r>
            <a:r>
              <a:rPr kumimoji="1" lang="en-US" altLang="en-US" dirty="0"/>
              <a:t>some function </a:t>
            </a:r>
            <a:r>
              <a:rPr kumimoji="1" lang="en-US" altLang="en-US" b="1" dirty="0"/>
              <a:t>f(x) by altering x.</a:t>
            </a:r>
          </a:p>
          <a:p>
            <a:r>
              <a:rPr kumimoji="1" lang="en-US" altLang="en-US" dirty="0"/>
              <a:t>The function is called the </a:t>
            </a:r>
            <a:r>
              <a:rPr kumimoji="1" lang="en-US" altLang="en-US" b="1" dirty="0"/>
              <a:t>objective function</a:t>
            </a:r>
            <a:r>
              <a:rPr kumimoji="1" lang="en-US" altLang="en-US" dirty="0"/>
              <a:t>, or </a:t>
            </a:r>
            <a:r>
              <a:rPr kumimoji="1" lang="en-US" altLang="en-US" b="1" dirty="0"/>
              <a:t>criterion</a:t>
            </a:r>
            <a:r>
              <a:rPr kumimoji="1" lang="en-US" altLang="en-US" dirty="0"/>
              <a:t>. When we are minimizing it, we may also call it the </a:t>
            </a:r>
            <a:r>
              <a:rPr kumimoji="1" lang="en-US" altLang="en-US" b="1" dirty="0"/>
              <a:t>cost function</a:t>
            </a:r>
            <a:r>
              <a:rPr kumimoji="1" lang="en-US" altLang="en-US" dirty="0"/>
              <a:t>, </a:t>
            </a:r>
            <a:r>
              <a:rPr kumimoji="1" lang="en-US" altLang="en-US" b="1" dirty="0"/>
              <a:t>loss function</a:t>
            </a:r>
            <a:r>
              <a:rPr kumimoji="1" lang="en-US" altLang="en-US" dirty="0"/>
              <a:t>, or </a:t>
            </a:r>
            <a:r>
              <a:rPr kumimoji="1" lang="en-US" altLang="en-US" b="1" dirty="0"/>
              <a:t>error function</a:t>
            </a:r>
          </a:p>
        </p:txBody>
      </p:sp>
    </p:spTree>
    <p:extLst>
      <p:ext uri="{BB962C8B-B14F-4D97-AF65-F5344CB8AC3E}">
        <p14:creationId xmlns:p14="http://schemas.microsoft.com/office/powerpoint/2010/main" val="2003602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92BCFB-E11B-F940-A787-2261CAC8E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4.3 Gradient-Based Optimization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25D5B2-2C6C-3B43-B4F2-CA91BE12B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1803"/>
            <a:ext cx="10927080" cy="4351338"/>
          </a:xfrm>
        </p:spPr>
        <p:txBody>
          <a:bodyPr/>
          <a:lstStyle/>
          <a:p>
            <a:r>
              <a:rPr kumimoji="1" lang="en-US" altLang="en-US" b="1" dirty="0"/>
              <a:t>Gradient</a:t>
            </a:r>
            <a:r>
              <a:rPr kumimoji="1" lang="ko-KR" altLang="en-US" b="1" dirty="0"/>
              <a:t> </a:t>
            </a:r>
            <a:r>
              <a:rPr kumimoji="1" lang="en-US" altLang="ko-KR" b="1" dirty="0"/>
              <a:t>Decent</a:t>
            </a:r>
          </a:p>
          <a:p>
            <a:pPr lvl="1"/>
            <a:r>
              <a:rPr kumimoji="1" lang="en-US" altLang="en-US" dirty="0"/>
              <a:t>The derivative is useful for minimizing a function because it tells us how to change </a:t>
            </a:r>
            <a:r>
              <a:rPr kumimoji="1" lang="en-US" altLang="en-US" b="1" dirty="0"/>
              <a:t>x</a:t>
            </a:r>
            <a:r>
              <a:rPr kumimoji="1" lang="en-US" altLang="en-US" dirty="0"/>
              <a:t> in order to make a small improvement in </a:t>
            </a:r>
            <a:r>
              <a:rPr kumimoji="1" lang="en-US" altLang="en-US" b="1" dirty="0"/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1553979043"/>
      </p:ext>
    </p:extLst>
  </p:cSld>
  <p:clrMapOvr>
    <a:masterClrMapping/>
  </p:clrMapOvr>
</p:sld>
</file>

<file path=ppt/theme/theme1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772</TotalTime>
  <Words>2048</Words>
  <Application>Microsoft Office PowerPoint</Application>
  <PresentationFormat>와이드스크린</PresentationFormat>
  <Paragraphs>251</Paragraphs>
  <Slides>26</Slides>
  <Notes>24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7" baseType="lpstr">
      <vt:lpstr>ff7</vt:lpstr>
      <vt:lpstr>NanumSquareOTF_ac</vt:lpstr>
      <vt:lpstr>NanumSquareOTF_ac Bold</vt:lpstr>
      <vt:lpstr>맑은 고딕</vt:lpstr>
      <vt:lpstr>Arial</vt:lpstr>
      <vt:lpstr>Calibri</vt:lpstr>
      <vt:lpstr>Calibri Light</vt:lpstr>
      <vt:lpstr>Cambria Math</vt:lpstr>
      <vt:lpstr>Courier New</vt:lpstr>
      <vt:lpstr>Wingdings</vt:lpstr>
      <vt:lpstr>1_디자인 사용자 지정</vt:lpstr>
      <vt:lpstr>4. Numerical Computation</vt:lpstr>
      <vt:lpstr>Contents</vt:lpstr>
      <vt:lpstr>Summary</vt:lpstr>
      <vt:lpstr>4.1 Overflow and Underflow</vt:lpstr>
      <vt:lpstr>4.1 Overflow and Underflow</vt:lpstr>
      <vt:lpstr>4.2 Poor Conditioning</vt:lpstr>
      <vt:lpstr>4.2 Poor Conditioning</vt:lpstr>
      <vt:lpstr>4.3 Gradient-Based Optimization</vt:lpstr>
      <vt:lpstr>4.3 Gradient-Based Optimization</vt:lpstr>
      <vt:lpstr>4.3 Gradient-Based Optimization</vt:lpstr>
      <vt:lpstr>4.3 Gradient-Based Optimization</vt:lpstr>
      <vt:lpstr>4.3 Gradient-Based Optimization</vt:lpstr>
      <vt:lpstr>4.3 Gradient-Based Optimization</vt:lpstr>
      <vt:lpstr>4.3 Gradient-Based Optimization</vt:lpstr>
      <vt:lpstr>4.4 Constrained Optimization</vt:lpstr>
      <vt:lpstr>4.4 Constrained Optimization</vt:lpstr>
      <vt:lpstr>4.4 Constrained Optimization</vt:lpstr>
      <vt:lpstr>4.4 Constrained Optimization</vt:lpstr>
      <vt:lpstr>4.4 Constrained Optimization</vt:lpstr>
      <vt:lpstr>4.4 Constrained Optimization</vt:lpstr>
      <vt:lpstr>4.4 Constrained Optimization</vt:lpstr>
      <vt:lpstr>4.4 Constrained Optimization</vt:lpstr>
      <vt:lpstr>4.4 Constrained Optimization</vt:lpstr>
      <vt:lpstr>4.4 Constrained Optimization</vt:lpstr>
      <vt:lpstr>Summary</vt:lpstr>
      <vt:lpstr>4.4 Constrained Optimization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전민혜</dc:creator>
  <cp:lastModifiedBy>김동현</cp:lastModifiedBy>
  <cp:revision>110</cp:revision>
  <dcterms:created xsi:type="dcterms:W3CDTF">2022-07-12T16:13:48Z</dcterms:created>
  <dcterms:modified xsi:type="dcterms:W3CDTF">2023-01-26T05:32:43Z</dcterms:modified>
</cp:coreProperties>
</file>