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66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30" autoAdjust="0"/>
  </p:normalViewPr>
  <p:slideViewPr>
    <p:cSldViewPr snapToGrid="0">
      <p:cViewPr varScale="1">
        <p:scale>
          <a:sx n="83" d="100"/>
          <a:sy n="83" d="100"/>
        </p:scale>
        <p:origin x="16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이웃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는 이웃들의 누적 차원으로 </a:t>
            </a:r>
            <a:r>
              <a:rPr lang="en-US" altLang="ko-KR" dirty="0"/>
              <a:t>normalization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활성화 함수지만 </a:t>
            </a:r>
            <a:r>
              <a:rPr lang="ko-KR" altLang="en-US" dirty="0" err="1"/>
              <a:t>없에버릴거임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8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0~t</a:t>
            </a:r>
            <a:r>
              <a:rPr lang="ko-KR" altLang="en-US" dirty="0"/>
              <a:t>까지의 이웃은 </a:t>
            </a:r>
            <a:r>
              <a:rPr lang="en-US" altLang="ko-KR" dirty="0"/>
              <a:t>0~t-1</a:t>
            </a:r>
            <a:r>
              <a:rPr lang="ko-KR" altLang="en-US" dirty="0"/>
              <a:t>까지 이웃과 </a:t>
            </a:r>
            <a:r>
              <a:rPr lang="en-US" altLang="ko-KR" dirty="0"/>
              <a:t>t</a:t>
            </a:r>
            <a:r>
              <a:rPr lang="ko-KR" altLang="en-US" dirty="0"/>
              <a:t>시점에서 이웃의 합집합과 같다</a:t>
            </a:r>
            <a:r>
              <a:rPr lang="en-US" altLang="ko-KR" dirty="0"/>
              <a:t>. </a:t>
            </a:r>
            <a:r>
              <a:rPr lang="ko-KR" altLang="en-US" dirty="0"/>
              <a:t>그렇기 때문에 효과적인 재훈련을 위해서 </a:t>
            </a:r>
            <a:r>
              <a:rPr lang="en-US" altLang="ko-KR" dirty="0"/>
              <a:t>t-1</a:t>
            </a:r>
            <a:r>
              <a:rPr lang="ko-KR" altLang="en-US" dirty="0"/>
              <a:t>까지의 이웃은 </a:t>
            </a:r>
            <a:r>
              <a:rPr lang="en-US" altLang="ko-KR" dirty="0"/>
              <a:t>bypass(</a:t>
            </a:r>
            <a:r>
              <a:rPr lang="ko-KR" altLang="en-US" dirty="0"/>
              <a:t>우회</a:t>
            </a:r>
            <a:r>
              <a:rPr lang="en-US" altLang="ko-KR" dirty="0"/>
              <a:t>)</a:t>
            </a:r>
            <a:r>
              <a:rPr lang="ko-KR" altLang="en-US" dirty="0"/>
              <a:t>하고 오로지 </a:t>
            </a:r>
            <a:r>
              <a:rPr lang="en-US" altLang="ko-KR" dirty="0"/>
              <a:t>t</a:t>
            </a:r>
            <a:r>
              <a:rPr lang="ko-KR" altLang="en-US" dirty="0"/>
              <a:t>시점의 이웃만을 이용해 풀 그래프 </a:t>
            </a:r>
            <a:r>
              <a:rPr lang="en-US" altLang="ko-KR" dirty="0" err="1"/>
              <a:t>cov</a:t>
            </a:r>
            <a:r>
              <a:rPr lang="ko-KR" altLang="en-US" dirty="0"/>
              <a:t>를 </a:t>
            </a:r>
            <a:r>
              <a:rPr lang="en-US" altLang="ko-KR" dirty="0"/>
              <a:t>estimate</a:t>
            </a:r>
            <a:r>
              <a:rPr lang="ko-KR" altLang="en-US" dirty="0"/>
              <a:t>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8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풀그래프</a:t>
            </a:r>
            <a:r>
              <a:rPr lang="en-US" altLang="ko-KR" dirty="0"/>
              <a:t>conv</a:t>
            </a:r>
            <a:r>
              <a:rPr lang="ko-KR" altLang="en-US" dirty="0"/>
              <a:t>와 가깝게 하기 위해서 </a:t>
            </a:r>
            <a:r>
              <a:rPr lang="en-US" altLang="ko-KR" dirty="0"/>
              <a:t>old rep </a:t>
            </a:r>
            <a:r>
              <a:rPr lang="ko-KR" altLang="en-US" dirty="0"/>
              <a:t>식을 자세히 보면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old rep</a:t>
            </a:r>
            <a:r>
              <a:rPr lang="ko-KR" altLang="en-US" dirty="0"/>
              <a:t>를 </a:t>
            </a:r>
            <a:r>
              <a:rPr lang="ko-KR" altLang="en-US" dirty="0" err="1"/>
              <a:t>계산할때</a:t>
            </a:r>
            <a:r>
              <a:rPr lang="ko-KR" altLang="en-US" dirty="0"/>
              <a:t> </a:t>
            </a:r>
            <a:r>
              <a:rPr lang="en-US" altLang="ko-KR" dirty="0"/>
              <a:t>0~t-1</a:t>
            </a:r>
            <a:r>
              <a:rPr lang="ko-KR" altLang="en-US" dirty="0"/>
              <a:t>까지에 이웃을 사용하지 않는 대신 루트 </a:t>
            </a:r>
            <a:r>
              <a:rPr lang="en-US" altLang="ko-KR" dirty="0"/>
              <a:t>d</a:t>
            </a:r>
            <a:r>
              <a:rPr lang="ko-KR" altLang="en-US" dirty="0"/>
              <a:t>를 양변에 곱하면 </a:t>
            </a:r>
            <a:r>
              <a:rPr lang="en-US" altLang="ko-KR" dirty="0"/>
              <a:t>d*e</a:t>
            </a:r>
            <a:r>
              <a:rPr lang="ko-KR" altLang="en-US" dirty="0"/>
              <a:t>로 </a:t>
            </a:r>
            <a:r>
              <a:rPr lang="en-US" altLang="ko-KR" dirty="0"/>
              <a:t>0~t-1</a:t>
            </a:r>
            <a:r>
              <a:rPr lang="ko-KR" altLang="en-US" dirty="0"/>
              <a:t>까지의 이웃 시그널을 표현할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시점의 이웃을 모델링하기 위한 두번째 항을 살펴보면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Degree sync</a:t>
            </a:r>
            <a:r>
              <a:rPr lang="ko-KR" altLang="en-US" dirty="0"/>
              <a:t>라는 개념이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D’</a:t>
            </a:r>
            <a:r>
              <a:rPr lang="ko-KR" altLang="en-US" dirty="0"/>
              <a:t>은 </a:t>
            </a:r>
            <a:r>
              <a:rPr lang="en-US" altLang="ko-KR" dirty="0"/>
              <a:t>norm weigh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표현하고 베타는 </a:t>
            </a:r>
            <a:r>
              <a:rPr lang="en-US" altLang="ko-KR" dirty="0"/>
              <a:t>old </a:t>
            </a:r>
            <a:r>
              <a:rPr lang="en-US" altLang="ko-KR" dirty="0" err="1"/>
              <a:t>degre</a:t>
            </a:r>
            <a:r>
              <a:rPr lang="ko-KR" altLang="en-US" dirty="0"/>
              <a:t>의 </a:t>
            </a:r>
            <a:r>
              <a:rPr lang="en-US" altLang="ko-KR" dirty="0" err="1"/>
              <a:t>impac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조절하는 </a:t>
            </a:r>
            <a:r>
              <a:rPr lang="ko-KR" altLang="en-US" dirty="0" err="1"/>
              <a:t>하이퍼파라미터다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7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 파이는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단기 선호도에 대한 중요도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</a:t>
            </a:r>
            <a:r>
              <a:rPr lang="ko-KR" altLang="en-US" dirty="0"/>
              <a:t>을 합치고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en-US" altLang="ko-KR" dirty="0" err="1"/>
              <a:t>wf</a:t>
            </a:r>
            <a:r>
              <a:rPr lang="ko-KR" altLang="en-US" dirty="0"/>
              <a:t>는 </a:t>
            </a:r>
            <a:r>
              <a:rPr lang="en-US" altLang="ko-KR" dirty="0"/>
              <a:t>2x1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번째 </a:t>
            </a:r>
            <a:r>
              <a:rPr lang="en-US" altLang="ko-KR" dirty="0"/>
              <a:t>CNN </a:t>
            </a:r>
            <a:r>
              <a:rPr lang="ko-KR" altLang="en-US" dirty="0"/>
              <a:t>필터를 의미한다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 파이는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단기 선호도에 대한 중요도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</a:t>
            </a:r>
            <a:r>
              <a:rPr lang="ko-KR" altLang="en-US" dirty="0"/>
              <a:t>을 합치고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en-US" altLang="ko-KR" dirty="0" err="1"/>
              <a:t>wf</a:t>
            </a:r>
            <a:r>
              <a:rPr lang="ko-KR" altLang="en-US" dirty="0"/>
              <a:t>는 </a:t>
            </a:r>
            <a:r>
              <a:rPr lang="en-US" altLang="ko-KR" dirty="0"/>
              <a:t>2x1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번째 </a:t>
            </a:r>
            <a:r>
              <a:rPr lang="en-US" altLang="ko-KR" dirty="0"/>
              <a:t>CNN </a:t>
            </a:r>
            <a:r>
              <a:rPr lang="ko-KR" altLang="en-US" dirty="0"/>
              <a:t>필터를 의미한다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6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IGC</a:t>
            </a:r>
            <a:r>
              <a:rPr lang="ko-KR" altLang="en-US" dirty="0"/>
              <a:t>는 주로 </a:t>
            </a:r>
            <a:r>
              <a:rPr lang="en-US" altLang="ko-KR" dirty="0"/>
              <a:t>active node</a:t>
            </a:r>
            <a:r>
              <a:rPr lang="ko-KR" altLang="en-US" dirty="0"/>
              <a:t>만을 사용해서 </a:t>
            </a:r>
            <a:r>
              <a:rPr lang="en-US" altLang="ko-KR" dirty="0"/>
              <a:t>rep</a:t>
            </a:r>
            <a:r>
              <a:rPr lang="ko-KR" altLang="en-US" dirty="0"/>
              <a:t>을 업데이트하기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에 </a:t>
            </a:r>
            <a:r>
              <a:rPr lang="en-US" altLang="ko-KR" dirty="0"/>
              <a:t>out of date </a:t>
            </a:r>
            <a:r>
              <a:rPr lang="ko-KR" altLang="en-US" dirty="0"/>
              <a:t>이슈를 발생시킨다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이유는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파라미터가 트레이닝 과정에 관여하지 않기 때문인데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CED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</a:t>
            </a:r>
            <a:r>
              <a:rPr lang="en-US" altLang="ko-KR" dirty="0"/>
              <a:t>refresh </a:t>
            </a:r>
            <a:r>
              <a:rPr lang="ko-KR" altLang="en-US" dirty="0"/>
              <a:t>하기 위해 두가지 방법을 제안한다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핵심은 새로운 데이터에서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으로 연결시키는 것에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Direct update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active </a:t>
            </a:r>
            <a:r>
              <a:rPr lang="ko-KR" altLang="en-US" dirty="0"/>
              <a:t>노드의 새로운 선호 시그널을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에 직접적으로 </a:t>
            </a:r>
            <a:r>
              <a:rPr lang="en-US" altLang="ko-KR" dirty="0"/>
              <a:t>injecting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단계의 </a:t>
            </a:r>
            <a:r>
              <a:rPr lang="en-US" altLang="ko-KR" dirty="0"/>
              <a:t>inactive </a:t>
            </a:r>
            <a:r>
              <a:rPr lang="ko-KR" altLang="en-US" dirty="0"/>
              <a:t>노드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</a:t>
            </a:r>
            <a:r>
              <a:rPr lang="ko-KR" altLang="en-US" dirty="0" err="1"/>
              <a:t>틸드는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active </a:t>
            </a:r>
            <a:r>
              <a:rPr lang="ko-KR" altLang="en-US" dirty="0"/>
              <a:t>노드에 연결되어 있는 </a:t>
            </a:r>
            <a:r>
              <a:rPr lang="en-US" altLang="ko-KR" dirty="0"/>
              <a:t>m</a:t>
            </a:r>
            <a:r>
              <a:rPr lang="ko-KR" altLang="en-US" dirty="0"/>
              <a:t>의 최종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KNN</a:t>
            </a:r>
            <a:r>
              <a:rPr lang="ko-KR" altLang="en-US" dirty="0"/>
              <a:t>은 </a:t>
            </a:r>
            <a:r>
              <a:rPr lang="en-US" altLang="ko-KR" dirty="0"/>
              <a:t>old rep r_m,t-1</a:t>
            </a:r>
            <a:r>
              <a:rPr lang="ko-KR" altLang="en-US" dirty="0"/>
              <a:t>과 </a:t>
            </a:r>
            <a:r>
              <a:rPr lang="en-US" altLang="ko-KR" dirty="0"/>
              <a:t>t-1</a:t>
            </a:r>
            <a:r>
              <a:rPr lang="ko-KR" altLang="en-US" dirty="0"/>
              <a:t>단계의 </a:t>
            </a:r>
            <a:r>
              <a:rPr lang="en-US" altLang="ko-KR" dirty="0"/>
              <a:t>active </a:t>
            </a:r>
            <a:r>
              <a:rPr lang="ko-KR" altLang="en-US" dirty="0"/>
              <a:t>노드 사이의 거리를 기준으로 </a:t>
            </a:r>
            <a:r>
              <a:rPr lang="en-US" altLang="ko-KR" dirty="0"/>
              <a:t>m</a:t>
            </a:r>
            <a:r>
              <a:rPr lang="ko-KR" altLang="en-US" dirty="0"/>
              <a:t>과 가장 가까운 </a:t>
            </a:r>
            <a:r>
              <a:rPr lang="en-US" altLang="ko-KR" dirty="0"/>
              <a:t>top-k </a:t>
            </a:r>
            <a:r>
              <a:rPr lang="ko-KR" altLang="en-US" dirty="0"/>
              <a:t>개 </a:t>
            </a:r>
            <a:r>
              <a:rPr lang="en-US" altLang="ko-KR" dirty="0"/>
              <a:t>active node</a:t>
            </a:r>
            <a:r>
              <a:rPr lang="ko-KR" altLang="en-US" dirty="0"/>
              <a:t>를 계산하는 </a:t>
            </a:r>
            <a:r>
              <a:rPr lang="en-US" altLang="ko-KR" dirty="0"/>
              <a:t>operator</a:t>
            </a:r>
          </a:p>
          <a:p>
            <a:pPr marL="0" indent="0">
              <a:buNone/>
            </a:pPr>
            <a:r>
              <a:rPr lang="ko-KR" altLang="en-US" dirty="0"/>
              <a:t>델타는 유클리드 거리와 같은 단위 측정 기준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감마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active node</a:t>
            </a:r>
            <a:r>
              <a:rPr lang="ko-KR" altLang="en-US" dirty="0"/>
              <a:t>의 영향력을 결정하는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29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CED</a:t>
            </a:r>
            <a:r>
              <a:rPr lang="ko-KR" altLang="en-US" dirty="0"/>
              <a:t>는 즉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현재 </a:t>
            </a:r>
            <a:r>
              <a:rPr lang="en-US" altLang="ko-KR" dirty="0"/>
              <a:t>active node </a:t>
            </a:r>
            <a:r>
              <a:rPr lang="ko-KR" altLang="en-US" dirty="0"/>
              <a:t>중 이전 단계에서 비슷했던 노드를 사용해서 </a:t>
            </a:r>
            <a:r>
              <a:rPr lang="en-US" altLang="ko-KR" dirty="0"/>
              <a:t>refresh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예를들어</a:t>
            </a:r>
            <a:r>
              <a:rPr lang="en-US" altLang="ko-KR" dirty="0"/>
              <a:t>, inactive </a:t>
            </a:r>
            <a:r>
              <a:rPr lang="ko-KR" altLang="en-US" dirty="0"/>
              <a:t>유저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단계에서 유사한 유저들과 함께 단기 선호가 변화할 것이라고 생각하는 것이다</a:t>
            </a:r>
            <a:r>
              <a:rPr lang="en-US" altLang="ko-KR" dirty="0"/>
              <a:t>. =&gt; </a:t>
            </a:r>
            <a:r>
              <a:rPr lang="ko-KR" altLang="en-US" dirty="0"/>
              <a:t>유사했던 놈들이 유사하게 변화를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암튼 지금 </a:t>
            </a:r>
            <a:r>
              <a:rPr lang="en-US" altLang="ko-KR" dirty="0"/>
              <a:t>inactive</a:t>
            </a:r>
            <a:r>
              <a:rPr lang="ko-KR" altLang="en-US" dirty="0"/>
              <a:t>라고 해도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active </a:t>
            </a:r>
            <a:r>
              <a:rPr lang="ko-KR" altLang="en-US" dirty="0"/>
              <a:t>한 애들과 비슷했다면 그 선호도도 비슷하게 진화할 것이라는 것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0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시스템은 주기적으로 재훈련 되어야한다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논문에서는 </a:t>
            </a:r>
            <a:r>
              <a:rPr lang="en-US" altLang="ko-KR" dirty="0"/>
              <a:t>GCN </a:t>
            </a:r>
            <a:r>
              <a:rPr lang="ko-KR" altLang="en-US" dirty="0"/>
              <a:t>기반 추천 시스템의 재훈련 과정에 대한 문제점을 주제로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Indirect update</a:t>
            </a:r>
          </a:p>
          <a:p>
            <a:pPr marL="0" indent="0">
              <a:buNone/>
            </a:pPr>
            <a:r>
              <a:rPr lang="en-US" altLang="ko-KR" dirty="0"/>
              <a:t>Inactive node</a:t>
            </a:r>
            <a:r>
              <a:rPr lang="ko-KR" altLang="en-US" dirty="0"/>
              <a:t>의 파라미터를 </a:t>
            </a:r>
            <a:r>
              <a:rPr lang="en-US" altLang="ko-KR" dirty="0"/>
              <a:t>training objective</a:t>
            </a:r>
            <a:r>
              <a:rPr lang="ko-KR" altLang="en-US" dirty="0"/>
              <a:t>에 간접적으로 </a:t>
            </a:r>
            <a:r>
              <a:rPr lang="en-US" altLang="ko-KR" dirty="0" err="1"/>
              <a:t>injec</a:t>
            </a:r>
            <a:r>
              <a:rPr lang="ko-KR" altLang="en-US" dirty="0"/>
              <a:t>해서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param</a:t>
            </a:r>
            <a:r>
              <a:rPr lang="ko-KR" altLang="en-US" dirty="0"/>
              <a:t>을 업데이트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Direct </a:t>
            </a:r>
            <a:r>
              <a:rPr lang="en-US" altLang="ko-KR" dirty="0" err="1"/>
              <a:t>updat</a:t>
            </a:r>
            <a:r>
              <a:rPr lang="ko-KR" altLang="en-US" dirty="0"/>
              <a:t>가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업데이트하더라도</a:t>
            </a:r>
            <a:r>
              <a:rPr lang="en-US" altLang="ko-KR" dirty="0"/>
              <a:t>, t</a:t>
            </a:r>
            <a:r>
              <a:rPr lang="ko-KR" altLang="en-US" dirty="0"/>
              <a:t>시점 </a:t>
            </a:r>
            <a:r>
              <a:rPr lang="en-US" altLang="ko-KR" dirty="0"/>
              <a:t>active </a:t>
            </a:r>
            <a:r>
              <a:rPr lang="ko-KR" altLang="en-US" dirty="0"/>
              <a:t>노드만 사용해서 트레이닝하기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parameters</a:t>
            </a:r>
            <a:r>
              <a:rPr lang="ko-KR" altLang="en-US" dirty="0"/>
              <a:t>까지는 업데이트하지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Indirect update</a:t>
            </a:r>
            <a:r>
              <a:rPr lang="ko-KR" altLang="en-US" dirty="0"/>
              <a:t>를 통해서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파라미터도 업데이트 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94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최종적으로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3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과 기존 재훈련 모델과 퍼포먼스 비교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CED IGC</a:t>
            </a:r>
            <a:r>
              <a:rPr lang="ko-KR" altLang="en-US" dirty="0"/>
              <a:t>가 추천 성능에 어떤 영향을 주는가</a:t>
            </a:r>
            <a:r>
              <a:rPr lang="en-US" altLang="ko-KR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어떤 </a:t>
            </a:r>
            <a:r>
              <a:rPr lang="ko-KR" altLang="en-US" dirty="0" err="1"/>
              <a:t>하이퍼파라미터가</a:t>
            </a:r>
            <a:r>
              <a:rPr lang="ko-KR" altLang="en-US" dirty="0"/>
              <a:t> </a:t>
            </a:r>
            <a:r>
              <a:rPr lang="en-US" altLang="ko-KR" dirty="0"/>
              <a:t>cl </a:t>
            </a:r>
            <a:r>
              <a:rPr lang="en-US" altLang="ko-KR" dirty="0" err="1"/>
              <a:t>lightgcn</a:t>
            </a:r>
            <a:r>
              <a:rPr lang="ko-KR" altLang="en-US" dirty="0"/>
              <a:t>의 추천 성능에 영향을 주는가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23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2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새로운 데이터가 왔을 때 모델을 업데이트하는 방식은 크게 </a:t>
            </a:r>
            <a:r>
              <a:rPr lang="en-US" altLang="ko-KR" dirty="0"/>
              <a:t>3</a:t>
            </a:r>
            <a:r>
              <a:rPr lang="ko-KR" altLang="en-US" dirty="0"/>
              <a:t>가지로 나눌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</a:t>
            </a:r>
            <a:r>
              <a:rPr lang="en-US" altLang="ko-KR" dirty="0"/>
              <a:t>: </a:t>
            </a:r>
            <a:r>
              <a:rPr lang="ko-KR" altLang="en-US" dirty="0" err="1"/>
              <a:t>존나비쌈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ko-KR" altLang="en-US" dirty="0" err="1"/>
              <a:t>그래프랑</a:t>
            </a:r>
            <a:r>
              <a:rPr lang="ko-KR" altLang="en-US" dirty="0"/>
              <a:t>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파인튜닝을</a:t>
            </a:r>
            <a:r>
              <a:rPr lang="ko-KR" altLang="en-US" dirty="0"/>
              <a:t> 하지만 여전히 전체 그래프를 사용하긴 </a:t>
            </a:r>
            <a:r>
              <a:rPr lang="ko-KR" altLang="en-US" dirty="0" err="1"/>
              <a:t>해야됌</a:t>
            </a:r>
            <a:r>
              <a:rPr lang="en-US" altLang="ko-KR" dirty="0"/>
              <a:t>. </a:t>
            </a:r>
            <a:r>
              <a:rPr lang="ko-KR" altLang="en-US" dirty="0"/>
              <a:t>풀보단 저렴하지만 여전히 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그래프 없는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</a:t>
            </a:r>
            <a:r>
              <a:rPr lang="en-US" altLang="ko-KR" dirty="0"/>
              <a:t>. </a:t>
            </a:r>
            <a:r>
              <a:rPr lang="ko-KR" altLang="en-US" dirty="0" err="1"/>
              <a:t>저렴하긴한데</a:t>
            </a:r>
            <a:r>
              <a:rPr lang="ko-KR" altLang="en-US" dirty="0"/>
              <a:t> 장기 선호를 </a:t>
            </a:r>
            <a:r>
              <a:rPr lang="ko-KR" altLang="en-US" dirty="0" err="1"/>
              <a:t>기억못해</a:t>
            </a:r>
            <a:r>
              <a:rPr lang="ko-KR" altLang="en-US" dirty="0"/>
              <a:t> 망각현상과 </a:t>
            </a:r>
            <a:r>
              <a:rPr lang="ko-KR" altLang="en-US" dirty="0" err="1"/>
              <a:t>오버피팅이</a:t>
            </a:r>
            <a:r>
              <a:rPr lang="ko-KR" altLang="en-US" dirty="0"/>
              <a:t> </a:t>
            </a:r>
            <a:r>
              <a:rPr lang="ko-KR" altLang="en-US" dirty="0" err="1"/>
              <a:t>일어남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2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방식의 장단점을 결합해서 효율적이고 효과적인 </a:t>
            </a:r>
            <a:r>
              <a:rPr lang="en-US" altLang="ko-KR" dirty="0"/>
              <a:t>GNC </a:t>
            </a:r>
            <a:r>
              <a:rPr lang="ko-KR" altLang="en-US" dirty="0"/>
              <a:t>추천 시스템 재훈련 방식을 고려함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올드그래프를</a:t>
            </a:r>
            <a:r>
              <a:rPr lang="ko-KR" altLang="en-US" dirty="0"/>
              <a:t> 사용하지 않고</a:t>
            </a:r>
            <a:endParaRPr lang="en-US" altLang="ko-KR" dirty="0"/>
          </a:p>
          <a:p>
            <a:r>
              <a:rPr lang="ko-KR" altLang="en-US" dirty="0" err="1"/>
              <a:t>올드</a:t>
            </a:r>
            <a:r>
              <a:rPr lang="ko-KR" altLang="en-US" dirty="0"/>
              <a:t> 그래프의 장기 선호 시그널은 보존하면서</a:t>
            </a:r>
            <a:endParaRPr lang="en-US" altLang="ko-KR" dirty="0"/>
          </a:p>
          <a:p>
            <a:r>
              <a:rPr lang="ko-KR" altLang="en-US" dirty="0"/>
              <a:t>새로운 단기선호 시그널과 장기 선호 시그널을 혼합하는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말하자면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</a:t>
            </a:r>
            <a:r>
              <a:rPr lang="ko-KR" altLang="en-US" dirty="0"/>
              <a:t> 사용해서 풀 </a:t>
            </a:r>
            <a:r>
              <a:rPr lang="ko-KR" altLang="en-US" dirty="0" err="1"/>
              <a:t>리트래이닝이랑</a:t>
            </a:r>
            <a:r>
              <a:rPr lang="ko-KR" altLang="en-US" dirty="0"/>
              <a:t> </a:t>
            </a:r>
            <a:r>
              <a:rPr lang="ko-KR" altLang="en-US" dirty="0" err="1"/>
              <a:t>견줄만한</a:t>
            </a:r>
            <a:r>
              <a:rPr lang="ko-KR" altLang="en-US" dirty="0"/>
              <a:t> 성능을 발휘해보겠다는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8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이걸 하기 위한 핵심은 </a:t>
            </a:r>
            <a:r>
              <a:rPr lang="ko-KR" altLang="en-US" dirty="0" err="1"/>
              <a:t>올드</a:t>
            </a:r>
            <a:r>
              <a:rPr lang="ko-KR" altLang="en-US" dirty="0"/>
              <a:t> 그래프와 </a:t>
            </a:r>
            <a:r>
              <a:rPr lang="ko-KR" altLang="en-US" dirty="0" err="1"/>
              <a:t>인크레멘탈</a:t>
            </a:r>
            <a:r>
              <a:rPr lang="ko-KR" altLang="en-US" dirty="0"/>
              <a:t> 그래프를 기반으로 풀 그래프 </a:t>
            </a:r>
            <a:r>
              <a:rPr lang="ko-KR" altLang="en-US" dirty="0" err="1"/>
              <a:t>컨볼루션을</a:t>
            </a:r>
            <a:r>
              <a:rPr lang="ko-KR" altLang="en-US" dirty="0"/>
              <a:t> 어떻게 </a:t>
            </a:r>
            <a:r>
              <a:rPr lang="en-US" altLang="ko-KR" dirty="0"/>
              <a:t>estimate</a:t>
            </a:r>
            <a:r>
              <a:rPr lang="ko-KR" altLang="en-US" dirty="0"/>
              <a:t>하는 </a:t>
            </a:r>
            <a:r>
              <a:rPr lang="ko-KR" altLang="en-US" dirty="0" err="1"/>
              <a:t>것인가인데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이걸 하기 위해서는 </a:t>
            </a:r>
            <a:r>
              <a:rPr lang="ko-KR" altLang="en-US" dirty="0" err="1"/>
              <a:t>어려운게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그래프 </a:t>
            </a:r>
            <a:r>
              <a:rPr lang="ko-KR" altLang="en-US" dirty="0" err="1"/>
              <a:t>콘볼루션에서는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새로운 이웃으로 형성될 뿐만 아니라 기존 이웃의 </a:t>
            </a:r>
            <a:r>
              <a:rPr lang="ko-KR" altLang="en-US" dirty="0" err="1"/>
              <a:t>노말라이제이션</a:t>
            </a:r>
            <a:r>
              <a:rPr lang="ko-KR" altLang="en-US" dirty="0"/>
              <a:t> </a:t>
            </a:r>
            <a:r>
              <a:rPr lang="ko-KR" altLang="en-US" dirty="0" err="1"/>
              <a:t>웨이팅에도</a:t>
            </a:r>
            <a:r>
              <a:rPr lang="ko-KR" altLang="en-US" dirty="0"/>
              <a:t> 영향을 끼친다</a:t>
            </a:r>
            <a:r>
              <a:rPr lang="en-US" altLang="ko-KR" dirty="0"/>
              <a:t>. </a:t>
            </a:r>
            <a:r>
              <a:rPr lang="ko-KR" altLang="en-US" dirty="0"/>
              <a:t>이것은 이웃 기반으로 하는 </a:t>
            </a:r>
            <a:r>
              <a:rPr lang="en-US" altLang="ko-KR" dirty="0"/>
              <a:t>GCN </a:t>
            </a:r>
            <a:r>
              <a:rPr lang="ko-KR" altLang="en-US" dirty="0"/>
              <a:t>모델에서 상당히 중요한 것이다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은 장기 선호를 의미한다</a:t>
            </a:r>
            <a:r>
              <a:rPr lang="en-US" altLang="ko-KR" dirty="0"/>
              <a:t>. </a:t>
            </a:r>
            <a:r>
              <a:rPr lang="ko-KR" altLang="en-US" dirty="0"/>
              <a:t>선호도는 바뀔 수 있기 때문에 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장기 선호와 서로 다를 수 있다</a:t>
            </a:r>
            <a:r>
              <a:rPr lang="en-US" altLang="ko-KR" dirty="0"/>
              <a:t>. Old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없이 파인 튜닝을 하면 망각현상이 일어날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가 없기 때문에 이런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위해서는 추가적인 작업이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7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목적을 달성하기 위해 </a:t>
            </a:r>
            <a:r>
              <a:rPr lang="en-US" altLang="ko-KR" dirty="0"/>
              <a:t>IGC</a:t>
            </a:r>
            <a:r>
              <a:rPr lang="ko-KR" altLang="en-US" dirty="0"/>
              <a:t>를 고안함</a:t>
            </a:r>
            <a:r>
              <a:rPr lang="en-US" altLang="ko-KR" dirty="0"/>
              <a:t>. </a:t>
            </a:r>
            <a:r>
              <a:rPr lang="ko-KR" altLang="en-US" dirty="0"/>
              <a:t>이는 풀 그래프 </a:t>
            </a:r>
            <a:r>
              <a:rPr lang="ko-KR" altLang="en-US" dirty="0" err="1"/>
              <a:t>콘볼루션을</a:t>
            </a:r>
            <a:r>
              <a:rPr lang="ko-KR" altLang="en-US" dirty="0"/>
              <a:t> </a:t>
            </a:r>
            <a:r>
              <a:rPr lang="en-US" altLang="ko-KR" dirty="0"/>
              <a:t>old rep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를 기반으로 </a:t>
            </a:r>
            <a:r>
              <a:rPr lang="en-US" altLang="ko-KR" dirty="0" err="1"/>
              <a:t>estimat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incre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위한 </a:t>
            </a:r>
            <a:r>
              <a:rPr lang="en-US" altLang="ko-KR" dirty="0"/>
              <a:t>CED</a:t>
            </a:r>
            <a:r>
              <a:rPr lang="ko-KR" altLang="en-US" dirty="0"/>
              <a:t>를 고안했다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IGC</a:t>
            </a:r>
            <a:r>
              <a:rPr lang="ko-KR" altLang="en-US" dirty="0"/>
              <a:t>와 </a:t>
            </a:r>
            <a:r>
              <a:rPr lang="en-US" altLang="ko-KR" dirty="0"/>
              <a:t>CED</a:t>
            </a:r>
            <a:r>
              <a:rPr lang="ko-KR" altLang="en-US" dirty="0"/>
              <a:t>는 대부분 </a:t>
            </a:r>
            <a:r>
              <a:rPr lang="en-US" altLang="ko-KR" dirty="0"/>
              <a:t>GCN </a:t>
            </a:r>
            <a:r>
              <a:rPr lang="ko-KR" altLang="en-US" dirty="0"/>
              <a:t>모델에서 </a:t>
            </a:r>
            <a:r>
              <a:rPr lang="ko-KR" altLang="en-US" dirty="0" err="1"/>
              <a:t>활용가능하고</a:t>
            </a:r>
            <a:r>
              <a:rPr lang="ko-KR" altLang="en-US" dirty="0"/>
              <a:t> 본 논문에서는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기반에서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5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식에서는 재훈련을 위해 </a:t>
            </a:r>
            <a:r>
              <a:rPr lang="en-US" altLang="ko-KR" dirty="0"/>
              <a:t>It</a:t>
            </a:r>
            <a:r>
              <a:rPr lang="ko-KR" altLang="en-US" dirty="0"/>
              <a:t>와 </a:t>
            </a:r>
            <a:r>
              <a:rPr lang="en-US" altLang="ko-KR" dirty="0"/>
              <a:t>Gt</a:t>
            </a:r>
            <a:r>
              <a:rPr lang="ko-KR" altLang="en-US" dirty="0"/>
              <a:t>만을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는 다음 </a:t>
            </a:r>
            <a:r>
              <a:rPr lang="en-US" altLang="ko-KR" dirty="0"/>
              <a:t>t+1</a:t>
            </a:r>
            <a:r>
              <a:rPr lang="ko-KR" altLang="en-US" dirty="0"/>
              <a:t>을 </a:t>
            </a:r>
            <a:r>
              <a:rPr lang="ko-KR" altLang="en-US" dirty="0" err="1"/>
              <a:t>서빙하기</a:t>
            </a:r>
            <a:r>
              <a:rPr lang="ko-KR" altLang="en-US" dirty="0"/>
              <a:t> 위해 사용된다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It+1</a:t>
            </a:r>
            <a:r>
              <a:rPr lang="ko-KR" altLang="en-US" dirty="0"/>
              <a:t>은 재훈련 결과를 평가하기 위해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4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Causal Incremental Graph Convolution for Recommender System Retraining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2023. 3. 3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Sihao</a:t>
            </a:r>
            <a:r>
              <a:rPr lang="en-US" altLang="ko-KR" sz="1600" dirty="0"/>
              <a:t> Ding , </a:t>
            </a:r>
            <a:r>
              <a:rPr lang="en-US" altLang="ko-KR" sz="1600" dirty="0" err="1"/>
              <a:t>Fuli</a:t>
            </a:r>
            <a:r>
              <a:rPr lang="en-US" altLang="ko-KR" sz="1600" dirty="0"/>
              <a:t> Feng,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al, IEEE, 2022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formulation, we retrain using only the latest stage’s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the incremental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.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used to serve for next stage t+1; thus, we use the (future)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evaluate the retraining effectiveness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  <a:blipFill>
                <a:blip r:embed="rId4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34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A. GCN-based Recommender model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representation of node j at the lth layer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2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represents the neighbors of node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(accumulated degree) equals to the number of nodes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focus on the neighborhood aggregation in this work, omitting the feature transformation function σ (·) for briefness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9B8B251-7370-0391-8912-AF886A7D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99" y="4097850"/>
            <a:ext cx="4396231" cy="14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equals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∪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an efficient retraining means bypassing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and using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800" b="1" i="1" dirty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estimate the full graph convolution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D947D2-C7BD-977E-27F0-363A257EC288}"/>
              </a:ext>
            </a:extLst>
          </p:cNvPr>
          <p:cNvGrpSpPr/>
          <p:nvPr/>
        </p:nvGrpSpPr>
        <p:grpSpPr>
          <a:xfrm>
            <a:off x="618281" y="3090446"/>
            <a:ext cx="7333527" cy="2525637"/>
            <a:chOff x="838200" y="3163208"/>
            <a:chExt cx="10168360" cy="278840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87821E-8806-6F86-FF95-5975CF52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503" y="3163208"/>
              <a:ext cx="5295057" cy="2085127"/>
            </a:xfrm>
            <a:prstGeom prst="rect">
              <a:avLst/>
            </a:prstGeom>
          </p:spPr>
        </p:pic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CE0E46FF-55BA-DC82-033F-88125AAF66B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H="1">
              <a:off x="5365657" y="2254959"/>
              <a:ext cx="379783" cy="5606968"/>
            </a:xfrm>
            <a:prstGeom prst="bentConnector3">
              <a:avLst>
                <a:gd name="adj1" fmla="val 160192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A64A3D-D619-5C98-B3BE-523341505228}"/>
                </a:ext>
              </a:extLst>
            </p:cNvPr>
            <p:cNvSpPr txBox="1"/>
            <p:nvPr/>
          </p:nvSpPr>
          <p:spPr>
            <a:xfrm>
              <a:off x="1778645" y="5645180"/>
              <a:ext cx="2664467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full graph convolution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FD7796-B0B9-2546-8700-015D69552B29}"/>
                </a:ext>
              </a:extLst>
            </p:cNvPr>
            <p:cNvSpPr txBox="1"/>
            <p:nvPr/>
          </p:nvSpPr>
          <p:spPr>
            <a:xfrm>
              <a:off x="8539030" y="5645791"/>
              <a:ext cx="744636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IGC</a:t>
              </a:r>
              <a:endParaRPr lang="ko-KR" altLang="en-US" sz="1200" b="1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BAF57B6-2B7D-8336-E4DD-7619D038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863618"/>
              <a:ext cx="4201191" cy="646884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683CE09-0AC4-01C0-14B1-93D3BD11E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353" y="3277277"/>
            <a:ext cx="2579447" cy="23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first term of old representation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we are not allowed to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IGC,</a:t>
                </a:r>
                <a:b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</a:b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~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∗</m:t>
                    </m:r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instead, which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has encoded the signal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C43501A-4930-A4B8-8262-BF5FD103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604" y="3729941"/>
            <a:ext cx="4201191" cy="6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/>
                  <a:t>the second term for new neighbors modeling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/>
                  <a:t>1) </a:t>
                </a:r>
                <a:r>
                  <a:rPr lang="en-US" altLang="ko-KR" sz="1600" b="1" dirty="0"/>
                  <a:t>Degree Synchronizer</a:t>
                </a:r>
                <a:endParaRPr lang="en-US" altLang="ko-KR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~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normalization weight estimated by the </a:t>
                </a:r>
                <a:r>
                  <a:rPr lang="en-US" altLang="ko-KR" sz="16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degree synchronizer</a:t>
                </a: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β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end-to-end trained to control the impact of old degree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601F848-3EF5-87F1-E440-72E2E79C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843" y="3866357"/>
            <a:ext cx="4324714" cy="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Representation Aggregator </a:t>
                </a:r>
                <a14:m>
                  <m:oMath xmlns:m="http://schemas.openxmlformats.org/officeDocument/2006/math">
                    <m:r>
                      <a:rPr lang="el-GR" altLang="ko-KR" sz="1600" b="1" i="1" dirty="0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  <m:t> · </m:t>
                        </m:r>
                      </m:e>
                    </m:d>
                  </m:oMath>
                </a14:m>
                <a:endParaRPr lang="en-US" altLang="ko-KR" sz="1600" b="1" dirty="0">
                  <a:latin typeface="나눔스퀘어 ExtraBold" panose="020B0600000101010101" pitchFamily="50" charset="-127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aggregator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adjusts the importance of long- and short-term preferences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aligns the scale of the two representations in the training process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𝒑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(·)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pooling operation,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𝒇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</m:t>
                    </m:r>
                    <m:sSup>
                      <m:s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18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filter of the CNN layer, and there can be multiple filters in a layer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93CA17F-8E80-009F-5D6B-A6BFE440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34" y="4143774"/>
            <a:ext cx="5401131" cy="10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 Incremental Graph Convolution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We apply IGC to </a:t>
            </a:r>
            <a:r>
              <a:rPr lang="en-US" altLang="ko-KR" sz="1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where we stack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 IGC layers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set the final representations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of all nodes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 the average of their representations at all layers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6BD75B-07E1-8436-2A37-900F93F7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09" y="2971736"/>
            <a:ext cx="220058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 mainly refreshes the representation of active nodes, which will, thus, face the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out-of-date issue on the inactive nodes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02BEC-C576-580B-E481-E9451F36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81" y="2877181"/>
            <a:ext cx="366763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reason is that the parameters correspond to the inactive nodes (e.g., node embedding) are not involved in the training procedure (e.g., backpropagation)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light, we consider two directions to properly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 the representation of inactive nodes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constructing the connection from new data to the representation of the inactive node</a:t>
            </a:r>
          </a:p>
        </p:txBody>
      </p:sp>
    </p:spTree>
    <p:extLst>
      <p:ext uri="{BB962C8B-B14F-4D97-AF65-F5344CB8AC3E}">
        <p14:creationId xmlns:p14="http://schemas.microsoft.com/office/powerpoint/2010/main" val="17820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1) 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directly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injecting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the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preference signal from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active nodes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into the representation of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an inactive node in stage t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the final representation that connects K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KNN(·)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nearest neighbor fetching operation that calculates the top-K nearest active nodes to node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according to a distance measure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𝜹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(e.g., the Euclidean distance) between the old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𝒂𝒄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𝜸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[0, 1]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hyperparameter that controls the influence of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70AD808-B6C3-9544-C3E6-C4A981CCF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18" y="4950234"/>
            <a:ext cx="6494964" cy="10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Methodology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Direct Update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Intuitively, CED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refreshes the representation of an inactive node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with the latest status of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active nodes that have shown similar properties in previous stages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instance, we believe that the inactive user m will exhibit similar short-term preference evolution as her/his similar users shown in stage t</a:t>
            </a:r>
          </a:p>
        </p:txBody>
      </p:sp>
    </p:spTree>
    <p:extLst>
      <p:ext uri="{BB962C8B-B14F-4D97-AF65-F5344CB8AC3E}">
        <p14:creationId xmlns:p14="http://schemas.microsoft.com/office/powerpoint/2010/main" val="13700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Indirect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including the parameters of inactive nodes into the training objective to indirectly push their representations to be updated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While </a:t>
                </a:r>
                <a:r>
                  <a:rPr lang="en-US" altLang="ko-KR" sz="18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 update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updates the representations of inactive nodes, their parameters are still not touched since we construct the training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only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way (</a:t>
                </a:r>
                <a:r>
                  <a:rPr lang="en-US" altLang="ko-KR" sz="18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indirect update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), the parameters of inactive nodes are attached to the objective function and updated during the retraining</a:t>
                </a: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 r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0B91739-6063-F295-5865-6D956FC6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75" y="4504357"/>
            <a:ext cx="573485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1002175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CED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= CI-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6 and 10 refer to IGC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3, 7, 11, and 12 refer to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7 and 12 correspond to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indirect update</a:t>
            </a:r>
            <a:b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direct update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inactive nodes, respectively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E0261-8B80-92EB-2E80-BE6A8C5A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73" y="1363308"/>
            <a:ext cx="5056387" cy="4686408"/>
          </a:xfrm>
          <a:prstGeom prst="rect">
            <a:avLst/>
          </a:prstGeom>
        </p:spPr>
      </p:pic>
      <p:sp>
        <p:nvSpPr>
          <p:cNvPr id="11" name="양쪽 중괄호 10">
            <a:extLst>
              <a:ext uri="{FF2B5EF4-FFF2-40B4-BE49-F238E27FC236}">
                <a16:creationId xmlns:a16="http://schemas.microsoft.com/office/drawing/2014/main" id="{1A1A9894-04B5-2657-9F83-A6026761F188}"/>
              </a:ext>
            </a:extLst>
          </p:cNvPr>
          <p:cNvSpPr/>
          <p:nvPr/>
        </p:nvSpPr>
        <p:spPr>
          <a:xfrm>
            <a:off x="6389225" y="3706512"/>
            <a:ext cx="5532699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4BA15-9F3C-F2AA-A473-46AE730E5ABD}"/>
              </a:ext>
            </a:extLst>
          </p:cNvPr>
          <p:cNvSpPr txBox="1"/>
          <p:nvPr/>
        </p:nvSpPr>
        <p:spPr>
          <a:xfrm>
            <a:off x="5600642" y="4240995"/>
            <a:ext cx="12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IGC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F2C22-4447-1DDB-597B-3D65D0BD39E4}"/>
              </a:ext>
            </a:extLst>
          </p:cNvPr>
          <p:cNvCxnSpPr/>
          <p:nvPr/>
        </p:nvCxnSpPr>
        <p:spPr>
          <a:xfrm flipH="1">
            <a:off x="4201610" y="4148398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605FCA-6F9B-B4F8-9341-E0BD5D73CE9C}"/>
              </a:ext>
            </a:extLst>
          </p:cNvPr>
          <p:cNvSpPr txBox="1"/>
          <p:nvPr/>
        </p:nvSpPr>
        <p:spPr>
          <a:xfrm>
            <a:off x="2092971" y="3963732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8E8002-6034-A241-8452-4B8C5C2B96B5}"/>
              </a:ext>
            </a:extLst>
          </p:cNvPr>
          <p:cNvCxnSpPr/>
          <p:nvPr/>
        </p:nvCxnSpPr>
        <p:spPr>
          <a:xfrm flipH="1">
            <a:off x="4097438" y="5865050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385F8-3354-F5A9-5817-83427476BB48}"/>
              </a:ext>
            </a:extLst>
          </p:cNvPr>
          <p:cNvSpPr txBox="1"/>
          <p:nvPr/>
        </p:nvSpPr>
        <p:spPr>
          <a:xfrm>
            <a:off x="1988799" y="5680384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RQ1: How is the performance of CI-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compared with the existing retraining methods?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RQ2: How do the CED and IGC operators affect the recommendation performance? 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RQ3: What factors (e.g., hyperparameters) significantly affect the recommendation performance of CI-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2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practical usage, a recommender system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needs to be periodically (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e.g., daily)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retrained to keep the model fresh with the new interaction data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work, we study the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 of GCN model retraining for the recommendation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has received relatively little scrutiny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new interactions for refreshing an old GCN model, there are three straightforward strategies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Full retraining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is very costly in both memory and time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Fine-Tuning With Old Graph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fine-tuning solution constructs training examples with new interactions only while still using the full graph structure. although this solution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costs fewer resources than full retraining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it is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still costly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due to the usage of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Fine-Tuning w/o Old Graph :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solution uses only the new interactions for model training and graph convolution which saves many computation and storage resources. However, the new interactions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contain only users’ short-term preferences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can differ much from the long-term performances and be much sparser It, thus,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suffers easily from forgetting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overfitting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issues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the pros and cons of the above intuitive strategies, we distill three considerations for effective and efficient GCN recommender retraining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detaching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reserving the old (long-term) preference signal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fusing the old and new preference signals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short, our target is to achieve comparable or even better recommendation accuracy as full retraining with the use of new interactions only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to estimate the output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</a:t>
            </a:r>
            <a:r>
              <a:rPr lang="en-US" altLang="ko-KR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full graph convolution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(i.e., on the whole graph for full retraining) based on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old node representations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9773E-5706-4728-73CD-41A7DE3E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16" y="2867655"/>
            <a:ext cx="603016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is, however, nontrivial to achieve for three reasons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In the full graph convolution,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not only bring new neighbors for a target node but also participate in the normalization weighting of old neighbors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It is known that the normalization weights of neighbors have a large impact on the GCN performance and need to be carefully considered.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The old representations are learned over historical data and represent long-term preference. Since user interests may drift, making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 discrepant from long-term preference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blindly fine-tuning old representations could make the model forget the long-term preference.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incremental graph lacks inactive nodes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that have no new interactions which calls for extra effort to refresh the representation of such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DA1E-5C97-860E-F0BE-F7F97413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44" y="4625808"/>
            <a:ext cx="3139512" cy="17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Toward our target, we first propose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 convolution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(IGC), which estimates the full graph convolution of a target node based on its old representation and the incremental graph structure.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we devise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colliding effect distillation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(CED) to refresh the representation of inactive nodes, which estimates the effect of new data on the representation of inactive nodes.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proposed IGC and CED are universal operators that are applicable to most GCN models. In this work, we equip them on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means the </a:t>
                </a: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interactions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collected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the bipartite user–item graph built on the interactions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which we also term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incremental graph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model parameters </a:t>
                </a:r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learned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Toward the target of efficient GCN model retraining, we formulate the task as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10474</TotalTime>
  <Words>2244</Words>
  <Application>Microsoft Office PowerPoint</Application>
  <PresentationFormat>와이드스크린</PresentationFormat>
  <Paragraphs>259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417</cp:revision>
  <dcterms:created xsi:type="dcterms:W3CDTF">2021-06-28T08:46:54Z</dcterms:created>
  <dcterms:modified xsi:type="dcterms:W3CDTF">2023-03-01T05:50:02Z</dcterms:modified>
</cp:coreProperties>
</file>