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66" r:id="rId24"/>
    <p:sldId id="282" r:id="rId25"/>
    <p:sldId id="283" r:id="rId26"/>
    <p:sldId id="285" r:id="rId27"/>
    <p:sldId id="286" r:id="rId28"/>
    <p:sldId id="287" r:id="rId29"/>
    <p:sldId id="281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ED7D31"/>
    <a:srgbClr val="92D050"/>
    <a:srgbClr val="669900"/>
    <a:srgbClr val="006600"/>
    <a:srgbClr val="5C8717"/>
    <a:srgbClr val="004F9E"/>
    <a:srgbClr val="F2F2F2"/>
    <a:srgbClr val="C2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30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2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EF34-DDA1-41A6-94BB-1D7567B3088F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8E54-26A4-461A-9177-07CC1B35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이웃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는 이웃들의 누적 차원으로 </a:t>
            </a:r>
            <a:r>
              <a:rPr lang="en-US" altLang="ko-KR" dirty="0"/>
              <a:t>normalization </a:t>
            </a:r>
            <a:r>
              <a:rPr lang="ko-KR" altLang="en-US" dirty="0"/>
              <a:t>역할을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시그마는 활성화 함수지만 </a:t>
            </a:r>
            <a:r>
              <a:rPr lang="ko-KR" altLang="en-US" dirty="0" err="1"/>
              <a:t>없에버릴거임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8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0~t</a:t>
            </a:r>
            <a:r>
              <a:rPr lang="ko-KR" altLang="en-US" dirty="0"/>
              <a:t>까지의 이웃은 </a:t>
            </a:r>
            <a:r>
              <a:rPr lang="en-US" altLang="ko-KR" dirty="0"/>
              <a:t>0~t-1</a:t>
            </a:r>
            <a:r>
              <a:rPr lang="ko-KR" altLang="en-US" dirty="0"/>
              <a:t>까지 이웃과 </a:t>
            </a:r>
            <a:r>
              <a:rPr lang="en-US" altLang="ko-KR" dirty="0"/>
              <a:t>t</a:t>
            </a:r>
            <a:r>
              <a:rPr lang="ko-KR" altLang="en-US" dirty="0"/>
              <a:t>시점에서 이웃의 합집합과 같다</a:t>
            </a:r>
            <a:r>
              <a:rPr lang="en-US" altLang="ko-KR" dirty="0"/>
              <a:t>. </a:t>
            </a:r>
            <a:r>
              <a:rPr lang="ko-KR" altLang="en-US" dirty="0"/>
              <a:t>그렇기 때문에 효과적인 재훈련을 위해서 </a:t>
            </a:r>
            <a:r>
              <a:rPr lang="en-US" altLang="ko-KR" dirty="0"/>
              <a:t>t-1</a:t>
            </a:r>
            <a:r>
              <a:rPr lang="ko-KR" altLang="en-US" dirty="0"/>
              <a:t>까지의 이웃은 </a:t>
            </a:r>
            <a:r>
              <a:rPr lang="en-US" altLang="ko-KR" dirty="0"/>
              <a:t>bypass(</a:t>
            </a:r>
            <a:r>
              <a:rPr lang="ko-KR" altLang="en-US" dirty="0"/>
              <a:t>우회</a:t>
            </a:r>
            <a:r>
              <a:rPr lang="en-US" altLang="ko-KR" dirty="0"/>
              <a:t>)</a:t>
            </a:r>
            <a:r>
              <a:rPr lang="ko-KR" altLang="en-US" dirty="0"/>
              <a:t>하고 오로지 </a:t>
            </a:r>
            <a:r>
              <a:rPr lang="en-US" altLang="ko-KR" dirty="0"/>
              <a:t>t</a:t>
            </a:r>
            <a:r>
              <a:rPr lang="ko-KR" altLang="en-US" dirty="0"/>
              <a:t>시점의 이웃만을 이용해 풀 그래프 </a:t>
            </a:r>
            <a:r>
              <a:rPr lang="en-US" altLang="ko-KR" dirty="0" err="1"/>
              <a:t>cov</a:t>
            </a:r>
            <a:r>
              <a:rPr lang="ko-KR" altLang="en-US" dirty="0"/>
              <a:t>를 </a:t>
            </a:r>
            <a:r>
              <a:rPr lang="en-US" altLang="ko-KR" dirty="0"/>
              <a:t>estimate</a:t>
            </a:r>
            <a:r>
              <a:rPr lang="ko-KR" altLang="en-US" dirty="0"/>
              <a:t>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88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풀그래프</a:t>
            </a:r>
            <a:r>
              <a:rPr lang="en-US" altLang="ko-KR" dirty="0"/>
              <a:t>conv</a:t>
            </a:r>
            <a:r>
              <a:rPr lang="ko-KR" altLang="en-US" dirty="0"/>
              <a:t>와 가깝게 하기 위해서 </a:t>
            </a:r>
            <a:r>
              <a:rPr lang="en-US" altLang="ko-KR" dirty="0"/>
              <a:t>old rep </a:t>
            </a:r>
            <a:r>
              <a:rPr lang="ko-KR" altLang="en-US" dirty="0"/>
              <a:t>식을 자세히 보면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old rep</a:t>
            </a:r>
            <a:r>
              <a:rPr lang="ko-KR" altLang="en-US" dirty="0"/>
              <a:t>를 </a:t>
            </a:r>
            <a:r>
              <a:rPr lang="ko-KR" altLang="en-US" dirty="0" err="1"/>
              <a:t>계산할때</a:t>
            </a:r>
            <a:r>
              <a:rPr lang="ko-KR" altLang="en-US" dirty="0"/>
              <a:t> </a:t>
            </a:r>
            <a:r>
              <a:rPr lang="en-US" altLang="ko-KR" dirty="0"/>
              <a:t>0~t-1</a:t>
            </a:r>
            <a:r>
              <a:rPr lang="ko-KR" altLang="en-US" dirty="0"/>
              <a:t>까지에 이웃을 사용하지 않는 대신 루트 </a:t>
            </a:r>
            <a:r>
              <a:rPr lang="en-US" altLang="ko-KR" dirty="0"/>
              <a:t>d</a:t>
            </a:r>
            <a:r>
              <a:rPr lang="ko-KR" altLang="en-US" dirty="0"/>
              <a:t>를 양변에 곱하면 </a:t>
            </a:r>
            <a:r>
              <a:rPr lang="en-US" altLang="ko-KR" dirty="0"/>
              <a:t>d*e</a:t>
            </a:r>
            <a:r>
              <a:rPr lang="ko-KR" altLang="en-US" dirty="0"/>
              <a:t>로 </a:t>
            </a:r>
            <a:r>
              <a:rPr lang="en-US" altLang="ko-KR" dirty="0"/>
              <a:t>0~t-1</a:t>
            </a:r>
            <a:r>
              <a:rPr lang="ko-KR" altLang="en-US" dirty="0"/>
              <a:t>까지의 이웃 시그널을 표현할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시점의 이웃을 모델링하기 위한 두번째 항을 살펴보면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Degree sync</a:t>
            </a:r>
            <a:r>
              <a:rPr lang="ko-KR" altLang="en-US" dirty="0"/>
              <a:t>라는 개념이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D’</a:t>
            </a:r>
            <a:r>
              <a:rPr lang="ko-KR" altLang="en-US" dirty="0"/>
              <a:t>은 </a:t>
            </a:r>
            <a:r>
              <a:rPr lang="en-US" altLang="ko-KR" dirty="0"/>
              <a:t>norm weigh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표현하고 베타는 </a:t>
            </a:r>
            <a:r>
              <a:rPr lang="en-US" altLang="ko-KR" dirty="0"/>
              <a:t>old </a:t>
            </a:r>
            <a:r>
              <a:rPr lang="en-US" altLang="ko-KR" dirty="0" err="1"/>
              <a:t>degre</a:t>
            </a:r>
            <a:r>
              <a:rPr lang="ko-KR" altLang="en-US" dirty="0"/>
              <a:t>의 </a:t>
            </a:r>
            <a:r>
              <a:rPr lang="en-US" altLang="ko-KR" dirty="0" err="1"/>
              <a:t>impac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조절하는 </a:t>
            </a:r>
            <a:r>
              <a:rPr lang="ko-KR" altLang="en-US" dirty="0" err="1"/>
              <a:t>하이퍼파라미터다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</a:t>
            </a:r>
            <a:r>
              <a:rPr lang="ko-KR" altLang="en-US" dirty="0"/>
              <a:t> </a:t>
            </a:r>
            <a:r>
              <a:rPr lang="en-US" altLang="ko-KR" dirty="0" err="1"/>
              <a:t>agg</a:t>
            </a:r>
            <a:r>
              <a:rPr lang="ko-KR" altLang="en-US" dirty="0"/>
              <a:t> 파이는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단기 선호도에 대한 중요도</a:t>
            </a:r>
            <a:r>
              <a:rPr lang="en-US" altLang="ko-KR" dirty="0"/>
              <a:t>(</a:t>
            </a:r>
            <a:r>
              <a:rPr lang="ko-KR" altLang="en-US" dirty="0"/>
              <a:t>스케일</a:t>
            </a:r>
            <a:r>
              <a:rPr lang="en-US" altLang="ko-KR" dirty="0"/>
              <a:t>)</a:t>
            </a:r>
            <a:r>
              <a:rPr lang="ko-KR" altLang="en-US" dirty="0"/>
              <a:t>을 합치고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r>
              <a:rPr lang="en-US" altLang="ko-KR" dirty="0"/>
              <a:t>, </a:t>
            </a:r>
            <a:r>
              <a:rPr lang="en-US" altLang="ko-KR" dirty="0" err="1"/>
              <a:t>wf</a:t>
            </a:r>
            <a:r>
              <a:rPr lang="ko-KR" altLang="en-US" dirty="0"/>
              <a:t>는 </a:t>
            </a:r>
            <a:r>
              <a:rPr lang="en-US" altLang="ko-KR" dirty="0"/>
              <a:t>2x1</a:t>
            </a:r>
            <a:r>
              <a:rPr lang="ko-KR" altLang="en-US" dirty="0" err="1"/>
              <a:t>짜리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번째 </a:t>
            </a:r>
            <a:r>
              <a:rPr lang="en-US" altLang="ko-KR" dirty="0"/>
              <a:t>CNN </a:t>
            </a:r>
            <a:r>
              <a:rPr lang="ko-KR" altLang="en-US" dirty="0"/>
              <a:t>필터를 의미한다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5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IGC</a:t>
            </a:r>
            <a:r>
              <a:rPr lang="ko-KR" altLang="en-US" dirty="0"/>
              <a:t>는 주로 </a:t>
            </a:r>
            <a:r>
              <a:rPr lang="en-US" altLang="ko-KR" dirty="0"/>
              <a:t>active node</a:t>
            </a:r>
            <a:r>
              <a:rPr lang="ko-KR" altLang="en-US" dirty="0"/>
              <a:t>만을 사용해서 </a:t>
            </a:r>
            <a:r>
              <a:rPr lang="en-US" altLang="ko-KR" dirty="0"/>
              <a:t>rep</a:t>
            </a:r>
            <a:r>
              <a:rPr lang="ko-KR" altLang="en-US" dirty="0"/>
              <a:t>을 업데이트하기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에 </a:t>
            </a:r>
            <a:r>
              <a:rPr lang="en-US" altLang="ko-KR" dirty="0"/>
              <a:t>out of date </a:t>
            </a:r>
            <a:r>
              <a:rPr lang="ko-KR" altLang="en-US" dirty="0"/>
              <a:t>이슈를 발생시킨다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파라미터가 트레이닝 과정에 관여하지 않기 때문인데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CED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</a:t>
            </a:r>
            <a:r>
              <a:rPr lang="en-US" altLang="ko-KR" dirty="0"/>
              <a:t>refresh </a:t>
            </a:r>
            <a:r>
              <a:rPr lang="ko-KR" altLang="en-US" dirty="0"/>
              <a:t>하기 위해 두가지 방법을 제안한다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핵심은 새로운 데이터에서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으로 연결시키는 것에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Direct update</a:t>
            </a:r>
          </a:p>
          <a:p>
            <a:pPr marL="0" indent="0">
              <a:buNone/>
            </a:pPr>
            <a:r>
              <a:rPr lang="ko-KR" altLang="en-US" dirty="0"/>
              <a:t>이는 </a:t>
            </a:r>
            <a:r>
              <a:rPr lang="en-US" altLang="ko-KR" dirty="0"/>
              <a:t>active </a:t>
            </a:r>
            <a:r>
              <a:rPr lang="ko-KR" altLang="en-US" dirty="0"/>
              <a:t>노드의 새로운 선호 시그널을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에 직접적으로 </a:t>
            </a:r>
            <a:r>
              <a:rPr lang="en-US" altLang="ko-KR" dirty="0"/>
              <a:t>injecting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단계의 </a:t>
            </a:r>
            <a:r>
              <a:rPr lang="en-US" altLang="ko-KR" dirty="0"/>
              <a:t>inactive </a:t>
            </a:r>
            <a:r>
              <a:rPr lang="ko-KR" altLang="en-US" dirty="0"/>
              <a:t>노드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ko-KR" altLang="en-US" dirty="0" err="1"/>
              <a:t>틸드는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active </a:t>
            </a:r>
            <a:r>
              <a:rPr lang="ko-KR" altLang="en-US" dirty="0"/>
              <a:t>노드에 연결되어 있는 </a:t>
            </a:r>
            <a:r>
              <a:rPr lang="en-US" altLang="ko-KR" dirty="0"/>
              <a:t>m</a:t>
            </a:r>
            <a:r>
              <a:rPr lang="ko-KR" altLang="en-US" dirty="0"/>
              <a:t>의 최종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KNN</a:t>
            </a:r>
            <a:r>
              <a:rPr lang="ko-KR" altLang="en-US" dirty="0"/>
              <a:t>은 </a:t>
            </a:r>
            <a:r>
              <a:rPr lang="en-US" altLang="ko-KR" dirty="0"/>
              <a:t>old rep r_m,t-1</a:t>
            </a:r>
            <a:r>
              <a:rPr lang="ko-KR" altLang="en-US" dirty="0"/>
              <a:t>과 </a:t>
            </a:r>
            <a:r>
              <a:rPr lang="en-US" altLang="ko-KR" dirty="0"/>
              <a:t>t-1</a:t>
            </a:r>
            <a:r>
              <a:rPr lang="ko-KR" altLang="en-US" dirty="0"/>
              <a:t>단계의 </a:t>
            </a:r>
            <a:r>
              <a:rPr lang="en-US" altLang="ko-KR" dirty="0"/>
              <a:t>active </a:t>
            </a:r>
            <a:r>
              <a:rPr lang="ko-KR" altLang="en-US" dirty="0"/>
              <a:t>노드 사이의 거리를 기준으로 </a:t>
            </a:r>
            <a:r>
              <a:rPr lang="en-US" altLang="ko-KR" dirty="0"/>
              <a:t>m</a:t>
            </a:r>
            <a:r>
              <a:rPr lang="ko-KR" altLang="en-US" dirty="0"/>
              <a:t>과 가장 가까운 </a:t>
            </a:r>
            <a:r>
              <a:rPr lang="en-US" altLang="ko-KR" dirty="0"/>
              <a:t>top-k </a:t>
            </a:r>
            <a:r>
              <a:rPr lang="ko-KR" altLang="en-US" dirty="0"/>
              <a:t>개 </a:t>
            </a:r>
            <a:r>
              <a:rPr lang="en-US" altLang="ko-KR" dirty="0"/>
              <a:t>active node</a:t>
            </a:r>
            <a:r>
              <a:rPr lang="ko-KR" altLang="en-US" dirty="0"/>
              <a:t>를 계산하는 </a:t>
            </a:r>
            <a:r>
              <a:rPr lang="en-US" altLang="ko-KR" dirty="0"/>
              <a:t>operator</a:t>
            </a:r>
          </a:p>
          <a:p>
            <a:pPr marL="0" indent="0">
              <a:buNone/>
            </a:pPr>
            <a:r>
              <a:rPr lang="ko-KR" altLang="en-US" dirty="0"/>
              <a:t>델타는 유클리드 거리와 같은 단위 측정 기준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active node</a:t>
            </a:r>
            <a:r>
              <a:rPr lang="ko-KR" altLang="en-US" dirty="0"/>
              <a:t>의 영향력을 결정하는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2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CED</a:t>
            </a:r>
            <a:r>
              <a:rPr lang="ko-KR" altLang="en-US" dirty="0"/>
              <a:t>는 즉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현재 </a:t>
            </a:r>
            <a:r>
              <a:rPr lang="en-US" altLang="ko-KR" dirty="0"/>
              <a:t>active node </a:t>
            </a:r>
            <a:r>
              <a:rPr lang="ko-KR" altLang="en-US" dirty="0"/>
              <a:t>중 이전 단계에서 비슷했던 노드를 사용해서 </a:t>
            </a:r>
            <a:r>
              <a:rPr lang="en-US" altLang="ko-KR" dirty="0"/>
              <a:t>refresh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en-US" altLang="ko-KR" dirty="0"/>
              <a:t>, inactive </a:t>
            </a:r>
            <a:r>
              <a:rPr lang="ko-KR" altLang="en-US" dirty="0"/>
              <a:t>유저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t </a:t>
            </a:r>
            <a:r>
              <a:rPr lang="ko-KR" altLang="en-US" dirty="0"/>
              <a:t>단계에서 유사한 유저들과 함께 단기 선호가 변화할 것이라고 생각하는 것이다</a:t>
            </a:r>
            <a:r>
              <a:rPr lang="en-US" altLang="ko-KR" dirty="0"/>
              <a:t>. =&gt; </a:t>
            </a:r>
            <a:r>
              <a:rPr lang="ko-KR" altLang="en-US" dirty="0"/>
              <a:t>유사했던 놈들이 유사하게 변화를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암튼 지금 </a:t>
            </a:r>
            <a:r>
              <a:rPr lang="en-US" altLang="ko-KR" dirty="0"/>
              <a:t>inactive</a:t>
            </a:r>
            <a:r>
              <a:rPr lang="ko-KR" altLang="en-US" dirty="0"/>
              <a:t>라고 해도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active </a:t>
            </a:r>
            <a:r>
              <a:rPr lang="ko-KR" altLang="en-US" dirty="0"/>
              <a:t>한 애들과 비슷했다면 그 선호도도 비슷하게 진화할 것이라는 것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0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추천 시스템은 주기적으로 재훈련 되어야한다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dirty="0"/>
              <a:t>GCN </a:t>
            </a:r>
            <a:r>
              <a:rPr lang="ko-KR" altLang="en-US" dirty="0"/>
              <a:t>기반 추천 시스템의 재훈련 과정에 대한 문제점을 주제로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Indirect update</a:t>
            </a:r>
          </a:p>
          <a:p>
            <a:pPr marL="0" indent="0">
              <a:buNone/>
            </a:pPr>
            <a:r>
              <a:rPr lang="en-US" altLang="ko-KR" dirty="0"/>
              <a:t>Inactive node</a:t>
            </a:r>
            <a:r>
              <a:rPr lang="ko-KR" altLang="en-US" dirty="0"/>
              <a:t>의 파라미터를 </a:t>
            </a:r>
            <a:r>
              <a:rPr lang="en-US" altLang="ko-KR" dirty="0"/>
              <a:t>training objective</a:t>
            </a:r>
            <a:r>
              <a:rPr lang="ko-KR" altLang="en-US" dirty="0"/>
              <a:t>에 간접적으로 </a:t>
            </a:r>
            <a:r>
              <a:rPr lang="en-US" altLang="ko-KR" dirty="0" err="1"/>
              <a:t>injec</a:t>
            </a:r>
            <a:r>
              <a:rPr lang="ko-KR" altLang="en-US" dirty="0"/>
              <a:t>해서 </a:t>
            </a:r>
            <a:r>
              <a:rPr lang="en-US" altLang="ko-KR" dirty="0"/>
              <a:t>inactive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param</a:t>
            </a:r>
            <a:r>
              <a:rPr lang="ko-KR" altLang="en-US" dirty="0"/>
              <a:t>을 업데이트 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Direct </a:t>
            </a:r>
            <a:r>
              <a:rPr lang="en-US" altLang="ko-KR" dirty="0" err="1"/>
              <a:t>updat</a:t>
            </a:r>
            <a:r>
              <a:rPr lang="ko-KR" altLang="en-US" dirty="0"/>
              <a:t>가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rep</a:t>
            </a:r>
            <a:r>
              <a:rPr lang="ko-KR" altLang="en-US" dirty="0"/>
              <a:t>을 업데이트하더라도</a:t>
            </a:r>
            <a:r>
              <a:rPr lang="en-US" altLang="ko-KR" dirty="0"/>
              <a:t>, t</a:t>
            </a:r>
            <a:r>
              <a:rPr lang="ko-KR" altLang="en-US" dirty="0"/>
              <a:t>시점 </a:t>
            </a:r>
            <a:r>
              <a:rPr lang="en-US" altLang="ko-KR" dirty="0"/>
              <a:t>active </a:t>
            </a:r>
            <a:r>
              <a:rPr lang="ko-KR" altLang="en-US" dirty="0"/>
              <a:t>노드만 사용해서 트레이닝하기 때문에 </a:t>
            </a:r>
            <a:r>
              <a:rPr lang="en-US" altLang="ko-KR" dirty="0"/>
              <a:t>inactive node</a:t>
            </a:r>
            <a:r>
              <a:rPr lang="ko-KR" altLang="en-US" dirty="0"/>
              <a:t>의 </a:t>
            </a:r>
            <a:r>
              <a:rPr lang="en-US" altLang="ko-KR" dirty="0"/>
              <a:t>parameters</a:t>
            </a:r>
            <a:r>
              <a:rPr lang="ko-KR" altLang="en-US" dirty="0"/>
              <a:t>까지는 업데이트하지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Indirect update</a:t>
            </a:r>
            <a:r>
              <a:rPr lang="ko-KR" altLang="en-US" dirty="0"/>
              <a:t>를 통해서 </a:t>
            </a:r>
            <a:r>
              <a:rPr lang="en-US" altLang="ko-KR" dirty="0"/>
              <a:t>inactive node</a:t>
            </a:r>
            <a:r>
              <a:rPr lang="ko-KR" altLang="en-US" dirty="0"/>
              <a:t>의 파라미터도 업데이트 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최종적으로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3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기존 재훈련 모델과 퍼포먼스 비교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CED IGC</a:t>
            </a:r>
            <a:r>
              <a:rPr lang="ko-KR" altLang="en-US" dirty="0"/>
              <a:t>가 추천 성능에 어떤 영향을 주는가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어떤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</a:t>
            </a:r>
            <a:r>
              <a:rPr lang="en-US" altLang="ko-KR" dirty="0"/>
              <a:t>cl </a:t>
            </a:r>
            <a:r>
              <a:rPr lang="en-US" altLang="ko-KR" dirty="0" err="1"/>
              <a:t>lightgcn</a:t>
            </a:r>
            <a:r>
              <a:rPr lang="ko-KR" altLang="en-US" dirty="0"/>
              <a:t>의 추천 성능에 영향을 주는가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23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실험 세팅 </a:t>
            </a:r>
            <a:r>
              <a:rPr lang="en-US" altLang="ko-KR" dirty="0"/>
              <a:t>- </a:t>
            </a:r>
            <a:r>
              <a:rPr lang="ko-KR" altLang="en-US" dirty="0"/>
              <a:t>데이터셋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88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비교 베이스라인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시퀀셜</a:t>
            </a:r>
            <a:r>
              <a:rPr lang="ko-KR" altLang="en-US" dirty="0"/>
              <a:t> 추천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재훈련 방식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2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B. </a:t>
            </a:r>
            <a:r>
              <a:rPr lang="ko-KR" altLang="en-US" dirty="0" err="1"/>
              <a:t>포포몬스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이는 첫번째 </a:t>
            </a:r>
            <a:r>
              <a:rPr lang="en-US" altLang="ko-KR" dirty="0"/>
              <a:t>research </a:t>
            </a:r>
            <a:r>
              <a:rPr lang="en-US" altLang="ko-KR" dirty="0" err="1"/>
              <a:t>questio</a:t>
            </a:r>
            <a:r>
              <a:rPr lang="ko-KR" altLang="en-US" dirty="0"/>
              <a:t>에 대한 검증이다</a:t>
            </a:r>
            <a:r>
              <a:rPr lang="en-US" altLang="ko-KR" dirty="0"/>
              <a:t>. Ci </a:t>
            </a:r>
            <a:r>
              <a:rPr lang="en-US" altLang="ko-KR" dirty="0" err="1"/>
              <a:t>lightgcn</a:t>
            </a:r>
            <a:r>
              <a:rPr lang="ko-KR" altLang="en-US" dirty="0"/>
              <a:t>이 기존 </a:t>
            </a:r>
            <a:r>
              <a:rPr lang="en-US" altLang="ko-KR" dirty="0" err="1"/>
              <a:t>retraing</a:t>
            </a:r>
            <a:r>
              <a:rPr lang="en-US" altLang="ko-KR" dirty="0"/>
              <a:t> method</a:t>
            </a:r>
            <a:r>
              <a:rPr lang="ko-KR" altLang="en-US" dirty="0"/>
              <a:t>대비 </a:t>
            </a:r>
            <a:r>
              <a:rPr lang="ko-KR" altLang="en-US" dirty="0" err="1"/>
              <a:t>포포몬스가</a:t>
            </a:r>
            <a:r>
              <a:rPr lang="ko-KR" altLang="en-US" dirty="0"/>
              <a:t> 나은가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표에서 </a:t>
            </a:r>
            <a:r>
              <a:rPr lang="en-US" altLang="ko-KR" dirty="0"/>
              <a:t>RI</a:t>
            </a:r>
            <a:r>
              <a:rPr lang="ko-KR" altLang="en-US" dirty="0"/>
              <a:t>는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과 비교한 </a:t>
            </a:r>
            <a:r>
              <a:rPr lang="en-US" altLang="ko-KR" dirty="0"/>
              <a:t>recall 5</a:t>
            </a:r>
            <a:r>
              <a:rPr lang="ko-KR" altLang="en-US" dirty="0"/>
              <a:t> 점수와 비율이다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Ci</a:t>
            </a:r>
            <a:r>
              <a:rPr lang="ko-KR" altLang="en-US" dirty="0"/>
              <a:t>는 </a:t>
            </a:r>
            <a:r>
              <a:rPr lang="en-US" altLang="ko-KR" dirty="0"/>
              <a:t>full</a:t>
            </a:r>
            <a:r>
              <a:rPr lang="ko-KR" altLang="en-US" dirty="0"/>
              <a:t>과 </a:t>
            </a:r>
            <a:r>
              <a:rPr lang="ko-KR" altLang="en-US" dirty="0" err="1"/>
              <a:t>파인튜닝보다</a:t>
            </a:r>
            <a:r>
              <a:rPr lang="ko-KR" altLang="en-US" dirty="0"/>
              <a:t> 모든 </a:t>
            </a:r>
            <a:r>
              <a:rPr lang="ko-KR" altLang="en-US" dirty="0" err="1"/>
              <a:t>매트릭에서</a:t>
            </a:r>
            <a:r>
              <a:rPr lang="ko-KR" altLang="en-US" dirty="0"/>
              <a:t> 좋은 성능을 보였다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old graph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가 잘 </a:t>
            </a:r>
            <a:r>
              <a:rPr lang="ko-KR" altLang="en-US" dirty="0" err="1"/>
              <a:t>퓨전되었다는</a:t>
            </a:r>
            <a:r>
              <a:rPr lang="ko-KR" altLang="en-US" dirty="0"/>
              <a:t> 것을 검증하고 </a:t>
            </a:r>
            <a:r>
              <a:rPr lang="ko-KR" altLang="en-US" dirty="0" err="1"/>
              <a:t>다시말하자면</a:t>
            </a:r>
            <a:r>
              <a:rPr lang="ko-KR" altLang="en-US" dirty="0"/>
              <a:t> </a:t>
            </a:r>
            <a:r>
              <a:rPr lang="en-US" altLang="ko-KR" dirty="0"/>
              <a:t>IGC, CED</a:t>
            </a:r>
            <a:r>
              <a:rPr lang="ko-KR" altLang="en-US" dirty="0"/>
              <a:t>가 잘 먹힌다는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86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stage-wise </a:t>
            </a:r>
            <a:r>
              <a:rPr lang="ko-KR" altLang="en-US" dirty="0" err="1"/>
              <a:t>포포몬스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테스트를 거치는 모든 단계에서 </a:t>
            </a:r>
            <a:r>
              <a:rPr lang="en-US" altLang="ko-KR" dirty="0"/>
              <a:t>ci </a:t>
            </a:r>
            <a:r>
              <a:rPr lang="en-US" altLang="ko-KR" dirty="0" err="1"/>
              <a:t>lightgcn</a:t>
            </a:r>
            <a:r>
              <a:rPr lang="ko-KR" altLang="en-US" dirty="0"/>
              <a:t>이 우수함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Speed up</a:t>
            </a:r>
          </a:p>
          <a:p>
            <a:pPr marL="0" indent="0">
              <a:buNone/>
            </a:pPr>
            <a:r>
              <a:rPr lang="ko-KR" altLang="en-US" dirty="0"/>
              <a:t>속도도 </a:t>
            </a:r>
            <a:r>
              <a:rPr lang="ko-KR" altLang="en-US" dirty="0" err="1"/>
              <a:t>ㅋㅎ</a:t>
            </a:r>
            <a:r>
              <a:rPr lang="ko-KR" altLang="en-US" dirty="0"/>
              <a:t> 빠름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2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Ablation study</a:t>
            </a:r>
          </a:p>
          <a:p>
            <a:pPr marL="0" indent="0">
              <a:buNone/>
            </a:pPr>
            <a:r>
              <a:rPr lang="en-US" altLang="ko-KR" dirty="0"/>
              <a:t>CED, IGC</a:t>
            </a:r>
            <a:r>
              <a:rPr lang="ko-KR" altLang="en-US" dirty="0"/>
              <a:t>가 추천 성능에 주는 영향을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CI </a:t>
            </a:r>
            <a:r>
              <a:rPr lang="ko-KR" altLang="en-US" dirty="0"/>
              <a:t>에서 각각 하나씩 </a:t>
            </a:r>
            <a:r>
              <a:rPr lang="ko-KR" altLang="en-US" dirty="0" err="1"/>
              <a:t>없엔</a:t>
            </a:r>
            <a:r>
              <a:rPr lang="ko-KR" altLang="en-US" dirty="0"/>
              <a:t> </a:t>
            </a:r>
            <a:r>
              <a:rPr lang="en-US" altLang="ko-KR" dirty="0"/>
              <a:t>I-</a:t>
            </a:r>
            <a:r>
              <a:rPr lang="en-US" altLang="ko-KR" dirty="0" err="1"/>
              <a:t>lightgcn</a:t>
            </a:r>
            <a:r>
              <a:rPr lang="en-US" altLang="ko-KR" dirty="0"/>
              <a:t>, ci-</a:t>
            </a:r>
            <a:r>
              <a:rPr lang="en-US" altLang="ko-KR" dirty="0" err="1"/>
              <a:t>lightgcn</a:t>
            </a:r>
            <a:r>
              <a:rPr lang="en-US" altLang="ko-KR" dirty="0"/>
              <a:t>(t)</a:t>
            </a:r>
            <a:r>
              <a:rPr lang="ko-KR" altLang="en-US" dirty="0"/>
              <a:t>를 가지고 실험을 해봄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4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논문의 핵심은 </a:t>
            </a:r>
            <a:r>
              <a:rPr lang="en-US" altLang="ko-KR" dirty="0"/>
              <a:t>old graph</a:t>
            </a:r>
            <a:r>
              <a:rPr lang="ko-KR" altLang="en-US" dirty="0"/>
              <a:t>를 </a:t>
            </a:r>
            <a:r>
              <a:rPr lang="en-US" altLang="ko-KR" dirty="0" err="1"/>
              <a:t>agg</a:t>
            </a:r>
            <a:r>
              <a:rPr lang="ko-KR" altLang="en-US" dirty="0"/>
              <a:t>에서 분리하는 동시에</a:t>
            </a:r>
            <a:r>
              <a:rPr lang="en-US" altLang="ko-KR" dirty="0"/>
              <a:t> long term signa</a:t>
            </a:r>
            <a:r>
              <a:rPr lang="ko-KR" altLang="en-US" dirty="0"/>
              <a:t>을 보존하고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하는 방법에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29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4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새로운 데이터가 왔을 때 모델을 업데이트하는 방식은 크게 </a:t>
            </a:r>
            <a:r>
              <a:rPr lang="en-US" altLang="ko-KR" dirty="0"/>
              <a:t>3</a:t>
            </a:r>
            <a:r>
              <a:rPr lang="ko-KR" altLang="en-US" dirty="0"/>
              <a:t>가지로 나눌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</a:t>
            </a:r>
            <a:r>
              <a:rPr lang="en-US" altLang="ko-KR" dirty="0"/>
              <a:t>: </a:t>
            </a:r>
            <a:r>
              <a:rPr lang="ko-KR" altLang="en-US" dirty="0" err="1"/>
              <a:t>존나비쌈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ko-KR" altLang="en-US" dirty="0" err="1"/>
              <a:t>그래프랑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파인튜닝을</a:t>
            </a:r>
            <a:r>
              <a:rPr lang="ko-KR" altLang="en-US" dirty="0"/>
              <a:t> 하지만 여전히 전체 그래프를 사용하긴 </a:t>
            </a:r>
            <a:r>
              <a:rPr lang="ko-KR" altLang="en-US" dirty="0" err="1"/>
              <a:t>해야됌</a:t>
            </a:r>
            <a:r>
              <a:rPr lang="en-US" altLang="ko-KR" dirty="0"/>
              <a:t>. </a:t>
            </a:r>
            <a:r>
              <a:rPr lang="ko-KR" altLang="en-US" dirty="0"/>
              <a:t>풀보단 저렴하지만 여전히 비쌈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그래프 없는 </a:t>
            </a:r>
            <a:r>
              <a:rPr lang="ko-KR" altLang="en-US" dirty="0" err="1"/>
              <a:t>파인튜닝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인터액션만을</a:t>
            </a:r>
            <a:r>
              <a:rPr lang="ko-KR" altLang="en-US" dirty="0"/>
              <a:t> 사용해서 </a:t>
            </a:r>
            <a:r>
              <a:rPr lang="ko-KR" altLang="en-US" dirty="0" err="1"/>
              <a:t>파인튜닝</a:t>
            </a:r>
            <a:r>
              <a:rPr lang="en-US" altLang="ko-KR" dirty="0"/>
              <a:t>. </a:t>
            </a:r>
            <a:r>
              <a:rPr lang="ko-KR" altLang="en-US" dirty="0" err="1"/>
              <a:t>저렴하긴한데</a:t>
            </a:r>
            <a:r>
              <a:rPr lang="ko-KR" altLang="en-US" dirty="0"/>
              <a:t> 장기 선호를 </a:t>
            </a:r>
            <a:r>
              <a:rPr lang="ko-KR" altLang="en-US" dirty="0" err="1"/>
              <a:t>기억못해</a:t>
            </a:r>
            <a:r>
              <a:rPr lang="ko-KR" altLang="en-US" dirty="0"/>
              <a:t> 망각현상과 </a:t>
            </a:r>
            <a:r>
              <a:rPr lang="ko-KR" altLang="en-US" dirty="0" err="1"/>
              <a:t>오버피팅이</a:t>
            </a:r>
            <a:r>
              <a:rPr lang="ko-KR" altLang="en-US" dirty="0"/>
              <a:t>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방식의 장단점을 결합해서 효율적이고 효과적인 </a:t>
            </a:r>
            <a:r>
              <a:rPr lang="en-US" altLang="ko-KR" dirty="0"/>
              <a:t>GNC </a:t>
            </a:r>
            <a:r>
              <a:rPr lang="ko-KR" altLang="en-US" dirty="0"/>
              <a:t>추천 시스템 재훈련 방식을 고려함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올드그래프를</a:t>
            </a:r>
            <a:r>
              <a:rPr lang="ko-KR" altLang="en-US" dirty="0"/>
              <a:t> 사용하지 않고</a:t>
            </a:r>
            <a:endParaRPr lang="en-US" altLang="ko-KR" dirty="0"/>
          </a:p>
          <a:p>
            <a:r>
              <a:rPr lang="ko-KR" altLang="en-US" dirty="0" err="1"/>
              <a:t>올드</a:t>
            </a:r>
            <a:r>
              <a:rPr lang="ko-KR" altLang="en-US" dirty="0"/>
              <a:t> 그래프의 장기 선호 시그널은 보존하면서</a:t>
            </a:r>
            <a:endParaRPr lang="en-US" altLang="ko-KR" dirty="0"/>
          </a:p>
          <a:p>
            <a:r>
              <a:rPr lang="ko-KR" altLang="en-US" dirty="0"/>
              <a:t>새로운 단기선호 시그널과 장기 선호 시그널을 혼합하는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다시 말하자면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인터액션만</a:t>
            </a:r>
            <a:r>
              <a:rPr lang="ko-KR" altLang="en-US" dirty="0"/>
              <a:t> 사용해서 풀 </a:t>
            </a:r>
            <a:r>
              <a:rPr lang="ko-KR" altLang="en-US" dirty="0" err="1"/>
              <a:t>리트래이닝이랑</a:t>
            </a:r>
            <a:r>
              <a:rPr lang="ko-KR" altLang="en-US" dirty="0"/>
              <a:t> </a:t>
            </a:r>
            <a:r>
              <a:rPr lang="ko-KR" altLang="en-US" dirty="0" err="1"/>
              <a:t>견줄만한</a:t>
            </a:r>
            <a:r>
              <a:rPr lang="ko-KR" altLang="en-US" dirty="0"/>
              <a:t> 성능을 발휘해보겠다는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이걸 하기 위한 핵심은 </a:t>
            </a:r>
            <a:r>
              <a:rPr lang="ko-KR" altLang="en-US" dirty="0" err="1"/>
              <a:t>올드</a:t>
            </a:r>
            <a:r>
              <a:rPr lang="ko-KR" altLang="en-US" dirty="0"/>
              <a:t> 그래프와 </a:t>
            </a:r>
            <a:r>
              <a:rPr lang="ko-KR" altLang="en-US" dirty="0" err="1"/>
              <a:t>인크레멘탈</a:t>
            </a:r>
            <a:r>
              <a:rPr lang="ko-KR" altLang="en-US" dirty="0"/>
              <a:t> 그래프를 기반으로 풀 그래프 </a:t>
            </a:r>
            <a:r>
              <a:rPr lang="ko-KR" altLang="en-US" dirty="0" err="1"/>
              <a:t>컨볼루션을</a:t>
            </a:r>
            <a:r>
              <a:rPr lang="ko-KR" altLang="en-US" dirty="0"/>
              <a:t> 어떻게 </a:t>
            </a:r>
            <a:r>
              <a:rPr lang="en-US" altLang="ko-KR" dirty="0"/>
              <a:t>estimate</a:t>
            </a:r>
            <a:r>
              <a:rPr lang="ko-KR" altLang="en-US" dirty="0"/>
              <a:t>하는 </a:t>
            </a:r>
            <a:r>
              <a:rPr lang="ko-KR" altLang="en-US" dirty="0" err="1"/>
              <a:t>것인가인데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이걸 하기 위해서는 </a:t>
            </a:r>
            <a:r>
              <a:rPr lang="ko-KR" altLang="en-US" dirty="0" err="1"/>
              <a:t>어려운게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풀 그래프 </a:t>
            </a:r>
            <a:r>
              <a:rPr lang="ko-KR" altLang="en-US" dirty="0" err="1"/>
              <a:t>콘볼루션에서는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새로운 이웃으로 형성될 뿐만 아니라 기존 이웃의 </a:t>
            </a:r>
            <a:r>
              <a:rPr lang="ko-KR" altLang="en-US" dirty="0" err="1"/>
              <a:t>노말라이제이션</a:t>
            </a:r>
            <a:r>
              <a:rPr lang="ko-KR" altLang="en-US" dirty="0"/>
              <a:t> </a:t>
            </a:r>
            <a:r>
              <a:rPr lang="ko-KR" altLang="en-US" dirty="0" err="1"/>
              <a:t>웨이팅에도</a:t>
            </a:r>
            <a:r>
              <a:rPr lang="ko-KR" altLang="en-US" dirty="0"/>
              <a:t> 영향을 끼친다</a:t>
            </a:r>
            <a:r>
              <a:rPr lang="en-US" altLang="ko-KR" dirty="0"/>
              <a:t>. </a:t>
            </a:r>
            <a:r>
              <a:rPr lang="ko-KR" altLang="en-US" dirty="0"/>
              <a:t>이것은 이웃 기반으로 하는 </a:t>
            </a:r>
            <a:r>
              <a:rPr lang="en-US" altLang="ko-KR" dirty="0"/>
              <a:t>GCN </a:t>
            </a:r>
            <a:r>
              <a:rPr lang="ko-KR" altLang="en-US" dirty="0"/>
              <a:t>모델에서 상당히 중요한 것이다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올드</a:t>
            </a:r>
            <a:r>
              <a:rPr lang="ko-KR" altLang="en-US" dirty="0"/>
              <a:t> </a:t>
            </a:r>
            <a:r>
              <a:rPr lang="en-US" altLang="ko-KR" dirty="0"/>
              <a:t>rep</a:t>
            </a:r>
            <a:r>
              <a:rPr lang="ko-KR" altLang="en-US" dirty="0"/>
              <a:t>은 장기 선호를 의미한다</a:t>
            </a:r>
            <a:r>
              <a:rPr lang="en-US" altLang="ko-KR" dirty="0"/>
              <a:t>. </a:t>
            </a:r>
            <a:r>
              <a:rPr lang="ko-KR" altLang="en-US" dirty="0"/>
              <a:t>선호도는 바뀔 수 있기 때문에 새로운 </a:t>
            </a:r>
            <a:r>
              <a:rPr lang="ko-KR" altLang="en-US" dirty="0" err="1"/>
              <a:t>인터액션은</a:t>
            </a:r>
            <a:r>
              <a:rPr lang="ko-KR" altLang="en-US" dirty="0"/>
              <a:t> 장기 선호와 서로 다를 수 있다</a:t>
            </a:r>
            <a:r>
              <a:rPr lang="en-US" altLang="ko-KR" dirty="0"/>
              <a:t>. Old</a:t>
            </a:r>
            <a:r>
              <a:rPr lang="ko-KR" altLang="en-US" dirty="0"/>
              <a:t> </a:t>
            </a:r>
            <a:r>
              <a:rPr lang="en-US" altLang="ko-KR" dirty="0"/>
              <a:t>rep </a:t>
            </a:r>
            <a:r>
              <a:rPr lang="ko-KR" altLang="en-US" dirty="0"/>
              <a:t>없이 파인 튜닝을 하면 망각현상이 일어날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는 </a:t>
            </a:r>
            <a:r>
              <a:rPr lang="en-US" altLang="ko-KR" dirty="0"/>
              <a:t>inactive node</a:t>
            </a:r>
            <a:r>
              <a:rPr lang="ko-KR" altLang="en-US" dirty="0"/>
              <a:t>가 없기 때문에 이런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위해서는 추가적인 작업이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7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목적을 달성하기 위해 </a:t>
            </a:r>
            <a:r>
              <a:rPr lang="en-US" altLang="ko-KR" dirty="0"/>
              <a:t>IGC</a:t>
            </a:r>
            <a:r>
              <a:rPr lang="ko-KR" altLang="en-US" dirty="0"/>
              <a:t>를 고안함</a:t>
            </a:r>
            <a:r>
              <a:rPr lang="en-US" altLang="ko-KR" dirty="0"/>
              <a:t>. </a:t>
            </a:r>
            <a:r>
              <a:rPr lang="ko-KR" altLang="en-US" dirty="0"/>
              <a:t>이는 풀 그래프 </a:t>
            </a:r>
            <a:r>
              <a:rPr lang="ko-KR" altLang="en-US" dirty="0" err="1"/>
              <a:t>콘볼루션을</a:t>
            </a:r>
            <a:r>
              <a:rPr lang="ko-KR" altLang="en-US" dirty="0"/>
              <a:t> </a:t>
            </a:r>
            <a:r>
              <a:rPr lang="en-US" altLang="ko-KR" dirty="0"/>
              <a:t>old rep</a:t>
            </a:r>
            <a:r>
              <a:rPr lang="ko-KR" altLang="en-US" dirty="0"/>
              <a:t>와 </a:t>
            </a:r>
            <a:r>
              <a:rPr lang="en-US" altLang="ko-KR" dirty="0" err="1"/>
              <a:t>incre</a:t>
            </a:r>
            <a:r>
              <a:rPr lang="en-US" altLang="ko-KR" dirty="0"/>
              <a:t> graph</a:t>
            </a:r>
            <a:r>
              <a:rPr lang="ko-KR" altLang="en-US" dirty="0"/>
              <a:t>를 기반으로 </a:t>
            </a:r>
            <a:r>
              <a:rPr lang="en-US" altLang="ko-KR" dirty="0" err="1"/>
              <a:t>estimat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incre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에서 </a:t>
            </a:r>
            <a:r>
              <a:rPr lang="en-US" altLang="ko-KR" dirty="0"/>
              <a:t>inactive node</a:t>
            </a:r>
            <a:r>
              <a:rPr lang="ko-KR" altLang="en-US" dirty="0"/>
              <a:t>를 </a:t>
            </a:r>
            <a:r>
              <a:rPr lang="en-US" altLang="ko-KR" dirty="0"/>
              <a:t>refresh </a:t>
            </a:r>
            <a:r>
              <a:rPr lang="ko-KR" altLang="en-US" dirty="0"/>
              <a:t>하기 위한 </a:t>
            </a:r>
            <a:r>
              <a:rPr lang="en-US" altLang="ko-KR" dirty="0"/>
              <a:t>CED</a:t>
            </a:r>
            <a:r>
              <a:rPr lang="ko-KR" altLang="en-US" dirty="0"/>
              <a:t>를 고안했다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IGC</a:t>
            </a:r>
            <a:r>
              <a:rPr lang="ko-KR" altLang="en-US" dirty="0"/>
              <a:t>와 </a:t>
            </a:r>
            <a:r>
              <a:rPr lang="en-US" altLang="ko-KR" dirty="0"/>
              <a:t>CED</a:t>
            </a:r>
            <a:r>
              <a:rPr lang="ko-KR" altLang="en-US" dirty="0"/>
              <a:t>는 대부분 </a:t>
            </a:r>
            <a:r>
              <a:rPr lang="en-US" altLang="ko-KR" dirty="0"/>
              <a:t>GCN </a:t>
            </a:r>
            <a:r>
              <a:rPr lang="ko-KR" altLang="en-US" dirty="0"/>
              <a:t>모델에서 </a:t>
            </a:r>
            <a:r>
              <a:rPr lang="ko-KR" altLang="en-US" dirty="0" err="1"/>
              <a:t>활용가능하고</a:t>
            </a:r>
            <a:r>
              <a:rPr lang="ko-KR" altLang="en-US" dirty="0"/>
              <a:t> 본 논문에서는 </a:t>
            </a:r>
            <a:r>
              <a:rPr lang="en-US" altLang="ko-KR" dirty="0" err="1"/>
              <a:t>LightGCN</a:t>
            </a:r>
            <a:r>
              <a:rPr lang="en-US" altLang="ko-KR" dirty="0"/>
              <a:t> </a:t>
            </a:r>
            <a:r>
              <a:rPr lang="ko-KR" altLang="en-US" dirty="0"/>
              <a:t>기반에서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5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식에서는 재훈련을 위해 </a:t>
            </a:r>
            <a:r>
              <a:rPr lang="en-US" altLang="ko-KR" dirty="0"/>
              <a:t>It</a:t>
            </a:r>
            <a:r>
              <a:rPr lang="ko-KR" altLang="en-US" dirty="0"/>
              <a:t>와 </a:t>
            </a:r>
            <a:r>
              <a:rPr lang="en-US" altLang="ko-KR" dirty="0"/>
              <a:t>Gt</a:t>
            </a:r>
            <a:r>
              <a:rPr lang="ko-KR" altLang="en-US" dirty="0"/>
              <a:t>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는 다음 </a:t>
            </a:r>
            <a:r>
              <a:rPr lang="en-US" altLang="ko-KR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위해 사용된다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It+1</a:t>
            </a:r>
            <a:r>
              <a:rPr lang="ko-KR" altLang="en-US" dirty="0"/>
              <a:t>은 재훈련 결과를 평가하기 위해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8E54-26A4-461A-9177-07CC1B35B5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4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E2B-6AEC-4B9C-ADA5-F55740A3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D33E8-E78A-4E08-9C79-0719C92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58CC86AE-BCCA-4030-913A-36BF3FA2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8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B960-9495-4762-8183-651507D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F48E7-E35E-4990-A748-15653254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C303-AFB2-40FF-967D-A2ED0BB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8189C-5748-439A-B8A6-AD5A819B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FE383-B739-4C36-B498-2532BE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073D-24CF-42B5-9836-1CAFACBFF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C786F-31C3-4DAE-BFD2-B601DBB6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E844-38E4-4DB3-BA21-60BA8AC3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D7533-E059-4A39-87B7-346AEF2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5937-DE26-40E4-96E0-E7E0E4B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00D6-E82E-485C-8275-EF307083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9B13F-E642-49EA-8280-994EBB96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77C9E-41E9-4EDA-AFDC-093DB3C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1715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16A93642-25BD-4471-A422-0159119E95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F5892-EFBA-4CB4-BDB6-7800D200F9F7}"/>
              </a:ext>
            </a:extLst>
          </p:cNvPr>
          <p:cNvSpPr/>
          <p:nvPr userDrawn="1"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964A11-53C3-47EE-9EA4-79E46A72F038}"/>
              </a:ext>
            </a:extLst>
          </p:cNvPr>
          <p:cNvSpPr/>
          <p:nvPr userDrawn="1"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498E7E-DB99-4610-B452-67006DC12FE4}"/>
              </a:ext>
            </a:extLst>
          </p:cNvPr>
          <p:cNvSpPr/>
          <p:nvPr userDrawn="1"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63FE6-6026-454B-AC18-D0DDBED3ADDE}"/>
              </a:ext>
            </a:extLst>
          </p:cNvPr>
          <p:cNvSpPr/>
          <p:nvPr userDrawn="1"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03178-7475-41BB-995F-21BCA3CD7123}"/>
              </a:ext>
            </a:extLst>
          </p:cNvPr>
          <p:cNvSpPr/>
          <p:nvPr userDrawn="1"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2B91E-01FF-45C1-92EA-47BB47700DBC}"/>
              </a:ext>
            </a:extLst>
          </p:cNvPr>
          <p:cNvSpPr/>
          <p:nvPr userDrawn="1"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CF061-65FD-4107-84A9-4E2414C8DE70}"/>
              </a:ext>
            </a:extLst>
          </p:cNvPr>
          <p:cNvSpPr/>
          <p:nvPr userDrawn="1"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4371E9-F50A-42C4-8551-FD3DDF780CBA}"/>
              </a:ext>
            </a:extLst>
          </p:cNvPr>
          <p:cNvSpPr/>
          <p:nvPr userDrawn="1"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95F1D-3DBC-46AC-B91E-7BDACC984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"/>
          <a:stretch/>
        </p:blipFill>
        <p:spPr>
          <a:xfrm>
            <a:off x="147560" y="5995773"/>
            <a:ext cx="11893161" cy="7368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002391-D16D-42C2-B23A-ED584380EDCB}"/>
              </a:ext>
            </a:extLst>
          </p:cNvPr>
          <p:cNvSpPr/>
          <p:nvPr userDrawn="1"/>
        </p:nvSpPr>
        <p:spPr>
          <a:xfrm>
            <a:off x="5965902" y="6456556"/>
            <a:ext cx="256478" cy="24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28C5D-696D-491A-BDCD-1F4AC684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C478-9212-416B-97AA-9075C7CE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8131-6213-4154-A4FA-2E948101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ECDA1-D585-4B1C-8ECA-EE5B804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F3DDA-5A06-4A93-9EAB-66F10F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72F8-8DBA-4D24-BED1-7D8C16E2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462AC-59FD-4308-916A-BF2A9AE82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10C7B-C91D-43EB-8A63-6084AAF3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F580A-8293-410B-AE94-548B0F5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0FEB-2DE2-4ACF-B7D7-FA15BDA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CF88-0564-4A65-8FFC-4D9121E5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5997-6CA8-4EE1-8C68-8DF19E0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BE6F-C815-4548-9E2B-E4EE48A7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0F173-F802-47D4-B2DE-B8796AAD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7D582-B319-4691-80D8-0047FC073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A7C7D-CA4F-4197-B2C0-15D49D79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2CDF7D-A509-4EC6-8B1F-CBEFF65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E2359-2B78-4406-B4D7-C53F7C17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341E79-B9D9-42A2-86D2-4A4CF2E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09FBA-28FB-495B-A6C4-980D41DE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5A35E2-A694-49AE-BDB8-AAF1D8F0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23C43-DB2B-4B91-885D-E5E7DD32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DEA43-A01D-44C1-8580-0C71E854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DE32B-2A6B-4234-AE7E-AD3B49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8C084-27DE-40E8-B801-1837EE7E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BCBE4-FEBC-431F-90DE-EDE9437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6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92E8-170D-4F6F-8F0B-80B60BDE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59FCF-C7D0-4A30-B1C8-1F5A1EA5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D6858-B4E6-4C96-BFA5-A9FDC5B1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DE1F8-D3F7-4B83-9574-0C895FA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DE784-8BC5-4EE1-913B-BF3F2B1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942AB-052D-45B8-8CCE-C6CD18D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569C3-30E3-4782-86CC-CD03DC9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E1781D-20F3-448A-8041-102C741C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B215-66C5-42B7-B540-F0FA802A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FDF0-630A-46D8-85DF-22020C8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8DCFF-2A03-4C79-A8A0-148C304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7FBA4-9251-4826-B27B-2BDB2CC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1088D-005E-47DB-8DDA-542AA01D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6469D-6CAE-417D-8ADA-8284E813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91E4-5612-427E-9E68-D925FF47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80E2E-8B7E-4B9E-8E16-415CBAEE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3E8D8-8719-4792-A8B2-041A0E4C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3642-25BD-4471-A422-0159119E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846AB3-629D-4056-957A-3EAF069187BF}"/>
              </a:ext>
            </a:extLst>
          </p:cNvPr>
          <p:cNvSpPr/>
          <p:nvPr/>
        </p:nvSpPr>
        <p:spPr>
          <a:xfrm>
            <a:off x="1121927" y="1496595"/>
            <a:ext cx="9948139" cy="18813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47B200-6C07-41B8-B3FB-C81F2795B9CF}"/>
              </a:ext>
            </a:extLst>
          </p:cNvPr>
          <p:cNvSpPr/>
          <p:nvPr/>
        </p:nvSpPr>
        <p:spPr>
          <a:xfrm>
            <a:off x="0" y="0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4C2467-0314-49B5-8009-BB99941452FA}"/>
              </a:ext>
            </a:extLst>
          </p:cNvPr>
          <p:cNvSpPr/>
          <p:nvPr/>
        </p:nvSpPr>
        <p:spPr>
          <a:xfrm>
            <a:off x="6096000" y="0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0A66CA-F96B-429B-81E8-91B83EC48A44}"/>
              </a:ext>
            </a:extLst>
          </p:cNvPr>
          <p:cNvSpPr/>
          <p:nvPr/>
        </p:nvSpPr>
        <p:spPr>
          <a:xfrm>
            <a:off x="-3" y="6709184"/>
            <a:ext cx="6096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03408-C302-4A81-BCE4-F744BAADB8F5}"/>
              </a:ext>
            </a:extLst>
          </p:cNvPr>
          <p:cNvSpPr/>
          <p:nvPr/>
        </p:nvSpPr>
        <p:spPr>
          <a:xfrm>
            <a:off x="6096000" y="6709184"/>
            <a:ext cx="6096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9256A-36C4-415F-B0F6-E3543C05EB68}"/>
              </a:ext>
            </a:extLst>
          </p:cNvPr>
          <p:cNvSpPr/>
          <p:nvPr/>
        </p:nvSpPr>
        <p:spPr>
          <a:xfrm rot="5400000">
            <a:off x="-1640095" y="1640092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FDDA14-6940-41F6-9B14-5C9922AF0C14}"/>
              </a:ext>
            </a:extLst>
          </p:cNvPr>
          <p:cNvSpPr/>
          <p:nvPr/>
        </p:nvSpPr>
        <p:spPr>
          <a:xfrm rot="5400000">
            <a:off x="-1640099" y="5069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941620-C853-456D-8D03-1C6B16EBB507}"/>
              </a:ext>
            </a:extLst>
          </p:cNvPr>
          <p:cNvSpPr/>
          <p:nvPr/>
        </p:nvSpPr>
        <p:spPr>
          <a:xfrm rot="5400000">
            <a:off x="10404306" y="1640092"/>
            <a:ext cx="3429000" cy="148816"/>
          </a:xfrm>
          <a:prstGeom prst="rect">
            <a:avLst/>
          </a:prstGeom>
          <a:solidFill>
            <a:srgbClr val="C2E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E758DB-F5B3-4048-9024-ABA101164EC1}"/>
              </a:ext>
            </a:extLst>
          </p:cNvPr>
          <p:cNvSpPr/>
          <p:nvPr/>
        </p:nvSpPr>
        <p:spPr>
          <a:xfrm rot="5400000">
            <a:off x="10403092" y="5018001"/>
            <a:ext cx="3429000" cy="148816"/>
          </a:xfrm>
          <a:prstGeom prst="rect">
            <a:avLst/>
          </a:prstGeom>
          <a:solidFill>
            <a:srgbClr val="004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B9AED-5FA0-4C60-B4B2-FA1269E1503B}"/>
              </a:ext>
            </a:extLst>
          </p:cNvPr>
          <p:cNvSpPr txBox="1"/>
          <p:nvPr/>
        </p:nvSpPr>
        <p:spPr>
          <a:xfrm>
            <a:off x="1500412" y="1714500"/>
            <a:ext cx="919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Causal Incremental Graph Convolution for Recommender System Retraining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1839680-BC98-4B36-8BB9-F75B6A51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970" y="4674479"/>
            <a:ext cx="3877949" cy="1505238"/>
          </a:xfrm>
        </p:spPr>
        <p:txBody>
          <a:bodyPr anchor="ctr"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2023. 3. 3</a:t>
            </a:r>
          </a:p>
          <a:p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Jiwoon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Jeong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wjdwldns0905@gmail.com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46A06D-EA39-4B76-B770-F45B85F8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25" y="3534341"/>
            <a:ext cx="4035334" cy="1221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189952-4BA8-4BA2-9697-4DB8E6540F3A}"/>
              </a:ext>
            </a:extLst>
          </p:cNvPr>
          <p:cNvSpPr txBox="1"/>
          <p:nvPr/>
        </p:nvSpPr>
        <p:spPr>
          <a:xfrm>
            <a:off x="1500412" y="2869162"/>
            <a:ext cx="919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Sihao</a:t>
            </a:r>
            <a:r>
              <a:rPr lang="en-US" altLang="ko-KR" sz="1600" dirty="0"/>
              <a:t> Ding , </a:t>
            </a:r>
            <a:r>
              <a:rPr lang="en-US" altLang="ko-KR" sz="1600" dirty="0" err="1"/>
              <a:t>Fuli</a:t>
            </a:r>
            <a:r>
              <a:rPr lang="en-US" altLang="ko-KR" sz="1600" dirty="0"/>
              <a:t> Feng,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al, IEEE, 2022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formulation, we retrain using only the latest stage’s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나눔스퀘어 ExtraBold" panose="020B0600000101010101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the incremental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/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.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used to serve for next stage t+1; thus, we use the (future)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evaluate the retraining effectiveness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43088"/>
                <a:ext cx="10363200" cy="4351338"/>
              </a:xfrm>
              <a:prstGeom prst="rect">
                <a:avLst/>
              </a:prstGeom>
              <a:blipFill>
                <a:blip r:embed="rId4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A. GCN-based Recommender model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representation of node j at the lth layer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2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represents the neighbors of node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(accumulated degree) equals to the number of nodes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focus on the neighborhood aggregation in this work, omitting the feature transformation function σ (·) for briefness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9B8B251-7370-0391-8912-AF886A7D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599" y="4097850"/>
            <a:ext cx="4396231" cy="14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equals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∪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an efficient retraining means bypassing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and using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ko-KR" sz="1800" b="1" i="1" dirty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to estimate the full graph convolution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D947D2-C7BD-977E-27F0-363A257EC288}"/>
              </a:ext>
            </a:extLst>
          </p:cNvPr>
          <p:cNvGrpSpPr/>
          <p:nvPr/>
        </p:nvGrpSpPr>
        <p:grpSpPr>
          <a:xfrm>
            <a:off x="618281" y="3090446"/>
            <a:ext cx="7333527" cy="2525637"/>
            <a:chOff x="838200" y="3163208"/>
            <a:chExt cx="10168360" cy="278840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7821E-8806-6F86-FF95-5975CF52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1503" y="3163208"/>
              <a:ext cx="5295057" cy="2085127"/>
            </a:xfrm>
            <a:prstGeom prst="rect">
              <a:avLst/>
            </a:prstGeom>
          </p:spPr>
        </p:pic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CE0E46FF-55BA-DC82-033F-88125AAF66B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H="1">
              <a:off x="5365657" y="2254959"/>
              <a:ext cx="379783" cy="5606968"/>
            </a:xfrm>
            <a:prstGeom prst="bentConnector3">
              <a:avLst>
                <a:gd name="adj1" fmla="val 160192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A64A3D-D619-5C98-B3BE-523341505228}"/>
                </a:ext>
              </a:extLst>
            </p:cNvPr>
            <p:cNvSpPr txBox="1"/>
            <p:nvPr/>
          </p:nvSpPr>
          <p:spPr>
            <a:xfrm>
              <a:off x="1778645" y="5645180"/>
              <a:ext cx="2664467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rPr>
                <a:t>full graph convolution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FD7796-B0B9-2546-8700-015D69552B29}"/>
                </a:ext>
              </a:extLst>
            </p:cNvPr>
            <p:cNvSpPr txBox="1"/>
            <p:nvPr/>
          </p:nvSpPr>
          <p:spPr>
            <a:xfrm>
              <a:off x="8539030" y="5645791"/>
              <a:ext cx="744636" cy="305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IGC</a:t>
              </a:r>
              <a:endParaRPr lang="ko-KR" altLang="en-US" sz="1200" b="1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AF57B6-2B7D-8336-E4DD-7619D0384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863618"/>
              <a:ext cx="4201191" cy="646884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683CE09-0AC4-01C0-14B1-93D3BD11E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353" y="3277277"/>
            <a:ext cx="2579447" cy="23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first term of old representation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Since we are not allowed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 IGC,</a:t>
                </a:r>
                <a:b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</a:b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we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~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𝒍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instead, which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has encoded the signal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∼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8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C43501A-4930-A4B8-8262-BF5FD103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604" y="3729941"/>
            <a:ext cx="4201191" cy="6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the second term for new neighbors modeling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1) </a:t>
                </a:r>
                <a:r>
                  <a:rPr lang="en-US" altLang="ko-KR" sz="1600" b="1" dirty="0"/>
                  <a:t>Degree Synchronizer</a:t>
                </a:r>
                <a:endParaRPr lang="en-US" altLang="ko-KR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𝒇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~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𝒋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normalization weight estimated by the </a:t>
                </a:r>
                <a:r>
                  <a:rPr lang="en-US" altLang="ko-KR" sz="16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degree synchronizer</a:t>
                </a:r>
              </a:p>
              <a:p>
                <a:pPr marL="1803600" lvl="3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β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end-to-end trained to control the impact of old degree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601F848-3EF5-87F1-E440-72E2E79C1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43" y="3866357"/>
            <a:ext cx="4324714" cy="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 Incremental Graph Convolution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Representation Aggregator </a:t>
                </a:r>
                <a14:m>
                  <m:oMath xmlns:m="http://schemas.openxmlformats.org/officeDocument/2006/math">
                    <m:r>
                      <a:rPr lang="el-GR" altLang="ko-KR" sz="1600" b="1" i="1" dirty="0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 dirty="0" smtClean="0">
                            <a:latin typeface="Cambria Math" panose="02040503050406030204" pitchFamily="18" charset="0"/>
                          </a:rPr>
                          <m:t> · </m:t>
                        </m:r>
                      </m:e>
                    </m:d>
                  </m:oMath>
                </a14:m>
                <a:endParaRPr lang="en-US" altLang="ko-KR" sz="1600" b="1" dirty="0">
                  <a:latin typeface="나눔스퀘어 ExtraBold" panose="020B0600000101010101" pitchFamily="50" charset="-127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the aggregator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adjusts the importance of long- and short-term preferences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aligns the scale of the two representations in the training process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𝒑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(·)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pooling operation,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</m:t>
                    </m:r>
                    <m:sSup>
                      <m:sSup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-</a:t>
                </a:r>
                <a:r>
                  <a:rPr lang="en-US" altLang="ko-KR" sz="18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th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filter of the CNN layer, and there can be multiple filters in a layer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0688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93CA17F-8E80-009F-5D6B-A6BFE440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434" y="4143774"/>
            <a:ext cx="5401131" cy="10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 Incremental Graph Convolution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We apply IGC to </a:t>
            </a:r>
            <a:r>
              <a:rPr lang="en-US" altLang="ko-KR" sz="1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where we stack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 IGC layers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set the final representations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of all nodes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as the average of their representations at all layers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6BD75B-07E1-8436-2A37-900F93F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09" y="2971736"/>
            <a:ext cx="220058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 mainly refreshes the representation of active nodes, which will, thus, face the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out-of-date issue on the inactive nodes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02BEC-C576-580B-E481-E9451F364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77181"/>
            <a:ext cx="36676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reason is that the parameters correspond to the inactive nodes (e.g., node embedding) are not involved in the training procedure (e.g., backpropagation)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light, we consider two directions to properly 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 the representation of inactive nodes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constructing the connection from new data to the representation of the inactive node</a:t>
            </a:r>
          </a:p>
        </p:txBody>
      </p:sp>
    </p:spTree>
    <p:extLst>
      <p:ext uri="{BB962C8B-B14F-4D97-AF65-F5344CB8AC3E}">
        <p14:creationId xmlns:p14="http://schemas.microsoft.com/office/powerpoint/2010/main" val="178203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1) 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directly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injecting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the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preference signal from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active nodes </a:t>
                </a: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into the representation of 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an inactive node in stage t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 dirty="0" smtClean="0">
                                <a:latin typeface="Cambria Math" panose="02040503050406030204" pitchFamily="18" charset="0"/>
                                <a:ea typeface="나눔스퀘어 ExtraBold" panose="020B0600000101010101" pitchFamily="50" charset="-127"/>
                                <a:cs typeface="Arial" panose="020B0604020202020204" pitchFamily="34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is the final representation that connects K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KNN(·)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denotes the nearest neighbor fetching operation that calculates the top-K nearest active nodes to node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according to a distance measure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𝜹</m:t>
                    </m:r>
                    <m:r>
                      <a:rPr lang="en-US" altLang="ko-KR" sz="18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(e.g., the Euclidean distance) between the old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𝒂𝒄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en-US" altLang="ko-KR" sz="18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 ∈ [0, 1] </m:t>
                    </m:r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a hyperparameter that controls the influence of active nodes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70AD808-B6C3-9544-C3E6-C4A981CC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518" y="4950234"/>
            <a:ext cx="6494964" cy="10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Introduction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Methodology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Experiments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1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990600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 Colliding Effect Distillation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Direct Update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Intuitively, CED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refreshes the representation of an inactive node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with the latest status of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active nodes that have shown similar properties in previous stages</a:t>
            </a:r>
          </a:p>
          <a:p>
            <a:pPr marL="1346400" lvl="2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For instance, we believe that the inactive user m will exhibit similar short-term preference evolution as her/his similar users shown in stage t</a:t>
            </a:r>
          </a:p>
        </p:txBody>
      </p:sp>
    </p:spTree>
    <p:extLst>
      <p:ext uri="{BB962C8B-B14F-4D97-AF65-F5344CB8AC3E}">
        <p14:creationId xmlns:p14="http://schemas.microsoft.com/office/powerpoint/2010/main" val="13700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C. Colliding Effect Distillation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2) Indirect Update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including the parameters of inactive nodes into the training objective to indirectly push their representations to be updated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While </a:t>
                </a:r>
                <a:r>
                  <a:rPr lang="en-US" altLang="ko-KR" sz="18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direct update 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updates the representations of inactive nodes, their parameters are still not touched since we construct the training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only</a:t>
                </a:r>
              </a:p>
              <a:p>
                <a:pPr marL="1346400" lvl="2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 this way (</a:t>
                </a:r>
                <a:r>
                  <a:rPr lang="en-US" altLang="ko-KR" sz="18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indirect update</a:t>
                </a:r>
                <a:r>
                  <a:rPr lang="en-US" altLang="ko-KR" sz="18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), the parameters of inactive nodes are attached to the objective function and updated during the retraining</a:t>
                </a: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87B218F6-59B2-BA05-D1DC-1C2CC9B71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75" y="1530843"/>
                <a:ext cx="10363200" cy="4351338"/>
              </a:xfrm>
              <a:prstGeom prst="rect">
                <a:avLst/>
              </a:prstGeom>
              <a:blipFill>
                <a:blip r:embed="rId3"/>
                <a:stretch>
                  <a:fillRect l="-529" t="-700" r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B91739-6063-F295-5865-6D956FC6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4504357"/>
            <a:ext cx="57348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B218F6-59B2-BA05-D1DC-1C2CC9B71735}"/>
              </a:ext>
            </a:extLst>
          </p:cNvPr>
          <p:cNvSpPr txBox="1">
            <a:spLocks/>
          </p:cNvSpPr>
          <p:nvPr/>
        </p:nvSpPr>
        <p:spPr>
          <a:xfrm>
            <a:off x="1002175" y="1530843"/>
            <a:ext cx="10363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IGC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CED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+</a:t>
            </a:r>
            <a:r>
              <a: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= CI-</a:t>
            </a:r>
            <a:r>
              <a:rPr lang="en-US" altLang="ko-KR" sz="18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6 and 10 refer to IGC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3, 7, 11, and 12 refer to CED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line 7 and 12 correspond to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indirect update</a:t>
            </a:r>
            <a:b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direct update 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inactive nodes, respectively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E0261-8B80-92EB-2E80-BE6A8C5A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73" y="1363308"/>
            <a:ext cx="5056387" cy="4686408"/>
          </a:xfrm>
          <a:prstGeom prst="rect">
            <a:avLst/>
          </a:prstGeom>
        </p:spPr>
      </p:pic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1A1A9894-04B5-2657-9F83-A6026761F188}"/>
              </a:ext>
            </a:extLst>
          </p:cNvPr>
          <p:cNvSpPr/>
          <p:nvPr/>
        </p:nvSpPr>
        <p:spPr>
          <a:xfrm>
            <a:off x="6389225" y="3706512"/>
            <a:ext cx="5532699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4BA15-9F3C-F2AA-A473-46AE730E5ABD}"/>
              </a:ext>
            </a:extLst>
          </p:cNvPr>
          <p:cNvSpPr txBox="1"/>
          <p:nvPr/>
        </p:nvSpPr>
        <p:spPr>
          <a:xfrm>
            <a:off x="5600642" y="4240995"/>
            <a:ext cx="12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IGC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F2C22-4447-1DDB-597B-3D65D0BD39E4}"/>
              </a:ext>
            </a:extLst>
          </p:cNvPr>
          <p:cNvCxnSpPr/>
          <p:nvPr/>
        </p:nvCxnSpPr>
        <p:spPr>
          <a:xfrm flipH="1">
            <a:off x="4201610" y="4148398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605FCA-6F9B-B4F8-9341-E0BD5D73CE9C}"/>
              </a:ext>
            </a:extLst>
          </p:cNvPr>
          <p:cNvSpPr txBox="1"/>
          <p:nvPr/>
        </p:nvSpPr>
        <p:spPr>
          <a:xfrm>
            <a:off x="2092971" y="3963732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8E8002-6034-A241-8452-4B8C5C2B96B5}"/>
              </a:ext>
            </a:extLst>
          </p:cNvPr>
          <p:cNvCxnSpPr/>
          <p:nvPr/>
        </p:nvCxnSpPr>
        <p:spPr>
          <a:xfrm flipH="1">
            <a:off x="4097438" y="5865050"/>
            <a:ext cx="25275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385F8-3354-F5A9-5817-83427476BB48}"/>
              </a:ext>
            </a:extLst>
          </p:cNvPr>
          <p:cNvSpPr txBox="1"/>
          <p:nvPr/>
        </p:nvSpPr>
        <p:spPr>
          <a:xfrm>
            <a:off x="1988799" y="5680384"/>
            <a:ext cx="23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Direct update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7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RQ1: How is the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RQ2: How do the CED and IGC operators affect the recommendation performance? 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RQ3: What factors (e.g., hyperparameters) significantly affect the recommendation performance of CI-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22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Datasets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343ACE-677F-D2D3-A905-7A9D34B4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24" y="2698764"/>
            <a:ext cx="8201951" cy="24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1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A. Experimental Settings – Compared Methods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0B1AE-0347-266E-E9D1-BA4B2563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44" y="2373405"/>
            <a:ext cx="3088511" cy="3828466"/>
          </a:xfrm>
          <a:prstGeom prst="rect">
            <a:avLst/>
          </a:prstGeom>
        </p:spPr>
      </p:pic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CA5EDBDA-56B4-C4D1-4237-C58E0BF2D9FC}"/>
              </a:ext>
            </a:extLst>
          </p:cNvPr>
          <p:cNvSpPr/>
          <p:nvPr/>
        </p:nvSpPr>
        <p:spPr>
          <a:xfrm>
            <a:off x="5471447" y="4287638"/>
            <a:ext cx="3992303" cy="1502096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B4C07-B2F7-A884-B05A-52A4717F6AC0}"/>
              </a:ext>
            </a:extLst>
          </p:cNvPr>
          <p:cNvSpPr txBox="1"/>
          <p:nvPr/>
        </p:nvSpPr>
        <p:spPr>
          <a:xfrm>
            <a:off x="1931041" y="4854020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Different retraining methods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양쪽 중괄호 9">
            <a:extLst>
              <a:ext uri="{FF2B5EF4-FFF2-40B4-BE49-F238E27FC236}">
                <a16:creationId xmlns:a16="http://schemas.microsoft.com/office/drawing/2014/main" id="{5094A905-31B3-38BB-734C-227B1CC1C438}"/>
              </a:ext>
            </a:extLst>
          </p:cNvPr>
          <p:cNvSpPr/>
          <p:nvPr/>
        </p:nvSpPr>
        <p:spPr>
          <a:xfrm>
            <a:off x="5471446" y="3181341"/>
            <a:ext cx="3992303" cy="1023025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9A8EE-7CE2-B798-19A6-717CE8FECD16}"/>
              </a:ext>
            </a:extLst>
          </p:cNvPr>
          <p:cNvSpPr txBox="1"/>
          <p:nvPr/>
        </p:nvSpPr>
        <p:spPr>
          <a:xfrm>
            <a:off x="1931041" y="3450449"/>
            <a:ext cx="399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Sequential recommendation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0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B.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Performance</a:t>
                </a:r>
                <a:r>
                  <a:rPr lang="ko-KR" altLang="en-US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Comparison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RQ1: How is the performance of CI-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LightGCN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compared with the existing retraining methods?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 ExtraBold" panose="020B0600000101010101" pitchFamily="50" charset="-127"/>
                        <a:cs typeface="Arial" panose="020B0604020202020204" pitchFamily="34" charset="0"/>
                      </a:rPr>
                      <m:t>𝑹𝑰</m:t>
                    </m:r>
                  </m:oMath>
                </a14:m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CI-LIGHTGCN’S RELATIVE PERFORMANCE GAIN </a:t>
                </a:r>
                <a:r>
                  <a:rPr lang="en-US" altLang="ko-KR" sz="1600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w.r.t.</a:t>
                </a:r>
                <a:r>
                  <a:rPr lang="en-US" altLang="ko-KR" sz="1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R@5</a:t>
                </a:r>
              </a:p>
              <a:p>
                <a:pPr marL="889200" lvl="1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2DF19B-22EA-2DEE-271D-11ED000E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108" y="3016251"/>
            <a:ext cx="8322118" cy="2351903"/>
          </a:xfrm>
          <a:prstGeom prst="rect">
            <a:avLst/>
          </a:prstGeom>
        </p:spPr>
      </p:pic>
      <p:sp>
        <p:nvSpPr>
          <p:cNvPr id="14" name="양쪽 중괄호 13">
            <a:extLst>
              <a:ext uri="{FF2B5EF4-FFF2-40B4-BE49-F238E27FC236}">
                <a16:creationId xmlns:a16="http://schemas.microsoft.com/office/drawing/2014/main" id="{483D8B86-C628-A35E-EA84-4DF563A63F16}"/>
              </a:ext>
            </a:extLst>
          </p:cNvPr>
          <p:cNvSpPr/>
          <p:nvPr/>
        </p:nvSpPr>
        <p:spPr>
          <a:xfrm>
            <a:off x="2429719" y="4202994"/>
            <a:ext cx="8924081" cy="964318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EF9FE-07CB-16BE-63A3-A80181FC24A4}"/>
              </a:ext>
            </a:extLst>
          </p:cNvPr>
          <p:cNvSpPr txBox="1"/>
          <p:nvPr/>
        </p:nvSpPr>
        <p:spPr>
          <a:xfrm>
            <a:off x="195321" y="4545886"/>
            <a:ext cx="2709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Different retraining methods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Performance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Comparison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RQ1: How is the performance of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compared with the existing retraining methods?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278D4-E798-CAB0-504E-D839E62C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9" y="3015503"/>
            <a:ext cx="6385302" cy="2711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35664A-C12C-6756-E151-8B597BF0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341" y="3015503"/>
            <a:ext cx="5074320" cy="27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68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Experiments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C.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Ablation Study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RQ2: How do the CED and IGC operators affect the recommendation performance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only applies IGC on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i.e., removing CED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CI-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(T), which only uses CED in 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2A671-EC21-1FE5-5FC6-C9A804AD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17" y="3866357"/>
            <a:ext cx="566816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49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Conclusion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achieve effective and efficient retraining, our analysis enlightens that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detaching the old graph from neighborhood aggregation, meanwhile reserving the long-term preference signal and refreshing the inactive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practical usage, a recommender system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needs to be periodically (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e.g., daily)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retrained to keep the model fresh with the new interaction data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this work, we study the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 of GCN model retraining for the recommendation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has received relatively little scrutiny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9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4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new interactions for refreshing an old GCN model, there are three straightforward strategies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Full retraining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it is very costly in both memory and time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Fine-Tuning With Old Graph :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fine-tuning solution constructs training examples with new interactions only while still using the full graph structure. although this solution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costs fewer resources than full retraining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it is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still costly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due to the usage of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Fine-Tuning w/o Old Graph :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solution uses only the new interactions for model training and graph convolution which saves many computation and storage resources. However, the new interactions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contain only users’ short-term preferences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which can differ much from the long-term performances and be much sparser It, thus,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suffers easily from forgetting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overfitting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issues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Given the pros and cons of the above intuitive strategies, we distill three considerations for effective and efficient GCN recommender retraining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 detaching the old graph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 reserving the old (long-term) preference signal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 fusing the old and new preference signals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 short, our target is to achieve comparable or even better recommendation accuracy as full retraining with the use of new interactions only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1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key lies in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how to estimate the output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of </a:t>
            </a:r>
            <a:r>
              <a:rPr lang="en-US" altLang="ko-KR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full graph convolution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(i.e., on the whole graph for full retraining) based on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old node representations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the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9773E-5706-4728-73CD-41A7DE3E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16" y="2867655"/>
            <a:ext cx="603016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This is, however, nontrivial to achieve for three reasons</a:t>
            </a: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In the full graph convolution,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not only bring new neighbors for a target node but also participate in the normalization weighting of old neighbors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It is known that the normalization weights of neighbors have a large impact on the GCN performance and need to be carefully considered.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The old representations are learned over historical data and represent long-term preference. Since user interests may drift, making the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new interactions discrepant from long-term preference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blindly fine-tuning old representations could make the model forget the long-term preference.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89200" lvl="1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3)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incremental graph lacks inactive nodes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that have no new interactions which calls for extra effort to refresh the representation of such nodes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DA1E-5C97-860E-F0BE-F7F9741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4" y="4625808"/>
            <a:ext cx="3139512" cy="17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Introduction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966-F49A-47DB-93D9-018CD3BE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351338"/>
          </a:xfrm>
        </p:spPr>
        <p:txBody>
          <a:bodyPr>
            <a:normAutofit/>
          </a:bodyPr>
          <a:lstStyle/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Toward our target, we first propose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incremental graph convolution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(IGC), which estimates the full graph convolution of a target node based on its old representation and the incremental graph structure.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And we devise </a:t>
            </a:r>
            <a:r>
              <a:rPr lang="en-US" altLang="ko-KR" sz="2000" b="1" i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colliding effect distillation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 (CED) to refresh the representation of inactive nodes, which estimates the effect of new data on the representation of inactive nodes.</a:t>
            </a:r>
          </a:p>
          <a:p>
            <a:pPr marL="432000" indent="-432000">
              <a:lnSpc>
                <a:spcPct val="100000"/>
              </a:lnSpc>
              <a:buClr>
                <a:srgbClr val="004F9E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The proposed IGC and CED are universal operators that are applicable to most GCN models. In this work, we equip them on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B7AEF-6056-404F-8222-D7A0008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/>
                <a:cs typeface="Arial" panose="020B0604020202020204" pitchFamily="34" charset="0"/>
              </a:rPr>
              <a:t>Methodology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</p:spPr>
            <p:txBody>
              <a:bodyPr>
                <a:normAutofit/>
              </a:bodyPr>
              <a:lstStyle/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means the </a:t>
                </a:r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new interactions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collected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is the bipartite user–item graph built on the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, which we also term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incremental graph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𝜽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  <a:ea typeface="나눔스퀘어 ExtraBold" panose="020B0600000101010101" pitchFamily="50" charset="-127"/>
                            <a:cs typeface="Arial" panose="020B0604020202020204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 denotes the </a:t>
                </a:r>
                <a:r>
                  <a:rPr lang="en-US" altLang="ko-KR" sz="2000" b="1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model parameters </a:t>
                </a:r>
                <a:r>
                  <a:rPr lang="en-US" altLang="ko-KR" sz="2000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learned in stage t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Arial" panose="020B0604020202020204" pitchFamily="34" charset="0"/>
                  </a:rPr>
                  <a:t>Toward the target of efficient GCN model retraining, we formulate the task as</a:t>
                </a: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  <a:p>
                <a:pPr marL="432000" indent="-432000">
                  <a:lnSpc>
                    <a:spcPct val="100000"/>
                  </a:lnSpc>
                  <a:buClr>
                    <a:srgbClr val="004F9E"/>
                  </a:buClr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3C4966-F49A-47DB-93D9-018CD3BE6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690688"/>
                <a:ext cx="10363200" cy="4351338"/>
              </a:xfrm>
              <a:blipFill>
                <a:blip r:embed="rId3"/>
                <a:stretch>
                  <a:fillRect l="-529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5CCFD-CA4E-4794-89D0-C3DF460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3642-25BD-4471-A422-0159119E951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C04198-67D9-198F-2307-8BAF3A42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50" y="3866357"/>
            <a:ext cx="394390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10600</TotalTime>
  <Words>2571</Words>
  <Application>Microsoft Office PowerPoint</Application>
  <PresentationFormat>와이드스크린</PresentationFormat>
  <Paragraphs>310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</vt:lpstr>
      <vt:lpstr>나눔스퀘어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SeoYoung-Duk</dc:creator>
  <cp:lastModifiedBy>정지운</cp:lastModifiedBy>
  <cp:revision>435</cp:revision>
  <dcterms:created xsi:type="dcterms:W3CDTF">2021-06-28T08:46:54Z</dcterms:created>
  <dcterms:modified xsi:type="dcterms:W3CDTF">2023-03-02T08:54:41Z</dcterms:modified>
</cp:coreProperties>
</file>