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74" r:id="rId4"/>
    <p:sldId id="329" r:id="rId5"/>
    <p:sldId id="326" r:id="rId6"/>
    <p:sldId id="332" r:id="rId7"/>
    <p:sldId id="333" r:id="rId8"/>
    <p:sldId id="330" r:id="rId9"/>
    <p:sldId id="331" r:id="rId10"/>
    <p:sldId id="334" r:id="rId11"/>
    <p:sldId id="335" r:id="rId12"/>
    <p:sldId id="337" r:id="rId13"/>
    <p:sldId id="336" r:id="rId14"/>
    <p:sldId id="338" r:id="rId15"/>
    <p:sldId id="339" r:id="rId16"/>
    <p:sldId id="340" r:id="rId17"/>
    <p:sldId id="341" r:id="rId18"/>
    <p:sldId id="342" r:id="rId19"/>
    <p:sldId id="349" r:id="rId20"/>
    <p:sldId id="345" r:id="rId21"/>
    <p:sldId id="346" r:id="rId22"/>
    <p:sldId id="347" r:id="rId23"/>
    <p:sldId id="348" r:id="rId24"/>
    <p:sldId id="343" r:id="rId25"/>
    <p:sldId id="350" r:id="rId26"/>
    <p:sldId id="351" r:id="rId27"/>
    <p:sldId id="352" r:id="rId28"/>
    <p:sldId id="29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글로벌 구조</a:t>
            </a:r>
            <a:endParaRPr lang="en-US" altLang="ko-KR" dirty="0"/>
          </a:p>
          <a:p>
            <a:r>
              <a:rPr lang="ko-KR" altLang="en-US" dirty="0" err="1"/>
              <a:t>티처</a:t>
            </a:r>
            <a:r>
              <a:rPr lang="ko-KR" altLang="en-US" dirty="0"/>
              <a:t> 모델 확률 분포와 학생 모델 확률 </a:t>
            </a:r>
            <a:r>
              <a:rPr lang="ko-KR" altLang="en-US" dirty="0" err="1"/>
              <a:t>분포간의</a:t>
            </a:r>
            <a:r>
              <a:rPr lang="ko-KR" altLang="en-US" dirty="0"/>
              <a:t> </a:t>
            </a:r>
            <a:r>
              <a:rPr lang="ko-KR" altLang="en-US" dirty="0" err="1"/>
              <a:t>쿨백</a:t>
            </a:r>
            <a:r>
              <a:rPr lang="ko-KR" altLang="en-US" dirty="0"/>
              <a:t> </a:t>
            </a:r>
            <a:r>
              <a:rPr lang="ko-KR" altLang="en-US" dirty="0" err="1"/>
              <a:t>라이블러</a:t>
            </a:r>
            <a:r>
              <a:rPr lang="ko-KR" altLang="en-US" dirty="0"/>
              <a:t> 발산을 계산하여 그것을 글로벌 구조의 </a:t>
            </a:r>
            <a:r>
              <a:rPr lang="en-US" altLang="ko-KR" dirty="0"/>
              <a:t>loss</a:t>
            </a:r>
            <a:r>
              <a:rPr lang="ko-KR" altLang="en-US" dirty="0"/>
              <a:t>로 간주한다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Gs</a:t>
            </a:r>
            <a:r>
              <a:rPr lang="ko-KR" altLang="en-US" dirty="0"/>
              <a:t>를 통해 특정 유저 노드에 대해 유저 클러스터에 속할 확률 분포 차이를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Sa</a:t>
            </a:r>
            <a:r>
              <a:rPr lang="ko-KR" altLang="en-US" dirty="0"/>
              <a:t>는 </a:t>
            </a:r>
            <a:r>
              <a:rPr lang="ko-KR" altLang="en-US" dirty="0" err="1"/>
              <a:t>티처</a:t>
            </a:r>
            <a:r>
              <a:rPr lang="ko-KR" altLang="en-US" dirty="0"/>
              <a:t> 모델</a:t>
            </a:r>
            <a:r>
              <a:rPr lang="en-US" altLang="ko-KR" dirty="0"/>
              <a:t>-</a:t>
            </a:r>
            <a:r>
              <a:rPr lang="ko-KR" altLang="en-US" dirty="0"/>
              <a:t>학생 모델 간에 그 확률 분포 차이를 </a:t>
            </a:r>
            <a:r>
              <a:rPr lang="en-US" altLang="ko-KR" dirty="0"/>
              <a:t>KL </a:t>
            </a:r>
            <a:r>
              <a:rPr lang="ko-KR" altLang="en-US" dirty="0"/>
              <a:t>발산으로 계산하는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1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글로벌 구조</a:t>
            </a:r>
            <a:endParaRPr lang="en-US" altLang="ko-KR" dirty="0"/>
          </a:p>
          <a:p>
            <a:r>
              <a:rPr lang="ko-KR" altLang="en-US" dirty="0"/>
              <a:t>최종적으로 글로벌 구조 로스는 유저가 유저 클러스터에 속할 확률</a:t>
            </a:r>
            <a:r>
              <a:rPr lang="en-US" altLang="ko-KR" dirty="0"/>
              <a:t>, </a:t>
            </a:r>
            <a:r>
              <a:rPr lang="ko-KR" altLang="en-US" dirty="0"/>
              <a:t>유저가 아이템 클러스터에 속할 확률</a:t>
            </a:r>
            <a:r>
              <a:rPr lang="en-US" altLang="ko-KR" dirty="0"/>
              <a:t>, </a:t>
            </a:r>
            <a:r>
              <a:rPr lang="ko-KR" altLang="en-US" dirty="0"/>
              <a:t>아이템이 아이템 클러스터에 속할 확률</a:t>
            </a:r>
            <a:r>
              <a:rPr lang="en-US" altLang="ko-KR" dirty="0"/>
              <a:t>, </a:t>
            </a:r>
            <a:r>
              <a:rPr lang="ko-KR" altLang="en-US" dirty="0"/>
              <a:t>아이템이 유저 클러스터에 속할 확률에 대한 </a:t>
            </a:r>
            <a:r>
              <a:rPr lang="ko-KR" altLang="en-US" dirty="0" err="1"/>
              <a:t>티처</a:t>
            </a:r>
            <a:r>
              <a:rPr lang="ko-KR" altLang="en-US" dirty="0"/>
              <a:t> 모델과의 </a:t>
            </a:r>
            <a:r>
              <a:rPr lang="ko-KR" altLang="en-US" dirty="0" err="1"/>
              <a:t>쿨백</a:t>
            </a:r>
            <a:r>
              <a:rPr lang="ko-KR" altLang="en-US" dirty="0"/>
              <a:t> </a:t>
            </a:r>
            <a:r>
              <a:rPr lang="ko-KR" altLang="en-US" dirty="0" err="1"/>
              <a:t>다이버전스를</a:t>
            </a:r>
            <a:r>
              <a:rPr lang="ko-KR" altLang="en-US" dirty="0"/>
              <a:t> 모두 더하고 최소화 시키는 방향으로 학습을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04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셀프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r>
              <a:rPr lang="ko-KR" altLang="en-US" dirty="0"/>
              <a:t>최종적으로 각각 유저 아이템 노드가 각자의 독립적인 </a:t>
            </a:r>
            <a:r>
              <a:rPr lang="ko-KR" altLang="en-US" dirty="0" err="1"/>
              <a:t>임베딩을</a:t>
            </a:r>
            <a:r>
              <a:rPr lang="ko-KR" altLang="en-US" dirty="0"/>
              <a:t> 유지할 수 있도록 </a:t>
            </a:r>
            <a:r>
              <a:rPr lang="ko-KR" altLang="en-US" dirty="0" err="1"/>
              <a:t>티처</a:t>
            </a:r>
            <a:r>
              <a:rPr lang="en-US" altLang="ko-KR" dirty="0"/>
              <a:t>-</a:t>
            </a:r>
            <a:r>
              <a:rPr lang="ko-KR" altLang="en-US" dirty="0"/>
              <a:t>학생 모델 간 </a:t>
            </a:r>
            <a:r>
              <a:rPr lang="ko-KR" altLang="en-US" dirty="0" err="1"/>
              <a:t>임베딩에</a:t>
            </a:r>
            <a:r>
              <a:rPr lang="ko-KR" altLang="en-US" dirty="0"/>
              <a:t> </a:t>
            </a:r>
            <a:r>
              <a:rPr lang="ko-KR" altLang="en-US" dirty="0" err="1"/>
              <a:t>최소제곱오차</a:t>
            </a:r>
            <a:r>
              <a:rPr lang="ko-KR" altLang="en-US" dirty="0"/>
              <a:t> 개념을 도입한다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에타는 증류 세기를 조절한다</a:t>
            </a:r>
            <a:r>
              <a:rPr lang="en-US" altLang="ko-KR" dirty="0"/>
              <a:t>. </a:t>
            </a:r>
            <a:r>
              <a:rPr lang="ko-KR" altLang="en-US" dirty="0"/>
              <a:t>학생 모델의 차원이 늘어나면 세기를 줄이게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98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 트레이닝</a:t>
            </a:r>
            <a:endParaRPr lang="en-US" altLang="ko-KR" dirty="0"/>
          </a:p>
          <a:p>
            <a:r>
              <a:rPr lang="ko-KR" altLang="en-US" dirty="0"/>
              <a:t>전체적인 로스는 </a:t>
            </a:r>
            <a:r>
              <a:rPr lang="en-US" altLang="ko-KR" dirty="0"/>
              <a:t>L</a:t>
            </a:r>
            <a:r>
              <a:rPr lang="ko-KR" altLang="en-US" dirty="0"/>
              <a:t>로 표현하며 </a:t>
            </a:r>
            <a:r>
              <a:rPr lang="en-US" altLang="ko-KR" dirty="0"/>
              <a:t>L_BPR, </a:t>
            </a:r>
            <a:r>
              <a:rPr lang="en-US" altLang="ko-KR" dirty="0" err="1"/>
              <a:t>L_self</a:t>
            </a:r>
            <a:r>
              <a:rPr lang="en-US" altLang="ko-KR" dirty="0"/>
              <a:t>, </a:t>
            </a:r>
            <a:r>
              <a:rPr lang="en-US" altLang="ko-KR" dirty="0" err="1"/>
              <a:t>L_local</a:t>
            </a:r>
            <a:r>
              <a:rPr lang="en-US" altLang="ko-KR" dirty="0"/>
              <a:t>, </a:t>
            </a:r>
            <a:r>
              <a:rPr lang="en-US" altLang="ko-KR" dirty="0" err="1"/>
              <a:t>L_global</a:t>
            </a:r>
            <a:r>
              <a:rPr lang="en-US" altLang="ko-KR" dirty="0"/>
              <a:t> </a:t>
            </a:r>
            <a:r>
              <a:rPr lang="ko-KR" altLang="en-US" dirty="0"/>
              <a:t>값을 모두 더한 값이다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람다는 </a:t>
            </a:r>
            <a:r>
              <a:rPr lang="ko-KR" altLang="en-US" dirty="0" err="1"/>
              <a:t>하이퍼파라미터</a:t>
            </a:r>
            <a:endParaRPr lang="en-US" altLang="ko-KR" dirty="0"/>
          </a:p>
          <a:p>
            <a:r>
              <a:rPr lang="en-US" altLang="ko-KR" dirty="0"/>
              <a:t>L_BPR</a:t>
            </a:r>
            <a:r>
              <a:rPr lang="ko-KR" altLang="en-US" dirty="0"/>
              <a:t>은 베이지안 퍼스널 랭킹 로스를 의미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28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실험을 진행</a:t>
            </a:r>
            <a:endParaRPr lang="en-US" altLang="ko-KR" dirty="0"/>
          </a:p>
          <a:p>
            <a:r>
              <a:rPr lang="ko-KR" altLang="en-US" dirty="0" err="1"/>
              <a:t>고왈라</a:t>
            </a:r>
            <a:r>
              <a:rPr lang="en-US" altLang="ko-KR" dirty="0"/>
              <a:t>, </a:t>
            </a:r>
            <a:r>
              <a:rPr lang="ko-KR" altLang="en-US" dirty="0" err="1"/>
              <a:t>라스트에프엠</a:t>
            </a:r>
            <a:r>
              <a:rPr lang="en-US" altLang="ko-KR" dirty="0"/>
              <a:t> </a:t>
            </a:r>
            <a:r>
              <a:rPr lang="ko-KR" altLang="en-US" dirty="0"/>
              <a:t>데이터셋</a:t>
            </a:r>
            <a:endParaRPr lang="en-US" altLang="ko-KR" dirty="0"/>
          </a:p>
          <a:p>
            <a:r>
              <a:rPr lang="ko-KR" altLang="en-US" dirty="0"/>
              <a:t>둘은 사이즈</a:t>
            </a:r>
            <a:r>
              <a:rPr lang="en-US" altLang="ko-KR" dirty="0"/>
              <a:t>, </a:t>
            </a:r>
            <a:r>
              <a:rPr lang="ko-KR" altLang="en-US" dirty="0"/>
              <a:t>도메인</a:t>
            </a:r>
            <a:r>
              <a:rPr lang="en-US" altLang="ko-KR" dirty="0"/>
              <a:t>, </a:t>
            </a:r>
            <a:r>
              <a:rPr lang="ko-KR" altLang="en-US" dirty="0"/>
              <a:t>타임</a:t>
            </a:r>
            <a:r>
              <a:rPr lang="en-US" altLang="ko-KR" dirty="0"/>
              <a:t>, sparsity</a:t>
            </a:r>
            <a:r>
              <a:rPr lang="ko-KR" altLang="en-US" dirty="0"/>
              <a:t>가 크게 다름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고왈라는</a:t>
            </a:r>
            <a:r>
              <a:rPr lang="ko-KR" altLang="en-US" dirty="0"/>
              <a:t> </a:t>
            </a:r>
            <a:r>
              <a:rPr lang="en-US" altLang="ko-KR" dirty="0"/>
              <a:t>70%</a:t>
            </a:r>
            <a:r>
              <a:rPr lang="ko-KR" altLang="en-US" dirty="0"/>
              <a:t>는 </a:t>
            </a:r>
            <a:r>
              <a:rPr lang="en-US" altLang="ko-KR" dirty="0"/>
              <a:t>base block</a:t>
            </a:r>
            <a:r>
              <a:rPr lang="ko-KR" altLang="en-US" dirty="0"/>
              <a:t>으로 활용 </a:t>
            </a:r>
            <a:r>
              <a:rPr lang="en-US" altLang="ko-KR" dirty="0"/>
              <a:t>30%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개의 블록으로 나눔</a:t>
            </a:r>
            <a:endParaRPr lang="en-US" altLang="ko-KR" dirty="0"/>
          </a:p>
          <a:p>
            <a:r>
              <a:rPr lang="ko-KR" altLang="en-US" dirty="0" err="1"/>
              <a:t>라스트에프엠</a:t>
            </a:r>
            <a:r>
              <a:rPr lang="ko-KR" altLang="en-US" dirty="0"/>
              <a:t> </a:t>
            </a:r>
            <a:r>
              <a:rPr lang="en-US" altLang="ko-KR" dirty="0"/>
              <a:t>60%</a:t>
            </a:r>
            <a:r>
              <a:rPr lang="ko-KR" altLang="en-US" dirty="0"/>
              <a:t>는 </a:t>
            </a:r>
            <a:r>
              <a:rPr lang="en-US" altLang="ko-KR" dirty="0"/>
              <a:t>base block, 40$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개의 블록으로 나눔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30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평가지표는 </a:t>
            </a:r>
            <a:r>
              <a:rPr lang="en-US" altLang="ko-KR" dirty="0"/>
              <a:t>recall@20</a:t>
            </a:r>
            <a:r>
              <a:rPr lang="ko-KR" altLang="en-US" dirty="0"/>
              <a:t>을 활용한다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Incremental</a:t>
            </a:r>
            <a:r>
              <a:rPr lang="ko-KR" altLang="en-US" dirty="0"/>
              <a:t>의 효과를 측정하기 위해 </a:t>
            </a:r>
            <a:r>
              <a:rPr lang="en-US" altLang="ko-KR" dirty="0"/>
              <a:t>t</a:t>
            </a:r>
            <a:r>
              <a:rPr lang="ko-KR" altLang="en-US" dirty="0"/>
              <a:t>을 훈련시키고</a:t>
            </a:r>
            <a:r>
              <a:rPr lang="en-US" altLang="ko-KR" dirty="0"/>
              <a:t>, t+1</a:t>
            </a:r>
            <a:r>
              <a:rPr lang="ko-KR" altLang="en-US" dirty="0"/>
              <a:t>블록으로 검증하는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5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비교를 위한 베이스 모델은</a:t>
            </a:r>
            <a:endParaRPr lang="en-US" altLang="ko-KR" dirty="0"/>
          </a:p>
          <a:p>
            <a:r>
              <a:rPr lang="ko-KR" altLang="en-US" dirty="0"/>
              <a:t>핀세이지</a:t>
            </a:r>
            <a:r>
              <a:rPr lang="en-US" altLang="ko-KR" dirty="0"/>
              <a:t>, MGCCF </a:t>
            </a:r>
            <a:r>
              <a:rPr lang="ko-KR" altLang="en-US" dirty="0"/>
              <a:t>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graphSAIL</a:t>
            </a:r>
            <a:r>
              <a:rPr lang="ko-KR" altLang="en-US" dirty="0"/>
              <a:t>과 비교할 베이스 알고리즘은 </a:t>
            </a:r>
            <a:r>
              <a:rPr lang="en-US" altLang="ko-KR" dirty="0"/>
              <a:t>FT~~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61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graphSAIL</a:t>
            </a:r>
            <a:r>
              <a:rPr lang="ko-KR" altLang="en-US" dirty="0"/>
              <a:t>과 다른 베이스라인 알고리즘과 리콜</a:t>
            </a:r>
            <a:r>
              <a:rPr lang="en-US" altLang="ko-KR" dirty="0"/>
              <a:t>20</a:t>
            </a:r>
            <a:r>
              <a:rPr lang="ko-KR" altLang="en-US" dirty="0"/>
              <a:t>에 대한 성능 비교</a:t>
            </a:r>
            <a:endParaRPr lang="en-US" altLang="ko-KR" dirty="0"/>
          </a:p>
          <a:p>
            <a:r>
              <a:rPr lang="ko-KR" altLang="en-US" dirty="0"/>
              <a:t>컬럼은 각각 </a:t>
            </a:r>
            <a:r>
              <a:rPr lang="en-US" altLang="ko-KR" dirty="0"/>
              <a:t>incremental block</a:t>
            </a:r>
            <a:r>
              <a:rPr lang="ko-KR" altLang="en-US" dirty="0"/>
              <a:t>에 대한 리콜</a:t>
            </a:r>
            <a:r>
              <a:rPr lang="en-US" altLang="ko-KR" dirty="0"/>
              <a:t>20, </a:t>
            </a:r>
            <a:r>
              <a:rPr lang="ko-KR" altLang="en-US" dirty="0"/>
              <a:t>평균</a:t>
            </a:r>
            <a:r>
              <a:rPr lang="en-US" altLang="ko-KR" dirty="0"/>
              <a:t>, FT</a:t>
            </a:r>
            <a:r>
              <a:rPr lang="ko-KR" altLang="en-US" dirty="0"/>
              <a:t>에 대한 성능 비교</a:t>
            </a:r>
            <a:r>
              <a:rPr lang="en-US" altLang="ko-KR" dirty="0"/>
              <a:t>, </a:t>
            </a:r>
            <a:r>
              <a:rPr lang="ko-KR" altLang="en-US" dirty="0"/>
              <a:t>트레이닝 시간을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LastFM</a:t>
            </a:r>
            <a:r>
              <a:rPr lang="en-US" altLang="ko-KR" dirty="0"/>
              <a:t> </a:t>
            </a:r>
            <a:r>
              <a:rPr lang="ko-KR" altLang="en-US" dirty="0"/>
              <a:t>데이터에 있어서 그래프세일은 가장 뛰어난 성능을 보여준다</a:t>
            </a:r>
            <a:r>
              <a:rPr lang="en-US" altLang="ko-KR" dirty="0"/>
              <a:t>. FT</a:t>
            </a:r>
            <a:r>
              <a:rPr lang="ko-KR" altLang="en-US" dirty="0"/>
              <a:t>에 비해 </a:t>
            </a:r>
            <a:r>
              <a:rPr lang="en-US" altLang="ko-KR" dirty="0"/>
              <a:t>10%, 7% </a:t>
            </a:r>
            <a:r>
              <a:rPr lang="ko-KR" altLang="en-US" dirty="0"/>
              <a:t>높음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54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graphSAIL</a:t>
            </a:r>
            <a:r>
              <a:rPr lang="ko-KR" altLang="en-US" dirty="0"/>
              <a:t>과 다른 베이스라인 알고리즘과 리콜</a:t>
            </a:r>
            <a:r>
              <a:rPr lang="en-US" altLang="ko-KR" dirty="0"/>
              <a:t>20</a:t>
            </a:r>
            <a:r>
              <a:rPr lang="ko-KR" altLang="en-US" dirty="0"/>
              <a:t>에 대한 성능 비교</a:t>
            </a:r>
            <a:endParaRPr lang="en-US" altLang="ko-KR" dirty="0"/>
          </a:p>
          <a:p>
            <a:r>
              <a:rPr lang="ko-KR" altLang="en-US" dirty="0"/>
              <a:t>컬럼은 각각 </a:t>
            </a:r>
            <a:r>
              <a:rPr lang="en-US" altLang="ko-KR" dirty="0"/>
              <a:t>incremental block</a:t>
            </a:r>
            <a:r>
              <a:rPr lang="ko-KR" altLang="en-US" dirty="0"/>
              <a:t>에 대한 리콜</a:t>
            </a:r>
            <a:r>
              <a:rPr lang="en-US" altLang="ko-KR" dirty="0"/>
              <a:t>20, </a:t>
            </a:r>
            <a:r>
              <a:rPr lang="ko-KR" altLang="en-US" dirty="0"/>
              <a:t>평균</a:t>
            </a:r>
            <a:r>
              <a:rPr lang="en-US" altLang="ko-KR" dirty="0"/>
              <a:t>, FT</a:t>
            </a:r>
            <a:r>
              <a:rPr lang="ko-KR" altLang="en-US" dirty="0"/>
              <a:t>에 대한 성능 비교</a:t>
            </a:r>
            <a:r>
              <a:rPr lang="en-US" altLang="ko-KR" dirty="0"/>
              <a:t>, </a:t>
            </a:r>
            <a:r>
              <a:rPr lang="ko-KR" altLang="en-US" dirty="0"/>
              <a:t>트레이닝 시간을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LastFM</a:t>
            </a:r>
            <a:r>
              <a:rPr lang="en-US" altLang="ko-KR" dirty="0"/>
              <a:t> </a:t>
            </a:r>
            <a:r>
              <a:rPr lang="ko-KR" altLang="en-US" dirty="0"/>
              <a:t>데이터에 있어서 그래프세일은 가장 뛰어난 성능을 보여준다</a:t>
            </a:r>
            <a:r>
              <a:rPr lang="en-US" altLang="ko-KR" dirty="0"/>
              <a:t>. FT</a:t>
            </a:r>
            <a:r>
              <a:rPr lang="ko-KR" altLang="en-US" dirty="0"/>
              <a:t>에 비해 </a:t>
            </a:r>
            <a:r>
              <a:rPr lang="en-US" altLang="ko-KR" dirty="0"/>
              <a:t>10%, 7% </a:t>
            </a:r>
            <a:r>
              <a:rPr lang="ko-KR" altLang="en-US" dirty="0"/>
              <a:t>높음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30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graphSAIL</a:t>
            </a:r>
            <a:r>
              <a:rPr lang="ko-KR" altLang="en-US" dirty="0"/>
              <a:t>과 다른 베이스라인 알고리즘과 리콜</a:t>
            </a:r>
            <a:r>
              <a:rPr lang="en-US" altLang="ko-KR" dirty="0"/>
              <a:t>20</a:t>
            </a:r>
            <a:r>
              <a:rPr lang="ko-KR" altLang="en-US" dirty="0"/>
              <a:t>에 대한 성능 비교</a:t>
            </a:r>
            <a:endParaRPr lang="en-US" altLang="ko-KR" dirty="0"/>
          </a:p>
          <a:p>
            <a:r>
              <a:rPr lang="ko-KR" altLang="en-US" dirty="0"/>
              <a:t>컬럼은 각각 </a:t>
            </a:r>
            <a:r>
              <a:rPr lang="en-US" altLang="ko-KR" dirty="0"/>
              <a:t>incremental block</a:t>
            </a:r>
            <a:r>
              <a:rPr lang="ko-KR" altLang="en-US" dirty="0"/>
              <a:t>에 대한 리콜</a:t>
            </a:r>
            <a:r>
              <a:rPr lang="en-US" altLang="ko-KR" dirty="0"/>
              <a:t>20, </a:t>
            </a:r>
            <a:r>
              <a:rPr lang="ko-KR" altLang="en-US" dirty="0"/>
              <a:t>평균</a:t>
            </a:r>
            <a:r>
              <a:rPr lang="en-US" altLang="ko-KR" dirty="0"/>
              <a:t>, FT</a:t>
            </a:r>
            <a:r>
              <a:rPr lang="ko-KR" altLang="en-US" dirty="0"/>
              <a:t>에 대한 성능 비교</a:t>
            </a:r>
            <a:r>
              <a:rPr lang="en-US" altLang="ko-KR" dirty="0"/>
              <a:t>, </a:t>
            </a:r>
            <a:r>
              <a:rPr lang="ko-KR" altLang="en-US" dirty="0"/>
              <a:t>트레이닝 시간을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그래프세일은 </a:t>
            </a:r>
            <a:r>
              <a:rPr lang="ko-KR" altLang="en-US" dirty="0" err="1"/>
              <a:t>고왈라</a:t>
            </a:r>
            <a:r>
              <a:rPr lang="ko-KR" altLang="en-US" dirty="0"/>
              <a:t> 데이터에서 </a:t>
            </a:r>
            <a:r>
              <a:rPr lang="en-US" altLang="ko-KR" dirty="0" err="1"/>
              <a:t>Pinsage</a:t>
            </a:r>
            <a:r>
              <a:rPr lang="en-US" altLang="ko-KR" dirty="0"/>
              <a:t> </a:t>
            </a:r>
            <a:r>
              <a:rPr lang="ko-KR" altLang="en-US" dirty="0"/>
              <a:t>모델을 적용했을 때는 최고의 성능은 아니다</a:t>
            </a:r>
            <a:r>
              <a:rPr lang="en-US" altLang="ko-KR" dirty="0"/>
              <a:t>. </a:t>
            </a:r>
            <a:r>
              <a:rPr lang="ko-KR" altLang="en-US" dirty="0"/>
              <a:t>이런 현상이 발생한 이유는 </a:t>
            </a:r>
            <a:r>
              <a:rPr lang="en-US" altLang="ko-KR" dirty="0" err="1"/>
              <a:t>pinsage</a:t>
            </a:r>
            <a:r>
              <a:rPr lang="en-US" altLang="ko-KR" dirty="0"/>
              <a:t> one layer</a:t>
            </a:r>
            <a:r>
              <a:rPr lang="ko-KR" altLang="en-US" dirty="0"/>
              <a:t>가 </a:t>
            </a:r>
            <a:r>
              <a:rPr lang="en-US" altLang="ko-KR" dirty="0"/>
              <a:t>incremental </a:t>
            </a:r>
            <a:r>
              <a:rPr lang="en-US" altLang="ko-KR" dirty="0" err="1"/>
              <a:t>bolck</a:t>
            </a:r>
            <a:r>
              <a:rPr lang="ko-KR" altLang="en-US" dirty="0"/>
              <a:t>을 빠르게 학습하지 못해 약간의 </a:t>
            </a:r>
            <a:r>
              <a:rPr lang="en-US" altLang="ko-KR" dirty="0" err="1"/>
              <a:t>cata</a:t>
            </a:r>
            <a:r>
              <a:rPr lang="en-US" altLang="ko-KR" dirty="0"/>
              <a:t> forgetting</a:t>
            </a:r>
            <a:r>
              <a:rPr lang="ko-KR" altLang="en-US" dirty="0"/>
              <a:t>이 일어난 것으로 보임</a:t>
            </a:r>
            <a:r>
              <a:rPr lang="en-US" altLang="ko-KR" dirty="0"/>
              <a:t>. </a:t>
            </a:r>
            <a:r>
              <a:rPr lang="ko-KR" altLang="en-US" dirty="0"/>
              <a:t>이건 </a:t>
            </a:r>
            <a:r>
              <a:rPr lang="en-US" altLang="ko-KR" dirty="0"/>
              <a:t>MGCCF</a:t>
            </a:r>
            <a:r>
              <a:rPr lang="ko-KR" altLang="en-US" dirty="0"/>
              <a:t>의 </a:t>
            </a:r>
            <a:r>
              <a:rPr lang="en-US" altLang="ko-KR" dirty="0" err="1"/>
              <a:t>graphSAIL</a:t>
            </a:r>
            <a:r>
              <a:rPr lang="en-US" altLang="ko-KR" dirty="0"/>
              <a:t> </a:t>
            </a:r>
            <a:r>
              <a:rPr lang="ko-KR" altLang="en-US" dirty="0"/>
              <a:t>성능과 비교해서 검증할 수 있음</a:t>
            </a:r>
            <a:r>
              <a:rPr lang="en-US" altLang="ko-KR" dirty="0"/>
              <a:t>. </a:t>
            </a:r>
            <a:r>
              <a:rPr lang="en-US" altLang="ko-KR" dirty="0" err="1"/>
              <a:t>Incremetnal</a:t>
            </a:r>
            <a:r>
              <a:rPr lang="en-US" altLang="ko-KR" dirty="0"/>
              <a:t> block b4</a:t>
            </a:r>
            <a:r>
              <a:rPr lang="ko-KR" altLang="en-US" dirty="0"/>
              <a:t>를 보면 </a:t>
            </a:r>
            <a:r>
              <a:rPr lang="en-US" altLang="ko-KR" dirty="0"/>
              <a:t>MGCCF</a:t>
            </a:r>
            <a:r>
              <a:rPr lang="ko-KR" altLang="en-US" dirty="0"/>
              <a:t>는 </a:t>
            </a:r>
            <a:r>
              <a:rPr lang="en-US" altLang="ko-KR" dirty="0" err="1"/>
              <a:t>PinSAGE</a:t>
            </a:r>
            <a:r>
              <a:rPr lang="ko-KR" altLang="en-US" dirty="0"/>
              <a:t>보다 </a:t>
            </a:r>
            <a:r>
              <a:rPr lang="en-US" altLang="ko-KR" dirty="0"/>
              <a:t>15.37% </a:t>
            </a:r>
            <a:r>
              <a:rPr lang="ko-KR" altLang="en-US" dirty="0"/>
              <a:t>높음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2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 지식</a:t>
            </a:r>
            <a:endParaRPr lang="en-US" altLang="ko-KR" dirty="0"/>
          </a:p>
          <a:p>
            <a:r>
              <a:rPr lang="en-US" altLang="ko-KR" dirty="0" err="1"/>
              <a:t>Cata</a:t>
            </a:r>
            <a:r>
              <a:rPr lang="en-US" altLang="ko-KR" dirty="0"/>
              <a:t> forgetting: </a:t>
            </a:r>
            <a:r>
              <a:rPr lang="ko-KR" altLang="en-US" dirty="0"/>
              <a:t>새로운 학습을 함으로써 기존 태스크에 대한 정확성이 떨어지는 현상</a:t>
            </a:r>
            <a:endParaRPr lang="en-US" altLang="ko-KR" dirty="0"/>
          </a:p>
          <a:p>
            <a:r>
              <a:rPr lang="en-US" altLang="ko-KR" dirty="0"/>
              <a:t>Incremental learning: CF</a:t>
            </a:r>
            <a:r>
              <a:rPr lang="ko-KR" altLang="en-US" dirty="0"/>
              <a:t>에 대응하는 기술</a:t>
            </a:r>
            <a:r>
              <a:rPr lang="en-US" altLang="ko-KR" dirty="0"/>
              <a:t>, </a:t>
            </a:r>
            <a:r>
              <a:rPr lang="ko-KR" altLang="en-US" dirty="0"/>
              <a:t>여기서는 정규화 기반 기법을 사용</a:t>
            </a:r>
            <a:r>
              <a:rPr lang="en-US" altLang="ko-KR" dirty="0"/>
              <a:t>: </a:t>
            </a:r>
            <a:r>
              <a:rPr lang="ko-KR" altLang="en-US" dirty="0"/>
              <a:t>새로운 학습을 </a:t>
            </a:r>
            <a:r>
              <a:rPr lang="ko-KR" altLang="en-US" dirty="0" err="1"/>
              <a:t>할때</a:t>
            </a:r>
            <a:r>
              <a:rPr lang="ko-KR" altLang="en-US" dirty="0"/>
              <a:t> 이전 지식을 잊어버리지 않도록 모델 파라미터 변화에 규제를 해주는 방법론</a:t>
            </a:r>
            <a:r>
              <a:rPr lang="en-US" altLang="ko-KR" dirty="0"/>
              <a:t>,</a:t>
            </a:r>
            <a:r>
              <a:rPr lang="ko-KR" altLang="en-US" dirty="0"/>
              <a:t> 그래서 새로운 데이터가 들어와도 이전 지식을 잊지 않게 </a:t>
            </a:r>
            <a:r>
              <a:rPr lang="ko-KR" altLang="en-US" dirty="0" err="1"/>
              <a:t>만듬</a:t>
            </a:r>
            <a:r>
              <a:rPr lang="en-US" altLang="ko-KR" dirty="0"/>
              <a:t>. </a:t>
            </a:r>
            <a:r>
              <a:rPr lang="ko-KR" altLang="en-US" dirty="0"/>
              <a:t>자세한 것은 방법론에서 다룸</a:t>
            </a:r>
            <a:endParaRPr lang="en-US" altLang="ko-KR" dirty="0"/>
          </a:p>
          <a:p>
            <a:r>
              <a:rPr lang="en-US" altLang="ko-KR" dirty="0"/>
              <a:t>GNN </a:t>
            </a:r>
            <a:r>
              <a:rPr lang="ko-KR" altLang="en-US" dirty="0"/>
              <a:t>추천 시스템</a:t>
            </a:r>
            <a:r>
              <a:rPr lang="en-US" altLang="ko-KR" dirty="0"/>
              <a:t>: </a:t>
            </a:r>
            <a:r>
              <a:rPr lang="ko-KR" altLang="en-US" dirty="0"/>
              <a:t>그래프 </a:t>
            </a:r>
            <a:r>
              <a:rPr lang="ko-KR" altLang="en-US" dirty="0" err="1"/>
              <a:t>뉴럴</a:t>
            </a:r>
            <a:r>
              <a:rPr lang="ko-KR" altLang="en-US" dirty="0"/>
              <a:t> 네트워크</a:t>
            </a:r>
            <a:r>
              <a:rPr lang="en-US" altLang="ko-KR" dirty="0"/>
              <a:t>, </a:t>
            </a:r>
            <a:r>
              <a:rPr lang="ko-KR" altLang="en-US" dirty="0"/>
              <a:t>수많은 관계 정보를 모델링하는 최고의 메커니즘</a:t>
            </a:r>
            <a:r>
              <a:rPr lang="en-US" altLang="ko-KR" dirty="0"/>
              <a:t>. </a:t>
            </a:r>
            <a:r>
              <a:rPr lang="ko-KR" altLang="en-US" dirty="0"/>
              <a:t>데이터 </a:t>
            </a:r>
            <a:r>
              <a:rPr lang="en-US" altLang="ko-KR" dirty="0"/>
              <a:t>sparsity</a:t>
            </a:r>
            <a:r>
              <a:rPr lang="ko-KR" altLang="en-US" dirty="0"/>
              <a:t>와 콜드 스타트 문제를 완화시켜주는 메커니즘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32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graphSAIL</a:t>
            </a:r>
            <a:r>
              <a:rPr lang="ko-KR" altLang="en-US" dirty="0"/>
              <a:t>과 다른 베이스라인 알고리즘과 리콜</a:t>
            </a:r>
            <a:r>
              <a:rPr lang="en-US" altLang="ko-KR" dirty="0"/>
              <a:t>20</a:t>
            </a:r>
            <a:r>
              <a:rPr lang="ko-KR" altLang="en-US" dirty="0"/>
              <a:t>에 대한 성능 비교</a:t>
            </a:r>
            <a:endParaRPr lang="en-US" altLang="ko-KR" dirty="0"/>
          </a:p>
          <a:p>
            <a:r>
              <a:rPr lang="ko-KR" altLang="en-US" dirty="0"/>
              <a:t>컬럼은 각각 </a:t>
            </a:r>
            <a:r>
              <a:rPr lang="en-US" altLang="ko-KR" dirty="0"/>
              <a:t>incremental block</a:t>
            </a:r>
            <a:r>
              <a:rPr lang="ko-KR" altLang="en-US" dirty="0"/>
              <a:t>에 대한 리콜</a:t>
            </a:r>
            <a:r>
              <a:rPr lang="en-US" altLang="ko-KR" dirty="0"/>
              <a:t>20, </a:t>
            </a:r>
            <a:r>
              <a:rPr lang="ko-KR" altLang="en-US" dirty="0"/>
              <a:t>평균</a:t>
            </a:r>
            <a:r>
              <a:rPr lang="en-US" altLang="ko-KR" dirty="0"/>
              <a:t>, FT</a:t>
            </a:r>
            <a:r>
              <a:rPr lang="ko-KR" altLang="en-US" dirty="0"/>
              <a:t>에 대한 성능 비교</a:t>
            </a:r>
            <a:r>
              <a:rPr lang="en-US" altLang="ko-KR" dirty="0"/>
              <a:t>, </a:t>
            </a:r>
            <a:r>
              <a:rPr lang="ko-KR" altLang="en-US" dirty="0"/>
              <a:t>트레이닝 시간을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Inc b1</a:t>
            </a:r>
            <a:r>
              <a:rPr lang="ko-KR" altLang="en-US" dirty="0"/>
              <a:t>을 보면 </a:t>
            </a:r>
            <a:r>
              <a:rPr lang="ko-KR" altLang="en-US" dirty="0" err="1"/>
              <a:t>고왈라</a:t>
            </a:r>
            <a:r>
              <a:rPr lang="ko-KR" altLang="en-US" dirty="0"/>
              <a:t> 핀세이지를 제외하고 </a:t>
            </a:r>
            <a:r>
              <a:rPr lang="en-US" altLang="ko-KR" dirty="0"/>
              <a:t>LSP_s, </a:t>
            </a:r>
            <a:r>
              <a:rPr lang="en-US" altLang="ko-KR" dirty="0" err="1"/>
              <a:t>GraphSAIL</a:t>
            </a:r>
            <a:r>
              <a:rPr lang="ko-KR" altLang="en-US" dirty="0"/>
              <a:t>은 </a:t>
            </a:r>
            <a:r>
              <a:rPr lang="en-US" altLang="ko-KR" dirty="0"/>
              <a:t>FT</a:t>
            </a:r>
            <a:r>
              <a:rPr lang="ko-KR" altLang="en-US" dirty="0"/>
              <a:t>보다 항상 높다</a:t>
            </a:r>
            <a:r>
              <a:rPr lang="en-US" altLang="ko-KR" dirty="0"/>
              <a:t>. </a:t>
            </a:r>
            <a:r>
              <a:rPr lang="ko-KR" altLang="en-US" dirty="0"/>
              <a:t>이는 지식 증류가 효과가 있다는 것을 의미한다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LSP_s</a:t>
            </a:r>
            <a:r>
              <a:rPr lang="ko-KR" altLang="en-US" dirty="0"/>
              <a:t>보다 </a:t>
            </a:r>
            <a:r>
              <a:rPr lang="en-US" altLang="ko-KR" dirty="0" err="1"/>
              <a:t>GraphSAIL</a:t>
            </a:r>
            <a:r>
              <a:rPr lang="ko-KR" altLang="en-US" dirty="0"/>
              <a:t>의 성능이 더 높게 나오는 것은 글로벌 구조까지 </a:t>
            </a:r>
            <a:r>
              <a:rPr lang="ko-KR" altLang="en-US" dirty="0" err="1"/>
              <a:t>캡쳐하기</a:t>
            </a:r>
            <a:r>
              <a:rPr lang="ko-KR" altLang="en-US" dirty="0"/>
              <a:t> 때문이라고 볼 수 있음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92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graphSAIL</a:t>
            </a:r>
            <a:r>
              <a:rPr lang="ko-KR" altLang="en-US" dirty="0"/>
              <a:t>과 다른 베이스라인 알고리즘과 리콜</a:t>
            </a:r>
            <a:r>
              <a:rPr lang="en-US" altLang="ko-KR" dirty="0"/>
              <a:t>20</a:t>
            </a:r>
            <a:r>
              <a:rPr lang="ko-KR" altLang="en-US" dirty="0"/>
              <a:t>에 대한 성능 비교</a:t>
            </a:r>
            <a:endParaRPr lang="en-US" altLang="ko-KR" dirty="0"/>
          </a:p>
          <a:p>
            <a:r>
              <a:rPr lang="ko-KR" altLang="en-US" dirty="0"/>
              <a:t>컬럼은 각각 </a:t>
            </a:r>
            <a:r>
              <a:rPr lang="en-US" altLang="ko-KR" dirty="0"/>
              <a:t>incremental block</a:t>
            </a:r>
            <a:r>
              <a:rPr lang="ko-KR" altLang="en-US" dirty="0"/>
              <a:t>에 대한 리콜</a:t>
            </a:r>
            <a:r>
              <a:rPr lang="en-US" altLang="ko-KR" dirty="0"/>
              <a:t>20, </a:t>
            </a:r>
            <a:r>
              <a:rPr lang="ko-KR" altLang="en-US" dirty="0"/>
              <a:t>평균</a:t>
            </a:r>
            <a:r>
              <a:rPr lang="en-US" altLang="ko-KR" dirty="0"/>
              <a:t>, FT</a:t>
            </a:r>
            <a:r>
              <a:rPr lang="ko-KR" altLang="en-US" dirty="0"/>
              <a:t>에 대한 성능 비교</a:t>
            </a:r>
            <a:r>
              <a:rPr lang="en-US" altLang="ko-KR" dirty="0"/>
              <a:t>, </a:t>
            </a:r>
            <a:r>
              <a:rPr lang="ko-KR" altLang="en-US" dirty="0"/>
              <a:t>트레이닝 시간을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Emb_d</a:t>
            </a:r>
            <a:r>
              <a:rPr lang="ko-KR" altLang="en-US" dirty="0"/>
              <a:t>를 보면 라스트</a:t>
            </a:r>
            <a:r>
              <a:rPr lang="en-US" altLang="ko-KR" dirty="0"/>
              <a:t>FM</a:t>
            </a:r>
            <a:r>
              <a:rPr lang="ko-KR" altLang="en-US" dirty="0"/>
              <a:t>에서만 성능이 </a:t>
            </a:r>
            <a:r>
              <a:rPr lang="ko-KR" altLang="en-US" dirty="0" err="1"/>
              <a:t>발휘됌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LSP_s</a:t>
            </a:r>
            <a:r>
              <a:rPr lang="ko-KR" altLang="en-US" dirty="0"/>
              <a:t>를 보면 </a:t>
            </a:r>
            <a:r>
              <a:rPr lang="ko-KR" altLang="en-US" dirty="0" err="1"/>
              <a:t>고왈라에서만</a:t>
            </a:r>
            <a:r>
              <a:rPr lang="ko-KR" altLang="en-US" dirty="0"/>
              <a:t> 성능이 </a:t>
            </a:r>
            <a:r>
              <a:rPr lang="ko-KR" altLang="en-US" dirty="0" err="1"/>
              <a:t>발휘됌</a:t>
            </a:r>
            <a:r>
              <a:rPr lang="en-US" altLang="ko-KR" dirty="0"/>
              <a:t>. </a:t>
            </a:r>
            <a:r>
              <a:rPr lang="ko-KR" altLang="en-US" dirty="0"/>
              <a:t>반면 </a:t>
            </a:r>
            <a:r>
              <a:rPr lang="en-US" altLang="ko-KR" dirty="0" err="1"/>
              <a:t>GraphSAIL</a:t>
            </a:r>
            <a:r>
              <a:rPr lang="ko-KR" altLang="en-US" dirty="0"/>
              <a:t>은 어떤 </a:t>
            </a:r>
            <a:r>
              <a:rPr lang="ko-KR" altLang="en-US" dirty="0" err="1"/>
              <a:t>데이터셋이든</a:t>
            </a:r>
            <a:r>
              <a:rPr lang="ko-KR" altLang="en-US" dirty="0"/>
              <a:t> 지속적으로 우수한 성능을 보임</a:t>
            </a:r>
            <a:r>
              <a:rPr lang="en-US" altLang="ko-KR" dirty="0"/>
              <a:t>. </a:t>
            </a:r>
            <a:r>
              <a:rPr lang="ko-KR" altLang="en-US" dirty="0"/>
              <a:t>즉 로컬</a:t>
            </a:r>
            <a:r>
              <a:rPr lang="en-US" altLang="ko-KR" dirty="0"/>
              <a:t>, </a:t>
            </a:r>
            <a:r>
              <a:rPr lang="ko-KR" altLang="en-US" dirty="0"/>
              <a:t>글로벌</a:t>
            </a:r>
            <a:r>
              <a:rPr lang="en-US" altLang="ko-KR" dirty="0"/>
              <a:t>, </a:t>
            </a:r>
            <a:r>
              <a:rPr lang="ko-KR" altLang="en-US" dirty="0"/>
              <a:t>셀프 </a:t>
            </a:r>
            <a:r>
              <a:rPr lang="ko-KR" altLang="en-US" dirty="0" err="1"/>
              <a:t>임베딩을</a:t>
            </a:r>
            <a:r>
              <a:rPr lang="ko-KR" altLang="en-US" dirty="0"/>
              <a:t> 모두 고려했기 때문에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08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graphSAIL</a:t>
            </a:r>
            <a:r>
              <a:rPr lang="ko-KR" altLang="en-US" dirty="0"/>
              <a:t>과 다른 베이스라인 알고리즘과 리콜</a:t>
            </a:r>
            <a:r>
              <a:rPr lang="en-US" altLang="ko-KR" dirty="0"/>
              <a:t>20</a:t>
            </a:r>
            <a:r>
              <a:rPr lang="ko-KR" altLang="en-US" dirty="0"/>
              <a:t>에 대한 성능 비교</a:t>
            </a:r>
            <a:endParaRPr lang="en-US" altLang="ko-KR" dirty="0"/>
          </a:p>
          <a:p>
            <a:r>
              <a:rPr lang="ko-KR" altLang="en-US" dirty="0"/>
              <a:t>컬럼은 각각 </a:t>
            </a:r>
            <a:r>
              <a:rPr lang="en-US" altLang="ko-KR" dirty="0"/>
              <a:t>incremental block</a:t>
            </a:r>
            <a:r>
              <a:rPr lang="ko-KR" altLang="en-US" dirty="0"/>
              <a:t>에 대한 리콜</a:t>
            </a:r>
            <a:r>
              <a:rPr lang="en-US" altLang="ko-KR" dirty="0"/>
              <a:t>20, </a:t>
            </a:r>
            <a:r>
              <a:rPr lang="ko-KR" altLang="en-US" dirty="0"/>
              <a:t>평균</a:t>
            </a:r>
            <a:r>
              <a:rPr lang="en-US" altLang="ko-KR" dirty="0"/>
              <a:t>, FT</a:t>
            </a:r>
            <a:r>
              <a:rPr lang="ko-KR" altLang="en-US" dirty="0"/>
              <a:t>에 대한 성능 비교</a:t>
            </a:r>
            <a:r>
              <a:rPr lang="en-US" altLang="ko-KR" dirty="0"/>
              <a:t>, </a:t>
            </a:r>
            <a:r>
              <a:rPr lang="ko-KR" altLang="en-US" dirty="0"/>
              <a:t>트레이닝 시간을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트레이닝 시간을 보면</a:t>
            </a:r>
            <a:r>
              <a:rPr lang="en-US" altLang="ko-KR" dirty="0"/>
              <a:t>, </a:t>
            </a:r>
            <a:r>
              <a:rPr lang="ko-KR" altLang="en-US" dirty="0" err="1"/>
              <a:t>증분학습을</a:t>
            </a:r>
            <a:r>
              <a:rPr lang="ko-KR" altLang="en-US" dirty="0"/>
              <a:t> 하면 시간이 굉장히 빠르다</a:t>
            </a:r>
            <a:r>
              <a:rPr lang="en-US" altLang="ko-KR" dirty="0"/>
              <a:t>. </a:t>
            </a:r>
            <a:r>
              <a:rPr lang="ko-KR" altLang="en-US" dirty="0"/>
              <a:t>데이터가 많을 때는 </a:t>
            </a:r>
            <a:r>
              <a:rPr lang="ko-KR" altLang="en-US" dirty="0" err="1"/>
              <a:t>증분학습을</a:t>
            </a:r>
            <a:r>
              <a:rPr lang="ko-KR" altLang="en-US" dirty="0"/>
              <a:t> 활용해 업데이트 빈도를 크게 높일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27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그래프의 각 구성 요소</a:t>
            </a:r>
            <a:r>
              <a:rPr lang="en-US" altLang="ko-KR" dirty="0"/>
              <a:t>(</a:t>
            </a:r>
            <a:r>
              <a:rPr lang="ko-KR" altLang="en-US" dirty="0"/>
              <a:t>셀프</a:t>
            </a:r>
            <a:r>
              <a:rPr lang="en-US" altLang="ko-KR" dirty="0"/>
              <a:t>, </a:t>
            </a:r>
            <a:r>
              <a:rPr lang="ko-KR" altLang="en-US" dirty="0"/>
              <a:t>로컬</a:t>
            </a:r>
            <a:r>
              <a:rPr lang="en-US" altLang="ko-KR" dirty="0"/>
              <a:t>, </a:t>
            </a:r>
            <a:r>
              <a:rPr lang="ko-KR" altLang="en-US" dirty="0"/>
              <a:t>글로벌</a:t>
            </a:r>
            <a:r>
              <a:rPr lang="en-US" altLang="ko-KR" dirty="0"/>
              <a:t>)</a:t>
            </a:r>
            <a:r>
              <a:rPr lang="ko-KR" altLang="en-US" dirty="0"/>
              <a:t>에 대한 효과를 자세히 알아보기 위한 실험이다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LastFM</a:t>
            </a:r>
            <a:r>
              <a:rPr lang="en-US" altLang="ko-KR" dirty="0"/>
              <a:t> </a:t>
            </a:r>
            <a:r>
              <a:rPr lang="ko-KR" altLang="en-US" dirty="0"/>
              <a:t>데이터에 서로 다른 조합으로 알고리즘을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셀프 </a:t>
            </a:r>
            <a:r>
              <a:rPr lang="ko-KR" altLang="en-US" dirty="0" err="1"/>
              <a:t>임베딩은</a:t>
            </a:r>
            <a:r>
              <a:rPr lang="ko-KR" altLang="en-US" dirty="0"/>
              <a:t> </a:t>
            </a:r>
            <a:r>
              <a:rPr lang="en-US" altLang="ko-KR" dirty="0" err="1"/>
              <a:t>PinSage</a:t>
            </a:r>
            <a:r>
              <a:rPr lang="ko-KR" altLang="en-US" dirty="0"/>
              <a:t>에서 더 많은 영향력이 있다</a:t>
            </a:r>
            <a:r>
              <a:rPr lang="en-US" altLang="ko-KR" dirty="0"/>
              <a:t>. </a:t>
            </a:r>
            <a:r>
              <a:rPr lang="en-US" altLang="ko-KR" dirty="0" err="1"/>
              <a:t>PinSAGE</a:t>
            </a:r>
            <a:r>
              <a:rPr lang="ko-KR" altLang="en-US" dirty="0"/>
              <a:t>는 </a:t>
            </a:r>
            <a:r>
              <a:rPr lang="ko-KR" altLang="en-US" dirty="0" err="1"/>
              <a:t>단일레이어로</a:t>
            </a:r>
            <a:r>
              <a:rPr lang="ko-KR" altLang="en-US" dirty="0"/>
              <a:t> 그래프 구조를 인식하는 기능이 낮은 단순한 </a:t>
            </a:r>
            <a:r>
              <a:rPr lang="en-US" altLang="ko-KR" dirty="0"/>
              <a:t>GCN </a:t>
            </a:r>
            <a:r>
              <a:rPr lang="ko-KR" altLang="en-US" dirty="0"/>
              <a:t>모델이기 때문이라고 추측 그래서 셀프 </a:t>
            </a:r>
            <a:r>
              <a:rPr lang="ko-KR" altLang="en-US" dirty="0" err="1"/>
              <a:t>임베딩의</a:t>
            </a:r>
            <a:r>
              <a:rPr lang="ko-KR" altLang="en-US" dirty="0"/>
              <a:t> 영향력이 더 큼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MGCCF </a:t>
            </a:r>
            <a:r>
              <a:rPr lang="ko-KR" altLang="en-US" dirty="0"/>
              <a:t>모델을 보면</a:t>
            </a:r>
            <a:r>
              <a:rPr lang="en-US" altLang="ko-KR" dirty="0"/>
              <a:t>, </a:t>
            </a:r>
            <a:r>
              <a:rPr lang="ko-KR" altLang="en-US" dirty="0"/>
              <a:t>컴포넌트를 추가 할수록 성능이 </a:t>
            </a:r>
            <a:r>
              <a:rPr lang="ko-KR" altLang="en-US" dirty="0" err="1"/>
              <a:t>향상됌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로컬은 </a:t>
            </a:r>
            <a:r>
              <a:rPr lang="en-US" altLang="ko-KR" dirty="0" err="1"/>
              <a:t>PinSAGE</a:t>
            </a:r>
            <a:r>
              <a:rPr lang="ko-KR" altLang="en-US" dirty="0"/>
              <a:t>에서는 악영향을 줬지만</a:t>
            </a:r>
            <a:r>
              <a:rPr lang="en-US" altLang="ko-KR" dirty="0"/>
              <a:t>, </a:t>
            </a:r>
            <a:r>
              <a:rPr lang="ko-KR" altLang="en-US" dirty="0"/>
              <a:t>셀프</a:t>
            </a:r>
            <a:r>
              <a:rPr lang="en-US" altLang="ko-KR" dirty="0"/>
              <a:t>, </a:t>
            </a:r>
            <a:r>
              <a:rPr lang="ko-KR" altLang="en-US" dirty="0"/>
              <a:t>로컬</a:t>
            </a:r>
            <a:r>
              <a:rPr lang="en-US" altLang="ko-KR" dirty="0"/>
              <a:t>, </a:t>
            </a:r>
            <a:r>
              <a:rPr lang="ko-KR" altLang="en-US" dirty="0"/>
              <a:t>글로벌의 조합은 어떠한 조합보다 성능이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1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그래프의 각 구성 요소</a:t>
            </a:r>
            <a:r>
              <a:rPr lang="en-US" altLang="ko-KR" dirty="0"/>
              <a:t>(</a:t>
            </a:r>
            <a:r>
              <a:rPr lang="ko-KR" altLang="en-US" dirty="0"/>
              <a:t>셀프</a:t>
            </a:r>
            <a:r>
              <a:rPr lang="en-US" altLang="ko-KR" dirty="0"/>
              <a:t>, </a:t>
            </a:r>
            <a:r>
              <a:rPr lang="ko-KR" altLang="en-US" dirty="0"/>
              <a:t>로컬</a:t>
            </a:r>
            <a:r>
              <a:rPr lang="en-US" altLang="ko-KR" dirty="0"/>
              <a:t>, </a:t>
            </a:r>
            <a:r>
              <a:rPr lang="ko-KR" altLang="en-US" dirty="0"/>
              <a:t>글로벌</a:t>
            </a:r>
            <a:r>
              <a:rPr lang="en-US" altLang="ko-KR" dirty="0"/>
              <a:t>)</a:t>
            </a:r>
            <a:r>
              <a:rPr lang="ko-KR" altLang="en-US" dirty="0"/>
              <a:t>에 대한 효과를 자세히 알아보기 위한 실험이다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LastFM</a:t>
            </a:r>
            <a:r>
              <a:rPr lang="en-US" altLang="ko-KR" dirty="0"/>
              <a:t> </a:t>
            </a:r>
            <a:r>
              <a:rPr lang="ko-KR" altLang="en-US" dirty="0"/>
              <a:t>데이터에 서로 다른 조합으로 알고리즘을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셀프 </a:t>
            </a:r>
            <a:r>
              <a:rPr lang="ko-KR" altLang="en-US" dirty="0" err="1"/>
              <a:t>임베딩은</a:t>
            </a:r>
            <a:r>
              <a:rPr lang="ko-KR" altLang="en-US" dirty="0"/>
              <a:t> </a:t>
            </a:r>
            <a:r>
              <a:rPr lang="en-US" altLang="ko-KR" dirty="0" err="1"/>
              <a:t>PinSage</a:t>
            </a:r>
            <a:r>
              <a:rPr lang="ko-KR" altLang="en-US" dirty="0"/>
              <a:t>에서 더 많은 영향력이 있다</a:t>
            </a:r>
            <a:r>
              <a:rPr lang="en-US" altLang="ko-KR" dirty="0"/>
              <a:t>. </a:t>
            </a:r>
            <a:r>
              <a:rPr lang="en-US" altLang="ko-KR" dirty="0" err="1"/>
              <a:t>PinSAGE</a:t>
            </a:r>
            <a:r>
              <a:rPr lang="ko-KR" altLang="en-US" dirty="0"/>
              <a:t>는 </a:t>
            </a:r>
            <a:r>
              <a:rPr lang="ko-KR" altLang="en-US" dirty="0" err="1"/>
              <a:t>단일레이어로</a:t>
            </a:r>
            <a:r>
              <a:rPr lang="ko-KR" altLang="en-US" dirty="0"/>
              <a:t> 그래프 구조를 인식하는 기능이 낮은 단순한 </a:t>
            </a:r>
            <a:r>
              <a:rPr lang="en-US" altLang="ko-KR" dirty="0"/>
              <a:t>GCN </a:t>
            </a:r>
            <a:r>
              <a:rPr lang="ko-KR" altLang="en-US" dirty="0"/>
              <a:t>모델이기 때문이라고 추측 그래서 셀프 </a:t>
            </a:r>
            <a:r>
              <a:rPr lang="ko-KR" altLang="en-US" dirty="0" err="1"/>
              <a:t>임베딩의</a:t>
            </a:r>
            <a:r>
              <a:rPr lang="ko-KR" altLang="en-US" dirty="0"/>
              <a:t> 영향력이 더 큼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MGCCF </a:t>
            </a:r>
            <a:r>
              <a:rPr lang="ko-KR" altLang="en-US" dirty="0"/>
              <a:t>모델을 보면</a:t>
            </a:r>
            <a:r>
              <a:rPr lang="en-US" altLang="ko-KR" dirty="0"/>
              <a:t>, </a:t>
            </a:r>
            <a:r>
              <a:rPr lang="ko-KR" altLang="en-US" dirty="0"/>
              <a:t>컴포넌트를 추가 할수록 성능이 </a:t>
            </a:r>
            <a:r>
              <a:rPr lang="ko-KR" altLang="en-US" dirty="0" err="1"/>
              <a:t>향상됌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로컬은 </a:t>
            </a:r>
            <a:r>
              <a:rPr lang="en-US" altLang="ko-KR" dirty="0" err="1"/>
              <a:t>PinSAGE</a:t>
            </a:r>
            <a:r>
              <a:rPr lang="ko-KR" altLang="en-US" dirty="0"/>
              <a:t>에서는 악영향을 줬지만</a:t>
            </a:r>
            <a:r>
              <a:rPr lang="en-US" altLang="ko-KR" dirty="0"/>
              <a:t>, </a:t>
            </a:r>
            <a:r>
              <a:rPr lang="ko-KR" altLang="en-US" dirty="0"/>
              <a:t>셀프</a:t>
            </a:r>
            <a:r>
              <a:rPr lang="en-US" altLang="ko-KR" dirty="0"/>
              <a:t>, </a:t>
            </a:r>
            <a:r>
              <a:rPr lang="ko-KR" altLang="en-US" dirty="0"/>
              <a:t>로컬</a:t>
            </a:r>
            <a:r>
              <a:rPr lang="en-US" altLang="ko-KR" dirty="0"/>
              <a:t>, </a:t>
            </a:r>
            <a:r>
              <a:rPr lang="ko-KR" altLang="en-US" dirty="0"/>
              <a:t>글로벌의 조합은 어떠한 조합보다 성능이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86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그래프의 각 구성 요소</a:t>
            </a:r>
            <a:r>
              <a:rPr lang="en-US" altLang="ko-KR" dirty="0"/>
              <a:t>(</a:t>
            </a:r>
            <a:r>
              <a:rPr lang="ko-KR" altLang="en-US" dirty="0"/>
              <a:t>셀프</a:t>
            </a:r>
            <a:r>
              <a:rPr lang="en-US" altLang="ko-KR" dirty="0"/>
              <a:t>, </a:t>
            </a:r>
            <a:r>
              <a:rPr lang="ko-KR" altLang="en-US" dirty="0"/>
              <a:t>로컬</a:t>
            </a:r>
            <a:r>
              <a:rPr lang="en-US" altLang="ko-KR" dirty="0"/>
              <a:t>, </a:t>
            </a:r>
            <a:r>
              <a:rPr lang="ko-KR" altLang="en-US" dirty="0"/>
              <a:t>글로벌</a:t>
            </a:r>
            <a:r>
              <a:rPr lang="en-US" altLang="ko-KR" dirty="0"/>
              <a:t>)</a:t>
            </a:r>
            <a:r>
              <a:rPr lang="ko-KR" altLang="en-US" dirty="0"/>
              <a:t>에 대한 효과를 자세히 알아보기 위한 실험이다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LastFM</a:t>
            </a:r>
            <a:r>
              <a:rPr lang="en-US" altLang="ko-KR" dirty="0"/>
              <a:t> </a:t>
            </a:r>
            <a:r>
              <a:rPr lang="ko-KR" altLang="en-US" dirty="0"/>
              <a:t>데이터에 서로 다른 조합으로 알고리즘을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셀프 </a:t>
            </a:r>
            <a:r>
              <a:rPr lang="ko-KR" altLang="en-US" dirty="0" err="1"/>
              <a:t>임베딩은</a:t>
            </a:r>
            <a:r>
              <a:rPr lang="ko-KR" altLang="en-US" dirty="0"/>
              <a:t> </a:t>
            </a:r>
            <a:r>
              <a:rPr lang="en-US" altLang="ko-KR" dirty="0" err="1"/>
              <a:t>PinSage</a:t>
            </a:r>
            <a:r>
              <a:rPr lang="ko-KR" altLang="en-US" dirty="0"/>
              <a:t>에서 더 많은 영향력이 있다</a:t>
            </a:r>
            <a:r>
              <a:rPr lang="en-US" altLang="ko-KR" dirty="0"/>
              <a:t>. </a:t>
            </a:r>
            <a:r>
              <a:rPr lang="en-US" altLang="ko-KR" dirty="0" err="1"/>
              <a:t>PinSAGE</a:t>
            </a:r>
            <a:r>
              <a:rPr lang="ko-KR" altLang="en-US" dirty="0"/>
              <a:t>는 </a:t>
            </a:r>
            <a:r>
              <a:rPr lang="ko-KR" altLang="en-US" dirty="0" err="1"/>
              <a:t>단일레이어로</a:t>
            </a:r>
            <a:r>
              <a:rPr lang="ko-KR" altLang="en-US" dirty="0"/>
              <a:t> 그래프 구조를 인식하는 기능이 낮은 단순한 </a:t>
            </a:r>
            <a:r>
              <a:rPr lang="en-US" altLang="ko-KR" dirty="0"/>
              <a:t>GCN </a:t>
            </a:r>
            <a:r>
              <a:rPr lang="ko-KR" altLang="en-US" dirty="0"/>
              <a:t>모델이기 때문이라고 추측 그래서 셀프 </a:t>
            </a:r>
            <a:r>
              <a:rPr lang="ko-KR" altLang="en-US" dirty="0" err="1"/>
              <a:t>임베딩의</a:t>
            </a:r>
            <a:r>
              <a:rPr lang="ko-KR" altLang="en-US" dirty="0"/>
              <a:t> 영향력이 더 큼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MGCCF </a:t>
            </a:r>
            <a:r>
              <a:rPr lang="ko-KR" altLang="en-US" dirty="0"/>
              <a:t>모델을 보면</a:t>
            </a:r>
            <a:r>
              <a:rPr lang="en-US" altLang="ko-KR" dirty="0"/>
              <a:t>, </a:t>
            </a:r>
            <a:r>
              <a:rPr lang="ko-KR" altLang="en-US" dirty="0"/>
              <a:t>컴포넌트를 추가 할수록 성능이 </a:t>
            </a:r>
            <a:r>
              <a:rPr lang="ko-KR" altLang="en-US" dirty="0" err="1"/>
              <a:t>향상됌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로컬은 </a:t>
            </a:r>
            <a:r>
              <a:rPr lang="en-US" altLang="ko-KR" dirty="0" err="1"/>
              <a:t>PinSAGE</a:t>
            </a:r>
            <a:r>
              <a:rPr lang="ko-KR" altLang="en-US" dirty="0"/>
              <a:t>에서는 악영향을 줬지만</a:t>
            </a:r>
            <a:r>
              <a:rPr lang="en-US" altLang="ko-KR" dirty="0"/>
              <a:t>, </a:t>
            </a:r>
            <a:r>
              <a:rPr lang="ko-KR" altLang="en-US" dirty="0"/>
              <a:t>셀프</a:t>
            </a:r>
            <a:r>
              <a:rPr lang="en-US" altLang="ko-KR" dirty="0"/>
              <a:t>, </a:t>
            </a:r>
            <a:r>
              <a:rPr lang="ko-KR" altLang="en-US" dirty="0"/>
              <a:t>로컬</a:t>
            </a:r>
            <a:r>
              <a:rPr lang="en-US" altLang="ko-KR" dirty="0"/>
              <a:t>, </a:t>
            </a:r>
            <a:r>
              <a:rPr lang="ko-KR" altLang="en-US" dirty="0"/>
              <a:t>글로벌의 조합은 어떠한 조합보다 성능이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42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그래프의 각 구성 요소</a:t>
            </a:r>
            <a:r>
              <a:rPr lang="en-US" altLang="ko-KR" dirty="0"/>
              <a:t>(</a:t>
            </a:r>
            <a:r>
              <a:rPr lang="ko-KR" altLang="en-US" dirty="0"/>
              <a:t>셀프</a:t>
            </a:r>
            <a:r>
              <a:rPr lang="en-US" altLang="ko-KR" dirty="0"/>
              <a:t>, </a:t>
            </a:r>
            <a:r>
              <a:rPr lang="ko-KR" altLang="en-US" dirty="0"/>
              <a:t>로컬</a:t>
            </a:r>
            <a:r>
              <a:rPr lang="en-US" altLang="ko-KR" dirty="0"/>
              <a:t>, </a:t>
            </a:r>
            <a:r>
              <a:rPr lang="ko-KR" altLang="en-US" dirty="0"/>
              <a:t>글로벌</a:t>
            </a:r>
            <a:r>
              <a:rPr lang="en-US" altLang="ko-KR" dirty="0"/>
              <a:t>)</a:t>
            </a:r>
            <a:r>
              <a:rPr lang="ko-KR" altLang="en-US" dirty="0"/>
              <a:t>에 대한 효과를 자세히 알아보기 위한 실험이다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LastFM</a:t>
            </a:r>
            <a:r>
              <a:rPr lang="en-US" altLang="ko-KR" dirty="0"/>
              <a:t> </a:t>
            </a:r>
            <a:r>
              <a:rPr lang="ko-KR" altLang="en-US" dirty="0"/>
              <a:t>데이터에 서로 다른 조합으로 알고리즘을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셀프 </a:t>
            </a:r>
            <a:r>
              <a:rPr lang="ko-KR" altLang="en-US" dirty="0" err="1"/>
              <a:t>임베딩은</a:t>
            </a:r>
            <a:r>
              <a:rPr lang="ko-KR" altLang="en-US" dirty="0"/>
              <a:t> </a:t>
            </a:r>
            <a:r>
              <a:rPr lang="en-US" altLang="ko-KR" dirty="0" err="1"/>
              <a:t>PinSage</a:t>
            </a:r>
            <a:r>
              <a:rPr lang="ko-KR" altLang="en-US" dirty="0"/>
              <a:t>에서 더 많은 영향력이 있다</a:t>
            </a:r>
            <a:r>
              <a:rPr lang="en-US" altLang="ko-KR" dirty="0"/>
              <a:t>. </a:t>
            </a:r>
            <a:r>
              <a:rPr lang="en-US" altLang="ko-KR" dirty="0" err="1"/>
              <a:t>PinSAGE</a:t>
            </a:r>
            <a:r>
              <a:rPr lang="ko-KR" altLang="en-US" dirty="0"/>
              <a:t>는 </a:t>
            </a:r>
            <a:r>
              <a:rPr lang="ko-KR" altLang="en-US" dirty="0" err="1"/>
              <a:t>단일레이어로</a:t>
            </a:r>
            <a:r>
              <a:rPr lang="ko-KR" altLang="en-US" dirty="0"/>
              <a:t> 그래프 구조를 인식하는 기능이 낮은 단순한 </a:t>
            </a:r>
            <a:r>
              <a:rPr lang="en-US" altLang="ko-KR" dirty="0"/>
              <a:t>GCN </a:t>
            </a:r>
            <a:r>
              <a:rPr lang="ko-KR" altLang="en-US" dirty="0"/>
              <a:t>모델이기 때문이라고 추측 그래서 셀프 </a:t>
            </a:r>
            <a:r>
              <a:rPr lang="ko-KR" altLang="en-US" dirty="0" err="1"/>
              <a:t>임베딩의</a:t>
            </a:r>
            <a:r>
              <a:rPr lang="ko-KR" altLang="en-US" dirty="0"/>
              <a:t> 영향력이 더 큼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MGCCF </a:t>
            </a:r>
            <a:r>
              <a:rPr lang="ko-KR" altLang="en-US" dirty="0"/>
              <a:t>모델을 보면</a:t>
            </a:r>
            <a:r>
              <a:rPr lang="en-US" altLang="ko-KR" dirty="0"/>
              <a:t>, </a:t>
            </a:r>
            <a:r>
              <a:rPr lang="ko-KR" altLang="en-US" dirty="0"/>
              <a:t>컴포넌트를 추가 할수록 성능이 </a:t>
            </a:r>
            <a:r>
              <a:rPr lang="ko-KR" altLang="en-US" dirty="0" err="1"/>
              <a:t>향상됌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로컬은 </a:t>
            </a:r>
            <a:r>
              <a:rPr lang="en-US" altLang="ko-KR" dirty="0" err="1"/>
              <a:t>PinSAGE</a:t>
            </a:r>
            <a:r>
              <a:rPr lang="ko-KR" altLang="en-US" dirty="0"/>
              <a:t>에서는 악영향을 줬지만</a:t>
            </a:r>
            <a:r>
              <a:rPr lang="en-US" altLang="ko-KR" dirty="0"/>
              <a:t>, </a:t>
            </a:r>
            <a:r>
              <a:rPr lang="ko-KR" altLang="en-US" dirty="0"/>
              <a:t>셀프</a:t>
            </a:r>
            <a:r>
              <a:rPr lang="en-US" altLang="ko-KR" dirty="0"/>
              <a:t>, </a:t>
            </a:r>
            <a:r>
              <a:rPr lang="ko-KR" altLang="en-US" dirty="0"/>
              <a:t>로컬</a:t>
            </a:r>
            <a:r>
              <a:rPr lang="en-US" altLang="ko-KR" dirty="0"/>
              <a:t>, </a:t>
            </a:r>
            <a:r>
              <a:rPr lang="ko-KR" altLang="en-US" dirty="0"/>
              <a:t>글로벌의 조합은 어떠한 조합보다 성능이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12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7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추천 시스템은 최근 </a:t>
            </a:r>
            <a:r>
              <a:rPr lang="en-US" altLang="ko-KR" dirty="0"/>
              <a:t>30</a:t>
            </a:r>
            <a:r>
              <a:rPr lang="ko-KR" altLang="en-US" dirty="0"/>
              <a:t>일과 같이 </a:t>
            </a:r>
            <a:r>
              <a:rPr lang="en-US" altLang="ko-KR" dirty="0"/>
              <a:t>fixed time window</a:t>
            </a:r>
            <a:r>
              <a:rPr lang="ko-KR" altLang="en-US" dirty="0"/>
              <a:t>를 사용해 모델을 트레이닝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 데이터만 </a:t>
            </a:r>
            <a:r>
              <a:rPr lang="ko-KR" altLang="en-US" dirty="0" err="1"/>
              <a:t>사용하는건</a:t>
            </a:r>
            <a:r>
              <a:rPr lang="ko-KR" altLang="en-US" dirty="0"/>
              <a:t> 최근 선호도를 반영하는 좋은 일이지만</a:t>
            </a:r>
            <a:r>
              <a:rPr lang="en-US" altLang="ko-KR" dirty="0"/>
              <a:t>, </a:t>
            </a:r>
            <a:r>
              <a:rPr lang="ko-KR" altLang="en-US" dirty="0"/>
              <a:t>장기적인 선호도는 배제하여 </a:t>
            </a:r>
            <a:r>
              <a:rPr lang="en-US" altLang="ko-KR" dirty="0"/>
              <a:t>catastrophic forgetting</a:t>
            </a:r>
            <a:r>
              <a:rPr lang="ko-KR" altLang="en-US" dirty="0"/>
              <a:t>가 생김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GNN </a:t>
            </a:r>
            <a:r>
              <a:rPr lang="ko-KR" altLang="en-US" dirty="0"/>
              <a:t>추천 시스템에 잘 맞춰진 </a:t>
            </a:r>
            <a:r>
              <a:rPr lang="en-US" altLang="ko-KR" dirty="0"/>
              <a:t>incremental learning</a:t>
            </a:r>
            <a:r>
              <a:rPr lang="ko-KR" altLang="en-US" dirty="0"/>
              <a:t>이 </a:t>
            </a:r>
            <a:r>
              <a:rPr lang="ko-KR" altLang="en-US" dirty="0" err="1"/>
              <a:t>없슴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0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GraphSAIL</a:t>
            </a:r>
            <a:r>
              <a:rPr lang="ko-KR" altLang="en-US" dirty="0"/>
              <a:t>은 </a:t>
            </a:r>
            <a:r>
              <a:rPr lang="en-US" altLang="ko-KR" dirty="0"/>
              <a:t>GNN </a:t>
            </a:r>
            <a:r>
              <a:rPr lang="ko-KR" altLang="en-US" dirty="0"/>
              <a:t>추천 시스템에 맞는 </a:t>
            </a:r>
            <a:r>
              <a:rPr lang="en-US" altLang="ko-KR" dirty="0"/>
              <a:t>incremental learning </a:t>
            </a:r>
            <a:r>
              <a:rPr lang="ko-KR" altLang="en-US" dirty="0"/>
              <a:t>첫번째 방법론이다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GNN</a:t>
            </a:r>
            <a:r>
              <a:rPr lang="ko-KR" altLang="en-US" dirty="0"/>
              <a:t>모델에서 로컬</a:t>
            </a:r>
            <a:r>
              <a:rPr lang="en-US" altLang="ko-KR" dirty="0"/>
              <a:t>, </a:t>
            </a:r>
            <a:r>
              <a:rPr lang="ko-KR" altLang="en-US" dirty="0"/>
              <a:t>글로벌 구조</a:t>
            </a:r>
            <a:r>
              <a:rPr lang="en-US" altLang="ko-KR" dirty="0"/>
              <a:t>, </a:t>
            </a:r>
            <a:r>
              <a:rPr lang="ko-KR" altLang="en-US" dirty="0"/>
              <a:t>노드 자체 정보를 보존하여 </a:t>
            </a:r>
            <a:r>
              <a:rPr lang="en-US" altLang="ko-KR" dirty="0"/>
              <a:t>catastrophic forgetting</a:t>
            </a:r>
            <a:r>
              <a:rPr lang="ko-KR" altLang="en-US" dirty="0"/>
              <a:t>에 대응하는 방법론이다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1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  <a:r>
              <a:rPr lang="ko-KR" altLang="en-US" dirty="0"/>
              <a:t>은 이웃들의 특징정보를 반복적으로 </a:t>
            </a:r>
            <a:r>
              <a:rPr lang="en-US" altLang="ko-KR" dirty="0"/>
              <a:t>aggregate </a:t>
            </a:r>
            <a:r>
              <a:rPr lang="ko-KR" altLang="en-US" dirty="0"/>
              <a:t>방법을 학습한다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컨볼루션</a:t>
            </a:r>
            <a:r>
              <a:rPr lang="ko-KR" altLang="en-US" dirty="0"/>
              <a:t> 연산을 통해 이웃정보를 계속 변형하고 모으는 연산을 수행함</a:t>
            </a:r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번째 레이어를 </a:t>
            </a:r>
            <a:r>
              <a:rPr lang="en-US" altLang="ko-KR" dirty="0"/>
              <a:t>aggregate</a:t>
            </a:r>
            <a:r>
              <a:rPr lang="ko-KR" altLang="en-US" dirty="0"/>
              <a:t>한 뒤 최종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en-US" altLang="ko-KR" dirty="0" err="1"/>
              <a:t>emb_u</a:t>
            </a:r>
            <a:r>
              <a:rPr lang="en-US" altLang="ko-KR" dirty="0"/>
              <a:t>, </a:t>
            </a:r>
            <a:r>
              <a:rPr lang="en-US" altLang="ko-KR" dirty="0" err="1"/>
              <a:t>emb_i</a:t>
            </a:r>
            <a:r>
              <a:rPr lang="ko-KR" altLang="en-US" dirty="0" err="1"/>
              <a:t>라고</a:t>
            </a:r>
            <a:r>
              <a:rPr lang="ko-KR" altLang="en-US" dirty="0"/>
              <a:t>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3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KD</a:t>
            </a:r>
            <a:r>
              <a:rPr lang="ko-KR" altLang="en-US" dirty="0"/>
              <a:t>은 크고 복잡한 모델에서 작은 모델로 지식을 전파하는 기술</a:t>
            </a:r>
            <a:endParaRPr lang="en-US" altLang="ko-KR" dirty="0"/>
          </a:p>
          <a:p>
            <a:r>
              <a:rPr lang="ko-KR" altLang="en-US" dirty="0"/>
              <a:t>학생 모델을 </a:t>
            </a:r>
            <a:r>
              <a:rPr lang="ko-KR" altLang="en-US" dirty="0" err="1"/>
              <a:t>훈련시킬때</a:t>
            </a:r>
            <a:r>
              <a:rPr lang="en-US" altLang="ko-KR" dirty="0"/>
              <a:t>, </a:t>
            </a:r>
            <a:r>
              <a:rPr lang="ko-KR" altLang="en-US" dirty="0" err="1"/>
              <a:t>티처</a:t>
            </a:r>
            <a:r>
              <a:rPr lang="ko-KR" altLang="en-US" dirty="0"/>
              <a:t> 모델과 학생 모델의 차이가 바로 </a:t>
            </a:r>
            <a:r>
              <a:rPr lang="en-US" altLang="ko-KR" dirty="0"/>
              <a:t>loss</a:t>
            </a:r>
            <a:r>
              <a:rPr lang="ko-KR" altLang="en-US" dirty="0"/>
              <a:t>가 되고 이 </a:t>
            </a:r>
            <a:r>
              <a:rPr lang="en-US" altLang="ko-KR" dirty="0"/>
              <a:t>loss</a:t>
            </a:r>
            <a:r>
              <a:rPr lang="ko-KR" altLang="en-US" dirty="0"/>
              <a:t>를 최소화 시키는 방식으로 학생 모델은 </a:t>
            </a:r>
            <a:r>
              <a:rPr lang="ko-KR" altLang="en-US" dirty="0" err="1"/>
              <a:t>티처</a:t>
            </a:r>
            <a:r>
              <a:rPr lang="ko-KR" altLang="en-US" dirty="0"/>
              <a:t> 모델의 지식을 전파 받을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7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로컬 구조</a:t>
            </a:r>
            <a:endParaRPr lang="en-US" altLang="ko-KR" dirty="0"/>
          </a:p>
          <a:p>
            <a:r>
              <a:rPr lang="ko-KR" altLang="en-US" dirty="0"/>
              <a:t>각 노드의 로컬 이웃 특성을 </a:t>
            </a:r>
            <a:r>
              <a:rPr lang="ko-KR" altLang="en-US" dirty="0" err="1"/>
              <a:t>레귤라이징해서</a:t>
            </a:r>
            <a:r>
              <a:rPr lang="ko-KR" altLang="en-US" dirty="0"/>
              <a:t> 유저</a:t>
            </a:r>
            <a:r>
              <a:rPr lang="en-US" altLang="ko-KR" dirty="0"/>
              <a:t>, </a:t>
            </a:r>
            <a:r>
              <a:rPr lang="ko-KR" altLang="en-US" dirty="0"/>
              <a:t>아이템의 </a:t>
            </a:r>
            <a:r>
              <a:rPr lang="ko-KR" altLang="en-US" dirty="0" err="1"/>
              <a:t>롱텀</a:t>
            </a:r>
            <a:r>
              <a:rPr lang="ko-KR" altLang="en-US" dirty="0"/>
              <a:t> </a:t>
            </a:r>
            <a:r>
              <a:rPr lang="ko-KR" altLang="en-US" dirty="0" err="1"/>
              <a:t>프리퍼런스를</a:t>
            </a:r>
            <a:r>
              <a:rPr lang="ko-KR" altLang="en-US" dirty="0"/>
              <a:t> 보존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글로벌 구조</a:t>
            </a:r>
            <a:endParaRPr lang="en-US" altLang="ko-KR" dirty="0"/>
          </a:p>
          <a:p>
            <a:r>
              <a:rPr lang="ko-KR" altLang="en-US" dirty="0"/>
              <a:t>각 유저</a:t>
            </a:r>
            <a:r>
              <a:rPr lang="en-US" altLang="ko-KR" dirty="0"/>
              <a:t>, </a:t>
            </a:r>
            <a:r>
              <a:rPr lang="ko-KR" altLang="en-US" dirty="0"/>
              <a:t>아이템 노드의 전역 위치를 인코딩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셀프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r>
              <a:rPr lang="ko-KR" altLang="en-US" dirty="0"/>
              <a:t>과거 데이터를 통한 </a:t>
            </a:r>
            <a:r>
              <a:rPr lang="ko-KR" altLang="en-US" dirty="0" err="1"/>
              <a:t>임베딩</a:t>
            </a:r>
            <a:r>
              <a:rPr lang="en-US" altLang="ko-KR" dirty="0"/>
              <a:t>, </a:t>
            </a:r>
            <a:r>
              <a:rPr lang="ko-KR" altLang="en-US" dirty="0"/>
              <a:t>신규 데이터를 통한 </a:t>
            </a:r>
            <a:r>
              <a:rPr lang="ko-KR" altLang="en-US" dirty="0" err="1"/>
              <a:t>임베딩</a:t>
            </a:r>
            <a:r>
              <a:rPr lang="ko-KR" altLang="en-US" dirty="0"/>
              <a:t> 사이에 제약 조건을 걸어서 학습된 유저</a:t>
            </a:r>
            <a:r>
              <a:rPr lang="en-US" altLang="ko-KR" dirty="0"/>
              <a:t>, </a:t>
            </a:r>
            <a:r>
              <a:rPr lang="ko-KR" altLang="en-US" dirty="0"/>
              <a:t>아이템 </a:t>
            </a:r>
            <a:r>
              <a:rPr lang="ko-KR" altLang="en-US" dirty="0" err="1"/>
              <a:t>임베딩을</a:t>
            </a:r>
            <a:r>
              <a:rPr lang="ko-KR" altLang="en-US" dirty="0"/>
              <a:t> 정규화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39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로컬 구조</a:t>
            </a:r>
            <a:endParaRPr lang="en-US" altLang="ko-KR" dirty="0"/>
          </a:p>
          <a:p>
            <a:r>
              <a:rPr lang="en-US" altLang="ko-KR" dirty="0"/>
              <a:t>GCN</a:t>
            </a:r>
            <a:r>
              <a:rPr lang="ko-KR" altLang="en-US" dirty="0"/>
              <a:t>의 핵심은 로컬 </a:t>
            </a:r>
            <a:r>
              <a:rPr lang="ko-KR" altLang="en-US" dirty="0" err="1"/>
              <a:t>포폴로지를</a:t>
            </a:r>
            <a:r>
              <a:rPr lang="ko-KR" altLang="en-US" dirty="0"/>
              <a:t> 반복적으로 </a:t>
            </a:r>
            <a:r>
              <a:rPr lang="en-US" altLang="ko-KR" dirty="0"/>
              <a:t>aggregate</a:t>
            </a:r>
            <a:r>
              <a:rPr lang="ko-KR" altLang="en-US" dirty="0"/>
              <a:t>해서 </a:t>
            </a:r>
            <a:r>
              <a:rPr lang="ko-KR" altLang="en-US" dirty="0" err="1"/>
              <a:t>임베딩을</a:t>
            </a:r>
            <a:r>
              <a:rPr lang="ko-KR" altLang="en-US" dirty="0"/>
              <a:t> 하는 것</a:t>
            </a:r>
            <a:r>
              <a:rPr lang="en-US" altLang="ko-KR" dirty="0"/>
              <a:t>. </a:t>
            </a:r>
            <a:r>
              <a:rPr lang="ko-KR" altLang="en-US" dirty="0"/>
              <a:t>이 단계에서 각 노드는 로컬 이웃 정보를 잘 보존하며 </a:t>
            </a:r>
            <a:r>
              <a:rPr lang="ko-KR" altLang="en-US" dirty="0" err="1"/>
              <a:t>학습해나가는</a:t>
            </a:r>
            <a:r>
              <a:rPr lang="ko-KR" altLang="en-US" dirty="0"/>
              <a:t> 것이 중요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L_local</a:t>
            </a:r>
            <a:r>
              <a:rPr lang="ko-KR" altLang="en-US" dirty="0"/>
              <a:t>은 </a:t>
            </a:r>
            <a:r>
              <a:rPr lang="en-US" altLang="ko-KR" dirty="0"/>
              <a:t>teach-student</a:t>
            </a:r>
            <a:r>
              <a:rPr lang="ko-KR" altLang="en-US" dirty="0"/>
              <a:t> 모델의 로컬 구조의 로스를 의미함</a:t>
            </a:r>
            <a:r>
              <a:rPr lang="en-US" altLang="ko-KR" dirty="0"/>
              <a:t>. </a:t>
            </a:r>
            <a:r>
              <a:rPr lang="ko-KR" altLang="en-US" dirty="0"/>
              <a:t>로스를 작게 </a:t>
            </a:r>
            <a:r>
              <a:rPr lang="ko-KR" altLang="en-US" dirty="0" err="1"/>
              <a:t>해야겠지</a:t>
            </a:r>
            <a:r>
              <a:rPr lang="ko-KR" altLang="en-US" dirty="0"/>
              <a:t>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U, I</a:t>
            </a:r>
            <a:r>
              <a:rPr lang="ko-KR" altLang="en-US" dirty="0"/>
              <a:t>는 각각 유저</a:t>
            </a:r>
            <a:r>
              <a:rPr lang="en-US" altLang="ko-KR" dirty="0"/>
              <a:t>, </a:t>
            </a:r>
            <a:r>
              <a:rPr lang="ko-KR" altLang="en-US" dirty="0"/>
              <a:t>아이템 노드를 의미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절대값은 노드의 개수를 의미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</a:t>
            </a:r>
            <a:r>
              <a:rPr lang="ko-KR" altLang="en-US" dirty="0"/>
              <a:t>는 이웃 노드의 평균 </a:t>
            </a:r>
            <a:r>
              <a:rPr lang="ko-KR" altLang="en-US" dirty="0" err="1"/>
              <a:t>임베딩을</a:t>
            </a:r>
            <a:r>
              <a:rPr lang="ko-KR" altLang="en-US" dirty="0"/>
              <a:t> 의미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u</a:t>
            </a:r>
            <a:r>
              <a:rPr lang="ko-KR" altLang="en-US" dirty="0"/>
              <a:t>의 이웃 노드 의미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|N|</a:t>
            </a:r>
            <a:r>
              <a:rPr lang="ko-KR" altLang="en-US" dirty="0"/>
              <a:t>은 </a:t>
            </a:r>
            <a:r>
              <a:rPr lang="en-US" altLang="ko-KR" dirty="0"/>
              <a:t>u</a:t>
            </a:r>
            <a:r>
              <a:rPr lang="ko-KR" altLang="en-US" dirty="0"/>
              <a:t>의 차원 의미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시점 </a:t>
            </a:r>
            <a:r>
              <a:rPr lang="en-US" altLang="ko-KR" dirty="0"/>
              <a:t>t-1</a:t>
            </a:r>
            <a:r>
              <a:rPr lang="ko-KR" altLang="en-US" dirty="0"/>
              <a:t>은 </a:t>
            </a:r>
            <a:r>
              <a:rPr lang="en-US" altLang="ko-KR" dirty="0"/>
              <a:t>teacher, t</a:t>
            </a:r>
            <a:r>
              <a:rPr lang="ko-KR" altLang="en-US" dirty="0"/>
              <a:t>는 </a:t>
            </a:r>
            <a:r>
              <a:rPr lang="en-US" altLang="ko-KR" dirty="0"/>
              <a:t>student </a:t>
            </a:r>
            <a:r>
              <a:rPr lang="ko-KR" altLang="en-US" dirty="0"/>
              <a:t>의미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Teacher</a:t>
            </a:r>
            <a:r>
              <a:rPr lang="ko-KR" altLang="en-US" dirty="0"/>
              <a:t>의 </a:t>
            </a:r>
            <a:r>
              <a:rPr lang="ko-KR" altLang="en-US" dirty="0" err="1"/>
              <a:t>임베딩</a:t>
            </a:r>
            <a:r>
              <a:rPr lang="en-US" altLang="ko-KR" dirty="0"/>
              <a:t>, </a:t>
            </a:r>
            <a:r>
              <a:rPr lang="ko-KR" altLang="en-US" dirty="0"/>
              <a:t>이웃 노드의 </a:t>
            </a:r>
            <a:r>
              <a:rPr lang="ko-KR" altLang="en-US" dirty="0" err="1"/>
              <a:t>임베딩</a:t>
            </a:r>
            <a:r>
              <a:rPr lang="ko-KR" altLang="en-US" dirty="0"/>
              <a:t> 값을 </a:t>
            </a:r>
            <a:r>
              <a:rPr lang="en-US" altLang="ko-KR" dirty="0"/>
              <a:t>student</a:t>
            </a:r>
            <a:r>
              <a:rPr lang="ko-KR" altLang="en-US" dirty="0"/>
              <a:t>에게 전송</a:t>
            </a:r>
            <a:r>
              <a:rPr lang="en-US" altLang="ko-KR" dirty="0"/>
              <a:t>(distill)</a:t>
            </a:r>
            <a:r>
              <a:rPr lang="ko-KR" altLang="en-US" dirty="0"/>
              <a:t>하는게 목적임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노드의 </a:t>
            </a:r>
            <a:r>
              <a:rPr lang="ko-KR" altLang="en-US" dirty="0" err="1"/>
              <a:t>임베딩과</a:t>
            </a:r>
            <a:r>
              <a:rPr lang="ko-KR" altLang="en-US" dirty="0"/>
              <a:t> 이웃 노드의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en-US" altLang="ko-KR" dirty="0"/>
              <a:t>dot product</a:t>
            </a:r>
            <a:r>
              <a:rPr lang="ko-KR" altLang="en-US" dirty="0"/>
              <a:t>한 값을 계산하고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Teacher</a:t>
            </a:r>
            <a:r>
              <a:rPr lang="ko-KR" altLang="en-US" dirty="0"/>
              <a:t>와 </a:t>
            </a:r>
            <a:r>
              <a:rPr lang="en-US" altLang="ko-KR" dirty="0"/>
              <a:t>student </a:t>
            </a:r>
            <a:r>
              <a:rPr lang="ko-KR" altLang="en-US" dirty="0"/>
              <a:t>사이의 차이를 최소화하여 목적을 달성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로컬 정보를 최대한 보존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54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글로벌 구조</a:t>
            </a:r>
            <a:endParaRPr lang="en-US" altLang="ko-KR" dirty="0"/>
          </a:p>
          <a:p>
            <a:r>
              <a:rPr lang="ko-KR" altLang="en-US" dirty="0"/>
              <a:t>로컬 구조 방식은 로컬 정보를 보존할 수 있지만</a:t>
            </a:r>
            <a:r>
              <a:rPr lang="en-US" altLang="ko-KR" dirty="0"/>
              <a:t>, </a:t>
            </a:r>
            <a:r>
              <a:rPr lang="ko-KR" altLang="en-US" dirty="0"/>
              <a:t>전체 노드에 대한 전역 정보를 </a:t>
            </a:r>
            <a:r>
              <a:rPr lang="ko-KR" altLang="en-US" dirty="0" err="1"/>
              <a:t>캡쳐하지는</a:t>
            </a:r>
            <a:r>
              <a:rPr lang="ko-KR" altLang="en-US" dirty="0"/>
              <a:t>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전역 정보는 노드가 직접 </a:t>
            </a:r>
            <a:r>
              <a:rPr lang="ko-KR" altLang="en-US" dirty="0" err="1"/>
              <a:t>연결되어있지</a:t>
            </a:r>
            <a:r>
              <a:rPr lang="ko-KR" altLang="en-US" dirty="0"/>
              <a:t> 않더라도 각각 어느정도 거리에 </a:t>
            </a:r>
            <a:r>
              <a:rPr lang="ko-KR" altLang="en-US" dirty="0" err="1"/>
              <a:t>위치하느냐에</a:t>
            </a:r>
            <a:r>
              <a:rPr lang="ko-KR" altLang="en-US" dirty="0"/>
              <a:t> 대한 정보를 표현할 수 있고 이것은 유저의 선호도를 풍부하게 제공해줄 수 있는 중요한 정보다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전역 정보는 </a:t>
            </a:r>
            <a:r>
              <a:rPr lang="en-US" altLang="ko-KR" dirty="0"/>
              <a:t>K mean </a:t>
            </a:r>
            <a:r>
              <a:rPr lang="ko-KR" altLang="en-US" dirty="0"/>
              <a:t>클러스터링을 통해 앵커 노드를 지정하고</a:t>
            </a:r>
            <a:r>
              <a:rPr lang="en-US" altLang="ko-KR" dirty="0"/>
              <a:t>, </a:t>
            </a:r>
            <a:r>
              <a:rPr lang="ko-KR" altLang="en-US" dirty="0"/>
              <a:t>특정 유저가 어떠한 유저 클러스터에 속할 확률</a:t>
            </a:r>
            <a:r>
              <a:rPr lang="en-US" altLang="ko-KR" dirty="0"/>
              <a:t>, </a:t>
            </a:r>
            <a:r>
              <a:rPr lang="ko-KR" altLang="en-US" dirty="0"/>
              <a:t>어떤 아이템을 좋아할 확률을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티처</a:t>
            </a:r>
            <a:r>
              <a:rPr lang="ko-KR" altLang="en-US" dirty="0"/>
              <a:t> 모델의 확률과 학생 모델의 확률을 최소화 하여 글로벌 구조를 보존할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티처</a:t>
            </a:r>
            <a:r>
              <a:rPr lang="ko-KR" altLang="en-US" dirty="0"/>
              <a:t> 모델 확률 분포와 학생 모델 확률 </a:t>
            </a:r>
            <a:r>
              <a:rPr lang="ko-KR" altLang="en-US" dirty="0" err="1"/>
              <a:t>분포간의</a:t>
            </a:r>
            <a:r>
              <a:rPr lang="ko-KR" altLang="en-US" dirty="0"/>
              <a:t> </a:t>
            </a:r>
            <a:r>
              <a:rPr lang="ko-KR" altLang="en-US" dirty="0" err="1"/>
              <a:t>쿨백</a:t>
            </a:r>
            <a:r>
              <a:rPr lang="ko-KR" altLang="en-US" dirty="0"/>
              <a:t> </a:t>
            </a:r>
            <a:r>
              <a:rPr lang="ko-KR" altLang="en-US" dirty="0" err="1"/>
              <a:t>라이블러</a:t>
            </a:r>
            <a:r>
              <a:rPr lang="ko-KR" altLang="en-US" dirty="0"/>
              <a:t> 발산을 계산하여 그것을 글로벌 구조의 </a:t>
            </a:r>
            <a:r>
              <a:rPr lang="en-US" altLang="ko-KR" dirty="0"/>
              <a:t>loss</a:t>
            </a:r>
            <a:r>
              <a:rPr lang="ko-KR" altLang="en-US" dirty="0"/>
              <a:t>로 간주한다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GraphSAIL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Structure Aware Incremental Learning for Recommender System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2022.11.18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Yishi Xu, et al., ACM, 2020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Global structure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anchor embeddings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are calculated using average embedding of clusters derived using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K-means clustering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the user and item embeddings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 probability distributions to represent the global structure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Probability that a user belongs to a user preference group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a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probability that a user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favours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a particular item category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These probability distributions are constructed by considering the embedding similarities to the anchor nodes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01A831-C0EA-B80B-E3F7-9835D5C0B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311960"/>
            <a:ext cx="3746500" cy="21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2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Calculate KL divergence between the teacher model and the student model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ko-KR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𝐾𝐿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𝐺𝑆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,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40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p>
                            </m:sSubSup>
                          </m:sub>
                        </m:sSub>
                      </m:sub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||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𝐺𝑆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,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bSup>
                          </m:sub>
                        </m:sSub>
                      </m:sub>
                      <m:sup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, 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sub>
                            </m:sSub>
                          </m:sub>
                          <m:sup>
                            <m: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func>
                      <m:funcPr>
                        <m:ctrlP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𝐺𝑆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sz="24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sub>
                                </m:sSub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𝐺𝑆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  <m:t>−1</m:t>
                                        </m:r>
                                        <m:r>
                                          <a:rPr lang="en-US" altLang="ko-KR" sz="24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sz="24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나눔스퀘어 ExtraBold" panose="020B0600000101010101" pitchFamily="50" charset="-127"/>
                                            <a:cs typeface="Arial" panose="020B0604020202020204" pitchFamily="34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sub>
                                </m:sSub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endParaRPr lang="en-US" altLang="ko-KR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𝐺𝑆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,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bSup>
                          </m:sub>
                        </m:sSub>
                      </m:sub>
                      <m:sup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𝑆𝐼𝑀</m:t>
                            </m:r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𝑒𝑚𝑏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)/</m:t>
                            </m:r>
                            <m:r>
                              <a:rPr lang="ko-KR" alt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𝜏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`</m:t>
                            </m:r>
                            <m: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𝑆𝐼𝑀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𝑒𝑚𝑏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, 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`</m:t>
                                    </m:r>
                                  </m:sup>
                                </m:sSubSup>
                                <m:r>
                                  <a:rPr lang="en-US" altLang="ko-KR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)/</m:t>
                                </m:r>
                                <m:r>
                                  <a:rPr lang="ko-KR" altLang="en-US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 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𝑆𝐼𝑀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515600" cy="4351338"/>
              </a:xfrm>
              <a:blipFill>
                <a:blip r:embed="rId3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75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final global structure distillation loss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𝑔𝑙𝑜𝑏𝑎𝑙</m:t>
                        </m:r>
                      </m:sub>
                    </m:sSub>
                    <m:r>
                      <a:rPr lang="en-US" altLang="ko-KR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나눔스퀘어 ExtraBold" panose="020B0600000101010101" pitchFamily="50" charset="-127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515600" cy="4351338"/>
              </a:xfrm>
              <a:blipFill>
                <a:blip r:embed="rId3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38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Self-embedding distillation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𝑠𝑒𝑙𝑓</m:t>
                        </m:r>
                      </m:sub>
                    </m:sSub>
                    <m:r>
                      <a:rPr lang="en-US" altLang="ko-KR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ko-KR" sz="20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ko-KR" sz="20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ko-KR" sz="20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||</m:t>
                                        </m:r>
                                        <m:r>
                                          <a:rPr lang="ko-KR" altLang="en-US" sz="2000" i="1" dirty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𝑈</m:t>
                                        </m:r>
                                        <m:r>
                                          <a:rPr lang="en-US" altLang="ko-KR" sz="2000" i="1" dirty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||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||</m:t>
                                </m:r>
                                <m:sSubSup>
                                  <m:sSubSupPr>
                                    <m:ctrlP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𝑒𝑚𝑏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𝑒𝑚𝑏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f>
                          <m:fPr>
                            <m:ctrlPr>
                              <a:rPr lang="en-US" altLang="ko-KR" sz="20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ko-KR" sz="20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ko-KR" sz="20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||</m:t>
                                        </m:r>
                                        <m:r>
                                          <a:rPr lang="ko-KR" altLang="en-US" sz="2000" i="1" dirty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ko-KR" sz="2000" i="1" dirty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||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||</m:t>
                                </m:r>
                                <m:sSubSup>
                                  <m:sSubSupPr>
                                    <m:ctrlP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𝑒𝑚𝑏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𝑒𝑚𝑏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altLang="ko-KR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ko-KR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ko-KR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den>
                    </m:f>
                  </m:oMath>
                </a14:m>
                <a:br>
                  <a:rPr lang="en-US" altLang="ko-KR" b="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나눔스퀘어 ExtraBold" panose="020B0600000101010101" pitchFamily="50" charset="-127"/>
                    <a:cs typeface="Arial" panose="020B0604020202020204" pitchFamily="34" charset="0"/>
                  </a:rPr>
                </a:br>
                <a:endParaRPr lang="en-US" altLang="ko-KR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515600" cy="4351338"/>
              </a:xfrm>
              <a:blipFill>
                <a:blip r:embed="rId3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24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Model training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total loss combines the BPR loss and local structure, global structure, self-embedding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𝐵𝑃𝑅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𝑠𝑒𝑙𝑓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𝑠𝑒𝑙𝑓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𝑙𝑜𝑐𝑎𝑙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𝑙𝑜𝑐𝑎𝑙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𝑔𝑙𝑜𝑏𝑎𝑙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𝑔𝑙𝑜𝑏𝑎𝑙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𝐵𝑃𝑅</m:t>
                        </m:r>
                      </m:sub>
                    </m:sSub>
                    <m:r>
                      <a:rPr lang="en-US" altLang="ko-KR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)∈</m:t>
                        </m:r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sub>
                      <m:sup/>
                      <m:e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ko-KR" altLang="en-US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ko-KR" sz="20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sz="20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sz="2000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||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Θ</m:t>
                            </m:r>
                            <m:r>
                              <a:rPr lang="en-US" altLang="ko-KR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</a:t>
                </a:r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={(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)|(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)∈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altLang="ko-KR" b="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br>
                  <a:rPr lang="en-US" altLang="ko-KR" b="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나눔스퀘어 ExtraBold" panose="020B0600000101010101" pitchFamily="50" charset="-127"/>
                    <a:cs typeface="Arial" panose="020B0604020202020204" pitchFamily="34" charset="0"/>
                  </a:rPr>
                </a:br>
                <a:endParaRPr lang="en-US" altLang="ko-KR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515600" cy="4351338"/>
              </a:xfrm>
              <a:blipFill>
                <a:blip r:embed="rId3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33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Gowalla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LastFM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which vary in size, domain, time range, and sparsity.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 ExtraBold" panose="020B0600000101010101" pitchFamily="50" charset="-127"/>
                <a:cs typeface="Arial" panose="020B0604020202020204" pitchFamily="34" charset="0"/>
              </a:rPr>
              <a:t>Gowalla: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 ExtraBold" panose="020B0600000101010101" pitchFamily="50" charset="-127"/>
                <a:cs typeface="Arial" panose="020B0604020202020204" pitchFamily="34" charset="0"/>
              </a:rPr>
              <a:t>Split the dataset such that first 70% forms a base block and the 30% is divided into 5 incremental blocks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나눔스퀘어 ExtraBold" panose="020B0600000101010101" pitchFamily="50" charset="-127"/>
                <a:cs typeface="Arial" panose="020B0604020202020204" pitchFamily="34" charset="0"/>
              </a:rPr>
              <a:t>LastFM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 ExtraBold" panose="020B0600000101010101" pitchFamily="50" charset="-127"/>
                <a:cs typeface="Arial" panose="020B0604020202020204" pitchFamily="34" charset="0"/>
              </a:rPr>
              <a:t>: Split the first 60% as base block and the 40% into 4 incremental block </a:t>
            </a:r>
          </a:p>
          <a:p>
            <a:pPr marL="914400" lvl="2" indent="0">
              <a:lnSpc>
                <a:spcPct val="100000"/>
              </a:lnSpc>
              <a:buClr>
                <a:srgbClr val="004F9E"/>
              </a:buClr>
              <a:buNone/>
            </a:pPr>
            <a:br>
              <a:rPr lang="en-US" altLang="ko-KR" b="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en-US" altLang="ko-KR" b="0" i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B7BFF6-28D9-7ED9-5669-919BFB659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46" y="4639856"/>
            <a:ext cx="6660307" cy="1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2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Evaluation metrics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recall@20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evaluation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evaluate the effectiveness of the incremental training, use </a:t>
            </a:r>
            <a:r>
              <a:rPr lang="en-US" altLang="ko-KR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block t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training and </a:t>
            </a:r>
            <a:r>
              <a:rPr lang="en-US" altLang="ko-KR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block t+1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test and validation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A10D4A-715F-EA3A-BEBE-8830E807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16" y="3974813"/>
            <a:ext cx="621116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0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base models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MGCCF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Baseline algorithms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Fine-tune(FT)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Naive baseline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Embedding distillation(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Emb_d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 unweighted version of self information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LSP_s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Preserve local structure of each node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Full_batch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Fu_batch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09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Comparison with the baseline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EB634C-61E5-7B9F-4556-AE4D047F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56" y="2199799"/>
            <a:ext cx="7642688" cy="38422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235E34-E3C1-AC2E-4B41-97B450FC4F06}"/>
              </a:ext>
            </a:extLst>
          </p:cNvPr>
          <p:cNvSpPr/>
          <p:nvPr/>
        </p:nvSpPr>
        <p:spPr>
          <a:xfrm>
            <a:off x="4533900" y="2199799"/>
            <a:ext cx="5383444" cy="308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6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Comparison with the baseline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EB634C-61E5-7B9F-4556-AE4D047F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56" y="2199799"/>
            <a:ext cx="7642688" cy="38422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235E34-E3C1-AC2E-4B41-97B450FC4F06}"/>
              </a:ext>
            </a:extLst>
          </p:cNvPr>
          <p:cNvSpPr/>
          <p:nvPr/>
        </p:nvSpPr>
        <p:spPr>
          <a:xfrm>
            <a:off x="3710940" y="3070860"/>
            <a:ext cx="6156960" cy="220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C6B44D-3F81-0F73-E06F-7061EEBEE6BE}"/>
              </a:ext>
            </a:extLst>
          </p:cNvPr>
          <p:cNvSpPr/>
          <p:nvPr/>
        </p:nvSpPr>
        <p:spPr>
          <a:xfrm>
            <a:off x="3760384" y="3866357"/>
            <a:ext cx="6156960" cy="220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64770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Preliminaries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Methodology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Comparison with the baseline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EB634C-61E5-7B9F-4556-AE4D047F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56" y="2199799"/>
            <a:ext cx="7642688" cy="38422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629BEE-7D19-7BF6-EFAB-74ED50A99FA9}"/>
              </a:ext>
            </a:extLst>
          </p:cNvPr>
          <p:cNvSpPr/>
          <p:nvPr/>
        </p:nvSpPr>
        <p:spPr>
          <a:xfrm>
            <a:off x="6324600" y="4635976"/>
            <a:ext cx="3440344" cy="362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160D57-5CE4-2F8A-2AA5-5EE0E4A98F1A}"/>
              </a:ext>
            </a:extLst>
          </p:cNvPr>
          <p:cNvSpPr/>
          <p:nvPr/>
        </p:nvSpPr>
        <p:spPr>
          <a:xfrm>
            <a:off x="6324600" y="5608321"/>
            <a:ext cx="344034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7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Comparison with the baseline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EB634C-61E5-7B9F-4556-AE4D047F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56" y="2199799"/>
            <a:ext cx="7642688" cy="38422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629875-A58E-2DD6-99B9-8013E1DDD604}"/>
              </a:ext>
            </a:extLst>
          </p:cNvPr>
          <p:cNvSpPr/>
          <p:nvPr/>
        </p:nvSpPr>
        <p:spPr>
          <a:xfrm>
            <a:off x="4564380" y="2593816"/>
            <a:ext cx="662940" cy="1696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F729-0445-FD89-6A88-188CB4C9861B}"/>
              </a:ext>
            </a:extLst>
          </p:cNvPr>
          <p:cNvSpPr/>
          <p:nvPr/>
        </p:nvSpPr>
        <p:spPr>
          <a:xfrm>
            <a:off x="4564380" y="5167312"/>
            <a:ext cx="662940" cy="818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95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Comparison with the baseline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EB634C-61E5-7B9F-4556-AE4D047F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56" y="2199799"/>
            <a:ext cx="7642688" cy="38422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AD9215-F4B2-CD26-8D8C-1DECCB69168F}"/>
              </a:ext>
            </a:extLst>
          </p:cNvPr>
          <p:cNvSpPr/>
          <p:nvPr/>
        </p:nvSpPr>
        <p:spPr>
          <a:xfrm>
            <a:off x="3615604" y="2772887"/>
            <a:ext cx="6156960" cy="163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B4289E-7C94-71C4-2AC4-B289F2D756AD}"/>
              </a:ext>
            </a:extLst>
          </p:cNvPr>
          <p:cNvSpPr/>
          <p:nvPr/>
        </p:nvSpPr>
        <p:spPr>
          <a:xfrm>
            <a:off x="3615604" y="3592035"/>
            <a:ext cx="6156960" cy="163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261093-953B-4368-44F4-631C204952C8}"/>
              </a:ext>
            </a:extLst>
          </p:cNvPr>
          <p:cNvSpPr/>
          <p:nvPr/>
        </p:nvSpPr>
        <p:spPr>
          <a:xfrm>
            <a:off x="3615604" y="4495007"/>
            <a:ext cx="6156960" cy="1638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612964-6DF1-4AAB-5621-DC342F3D7E74}"/>
              </a:ext>
            </a:extLst>
          </p:cNvPr>
          <p:cNvSpPr/>
          <p:nvPr/>
        </p:nvSpPr>
        <p:spPr>
          <a:xfrm>
            <a:off x="3615604" y="5296972"/>
            <a:ext cx="6156960" cy="1638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엄지척 기호 단색으로 채워진">
            <a:extLst>
              <a:ext uri="{FF2B5EF4-FFF2-40B4-BE49-F238E27FC236}">
                <a16:creationId xmlns:a16="http://schemas.microsoft.com/office/drawing/2014/main" id="{ADAC17ED-6DF6-EB80-9684-297B4E816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5284" y="1052553"/>
            <a:ext cx="914400" cy="914400"/>
          </a:xfrm>
          <a:prstGeom prst="rect">
            <a:avLst/>
          </a:prstGeom>
        </p:spPr>
      </p:pic>
      <p:pic>
        <p:nvPicPr>
          <p:cNvPr id="15" name="그래픽 14" descr="엄지손가락 내리기 단색으로 채워진">
            <a:extLst>
              <a:ext uri="{FF2B5EF4-FFF2-40B4-BE49-F238E27FC236}">
                <a16:creationId xmlns:a16="http://schemas.microsoft.com/office/drawing/2014/main" id="{A3433A74-7DF2-33D0-3864-F6CB926BA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2564" y="1079342"/>
            <a:ext cx="914400" cy="9144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FC4131-5138-55D6-D72A-26B58E29F5A3}"/>
              </a:ext>
            </a:extLst>
          </p:cNvPr>
          <p:cNvSpPr/>
          <p:nvPr/>
        </p:nvSpPr>
        <p:spPr>
          <a:xfrm>
            <a:off x="3615604" y="2936717"/>
            <a:ext cx="6156960" cy="1638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D70F0-BEC2-11DD-6CEA-5784B1E68870}"/>
              </a:ext>
            </a:extLst>
          </p:cNvPr>
          <p:cNvSpPr/>
          <p:nvPr/>
        </p:nvSpPr>
        <p:spPr>
          <a:xfrm>
            <a:off x="3615604" y="3744553"/>
            <a:ext cx="6156960" cy="1638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0191F-EC10-7A3E-B764-7DEF7E4F975E}"/>
              </a:ext>
            </a:extLst>
          </p:cNvPr>
          <p:cNvSpPr/>
          <p:nvPr/>
        </p:nvSpPr>
        <p:spPr>
          <a:xfrm>
            <a:off x="3630844" y="4633833"/>
            <a:ext cx="6156960" cy="163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2F737D-88DC-E01A-2A02-2F93C5DD196E}"/>
              </a:ext>
            </a:extLst>
          </p:cNvPr>
          <p:cNvSpPr/>
          <p:nvPr/>
        </p:nvSpPr>
        <p:spPr>
          <a:xfrm>
            <a:off x="3615604" y="5457867"/>
            <a:ext cx="6156960" cy="163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63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Comparison with the baseline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EB634C-61E5-7B9F-4556-AE4D047F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56" y="2199799"/>
            <a:ext cx="7642688" cy="38422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A36A2B-59F8-F9BC-4124-DB45A4219F80}"/>
              </a:ext>
            </a:extLst>
          </p:cNvPr>
          <p:cNvSpPr/>
          <p:nvPr/>
        </p:nvSpPr>
        <p:spPr>
          <a:xfrm>
            <a:off x="8915400" y="2525236"/>
            <a:ext cx="662940" cy="3516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52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studies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1F0596-3C59-E879-A9E6-5B913620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2815404"/>
            <a:ext cx="5601482" cy="26673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0A27756-AF5D-F692-3CC5-623924233677}"/>
              </a:ext>
            </a:extLst>
          </p:cNvPr>
          <p:cNvSpPr/>
          <p:nvPr/>
        </p:nvSpPr>
        <p:spPr>
          <a:xfrm>
            <a:off x="3390900" y="3524250"/>
            <a:ext cx="1771650" cy="1958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71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studies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1F0596-3C59-E879-A9E6-5B913620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2815404"/>
            <a:ext cx="5601482" cy="2667372"/>
          </a:xfrm>
          <a:prstGeom prst="rect">
            <a:avLst/>
          </a:prstGeom>
        </p:spPr>
      </p:pic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E0BAB3BA-3836-D849-6D3E-B816AFDA545C}"/>
              </a:ext>
            </a:extLst>
          </p:cNvPr>
          <p:cNvSpPr/>
          <p:nvPr/>
        </p:nvSpPr>
        <p:spPr>
          <a:xfrm>
            <a:off x="6953250" y="3866357"/>
            <a:ext cx="200025" cy="1905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41619E28-0242-0AB5-1826-4E36E20C1B4F}"/>
              </a:ext>
            </a:extLst>
          </p:cNvPr>
          <p:cNvSpPr/>
          <p:nvPr/>
        </p:nvSpPr>
        <p:spPr>
          <a:xfrm>
            <a:off x="6953250" y="4742657"/>
            <a:ext cx="200025" cy="1905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39FFD82D-F474-F32E-5D8A-A2D83B92F7FA}"/>
              </a:ext>
            </a:extLst>
          </p:cNvPr>
          <p:cNvSpPr/>
          <p:nvPr/>
        </p:nvSpPr>
        <p:spPr>
          <a:xfrm>
            <a:off x="6953250" y="5204619"/>
            <a:ext cx="200025" cy="1905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05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studies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1F0596-3C59-E879-A9E6-5B913620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2815404"/>
            <a:ext cx="5601482" cy="26673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D2503F-A214-9D25-8687-465612227C1D}"/>
              </a:ext>
            </a:extLst>
          </p:cNvPr>
          <p:cNvSpPr/>
          <p:nvPr/>
        </p:nvSpPr>
        <p:spPr>
          <a:xfrm>
            <a:off x="7019925" y="3524250"/>
            <a:ext cx="1771650" cy="1958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9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Expreiments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studies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1F0596-3C59-E879-A9E6-5B913620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2815404"/>
            <a:ext cx="5601482" cy="26673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D2503F-A214-9D25-8687-465612227C1D}"/>
              </a:ext>
            </a:extLst>
          </p:cNvPr>
          <p:cNvSpPr/>
          <p:nvPr/>
        </p:nvSpPr>
        <p:spPr>
          <a:xfrm>
            <a:off x="3295259" y="5167312"/>
            <a:ext cx="5496316" cy="315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31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690688"/>
            <a:ext cx="1015087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counters catastrophic forgetting</a:t>
            </a:r>
            <a:b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by explicitly preserving the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node self-information, local structure information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global structure information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of GNN model.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99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88508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Catastrophic forgetting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 ExtraBold" panose="020B0600000101010101" pitchFamily="50" charset="-127"/>
                <a:cs typeface="Arial" panose="020B0604020202020204" pitchFamily="34" charset="0"/>
              </a:rPr>
              <a:t>Less accurate learning of existing tasks as models learn new tasks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learning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Techniques to combat catastrophic forgetting</a:t>
            </a:r>
          </a:p>
          <a:p>
            <a:pPr marL="1803600" lvl="3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Experience replay</a:t>
            </a:r>
          </a:p>
          <a:p>
            <a:pPr marL="1803600" lvl="3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Parameter isolation</a:t>
            </a:r>
          </a:p>
          <a:p>
            <a:pPr marL="1803600" lvl="3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(use this)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based recommender system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best mechanisms for modeling the abundant relationship information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Alleviate the data sparsity and cold start problems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79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88508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Motivation of using Incremental Learning for GNN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many practical setting, a fixed size time window of training data(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e.g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recent 30 days) is used to train deep recommendation model.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Using only the recent records often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causes a catastrophic forgetting problem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 that it can’t capture long term preferences.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 existing incremental learning technique tailored for GNN-based recommender system.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35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88508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Short,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first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learning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framework that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tailored for GNN based recommender system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Strategy for preserving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local structure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global structure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each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node’s own information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GNN model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has excellent generalization ability and is readily extendable to any GNN-based recommender system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84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Preliminaries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8888508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GCN-based recommender models</a:t>
                </a:r>
                <a:endParaRPr lang="en-US" altLang="ko-KR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;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나눔스퀘어 ExtraBold" panose="020B0600000101010101" pitchFamily="50" charset="-127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altLang="ko-KR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</a:t>
                </a:r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0</m:t>
                        </m:r>
                      </m:sup>
                    </m:sSubSup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ko-KR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𝐴𝐺𝐺𝑅𝐸𝐺𝐴𝑇𝑂𝑅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 ∈</m:t>
                            </m:r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After aggregation at the K-</a:t>
                </a:r>
                <a:r>
                  <a:rPr lang="en-US" altLang="ko-KR" sz="2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</a:t>
                </a:r>
                <a:r>
                  <a:rPr lang="ko-KR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layer, the final user</a:t>
                </a:r>
                <a:r>
                  <a:rPr lang="ko-KR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</a:t>
                </a:r>
                <a:r>
                  <a:rPr lang="ko-KR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item</a:t>
                </a:r>
                <a:r>
                  <a:rPr lang="ko-KR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embedding</a:t>
                </a:r>
                <a:r>
                  <a:rPr lang="ko-KR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are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𝒆𝒎𝒃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𝒆𝒎𝒃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ko-KR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8888508" cy="4351338"/>
              </a:xfrm>
              <a:blipFill>
                <a:blip r:embed="rId3"/>
                <a:stretch>
                  <a:fillRect l="-960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37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Preliminaries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88508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Knowledge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Transfer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knowledge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large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complex model into a smaller model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When training the student, distillation metric is applied to the loss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30A1B7-FC32-3C15-B305-9E9A12044016}"/>
              </a:ext>
            </a:extLst>
          </p:cNvPr>
          <p:cNvGrpSpPr/>
          <p:nvPr/>
        </p:nvGrpSpPr>
        <p:grpSpPr>
          <a:xfrm>
            <a:off x="4133762" y="3489425"/>
            <a:ext cx="2602184" cy="2712445"/>
            <a:chOff x="4133762" y="3127377"/>
            <a:chExt cx="2602184" cy="27124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9AD171F-3DA3-CE37-3153-A3C6E0848349}"/>
                </a:ext>
              </a:extLst>
            </p:cNvPr>
            <p:cNvSpPr/>
            <p:nvPr/>
          </p:nvSpPr>
          <p:spPr>
            <a:xfrm>
              <a:off x="4133762" y="3127377"/>
              <a:ext cx="2602184" cy="1009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Teacher model</a:t>
              </a:r>
            </a:p>
            <a:p>
              <a:pPr algn="ctr"/>
              <a:r>
                <a:rPr lang="en-US" altLang="ko-KR" sz="1600" dirty="0"/>
                <a:t>(old task or history data)</a:t>
              </a:r>
              <a:endParaRPr lang="ko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00EAC9-08DE-9602-1576-A24E838ACF72}"/>
                </a:ext>
              </a:extLst>
            </p:cNvPr>
            <p:cNvSpPr/>
            <p:nvPr/>
          </p:nvSpPr>
          <p:spPr>
            <a:xfrm>
              <a:off x="4368498" y="5012330"/>
              <a:ext cx="2132712" cy="8274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Student model</a:t>
              </a:r>
            </a:p>
            <a:p>
              <a:pPr algn="ctr"/>
              <a:r>
                <a:rPr lang="en-US" altLang="ko-KR" sz="1600" dirty="0"/>
                <a:t>(new task or data)</a:t>
              </a:r>
              <a:endParaRPr lang="ko-KR" altLang="en-US" sz="1600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FA55960-1D72-C5B0-ABC9-A20825B27FF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5434854" y="4137025"/>
              <a:ext cx="0" cy="8753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617634B7-177E-5591-CC54-08DC6FB56BE7}"/>
              </a:ext>
            </a:extLst>
          </p:cNvPr>
          <p:cNvSpPr/>
          <p:nvPr/>
        </p:nvSpPr>
        <p:spPr>
          <a:xfrm>
            <a:off x="4253755" y="4706729"/>
            <a:ext cx="2362197" cy="347959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Knowledge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19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88508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Local structure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Preserve a user’s long-term preference by regularizing the local neighborhood representation for each node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Global structure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Encode the global position for each user and item node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Self-embedding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Regularize the learned user and item embedding with fixed quadratic constraint between the embedding learned on the history data and new data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60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Local structure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𝑙𝑜𝑐𝑎𝑙</m:t>
                        </m:r>
                      </m:sub>
                    </m:sSub>
                    <m:r>
                      <a:rPr lang="en-US" altLang="ko-K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sub>
                          <m:sup/>
                          <m:e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𝑒𝑚𝑏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altLang="ko-KR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ko-KR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sub>
                              <m:sup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𝑒𝑚𝑏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bSup>
                          </m:sub>
                          <m: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b="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나눔스퀘어 ExtraBold" panose="020B0600000101010101" pitchFamily="50" charset="-127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𝐼</m:t>
                        </m:r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|</m:t>
                        </m:r>
                      </m:den>
                    </m:f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𝑒𝑚𝑏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sub>
                              <m:sup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𝑒𝑚𝑏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bSup>
                          </m:sub>
                          <m: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`∈</m:t>
                        </m:r>
                        <m:sSubSup>
                          <m:sSubSup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</m:sub>
                      <m:sup/>
                      <m:e>
                        <m:sSubSup>
                          <m:sSubSup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𝑒𝑚𝑏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`</m:t>
                            </m:r>
                          </m:sub>
                          <m: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</m:sub>
                      <m:sup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 ExtraBold" panose="020B0600000101010101" pitchFamily="50" charset="-127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`∈</m:t>
                        </m:r>
                        <m:sSubSup>
                          <m:sSubSup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</m:sub>
                      <m:sup/>
                      <m:e>
                        <m:sSubSup>
                          <m:sSubSupPr>
                            <m:ctrlP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𝑒𝑚𝑏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`</m:t>
                            </m:r>
                          </m:sub>
                          <m:sup>
                            <m:r>
                              <a:rPr lang="en-US" altLang="ko-KR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515600" cy="4351338"/>
              </a:xfrm>
              <a:blipFill>
                <a:blip r:embed="rId3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0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8647</TotalTime>
  <Words>2269</Words>
  <Application>Microsoft Office PowerPoint</Application>
  <PresentationFormat>와이드스크린</PresentationFormat>
  <Paragraphs>310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Preliminaries</vt:lpstr>
      <vt:lpstr>Preliminaries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Expreiments</vt:lpstr>
      <vt:lpstr>Expreiments</vt:lpstr>
      <vt:lpstr>Expreiments</vt:lpstr>
      <vt:lpstr>Expreiments</vt:lpstr>
      <vt:lpstr>Expreiments</vt:lpstr>
      <vt:lpstr>Expreiments</vt:lpstr>
      <vt:lpstr>Expreiments</vt:lpstr>
      <vt:lpstr>Expreiments</vt:lpstr>
      <vt:lpstr>Expreiments</vt:lpstr>
      <vt:lpstr>Expreiments</vt:lpstr>
      <vt:lpstr>Expreiments</vt:lpstr>
      <vt:lpstr>Expreiments</vt:lpstr>
      <vt:lpstr>Expreiments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 지운</cp:lastModifiedBy>
  <cp:revision>201</cp:revision>
  <dcterms:created xsi:type="dcterms:W3CDTF">2021-06-28T08:46:54Z</dcterms:created>
  <dcterms:modified xsi:type="dcterms:W3CDTF">2022-11-18T04:28:32Z</dcterms:modified>
</cp:coreProperties>
</file>