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82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00"/>
    <a:srgbClr val="ED7D31"/>
    <a:srgbClr val="92D050"/>
    <a:srgbClr val="669900"/>
    <a:srgbClr val="006600"/>
    <a:srgbClr val="5C8717"/>
    <a:srgbClr val="004F9E"/>
    <a:srgbClr val="F2F2F2"/>
    <a:srgbClr val="C2E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1333" autoAdjust="0"/>
  </p:normalViewPr>
  <p:slideViewPr>
    <p:cSldViewPr snapToGrid="0">
      <p:cViewPr varScale="1">
        <p:scale>
          <a:sx n="68" d="100"/>
          <a:sy n="68" d="100"/>
        </p:scale>
        <p:origin x="2232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5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AEF34-DDA1-41A6-94BB-1D7567B3088F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8E54-26A4-461A-9177-07CC1B35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8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21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 err="1"/>
              <a:t>graphSAGE</a:t>
            </a:r>
            <a:r>
              <a:rPr lang="en-US" altLang="ko-KR" dirty="0"/>
              <a:t> </a:t>
            </a:r>
            <a:r>
              <a:rPr lang="ko-KR" altLang="en-US" dirty="0"/>
              <a:t>모델 파라미터 학습을 위한 손실함수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v</a:t>
            </a:r>
            <a:r>
              <a:rPr lang="ko-KR" altLang="en-US" dirty="0"/>
              <a:t>는 랜덤워크를 통해 뽑은 고정된 숫자의 </a:t>
            </a:r>
            <a:r>
              <a:rPr lang="en-US" altLang="ko-KR" dirty="0"/>
              <a:t>u </a:t>
            </a:r>
            <a:r>
              <a:rPr lang="ko-KR" altLang="en-US" dirty="0"/>
              <a:t>이웃을 의미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Vn</a:t>
            </a:r>
            <a:r>
              <a:rPr lang="ko-KR" altLang="en-US" dirty="0"/>
              <a:t>은 </a:t>
            </a:r>
            <a:r>
              <a:rPr lang="en-US" altLang="ko-KR" dirty="0"/>
              <a:t>negative </a:t>
            </a:r>
            <a:r>
              <a:rPr lang="ko-KR" altLang="en-US" dirty="0"/>
              <a:t>노드로 이웃이 아닌 노드를 의미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시그마는 </a:t>
            </a:r>
            <a:r>
              <a:rPr lang="ko-KR" altLang="en-US" dirty="0" err="1"/>
              <a:t>시그모이드</a:t>
            </a:r>
            <a:endParaRPr lang="en-US" altLang="ko-KR" dirty="0"/>
          </a:p>
          <a:p>
            <a:r>
              <a:rPr lang="en-US" altLang="ko-KR" dirty="0" err="1"/>
              <a:t>Pn</a:t>
            </a:r>
            <a:r>
              <a:rPr lang="ko-KR" altLang="en-US" dirty="0"/>
              <a:t>은 </a:t>
            </a:r>
            <a:r>
              <a:rPr lang="en-US" altLang="ko-KR" dirty="0"/>
              <a:t>negative</a:t>
            </a:r>
            <a:r>
              <a:rPr lang="ko-KR" altLang="en-US" dirty="0"/>
              <a:t> </a:t>
            </a:r>
            <a:r>
              <a:rPr lang="en-US" altLang="ko-KR" dirty="0"/>
              <a:t>sampling</a:t>
            </a:r>
            <a:r>
              <a:rPr lang="ko-KR" altLang="en-US" dirty="0"/>
              <a:t> </a:t>
            </a:r>
            <a:r>
              <a:rPr lang="en-US" altLang="ko-KR" dirty="0"/>
              <a:t>distribution</a:t>
            </a:r>
          </a:p>
          <a:p>
            <a:r>
              <a:rPr lang="en-US" altLang="ko-KR" dirty="0"/>
              <a:t>Q</a:t>
            </a:r>
            <a:r>
              <a:rPr lang="ko-KR" altLang="en-US" dirty="0"/>
              <a:t>는 </a:t>
            </a:r>
            <a:r>
              <a:rPr lang="en-US" altLang="ko-KR" dirty="0"/>
              <a:t>negative sample</a:t>
            </a:r>
            <a:r>
              <a:rPr lang="ko-KR" altLang="en-US" dirty="0"/>
              <a:t>의 개수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이전 </a:t>
            </a:r>
            <a:r>
              <a:rPr lang="ko-KR" altLang="en-US" dirty="0" err="1"/>
              <a:t>임베딩</a:t>
            </a:r>
            <a:r>
              <a:rPr lang="ko-KR" altLang="en-US" dirty="0"/>
              <a:t> 방식과 다르게</a:t>
            </a:r>
            <a:r>
              <a:rPr lang="en-US" altLang="ko-KR" dirty="0"/>
              <a:t>, loss function</a:t>
            </a:r>
            <a:r>
              <a:rPr lang="ko-KR" altLang="en-US" dirty="0"/>
              <a:t>이 적용되는 </a:t>
            </a:r>
            <a:r>
              <a:rPr lang="en-US" altLang="ko-KR" dirty="0"/>
              <a:t>Zu</a:t>
            </a:r>
            <a:r>
              <a:rPr lang="ko-KR" altLang="en-US" dirty="0"/>
              <a:t>는 노드의 이웃으로 부터 얻어지는 </a:t>
            </a:r>
            <a:r>
              <a:rPr lang="en-US" altLang="ko-KR" dirty="0"/>
              <a:t>features</a:t>
            </a:r>
            <a:r>
              <a:rPr lang="ko-KR" altLang="en-US" dirty="0"/>
              <a:t>로 인해 생성된다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</a:t>
            </a:r>
            <a:r>
              <a:rPr lang="en-US" altLang="ko-KR" dirty="0"/>
              <a:t>loss function</a:t>
            </a:r>
            <a:r>
              <a:rPr lang="ko-KR" altLang="en-US" dirty="0"/>
              <a:t>으로 </a:t>
            </a:r>
            <a:r>
              <a:rPr lang="ko-KR" altLang="en-US" dirty="0" err="1"/>
              <a:t>이웃노드는</a:t>
            </a:r>
            <a:r>
              <a:rPr lang="ko-KR" altLang="en-US" dirty="0"/>
              <a:t> 유사도가 높은 </a:t>
            </a:r>
            <a:r>
              <a:rPr lang="ko-KR" altLang="en-US" dirty="0" err="1"/>
              <a:t>임베딩을</a:t>
            </a:r>
            <a:r>
              <a:rPr lang="ko-KR" altLang="en-US" dirty="0"/>
              <a:t> 갖도록</a:t>
            </a:r>
            <a:r>
              <a:rPr lang="en-US" altLang="ko-KR" dirty="0"/>
              <a:t>, </a:t>
            </a:r>
            <a:r>
              <a:rPr lang="ko-KR" altLang="en-US" dirty="0"/>
              <a:t>이웃이 아닌 노드는 유사도가 낮은 </a:t>
            </a:r>
            <a:r>
              <a:rPr lang="ko-KR" altLang="en-US" dirty="0" err="1"/>
              <a:t>임베딩을</a:t>
            </a:r>
            <a:r>
              <a:rPr lang="ko-KR" altLang="en-US" dirty="0"/>
              <a:t> 갖도록 학습이 이루어진다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3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 err="1"/>
              <a:t>graphSAGE</a:t>
            </a:r>
            <a:r>
              <a:rPr lang="en-US" altLang="ko-KR" dirty="0"/>
              <a:t> </a:t>
            </a:r>
            <a:r>
              <a:rPr lang="ko-KR" altLang="en-US" dirty="0"/>
              <a:t>모델 파라미터 학습을 위한 손실함수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v</a:t>
            </a:r>
            <a:r>
              <a:rPr lang="ko-KR" altLang="en-US" dirty="0"/>
              <a:t>는 랜덤워크를 통해 뽑은 고정된 숫자의 </a:t>
            </a:r>
            <a:r>
              <a:rPr lang="en-US" altLang="ko-KR" dirty="0"/>
              <a:t>u </a:t>
            </a:r>
            <a:r>
              <a:rPr lang="ko-KR" altLang="en-US" dirty="0"/>
              <a:t>이웃을 의미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Vn</a:t>
            </a:r>
            <a:r>
              <a:rPr lang="ko-KR" altLang="en-US" dirty="0"/>
              <a:t>은 </a:t>
            </a:r>
            <a:r>
              <a:rPr lang="en-US" altLang="ko-KR" dirty="0"/>
              <a:t>negative </a:t>
            </a:r>
            <a:r>
              <a:rPr lang="ko-KR" altLang="en-US" dirty="0"/>
              <a:t>노드로 이웃이 아닌 노드를 의미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시그마는 </a:t>
            </a:r>
            <a:r>
              <a:rPr lang="ko-KR" altLang="en-US" dirty="0" err="1"/>
              <a:t>시그모이드</a:t>
            </a:r>
            <a:endParaRPr lang="en-US" altLang="ko-KR" dirty="0"/>
          </a:p>
          <a:p>
            <a:r>
              <a:rPr lang="en-US" altLang="ko-KR" dirty="0" err="1"/>
              <a:t>Pn</a:t>
            </a:r>
            <a:r>
              <a:rPr lang="ko-KR" altLang="en-US" dirty="0"/>
              <a:t>은 </a:t>
            </a:r>
            <a:r>
              <a:rPr lang="en-US" altLang="ko-KR" dirty="0"/>
              <a:t>negative</a:t>
            </a:r>
            <a:r>
              <a:rPr lang="ko-KR" altLang="en-US" dirty="0"/>
              <a:t> </a:t>
            </a:r>
            <a:r>
              <a:rPr lang="en-US" altLang="ko-KR" dirty="0"/>
              <a:t>sampling</a:t>
            </a:r>
            <a:r>
              <a:rPr lang="ko-KR" altLang="en-US" dirty="0"/>
              <a:t> </a:t>
            </a:r>
            <a:r>
              <a:rPr lang="en-US" altLang="ko-KR" dirty="0"/>
              <a:t>distribution</a:t>
            </a:r>
          </a:p>
          <a:p>
            <a:r>
              <a:rPr lang="en-US" altLang="ko-KR" dirty="0"/>
              <a:t>Q</a:t>
            </a:r>
            <a:r>
              <a:rPr lang="ko-KR" altLang="en-US" dirty="0"/>
              <a:t>는 </a:t>
            </a:r>
            <a:r>
              <a:rPr lang="en-US" altLang="ko-KR" dirty="0"/>
              <a:t>negative sample</a:t>
            </a:r>
            <a:r>
              <a:rPr lang="ko-KR" altLang="en-US" dirty="0"/>
              <a:t>의 개수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이전 </a:t>
            </a:r>
            <a:r>
              <a:rPr lang="ko-KR" altLang="en-US" dirty="0" err="1"/>
              <a:t>임베딩</a:t>
            </a:r>
            <a:r>
              <a:rPr lang="ko-KR" altLang="en-US" dirty="0"/>
              <a:t> 방식과 다르게</a:t>
            </a:r>
            <a:r>
              <a:rPr lang="en-US" altLang="ko-KR" dirty="0"/>
              <a:t>, loss function</a:t>
            </a:r>
            <a:r>
              <a:rPr lang="ko-KR" altLang="en-US" dirty="0"/>
              <a:t>이 적용되는 </a:t>
            </a:r>
            <a:r>
              <a:rPr lang="en-US" altLang="ko-KR" dirty="0"/>
              <a:t>Zu</a:t>
            </a:r>
            <a:r>
              <a:rPr lang="ko-KR" altLang="en-US" dirty="0"/>
              <a:t>는 노드의 이웃으로 부터 얻어지는 </a:t>
            </a:r>
            <a:r>
              <a:rPr lang="en-US" altLang="ko-KR" dirty="0"/>
              <a:t>features</a:t>
            </a:r>
            <a:r>
              <a:rPr lang="ko-KR" altLang="en-US" dirty="0"/>
              <a:t>로 인해 생성된다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</a:t>
            </a:r>
            <a:r>
              <a:rPr lang="en-US" altLang="ko-KR" dirty="0"/>
              <a:t>loss function</a:t>
            </a:r>
            <a:r>
              <a:rPr lang="ko-KR" altLang="en-US" dirty="0"/>
              <a:t>으로 </a:t>
            </a:r>
            <a:r>
              <a:rPr lang="ko-KR" altLang="en-US" dirty="0" err="1"/>
              <a:t>이웃노드는</a:t>
            </a:r>
            <a:r>
              <a:rPr lang="ko-KR" altLang="en-US" dirty="0"/>
              <a:t> 유사도가 높은 </a:t>
            </a:r>
            <a:r>
              <a:rPr lang="ko-KR" altLang="en-US" dirty="0" err="1"/>
              <a:t>임베딩을</a:t>
            </a:r>
            <a:r>
              <a:rPr lang="ko-KR" altLang="en-US" dirty="0"/>
              <a:t> 갖도록</a:t>
            </a:r>
            <a:r>
              <a:rPr lang="en-US" altLang="ko-KR" dirty="0"/>
              <a:t>, </a:t>
            </a:r>
            <a:r>
              <a:rPr lang="ko-KR" altLang="en-US" dirty="0"/>
              <a:t>이웃이 아닌 노드는 유사도가 낮은 </a:t>
            </a:r>
            <a:r>
              <a:rPr lang="ko-KR" altLang="en-US" dirty="0" err="1"/>
              <a:t>임베딩을</a:t>
            </a:r>
            <a:r>
              <a:rPr lang="ko-KR" altLang="en-US" dirty="0"/>
              <a:t> 갖도록 학습이 이루어진다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568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그래프에서 노드는 </a:t>
            </a:r>
            <a:r>
              <a:rPr lang="ko-KR" altLang="en-US" dirty="0" err="1"/>
              <a:t>순서라는게</a:t>
            </a:r>
            <a:r>
              <a:rPr lang="ko-KR" altLang="en-US" dirty="0"/>
              <a:t>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en-US" altLang="ko-KR" dirty="0" err="1"/>
              <a:t>agg</a:t>
            </a:r>
            <a:r>
              <a:rPr lang="en-US" altLang="ko-KR" dirty="0"/>
              <a:t> </a:t>
            </a:r>
            <a:r>
              <a:rPr lang="en-US" altLang="ko-KR" dirty="0" err="1"/>
              <a:t>fuc</a:t>
            </a:r>
            <a:r>
              <a:rPr lang="ko-KR" altLang="en-US" dirty="0"/>
              <a:t>은 </a:t>
            </a:r>
            <a:r>
              <a:rPr lang="en-US" altLang="ko-KR" dirty="0"/>
              <a:t>permutation invariant </a:t>
            </a:r>
            <a:r>
              <a:rPr lang="ko-KR" altLang="en-US" dirty="0"/>
              <a:t>해야함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126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평균 </a:t>
            </a:r>
            <a:r>
              <a:rPr lang="en-US" altLang="ko-KR" dirty="0" err="1"/>
              <a:t>agg</a:t>
            </a:r>
            <a:r>
              <a:rPr lang="en-US" altLang="ko-KR" dirty="0"/>
              <a:t> </a:t>
            </a:r>
            <a:r>
              <a:rPr lang="en-US" altLang="ko-KR" dirty="0" err="1"/>
              <a:t>fuc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타겟 노드와 이웃 노드의 </a:t>
            </a:r>
            <a:r>
              <a:rPr lang="en-US" altLang="ko-KR" dirty="0"/>
              <a:t>rep </a:t>
            </a:r>
            <a:r>
              <a:rPr lang="ko-KR" altLang="en-US" dirty="0"/>
              <a:t>값을 평균하여 사용한다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34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 </a:t>
            </a:r>
            <a:r>
              <a:rPr lang="en-US" altLang="ko-KR" dirty="0" err="1"/>
              <a:t>agg</a:t>
            </a:r>
            <a:r>
              <a:rPr lang="en-US" altLang="ko-KR" dirty="0"/>
              <a:t> </a:t>
            </a:r>
            <a:r>
              <a:rPr lang="en-US" altLang="ko-KR" dirty="0" err="1"/>
              <a:t>fuc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평균방식 대비 </a:t>
            </a:r>
            <a:r>
              <a:rPr lang="en-US" altLang="ko-KR" dirty="0"/>
              <a:t>LSTM</a:t>
            </a:r>
            <a:r>
              <a:rPr lang="ko-KR" altLang="en-US" dirty="0"/>
              <a:t>은 표현력이 강하다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기본적으로 </a:t>
            </a:r>
            <a:r>
              <a:rPr lang="en-US" altLang="ko-KR" dirty="0"/>
              <a:t>permutation invariant </a:t>
            </a:r>
            <a:r>
              <a:rPr lang="ko-KR" altLang="en-US" dirty="0"/>
              <a:t>하지 않다는 성질이 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여기서는 </a:t>
            </a:r>
            <a:r>
              <a:rPr lang="en-US" altLang="ko-KR" dirty="0"/>
              <a:t>LSTM</a:t>
            </a:r>
            <a:r>
              <a:rPr lang="ko-KR" altLang="en-US" dirty="0"/>
              <a:t>을 이웃에 </a:t>
            </a:r>
            <a:r>
              <a:rPr lang="en-US" altLang="ko-KR" dirty="0"/>
              <a:t>random permutation</a:t>
            </a:r>
            <a:r>
              <a:rPr lang="ko-KR" altLang="en-US" dirty="0"/>
              <a:t>을 적용함으로써 순서가 없는 집합에도 </a:t>
            </a:r>
            <a:r>
              <a:rPr lang="en-US" altLang="ko-KR" dirty="0"/>
              <a:t>LSTM</a:t>
            </a:r>
            <a:r>
              <a:rPr lang="ko-KR" altLang="en-US" dirty="0"/>
              <a:t>을 적용하였다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477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 </a:t>
            </a:r>
            <a:r>
              <a:rPr lang="en-US" altLang="ko-KR" dirty="0" err="1"/>
              <a:t>agg</a:t>
            </a:r>
            <a:r>
              <a:rPr lang="en-US" altLang="ko-KR" dirty="0"/>
              <a:t> </a:t>
            </a:r>
            <a:r>
              <a:rPr lang="en-US" altLang="ko-KR" dirty="0" err="1"/>
              <a:t>fuc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평균방식 대비 </a:t>
            </a:r>
            <a:r>
              <a:rPr lang="en-US" altLang="ko-KR" dirty="0"/>
              <a:t>LSTM</a:t>
            </a:r>
            <a:r>
              <a:rPr lang="ko-KR" altLang="en-US" dirty="0"/>
              <a:t>은 표현력이 강하다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기본적으로 </a:t>
            </a:r>
            <a:r>
              <a:rPr lang="en-US" altLang="ko-KR" dirty="0"/>
              <a:t>permutation invariant </a:t>
            </a:r>
            <a:r>
              <a:rPr lang="ko-KR" altLang="en-US" dirty="0"/>
              <a:t>하지 않다는 성질이 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여기서는 </a:t>
            </a:r>
            <a:r>
              <a:rPr lang="en-US" altLang="ko-KR" dirty="0"/>
              <a:t>LSTM</a:t>
            </a:r>
            <a:r>
              <a:rPr lang="ko-KR" altLang="en-US" dirty="0"/>
              <a:t>을 이웃에 </a:t>
            </a:r>
            <a:r>
              <a:rPr lang="en-US" altLang="ko-KR" dirty="0"/>
              <a:t>random permutation</a:t>
            </a:r>
            <a:r>
              <a:rPr lang="ko-KR" altLang="en-US" dirty="0"/>
              <a:t>을 적용함으로써 순서가 없는 집합에도 </a:t>
            </a:r>
            <a:r>
              <a:rPr lang="en-US" altLang="ko-KR" dirty="0"/>
              <a:t>LSTM</a:t>
            </a:r>
            <a:r>
              <a:rPr lang="ko-KR" altLang="en-US" dirty="0"/>
              <a:t>을 적용하였다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Max pooling</a:t>
            </a:r>
            <a:r>
              <a:rPr lang="ko-KR" altLang="en-US" dirty="0"/>
              <a:t>을 적용함으로써 이웃 노드의 다른 측면을 효과적으로 </a:t>
            </a:r>
            <a:r>
              <a:rPr lang="ko-KR" altLang="en-US" dirty="0" err="1"/>
              <a:t>캡쳐하게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543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그래프세이지 성능 평가를 위해 세가지 벤치마크가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학술 논문 분류</a:t>
            </a:r>
            <a:endParaRPr lang="en-US" altLang="ko-KR" dirty="0"/>
          </a:p>
          <a:p>
            <a:r>
              <a:rPr lang="ko-KR" altLang="en-US" dirty="0" err="1"/>
              <a:t>레딧</a:t>
            </a:r>
            <a:r>
              <a:rPr lang="ko-KR" altLang="en-US" dirty="0"/>
              <a:t> </a:t>
            </a:r>
            <a:r>
              <a:rPr lang="en-US" altLang="ko-KR" dirty="0"/>
              <a:t>SNS </a:t>
            </a:r>
            <a:r>
              <a:rPr lang="ko-KR" altLang="en-US" dirty="0"/>
              <a:t>게시물 커뮤니티 분류</a:t>
            </a:r>
            <a:endParaRPr lang="en-US" altLang="ko-KR" dirty="0"/>
          </a:p>
          <a:p>
            <a:r>
              <a:rPr lang="ko-KR" altLang="en-US" dirty="0"/>
              <a:t>생물학 단백질 상호작용 그래프에서 단백질 함수 분류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560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베이스라인 알고리즘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255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두 실험은 정보가 늘어나는 그래프에서 분류 문제임</a:t>
            </a:r>
            <a:endParaRPr lang="en-US" altLang="ko-KR" dirty="0"/>
          </a:p>
          <a:p>
            <a:r>
              <a:rPr lang="ko-KR" altLang="en-US" dirty="0"/>
              <a:t>여기서는 노드의 전체적인 구조를 잘 파악하고 </a:t>
            </a:r>
            <a:r>
              <a:rPr lang="ko-KR" altLang="en-US" dirty="0" err="1"/>
              <a:t>분류해주는게</a:t>
            </a:r>
            <a:r>
              <a:rPr lang="ko-KR" altLang="en-US" dirty="0"/>
              <a:t> 중요함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Citation data </a:t>
            </a:r>
            <a:r>
              <a:rPr lang="ko-KR" altLang="en-US" dirty="0"/>
              <a:t>첫번째로 대규모 인용 데이터셋에서 논문 주제 범주를 예측하는 일</a:t>
            </a:r>
            <a:r>
              <a:rPr lang="en-US" altLang="ko-KR" dirty="0"/>
              <a:t>. </a:t>
            </a:r>
            <a:r>
              <a:rPr lang="ko-KR" altLang="en-US" dirty="0"/>
              <a:t>총 </a:t>
            </a:r>
            <a:r>
              <a:rPr lang="en-US" altLang="ko-KR" dirty="0"/>
              <a:t>6</a:t>
            </a:r>
            <a:r>
              <a:rPr lang="ko-KR" altLang="en-US" dirty="0"/>
              <a:t>개의 레이블이 있고</a:t>
            </a:r>
            <a:r>
              <a:rPr lang="en-US" altLang="ko-KR" dirty="0"/>
              <a:t>, 30</a:t>
            </a:r>
            <a:r>
              <a:rPr lang="ko-KR" altLang="en-US" dirty="0"/>
              <a:t>만개의 노드와 평균 </a:t>
            </a:r>
            <a:r>
              <a:rPr lang="en-US" altLang="ko-KR" dirty="0"/>
              <a:t>9</a:t>
            </a:r>
            <a:r>
              <a:rPr lang="ko-KR" altLang="en-US" dirty="0"/>
              <a:t>개 </a:t>
            </a:r>
            <a:r>
              <a:rPr lang="en-US" altLang="ko-KR" dirty="0"/>
              <a:t>degree</a:t>
            </a:r>
            <a:r>
              <a:rPr lang="ko-KR" altLang="en-US" dirty="0"/>
              <a:t>를 가진 그래프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Reddit data </a:t>
            </a:r>
            <a:r>
              <a:rPr lang="ko-KR" altLang="en-US" dirty="0"/>
              <a:t>두번째 작업은 서로 다른 </a:t>
            </a:r>
            <a:r>
              <a:rPr lang="ko-KR" altLang="en-US" dirty="0" err="1"/>
              <a:t>레딧</a:t>
            </a:r>
            <a:r>
              <a:rPr lang="ko-KR" altLang="en-US" dirty="0"/>
              <a:t> 게시물이 속한 커뮤니티를 예측하는 일</a:t>
            </a:r>
            <a:r>
              <a:rPr lang="en-US" altLang="ko-KR" dirty="0"/>
              <a:t>. </a:t>
            </a:r>
            <a:r>
              <a:rPr lang="ko-KR" altLang="en-US" dirty="0" err="1"/>
              <a:t>레딧은</a:t>
            </a:r>
            <a:r>
              <a:rPr lang="ko-KR" altLang="en-US" dirty="0"/>
              <a:t> 온라인 커뮤니티</a:t>
            </a:r>
            <a:r>
              <a:rPr lang="en-US" altLang="ko-KR" dirty="0"/>
              <a:t>. </a:t>
            </a:r>
            <a:r>
              <a:rPr lang="ko-KR" altLang="en-US" dirty="0"/>
              <a:t>약 </a:t>
            </a:r>
            <a:r>
              <a:rPr lang="en-US" altLang="ko-KR" dirty="0"/>
              <a:t>23</a:t>
            </a:r>
            <a:r>
              <a:rPr lang="ko-KR" altLang="en-US" dirty="0"/>
              <a:t>만개의 노드와 평균 </a:t>
            </a:r>
            <a:r>
              <a:rPr lang="en-US" altLang="ko-KR" dirty="0"/>
              <a:t>492</a:t>
            </a:r>
            <a:r>
              <a:rPr lang="ko-KR" altLang="en-US" dirty="0"/>
              <a:t>개 </a:t>
            </a:r>
            <a:r>
              <a:rPr lang="en-US" altLang="ko-KR" dirty="0"/>
              <a:t>degree</a:t>
            </a:r>
            <a:r>
              <a:rPr lang="ko-KR" altLang="en-US" dirty="0"/>
              <a:t>를 가진 그래프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-===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의 처음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개 열은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GraphSAGE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의 성능과 이 두 데이터 세트에 대한 기본 접근 방식을 요약한다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우리는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GraphSAGE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가 모든 기준선을 상당한 차이로 능가한다는 것을 발견했고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훈련 가능한 신경망 집계기는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GCN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접근 방식에 비해 상당한 이점을 제공한다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예를 들어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감독되지 않은 변형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GraphSAGE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-pool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은 인용 데이터에서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13.8%,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레딧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데이터에서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29.1%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만큼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딥워크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임베딩과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원시 기능의 연결을 능가하는 반면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감독된 버전은 각각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19.7%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37.2%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의 이득을 제공한다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흥미롭게도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LSTM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기반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애그리게이터는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순서가 없는 세트가 아니라 순차적 데이터를 위해 설계되었음에도 불구하고 강력한 성능을 보여준다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마지막으로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우리는 비지도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GraphSAGE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의 성능이 완전히 지도된 버전과 합리적으로 경쟁력이 있다는 것을 알 수 있으며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이는 우리의 프레임워크가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작업별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미세 조정 없이도 강력한 성능을 달성할 수 있음을 나타낸다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95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실험결과</a:t>
            </a:r>
            <a:r>
              <a:rPr lang="en-US" altLang="ko-KR" dirty="0"/>
              <a:t>, </a:t>
            </a:r>
            <a:r>
              <a:rPr lang="en-US" altLang="ko-KR" dirty="0" err="1"/>
              <a:t>graphSAGE</a:t>
            </a:r>
            <a:r>
              <a:rPr lang="ko-KR" altLang="en-US" dirty="0"/>
              <a:t>를 사용했을 때 더욱 높은 성능을 얻을 수 있었다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베이스라인 대비 </a:t>
            </a:r>
            <a:r>
              <a:rPr lang="en-US" altLang="ko-KR" dirty="0" err="1"/>
              <a:t>graphSAGE</a:t>
            </a:r>
            <a:r>
              <a:rPr lang="en-US" altLang="ko-KR" dirty="0"/>
              <a:t> </a:t>
            </a:r>
            <a:r>
              <a:rPr lang="ko-KR" altLang="en-US" dirty="0"/>
              <a:t>결과를 살펴보면 </a:t>
            </a:r>
            <a:r>
              <a:rPr lang="en-US" altLang="ko-KR" dirty="0" err="1"/>
              <a:t>graphSAGE</a:t>
            </a:r>
            <a:r>
              <a:rPr lang="en-US" altLang="ko-KR" dirty="0"/>
              <a:t>-pool </a:t>
            </a:r>
            <a:r>
              <a:rPr lang="ko-KR" altLang="en-US" dirty="0"/>
              <a:t>방식과 </a:t>
            </a:r>
            <a:r>
              <a:rPr lang="en-US" altLang="ko-KR" dirty="0" err="1"/>
              <a:t>DeepWalk+features</a:t>
            </a:r>
            <a:r>
              <a:rPr lang="ko-KR" altLang="en-US" dirty="0"/>
              <a:t>를 비교해보자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비지도 </a:t>
            </a:r>
            <a:r>
              <a:rPr lang="en-US" altLang="ko-KR" dirty="0"/>
              <a:t>citation </a:t>
            </a:r>
            <a:r>
              <a:rPr lang="ko-KR" altLang="en-US" dirty="0"/>
              <a:t>대비 </a:t>
            </a:r>
            <a:r>
              <a:rPr lang="en-US" altLang="ko-KR" dirty="0"/>
              <a:t>13.8%, reddit</a:t>
            </a:r>
            <a:r>
              <a:rPr lang="ko-KR" altLang="en-US" dirty="0"/>
              <a:t> 대비 </a:t>
            </a:r>
            <a:r>
              <a:rPr lang="en-US" altLang="ko-KR" dirty="0"/>
              <a:t>29.1% </a:t>
            </a:r>
            <a:r>
              <a:rPr lang="ko-KR" altLang="en-US" dirty="0"/>
              <a:t>성능이 높다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지도 </a:t>
            </a:r>
            <a:r>
              <a:rPr lang="en-US" altLang="ko-KR" dirty="0"/>
              <a:t>citation </a:t>
            </a:r>
            <a:r>
              <a:rPr lang="ko-KR" altLang="en-US" dirty="0"/>
              <a:t>대비 </a:t>
            </a:r>
            <a:r>
              <a:rPr lang="en-US" altLang="ko-KR" dirty="0"/>
              <a:t>19.7%, reddit</a:t>
            </a:r>
            <a:r>
              <a:rPr lang="ko-KR" altLang="en-US" dirty="0"/>
              <a:t>에서는 </a:t>
            </a:r>
            <a:r>
              <a:rPr lang="en-US" altLang="ko-KR" dirty="0"/>
              <a:t>37.2% </a:t>
            </a:r>
            <a:r>
              <a:rPr lang="ko-KR" altLang="en-US" dirty="0"/>
              <a:t>성능이 높다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비지도 </a:t>
            </a:r>
            <a:r>
              <a:rPr lang="en-US" altLang="ko-KR" dirty="0" err="1"/>
              <a:t>graphSAGE</a:t>
            </a:r>
            <a:r>
              <a:rPr lang="en-US" altLang="ko-KR" dirty="0"/>
              <a:t> </a:t>
            </a:r>
            <a:r>
              <a:rPr lang="ko-KR" altLang="en-US" dirty="0"/>
              <a:t>성능이 지도학습 성능과 비교했을 때 어느정도 견주어 볼만한 것을 토대로</a:t>
            </a:r>
            <a:r>
              <a:rPr lang="en-US" altLang="ko-KR" dirty="0"/>
              <a:t>, </a:t>
            </a:r>
            <a:r>
              <a:rPr lang="en-US" altLang="ko-KR" dirty="0" err="1"/>
              <a:t>graphSAGE</a:t>
            </a:r>
            <a:r>
              <a:rPr lang="ko-KR" altLang="en-US" dirty="0"/>
              <a:t>는 </a:t>
            </a:r>
            <a:r>
              <a:rPr lang="en-US" altLang="ko-KR" dirty="0"/>
              <a:t>task-specific, fine-tuning</a:t>
            </a:r>
            <a:r>
              <a:rPr lang="ko-KR" altLang="en-US" dirty="0"/>
              <a:t>이 없어도 뛰어난 성능을 보일 수 있음을 시사한다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504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노드 </a:t>
            </a:r>
            <a:r>
              <a:rPr lang="ko-KR" altLang="en-US" dirty="0" err="1"/>
              <a:t>임베딩이란</a:t>
            </a:r>
            <a:r>
              <a:rPr lang="en-US" altLang="ko-KR" dirty="0"/>
              <a:t>,</a:t>
            </a:r>
            <a:r>
              <a:rPr lang="ko-KR" altLang="en-US" dirty="0"/>
              <a:t> 기본적으로 고차원에 있는 그래프를 저차원의 벡터로 축소시키는 기법을 활용하는데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기존 연구는 고정된 형태의 그래프에 관한 기법이 주를 이루었다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현실에서는 데이터가 시시각각 변하며 그래프에 새로운 노드와 </a:t>
            </a:r>
            <a:r>
              <a:rPr lang="ko-KR" altLang="en-US" dirty="0" err="1"/>
              <a:t>엣지가</a:t>
            </a:r>
            <a:r>
              <a:rPr lang="ko-KR" altLang="en-US" dirty="0"/>
              <a:t> 지속적으로 추가되는 형태이다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964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 실험은 단백질 상호작용 그래프에서 단백질 역할을 구분하는 작업으로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그래프 구조 보다 노드의 역할에 대한 학습이 필요한 작업에 대한 성능을 평가하는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베이스라인 성능 대비 </a:t>
            </a:r>
            <a:r>
              <a:rPr lang="en-US" altLang="ko-KR" dirty="0" err="1"/>
              <a:t>graphSAGE</a:t>
            </a:r>
            <a:r>
              <a:rPr lang="en-US" altLang="ko-KR" dirty="0"/>
              <a:t> </a:t>
            </a:r>
            <a:r>
              <a:rPr lang="ko-KR" altLang="en-US" dirty="0"/>
              <a:t>성능이 더 높고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그중 </a:t>
            </a:r>
            <a:r>
              <a:rPr lang="en-US" altLang="ko-KR" dirty="0"/>
              <a:t>LSTM, pool</a:t>
            </a:r>
            <a:r>
              <a:rPr lang="ko-KR" altLang="en-US" dirty="0"/>
              <a:t> </a:t>
            </a:r>
            <a:r>
              <a:rPr lang="en-US" altLang="ko-KR" dirty="0" err="1"/>
              <a:t>agg</a:t>
            </a:r>
            <a:r>
              <a:rPr lang="ko-KR" altLang="en-US" dirty="0"/>
              <a:t>를 활용한 것이 </a:t>
            </a:r>
            <a:r>
              <a:rPr lang="en-US" altLang="ko-KR" dirty="0" err="1"/>
              <a:t>gcn</a:t>
            </a:r>
            <a:r>
              <a:rPr lang="en-US" altLang="ko-KR" dirty="0"/>
              <a:t>, mean </a:t>
            </a:r>
            <a:r>
              <a:rPr lang="en-US" altLang="ko-KR" dirty="0" err="1"/>
              <a:t>agg</a:t>
            </a:r>
            <a:r>
              <a:rPr lang="ko-KR" altLang="en-US" dirty="0"/>
              <a:t>보다 높은 성능을 보였다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===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이제 우리는 커뮤니티 구조보다는 노드 역할에 대한 학습이 필요한 그래프 전반에 걸쳐 일반화하는 작업을 고려한다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우리는 각 그래프가 다른 인간 조직에 해당하는 다양한 단백질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-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단백질 상호 작용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(PPI)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그래프에서 유전자 온톨로지의 세포 기능 측면에서 단백질 역할을 분류한다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[41].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우리는 분자 서명 데이터베이스에서 수집한 위치 유전자 세트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모티브 유전자 세트 및 면역학적 서명을 특징 및 유전자 온톨로지 세트를 레이블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총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121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로 사용한다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[34].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평균 그래프에는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2373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개의 노드가 있으며 평균 정도는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28.8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우리는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20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개의 그래프에 대한 모든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알고리듬을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훈련한 다음 두 개의 테스트 그래프에 대한 평균 예측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F1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점수를 훈련한다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검증에 다른 두 개의 그래프를 사용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).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의 마지막 두 열은 이 데이터에 대한 다양한 접근 방식의 정확성을 요약한다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다시 한 번 우리는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LSTM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및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풀링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기반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애그리게이터가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평균 및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GCN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기반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애그리게이터에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비해 상당한 이점을 제공함으로써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GraphSAGE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가 기준 접근 방식을 크게 능가한다는 것을 알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965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런타임</a:t>
            </a:r>
            <a:r>
              <a:rPr lang="en-US" altLang="ko-KR" dirty="0"/>
              <a:t>-</a:t>
            </a:r>
            <a:r>
              <a:rPr lang="ko-KR" altLang="en-US" dirty="0"/>
              <a:t>파라미터 상관관계를 나타냄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A. </a:t>
            </a:r>
            <a:r>
              <a:rPr lang="ko-KR" altLang="en-US" dirty="0"/>
              <a:t>시간에 대해서는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Training </a:t>
            </a:r>
            <a:r>
              <a:rPr lang="ko-KR" altLang="en-US" dirty="0"/>
              <a:t>시간은 전체적으로 비슷하다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추론에 걸리는 시간은</a:t>
            </a:r>
            <a:r>
              <a:rPr lang="en-US" altLang="ko-KR" dirty="0"/>
              <a:t>, DW</a:t>
            </a:r>
            <a:r>
              <a:rPr lang="ko-KR" altLang="en-US" dirty="0"/>
              <a:t>에서는 </a:t>
            </a:r>
            <a:r>
              <a:rPr lang="en-US" altLang="ko-KR" dirty="0"/>
              <a:t>100-500</a:t>
            </a:r>
            <a:r>
              <a:rPr lang="ko-KR" altLang="en-US" dirty="0"/>
              <a:t>배 느려진다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B. </a:t>
            </a:r>
            <a:r>
              <a:rPr lang="ko-KR" altLang="en-US" dirty="0" err="1"/>
              <a:t>샘플링하는</a:t>
            </a:r>
            <a:r>
              <a:rPr lang="ko-KR" altLang="en-US" dirty="0"/>
              <a:t> 이웃 개수에 관해서는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이웃의 크기를 증가시키면 </a:t>
            </a:r>
            <a:r>
              <a:rPr lang="en-US" altLang="ko-KR" dirty="0"/>
              <a:t>F1 </a:t>
            </a:r>
            <a:r>
              <a:rPr lang="ko-KR" altLang="en-US" dirty="0"/>
              <a:t>스코어가 증가하지만</a:t>
            </a:r>
            <a:r>
              <a:rPr lang="en-US" altLang="ko-KR" dirty="0"/>
              <a:t>, </a:t>
            </a:r>
            <a:r>
              <a:rPr lang="ko-KR" altLang="en-US" dirty="0"/>
              <a:t>점점 체감하는 것을 알 수 있었다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===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그림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2.A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에는 다양한 접근 방식에 대한 교육 및 테스트 실행 시간이 요약되어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방법에 대한 교육 시간은 유사하다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GraphSAGE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-LSTM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 가장 느림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).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그러나 보이지 않는 노드를 포함하기 위해 새로운 랜덤 워크를 샘플링하고 새로운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SGD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라운드를 실행해야 하는 필요성으로 인해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DeepWalk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는 테스트 시간이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100-500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배 느려진다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GraphSAGE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변형의 경우 설정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K = 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K = 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에 비해 평균 약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10-15%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의 일관된 정확도 향상을 제공한다는 것을 발견했다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그러나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를 초과하여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를 증가시키면 성능에서 한계 수익률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(0-5%)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을 제공하는 동시에 이웃 샘플 크기에 따라 런타임을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10-100×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의 엄청나게 큰 요인으로 증가시켰다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우리는 또한 대규모 이웃 표본 추출에 대한 수익이 감소하는 것을 발견했다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그림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2).B)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따라서 하위 샘플링 이웃에 의해 유도된 더 높은 분산에도 불구하고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GraphSAGE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는 여전히 강력한 예측 정확도를 유지하면서 런타임을 크게 향상시킬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56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===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전반적으로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우리는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LSTM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기반 및 풀 기반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애그리게이터가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최고 성능의 방법이었던 평균 성능과 실험 설정 수 측면에서 모두 가장 우수한 성능을 보였다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1).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이러한 추세에 대한 보다 정량적인 통찰력을 제공하기 위해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우리는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개의 다른 실험 설정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(3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개의 데이터 세트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) ×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감독되지 않은 대 감독된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을 각각 시험으로 간주하고 어떤 성능 추세가 일반화될 가능성이 있는지 고려한다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특히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우리는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비모수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Wilcoxon Signed-Rank Test[33]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를 사용하여 해당되는 경우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T-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통계 및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p-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값을 보고하여 시험 전반에 걸쳐 다른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집계자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간의 차이를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정량화한다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 방법은 순위 기반이며 기본적으로 새로운 실험 환경에서 특정 접근법이 다른 접근법을 능가할 것으로 예상하는지 여부를 테스트한다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개의 서로 다른 설정의 작은 표본 크기를 고려할 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 유의성 테스트는 다소 약하다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그럼에도 불구하고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T-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통계 및 관련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p-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값은 집계기의 상대적 성능을 평가하는 데 유용한 정량적 측정이다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우리는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LSTM,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풀 기반 및 평균 기반 집계가 모두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GCN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기반 접근 방식에 비해 통계적으로 유의미한 이득을 제공한다는 것을 알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(T = 1.0, p = 0.02).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그러나 평균 기반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애그리게이터에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대한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LSTM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과 풀 접근법의 이득은 더 미미하다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(LSTM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을 평균에 비교하는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T = 1.5, p = 0.03,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풀을 평균에 비교하는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T = 4.5, p = 0.10). LSTM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과 풀 접근법 사이에는 큰 차이가 없다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(T = 10.0, p = 0.46).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그러나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GraphSAGE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-LSTM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GraphSAGE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-pool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보다 상당히 느리며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배 이상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),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풀링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기반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애그리게이터는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전체적으로 약간의 우위를 제공할 수 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9797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그래프 세이지는 </a:t>
            </a:r>
            <a:r>
              <a:rPr lang="en-US" altLang="ko-KR" dirty="0"/>
              <a:t>inductive</a:t>
            </a:r>
            <a:r>
              <a:rPr lang="ko-KR" altLang="en-US" dirty="0"/>
              <a:t>하게 그래프 </a:t>
            </a:r>
            <a:r>
              <a:rPr lang="ko-KR" altLang="en-US" dirty="0" err="1"/>
              <a:t>인베딩을</a:t>
            </a:r>
            <a:r>
              <a:rPr lang="ko-KR" altLang="en-US" dirty="0"/>
              <a:t> 생성하는 방법론을 제공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주변 노드 샘플링을 통해 성능과 런타임의 적절한 조화를 이루었고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로컬 그래프 구조를 어떻게 학습할 수 있는지 인사이트를 제공했고</a:t>
            </a:r>
            <a:r>
              <a:rPr lang="en-US" altLang="ko-KR" dirty="0"/>
              <a:t>..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추후에는 샘플링을 </a:t>
            </a:r>
            <a:r>
              <a:rPr lang="ko-KR" altLang="en-US" dirty="0" err="1"/>
              <a:t>할때</a:t>
            </a:r>
            <a:r>
              <a:rPr lang="ko-KR" altLang="en-US" dirty="0"/>
              <a:t> 지금처럼 </a:t>
            </a:r>
            <a:r>
              <a:rPr lang="ko-KR" altLang="en-US" dirty="0" err="1"/>
              <a:t>랜덤하는게</a:t>
            </a:r>
            <a:r>
              <a:rPr lang="ko-KR" altLang="en-US" dirty="0"/>
              <a:t> 아니라 가중치 있는 이웃을 선택할 수 있도록</a:t>
            </a:r>
            <a:r>
              <a:rPr lang="en-US" altLang="ko-KR" dirty="0"/>
              <a:t>.. GAT </a:t>
            </a:r>
            <a:r>
              <a:rPr lang="ko-KR" altLang="en-US" dirty="0" err="1"/>
              <a:t>ㅇㅇ</a:t>
            </a:r>
            <a:r>
              <a:rPr lang="en-US" altLang="ko-KR"/>
              <a:t>..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425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인덕티브는</a:t>
            </a:r>
            <a:r>
              <a:rPr lang="ko-KR" altLang="en-US" dirty="0"/>
              <a:t> 테스트 데이터로부터 일반화된 규칙을 만들고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. </a:t>
            </a:r>
            <a:r>
              <a:rPr lang="ko-KR" altLang="en-US" dirty="0"/>
              <a:t>모델을 만들어서 테스트 셋의 레이블을 추론하는데 사용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지도학습 방식이라고 할 수 있고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트랜스덕티브는</a:t>
            </a:r>
            <a:r>
              <a:rPr lang="ko-KR" altLang="en-US" dirty="0"/>
              <a:t> 테스트</a:t>
            </a:r>
            <a:r>
              <a:rPr lang="en-US" altLang="ko-KR" dirty="0"/>
              <a:t>/</a:t>
            </a:r>
            <a:r>
              <a:rPr lang="ko-KR" altLang="en-US" dirty="0"/>
              <a:t>트레인 데이터를 모두 사용하여 적절한 군집으로 만들고 추론을 하는 방식으로 준지도학습이라고 할 수 있음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0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/>
              <a:t>inductive</a:t>
            </a:r>
            <a:r>
              <a:rPr lang="ko-KR" altLang="en-US" dirty="0"/>
              <a:t>하게 가운데 두 아이템의 레이블을 추론한다면</a:t>
            </a:r>
            <a:r>
              <a:rPr lang="en-US" altLang="ko-KR" dirty="0"/>
              <a:t>, </a:t>
            </a:r>
            <a:r>
              <a:rPr lang="ko-KR" altLang="en-US" dirty="0"/>
              <a:t>이미 레이블이 정해진 </a:t>
            </a:r>
            <a:r>
              <a:rPr lang="en-US" altLang="ko-KR" dirty="0"/>
              <a:t>A,B,C </a:t>
            </a:r>
            <a:r>
              <a:rPr lang="ko-KR" altLang="en-US" dirty="0"/>
              <a:t>데이터만 사용해 모델을 만든 다음</a:t>
            </a:r>
            <a:r>
              <a:rPr lang="en-US" altLang="ko-KR" dirty="0"/>
              <a:t>, </a:t>
            </a:r>
            <a:r>
              <a:rPr lang="ko-KR" altLang="en-US" dirty="0"/>
              <a:t>모델에 두 아이템의 특징을 대입해서 결과값을 만들어 내는 반면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Transductive</a:t>
            </a:r>
            <a:r>
              <a:rPr lang="ko-KR" altLang="en-US" dirty="0"/>
              <a:t>하게 결정한다면 전체 데이터를 사용해서 해당 데이터 구조를 가장 잘 표현할 수 있는 </a:t>
            </a:r>
            <a:r>
              <a:rPr lang="en-US" altLang="ko-KR" dirty="0"/>
              <a:t>decision boundary </a:t>
            </a:r>
            <a:r>
              <a:rPr lang="ko-KR" altLang="en-US" dirty="0"/>
              <a:t>등을 만들어서 결과를 추론한다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dirty="0" err="1"/>
              <a:t>transtuctive</a:t>
            </a:r>
            <a:r>
              <a:rPr lang="ko-KR" altLang="en-US" dirty="0"/>
              <a:t>는 그래프가 고정되어 있는 상태에서 전체적인 데이터 구조를 잘 표현할 수 있지만 만약 새로운 데이터가 추가 된다고 가정하면 그 데이터 구조를 다시 한번 </a:t>
            </a:r>
            <a:r>
              <a:rPr lang="ko-KR" altLang="en-US" dirty="0" err="1"/>
              <a:t>계산해야한다는</a:t>
            </a:r>
            <a:r>
              <a:rPr lang="ko-KR" altLang="en-US" dirty="0"/>
              <a:t> 단점이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반면 </a:t>
            </a:r>
            <a:r>
              <a:rPr lang="en-US" altLang="ko-KR" dirty="0"/>
              <a:t>inductive</a:t>
            </a:r>
            <a:r>
              <a:rPr lang="ko-KR" altLang="en-US" dirty="0"/>
              <a:t>한 방법은 이미 모델이 만들어져 있기 때문에 새로운 데이터가 등장하더라도 적은 계산 비용으로 데이터의 레이블을 추론할 수 있다</a:t>
            </a:r>
            <a:r>
              <a:rPr lang="en-US" altLang="ko-KR" dirty="0"/>
              <a:t>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83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새로운 노드와 </a:t>
            </a:r>
            <a:r>
              <a:rPr lang="ko-KR" altLang="en-US" dirty="0" err="1"/>
              <a:t>엣지가</a:t>
            </a:r>
            <a:r>
              <a:rPr lang="ko-KR" altLang="en-US" dirty="0"/>
              <a:t> 빠르게 추가되는 현실에서 빠르게 </a:t>
            </a:r>
            <a:r>
              <a:rPr lang="ko-KR" altLang="en-US" dirty="0" err="1"/>
              <a:t>임베딩을</a:t>
            </a:r>
            <a:r>
              <a:rPr lang="ko-KR" altLang="en-US" dirty="0"/>
              <a:t> 계산할 수 있는 방법이 필요하다는 필요에 의해 </a:t>
            </a:r>
            <a:r>
              <a:rPr lang="en-US" altLang="ko-KR" dirty="0" err="1"/>
              <a:t>graphSAGE</a:t>
            </a:r>
            <a:r>
              <a:rPr lang="ko-KR" altLang="en-US" dirty="0"/>
              <a:t>라는 방법론이 제시되었습니다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그래프 세이지에 대해 그림으로 표현되어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</a:t>
            </a:r>
            <a:r>
              <a:rPr lang="en-US" altLang="ko-KR" dirty="0"/>
              <a:t>, </a:t>
            </a:r>
            <a:r>
              <a:rPr lang="ko-KR" altLang="en-US" dirty="0"/>
              <a:t>타겟 노드로부터 이웃을 샘플링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</a:t>
            </a:r>
            <a:r>
              <a:rPr lang="en-US" altLang="ko-KR" dirty="0"/>
              <a:t>, </a:t>
            </a:r>
            <a:r>
              <a:rPr lang="ko-KR" altLang="en-US" dirty="0"/>
              <a:t>노드는 이웃 노드로부터 영향을 주고 받으며 그 </a:t>
            </a:r>
            <a:r>
              <a:rPr lang="ko-KR" altLang="en-US" dirty="0" err="1"/>
              <a:t>피쳐가</a:t>
            </a:r>
            <a:r>
              <a:rPr lang="ko-KR" altLang="en-US" dirty="0"/>
              <a:t> 결정되는 것이라는 가정하에</a:t>
            </a:r>
            <a:r>
              <a:rPr lang="en-US" altLang="ko-KR" dirty="0"/>
              <a:t>, </a:t>
            </a:r>
            <a:r>
              <a:rPr lang="ko-KR" altLang="en-US" dirty="0"/>
              <a:t>이웃 노드의 정보를 통합합니다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세번째</a:t>
            </a:r>
            <a:r>
              <a:rPr lang="en-US" altLang="ko-KR" dirty="0"/>
              <a:t>, </a:t>
            </a:r>
            <a:r>
              <a:rPr lang="ko-KR" altLang="en-US" dirty="0"/>
              <a:t>통합된 정보를 활용해 타겟 노드의 컨텍스트나 레이블을 추론합니다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665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 세이지의 핵심은 노드의 이웃으로부터 정보를 </a:t>
            </a:r>
            <a:r>
              <a:rPr lang="en-US" altLang="ko-KR" dirty="0" err="1"/>
              <a:t>aggregat</a:t>
            </a:r>
            <a:r>
              <a:rPr lang="ko-KR" altLang="en-US" dirty="0"/>
              <a:t>하는 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</a:t>
            </a:r>
            <a:r>
              <a:rPr lang="en-US" altLang="ko-KR" dirty="0" err="1"/>
              <a:t>graphSAGE</a:t>
            </a:r>
            <a:r>
              <a:rPr lang="en-US" altLang="ko-KR" dirty="0"/>
              <a:t> </a:t>
            </a:r>
            <a:r>
              <a:rPr lang="ko-KR" altLang="en-US" dirty="0"/>
              <a:t>모델의 파라미터가 이미 </a:t>
            </a:r>
            <a:r>
              <a:rPr lang="ko-KR" altLang="en-US" dirty="0" err="1"/>
              <a:t>완성되어있는</a:t>
            </a:r>
            <a:r>
              <a:rPr lang="ko-KR" altLang="en-US" dirty="0"/>
              <a:t> 상태라고 가정하고 </a:t>
            </a:r>
            <a:r>
              <a:rPr lang="ko-KR" altLang="en-US" dirty="0" err="1"/>
              <a:t>임베딩을</a:t>
            </a:r>
            <a:r>
              <a:rPr lang="ko-KR" altLang="en-US" dirty="0"/>
              <a:t> 생성하는 알고리즘을 살펴본 다음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graphSAGE</a:t>
            </a:r>
            <a:r>
              <a:rPr lang="ko-KR" altLang="en-US" dirty="0"/>
              <a:t>의 모델 파라미터를 학습하는 방법을 알아봅니다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알고리즘 수도 코드를 설명하자면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알고리즘 </a:t>
            </a:r>
            <a:r>
              <a:rPr lang="ko-KR" altLang="en-US" dirty="0" err="1"/>
              <a:t>입력값은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G, </a:t>
            </a:r>
            <a:r>
              <a:rPr lang="ko-KR" altLang="en-US" dirty="0"/>
              <a:t>그래프</a:t>
            </a:r>
            <a:endParaRPr lang="en-US" altLang="ko-KR" dirty="0"/>
          </a:p>
          <a:p>
            <a:r>
              <a:rPr lang="en-US" altLang="ko-KR" dirty="0" err="1"/>
              <a:t>Xv</a:t>
            </a:r>
            <a:r>
              <a:rPr lang="en-US" altLang="ko-KR" dirty="0"/>
              <a:t>, </a:t>
            </a:r>
            <a:r>
              <a:rPr lang="ko-KR" altLang="en-US" dirty="0"/>
              <a:t>노드의 </a:t>
            </a:r>
            <a:r>
              <a:rPr lang="ko-KR" altLang="en-US" dirty="0" err="1"/>
              <a:t>피쳐</a:t>
            </a:r>
            <a:endParaRPr lang="en-US" altLang="ko-KR" dirty="0"/>
          </a:p>
          <a:p>
            <a:r>
              <a:rPr lang="en-US" altLang="ko-KR" dirty="0"/>
              <a:t>K, </a:t>
            </a:r>
            <a:r>
              <a:rPr lang="ko-KR" altLang="en-US" dirty="0" err="1"/>
              <a:t>뎁스를</a:t>
            </a:r>
            <a:r>
              <a:rPr lang="ko-KR" altLang="en-US" dirty="0"/>
              <a:t> 나타내고</a:t>
            </a:r>
            <a:endParaRPr lang="en-US" altLang="ko-KR" dirty="0"/>
          </a:p>
          <a:p>
            <a:r>
              <a:rPr lang="en-US" altLang="ko-KR" dirty="0"/>
              <a:t>W, </a:t>
            </a:r>
            <a:r>
              <a:rPr lang="ko-KR" altLang="en-US" dirty="0"/>
              <a:t>이미 </a:t>
            </a:r>
            <a:r>
              <a:rPr lang="ko-KR" altLang="en-US" dirty="0" err="1"/>
              <a:t>학습되어있는</a:t>
            </a:r>
            <a:r>
              <a:rPr lang="ko-KR" altLang="en-US" dirty="0"/>
              <a:t> </a:t>
            </a:r>
            <a:r>
              <a:rPr lang="en-US" altLang="ko-KR" dirty="0"/>
              <a:t>weight matrix</a:t>
            </a:r>
          </a:p>
          <a:p>
            <a:r>
              <a:rPr lang="ko-KR" altLang="en-US" dirty="0"/>
              <a:t>시그마</a:t>
            </a:r>
            <a:r>
              <a:rPr lang="en-US" altLang="ko-KR" dirty="0"/>
              <a:t>, </a:t>
            </a:r>
            <a:r>
              <a:rPr lang="ko-KR" altLang="en-US" dirty="0"/>
              <a:t>비선형성을 더해주는 활성화함수</a:t>
            </a:r>
            <a:endParaRPr lang="en-US" altLang="ko-KR" dirty="0"/>
          </a:p>
          <a:p>
            <a:r>
              <a:rPr lang="en-US" altLang="ko-KR" dirty="0"/>
              <a:t>Agg, </a:t>
            </a:r>
            <a:r>
              <a:rPr lang="ko-KR" altLang="en-US" dirty="0"/>
              <a:t>이웃 정보를 통합해주는 함수로 평균</a:t>
            </a:r>
            <a:r>
              <a:rPr lang="en-US" altLang="ko-KR" dirty="0"/>
              <a:t>, LSTM, </a:t>
            </a:r>
            <a:r>
              <a:rPr lang="ko-KR" altLang="en-US" dirty="0" err="1"/>
              <a:t>맥스풀링</a:t>
            </a:r>
            <a:r>
              <a:rPr lang="ko-KR" altLang="en-US" dirty="0"/>
              <a:t> 등</a:t>
            </a:r>
            <a:r>
              <a:rPr lang="en-US" altLang="ko-KR" dirty="0"/>
              <a:t>.. </a:t>
            </a:r>
            <a:r>
              <a:rPr lang="ko-KR" altLang="en-US" dirty="0"/>
              <a:t>다양한 함수가 될 수 있음</a:t>
            </a:r>
            <a:endParaRPr lang="en-US" altLang="ko-KR" dirty="0"/>
          </a:p>
          <a:p>
            <a:r>
              <a:rPr lang="en-US" altLang="ko-KR" dirty="0"/>
              <a:t>N, </a:t>
            </a:r>
            <a:r>
              <a:rPr lang="ko-KR" altLang="en-US" dirty="0"/>
              <a:t>이웃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알고리즘 </a:t>
            </a:r>
            <a:r>
              <a:rPr lang="ko-KR" altLang="en-US" dirty="0" err="1"/>
              <a:t>출력값은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Zv</a:t>
            </a:r>
            <a:r>
              <a:rPr lang="en-US" altLang="ko-KR" dirty="0"/>
              <a:t>, </a:t>
            </a:r>
            <a:r>
              <a:rPr lang="ko-KR" altLang="en-US" dirty="0" err="1"/>
              <a:t>타겟노드의</a:t>
            </a:r>
            <a:r>
              <a:rPr lang="ko-KR" altLang="en-US" dirty="0"/>
              <a:t> 벡터 </a:t>
            </a:r>
            <a:r>
              <a:rPr lang="ko-KR" altLang="en-US" dirty="0" err="1"/>
              <a:t>레프리젠테이션</a:t>
            </a:r>
            <a:r>
              <a:rPr lang="ko-KR" altLang="en-US" dirty="0"/>
              <a:t> </a:t>
            </a:r>
            <a:r>
              <a:rPr lang="ko-KR" altLang="en-US" dirty="0" err="1"/>
              <a:t>ㅇㅇ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286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각 노드의 </a:t>
            </a:r>
            <a:r>
              <a:rPr lang="en-US" altLang="ko-KR" dirty="0"/>
              <a:t>0</a:t>
            </a:r>
            <a:r>
              <a:rPr lang="ko-KR" altLang="en-US" dirty="0"/>
              <a:t>번째 </a:t>
            </a:r>
            <a:r>
              <a:rPr lang="en-US" altLang="ko-KR" dirty="0"/>
              <a:t>rep</a:t>
            </a:r>
            <a:r>
              <a:rPr lang="ko-KR" altLang="en-US" dirty="0"/>
              <a:t>은 </a:t>
            </a:r>
            <a:r>
              <a:rPr lang="en-US" altLang="ko-KR" dirty="0"/>
              <a:t>feature</a:t>
            </a:r>
          </a:p>
          <a:p>
            <a:pPr marL="228600" indent="-228600">
              <a:buAutoNum type="arabicPeriod"/>
            </a:pPr>
            <a:r>
              <a:rPr lang="en-US" altLang="ko-KR" dirty="0"/>
              <a:t>K</a:t>
            </a:r>
            <a:r>
              <a:rPr lang="ko-KR" altLang="en-US" dirty="0"/>
              <a:t>번의 반복을 할 것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타겟 노드의 모든 이웃에 대해 반복을 할 것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err="1"/>
              <a:t>이웃노드의</a:t>
            </a:r>
            <a:r>
              <a:rPr lang="ko-KR" altLang="en-US" dirty="0"/>
              <a:t> 모든 </a:t>
            </a:r>
            <a:r>
              <a:rPr lang="en-US" altLang="ko-KR" dirty="0"/>
              <a:t>rep</a:t>
            </a:r>
            <a:r>
              <a:rPr lang="ko-KR" altLang="en-US" dirty="0"/>
              <a:t>을 </a:t>
            </a:r>
            <a:r>
              <a:rPr lang="en-US" altLang="ko-KR" dirty="0"/>
              <a:t>aggregate</a:t>
            </a:r>
            <a:r>
              <a:rPr lang="ko-KR" altLang="en-US" dirty="0"/>
              <a:t>하여 </a:t>
            </a:r>
            <a:r>
              <a:rPr lang="ko-KR" altLang="en-US" dirty="0" err="1"/>
              <a:t>이웃노드의</a:t>
            </a:r>
            <a:r>
              <a:rPr lang="ko-KR" altLang="en-US" dirty="0"/>
              <a:t> </a:t>
            </a:r>
            <a:r>
              <a:rPr lang="en-US" altLang="ko-KR" dirty="0"/>
              <a:t>rep </a:t>
            </a:r>
            <a:r>
              <a:rPr lang="ko-KR" altLang="en-US" dirty="0"/>
              <a:t>형성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K-1</a:t>
            </a:r>
            <a:r>
              <a:rPr lang="ko-KR" altLang="en-US" dirty="0"/>
              <a:t>단계 </a:t>
            </a:r>
            <a:r>
              <a:rPr lang="ko-KR" altLang="en-US" dirty="0" err="1"/>
              <a:t>타겟노드</a:t>
            </a:r>
            <a:r>
              <a:rPr lang="ko-KR" altLang="en-US" dirty="0"/>
              <a:t> </a:t>
            </a:r>
            <a:r>
              <a:rPr lang="en-US" altLang="ko-KR" dirty="0"/>
              <a:t>rep</a:t>
            </a:r>
            <a:r>
              <a:rPr lang="ko-KR" altLang="en-US" dirty="0"/>
              <a:t>과 </a:t>
            </a:r>
            <a:r>
              <a:rPr lang="en-US" altLang="ko-KR" dirty="0"/>
              <a:t>k</a:t>
            </a:r>
            <a:r>
              <a:rPr lang="ko-KR" altLang="en-US" dirty="0"/>
              <a:t>단계 </a:t>
            </a:r>
            <a:r>
              <a:rPr lang="ko-KR" altLang="en-US" dirty="0" err="1"/>
              <a:t>이웃노드</a:t>
            </a:r>
            <a:r>
              <a:rPr lang="ko-KR" altLang="en-US" dirty="0"/>
              <a:t> </a:t>
            </a:r>
            <a:r>
              <a:rPr lang="en-US" altLang="ko-KR" dirty="0"/>
              <a:t>rep</a:t>
            </a:r>
            <a:r>
              <a:rPr lang="ko-KR" altLang="en-US" dirty="0"/>
              <a:t>를 </a:t>
            </a:r>
            <a:r>
              <a:rPr lang="en-US" altLang="ko-KR" dirty="0" err="1"/>
              <a:t>concat</a:t>
            </a:r>
            <a:r>
              <a:rPr lang="ko-KR" altLang="en-US" dirty="0"/>
              <a:t>한 다음 비선형처리를 통해 </a:t>
            </a:r>
            <a:r>
              <a:rPr lang="en-US" altLang="ko-KR" dirty="0"/>
              <a:t>k</a:t>
            </a:r>
            <a:r>
              <a:rPr lang="ko-KR" altLang="en-US" dirty="0"/>
              <a:t>단계 </a:t>
            </a:r>
            <a:r>
              <a:rPr lang="ko-KR" altLang="en-US" dirty="0" err="1"/>
              <a:t>타겟노드</a:t>
            </a:r>
            <a:r>
              <a:rPr lang="ko-KR" altLang="en-US" dirty="0"/>
              <a:t> </a:t>
            </a:r>
            <a:r>
              <a:rPr lang="en-US" altLang="ko-KR" dirty="0"/>
              <a:t>rep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7. 5</a:t>
            </a:r>
            <a:r>
              <a:rPr lang="ko-KR" altLang="en-US" dirty="0"/>
              <a:t>에서 계산된 </a:t>
            </a:r>
            <a:r>
              <a:rPr lang="en-US" altLang="ko-KR" dirty="0"/>
              <a:t>k</a:t>
            </a:r>
            <a:r>
              <a:rPr lang="ko-KR" altLang="en-US" dirty="0"/>
              <a:t>단계 타겟 노드 </a:t>
            </a:r>
            <a:r>
              <a:rPr lang="en-US" altLang="ko-KR" dirty="0"/>
              <a:t>rep</a:t>
            </a:r>
            <a:r>
              <a:rPr lang="ko-KR" altLang="en-US" dirty="0"/>
              <a:t>을 자신의 노름으로 나눠 </a:t>
            </a:r>
            <a:r>
              <a:rPr lang="en-US" altLang="ko-KR" dirty="0"/>
              <a:t>normalize</a:t>
            </a:r>
          </a:p>
          <a:p>
            <a:pPr marL="0" indent="0">
              <a:buNone/>
            </a:pPr>
            <a:r>
              <a:rPr lang="en-US" altLang="ko-KR" dirty="0"/>
              <a:t>9 k </a:t>
            </a:r>
            <a:r>
              <a:rPr lang="ko-KR" altLang="en-US" dirty="0"/>
              <a:t>반복이 끝난 최종 </a:t>
            </a:r>
            <a:r>
              <a:rPr lang="en-US" altLang="ko-KR" dirty="0"/>
              <a:t>h</a:t>
            </a:r>
            <a:r>
              <a:rPr lang="ko-KR" altLang="en-US" dirty="0"/>
              <a:t>가 바로 타겟 노드의 </a:t>
            </a:r>
            <a:r>
              <a:rPr lang="en-US" altLang="ko-KR" dirty="0"/>
              <a:t>rep, </a:t>
            </a:r>
            <a:r>
              <a:rPr lang="en-US" altLang="ko-KR" dirty="0" err="1"/>
              <a:t>Zv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59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이웃을 정의할 때</a:t>
            </a:r>
            <a:r>
              <a:rPr lang="en-US" altLang="ko-KR" dirty="0"/>
              <a:t>, </a:t>
            </a:r>
            <a:r>
              <a:rPr lang="ko-KR" altLang="en-US" dirty="0"/>
              <a:t>타겟 노드에 붙은 모든 노드를 이웃으로 간주하지 않는다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샘플링된</a:t>
            </a:r>
            <a:r>
              <a:rPr lang="ko-KR" altLang="en-US" dirty="0"/>
              <a:t> 고정된 크기 </a:t>
            </a:r>
            <a:r>
              <a:rPr lang="en-US" altLang="ko-KR" dirty="0"/>
              <a:t>n</a:t>
            </a:r>
            <a:r>
              <a:rPr lang="ko-KR" altLang="en-US" dirty="0"/>
              <a:t>개의 이웃으로 정의한다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391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그래프세이지 모델의 파라미터 학습방법은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최종 아웃풋 </a:t>
            </a:r>
            <a:r>
              <a:rPr lang="en-US" altLang="ko-KR" dirty="0"/>
              <a:t>rep Zu</a:t>
            </a:r>
            <a:r>
              <a:rPr lang="ko-KR" altLang="en-US" dirty="0"/>
              <a:t>에 그래프 기반 손실함수를 적용해서 학습한다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SGD</a:t>
            </a:r>
            <a:r>
              <a:rPr lang="ko-KR" altLang="en-US" dirty="0"/>
              <a:t>를 활용해서 </a:t>
            </a:r>
            <a:r>
              <a:rPr lang="en-US" altLang="ko-KR" dirty="0"/>
              <a:t>W </a:t>
            </a:r>
            <a:r>
              <a:rPr lang="ko-KR" altLang="en-US" dirty="0"/>
              <a:t>매트릭스를 튜닝한다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로스 </a:t>
            </a:r>
            <a:r>
              <a:rPr lang="ko-KR" altLang="en-US" dirty="0" err="1"/>
              <a:t>펑션은</a:t>
            </a:r>
            <a:r>
              <a:rPr lang="ko-KR" altLang="en-US" dirty="0"/>
              <a:t> 가까운 노드는 비슷한 </a:t>
            </a:r>
            <a:r>
              <a:rPr lang="en-US" altLang="ko-KR" dirty="0"/>
              <a:t>rep</a:t>
            </a:r>
            <a:r>
              <a:rPr lang="ko-KR" altLang="en-US" dirty="0"/>
              <a:t>을 가지게 하는 역할을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702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E2B-6AEC-4B9C-ADA5-F55740A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D33E8-E78A-4E08-9C79-0719C92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8CC86AE-BCCA-4030-913A-36BF3FA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B960-9495-4762-8183-651507D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F48E7-E35E-4990-A748-15653254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303-AFB2-40FF-967D-A2ED0BB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189C-5748-439A-B8A6-AD5A819B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E383-B739-4C36-B498-2532BE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073D-24CF-42B5-9836-1CAFACB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C786F-31C3-4DAE-BFD2-B601DBB6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E844-38E4-4DB3-BA21-60BA8AC3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D7533-E059-4A39-87B7-346AEF2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5937-DE26-40E4-96E0-E7E0E4B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00D6-E82E-485C-8275-EF307083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9B13F-E642-49EA-8280-994EBB96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7C9E-41E9-4EDA-AFDC-093DB3C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1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F5892-EFBA-4CB4-BDB6-7800D200F9F7}"/>
              </a:ext>
            </a:extLst>
          </p:cNvPr>
          <p:cNvSpPr/>
          <p:nvPr userDrawn="1"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64A11-53C3-47EE-9EA4-79E46A72F038}"/>
              </a:ext>
            </a:extLst>
          </p:cNvPr>
          <p:cNvSpPr/>
          <p:nvPr userDrawn="1"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498E7E-DB99-4610-B452-67006DC12FE4}"/>
              </a:ext>
            </a:extLst>
          </p:cNvPr>
          <p:cNvSpPr/>
          <p:nvPr userDrawn="1"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63FE6-6026-454B-AC18-D0DDBED3ADDE}"/>
              </a:ext>
            </a:extLst>
          </p:cNvPr>
          <p:cNvSpPr/>
          <p:nvPr userDrawn="1"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03178-7475-41BB-995F-21BCA3CD7123}"/>
              </a:ext>
            </a:extLst>
          </p:cNvPr>
          <p:cNvSpPr/>
          <p:nvPr userDrawn="1"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2B91E-01FF-45C1-92EA-47BB47700DBC}"/>
              </a:ext>
            </a:extLst>
          </p:cNvPr>
          <p:cNvSpPr/>
          <p:nvPr userDrawn="1"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CF061-65FD-4107-84A9-4E2414C8DE70}"/>
              </a:ext>
            </a:extLst>
          </p:cNvPr>
          <p:cNvSpPr/>
          <p:nvPr userDrawn="1"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371E9-F50A-42C4-8551-FD3DDF780CBA}"/>
              </a:ext>
            </a:extLst>
          </p:cNvPr>
          <p:cNvSpPr/>
          <p:nvPr userDrawn="1"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495F1D-3DBC-46AC-B91E-7BDACC984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"/>
          <a:stretch/>
        </p:blipFill>
        <p:spPr>
          <a:xfrm>
            <a:off x="147560" y="5995773"/>
            <a:ext cx="11893161" cy="7368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002391-D16D-42C2-B23A-ED584380EDCB}"/>
              </a:ext>
            </a:extLst>
          </p:cNvPr>
          <p:cNvSpPr/>
          <p:nvPr userDrawn="1"/>
        </p:nvSpPr>
        <p:spPr>
          <a:xfrm>
            <a:off x="5965902" y="6456556"/>
            <a:ext cx="256478" cy="24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C5D-696D-491A-BDCD-1F4AC68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C478-9212-416B-97AA-9075C7CE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8131-6213-4154-A4FA-2E94810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ECDA1-D585-4B1C-8ECA-EE5B804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3DDA-5A06-4A93-9EAB-66F10F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72F8-8DBA-4D24-BED1-7D8C16E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62AC-59FD-4308-916A-BF2A9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10C7B-C91D-43EB-8A63-6084AAF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F580A-8293-410B-AE94-548B0F5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0FEB-2DE2-4ACF-B7D7-FA15BDA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CF88-0564-4A65-8FFC-4D9121E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5997-6CA8-4EE1-8C68-8DF19E0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BE6F-C815-4548-9E2B-E4EE48A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0F173-F802-47D4-B2DE-B8796AAD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7D582-B319-4691-80D8-0047FC07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A7C7D-CA4F-4197-B2C0-15D49D79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CDF7D-A509-4EC6-8B1F-CBEFF65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E2359-2B78-4406-B4D7-C53F7C17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41E79-B9D9-42A2-86D2-4A4CF2E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9FBA-28FB-495B-A6C4-980D41D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A35E2-A694-49AE-BDB8-AAF1D8F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23C43-DB2B-4B91-885D-E5E7DD3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DEA43-A01D-44C1-8580-0C71E854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DE32B-2A6B-4234-AE7E-AD3B49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8C084-27DE-40E8-B801-1837EE7E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BCBE4-FEBC-431F-90DE-EDE9437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92E8-170D-4F6F-8F0B-80B60BDE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9FCF-C7D0-4A30-B1C8-1F5A1EA5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D6858-B4E6-4C96-BFA5-A9FDC5B1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E1F8-D3F7-4B83-9574-0C895F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DE784-8BC5-4EE1-913B-BF3F2B1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942AB-052D-45B8-8CCE-C6CD18D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69C3-30E3-4782-86CC-CD03DC9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781D-20F3-448A-8041-102C741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B215-66C5-42B7-B540-F0FA802A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FDF0-630A-46D8-85DF-22020C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DCFF-2A03-4C79-A8A0-148C304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FBA4-9251-4826-B27B-2BDB2CC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1088D-005E-47DB-8DDA-542AA01D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6469D-6CAE-417D-8ADA-8284E813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91E4-5612-427E-9E68-D925FF4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80E2E-8B7E-4B9E-8E16-415CBAEE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E8D8-8719-4792-A8B2-041A0E4C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846AB3-629D-4056-957A-3EAF069187BF}"/>
              </a:ext>
            </a:extLst>
          </p:cNvPr>
          <p:cNvSpPr/>
          <p:nvPr/>
        </p:nvSpPr>
        <p:spPr>
          <a:xfrm>
            <a:off x="1121927" y="1496595"/>
            <a:ext cx="9948139" cy="18813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47B200-6C07-41B8-B3FB-C81F2795B9CF}"/>
              </a:ext>
            </a:extLst>
          </p:cNvPr>
          <p:cNvSpPr/>
          <p:nvPr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4C2467-0314-49B5-8009-BB99941452FA}"/>
              </a:ext>
            </a:extLst>
          </p:cNvPr>
          <p:cNvSpPr/>
          <p:nvPr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0A66CA-F96B-429B-81E8-91B83EC48A44}"/>
              </a:ext>
            </a:extLst>
          </p:cNvPr>
          <p:cNvSpPr/>
          <p:nvPr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503408-C302-4A81-BCE4-F744BAADB8F5}"/>
              </a:ext>
            </a:extLst>
          </p:cNvPr>
          <p:cNvSpPr/>
          <p:nvPr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79256A-36C4-415F-B0F6-E3543C05EB68}"/>
              </a:ext>
            </a:extLst>
          </p:cNvPr>
          <p:cNvSpPr/>
          <p:nvPr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FDDA14-6940-41F6-9B14-5C9922AF0C14}"/>
              </a:ext>
            </a:extLst>
          </p:cNvPr>
          <p:cNvSpPr/>
          <p:nvPr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941620-C853-456D-8D03-1C6B16EBB507}"/>
              </a:ext>
            </a:extLst>
          </p:cNvPr>
          <p:cNvSpPr/>
          <p:nvPr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E758DB-F5B3-4048-9024-ABA101164EC1}"/>
              </a:ext>
            </a:extLst>
          </p:cNvPr>
          <p:cNvSpPr/>
          <p:nvPr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B9AED-5FA0-4C60-B4B2-FA1269E1503B}"/>
              </a:ext>
            </a:extLst>
          </p:cNvPr>
          <p:cNvSpPr txBox="1"/>
          <p:nvPr/>
        </p:nvSpPr>
        <p:spPr>
          <a:xfrm>
            <a:off x="1500412" y="1714500"/>
            <a:ext cx="9191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Inductive Representation Learning on Large Graphs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1839680-BC98-4B36-8BB9-F75B6A51A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8970" y="4674479"/>
            <a:ext cx="3877949" cy="1505238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2023. 1. 27</a:t>
            </a:r>
          </a:p>
          <a:p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Jiwoon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Jeong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wjdwldns0905@gmail.com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D46A06D-EA39-4B76-B770-F45B85F87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25" y="3534341"/>
            <a:ext cx="4035334" cy="12213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189952-4BA8-4BA2-9697-4DB8E6540F3A}"/>
              </a:ext>
            </a:extLst>
          </p:cNvPr>
          <p:cNvSpPr txBox="1"/>
          <p:nvPr/>
        </p:nvSpPr>
        <p:spPr>
          <a:xfrm>
            <a:off x="1500412" y="2869162"/>
            <a:ext cx="9191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William L. Hamilton, Rex Ying, Jure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Leskovec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NeurIPS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2017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52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Proposed method: 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GraphSAGE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E700DB8-5F9A-A552-32F2-B9385DF8E1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3.2 Learning the parameters of </a:t>
                </a:r>
                <a:r>
                  <a:rPr lang="en-US" altLang="ko-KR" sz="2400" dirty="0" err="1"/>
                  <a:t>GraphSAGE</a:t>
                </a:r>
                <a:endParaRPr lang="en-US" altLang="ko-KR" sz="2400" dirty="0"/>
              </a:p>
              <a:p>
                <a:pPr lvl="1"/>
                <a:r>
                  <a:rPr lang="en-US" altLang="ko-KR" sz="2200" b="1" dirty="0"/>
                  <a:t>apply</a:t>
                </a:r>
                <a:r>
                  <a:rPr lang="en-US" altLang="ko-KR" sz="2200" dirty="0"/>
                  <a:t> a graph-based </a:t>
                </a:r>
                <a:r>
                  <a:rPr lang="en-US" altLang="ko-KR" sz="2200" b="1" dirty="0"/>
                  <a:t>loss function </a:t>
                </a:r>
                <a:r>
                  <a:rPr lang="en-US" altLang="ko-KR" sz="2200" dirty="0"/>
                  <a:t>to the </a:t>
                </a:r>
                <a:r>
                  <a:rPr lang="en-US" altLang="ko-KR" sz="2200" b="1" dirty="0"/>
                  <a:t>output representations</a:t>
                </a:r>
                <a:r>
                  <a:rPr lang="en-US" altLang="ko-KR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endParaRPr lang="en-US" altLang="ko-KR" sz="2200" b="1" dirty="0"/>
              </a:p>
              <a:p>
                <a:pPr lvl="1"/>
                <a:r>
                  <a:rPr lang="en-US" altLang="ko-KR" sz="2200" dirty="0"/>
                  <a:t>And </a:t>
                </a:r>
                <a:r>
                  <a:rPr lang="en-US" altLang="ko-KR" sz="2200" b="1" dirty="0"/>
                  <a:t>tune</a:t>
                </a:r>
                <a:r>
                  <a:rPr lang="en-US" altLang="ko-KR" sz="2200" dirty="0"/>
                  <a:t> the weight matrices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2200" b="1" dirty="0"/>
                  <a:t> </a:t>
                </a:r>
                <a:r>
                  <a:rPr lang="en-US" altLang="ko-KR" sz="2200" dirty="0"/>
                  <a:t>and parameters of aggregator functions via stochastic gradient decent.</a:t>
                </a:r>
              </a:p>
              <a:p>
                <a:pPr lvl="1"/>
                <a:r>
                  <a:rPr lang="en-US" altLang="ko-KR" sz="2200" dirty="0"/>
                  <a:t>The graph-based </a:t>
                </a:r>
                <a:r>
                  <a:rPr lang="en-US" altLang="ko-KR" sz="2200" b="1" dirty="0"/>
                  <a:t>loss function encourages nearby nodes </a:t>
                </a:r>
                <a:r>
                  <a:rPr lang="en-US" altLang="ko-KR" sz="2200" dirty="0"/>
                  <a:t>to </a:t>
                </a:r>
                <a:r>
                  <a:rPr lang="en-US" altLang="ko-KR" sz="2200" b="1" dirty="0"/>
                  <a:t>have similar representations</a:t>
                </a:r>
                <a:r>
                  <a:rPr lang="en-US" altLang="ko-KR" sz="2200" dirty="0"/>
                  <a:t>, while enforcing that the representations of disparate nodes are highly distinct</a:t>
                </a: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E700DB8-5F9A-A552-32F2-B9385DF8E1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 r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154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Proposed method: 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GraphSAGE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E700DB8-5F9A-A552-32F2-B9385DF8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3.2 Learning the parameters of </a:t>
            </a:r>
            <a:r>
              <a:rPr lang="en-US" altLang="ko-KR" sz="2400" dirty="0" err="1"/>
              <a:t>GraphSAGE</a:t>
            </a:r>
            <a:endParaRPr lang="en-US" altLang="ko-KR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57BC5F-6F5F-EA99-A594-5BFA17DF7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178" y="2803944"/>
            <a:ext cx="7649643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5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Proposed method: 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GraphSAGE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E700DB8-5F9A-A552-32F2-B9385DF8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3.2 Learning the parameters of </a:t>
            </a:r>
            <a:r>
              <a:rPr lang="en-US" altLang="ko-KR" sz="2400" dirty="0" err="1"/>
              <a:t>GraphSAGE</a:t>
            </a:r>
            <a:endParaRPr lang="en-US" altLang="ko-KR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57BC5F-6F5F-EA99-A594-5BFA17DF7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178" y="2803944"/>
            <a:ext cx="7649643" cy="49536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D80234D-FC2D-BBB8-E778-54E2E5E01248}"/>
              </a:ext>
            </a:extLst>
          </p:cNvPr>
          <p:cNvSpPr/>
          <p:nvPr/>
        </p:nvSpPr>
        <p:spPr>
          <a:xfrm>
            <a:off x="3558721" y="2648856"/>
            <a:ext cx="2130879" cy="7547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ED53F4-8CBD-471B-E466-602F4E6DBDA6}"/>
              </a:ext>
            </a:extLst>
          </p:cNvPr>
          <p:cNvSpPr/>
          <p:nvPr/>
        </p:nvSpPr>
        <p:spPr>
          <a:xfrm>
            <a:off x="7762421" y="2648856"/>
            <a:ext cx="2331357" cy="7547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95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Proposed method: 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GraphSAGE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E700DB8-5F9A-A552-32F2-B9385DF8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3.3 Aggregator</a:t>
            </a:r>
            <a:r>
              <a:rPr lang="ko-KR" altLang="en-US" sz="2400" dirty="0"/>
              <a:t> </a:t>
            </a:r>
            <a:r>
              <a:rPr lang="en-US" altLang="ko-KR" sz="2400" dirty="0"/>
              <a:t>Architectures</a:t>
            </a:r>
          </a:p>
          <a:p>
            <a:pPr lvl="1"/>
            <a:r>
              <a:rPr lang="en-US" altLang="ko-KR" sz="2200" dirty="0"/>
              <a:t>A node’s neighbors have no natural ordering.</a:t>
            </a:r>
          </a:p>
          <a:p>
            <a:pPr lvl="1"/>
            <a:r>
              <a:rPr lang="en-US" altLang="ko-KR" sz="2200" dirty="0"/>
              <a:t>Thus, the aggregator functions must operate over an unordered set of vectors. </a:t>
            </a:r>
            <a:r>
              <a:rPr lang="en-US" altLang="ko-KR" sz="2200" dirty="0" err="1"/>
              <a:t>a.k.a</a:t>
            </a:r>
            <a:r>
              <a:rPr lang="en-US" altLang="ko-KR" sz="2200" dirty="0"/>
              <a:t> </a:t>
            </a:r>
            <a:r>
              <a:rPr lang="en-US" altLang="ko-KR" sz="2200" b="1" dirty="0"/>
              <a:t>permutation invariant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EF18BB-68A7-74E7-3C88-18291FA2E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712" y="3429000"/>
            <a:ext cx="5714576" cy="294634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122C6EA-DB46-4FF0-EAAB-B5527787E1C7}"/>
              </a:ext>
            </a:extLst>
          </p:cNvPr>
          <p:cNvSpPr/>
          <p:nvPr/>
        </p:nvSpPr>
        <p:spPr>
          <a:xfrm>
            <a:off x="3238712" y="4914900"/>
            <a:ext cx="5580911" cy="368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398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Proposed method: 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GraphSAGE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E700DB8-5F9A-A552-32F2-B9385DF8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3.3 Aggregator</a:t>
            </a:r>
            <a:r>
              <a:rPr lang="ko-KR" altLang="en-US" sz="2400" dirty="0"/>
              <a:t> </a:t>
            </a:r>
            <a:r>
              <a:rPr lang="en-US" altLang="ko-KR" sz="2400" dirty="0"/>
              <a:t>Architectures</a:t>
            </a:r>
          </a:p>
          <a:p>
            <a:endParaRPr lang="en-US" altLang="ko-KR" sz="2400" dirty="0"/>
          </a:p>
          <a:p>
            <a:pPr lvl="1"/>
            <a:r>
              <a:rPr lang="en-US" altLang="ko-KR" dirty="0"/>
              <a:t>Mean aggregator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927AB2-D245-AE51-A34B-B58813FFB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169" y="3496399"/>
            <a:ext cx="6716062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3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Proposed method: 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GraphSAGE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E700DB8-5F9A-A552-32F2-B9385DF8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3.3 Aggregator</a:t>
            </a:r>
            <a:r>
              <a:rPr lang="ko-KR" altLang="en-US" sz="2400" dirty="0"/>
              <a:t> </a:t>
            </a:r>
            <a:r>
              <a:rPr lang="en-US" altLang="ko-KR" sz="2400" dirty="0"/>
              <a:t>Architectures</a:t>
            </a:r>
          </a:p>
          <a:p>
            <a:endParaRPr lang="en-US" altLang="ko-KR" sz="2400" dirty="0"/>
          </a:p>
          <a:p>
            <a:pPr lvl="1"/>
            <a:r>
              <a:rPr lang="en-US" altLang="ko-KR" dirty="0"/>
              <a:t>LSTM aggregator</a:t>
            </a:r>
          </a:p>
          <a:p>
            <a:pPr lvl="2"/>
            <a:r>
              <a:rPr lang="en-US" altLang="ko-KR" dirty="0"/>
              <a:t>Compared to the mean aggregator, LSTMs have the advantage of larger expressive capability</a:t>
            </a:r>
          </a:p>
          <a:p>
            <a:pPr lvl="2"/>
            <a:r>
              <a:rPr lang="en-US" altLang="ko-KR" dirty="0"/>
              <a:t>However, it is important to note that </a:t>
            </a:r>
            <a:r>
              <a:rPr lang="en-US" altLang="ko-KR" b="1" dirty="0"/>
              <a:t>LSTMs are not permutation invariant</a:t>
            </a:r>
          </a:p>
          <a:p>
            <a:pPr lvl="2"/>
            <a:r>
              <a:rPr lang="en-US" altLang="ko-KR" dirty="0"/>
              <a:t>adapt LSTMs to operate on an unordered set by simply applying the LSTMs to a random permutation of the node’s neighbors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895781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Proposed method: 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GraphSAGE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E700DB8-5F9A-A552-32F2-B9385DF8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3.3 Aggregator</a:t>
            </a:r>
            <a:r>
              <a:rPr lang="ko-KR" altLang="en-US" sz="2400" dirty="0"/>
              <a:t> </a:t>
            </a:r>
            <a:r>
              <a:rPr lang="en-US" altLang="ko-KR" sz="2400" dirty="0"/>
              <a:t>Architectures</a:t>
            </a:r>
          </a:p>
          <a:p>
            <a:endParaRPr lang="en-US" altLang="ko-KR" sz="2400" dirty="0"/>
          </a:p>
          <a:p>
            <a:pPr lvl="1"/>
            <a:r>
              <a:rPr lang="en-US" altLang="ko-KR" dirty="0"/>
              <a:t>Pooling aggregator</a:t>
            </a:r>
          </a:p>
          <a:p>
            <a:pPr lvl="2"/>
            <a:r>
              <a:rPr lang="en-US" altLang="ko-KR" dirty="0"/>
              <a:t>By applying the max-pooling operator, the model captures different aspects of the neighborhood set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AB07A5-C4D3-073D-831F-AB03747FB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679" y="4114800"/>
            <a:ext cx="6744641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57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E700DB8-5F9A-A552-32F2-B9385DF8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Benchmark tasks</a:t>
            </a:r>
          </a:p>
          <a:p>
            <a:pPr lvl="1"/>
            <a:r>
              <a:rPr lang="en-US" altLang="ko-KR" sz="2000" dirty="0"/>
              <a:t>classifying academic papers into different subjects using the Web of Science </a:t>
            </a:r>
            <a:r>
              <a:rPr lang="en-US" altLang="ko-KR" sz="2000" b="1" dirty="0"/>
              <a:t>citation</a:t>
            </a:r>
            <a:r>
              <a:rPr lang="en-US" altLang="ko-KR" sz="2000" dirty="0"/>
              <a:t> dataset</a:t>
            </a:r>
          </a:p>
          <a:p>
            <a:pPr lvl="1"/>
            <a:r>
              <a:rPr lang="en-US" altLang="ko-KR" sz="2000" dirty="0"/>
              <a:t>classifying </a:t>
            </a:r>
            <a:r>
              <a:rPr lang="en-US" altLang="ko-KR" sz="2000" b="1" dirty="0"/>
              <a:t>Reddit</a:t>
            </a:r>
            <a:r>
              <a:rPr lang="en-US" altLang="ko-KR" sz="2000" dirty="0"/>
              <a:t> posts as belonging to different communities</a:t>
            </a:r>
          </a:p>
          <a:p>
            <a:pPr lvl="1"/>
            <a:r>
              <a:rPr lang="en-US" altLang="ko-KR" sz="2000" dirty="0"/>
              <a:t>classifying protein functions across various biological protein-protein interaction (</a:t>
            </a:r>
            <a:r>
              <a:rPr lang="en-US" altLang="ko-KR" sz="2000" b="1" dirty="0"/>
              <a:t>PPI</a:t>
            </a:r>
            <a:r>
              <a:rPr lang="en-US" altLang="ko-KR" sz="2000" dirty="0"/>
              <a:t>) graphs</a:t>
            </a:r>
          </a:p>
        </p:txBody>
      </p:sp>
    </p:spTree>
    <p:extLst>
      <p:ext uri="{BB962C8B-B14F-4D97-AF65-F5344CB8AC3E}">
        <p14:creationId xmlns:p14="http://schemas.microsoft.com/office/powerpoint/2010/main" val="2185792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E700DB8-5F9A-A552-32F2-B9385DF8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Baselines</a:t>
            </a:r>
          </a:p>
          <a:p>
            <a:pPr lvl="1"/>
            <a:r>
              <a:rPr lang="en-US" altLang="ko-KR" sz="2000" dirty="0"/>
              <a:t>Random classifier</a:t>
            </a:r>
          </a:p>
          <a:p>
            <a:pPr lvl="1"/>
            <a:r>
              <a:rPr lang="en-US" altLang="ko-KR" sz="2000" dirty="0"/>
              <a:t>Logistic regression feature-based classifier (Raw features)</a:t>
            </a:r>
          </a:p>
          <a:p>
            <a:pPr lvl="1"/>
            <a:r>
              <a:rPr lang="en-US" altLang="ko-KR" sz="2000" dirty="0" err="1"/>
              <a:t>DeepWalk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DeepWalk</a:t>
            </a:r>
            <a:r>
              <a:rPr lang="en-US" altLang="ko-KR" sz="2000" dirty="0"/>
              <a:t> + Raw features</a:t>
            </a:r>
          </a:p>
        </p:txBody>
      </p:sp>
    </p:spTree>
    <p:extLst>
      <p:ext uri="{BB962C8B-B14F-4D97-AF65-F5344CB8AC3E}">
        <p14:creationId xmlns:p14="http://schemas.microsoft.com/office/powerpoint/2010/main" val="3438241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29404E6-DADD-3840-8D66-35A2B8EFA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4.1 Inductive learning on evolving graphs: Citation and Reddit data</a:t>
            </a:r>
          </a:p>
          <a:p>
            <a:endParaRPr lang="en-US" altLang="ko-KR" sz="2200" dirty="0"/>
          </a:p>
          <a:p>
            <a:pPr lvl="1"/>
            <a:r>
              <a:rPr lang="en-US" altLang="ko-KR" sz="2200" b="1" dirty="0"/>
              <a:t>Citation: 302,424 nodes with an average degree of 9.15</a:t>
            </a:r>
            <a:endParaRPr lang="en-US" altLang="ko-KR" sz="2200" dirty="0"/>
          </a:p>
          <a:p>
            <a:pPr lvl="1"/>
            <a:r>
              <a:rPr lang="en-US" altLang="ko-KR" sz="2200" b="1" dirty="0"/>
              <a:t>Reddit: 232,965 nodes with an average degree of 492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59893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Contents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Introduction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Proposed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method: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GraphSAGE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Experiments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Conclusion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515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29404E6-DADD-3840-8D66-35A2B8EFA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4.1 Inductive learning on evolving graphs: Citation and Reddit data</a:t>
            </a:r>
            <a:endParaRPr lang="ko-KR" altLang="en-US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9264604-460C-5569-640A-8C933388E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573" y="2281008"/>
            <a:ext cx="8268854" cy="328658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06C644-AA99-B0B9-F71A-005E6398095E}"/>
              </a:ext>
            </a:extLst>
          </p:cNvPr>
          <p:cNvSpPr/>
          <p:nvPr/>
        </p:nvSpPr>
        <p:spPr>
          <a:xfrm>
            <a:off x="4216399" y="4009292"/>
            <a:ext cx="3632201" cy="2532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5C44C5-43BC-FC24-BAA9-F1E5AF165F4E}"/>
              </a:ext>
            </a:extLst>
          </p:cNvPr>
          <p:cNvSpPr/>
          <p:nvPr/>
        </p:nvSpPr>
        <p:spPr>
          <a:xfrm>
            <a:off x="4216399" y="4852831"/>
            <a:ext cx="3632201" cy="2532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266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29404E6-DADD-3840-8D66-35A2B8EFA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4.2 Generalizing across graphs: Protein-protein interactions</a:t>
            </a:r>
            <a:endParaRPr lang="ko-KR" altLang="en-US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F9092A-D318-8A45-BAAD-0D0E55E2A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573" y="2281008"/>
            <a:ext cx="8268854" cy="32865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EB74CF2-2BFF-79BF-9F05-775B0A00602A}"/>
              </a:ext>
            </a:extLst>
          </p:cNvPr>
          <p:cNvSpPr/>
          <p:nvPr/>
        </p:nvSpPr>
        <p:spPr>
          <a:xfrm>
            <a:off x="7835900" y="4740812"/>
            <a:ext cx="1892300" cy="3798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1EAD8B-B849-11CB-1783-305792ECC107}"/>
              </a:ext>
            </a:extLst>
          </p:cNvPr>
          <p:cNvSpPr/>
          <p:nvPr/>
        </p:nvSpPr>
        <p:spPr>
          <a:xfrm>
            <a:off x="7847621" y="4344570"/>
            <a:ext cx="1892300" cy="3798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E1B49A-0AB2-D662-217C-BACE4B17CAF7}"/>
              </a:ext>
            </a:extLst>
          </p:cNvPr>
          <p:cNvSpPr/>
          <p:nvPr/>
        </p:nvSpPr>
        <p:spPr>
          <a:xfrm>
            <a:off x="7847621" y="3446046"/>
            <a:ext cx="1892300" cy="37982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245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29404E6-DADD-3840-8D66-35A2B8EFA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4.3 Runtime and parameter sensitivity</a:t>
            </a:r>
            <a:endParaRPr lang="ko-KR" altLang="en-US" sz="4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167EB0-ACA8-1E71-86B2-58D6914E7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383" y="2091340"/>
            <a:ext cx="8297433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17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29404E6-DADD-3840-8D66-35A2B8EFA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4.4 Summary comparison between the different aggregator architectures</a:t>
            </a:r>
          </a:p>
          <a:p>
            <a:endParaRPr lang="en-US" altLang="ko-KR" sz="2400" dirty="0"/>
          </a:p>
          <a:p>
            <a:pPr lvl="1"/>
            <a:r>
              <a:rPr lang="en-US" altLang="ko-KR" sz="2000" dirty="0"/>
              <a:t>the </a:t>
            </a:r>
            <a:r>
              <a:rPr lang="en-US" altLang="ko-KR" sz="2000" b="1" dirty="0"/>
              <a:t>LSTM</a:t>
            </a:r>
            <a:r>
              <a:rPr lang="en-US" altLang="ko-KR" sz="2000" dirty="0"/>
              <a:t>- </a:t>
            </a:r>
            <a:r>
              <a:rPr lang="en-US" altLang="ko-KR" sz="2000" b="1" dirty="0"/>
              <a:t>and pool-based </a:t>
            </a:r>
            <a:r>
              <a:rPr lang="en-US" altLang="ko-KR" sz="2000" dirty="0"/>
              <a:t>aggregators </a:t>
            </a:r>
            <a:r>
              <a:rPr lang="en-US" altLang="ko-KR" sz="2000" b="1" dirty="0"/>
              <a:t>performed the best</a:t>
            </a:r>
            <a:r>
              <a:rPr lang="en-US" altLang="ko-KR" sz="2000" dirty="0"/>
              <a:t>, in terms of both average performance and number of experimental settings where they were the top-performing method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22142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Conclusion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29404E6-DADD-3840-8D66-35A2B8EFA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GraphSAGE</a:t>
            </a:r>
            <a:r>
              <a:rPr lang="en-US" altLang="ko-KR" sz="2400" b="1" dirty="0"/>
              <a:t> </a:t>
            </a:r>
            <a:r>
              <a:rPr lang="en-US" altLang="ko-KR" sz="2400" dirty="0"/>
              <a:t>introduced a novel approach that allows </a:t>
            </a:r>
            <a:r>
              <a:rPr lang="en-US" altLang="ko-KR" sz="2400" b="1" dirty="0"/>
              <a:t>embeddings </a:t>
            </a:r>
            <a:r>
              <a:rPr lang="en-US" altLang="ko-KR" sz="2400" dirty="0"/>
              <a:t>to be efficiently generated for </a:t>
            </a:r>
            <a:r>
              <a:rPr lang="en-US" altLang="ko-KR" sz="2400" b="1" dirty="0"/>
              <a:t>unseen nodes</a:t>
            </a:r>
          </a:p>
          <a:p>
            <a:r>
              <a:rPr lang="en-US" altLang="ko-KR" sz="2400" dirty="0"/>
              <a:t>effectively </a:t>
            </a:r>
            <a:r>
              <a:rPr lang="en-US" altLang="ko-KR" sz="2400" b="1" dirty="0"/>
              <a:t>trades off performance and runtime by sampling node </a:t>
            </a:r>
            <a:r>
              <a:rPr lang="en-US" altLang="ko-KR" sz="2400" dirty="0"/>
              <a:t>neighborhoods</a:t>
            </a:r>
            <a:endParaRPr lang="en-US" altLang="ko-KR" sz="2400" b="1" dirty="0"/>
          </a:p>
          <a:p>
            <a:r>
              <a:rPr lang="en-US" altLang="ko-KR" sz="2400" dirty="0"/>
              <a:t>theoretical analysis </a:t>
            </a:r>
            <a:r>
              <a:rPr lang="en-US" altLang="ko-KR" sz="2400" b="1" dirty="0"/>
              <a:t>provides insight </a:t>
            </a:r>
            <a:r>
              <a:rPr lang="en-US" altLang="ko-KR" sz="2400" dirty="0"/>
              <a:t>into </a:t>
            </a:r>
            <a:r>
              <a:rPr lang="en-US" altLang="ko-KR" sz="2400" b="1" dirty="0"/>
              <a:t>how</a:t>
            </a:r>
            <a:r>
              <a:rPr lang="en-US" altLang="ko-KR" sz="2400" dirty="0"/>
              <a:t> </a:t>
            </a:r>
            <a:r>
              <a:rPr lang="en-US" altLang="ko-KR" sz="2400" b="1" dirty="0"/>
              <a:t>can learn about local graph structures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1972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Previous works have focused on embedding nodes from a single fixed graph</a:t>
            </a:r>
          </a:p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=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Transductive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But real-world applications require embeddings to be quickly generated for unseen nodes</a:t>
            </a:r>
          </a:p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We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need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“Inductive”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42ED8A7-C233-A783-D6F9-28B593A24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2" y="3465512"/>
            <a:ext cx="5591175" cy="232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49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Inductive VS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Transductive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Inductive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Resoning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from train data to general rules,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which are applied to the test data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= supervised-learning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Transductive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Resoning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from train/test data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=semi-supervised-learning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40E53A-A913-1E9C-19BF-1FEDE9C4E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905000"/>
            <a:ext cx="29718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66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Inductive VS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Transductive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Inductive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Resoning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from train data to general rules,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which are applied to the test data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= supervised-learning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Transductive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Resoning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from train/test data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=semi-supervised-learning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40E53A-A913-1E9C-19BF-1FEDE9C4E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905000"/>
            <a:ext cx="29718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A92D4E7-6C60-2228-CF74-F4BB1E1FD28F}"/>
              </a:ext>
            </a:extLst>
          </p:cNvPr>
          <p:cNvSpPr/>
          <p:nvPr/>
        </p:nvSpPr>
        <p:spPr>
          <a:xfrm>
            <a:off x="9499600" y="3111500"/>
            <a:ext cx="635000" cy="622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36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E700DB8-5F9A-A552-32F2-B9385DF8E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836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GraphSAGE</a:t>
            </a:r>
            <a:r>
              <a:rPr lang="en-US" altLang="ko-KR" sz="2400" dirty="0"/>
              <a:t> (</a:t>
            </a:r>
            <a:r>
              <a:rPr lang="en-US" altLang="ko-KR" sz="2400" dirty="0" err="1"/>
              <a:t>SAmple</a:t>
            </a:r>
            <a:r>
              <a:rPr lang="en-US" altLang="ko-KR" sz="2400" dirty="0"/>
              <a:t> and </a:t>
            </a:r>
            <a:r>
              <a:rPr lang="en-US" altLang="ko-KR" sz="2400" dirty="0" err="1"/>
              <a:t>aggreGatE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308FF0-AD45-D938-2D06-4F503647A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914" y="2525486"/>
            <a:ext cx="8130171" cy="327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6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Proposed method: 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GraphSAGE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E700DB8-5F9A-A552-32F2-B9385DF8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3.1 Embedding generation algorithm</a:t>
            </a:r>
          </a:p>
          <a:p>
            <a:pPr lvl="1"/>
            <a:r>
              <a:rPr lang="en-US" altLang="ko-KR" sz="2000" dirty="0" err="1"/>
              <a:t>Assumming</a:t>
            </a:r>
            <a:r>
              <a:rPr lang="en-US" altLang="ko-KR" sz="2000" dirty="0"/>
              <a:t> that the </a:t>
            </a:r>
            <a:r>
              <a:rPr lang="en-US" altLang="ko-KR" sz="2000" dirty="0" err="1"/>
              <a:t>GraphSAGE</a:t>
            </a:r>
            <a:r>
              <a:rPr lang="en-US" altLang="ko-KR" sz="2000" dirty="0"/>
              <a:t> model parameters are already learned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799192-4DCC-AE6A-C57A-F499DB2DB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924" y="2707001"/>
            <a:ext cx="6730152" cy="346996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AF6EC4E-E150-F5FA-C617-7B91EE598946}"/>
              </a:ext>
            </a:extLst>
          </p:cNvPr>
          <p:cNvSpPr/>
          <p:nvPr/>
        </p:nvSpPr>
        <p:spPr>
          <a:xfrm>
            <a:off x="2888343" y="2975429"/>
            <a:ext cx="6572733" cy="928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500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Proposed method: 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GraphSAGE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E700DB8-5F9A-A552-32F2-B9385DF8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3.1 Embedding generation algorithm</a:t>
            </a:r>
          </a:p>
          <a:p>
            <a:pPr lvl="1"/>
            <a:r>
              <a:rPr lang="en-US" altLang="ko-KR" sz="2000" dirty="0" err="1"/>
              <a:t>Assumming</a:t>
            </a:r>
            <a:r>
              <a:rPr lang="en-US" altLang="ko-KR" sz="2000" dirty="0"/>
              <a:t> that the </a:t>
            </a:r>
            <a:r>
              <a:rPr lang="en-US" altLang="ko-KR" sz="2000" dirty="0" err="1"/>
              <a:t>GraphSAGE</a:t>
            </a:r>
            <a:r>
              <a:rPr lang="en-US" altLang="ko-KR" sz="2000" dirty="0"/>
              <a:t> model parameters are already learned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799192-4DCC-AE6A-C57A-F499DB2DB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924" y="2707001"/>
            <a:ext cx="6730152" cy="346996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1CE67EA-FD7B-A2C9-34E4-C100F9954603}"/>
              </a:ext>
            </a:extLst>
          </p:cNvPr>
          <p:cNvSpPr/>
          <p:nvPr/>
        </p:nvSpPr>
        <p:spPr>
          <a:xfrm>
            <a:off x="2730924" y="3744687"/>
            <a:ext cx="6572733" cy="24322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995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Proposed method: 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GraphSAGE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E700DB8-5F9A-A552-32F2-B9385DF8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3.1 Embedding generation algorithm</a:t>
            </a:r>
          </a:p>
          <a:p>
            <a:endParaRPr lang="en-US" altLang="ko-KR" sz="2400" dirty="0"/>
          </a:p>
          <a:p>
            <a:pPr lvl="1"/>
            <a:r>
              <a:rPr lang="en-US" altLang="ko-KR" sz="2000" b="1" dirty="0"/>
              <a:t>Neighborhood Definition</a:t>
            </a:r>
          </a:p>
          <a:p>
            <a:pPr lvl="1"/>
            <a:endParaRPr lang="en-US" altLang="ko-KR" sz="2000" dirty="0"/>
          </a:p>
          <a:p>
            <a:pPr lvl="2"/>
            <a:r>
              <a:rPr lang="en-US" altLang="ko-KR" sz="1800" dirty="0"/>
              <a:t>define N(v) as a fixed-size</a:t>
            </a:r>
          </a:p>
          <a:p>
            <a:pPr lvl="2"/>
            <a:endParaRPr lang="en-US" altLang="ko-KR" dirty="0"/>
          </a:p>
          <a:p>
            <a:pPr lvl="2"/>
            <a:endParaRPr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2C6CE4-4BAE-FEDA-12CE-9E0E999C2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160" y="2696187"/>
            <a:ext cx="2457793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3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9740</TotalTime>
  <Words>2388</Words>
  <Application>Microsoft Office PowerPoint</Application>
  <PresentationFormat>와이드스크린</PresentationFormat>
  <Paragraphs>286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noto</vt:lpstr>
      <vt:lpstr>나눔스퀘어</vt:lpstr>
      <vt:lpstr>나눔스퀘어 ExtraBold</vt:lpstr>
      <vt:lpstr>맑은 고딕</vt:lpstr>
      <vt:lpstr>Arial</vt:lpstr>
      <vt:lpstr>Cambria Math</vt:lpstr>
      <vt:lpstr>Wingdings</vt:lpstr>
      <vt:lpstr>Office 테마</vt:lpstr>
      <vt:lpstr>PowerPoint 프레젠테이션</vt:lpstr>
      <vt:lpstr>Contents</vt:lpstr>
      <vt:lpstr>Introduction</vt:lpstr>
      <vt:lpstr>Introduction</vt:lpstr>
      <vt:lpstr>Introduction</vt:lpstr>
      <vt:lpstr>Introduction</vt:lpstr>
      <vt:lpstr>Proposed method: GraphSAGE</vt:lpstr>
      <vt:lpstr>Proposed method: GraphSAGE</vt:lpstr>
      <vt:lpstr>Proposed method: GraphSAGE</vt:lpstr>
      <vt:lpstr>Proposed method: GraphSAGE</vt:lpstr>
      <vt:lpstr>Proposed method: GraphSAGE</vt:lpstr>
      <vt:lpstr>Proposed method: GraphSAGE</vt:lpstr>
      <vt:lpstr>Proposed method: GraphSAGE</vt:lpstr>
      <vt:lpstr>Proposed method: GraphSAGE</vt:lpstr>
      <vt:lpstr>Proposed method: GraphSAGE</vt:lpstr>
      <vt:lpstr>Proposed method: GraphSAGE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SeoYoung-Duk</dc:creator>
  <cp:lastModifiedBy>정 지운</cp:lastModifiedBy>
  <cp:revision>284</cp:revision>
  <dcterms:created xsi:type="dcterms:W3CDTF">2021-06-28T08:46:54Z</dcterms:created>
  <dcterms:modified xsi:type="dcterms:W3CDTF">2023-01-23T05:22:19Z</dcterms:modified>
</cp:coreProperties>
</file>