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6" r:id="rId4"/>
    <p:sldId id="274" r:id="rId5"/>
    <p:sldId id="275" r:id="rId6"/>
    <p:sldId id="278" r:id="rId7"/>
    <p:sldId id="279" r:id="rId8"/>
    <p:sldId id="280" r:id="rId9"/>
    <p:sldId id="281" r:id="rId10"/>
    <p:sldId id="282" r:id="rId11"/>
    <p:sldId id="277" r:id="rId12"/>
    <p:sldId id="283" r:id="rId13"/>
    <p:sldId id="284" r:id="rId14"/>
    <p:sldId id="286" r:id="rId15"/>
    <p:sldId id="28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000" autoAdjust="0"/>
  </p:normalViewPr>
  <p:slideViewPr>
    <p:cSldViewPr snapToGrid="0">
      <p:cViewPr varScale="1">
        <p:scale>
          <a:sx n="75" d="100"/>
          <a:sy n="75" d="100"/>
        </p:scale>
        <p:origin x="195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결론적으로는 우리가 </a:t>
            </a:r>
            <a:r>
              <a:rPr lang="ko-KR" altLang="en-US" dirty="0" err="1"/>
              <a:t>아는대로</a:t>
            </a:r>
            <a:r>
              <a:rPr lang="ko-KR" altLang="en-US" dirty="0"/>
              <a:t> 주변 노드 정보를 </a:t>
            </a:r>
            <a:r>
              <a:rPr lang="en-US" altLang="ko-KR" dirty="0"/>
              <a:t>aggregate</a:t>
            </a:r>
            <a:r>
              <a:rPr lang="ko-KR" altLang="en-US" dirty="0"/>
              <a:t>하여 </a:t>
            </a:r>
            <a:r>
              <a:rPr lang="en-US" altLang="ko-KR" dirty="0"/>
              <a:t>conv</a:t>
            </a:r>
            <a:r>
              <a:rPr lang="ko-KR" altLang="en-US" dirty="0"/>
              <a:t>를 수행하는 </a:t>
            </a:r>
            <a:r>
              <a:rPr lang="en-US" altLang="ko-KR" dirty="0"/>
              <a:t>spatial</a:t>
            </a:r>
            <a:r>
              <a:rPr lang="ko-KR" altLang="en-US" dirty="0"/>
              <a:t>한 방식처럼 보이지만</a:t>
            </a:r>
            <a:r>
              <a:rPr lang="en-US" altLang="ko-KR" dirty="0"/>
              <a:t>, </a:t>
            </a:r>
            <a:r>
              <a:rPr lang="ko-KR" altLang="en-US" dirty="0"/>
              <a:t>하지만 이 식을 유도하기 위한 원리 속에 </a:t>
            </a:r>
            <a:r>
              <a:rPr lang="en-US" altLang="ko-KR" dirty="0"/>
              <a:t>spectral</a:t>
            </a:r>
            <a:r>
              <a:rPr lang="ko-KR" altLang="en-US" dirty="0"/>
              <a:t>한 접근 방법이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그것을 이해하는 것이 이 논문의 전부였다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05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78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라플라시안</a:t>
            </a:r>
            <a:r>
              <a:rPr lang="ko-KR" altLang="en-US" dirty="0"/>
              <a:t> 행렬은 </a:t>
            </a:r>
            <a:r>
              <a:rPr lang="ko-KR" altLang="en-US" dirty="0" err="1"/>
              <a:t>디그리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인접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459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라플라시안의</a:t>
            </a:r>
            <a:r>
              <a:rPr lang="ko-KR" altLang="en-US" dirty="0"/>
              <a:t> 의미는</a:t>
            </a:r>
            <a:r>
              <a:rPr lang="en-US" altLang="ko-KR" dirty="0"/>
              <a:t> </a:t>
            </a:r>
            <a:r>
              <a:rPr lang="ko-KR" altLang="en-US" dirty="0"/>
              <a:t>무엇일까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라플라시안에</a:t>
            </a:r>
            <a:r>
              <a:rPr lang="ko-KR" altLang="en-US" dirty="0"/>
              <a:t> 노드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를 곱하면</a:t>
            </a:r>
            <a:r>
              <a:rPr lang="en-US" altLang="ko-KR" dirty="0"/>
              <a:t>, </a:t>
            </a:r>
            <a:r>
              <a:rPr lang="ko-KR" altLang="en-US" dirty="0"/>
              <a:t>각 노드와 이웃 노드의 차이가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단순히 이웃 노드 차이 값을 </a:t>
            </a:r>
            <a:r>
              <a:rPr lang="ko-KR" altLang="en-US" dirty="0" err="1"/>
              <a:t>단순합하면</a:t>
            </a:r>
            <a:r>
              <a:rPr lang="ko-KR" altLang="en-US" dirty="0"/>
              <a:t> 표현에 한계가 있다</a:t>
            </a:r>
            <a:r>
              <a:rPr lang="en-US" altLang="ko-KR" dirty="0"/>
              <a:t>.</a:t>
            </a:r>
            <a:r>
              <a:rPr lang="ko-KR" altLang="en-US" dirty="0"/>
              <a:t> 부호 차이에 의해 </a:t>
            </a:r>
            <a:r>
              <a:rPr lang="en-US" altLang="ko-KR" dirty="0"/>
              <a:t>0</a:t>
            </a:r>
            <a:r>
              <a:rPr lang="ko-KR" altLang="en-US" dirty="0"/>
              <a:t>이 되었다고 </a:t>
            </a:r>
            <a:r>
              <a:rPr lang="ko-KR" altLang="en-US" dirty="0" err="1"/>
              <a:t>노드간에</a:t>
            </a:r>
            <a:r>
              <a:rPr lang="ko-KR" altLang="en-US" dirty="0"/>
              <a:t> 유사도가 크다고 해석할 수 없기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 절대값 또는 제곱 형태로 </a:t>
            </a:r>
            <a:r>
              <a:rPr lang="ko-KR" altLang="en-US" dirty="0" err="1"/>
              <a:t>바꾸는게</a:t>
            </a:r>
            <a:r>
              <a:rPr lang="ko-KR" altLang="en-US" dirty="0"/>
              <a:t> 합리적이다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14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ko-KR" altLang="en-US" dirty="0" err="1"/>
              <a:t>두번</a:t>
            </a:r>
            <a:r>
              <a:rPr lang="ko-KR" altLang="en-US" dirty="0"/>
              <a:t> 곱해서 제곱 형태로 만들면 이런 식이 유도 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Laplacian </a:t>
            </a:r>
            <a:r>
              <a:rPr lang="en-US" altLang="ko-KR" sz="12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quadratic 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값이 작을 수록 타겟 노드와 이웃 노드의 </a:t>
            </a:r>
            <a:r>
              <a:rPr lang="ko-KR" altLang="en-US" sz="1200" b="0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피쳐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값이 유사하다고 할 수 있게 되는 것인데</a:t>
            </a:r>
            <a:r>
              <a:rPr lang="en-US" altLang="ko-KR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여기서 </a:t>
            </a:r>
            <a:r>
              <a:rPr lang="en-US" altLang="ko-KR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quadratic form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을 최소화하는 </a:t>
            </a:r>
            <a:r>
              <a:rPr lang="en-US" altLang="ko-KR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x 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값을 구하면 된다</a:t>
            </a:r>
            <a:r>
              <a:rPr lang="en-US" altLang="ko-KR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그것이 바로 노드의 유사한 노드끼리 같이 </a:t>
            </a:r>
            <a:r>
              <a:rPr lang="ko-KR" altLang="en-US" sz="1200" b="0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임베딩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스페이스에 가깝게 만들 수 있는 </a:t>
            </a:r>
            <a:r>
              <a:rPr lang="ko-KR" altLang="en-US" sz="1200" b="0" dirty="0" err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임베딩을</a:t>
            </a:r>
            <a:r>
              <a:rPr lang="ko-KR" altLang="en-US" sz="12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형성하는 것</a:t>
            </a:r>
            <a:r>
              <a:rPr lang="en-US" altLang="ko-KR" sz="1200" b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1200" b="1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9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 err="1"/>
              <a:t>graphSAIL</a:t>
            </a:r>
            <a:r>
              <a:rPr lang="en-US" altLang="ko-KR" dirty="0"/>
              <a:t> </a:t>
            </a:r>
            <a:r>
              <a:rPr lang="ko-KR" altLang="en-US" dirty="0"/>
              <a:t>논문을 리뷰하며 </a:t>
            </a:r>
            <a:r>
              <a:rPr lang="en-US" altLang="ko-KR" dirty="0"/>
              <a:t>graph</a:t>
            </a:r>
            <a:r>
              <a:rPr lang="ko-KR" altLang="en-US" dirty="0"/>
              <a:t>를 </a:t>
            </a:r>
            <a:r>
              <a:rPr lang="en-US" altLang="ko-KR" dirty="0"/>
              <a:t>conv </a:t>
            </a:r>
            <a:r>
              <a:rPr lang="ko-KR" altLang="en-US" dirty="0"/>
              <a:t>연산으로 </a:t>
            </a:r>
            <a:r>
              <a:rPr lang="ko-KR" altLang="en-US" dirty="0" err="1"/>
              <a:t>임베딩을</a:t>
            </a:r>
            <a:r>
              <a:rPr lang="ko-KR" altLang="en-US" dirty="0"/>
              <a:t> 형성함을 알게 </a:t>
            </a:r>
            <a:r>
              <a:rPr lang="ko-KR" altLang="en-US" dirty="0" err="1"/>
              <a:t>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이번엔 이것에 대해 자세히 알아보고 싶어서 </a:t>
            </a:r>
            <a:r>
              <a:rPr lang="en-US" altLang="ko-KR" dirty="0"/>
              <a:t>graph conv</a:t>
            </a:r>
            <a:r>
              <a:rPr lang="ko-KR" altLang="en-US" dirty="0"/>
              <a:t>와 관련한 핵심 논문이라고 알려진 것들을 </a:t>
            </a:r>
            <a:r>
              <a:rPr lang="ko-KR" altLang="en-US" dirty="0" err="1"/>
              <a:t>조사해봄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그래프 </a:t>
            </a:r>
            <a:r>
              <a:rPr lang="ko-KR" altLang="en-US" dirty="0" err="1"/>
              <a:t>임베딩을</a:t>
            </a:r>
            <a:r>
              <a:rPr lang="ko-KR" altLang="en-US" dirty="0"/>
              <a:t> </a:t>
            </a:r>
            <a:r>
              <a:rPr lang="en-US" altLang="ko-KR" dirty="0"/>
              <a:t>return </a:t>
            </a:r>
            <a:r>
              <a:rPr lang="ko-KR" altLang="en-US" dirty="0"/>
              <a:t>하는 </a:t>
            </a:r>
            <a:r>
              <a:rPr lang="en-US" altLang="ko-KR" dirty="0" err="1"/>
              <a:t>gnn</a:t>
            </a:r>
            <a:r>
              <a:rPr lang="en-US" altLang="ko-KR" dirty="0"/>
              <a:t> </a:t>
            </a:r>
            <a:r>
              <a:rPr lang="ko-KR" altLang="en-US" dirty="0"/>
              <a:t>모델은 다양함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방식에 따라 다양한 모델로 나눌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그중 </a:t>
            </a:r>
            <a:r>
              <a:rPr lang="en-US" altLang="ko-KR" dirty="0"/>
              <a:t>conv </a:t>
            </a:r>
            <a:r>
              <a:rPr lang="ko-KR" altLang="en-US" dirty="0"/>
              <a:t>연산으로 처리하는 방식엔 크게 두 가지가 존재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Sepctral</a:t>
            </a:r>
            <a:r>
              <a:rPr lang="ko-KR" altLang="en-US" dirty="0"/>
              <a:t>과 </a:t>
            </a:r>
            <a:r>
              <a:rPr lang="en-US" altLang="ko-KR" dirty="0"/>
              <a:t>spatial </a:t>
            </a:r>
            <a:r>
              <a:rPr lang="ko-KR" altLang="en-US" dirty="0"/>
              <a:t>방식이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 err="1"/>
              <a:t>graphSAIL</a:t>
            </a:r>
            <a:r>
              <a:rPr lang="en-US" altLang="ko-KR" dirty="0"/>
              <a:t> </a:t>
            </a:r>
            <a:r>
              <a:rPr lang="ko-KR" altLang="en-US" dirty="0"/>
              <a:t>논문을 리뷰하며 </a:t>
            </a:r>
            <a:r>
              <a:rPr lang="en-US" altLang="ko-KR" dirty="0"/>
              <a:t>graph</a:t>
            </a:r>
            <a:r>
              <a:rPr lang="ko-KR" altLang="en-US" dirty="0"/>
              <a:t>를 </a:t>
            </a:r>
            <a:r>
              <a:rPr lang="en-US" altLang="ko-KR" dirty="0"/>
              <a:t>conv </a:t>
            </a:r>
            <a:r>
              <a:rPr lang="ko-KR" altLang="en-US" dirty="0"/>
              <a:t>연산으로 </a:t>
            </a:r>
            <a:r>
              <a:rPr lang="ko-KR" altLang="en-US" dirty="0" err="1"/>
              <a:t>임베딩을</a:t>
            </a:r>
            <a:r>
              <a:rPr lang="ko-KR" altLang="en-US" dirty="0"/>
              <a:t> 형성함을 알게 </a:t>
            </a:r>
            <a:r>
              <a:rPr lang="ko-KR" altLang="en-US" dirty="0" err="1"/>
              <a:t>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이번엔 이것에 대해 자세히 알아보고 싶어서 </a:t>
            </a:r>
            <a:r>
              <a:rPr lang="en-US" altLang="ko-KR" dirty="0"/>
              <a:t>graph conv</a:t>
            </a:r>
            <a:r>
              <a:rPr lang="ko-KR" altLang="en-US" dirty="0"/>
              <a:t>와 관련한 핵심 논문이라고 알려진 것들을 </a:t>
            </a:r>
            <a:r>
              <a:rPr lang="ko-KR" altLang="en-US" dirty="0" err="1"/>
              <a:t>조사해봄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그래프 </a:t>
            </a:r>
            <a:r>
              <a:rPr lang="ko-KR" altLang="en-US" dirty="0" err="1"/>
              <a:t>임베딩을</a:t>
            </a:r>
            <a:r>
              <a:rPr lang="ko-KR" altLang="en-US" dirty="0"/>
              <a:t> </a:t>
            </a:r>
            <a:r>
              <a:rPr lang="en-US" altLang="ko-KR" dirty="0"/>
              <a:t>return </a:t>
            </a:r>
            <a:r>
              <a:rPr lang="ko-KR" altLang="en-US" dirty="0"/>
              <a:t>하는 </a:t>
            </a:r>
            <a:r>
              <a:rPr lang="en-US" altLang="ko-KR" dirty="0" err="1"/>
              <a:t>gnn</a:t>
            </a:r>
            <a:r>
              <a:rPr lang="en-US" altLang="ko-KR" dirty="0"/>
              <a:t> </a:t>
            </a:r>
            <a:r>
              <a:rPr lang="ko-KR" altLang="en-US" dirty="0"/>
              <a:t>모델은 다양함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방식에 따라 다양한 모델로 나눌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그중 </a:t>
            </a:r>
            <a:r>
              <a:rPr lang="en-US" altLang="ko-KR" dirty="0"/>
              <a:t>conv </a:t>
            </a:r>
            <a:r>
              <a:rPr lang="ko-KR" altLang="en-US" dirty="0"/>
              <a:t>연산으로 처리하는 방식엔 크게 두 가지가 존재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Sepctral</a:t>
            </a:r>
            <a:r>
              <a:rPr lang="ko-KR" altLang="en-US" dirty="0"/>
              <a:t>과 </a:t>
            </a:r>
            <a:r>
              <a:rPr lang="en-US" altLang="ko-KR" dirty="0"/>
              <a:t>spatial </a:t>
            </a:r>
            <a:r>
              <a:rPr lang="ko-KR" altLang="en-US" dirty="0"/>
              <a:t>방식이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Spatial</a:t>
            </a:r>
            <a:r>
              <a:rPr lang="ko-KR" altLang="en-US" dirty="0"/>
              <a:t>이 더 익숙할 것이라고 생각함</a:t>
            </a:r>
            <a:r>
              <a:rPr lang="en-US" altLang="ko-KR" dirty="0"/>
              <a:t>. Hop based</a:t>
            </a:r>
            <a:r>
              <a:rPr lang="ko-KR" altLang="en-US" dirty="0"/>
              <a:t>로 이웃 노드를 </a:t>
            </a:r>
            <a:r>
              <a:rPr lang="en-US" altLang="ko-KR" dirty="0"/>
              <a:t>aggregation </a:t>
            </a:r>
            <a:r>
              <a:rPr lang="ko-KR" altLang="en-US" dirty="0"/>
              <a:t>하는 방식으로 학습</a:t>
            </a:r>
            <a:endParaRPr lang="en-US" altLang="ko-KR" dirty="0"/>
          </a:p>
          <a:p>
            <a:r>
              <a:rPr lang="ko-KR" altLang="en-US" dirty="0"/>
              <a:t>반면 </a:t>
            </a:r>
            <a:r>
              <a:rPr lang="en-US" altLang="ko-KR" dirty="0"/>
              <a:t>spectral</a:t>
            </a:r>
            <a:r>
              <a:rPr lang="ko-KR" altLang="en-US" dirty="0"/>
              <a:t>은 </a:t>
            </a:r>
            <a:r>
              <a:rPr lang="en-US" altLang="ko-KR" dirty="0"/>
              <a:t>graph conv</a:t>
            </a:r>
            <a:r>
              <a:rPr lang="ko-KR" altLang="en-US" dirty="0"/>
              <a:t>를 </a:t>
            </a:r>
            <a:r>
              <a:rPr lang="en-US" altLang="ko-KR" dirty="0" err="1"/>
              <a:t>fourier</a:t>
            </a:r>
            <a:r>
              <a:rPr lang="en-US" altLang="ko-KR" dirty="0"/>
              <a:t> transform </a:t>
            </a:r>
            <a:r>
              <a:rPr lang="ko-KR" altLang="en-US" dirty="0"/>
              <a:t>방식으로 바라보고</a:t>
            </a:r>
            <a:r>
              <a:rPr lang="en-US" altLang="ko-KR" dirty="0"/>
              <a:t>, conv </a:t>
            </a:r>
            <a:r>
              <a:rPr lang="ko-KR" altLang="en-US" dirty="0"/>
              <a:t>연산을 </a:t>
            </a:r>
            <a:r>
              <a:rPr lang="en-US" altLang="ko-KR" dirty="0"/>
              <a:t>signal processing</a:t>
            </a:r>
            <a:r>
              <a:rPr lang="ko-KR" altLang="en-US" dirty="0"/>
              <a:t>으로 간주함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Spectral</a:t>
            </a:r>
            <a:r>
              <a:rPr lang="ko-KR" altLang="en-US" dirty="0"/>
              <a:t>은 더욱 수학에 기반하고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3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그래프 기반 </a:t>
            </a:r>
            <a:r>
              <a:rPr lang="ko-KR" altLang="en-US" dirty="0" err="1"/>
              <a:t>준지도</a:t>
            </a:r>
            <a:r>
              <a:rPr lang="ko-KR" altLang="en-US" dirty="0"/>
              <a:t> 학습은 위 식과 같은 </a:t>
            </a:r>
            <a:r>
              <a:rPr lang="en-US" altLang="ko-KR" dirty="0"/>
              <a:t>loss </a:t>
            </a:r>
            <a:r>
              <a:rPr lang="en-US" altLang="ko-KR" dirty="0" err="1"/>
              <a:t>func</a:t>
            </a:r>
            <a:r>
              <a:rPr lang="ko-KR" altLang="en-US" dirty="0"/>
              <a:t>를 기반으로 학습했다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L0</a:t>
            </a:r>
            <a:r>
              <a:rPr lang="ko-KR" altLang="en-US" dirty="0"/>
              <a:t>는 지도학습 </a:t>
            </a:r>
            <a:r>
              <a:rPr lang="en-US" altLang="ko-KR" dirty="0"/>
              <a:t>loss, </a:t>
            </a:r>
            <a:r>
              <a:rPr lang="en-US" altLang="ko-KR" dirty="0" err="1"/>
              <a:t>Lreg</a:t>
            </a:r>
            <a:r>
              <a:rPr lang="ko-KR" altLang="en-US" dirty="0"/>
              <a:t>는 </a:t>
            </a:r>
            <a:r>
              <a:rPr lang="en-US" altLang="ko-KR" dirty="0"/>
              <a:t>regularization term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식은 연결된 노드는 같은 </a:t>
            </a:r>
            <a:r>
              <a:rPr lang="en-US" altLang="ko-KR" dirty="0"/>
              <a:t>label</a:t>
            </a:r>
            <a:r>
              <a:rPr lang="ko-KR" altLang="en-US" dirty="0"/>
              <a:t>이라는 가정이 존재했다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연결되어 있다는 것은 같은 </a:t>
            </a:r>
            <a:r>
              <a:rPr lang="en-US" altLang="ko-KR" dirty="0"/>
              <a:t>label</a:t>
            </a:r>
            <a:r>
              <a:rPr lang="ko-KR" altLang="en-US" dirty="0"/>
              <a:t>이라는 것</a:t>
            </a:r>
            <a:r>
              <a:rPr lang="en-US" altLang="ko-KR" dirty="0"/>
              <a:t>(</a:t>
            </a:r>
            <a:r>
              <a:rPr lang="ko-KR" altLang="en-US" dirty="0"/>
              <a:t>심지어 </a:t>
            </a:r>
            <a:r>
              <a:rPr lang="ko-KR" altLang="en-US" dirty="0" err="1"/>
              <a:t>아닐수도</a:t>
            </a:r>
            <a:r>
              <a:rPr lang="ko-KR" altLang="en-US" dirty="0"/>
              <a:t> </a:t>
            </a:r>
            <a:r>
              <a:rPr lang="ko-KR" altLang="en-US" dirty="0" err="1"/>
              <a:t>있는거고</a:t>
            </a:r>
            <a:r>
              <a:rPr lang="en-US" altLang="ko-KR" dirty="0"/>
              <a:t>)</a:t>
            </a:r>
            <a:r>
              <a:rPr lang="ko-KR" altLang="en-US" dirty="0"/>
              <a:t> 이외에 다른 정보도 포함할 수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기존식으로 이러한 다른 정보까지 표현하는데 한계가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논문에서는 </a:t>
            </a:r>
            <a:r>
              <a:rPr lang="en-US" altLang="ko-KR" dirty="0"/>
              <a:t>neural network</a:t>
            </a:r>
            <a:r>
              <a:rPr lang="ko-KR" altLang="en-US" dirty="0"/>
              <a:t>를 활용해 그래프 구조를 표현함으로써 기존에 놓치고 있던 다양한 그래프 정보를 학습할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44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이 논문에서 다루는 최종적인 </a:t>
            </a:r>
            <a:r>
              <a:rPr lang="en-US" altLang="ko-KR" dirty="0"/>
              <a:t>conv </a:t>
            </a:r>
            <a:r>
              <a:rPr lang="ko-KR" altLang="en-US" dirty="0"/>
              <a:t>식을 살펴보자면</a:t>
            </a:r>
            <a:r>
              <a:rPr lang="en-US" altLang="ko-KR" dirty="0"/>
              <a:t>,</a:t>
            </a:r>
            <a:r>
              <a:rPr lang="ko-KR" altLang="en-US" dirty="0"/>
              <a:t> 다음과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레이어는 </a:t>
            </a:r>
            <a:r>
              <a:rPr lang="ko-KR" altLang="en-US" dirty="0" err="1"/>
              <a:t>디그리</a:t>
            </a:r>
            <a:r>
              <a:rPr lang="en-US" altLang="ko-KR" dirty="0"/>
              <a:t>, </a:t>
            </a:r>
            <a:r>
              <a:rPr lang="ko-KR" altLang="en-US" dirty="0"/>
              <a:t>인접 행렬의 곱으로 계산해서 </a:t>
            </a:r>
            <a:r>
              <a:rPr lang="ko-KR" altLang="en-US" dirty="0" err="1"/>
              <a:t>액티베이션을</a:t>
            </a:r>
            <a:r>
              <a:rPr lang="ko-KR" altLang="en-US" dirty="0"/>
              <a:t> 거치는데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예시를 들자면</a:t>
            </a:r>
            <a:endParaRPr lang="en-US" altLang="ko-KR" dirty="0"/>
          </a:p>
          <a:p>
            <a:r>
              <a:rPr lang="ko-KR" altLang="en-US" dirty="0"/>
              <a:t>인접행렬 </a:t>
            </a:r>
            <a:r>
              <a:rPr lang="en-US" altLang="ko-KR" dirty="0"/>
              <a:t>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90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디그리</a:t>
            </a:r>
            <a:r>
              <a:rPr lang="ko-KR" altLang="en-US" dirty="0"/>
              <a:t> 매트릭스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500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곱한 결과와 인접행렬 </a:t>
            </a:r>
            <a:r>
              <a:rPr lang="en-US" altLang="ko-KR" dirty="0"/>
              <a:t>A</a:t>
            </a:r>
            <a:r>
              <a:rPr lang="ko-KR" altLang="en-US" dirty="0" err="1"/>
              <a:t>틸드의</a:t>
            </a:r>
            <a:r>
              <a:rPr lang="ko-KR" altLang="en-US" dirty="0"/>
              <a:t> 생김새를 살펴보자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요소가 </a:t>
            </a:r>
            <a:r>
              <a:rPr lang="en-US" altLang="ko-KR" dirty="0"/>
              <a:t>0</a:t>
            </a:r>
            <a:r>
              <a:rPr lang="ko-KR" altLang="en-US" dirty="0"/>
              <a:t>이 아닌 구간이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85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 이 결과는 인접행렬에서 </a:t>
            </a:r>
            <a:r>
              <a:rPr lang="ko-KR" altLang="en-US" dirty="0" err="1"/>
              <a:t>디그리가</a:t>
            </a:r>
            <a:r>
              <a:rPr lang="ko-KR" altLang="en-US" dirty="0"/>
              <a:t> 커질수록 값이 작아지도록</a:t>
            </a:r>
            <a:r>
              <a:rPr lang="en-US" altLang="ko-KR" dirty="0"/>
              <a:t> normalized </a:t>
            </a:r>
            <a:r>
              <a:rPr lang="ko-KR" altLang="en-US" dirty="0"/>
              <a:t>된 값과 같다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4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이 값을 </a:t>
            </a:r>
            <a:r>
              <a:rPr lang="en-US" altLang="ko-KR" dirty="0"/>
              <a:t>node </a:t>
            </a:r>
            <a:r>
              <a:rPr lang="en-US" altLang="ko-KR" dirty="0" err="1"/>
              <a:t>featur</a:t>
            </a:r>
            <a:r>
              <a:rPr lang="ko-KR" altLang="en-US" dirty="0"/>
              <a:t>와 곱해서 </a:t>
            </a:r>
            <a:r>
              <a:rPr lang="ko-KR" altLang="en-US" dirty="0" err="1"/>
              <a:t>노드별</a:t>
            </a:r>
            <a:r>
              <a:rPr lang="ko-KR" altLang="en-US" dirty="0"/>
              <a:t> 가중치가 반영된 연산을 진행함으로써 </a:t>
            </a:r>
            <a:r>
              <a:rPr lang="en-US" altLang="ko-KR" dirty="0"/>
              <a:t>conv </a:t>
            </a:r>
            <a:r>
              <a:rPr lang="ko-KR" altLang="en-US" dirty="0"/>
              <a:t>연산을 수행할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8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500412" y="1714500"/>
            <a:ext cx="919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Semi-Supervised Classification with</a:t>
            </a:r>
          </a:p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Convolutional Networks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2023. 1. 17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189952-4BA8-4BA2-9697-4DB8E6540F3A}"/>
              </a:ext>
            </a:extLst>
          </p:cNvPr>
          <p:cNvSpPr txBox="1"/>
          <p:nvPr/>
        </p:nvSpPr>
        <p:spPr>
          <a:xfrm>
            <a:off x="1500412" y="2869162"/>
            <a:ext cx="919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Thomas N.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Kipf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Max Welling, ICLR, 2017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661180"/>
                  </p:ext>
                </p:extLst>
              </p:nvPr>
            </p:nvGraphicFramePr>
            <p:xfrm>
              <a:off x="3124200" y="2899393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661180"/>
                  </p:ext>
                </p:extLst>
              </p:nvPr>
            </p:nvGraphicFramePr>
            <p:xfrm>
              <a:off x="3124200" y="2899393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010" t="-1042" r="-202020" b="-2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0" t="-121250" r="-3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010" t="-121250" r="-2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010" t="-321250" r="-20202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321250" r="-3030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A78557BB-3A06-2F78-DA73-0205081D0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250" y="5146342"/>
            <a:ext cx="1403447" cy="35655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D61DDE6-E27D-ADEA-4934-460106AE5EB6}"/>
              </a:ext>
            </a:extLst>
          </p:cNvPr>
          <p:cNvSpPr txBox="1">
            <a:spLocks/>
          </p:cNvSpPr>
          <p:nvPr/>
        </p:nvSpPr>
        <p:spPr>
          <a:xfrm>
            <a:off x="6045200" y="3779345"/>
            <a:ext cx="427138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X</a:t>
            </a: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B0832685-1591-E609-16EC-CB844325E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54091"/>
              </p:ext>
            </p:extLst>
          </p:nvPr>
        </p:nvGraphicFramePr>
        <p:xfrm>
          <a:off x="6997903" y="3214991"/>
          <a:ext cx="1612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B2A8374E-401F-F7A3-9471-DC2ACD20C5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1706" y="5027912"/>
                <a:ext cx="2425294" cy="593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𝑙</m:t>
                        </m:r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: Node feature</a:t>
                </a:r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B2A8374E-401F-F7A3-9471-DC2ACD20C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706" y="5027912"/>
                <a:ext cx="2425294" cy="593409"/>
              </a:xfrm>
              <a:prstGeom prst="rect">
                <a:avLst/>
              </a:prstGeom>
              <a:blipFill>
                <a:blip r:embed="rId5"/>
                <a:stretch>
                  <a:fillRect t="-9278" r="-2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94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533825"/>
            <a:ext cx="4248552" cy="6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6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2108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2.1 Spectral Graph Convolutions</a:t>
                </a:r>
              </a:p>
              <a:p>
                <a:pPr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ko-KR" altLang="en-US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 filter in the Fourier domain, can understand as a function of the eigenvalues of L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x: signals 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 node features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U: the matrix of eigenvectors of the normalized graph Laplacian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</m:oMath>
                </a14:m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 diagonal matrix of its eigenvalues</a:t>
                </a:r>
              </a:p>
              <a:p>
                <a:pPr marL="457200" lvl="1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x: graph Fourier transform of x </a:t>
                </a:r>
              </a:p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210800" cy="4351338"/>
              </a:xfrm>
              <a:blipFill>
                <a:blip r:embed="rId3"/>
                <a:stretch>
                  <a:fillRect l="-836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7D3518-6679-EF69-4B82-17A6DF3C8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367" y="2371661"/>
            <a:ext cx="2267266" cy="4667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A94226-0302-D803-CCBA-51F137F49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8745" y="3507171"/>
            <a:ext cx="2075055" cy="241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0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 Spectral Graph Convolutions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Laplacian matrix</a:t>
            </a:r>
          </a:p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C588F6A-1948-85E0-5F96-986A6F5F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028630"/>
              </p:ext>
            </p:extLst>
          </p:nvPr>
        </p:nvGraphicFramePr>
        <p:xfrm>
          <a:off x="7643712" y="3194322"/>
          <a:ext cx="1612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DBD9F42-D14D-2B1D-CD97-03924F95546A}"/>
              </a:ext>
            </a:extLst>
          </p:cNvPr>
          <p:cNvSpPr txBox="1">
            <a:spLocks/>
          </p:cNvSpPr>
          <p:nvPr/>
        </p:nvSpPr>
        <p:spPr>
          <a:xfrm>
            <a:off x="8226224" y="4657362"/>
            <a:ext cx="447876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</a:t>
            </a: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BA195E4D-B582-F847-78B6-F79E9175D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82242"/>
              </p:ext>
            </p:extLst>
          </p:nvPr>
        </p:nvGraphicFramePr>
        <p:xfrm>
          <a:off x="5435600" y="3187700"/>
          <a:ext cx="1612900" cy="1469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7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4AA7A79-B4D9-146D-AC6D-39C3D9E5E3F0}"/>
              </a:ext>
            </a:extLst>
          </p:cNvPr>
          <p:cNvSpPr txBox="1">
            <a:spLocks/>
          </p:cNvSpPr>
          <p:nvPr/>
        </p:nvSpPr>
        <p:spPr>
          <a:xfrm>
            <a:off x="6005310" y="4650739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</a:t>
            </a: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773CFEA9-6E72-D981-D3A6-03D1D1F5E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065634"/>
              </p:ext>
            </p:extLst>
          </p:nvPr>
        </p:nvGraphicFramePr>
        <p:xfrm>
          <a:off x="2679007" y="3194323"/>
          <a:ext cx="1612900" cy="1469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7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45D4F6C-B900-8D73-F944-B4E4D62C81A8}"/>
              </a:ext>
            </a:extLst>
          </p:cNvPr>
          <p:cNvSpPr txBox="1">
            <a:spLocks/>
          </p:cNvSpPr>
          <p:nvPr/>
        </p:nvSpPr>
        <p:spPr>
          <a:xfrm>
            <a:off x="3248717" y="4657362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72A5FC1-41BB-C598-1231-583F445ACCBD}"/>
              </a:ext>
            </a:extLst>
          </p:cNvPr>
          <p:cNvSpPr txBox="1">
            <a:spLocks/>
          </p:cNvSpPr>
          <p:nvPr/>
        </p:nvSpPr>
        <p:spPr>
          <a:xfrm>
            <a:off x="4617143" y="3632449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87362CF-FDC3-38EE-689F-32756A35351F}"/>
              </a:ext>
            </a:extLst>
          </p:cNvPr>
          <p:cNvSpPr txBox="1">
            <a:spLocks/>
          </p:cNvSpPr>
          <p:nvPr/>
        </p:nvSpPr>
        <p:spPr>
          <a:xfrm>
            <a:off x="7202084" y="3632449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9631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10721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 Spectral Graph Convolutions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Laplacian matrix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5DBD9F42-D14D-2B1D-CD97-03924F9554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0775" y="3314949"/>
                <a:ext cx="4059036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-</a:t>
                </a: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en-US" altLang="ko-KR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:r>
                  <a:rPr lang="en-US" altLang="ko-KR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-</a:t>
                </a: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)+(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-</a:t>
                </a:r>
                <a:r>
                  <a:rPr lang="en-US" altLang="ko-K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5DBD9F42-D14D-2B1D-CD97-03924F95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775" y="3314949"/>
                <a:ext cx="4059036" cy="1325563"/>
              </a:xfrm>
              <a:prstGeom prst="rect">
                <a:avLst/>
              </a:prstGeom>
              <a:blipFill>
                <a:blip r:embed="rId3"/>
                <a:stretch>
                  <a:fillRect l="-2406" t="-36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BA195E4D-B582-F847-78B6-F79E9175D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489760"/>
              </p:ext>
            </p:extLst>
          </p:nvPr>
        </p:nvGraphicFramePr>
        <p:xfrm>
          <a:off x="5130800" y="2895600"/>
          <a:ext cx="1612900" cy="14630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7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4AA7A79-B4D9-146D-AC6D-39C3D9E5E3F0}"/>
              </a:ext>
            </a:extLst>
          </p:cNvPr>
          <p:cNvSpPr txBox="1">
            <a:spLocks/>
          </p:cNvSpPr>
          <p:nvPr/>
        </p:nvSpPr>
        <p:spPr>
          <a:xfrm>
            <a:off x="5700510" y="4358639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x</a:t>
            </a: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773CFEA9-6E72-D981-D3A6-03D1D1F5E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57033"/>
              </p:ext>
            </p:extLst>
          </p:nvPr>
        </p:nvGraphicFramePr>
        <p:xfrm>
          <a:off x="2666307" y="2902223"/>
          <a:ext cx="1612900" cy="1469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72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45D4F6C-B900-8D73-F944-B4E4D62C81A8}"/>
              </a:ext>
            </a:extLst>
          </p:cNvPr>
          <p:cNvSpPr txBox="1">
            <a:spLocks/>
          </p:cNvSpPr>
          <p:nvPr/>
        </p:nvSpPr>
        <p:spPr>
          <a:xfrm>
            <a:off x="3236017" y="4365262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72A5FC1-41BB-C598-1231-583F445ACCBD}"/>
              </a:ext>
            </a:extLst>
          </p:cNvPr>
          <p:cNvSpPr txBox="1">
            <a:spLocks/>
          </p:cNvSpPr>
          <p:nvPr/>
        </p:nvSpPr>
        <p:spPr>
          <a:xfrm>
            <a:off x="4604443" y="3340349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87362CF-FDC3-38EE-689F-32756A35351F}"/>
              </a:ext>
            </a:extLst>
          </p:cNvPr>
          <p:cNvSpPr txBox="1">
            <a:spLocks/>
          </p:cNvSpPr>
          <p:nvPr/>
        </p:nvSpPr>
        <p:spPr>
          <a:xfrm>
            <a:off x="7073396" y="3340349"/>
            <a:ext cx="539952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3A2D6-6B92-86BD-8A5C-21F48EB27BDD}"/>
                  </a:ext>
                </a:extLst>
              </p:cNvPr>
              <p:cNvSpPr txBox="1"/>
              <p:nvPr/>
            </p:nvSpPr>
            <p:spPr>
              <a:xfrm>
                <a:off x="2561264" y="5055485"/>
                <a:ext cx="6818443" cy="682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𝐿𝑥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𝐷𝑥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3A2D6-6B92-86BD-8A5C-21F48EB27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264" y="5055485"/>
                <a:ext cx="6818443" cy="6826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721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10721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2.1 Spectral Graph Convolutions</a:t>
            </a:r>
          </a:p>
          <a:p>
            <a:pPr lvl="1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Laplacian </a:t>
            </a:r>
            <a:r>
              <a:rPr lang="en-US" altLang="ko-KR" sz="20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quadratic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3A2D6-6B92-86BD-8A5C-21F48EB27BDD}"/>
                  </a:ext>
                </a:extLst>
              </p:cNvPr>
              <p:cNvSpPr txBox="1"/>
              <p:nvPr/>
            </p:nvSpPr>
            <p:spPr>
              <a:xfrm>
                <a:off x="3615364" y="2826912"/>
                <a:ext cx="6818443" cy="12041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𝐿𝑥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br>
                  <a:rPr lang="en-US" altLang="ko-KR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sz="24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03A2D6-6B92-86BD-8A5C-21F48EB27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364" y="2826912"/>
                <a:ext cx="6818443" cy="1204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42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Fast approximate convolutions on graphs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Semi-supervised node classification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2374900" cy="569912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Background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2B8A6A-A99B-FB78-2206-290D61E9FD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-2990"/>
          <a:stretch/>
        </p:blipFill>
        <p:spPr>
          <a:xfrm>
            <a:off x="3056053" y="2369510"/>
            <a:ext cx="6537093" cy="367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6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2374900" cy="569912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Background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4CA7068-1FCF-C4D6-742A-CD9F6DD6EF1F}"/>
              </a:ext>
            </a:extLst>
          </p:cNvPr>
          <p:cNvGrpSpPr/>
          <p:nvPr/>
        </p:nvGrpSpPr>
        <p:grpSpPr>
          <a:xfrm>
            <a:off x="2406650" y="3088217"/>
            <a:ext cx="9785350" cy="1430869"/>
            <a:chOff x="1104900" y="4120820"/>
            <a:chExt cx="9785350" cy="1430869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C9C8C381-3A40-C8F2-54C3-F399F95D11EF}"/>
                </a:ext>
              </a:extLst>
            </p:cNvPr>
            <p:cNvSpPr txBox="1">
              <a:spLocks/>
            </p:cNvSpPr>
            <p:nvPr/>
          </p:nvSpPr>
          <p:spPr>
            <a:xfrm>
              <a:off x="1104900" y="4502496"/>
              <a:ext cx="3521075" cy="569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Clr>
                  <a:srgbClr val="004F9E"/>
                </a:buClr>
                <a:buNone/>
              </a:pP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Graph Convolution Operator</a:t>
              </a:r>
            </a:p>
            <a:p>
              <a:pPr marL="432000" indent="-432000">
                <a:lnSpc>
                  <a:spcPct val="100000"/>
                </a:lnSpc>
                <a:buClr>
                  <a:srgbClr val="004F9E"/>
                </a:buClr>
                <a:buFont typeface="Wingdings" panose="05000000000000000000" pitchFamily="2" charset="2"/>
                <a:buChar char="§"/>
              </a:pP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" name="내용 개체 틀 2">
              <a:extLst>
                <a:ext uri="{FF2B5EF4-FFF2-40B4-BE49-F238E27FC236}">
                  <a16:creationId xmlns:a16="http://schemas.microsoft.com/office/drawing/2014/main" id="{BF1878CB-3C8E-2450-9807-687DD8AA50CA}"/>
                </a:ext>
              </a:extLst>
            </p:cNvPr>
            <p:cNvSpPr txBox="1">
              <a:spLocks/>
            </p:cNvSpPr>
            <p:nvPr/>
          </p:nvSpPr>
          <p:spPr>
            <a:xfrm>
              <a:off x="5949950" y="4981777"/>
              <a:ext cx="4940300" cy="569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Clr>
                  <a:srgbClr val="004F9E"/>
                </a:buClr>
                <a:buNone/>
              </a:pP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Spatial: </a:t>
              </a:r>
              <a:r>
                <a:rPr lang="en-US" altLang="ko-K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GraphSAGE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" name="내용 개체 틀 2">
              <a:extLst>
                <a:ext uri="{FF2B5EF4-FFF2-40B4-BE49-F238E27FC236}">
                  <a16:creationId xmlns:a16="http://schemas.microsoft.com/office/drawing/2014/main" id="{C018E786-6335-1406-7EA5-AB14FFA8F781}"/>
                </a:ext>
              </a:extLst>
            </p:cNvPr>
            <p:cNvSpPr txBox="1">
              <a:spLocks/>
            </p:cNvSpPr>
            <p:nvPr/>
          </p:nvSpPr>
          <p:spPr>
            <a:xfrm>
              <a:off x="5949950" y="4120820"/>
              <a:ext cx="4940300" cy="569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Clr>
                  <a:srgbClr val="004F9E"/>
                </a:buClr>
                <a:buNone/>
              </a:pP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Spectral: GCN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7ADC5AC-1C47-C6F9-5393-4820572EB883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4625975" y="4405776"/>
              <a:ext cx="1323975" cy="3816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E26B364-41ED-FDE0-A19B-B7C1DC4F39E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625975" y="4787452"/>
              <a:ext cx="1228725" cy="3816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79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2108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Previous graph-based semi-supervised learning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42C2F0-33AB-1C8F-5341-E6E4AB18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13" y="2411412"/>
            <a:ext cx="8855374" cy="80970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C8588ED-1407-1FD6-CE7F-76E30047CF01}"/>
              </a:ext>
            </a:extLst>
          </p:cNvPr>
          <p:cNvSpPr txBox="1">
            <a:spLocks/>
          </p:cNvSpPr>
          <p:nvPr/>
        </p:nvSpPr>
        <p:spPr>
          <a:xfrm>
            <a:off x="1375840" y="4629272"/>
            <a:ext cx="9440320" cy="133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Assumption: connected nodes in the graph are likely to share the same label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However, it could contain additional information.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So, use neural network to rich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BCDD62B5-635D-9B06-79B6-E998184E0D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8313" y="3192778"/>
                <a:ext cx="9440320" cy="1294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</a:t>
                </a:r>
                <a:r>
                  <a:rPr lang="en-US" altLang="ko-KR" sz="1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supervised loss</a:t>
                </a:r>
              </a:p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𝒓𝒆𝒈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</a:t>
                </a:r>
                <a:r>
                  <a:rPr lang="en-US" altLang="ko-KR" sz="1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regularization term</a:t>
                </a:r>
              </a:p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800"/>
                          <m:t>λ</m:t>
                        </m:r>
                      </m:e>
                      <m:sub/>
                    </m:sSub>
                  </m:oMath>
                </a14:m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: weight</a:t>
                </a:r>
              </a:p>
            </p:txBody>
          </p:sp>
        </mc:Choice>
        <mc:Fallback xmlns="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BCDD62B5-635D-9B06-79B6-E998184E0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313" y="3192778"/>
                <a:ext cx="9440320" cy="1294606"/>
              </a:xfrm>
              <a:prstGeom prst="rect">
                <a:avLst/>
              </a:prstGeom>
              <a:blipFill>
                <a:blip r:embed="rId4"/>
                <a:stretch>
                  <a:fillRect t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45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383188"/>
            <a:ext cx="4248552" cy="633063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C0F6016-F0F9-8D05-4B28-40F89AB5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44499"/>
              </p:ext>
            </p:extLst>
          </p:nvPr>
        </p:nvGraphicFramePr>
        <p:xfrm>
          <a:off x="4241800" y="3619500"/>
          <a:ext cx="1612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EFE8AF3-BBB4-0AFB-1733-048121D02D28}"/>
              </a:ext>
            </a:extLst>
          </p:cNvPr>
          <p:cNvSpPr txBox="1">
            <a:spLocks/>
          </p:cNvSpPr>
          <p:nvPr/>
        </p:nvSpPr>
        <p:spPr>
          <a:xfrm>
            <a:off x="4824312" y="5082540"/>
            <a:ext cx="447876" cy="59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</a:t>
            </a: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CA28A397-064A-CF94-0C23-42C0D8DAC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682447"/>
              </p:ext>
            </p:extLst>
          </p:nvPr>
        </p:nvGraphicFramePr>
        <p:xfrm>
          <a:off x="6500712" y="3581400"/>
          <a:ext cx="1612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1FAA1815-59B5-B0EA-3035-403BA88002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6924" y="5082540"/>
                <a:ext cx="2090838" cy="593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I</m:t>
                      </m:r>
                    </m:oMath>
                  </m:oMathPara>
                </a14:m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1FAA1815-59B5-B0EA-3035-403BA8800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924" y="5082540"/>
                <a:ext cx="2090838" cy="593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1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383188"/>
            <a:ext cx="4248552" cy="633063"/>
          </a:xfrm>
          <a:prstGeom prst="rect">
            <a:avLst/>
          </a:prstGeom>
        </p:spPr>
      </p:pic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E0BDCCF1-E989-BA9C-6E10-550E671A6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05383"/>
              </p:ext>
            </p:extLst>
          </p:nvPr>
        </p:nvGraphicFramePr>
        <p:xfrm>
          <a:off x="3263496" y="3429000"/>
          <a:ext cx="2286404" cy="2013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601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571601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571601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571601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503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503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503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503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B26ED5FA-4133-ACAC-E360-22AC041C67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5712" y="5595619"/>
                <a:ext cx="2090838" cy="593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B26ED5FA-4133-ACAC-E360-22AC041C6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712" y="5595619"/>
                <a:ext cx="2090838" cy="593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036958"/>
                  </p:ext>
                </p:extLst>
              </p:nvPr>
            </p:nvGraphicFramePr>
            <p:xfrm>
              <a:off x="6083300" y="3399472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036958"/>
                  </p:ext>
                </p:extLst>
              </p:nvPr>
            </p:nvGraphicFramePr>
            <p:xfrm>
              <a:off x="6083300" y="3399472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0" t="-1042" r="-302020" b="-2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010" t="-121250" r="-2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010" t="-321250" r="-2020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2FC9BF13-6543-3FAC-C9D0-3618D7C26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788" y="5635280"/>
            <a:ext cx="571580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383188"/>
            <a:ext cx="4248552" cy="633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0311042"/>
                  </p:ext>
                </p:extLst>
              </p:nvPr>
            </p:nvGraphicFramePr>
            <p:xfrm>
              <a:off x="2697468" y="3429000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0311042"/>
                  </p:ext>
                </p:extLst>
              </p:nvPr>
            </p:nvGraphicFramePr>
            <p:xfrm>
              <a:off x="2697468" y="3429000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10" t="-1042" r="-202020" b="-2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" t="-121250" r="-3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10" t="-121250" r="-20202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10" t="-321250" r="-20202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000" t="-321250" r="-3030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BFFBFFC0-BBC3-0C35-A6A5-D5E3F22EF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96042"/>
              </p:ext>
            </p:extLst>
          </p:nvPr>
        </p:nvGraphicFramePr>
        <p:xfrm>
          <a:off x="6513412" y="3759675"/>
          <a:ext cx="16129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17595706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61141147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9652463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33645305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678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309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3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411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B6B6C052-CBFA-40A2-C04A-C1CAD99D61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9624" y="5260815"/>
                <a:ext cx="2090838" cy="5934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Clr>
                    <a:srgbClr val="004F9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나눔스퀘어 ExtraBold" panose="020B0600000101010101" pitchFamily="50" charset="-127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나눔스퀘어 ExtraBold" panose="020B0600000101010101" pitchFamily="50" charset="-127"/>
                          <a:cs typeface="Arial" panose="020B0604020202020204" pitchFamily="34" charset="0"/>
                        </a:rPr>
                        <m:t>I</m:t>
                      </m:r>
                    </m:oMath>
                  </m:oMathPara>
                </a14:m>
                <a:endPara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B6B6C052-CBFA-40A2-C04A-C1CAD99D6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624" y="5260815"/>
                <a:ext cx="2090838" cy="593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A78557BB-3A06-2F78-DA73-0205081D0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2518" y="5675949"/>
            <a:ext cx="1403447" cy="3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1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Fast 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approximate convolutions on graphs</a:t>
            </a:r>
            <a:b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8801100" cy="468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Layer-wise propagation rule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7786E8-34BA-65DF-D952-8796FBFD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4" y="2383188"/>
            <a:ext cx="4248552" cy="633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1356025"/>
                  </p:ext>
                </p:extLst>
              </p:nvPr>
            </p:nvGraphicFramePr>
            <p:xfrm>
              <a:off x="4724400" y="3387233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0CDE18B-EB04-502C-5219-39320EE75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1356025"/>
                  </p:ext>
                </p:extLst>
              </p:nvPr>
            </p:nvGraphicFramePr>
            <p:xfrm>
              <a:off x="4724400" y="3387233"/>
              <a:ext cx="2404556" cy="20431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9">
                      <a:extLst>
                        <a:ext uri="{9D8B030D-6E8A-4147-A177-3AD203B41FA5}">
                          <a16:colId xmlns:a16="http://schemas.microsoft.com/office/drawing/2014/main" val="1759570613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1611411470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965246312"/>
                        </a:ext>
                      </a:extLst>
                    </a:gridCol>
                    <a:gridCol w="601139">
                      <a:extLst>
                        <a:ext uri="{9D8B030D-6E8A-4147-A177-3AD203B41FA5}">
                          <a16:colId xmlns:a16="http://schemas.microsoft.com/office/drawing/2014/main" val="3364530550"/>
                        </a:ext>
                      </a:extLst>
                    </a:gridCol>
                  </a:tblGrid>
                  <a:tr h="5847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1/2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020" t="-1042" r="-201010" b="-2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2167810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20" t="-121250" r="-30101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020" t="-121250" r="-20101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533091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9357386"/>
                      </a:ext>
                    </a:extLst>
                  </a:tr>
                  <a:tr h="4861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020" t="-321250" r="-20101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010" t="-321250" r="-2020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0411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A78557BB-3A06-2F78-DA73-0205081D0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450" y="5634182"/>
            <a:ext cx="1403447" cy="3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0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9636</TotalTime>
  <Words>1067</Words>
  <Application>Microsoft Office PowerPoint</Application>
  <PresentationFormat>와이드스크린</PresentationFormat>
  <Paragraphs>357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나눔스퀘어</vt:lpstr>
      <vt:lpstr>나눔스퀘어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  <vt:lpstr>Fast approximate convolutions on graphs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 지운</cp:lastModifiedBy>
  <cp:revision>224</cp:revision>
  <dcterms:created xsi:type="dcterms:W3CDTF">2021-06-28T08:46:54Z</dcterms:created>
  <dcterms:modified xsi:type="dcterms:W3CDTF">2023-01-23T15:14:11Z</dcterms:modified>
</cp:coreProperties>
</file>