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Lst>
  <p:notesMasterIdLst>
    <p:notesMasterId r:id="rId48"/>
  </p:notesMasterIdLst>
  <p:sldIdLst>
    <p:sldId id="257" r:id="rId2"/>
    <p:sldId id="259" r:id="rId3"/>
    <p:sldId id="278" r:id="rId4"/>
    <p:sldId id="279" r:id="rId5"/>
    <p:sldId id="280" r:id="rId6"/>
    <p:sldId id="283" r:id="rId7"/>
    <p:sldId id="284" r:id="rId8"/>
    <p:sldId id="285" r:id="rId9"/>
    <p:sldId id="281" r:id="rId10"/>
    <p:sldId id="286" r:id="rId11"/>
    <p:sldId id="282" r:id="rId12"/>
    <p:sldId id="287" r:id="rId13"/>
    <p:sldId id="288" r:id="rId14"/>
    <p:sldId id="289" r:id="rId15"/>
    <p:sldId id="290" r:id="rId16"/>
    <p:sldId id="291" r:id="rId17"/>
    <p:sldId id="292" r:id="rId18"/>
    <p:sldId id="293" r:id="rId19"/>
    <p:sldId id="294" r:id="rId20"/>
    <p:sldId id="295" r:id="rId21"/>
    <p:sldId id="297" r:id="rId22"/>
    <p:sldId id="296"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9" r:id="rId44"/>
    <p:sldId id="320" r:id="rId45"/>
    <p:sldId id="321" r:id="rId46"/>
    <p:sldId id="318" r:id="rId47"/>
  </p:sldIdLst>
  <p:sldSz cx="12192000" cy="6858000"/>
  <p:notesSz cx="6858000" cy="9144000"/>
  <p:defaultTex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650" autoAdjust="0"/>
    <p:restoredTop sz="71971" autoAdjust="0"/>
  </p:normalViewPr>
  <p:slideViewPr>
    <p:cSldViewPr snapToGrid="0" snapToObjects="1">
      <p:cViewPr varScale="1">
        <p:scale>
          <a:sx n="79" d="100"/>
          <a:sy n="79" d="100"/>
        </p:scale>
        <p:origin x="2424" y="96"/>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429B4-BF05-4CB4-B0D2-67A8610105B3}" type="datetimeFigureOut">
              <a:rPr lang="ko-KR" altLang="en-US" smtClean="0"/>
              <a:t>2023-02-10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275FA2-6C42-4D6B-BC32-C1F878E1B2E0}" type="slidenum">
              <a:rPr lang="ko-KR" altLang="en-US" smtClean="0"/>
              <a:t>‹#›</a:t>
            </a:fld>
            <a:endParaRPr lang="ko-KR" altLang="en-US"/>
          </a:p>
        </p:txBody>
      </p:sp>
    </p:spTree>
    <p:extLst>
      <p:ext uri="{BB962C8B-B14F-4D97-AF65-F5344CB8AC3E}">
        <p14:creationId xmlns:p14="http://schemas.microsoft.com/office/powerpoint/2010/main" val="56037268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a:t>
            </a:fld>
            <a:endParaRPr lang="ko-KR" altLang="en-US"/>
          </a:p>
        </p:txBody>
      </p:sp>
    </p:spTree>
    <p:extLst>
      <p:ext uri="{BB962C8B-B14F-4D97-AF65-F5344CB8AC3E}">
        <p14:creationId xmlns:p14="http://schemas.microsoft.com/office/powerpoint/2010/main" val="3209812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비지도학습은 많은 특징을 가진 데이터셋에서 구조가 가진 유용한 속성을 학습한다</a:t>
            </a:r>
            <a:r>
              <a:rPr lang="en-US" altLang="ko-KR" dirty="0"/>
              <a:t>.</a:t>
            </a:r>
          </a:p>
          <a:p>
            <a:r>
              <a:rPr lang="ko-KR" altLang="en-US" dirty="0" err="1"/>
              <a:t>예를들면</a:t>
            </a:r>
            <a:r>
              <a:rPr lang="en-US" altLang="ko-KR" dirty="0"/>
              <a:t>..</a:t>
            </a:r>
          </a:p>
          <a:p>
            <a:r>
              <a:rPr lang="ko-KR" altLang="en-US" dirty="0"/>
              <a:t>데이터셋으로부터 확률 분포를 학습하는 일</a:t>
            </a:r>
            <a:r>
              <a:rPr lang="en-US" altLang="ko-KR" dirty="0"/>
              <a:t>.</a:t>
            </a:r>
          </a:p>
          <a:p>
            <a:r>
              <a:rPr lang="ko-KR" altLang="en-US" dirty="0"/>
              <a:t>비슷한 것들끼리 </a:t>
            </a:r>
            <a:r>
              <a:rPr lang="ko-KR" altLang="en-US" dirty="0" err="1"/>
              <a:t>군집화하는</a:t>
            </a:r>
            <a:r>
              <a:rPr lang="ko-KR" altLang="en-US" dirty="0"/>
              <a:t> 일</a:t>
            </a:r>
            <a:endParaRPr lang="en-US" altLang="ko-KR"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12</a:t>
            </a:fld>
            <a:endParaRPr lang="ko-KR" altLang="en-US"/>
          </a:p>
        </p:txBody>
      </p:sp>
    </p:spTree>
    <p:extLst>
      <p:ext uri="{BB962C8B-B14F-4D97-AF65-F5344CB8AC3E}">
        <p14:creationId xmlns:p14="http://schemas.microsoft.com/office/powerpoint/2010/main" val="1388082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지도학습 역시 특징을 가진 데이터를 받지만</a:t>
            </a:r>
            <a:r>
              <a:rPr lang="en-US" altLang="ko-KR" dirty="0"/>
              <a:t>, </a:t>
            </a:r>
            <a:r>
              <a:rPr lang="ko-KR" altLang="en-US" dirty="0"/>
              <a:t>각 데이터는 레이블이 있음</a:t>
            </a:r>
            <a:r>
              <a:rPr lang="en-US" altLang="ko-KR" dirty="0"/>
              <a:t>.</a:t>
            </a:r>
          </a:p>
          <a:p>
            <a:endParaRPr lang="en-US" altLang="ko-KR" dirty="0"/>
          </a:p>
          <a:p>
            <a:r>
              <a:rPr lang="ko-KR" altLang="en-US" dirty="0" err="1"/>
              <a:t>예륻</a:t>
            </a:r>
            <a:r>
              <a:rPr lang="ko-KR" altLang="en-US" dirty="0"/>
              <a:t> 들어 붓꽃 분류 문제가 있음</a:t>
            </a:r>
            <a:r>
              <a:rPr lang="en-US" altLang="ko-KR" dirty="0"/>
              <a:t>. </a:t>
            </a:r>
            <a:r>
              <a:rPr lang="ko-KR" altLang="en-US" dirty="0"/>
              <a:t>각 붓꽃 속 식물 종 이름이 있고 이를 학습함으로써 어떤 종의 붓꽃인지 분류하는 것임</a:t>
            </a:r>
            <a:r>
              <a:rPr lang="en-US" altLang="ko-KR" dirty="0"/>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13</a:t>
            </a:fld>
            <a:endParaRPr lang="ko-KR" altLang="en-US"/>
          </a:p>
        </p:txBody>
      </p:sp>
    </p:spTree>
    <p:extLst>
      <p:ext uri="{BB962C8B-B14F-4D97-AF65-F5344CB8AC3E}">
        <p14:creationId xmlns:p14="http://schemas.microsoft.com/office/powerpoint/2010/main" val="2422981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기계학습 모형을 훈련할 때 사용했던 입력이 아닌 새로운 입력에 대해서도 알고리즘이 잘 작동해야 한다는 점이 기계학습이 어려운 이유다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a:solidFill>
                  <a:srgbClr val="666666"/>
                </a:solidFill>
                <a:effectLst/>
                <a:latin typeface="Noto Sans KR"/>
              </a:rPr>
              <a:t>이전에 관측한 적이 없는 입력에 대해 잘 작동하는 능력을 일반화</a:t>
            </a:r>
            <a:r>
              <a:rPr lang="en-US" altLang="ko-KR" b="0" i="0" dirty="0">
                <a:solidFill>
                  <a:srgbClr val="666666"/>
                </a:solidFill>
                <a:effectLst/>
                <a:latin typeface="Noto Sans KR"/>
              </a:rPr>
              <a:t>(generalization)</a:t>
            </a:r>
            <a:r>
              <a:rPr lang="ko-KR" altLang="en-US" b="0" i="0" dirty="0">
                <a:solidFill>
                  <a:srgbClr val="666666"/>
                </a:solidFill>
                <a:effectLst/>
                <a:latin typeface="Noto Sans KR"/>
              </a:rPr>
              <a:t>라고 부른다</a:t>
            </a:r>
            <a:r>
              <a:rPr lang="en-US" altLang="ko-KR" b="0" i="0" dirty="0">
                <a:solidFill>
                  <a:srgbClr val="666666"/>
                </a:solidFill>
                <a:effectLst/>
                <a:latin typeface="Noto Sans KR"/>
              </a:rPr>
              <a:t>. </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14</a:t>
            </a:fld>
            <a:endParaRPr lang="ko-KR" altLang="en-US"/>
          </a:p>
        </p:txBody>
      </p:sp>
    </p:spTree>
    <p:extLst>
      <p:ext uri="{BB962C8B-B14F-4D97-AF65-F5344CB8AC3E}">
        <p14:creationId xmlns:p14="http://schemas.microsoft.com/office/powerpoint/2010/main" val="2236453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기계학습 모형을 훈련할 때는 모형이 예측한 값과 훈련 집합에 있는 참값 사이의 오차를 측정할 수 있고</a:t>
            </a:r>
            <a:r>
              <a:rPr lang="en-US" altLang="ko-KR" b="0" i="0" dirty="0">
                <a:solidFill>
                  <a:srgbClr val="666666"/>
                </a:solidFill>
                <a:effectLst/>
                <a:latin typeface="Noto Sans KR"/>
              </a:rPr>
              <a:t>, </a:t>
            </a:r>
            <a:r>
              <a:rPr lang="ko-KR" altLang="en-US" b="0" i="0" dirty="0">
                <a:solidFill>
                  <a:srgbClr val="666666"/>
                </a:solidFill>
                <a:effectLst/>
                <a:latin typeface="Noto Sans KR"/>
              </a:rPr>
              <a:t>이를 훈련 오차</a:t>
            </a:r>
            <a:r>
              <a:rPr lang="en-US" altLang="ko-KR" b="0" i="0" dirty="0">
                <a:solidFill>
                  <a:srgbClr val="666666"/>
                </a:solidFill>
                <a:effectLst/>
                <a:latin typeface="Noto Sans KR"/>
              </a:rPr>
              <a:t>(training error)</a:t>
            </a:r>
            <a:r>
              <a:rPr lang="ko-KR" altLang="en-US" b="0" i="0" dirty="0">
                <a:solidFill>
                  <a:srgbClr val="666666"/>
                </a:solidFill>
                <a:effectLst/>
                <a:latin typeface="Noto Sans KR"/>
              </a:rPr>
              <a:t>라고 부른다</a:t>
            </a:r>
            <a:r>
              <a:rPr lang="en-US" altLang="ko-KR" b="0" i="0" dirty="0">
                <a:solidFill>
                  <a:srgbClr val="666666"/>
                </a:solidFill>
                <a:effectLst/>
                <a:latin typeface="Noto Sans KR"/>
              </a:rPr>
              <a:t>. </a:t>
            </a:r>
            <a:r>
              <a:rPr lang="ko-KR" altLang="en-US" b="0" i="0" dirty="0">
                <a:solidFill>
                  <a:srgbClr val="666666"/>
                </a:solidFill>
                <a:effectLst/>
                <a:latin typeface="Noto Sans KR"/>
              </a:rPr>
              <a:t>훈련 오차는 작을수록 좋다</a:t>
            </a:r>
            <a:r>
              <a:rPr lang="en-US" altLang="ko-KR" b="0" i="0" dirty="0">
                <a:solidFill>
                  <a:srgbClr val="666666"/>
                </a:solidFill>
                <a:effectLst/>
                <a:latin typeface="Noto Sans KR"/>
              </a:rPr>
              <a:t>. </a:t>
            </a:r>
          </a:p>
          <a:p>
            <a:pPr algn="l">
              <a:buFont typeface="Arial" panose="020B0604020202020204" pitchFamily="34" charset="0"/>
              <a:buChar char="•"/>
            </a:pPr>
            <a:r>
              <a:rPr lang="ko-KR" altLang="en-US" b="0" i="0" dirty="0">
                <a:solidFill>
                  <a:srgbClr val="666666"/>
                </a:solidFill>
                <a:effectLst/>
                <a:latin typeface="Noto Sans KR"/>
              </a:rPr>
              <a:t>기계학습이 최적화와 다른 점 하나는</a:t>
            </a:r>
            <a:r>
              <a:rPr lang="en-US" altLang="ko-KR" b="0" i="0" dirty="0">
                <a:solidFill>
                  <a:srgbClr val="666666"/>
                </a:solidFill>
                <a:effectLst/>
                <a:latin typeface="Noto Sans KR"/>
              </a:rPr>
              <a:t>, </a:t>
            </a:r>
            <a:r>
              <a:rPr lang="ko-KR" altLang="en-US" b="0" i="0" dirty="0">
                <a:solidFill>
                  <a:srgbClr val="666666"/>
                </a:solidFill>
                <a:effectLst/>
                <a:latin typeface="Noto Sans KR"/>
              </a:rPr>
              <a:t>훈련 </a:t>
            </a:r>
            <a:r>
              <a:rPr lang="ko-KR" altLang="en-US" b="0" i="0" dirty="0" err="1">
                <a:solidFill>
                  <a:srgbClr val="666666"/>
                </a:solidFill>
                <a:effectLst/>
                <a:latin typeface="Noto Sans KR"/>
              </a:rPr>
              <a:t>오차뿐만</a:t>
            </a:r>
            <a:r>
              <a:rPr lang="ko-KR" altLang="en-US" b="0" i="0" dirty="0">
                <a:solidFill>
                  <a:srgbClr val="666666"/>
                </a:solidFill>
                <a:effectLst/>
                <a:latin typeface="Noto Sans KR"/>
              </a:rPr>
              <a:t> 아니라 일반화 오차</a:t>
            </a:r>
            <a:r>
              <a:rPr lang="en-US" altLang="ko-KR" b="0" i="0" dirty="0">
                <a:solidFill>
                  <a:srgbClr val="666666"/>
                </a:solidFill>
                <a:effectLst/>
                <a:latin typeface="Noto Sans KR"/>
              </a:rPr>
              <a:t>(generalization error)</a:t>
            </a:r>
            <a:r>
              <a:rPr lang="ko-KR" altLang="en-US" b="0" i="0" dirty="0">
                <a:solidFill>
                  <a:srgbClr val="666666"/>
                </a:solidFill>
                <a:effectLst/>
                <a:latin typeface="Noto Sans KR"/>
              </a:rPr>
              <a:t>도 줄여야 한다는 것이다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15</a:t>
            </a:fld>
            <a:endParaRPr lang="ko-KR" altLang="en-US"/>
          </a:p>
        </p:txBody>
      </p:sp>
    </p:spTree>
    <p:extLst>
      <p:ext uri="{BB962C8B-B14F-4D97-AF65-F5344CB8AC3E}">
        <p14:creationId xmlns:p14="http://schemas.microsoft.com/office/powerpoint/2010/main" val="2060235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기계학습 알고리즘의 성과는 알고리즘의 다음과 같은 두 가지 능력으로 결정된다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en-US" altLang="ko-KR" b="0" i="0" dirty="0">
                <a:solidFill>
                  <a:srgbClr val="666666"/>
                </a:solidFill>
                <a:effectLst/>
                <a:latin typeface="Noto Sans KR"/>
              </a:rPr>
              <a:t>1) </a:t>
            </a:r>
            <a:r>
              <a:rPr lang="ko-KR" altLang="en-US" b="0" i="0" dirty="0">
                <a:solidFill>
                  <a:srgbClr val="666666"/>
                </a:solidFill>
                <a:effectLst/>
                <a:latin typeface="Noto Sans KR"/>
              </a:rPr>
              <a:t>훈련 오차를 작게 만드는 능력</a:t>
            </a:r>
            <a:r>
              <a:rPr lang="en-US" altLang="ko-KR" b="0" i="0" dirty="0">
                <a:solidFill>
                  <a:srgbClr val="666666"/>
                </a:solidFill>
                <a:effectLst/>
                <a:latin typeface="Noto Sans KR"/>
              </a:rPr>
              <a:t>, 2) </a:t>
            </a:r>
            <a:r>
              <a:rPr lang="ko-KR" altLang="en-US" b="0" i="0" dirty="0">
                <a:solidFill>
                  <a:srgbClr val="666666"/>
                </a:solidFill>
                <a:effectLst/>
                <a:latin typeface="Noto Sans KR"/>
              </a:rPr>
              <a:t>훈련 오차와 시험 오차의 차이를 작게 만드는 능력</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16</a:t>
            </a:fld>
            <a:endParaRPr lang="ko-KR" altLang="en-US"/>
          </a:p>
        </p:txBody>
      </p:sp>
    </p:spTree>
    <p:extLst>
      <p:ext uri="{BB962C8B-B14F-4D97-AF65-F5344CB8AC3E}">
        <p14:creationId xmlns:p14="http://schemas.microsoft.com/office/powerpoint/2010/main" val="3481263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742950" lvl="1" indent="-285750" algn="l">
              <a:buFont typeface="Arial" panose="020B0604020202020204" pitchFamily="34" charset="0"/>
              <a:buChar char="•"/>
            </a:pPr>
            <a:endParaRPr lang="en-US" altLang="ko-KR" b="0" i="0" dirty="0">
              <a:solidFill>
                <a:srgbClr val="666666"/>
              </a:solidFill>
              <a:effectLst/>
              <a:latin typeface="Noto Sans KR"/>
            </a:endParaRPr>
          </a:p>
          <a:p>
            <a:pPr marL="742950" lvl="1" indent="-285750" algn="l">
              <a:buFont typeface="Arial" panose="020B0604020202020204" pitchFamily="34" charset="0"/>
              <a:buChar char="•"/>
            </a:pPr>
            <a:r>
              <a:rPr lang="ko-KR" altLang="en-US" b="0" i="0" dirty="0" err="1">
                <a:solidFill>
                  <a:srgbClr val="666666"/>
                </a:solidFill>
                <a:effectLst/>
                <a:latin typeface="Noto Sans KR"/>
              </a:rPr>
              <a:t>언더피팅은</a:t>
            </a:r>
            <a:r>
              <a:rPr lang="ko-KR" altLang="en-US" b="0" i="0" dirty="0">
                <a:solidFill>
                  <a:srgbClr val="666666"/>
                </a:solidFill>
                <a:effectLst/>
                <a:latin typeface="Noto Sans KR"/>
              </a:rPr>
              <a:t> 훈련 오차를 충분히 작게 만들지 못하는 상태</a:t>
            </a:r>
            <a:endParaRPr lang="en-US" altLang="ko-KR" b="0" i="0" dirty="0">
              <a:solidFill>
                <a:srgbClr val="666666"/>
              </a:solidFill>
              <a:effectLst/>
              <a:latin typeface="Noto Sans KR"/>
            </a:endParaRPr>
          </a:p>
          <a:p>
            <a:pPr marL="742950" lvl="1" indent="-285750" algn="l">
              <a:buFont typeface="Arial" panose="020B0604020202020204" pitchFamily="34" charset="0"/>
              <a:buChar char="•"/>
            </a:pPr>
            <a:r>
              <a:rPr lang="ko-KR" altLang="en-US" b="0" i="0" dirty="0">
                <a:solidFill>
                  <a:srgbClr val="666666"/>
                </a:solidFill>
                <a:effectLst/>
                <a:latin typeface="Noto Sans KR"/>
              </a:rPr>
              <a:t>과대적합은 훈련 오차와 시험오차의 갭이 너무 </a:t>
            </a:r>
            <a:r>
              <a:rPr lang="ko-KR" altLang="en-US" b="0" i="0" dirty="0" err="1">
                <a:solidFill>
                  <a:srgbClr val="666666"/>
                </a:solidFill>
                <a:effectLst/>
                <a:latin typeface="Noto Sans KR"/>
              </a:rPr>
              <a:t>클때</a:t>
            </a:r>
            <a:r>
              <a:rPr lang="ko-KR" altLang="en-US" b="0" i="0" dirty="0">
                <a:solidFill>
                  <a:srgbClr val="666666"/>
                </a:solidFill>
                <a:effectLst/>
                <a:latin typeface="Noto Sans KR"/>
              </a:rPr>
              <a:t> 발생</a:t>
            </a:r>
            <a:endParaRPr lang="en-US" altLang="ko-KR"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17</a:t>
            </a:fld>
            <a:endParaRPr lang="ko-KR" altLang="en-US"/>
          </a:p>
        </p:txBody>
      </p:sp>
    </p:spTree>
    <p:extLst>
      <p:ext uri="{BB962C8B-B14F-4D97-AF65-F5344CB8AC3E}">
        <p14:creationId xmlns:p14="http://schemas.microsoft.com/office/powerpoint/2010/main" val="3796163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주어진 학습 모형의 과대적합 또는 과소적합 가능성은 모형의 수용력</a:t>
            </a:r>
            <a:r>
              <a:rPr lang="en-US" altLang="ko-KR" b="0" i="0" dirty="0">
                <a:solidFill>
                  <a:srgbClr val="666666"/>
                </a:solidFill>
                <a:effectLst/>
                <a:latin typeface="Noto Sans KR"/>
              </a:rPr>
              <a:t>(capacity)</a:t>
            </a:r>
            <a:r>
              <a:rPr lang="ko-KR" altLang="en-US" b="0" i="0" dirty="0">
                <a:solidFill>
                  <a:srgbClr val="666666"/>
                </a:solidFill>
                <a:effectLst/>
                <a:latin typeface="Noto Sans KR"/>
              </a:rPr>
              <a:t>을 바꾸어서 제어할 수 있다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a:solidFill>
                  <a:srgbClr val="666666"/>
                </a:solidFill>
                <a:effectLst/>
                <a:latin typeface="Noto Sans KR"/>
              </a:rPr>
              <a:t>학습 알고리즘의 수용력을 제어하는 한 가지 방법은 알고리즘의 가설 공간</a:t>
            </a:r>
            <a:r>
              <a:rPr lang="en-US" altLang="ko-KR" b="0" i="0" dirty="0">
                <a:solidFill>
                  <a:srgbClr val="666666"/>
                </a:solidFill>
                <a:effectLst/>
                <a:latin typeface="Noto Sans KR"/>
              </a:rPr>
              <a:t>(hypothesis space)</a:t>
            </a:r>
            <a:r>
              <a:rPr lang="ko-KR" altLang="en-US" b="0" i="0" dirty="0">
                <a:solidFill>
                  <a:srgbClr val="666666"/>
                </a:solidFill>
                <a:effectLst/>
                <a:latin typeface="Noto Sans KR"/>
              </a:rPr>
              <a:t>을 적절히 선택하는 것이다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err="1">
                <a:solidFill>
                  <a:srgbClr val="666666"/>
                </a:solidFill>
                <a:effectLst/>
                <a:latin typeface="Noto Sans KR"/>
              </a:rPr>
              <a:t>가설공간이란</a:t>
            </a:r>
            <a:r>
              <a:rPr lang="ko-KR" altLang="en-US" b="0" i="0" dirty="0">
                <a:solidFill>
                  <a:srgbClr val="666666"/>
                </a:solidFill>
                <a:effectLst/>
                <a:latin typeface="Noto Sans KR"/>
              </a:rPr>
              <a:t> 학습 알고리즘이 하나의 해답으로 선택할 수 있는 함수들의 집합이다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endParaRPr lang="en-US" altLang="ko-KR" b="0" i="0" dirty="0">
              <a:solidFill>
                <a:srgbClr val="666666"/>
              </a:solidFill>
              <a:effectLst/>
              <a:latin typeface="Noto Sans KR"/>
            </a:endParaRPr>
          </a:p>
          <a:p>
            <a:pPr marL="742950" lvl="1" indent="-285750" algn="l">
              <a:buFont typeface="Arial" panose="020B0604020202020204" pitchFamily="34" charset="0"/>
              <a:buChar char="•"/>
            </a:pPr>
            <a:r>
              <a:rPr lang="ko-KR" altLang="en-US" b="0" i="0" dirty="0">
                <a:solidFill>
                  <a:srgbClr val="666666"/>
                </a:solidFill>
                <a:effectLst/>
                <a:latin typeface="Noto Sans KR"/>
              </a:rPr>
              <a:t>그림은 이를 보여주는 예시</a:t>
            </a:r>
            <a:r>
              <a:rPr lang="en-US" altLang="ko-KR" b="0" i="0" dirty="0">
                <a:solidFill>
                  <a:srgbClr val="666666"/>
                </a:solidFill>
                <a:effectLst/>
                <a:latin typeface="Noto Sans KR"/>
              </a:rPr>
              <a:t>, </a:t>
            </a:r>
            <a:r>
              <a:rPr lang="ko-KR" altLang="en-US" b="0" i="0" dirty="0">
                <a:solidFill>
                  <a:srgbClr val="666666"/>
                </a:solidFill>
                <a:effectLst/>
                <a:latin typeface="Noto Sans KR"/>
              </a:rPr>
              <a:t>왼쪽부터 </a:t>
            </a:r>
            <a:r>
              <a:rPr lang="en-US" altLang="ko-KR" b="0" i="0" dirty="0">
                <a:solidFill>
                  <a:srgbClr val="666666"/>
                </a:solidFill>
                <a:effectLst/>
                <a:latin typeface="Noto Sans KR"/>
              </a:rPr>
              <a:t>1</a:t>
            </a:r>
            <a:r>
              <a:rPr lang="ko-KR" altLang="en-US" b="0" i="0" dirty="0">
                <a:solidFill>
                  <a:srgbClr val="666666"/>
                </a:solidFill>
                <a:effectLst/>
                <a:latin typeface="Noto Sans KR"/>
              </a:rPr>
              <a:t>차</a:t>
            </a:r>
            <a:r>
              <a:rPr lang="en-US" altLang="ko-KR" b="0" i="0" dirty="0">
                <a:solidFill>
                  <a:srgbClr val="666666"/>
                </a:solidFill>
                <a:effectLst/>
                <a:latin typeface="Noto Sans KR"/>
              </a:rPr>
              <a:t>, 2</a:t>
            </a:r>
            <a:r>
              <a:rPr lang="ko-KR" altLang="en-US" b="0" i="0" dirty="0">
                <a:solidFill>
                  <a:srgbClr val="666666"/>
                </a:solidFill>
                <a:effectLst/>
                <a:latin typeface="Noto Sans KR"/>
              </a:rPr>
              <a:t>차 </a:t>
            </a:r>
            <a:r>
              <a:rPr lang="en-US" altLang="ko-KR" b="0" i="0" dirty="0">
                <a:solidFill>
                  <a:srgbClr val="666666"/>
                </a:solidFill>
                <a:effectLst/>
                <a:latin typeface="Noto Sans KR"/>
              </a:rPr>
              <a:t>9</a:t>
            </a:r>
            <a:r>
              <a:rPr lang="ko-KR" altLang="en-US" b="0" i="0" dirty="0">
                <a:solidFill>
                  <a:srgbClr val="666666"/>
                </a:solidFill>
                <a:effectLst/>
                <a:latin typeface="Noto Sans KR"/>
              </a:rPr>
              <a:t>차 모형으로 선택했을 때임</a:t>
            </a:r>
            <a:r>
              <a:rPr lang="en-US" altLang="ko-KR" b="0" i="0" dirty="0">
                <a:solidFill>
                  <a:srgbClr val="666666"/>
                </a:solidFill>
                <a:effectLst/>
                <a:latin typeface="Noto Sans KR"/>
              </a:rPr>
              <a:t>. </a:t>
            </a:r>
            <a:r>
              <a:rPr lang="ko-KR" altLang="en-US" b="0" i="0" dirty="0">
                <a:solidFill>
                  <a:srgbClr val="666666"/>
                </a:solidFill>
                <a:effectLst/>
                <a:latin typeface="Noto Sans KR"/>
              </a:rPr>
              <a:t>암튼 이 가설 공간을 잘 선택해야 </a:t>
            </a:r>
            <a:r>
              <a:rPr lang="ko-KR" altLang="en-US" b="0" i="0" dirty="0" err="1">
                <a:solidFill>
                  <a:srgbClr val="666666"/>
                </a:solidFill>
                <a:effectLst/>
                <a:latin typeface="Noto Sans KR"/>
              </a:rPr>
              <a:t>됌</a:t>
            </a:r>
            <a:endParaRPr lang="en-US" altLang="ko-KR"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18</a:t>
            </a:fld>
            <a:endParaRPr lang="ko-KR" altLang="en-US"/>
          </a:p>
        </p:txBody>
      </p:sp>
    </p:spTree>
    <p:extLst>
      <p:ext uri="{BB962C8B-B14F-4D97-AF65-F5344CB8AC3E}">
        <p14:creationId xmlns:p14="http://schemas.microsoft.com/office/powerpoint/2010/main" val="3247905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머신러닝</a:t>
            </a:r>
            <a:r>
              <a:rPr lang="ko-KR" altLang="en-US" b="0" i="0" dirty="0">
                <a:solidFill>
                  <a:srgbClr val="666666"/>
                </a:solidFill>
                <a:effectLst/>
                <a:latin typeface="Noto Sans KR"/>
              </a:rPr>
              <a:t> 알고리즘은 그 </a:t>
            </a:r>
            <a:r>
              <a:rPr lang="en-US" altLang="ko-KR" b="0" i="0" dirty="0">
                <a:solidFill>
                  <a:srgbClr val="666666"/>
                </a:solidFill>
                <a:effectLst/>
                <a:latin typeface="Noto Sans KR"/>
              </a:rPr>
              <a:t>capacity</a:t>
            </a:r>
            <a:r>
              <a:rPr lang="ko-KR" altLang="en-US" b="0" i="0" dirty="0">
                <a:solidFill>
                  <a:srgbClr val="666666"/>
                </a:solidFill>
                <a:effectLst/>
                <a:latin typeface="Noto Sans KR"/>
              </a:rPr>
              <a:t>가 과제의 복잡도와 데이터양과 잘 맞을 때 최고의 성과를 거둔다</a:t>
            </a:r>
            <a:r>
              <a:rPr lang="en-US" altLang="ko-KR" b="0" i="0" dirty="0">
                <a:solidFill>
                  <a:srgbClr val="666666"/>
                </a:solidFill>
                <a:effectLst/>
                <a:latin typeface="Noto Sans KR"/>
              </a:rPr>
              <a:t>.</a:t>
            </a:r>
          </a:p>
          <a:p>
            <a:pPr marL="742950" lvl="1" indent="-285750" algn="l">
              <a:buFont typeface="Arial" panose="020B0604020202020204" pitchFamily="34" charset="0"/>
              <a:buChar char="•"/>
            </a:pPr>
            <a:r>
              <a:rPr lang="ko-KR" altLang="en-US" b="0" i="0" dirty="0">
                <a:solidFill>
                  <a:srgbClr val="666666"/>
                </a:solidFill>
                <a:effectLst/>
                <a:latin typeface="Noto Sans KR"/>
              </a:rPr>
              <a:t>주어진 과제를 푸는데 필요한 수준보다 수용력이 부족하면 과소적합</a:t>
            </a:r>
            <a:r>
              <a:rPr lang="en-US" altLang="ko-KR" b="0" i="0" dirty="0">
                <a:solidFill>
                  <a:srgbClr val="666666"/>
                </a:solidFill>
                <a:effectLst/>
                <a:latin typeface="Noto Sans KR"/>
              </a:rPr>
              <a:t>, </a:t>
            </a:r>
            <a:r>
              <a:rPr lang="ko-KR" altLang="en-US" b="0" i="0" dirty="0">
                <a:solidFill>
                  <a:srgbClr val="666666"/>
                </a:solidFill>
                <a:effectLst/>
                <a:latin typeface="Noto Sans KR"/>
              </a:rPr>
              <a:t>수용력이 너무 높으면 </a:t>
            </a:r>
            <a:r>
              <a:rPr lang="ko-KR" altLang="en-US" b="0" i="0" dirty="0" err="1">
                <a:solidFill>
                  <a:srgbClr val="666666"/>
                </a:solidFill>
                <a:effectLst/>
                <a:latin typeface="Noto Sans KR"/>
              </a:rPr>
              <a:t>과대적합할</a:t>
            </a:r>
            <a:r>
              <a:rPr lang="ko-KR" altLang="en-US" b="0" i="0" dirty="0">
                <a:solidFill>
                  <a:srgbClr val="666666"/>
                </a:solidFill>
                <a:effectLst/>
                <a:latin typeface="Noto Sans KR"/>
              </a:rPr>
              <a:t> 가능성이 있다</a:t>
            </a:r>
            <a:r>
              <a:rPr lang="en-US" altLang="ko-KR" b="0" i="0" dirty="0">
                <a:solidFill>
                  <a:srgbClr val="666666"/>
                </a:solidFill>
                <a:effectLst/>
                <a:latin typeface="Noto Sans KR"/>
              </a:rPr>
              <a:t>. </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19</a:t>
            </a:fld>
            <a:endParaRPr lang="ko-KR" altLang="en-US"/>
          </a:p>
        </p:txBody>
      </p:sp>
    </p:spTree>
    <p:extLst>
      <p:ext uri="{BB962C8B-B14F-4D97-AF65-F5344CB8AC3E}">
        <p14:creationId xmlns:p14="http://schemas.microsoft.com/office/powerpoint/2010/main" val="2873909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실제 응용에서 학습 알고리즘은 최적의 함수를 찾으려 드는 대신</a:t>
            </a:r>
            <a:r>
              <a:rPr lang="en-US" altLang="ko-KR" b="0" i="0" dirty="0">
                <a:solidFill>
                  <a:srgbClr val="666666"/>
                </a:solidFill>
                <a:effectLst/>
                <a:latin typeface="Noto Sans KR"/>
              </a:rPr>
              <a:t>, </a:t>
            </a:r>
            <a:r>
              <a:rPr lang="ko-KR" altLang="en-US" b="0" i="0" dirty="0">
                <a:solidFill>
                  <a:srgbClr val="666666"/>
                </a:solidFill>
                <a:effectLst/>
                <a:latin typeface="Noto Sans KR"/>
              </a:rPr>
              <a:t>그냥 훈련 오차가 현저히 줄어드는 함수를 선택하는 것으로 만족한다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a:solidFill>
                  <a:srgbClr val="666666"/>
                </a:solidFill>
                <a:effectLst/>
                <a:latin typeface="Noto Sans KR"/>
              </a:rPr>
              <a:t>함수가 단순할수록 더 잘 일반화되는 경향이 있긴 하지만</a:t>
            </a:r>
            <a:r>
              <a:rPr lang="en-US" altLang="ko-KR" b="0" i="0" dirty="0">
                <a:solidFill>
                  <a:srgbClr val="666666"/>
                </a:solidFill>
                <a:effectLst/>
                <a:latin typeface="Noto Sans KR"/>
              </a:rPr>
              <a:t>, </a:t>
            </a:r>
            <a:r>
              <a:rPr lang="ko-KR" altLang="en-US" b="0" i="0" dirty="0">
                <a:solidFill>
                  <a:srgbClr val="666666"/>
                </a:solidFill>
                <a:effectLst/>
                <a:latin typeface="Noto Sans KR"/>
              </a:rPr>
              <a:t>훈련 오차를 줄이려면 충분히 복잡한 가설을 선택해야 한다는 점을 기억하기 바란다</a:t>
            </a:r>
            <a:r>
              <a:rPr lang="en-US" altLang="ko-KR" b="0" i="0" dirty="0">
                <a:solidFill>
                  <a:srgbClr val="666666"/>
                </a:solidFill>
                <a:effectLst/>
                <a:latin typeface="Noto Sans KR"/>
              </a:rPr>
              <a:t>.</a:t>
            </a:r>
          </a:p>
          <a:p>
            <a:pPr marL="742950" lvl="1" indent="-285750" algn="l">
              <a:buFont typeface="Arial" panose="020B0604020202020204" pitchFamily="34" charset="0"/>
              <a:buChar char="•"/>
            </a:pPr>
            <a:endParaRPr lang="en-US" altLang="ko-KR" b="0" i="0" dirty="0">
              <a:solidFill>
                <a:srgbClr val="666666"/>
              </a:solidFill>
              <a:effectLst/>
              <a:latin typeface="Noto Sans KR"/>
            </a:endParaRPr>
          </a:p>
          <a:p>
            <a:pPr marL="742950" lvl="1" indent="-285750" algn="l">
              <a:buFont typeface="Arial" panose="020B0604020202020204" pitchFamily="34" charset="0"/>
              <a:buChar char="•"/>
            </a:pPr>
            <a:r>
              <a:rPr lang="ko-KR" altLang="en-US" b="0" i="0" dirty="0">
                <a:solidFill>
                  <a:srgbClr val="666666"/>
                </a:solidFill>
                <a:effectLst/>
                <a:latin typeface="Noto Sans KR"/>
              </a:rPr>
              <a:t>한마디로 가설공간도 적당히 복잡한 것으로</a:t>
            </a:r>
            <a:r>
              <a:rPr lang="en-US" altLang="ko-KR" b="0" i="0" dirty="0">
                <a:solidFill>
                  <a:srgbClr val="666666"/>
                </a:solidFill>
                <a:effectLst/>
                <a:latin typeface="Noto Sans KR"/>
              </a:rPr>
              <a:t> </a:t>
            </a:r>
            <a:r>
              <a:rPr lang="ko-KR" altLang="en-US" b="0" i="0" dirty="0">
                <a:solidFill>
                  <a:srgbClr val="666666"/>
                </a:solidFill>
                <a:effectLst/>
                <a:latin typeface="Noto Sans KR"/>
              </a:rPr>
              <a:t>적절히 잘 </a:t>
            </a:r>
            <a:r>
              <a:rPr lang="ko-KR" altLang="en-US" b="0" i="0" dirty="0" err="1">
                <a:solidFill>
                  <a:srgbClr val="666666"/>
                </a:solidFill>
                <a:effectLst/>
                <a:latin typeface="Noto Sans KR"/>
              </a:rPr>
              <a:t>선택해야됌</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20</a:t>
            </a:fld>
            <a:endParaRPr lang="ko-KR" altLang="en-US"/>
          </a:p>
        </p:txBody>
      </p:sp>
    </p:spTree>
    <p:extLst>
      <p:ext uri="{BB962C8B-B14F-4D97-AF65-F5344CB8AC3E}">
        <p14:creationId xmlns:p14="http://schemas.microsoft.com/office/powerpoint/2010/main" val="913053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기계 학습의 연구 목표는 어떤 보편적인 학습 알고리즘이나 절대적으로 최고인 학습 알고리즘을 찾는 것이 아니다</a:t>
            </a:r>
            <a:r>
              <a:rPr lang="en-US" altLang="ko-KR" b="0" i="0" dirty="0">
                <a:solidFill>
                  <a:srgbClr val="666666"/>
                </a:solidFill>
                <a:effectLst/>
                <a:latin typeface="Noto Sans KR"/>
              </a:rPr>
              <a:t>. </a:t>
            </a:r>
            <a:r>
              <a:rPr lang="ko-KR" altLang="en-US" b="0" i="0" dirty="0">
                <a:solidFill>
                  <a:srgbClr val="666666"/>
                </a:solidFill>
                <a:effectLst/>
                <a:latin typeface="Noto Sans KR"/>
              </a:rPr>
              <a:t>목표는</a:t>
            </a:r>
            <a:r>
              <a:rPr lang="en-US" altLang="ko-KR" b="0" i="0" dirty="0">
                <a:solidFill>
                  <a:srgbClr val="666666"/>
                </a:solidFill>
                <a:effectLst/>
                <a:latin typeface="Noto Sans KR"/>
              </a:rPr>
              <a:t>, </a:t>
            </a:r>
            <a:r>
              <a:rPr lang="ko-KR" altLang="en-US" b="0" i="0" dirty="0">
                <a:solidFill>
                  <a:srgbClr val="666666"/>
                </a:solidFill>
                <a:effectLst/>
                <a:latin typeface="Noto Sans KR"/>
              </a:rPr>
              <a:t>인공지능 에이전트가 경험할 </a:t>
            </a:r>
            <a:r>
              <a:rPr lang="en-US" altLang="ko-KR" b="0" i="0" dirty="0">
                <a:solidFill>
                  <a:srgbClr val="666666"/>
                </a:solidFill>
                <a:effectLst/>
                <a:latin typeface="Noto Sans KR"/>
              </a:rPr>
              <a:t>'</a:t>
            </a:r>
            <a:r>
              <a:rPr lang="ko-KR" altLang="en-US" b="0" i="0" dirty="0">
                <a:solidFill>
                  <a:srgbClr val="666666"/>
                </a:solidFill>
                <a:effectLst/>
                <a:latin typeface="Noto Sans KR"/>
              </a:rPr>
              <a:t>현실세계</a:t>
            </a:r>
            <a:r>
              <a:rPr lang="en-US" altLang="ko-KR" b="0" i="0" dirty="0">
                <a:solidFill>
                  <a:srgbClr val="666666"/>
                </a:solidFill>
                <a:effectLst/>
                <a:latin typeface="Noto Sans KR"/>
              </a:rPr>
              <a:t>'</a:t>
            </a:r>
            <a:r>
              <a:rPr lang="ko-KR" altLang="en-US" b="0" i="0" dirty="0">
                <a:solidFill>
                  <a:srgbClr val="666666"/>
                </a:solidFill>
                <a:effectLst/>
                <a:latin typeface="Noto Sans KR"/>
              </a:rPr>
              <a:t>에서 어떤 종류의 분포들이 의미가 있는지</a:t>
            </a:r>
            <a:r>
              <a:rPr lang="en-US" altLang="ko-KR" b="0" i="0" dirty="0">
                <a:solidFill>
                  <a:srgbClr val="666666"/>
                </a:solidFill>
                <a:effectLst/>
                <a:latin typeface="Noto Sans KR"/>
              </a:rPr>
              <a:t>, </a:t>
            </a:r>
            <a:r>
              <a:rPr lang="ko-KR" altLang="en-US" b="0" i="0" dirty="0">
                <a:solidFill>
                  <a:srgbClr val="666666"/>
                </a:solidFill>
                <a:effectLst/>
                <a:latin typeface="Noto Sans KR"/>
              </a:rPr>
              <a:t>그리고 그런 종류의 자료 생성 </a:t>
            </a:r>
            <a:r>
              <a:rPr lang="ko-KR" altLang="en-US" b="0" i="0" dirty="0" err="1">
                <a:solidFill>
                  <a:srgbClr val="666666"/>
                </a:solidFill>
                <a:effectLst/>
                <a:latin typeface="Noto Sans KR"/>
              </a:rPr>
              <a:t>분포들에서</a:t>
            </a:r>
            <a:r>
              <a:rPr lang="ko-KR" altLang="en-US" b="0" i="0" dirty="0">
                <a:solidFill>
                  <a:srgbClr val="666666"/>
                </a:solidFill>
                <a:effectLst/>
                <a:latin typeface="Noto Sans KR"/>
              </a:rPr>
              <a:t> 뽑은 자료에 대해 잘 작동하는 기계 학습 알고리즘의 종류는 무엇인지 이해하는 것이다</a:t>
            </a:r>
            <a:r>
              <a:rPr lang="en-US" altLang="ko-KR" b="0" i="0" dirty="0">
                <a:solidFill>
                  <a:srgbClr val="666666"/>
                </a:solidFill>
                <a:effectLst/>
                <a:latin typeface="Noto Sans KR"/>
              </a:rPr>
              <a:t>. </a:t>
            </a:r>
          </a:p>
          <a:p>
            <a:pPr algn="l">
              <a:buFont typeface="Arial" panose="020B0604020202020204" pitchFamily="34" charset="0"/>
              <a:buChar char="•"/>
            </a:pPr>
            <a:endParaRPr lang="en-US" altLang="ko-KR" b="0" i="0" dirty="0">
              <a:solidFill>
                <a:srgbClr val="666666"/>
              </a:solidFill>
              <a:effectLst/>
              <a:latin typeface="Noto Sans KR"/>
            </a:endParaRPr>
          </a:p>
          <a:p>
            <a:pPr algn="l">
              <a:buFont typeface="Arial" panose="020B0604020202020204" pitchFamily="34" charset="0"/>
              <a:buChar char="•"/>
            </a:pPr>
            <a:r>
              <a:rPr lang="ko-KR" altLang="en-US" b="0" i="0" dirty="0">
                <a:solidFill>
                  <a:srgbClr val="666666"/>
                </a:solidFill>
                <a:effectLst/>
                <a:latin typeface="Noto Sans KR"/>
              </a:rPr>
              <a:t>모든 문제에 </a:t>
            </a:r>
            <a:r>
              <a:rPr lang="ko-KR" altLang="en-US" b="0" i="0" dirty="0" err="1">
                <a:solidFill>
                  <a:srgbClr val="666666"/>
                </a:solidFill>
                <a:effectLst/>
                <a:latin typeface="Noto Sans KR"/>
              </a:rPr>
              <a:t>척척드러맞는</a:t>
            </a:r>
            <a:r>
              <a:rPr lang="ko-KR" altLang="en-US" b="0" i="0" dirty="0">
                <a:solidFill>
                  <a:srgbClr val="666666"/>
                </a:solidFill>
                <a:effectLst/>
                <a:latin typeface="Noto Sans KR"/>
              </a:rPr>
              <a:t> 모델은 없다</a:t>
            </a:r>
            <a:r>
              <a:rPr lang="en-US" altLang="ko-KR" b="0" i="0" dirty="0">
                <a:solidFill>
                  <a:srgbClr val="666666"/>
                </a:solidFill>
                <a:effectLst/>
                <a:latin typeface="Noto Sans KR"/>
              </a:rPr>
              <a:t>. </a:t>
            </a:r>
            <a:r>
              <a:rPr lang="ko-KR" altLang="en-US" b="0" i="0" dirty="0">
                <a:solidFill>
                  <a:srgbClr val="666666"/>
                </a:solidFill>
                <a:effectLst/>
                <a:latin typeface="Noto Sans KR"/>
              </a:rPr>
              <a:t>주어진 데이터를 잘 이해하고 적절한 수용력을 가진 알고리즘을 대입해서 잘 </a:t>
            </a:r>
            <a:r>
              <a:rPr lang="ko-KR" altLang="en-US" b="0" i="0" dirty="0" err="1">
                <a:solidFill>
                  <a:srgbClr val="666666"/>
                </a:solidFill>
                <a:effectLst/>
                <a:latin typeface="Noto Sans KR"/>
              </a:rPr>
              <a:t>찾아내야한다</a:t>
            </a:r>
            <a:r>
              <a:rPr lang="ko-KR" altLang="en-US" b="0" i="0" dirty="0">
                <a:solidFill>
                  <a:srgbClr val="666666"/>
                </a:solidFill>
                <a:effectLst/>
                <a:latin typeface="Noto Sans KR"/>
              </a:rPr>
              <a:t> </a:t>
            </a:r>
            <a:r>
              <a:rPr lang="ko-KR" altLang="en-US" b="0" i="0" dirty="0" err="1">
                <a:solidFill>
                  <a:srgbClr val="666666"/>
                </a:solidFill>
                <a:effectLst/>
                <a:latin typeface="Noto Sans KR"/>
              </a:rPr>
              <a:t>ㅇㅇ</a:t>
            </a:r>
            <a:endParaRPr lang="en-US" altLang="ko-KR"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21</a:t>
            </a:fld>
            <a:endParaRPr lang="ko-KR" altLang="en-US"/>
          </a:p>
        </p:txBody>
      </p:sp>
    </p:spTree>
    <p:extLst>
      <p:ext uri="{BB962C8B-B14F-4D97-AF65-F5344CB8AC3E}">
        <p14:creationId xmlns:p14="http://schemas.microsoft.com/office/powerpoint/2010/main" val="2324436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머신러닝</a:t>
            </a:r>
            <a:r>
              <a:rPr lang="ko-KR" altLang="en-US" dirty="0"/>
              <a:t> 알고리즘은 데이터로부터 무엇인가를 학습하는 능력을 가진 알고리즘임</a:t>
            </a:r>
            <a:r>
              <a:rPr lang="en-US" altLang="ko-KR" dirty="0"/>
              <a:t>.</a:t>
            </a:r>
          </a:p>
          <a:p>
            <a:r>
              <a:rPr lang="ko-KR" altLang="en-US" dirty="0"/>
              <a:t>여기서 학습이란</a:t>
            </a:r>
            <a:r>
              <a:rPr lang="en-US" altLang="ko-KR" dirty="0"/>
              <a:t>,</a:t>
            </a:r>
          </a:p>
          <a:p>
            <a:r>
              <a:rPr lang="en-US" altLang="ko-KR" dirty="0"/>
              <a:t>“</a:t>
            </a:r>
            <a:r>
              <a:rPr lang="ko-KR" altLang="en-US" dirty="0"/>
              <a:t>과제</a:t>
            </a:r>
            <a:r>
              <a:rPr lang="en-US" altLang="ko-KR" dirty="0"/>
              <a:t>, </a:t>
            </a:r>
            <a:r>
              <a:rPr lang="ko-KR" altLang="en-US" dirty="0"/>
              <a:t>성과</a:t>
            </a:r>
            <a:r>
              <a:rPr lang="en-US" altLang="ko-KR" dirty="0"/>
              <a:t>, </a:t>
            </a:r>
            <a:r>
              <a:rPr lang="ko-KR" altLang="en-US" dirty="0"/>
              <a:t>경험이라는 </a:t>
            </a:r>
            <a:r>
              <a:rPr lang="en-US" altLang="ko-KR" dirty="0"/>
              <a:t>3</a:t>
            </a:r>
            <a:r>
              <a:rPr lang="ko-KR" altLang="en-US" dirty="0"/>
              <a:t>가지 개념이 존재하고</a:t>
            </a:r>
            <a:r>
              <a:rPr lang="en-US" altLang="ko-KR" dirty="0"/>
              <a:t>, </a:t>
            </a:r>
            <a:r>
              <a:rPr lang="ko-KR" altLang="en-US" dirty="0"/>
              <a:t>어떠한 과제가 경험에 의해 성과가 개선되었다고 했을 때</a:t>
            </a:r>
            <a:r>
              <a:rPr lang="en-US" altLang="ko-KR" dirty="0"/>
              <a:t>. </a:t>
            </a:r>
            <a:r>
              <a:rPr lang="ko-KR" altLang="en-US" dirty="0"/>
              <a:t>이 컴퓨터 프로그램은 </a:t>
            </a:r>
            <a:r>
              <a:rPr lang="ko-KR" altLang="en-US" dirty="0" err="1"/>
              <a:t>경험으로부터</a:t>
            </a:r>
            <a:r>
              <a:rPr lang="ko-KR" altLang="en-US" dirty="0"/>
              <a:t> 학습한다고 한다</a:t>
            </a:r>
            <a:r>
              <a:rPr lang="en-US" altLang="ko-KR" dirty="0"/>
              <a:t>.”</a:t>
            </a:r>
          </a:p>
          <a:p>
            <a:endParaRPr lang="en-US" altLang="ko-KR"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4</a:t>
            </a:fld>
            <a:endParaRPr lang="ko-KR" altLang="en-US"/>
          </a:p>
        </p:txBody>
      </p:sp>
    </p:spTree>
    <p:extLst>
      <p:ext uri="{BB962C8B-B14F-4D97-AF65-F5344CB8AC3E}">
        <p14:creationId xmlns:p14="http://schemas.microsoft.com/office/powerpoint/2010/main" val="2883763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훈련 오차가 줄지는 않더라도 일반화 오차를 줄이려는 의도로 학습 알고리즘에 가하는 모든 종류의 수정이 정칙화</a:t>
            </a:r>
            <a:r>
              <a:rPr lang="en-US" altLang="ko-KR" b="0" i="0" dirty="0">
                <a:solidFill>
                  <a:srgbClr val="666666"/>
                </a:solidFill>
                <a:effectLst/>
                <a:latin typeface="Noto Sans KR"/>
              </a:rPr>
              <a:t>(regularization)</a:t>
            </a:r>
            <a:r>
              <a:rPr lang="ko-KR" altLang="en-US" b="0" i="0" dirty="0">
                <a:solidFill>
                  <a:srgbClr val="666666"/>
                </a:solidFill>
                <a:effectLst/>
                <a:latin typeface="Noto Sans KR"/>
              </a:rPr>
              <a:t>에 해당한다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a:solidFill>
                  <a:srgbClr val="666666"/>
                </a:solidFill>
                <a:effectLst/>
                <a:latin typeface="Noto Sans KR"/>
              </a:rPr>
              <a:t>정칙화는 기계 학습 분야의 중심적인 고려사항 중 하나이다</a:t>
            </a:r>
            <a:r>
              <a:rPr lang="en-US" altLang="ko-KR" b="0" i="0" dirty="0">
                <a:solidFill>
                  <a:srgbClr val="666666"/>
                </a:solidFill>
                <a:effectLst/>
                <a:latin typeface="Noto Sans KR"/>
              </a:rPr>
              <a:t>. </a:t>
            </a:r>
            <a:r>
              <a:rPr lang="ko-KR" altLang="en-US" b="0" i="0" dirty="0">
                <a:solidFill>
                  <a:srgbClr val="666666"/>
                </a:solidFill>
                <a:effectLst/>
                <a:latin typeface="Noto Sans KR"/>
              </a:rPr>
              <a:t>정칙화만큼 중요한 사항은 최적화 정도 밖에 없다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a:solidFill>
                  <a:srgbClr val="666666"/>
                </a:solidFill>
                <a:effectLst/>
                <a:latin typeface="Noto Sans KR"/>
              </a:rPr>
              <a:t>공짜 점심 없음 정리는 최고의 기계 학습 알고리즘 같은 것은 없음을 명확히 말해준다</a:t>
            </a:r>
            <a:r>
              <a:rPr lang="en-US" altLang="ko-KR" b="0" i="0" dirty="0">
                <a:solidFill>
                  <a:srgbClr val="666666"/>
                </a:solidFill>
                <a:effectLst/>
                <a:latin typeface="Noto Sans KR"/>
              </a:rPr>
              <a:t>. </a:t>
            </a:r>
            <a:r>
              <a:rPr lang="ko-KR" altLang="en-US" b="0" i="0" dirty="0">
                <a:solidFill>
                  <a:srgbClr val="666666"/>
                </a:solidFill>
                <a:effectLst/>
                <a:latin typeface="Noto Sans KR"/>
              </a:rPr>
              <a:t>특히</a:t>
            </a:r>
            <a:r>
              <a:rPr lang="en-US" altLang="ko-KR" b="0" i="0" dirty="0">
                <a:solidFill>
                  <a:srgbClr val="666666"/>
                </a:solidFill>
                <a:effectLst/>
                <a:latin typeface="Noto Sans KR"/>
              </a:rPr>
              <a:t>, </a:t>
            </a:r>
            <a:r>
              <a:rPr lang="ko-KR" altLang="en-US" b="0" i="0" dirty="0">
                <a:solidFill>
                  <a:srgbClr val="666666"/>
                </a:solidFill>
                <a:effectLst/>
                <a:latin typeface="Noto Sans KR"/>
              </a:rPr>
              <a:t>최고의 정칙화는 없다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a:solidFill>
                  <a:srgbClr val="666666"/>
                </a:solidFill>
                <a:effectLst/>
                <a:latin typeface="Noto Sans KR"/>
              </a:rPr>
              <a:t>우리가 </a:t>
            </a:r>
            <a:r>
              <a:rPr lang="ko-KR" altLang="en-US" b="0" i="0" dirty="0" err="1">
                <a:solidFill>
                  <a:srgbClr val="666666"/>
                </a:solidFill>
                <a:effectLst/>
                <a:latin typeface="Noto Sans KR"/>
              </a:rPr>
              <a:t>해야할</a:t>
            </a:r>
            <a:r>
              <a:rPr lang="ko-KR" altLang="en-US" b="0" i="0" dirty="0">
                <a:solidFill>
                  <a:srgbClr val="666666"/>
                </a:solidFill>
                <a:effectLst/>
                <a:latin typeface="Noto Sans KR"/>
              </a:rPr>
              <a:t> 일은</a:t>
            </a:r>
            <a:r>
              <a:rPr lang="en-US" altLang="ko-KR" b="0" i="0" dirty="0">
                <a:solidFill>
                  <a:srgbClr val="666666"/>
                </a:solidFill>
                <a:effectLst/>
                <a:latin typeface="Noto Sans KR"/>
              </a:rPr>
              <a:t>, </a:t>
            </a:r>
            <a:r>
              <a:rPr lang="ko-KR" altLang="en-US" b="0" i="0" dirty="0">
                <a:solidFill>
                  <a:srgbClr val="666666"/>
                </a:solidFill>
                <a:effectLst/>
                <a:latin typeface="Noto Sans KR"/>
              </a:rPr>
              <a:t>풀어야 할 구체적인 과제에 잘 맞는 형태의 정칙화를 선택하는 것이다</a:t>
            </a:r>
            <a:r>
              <a:rPr lang="en-US" altLang="ko-KR" b="0" i="0" dirty="0">
                <a:solidFill>
                  <a:srgbClr val="666666"/>
                </a:solidFill>
                <a:effectLst/>
                <a:latin typeface="Noto Sans KR"/>
              </a:rPr>
              <a:t>.</a:t>
            </a:r>
          </a:p>
          <a:p>
            <a:pPr marL="742950" lvl="1" indent="-285750" algn="l">
              <a:buFont typeface="Arial" panose="020B0604020202020204" pitchFamily="34" charset="0"/>
              <a:buChar char="•"/>
            </a:pPr>
            <a:endParaRPr lang="en-US" altLang="ko-KR" b="0" i="0" dirty="0">
              <a:solidFill>
                <a:srgbClr val="666666"/>
              </a:solidFill>
              <a:effectLst/>
              <a:latin typeface="Noto Sans KR"/>
            </a:endParaRPr>
          </a:p>
          <a:p>
            <a:pPr marL="457200" lvl="1" indent="0" algn="l">
              <a:buFont typeface="Arial" panose="020B0604020202020204" pitchFamily="34" charset="0"/>
              <a:buNone/>
            </a:pPr>
            <a:r>
              <a:rPr lang="ko-KR" altLang="en-US" b="0" i="0" dirty="0">
                <a:solidFill>
                  <a:srgbClr val="666666"/>
                </a:solidFill>
                <a:effectLst/>
                <a:latin typeface="Noto Sans KR"/>
              </a:rPr>
              <a:t>그림은 앞서 </a:t>
            </a:r>
            <a:r>
              <a:rPr lang="en-US" altLang="ko-KR" b="0" i="0" dirty="0">
                <a:solidFill>
                  <a:srgbClr val="666666"/>
                </a:solidFill>
                <a:effectLst/>
                <a:latin typeface="Noto Sans KR"/>
              </a:rPr>
              <a:t>9</a:t>
            </a:r>
            <a:r>
              <a:rPr lang="ko-KR" altLang="en-US" b="0" i="0" dirty="0">
                <a:solidFill>
                  <a:srgbClr val="666666"/>
                </a:solidFill>
                <a:effectLst/>
                <a:latin typeface="Noto Sans KR"/>
              </a:rPr>
              <a:t>차 함수에 </a:t>
            </a:r>
            <a:r>
              <a:rPr lang="ko-KR" altLang="en-US" b="0" i="0" dirty="0" err="1">
                <a:solidFill>
                  <a:srgbClr val="666666"/>
                </a:solidFill>
                <a:effectLst/>
                <a:latin typeface="Noto Sans KR"/>
              </a:rPr>
              <a:t>정칙화항을</a:t>
            </a:r>
            <a:r>
              <a:rPr lang="ko-KR" altLang="en-US" b="0" i="0" dirty="0">
                <a:solidFill>
                  <a:srgbClr val="666666"/>
                </a:solidFill>
                <a:effectLst/>
                <a:latin typeface="Noto Sans KR"/>
              </a:rPr>
              <a:t> 추가한 것임</a:t>
            </a:r>
            <a:r>
              <a:rPr lang="en-US" altLang="ko-KR" b="0" i="0" dirty="0">
                <a:solidFill>
                  <a:srgbClr val="666666"/>
                </a:solidFill>
                <a:effectLst/>
                <a:latin typeface="Noto Sans KR"/>
              </a:rPr>
              <a:t>. </a:t>
            </a:r>
            <a:r>
              <a:rPr lang="ko-KR" altLang="en-US" b="0" i="0" dirty="0">
                <a:solidFill>
                  <a:srgbClr val="666666"/>
                </a:solidFill>
                <a:effectLst/>
                <a:latin typeface="Noto Sans KR"/>
              </a:rPr>
              <a:t>정칙화 세기에 관한 </a:t>
            </a:r>
            <a:r>
              <a:rPr lang="ko-KR" altLang="en-US" b="0" i="0" dirty="0" err="1">
                <a:solidFill>
                  <a:srgbClr val="666666"/>
                </a:solidFill>
                <a:effectLst/>
                <a:latin typeface="Noto Sans KR"/>
              </a:rPr>
              <a:t>하이퍼파라미터</a:t>
            </a:r>
            <a:r>
              <a:rPr lang="ko-KR" altLang="en-US" b="0" i="0" dirty="0">
                <a:solidFill>
                  <a:srgbClr val="666666"/>
                </a:solidFill>
                <a:effectLst/>
                <a:latin typeface="Noto Sans KR"/>
              </a:rPr>
              <a:t> 람다를 </a:t>
            </a:r>
            <a:r>
              <a:rPr lang="ko-KR" altLang="en-US" b="0" i="0" dirty="0" err="1">
                <a:solidFill>
                  <a:srgbClr val="666666"/>
                </a:solidFill>
                <a:effectLst/>
                <a:latin typeface="Noto Sans KR"/>
              </a:rPr>
              <a:t>조절할때</a:t>
            </a:r>
            <a:r>
              <a:rPr lang="ko-KR" altLang="en-US" b="0" i="0" dirty="0">
                <a:solidFill>
                  <a:srgbClr val="666666"/>
                </a:solidFill>
                <a:effectLst/>
                <a:latin typeface="Noto Sans KR"/>
              </a:rPr>
              <a:t> 어떻게 모델이 변해가는지 보여줌</a:t>
            </a:r>
            <a:r>
              <a:rPr lang="en-US" altLang="ko-KR" b="0" i="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22</a:t>
            </a:fld>
            <a:endParaRPr lang="ko-KR" altLang="en-US"/>
          </a:p>
        </p:txBody>
      </p:sp>
    </p:spTree>
    <p:extLst>
      <p:ext uri="{BB962C8B-B14F-4D97-AF65-F5344CB8AC3E}">
        <p14:creationId xmlns:p14="http://schemas.microsoft.com/office/powerpoint/2010/main" val="1014001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초매개변수는</a:t>
            </a:r>
            <a:r>
              <a:rPr lang="ko-KR" altLang="en-US" b="0" i="0" dirty="0">
                <a:solidFill>
                  <a:srgbClr val="666666"/>
                </a:solidFill>
                <a:effectLst/>
                <a:latin typeface="Noto Sans KR"/>
              </a:rPr>
              <a:t> 알고리즘의 행동을 제어하는 데 사용할 수 있는 설정이다</a:t>
            </a:r>
            <a:r>
              <a:rPr lang="en-US" altLang="ko-KR" b="0" i="0" dirty="0">
                <a:solidFill>
                  <a:srgbClr val="666666"/>
                </a:solidFill>
                <a:effectLst/>
                <a:latin typeface="Noto Sans KR"/>
              </a:rPr>
              <a:t>. </a:t>
            </a:r>
          </a:p>
          <a:p>
            <a:pPr algn="l">
              <a:buFont typeface="Arial" panose="020B0604020202020204" pitchFamily="34" charset="0"/>
              <a:buChar char="•"/>
            </a:pPr>
            <a:r>
              <a:rPr lang="ko-KR" altLang="en-US" b="0" i="0" dirty="0">
                <a:solidFill>
                  <a:srgbClr val="666666"/>
                </a:solidFill>
                <a:effectLst/>
                <a:latin typeface="Noto Sans KR"/>
              </a:rPr>
              <a:t>학습 과정이 </a:t>
            </a:r>
            <a:r>
              <a:rPr lang="ko-KR" altLang="en-US" b="0" i="0" dirty="0" err="1">
                <a:solidFill>
                  <a:srgbClr val="666666"/>
                </a:solidFill>
                <a:effectLst/>
                <a:latin typeface="Noto Sans KR"/>
              </a:rPr>
              <a:t>초매개변수들의</a:t>
            </a:r>
            <a:r>
              <a:rPr lang="ko-KR" altLang="en-US" b="0" i="0" dirty="0">
                <a:solidFill>
                  <a:srgbClr val="666666"/>
                </a:solidFill>
                <a:effectLst/>
                <a:latin typeface="Noto Sans KR"/>
              </a:rPr>
              <a:t> 값을 변화시키지는 않는다</a:t>
            </a:r>
            <a:r>
              <a:rPr lang="en-US" altLang="ko-KR" b="0" i="0" dirty="0">
                <a:solidFill>
                  <a:srgbClr val="666666"/>
                </a:solidFill>
                <a:effectLst/>
                <a:latin typeface="Noto Sans KR"/>
              </a:rPr>
              <a:t>. </a:t>
            </a:r>
          </a:p>
          <a:p>
            <a:pPr algn="l">
              <a:buFont typeface="Arial" panose="020B0604020202020204" pitchFamily="34" charset="0"/>
              <a:buChar char="•"/>
            </a:pPr>
            <a:r>
              <a:rPr lang="ko-KR" altLang="en-US" b="0" i="0" dirty="0">
                <a:solidFill>
                  <a:srgbClr val="666666"/>
                </a:solidFill>
                <a:effectLst/>
                <a:latin typeface="Noto Sans KR"/>
              </a:rPr>
              <a:t>학습 알고리즘이 학습하지 않는 설정 중 최적화하기 어려운 설정을 </a:t>
            </a:r>
            <a:r>
              <a:rPr lang="ko-KR" altLang="en-US" b="0" i="0" dirty="0" err="1">
                <a:solidFill>
                  <a:srgbClr val="666666"/>
                </a:solidFill>
                <a:effectLst/>
                <a:latin typeface="Noto Sans KR"/>
              </a:rPr>
              <a:t>초매개변수로</a:t>
            </a:r>
            <a:r>
              <a:rPr lang="ko-KR" altLang="en-US" b="0" i="0" dirty="0">
                <a:solidFill>
                  <a:srgbClr val="666666"/>
                </a:solidFill>
                <a:effectLst/>
                <a:latin typeface="Noto Sans KR"/>
              </a:rPr>
              <a:t> 두기도 한다</a:t>
            </a:r>
            <a:endParaRPr lang="en-US" altLang="ko-KR" b="0" i="0" dirty="0">
              <a:solidFill>
                <a:srgbClr val="666666"/>
              </a:solidFill>
              <a:effectLst/>
              <a:latin typeface="Noto Sans KR"/>
            </a:endParaRPr>
          </a:p>
          <a:p>
            <a:pPr algn="l">
              <a:buFont typeface="Arial" panose="020B0604020202020204" pitchFamily="34" charset="0"/>
              <a:buNone/>
            </a:pPr>
            <a:r>
              <a:rPr lang="ko-KR" altLang="en-US" b="0" i="0" dirty="0">
                <a:solidFill>
                  <a:srgbClr val="666666"/>
                </a:solidFill>
                <a:effectLst/>
                <a:latin typeface="Noto Sans KR"/>
              </a:rPr>
              <a:t>가중치 감쇄</a:t>
            </a:r>
            <a:r>
              <a:rPr lang="en-US" altLang="ko-KR" b="0" i="0" dirty="0">
                <a:solidFill>
                  <a:srgbClr val="666666"/>
                </a:solidFill>
                <a:effectLst/>
                <a:latin typeface="Noto Sans KR"/>
              </a:rPr>
              <a:t>(weight decay)</a:t>
            </a:r>
            <a:r>
              <a:rPr lang="ko-KR" altLang="en-US" b="0" i="0" dirty="0">
                <a:solidFill>
                  <a:srgbClr val="666666"/>
                </a:solidFill>
                <a:effectLst/>
                <a:latin typeface="Noto Sans KR"/>
              </a:rPr>
              <a:t>를 위한 람다가 그런 느낌임</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23</a:t>
            </a:fld>
            <a:endParaRPr lang="ko-KR" altLang="en-US"/>
          </a:p>
        </p:txBody>
      </p:sp>
    </p:spTree>
    <p:extLst>
      <p:ext uri="{BB962C8B-B14F-4D97-AF65-F5344CB8AC3E}">
        <p14:creationId xmlns:p14="http://schemas.microsoft.com/office/powerpoint/2010/main" val="2348855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만약 </a:t>
            </a:r>
            <a:r>
              <a:rPr lang="ko-KR" altLang="en-US" b="0" i="0" dirty="0" err="1">
                <a:solidFill>
                  <a:srgbClr val="666666"/>
                </a:solidFill>
                <a:effectLst/>
                <a:latin typeface="Noto Sans KR"/>
              </a:rPr>
              <a:t>하이퍼파라미터를</a:t>
            </a:r>
            <a:r>
              <a:rPr lang="ko-KR" altLang="en-US" b="0" i="0" dirty="0">
                <a:solidFill>
                  <a:srgbClr val="666666"/>
                </a:solidFill>
                <a:effectLst/>
                <a:latin typeface="Noto Sans KR"/>
              </a:rPr>
              <a:t> 트레이닝셋으로 훈련시키게 된다면</a:t>
            </a:r>
            <a:r>
              <a:rPr lang="en-US" altLang="ko-KR" b="0" i="0" dirty="0">
                <a:solidFill>
                  <a:srgbClr val="666666"/>
                </a:solidFill>
                <a:effectLst/>
                <a:latin typeface="Noto Sans KR"/>
              </a:rPr>
              <a:t>, </a:t>
            </a:r>
            <a:r>
              <a:rPr lang="ko-KR" altLang="en-US" b="0" i="0" dirty="0" err="1">
                <a:solidFill>
                  <a:srgbClr val="666666"/>
                </a:solidFill>
                <a:effectLst/>
                <a:latin typeface="Noto Sans KR"/>
              </a:rPr>
              <a:t>하이퍼파라미터는</a:t>
            </a:r>
            <a:r>
              <a:rPr lang="ko-KR" altLang="en-US" b="0" i="0" dirty="0">
                <a:solidFill>
                  <a:srgbClr val="666666"/>
                </a:solidFill>
                <a:effectLst/>
                <a:latin typeface="Noto Sans KR"/>
              </a:rPr>
              <a:t> 항상 </a:t>
            </a:r>
            <a:r>
              <a:rPr lang="en-US" altLang="ko-KR" b="0" i="0" dirty="0">
                <a:solidFill>
                  <a:srgbClr val="666666"/>
                </a:solidFill>
                <a:effectLst/>
                <a:latin typeface="Noto Sans KR"/>
              </a:rPr>
              <a:t>capacity</a:t>
            </a:r>
            <a:r>
              <a:rPr lang="ko-KR" altLang="en-US" b="0" i="0" dirty="0">
                <a:solidFill>
                  <a:srgbClr val="666666"/>
                </a:solidFill>
                <a:effectLst/>
                <a:latin typeface="Noto Sans KR"/>
              </a:rPr>
              <a:t>가 높게 되도록 설정될 것이고 이는 </a:t>
            </a:r>
            <a:r>
              <a:rPr lang="ko-KR" altLang="en-US" b="0" i="0" dirty="0" err="1">
                <a:solidFill>
                  <a:srgbClr val="666666"/>
                </a:solidFill>
                <a:effectLst/>
                <a:latin typeface="Noto Sans KR"/>
              </a:rPr>
              <a:t>오버피팅의</a:t>
            </a:r>
            <a:r>
              <a:rPr lang="ko-KR" altLang="en-US" b="0" i="0" dirty="0">
                <a:solidFill>
                  <a:srgbClr val="666666"/>
                </a:solidFill>
                <a:effectLst/>
                <a:latin typeface="Noto Sans KR"/>
              </a:rPr>
              <a:t> </a:t>
            </a:r>
            <a:r>
              <a:rPr lang="ko-KR" altLang="en-US" b="0" i="0" dirty="0" err="1">
                <a:solidFill>
                  <a:srgbClr val="666666"/>
                </a:solidFill>
                <a:effectLst/>
                <a:latin typeface="Noto Sans KR"/>
              </a:rPr>
              <a:t>원인이된다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err="1">
                <a:solidFill>
                  <a:srgbClr val="666666"/>
                </a:solidFill>
                <a:effectLst/>
                <a:latin typeface="Noto Sans KR"/>
              </a:rPr>
              <a:t>예를들어</a:t>
            </a:r>
            <a:r>
              <a:rPr lang="ko-KR" altLang="en-US" b="0" i="0" dirty="0">
                <a:solidFill>
                  <a:srgbClr val="666666"/>
                </a:solidFill>
                <a:effectLst/>
                <a:latin typeface="Noto Sans KR"/>
              </a:rPr>
              <a:t> 높은 차원의 다항식과 가중치 감쇄에서 람다가 </a:t>
            </a:r>
            <a:r>
              <a:rPr lang="en-US" altLang="ko-KR" b="0" i="0" dirty="0">
                <a:solidFill>
                  <a:srgbClr val="666666"/>
                </a:solidFill>
                <a:effectLst/>
                <a:latin typeface="Noto Sans KR"/>
              </a:rPr>
              <a:t>0</a:t>
            </a:r>
            <a:r>
              <a:rPr lang="ko-KR" altLang="en-US" b="0" i="0" dirty="0">
                <a:solidFill>
                  <a:srgbClr val="666666"/>
                </a:solidFill>
                <a:effectLst/>
                <a:latin typeface="Noto Sans KR"/>
              </a:rPr>
              <a:t>일 때 가장 훈련셋에 피팅이 잘되는 것이지</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24</a:t>
            </a:fld>
            <a:endParaRPr lang="ko-KR" altLang="en-US"/>
          </a:p>
        </p:txBody>
      </p:sp>
    </p:spTree>
    <p:extLst>
      <p:ext uri="{BB962C8B-B14F-4D97-AF65-F5344CB8AC3E}">
        <p14:creationId xmlns:p14="http://schemas.microsoft.com/office/powerpoint/2010/main" val="1628436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적당한 </a:t>
            </a:r>
            <a:r>
              <a:rPr lang="ko-KR" altLang="en-US" b="0" i="0" dirty="0" err="1">
                <a:solidFill>
                  <a:srgbClr val="666666"/>
                </a:solidFill>
                <a:effectLst/>
                <a:latin typeface="Noto Sans KR"/>
              </a:rPr>
              <a:t>하이퍼</a:t>
            </a:r>
            <a:r>
              <a:rPr lang="ko-KR" altLang="en-US" b="0" i="0">
                <a:solidFill>
                  <a:srgbClr val="666666"/>
                </a:solidFill>
                <a:effectLst/>
                <a:latin typeface="Noto Sans KR"/>
              </a:rPr>
              <a:t> 파라미터를 찾기 위해 </a:t>
            </a:r>
            <a:r>
              <a:rPr lang="ko-KR" altLang="en-US" b="0" i="0" dirty="0">
                <a:solidFill>
                  <a:srgbClr val="666666"/>
                </a:solidFill>
                <a:effectLst/>
                <a:latin typeface="Noto Sans KR"/>
              </a:rPr>
              <a:t>훈련 알고리즘이 관측하지 않은 견본들로 이루어진 검증 집합</a:t>
            </a:r>
            <a:r>
              <a:rPr lang="en-US" altLang="ko-KR" b="0" i="0" dirty="0">
                <a:solidFill>
                  <a:srgbClr val="666666"/>
                </a:solidFill>
                <a:effectLst/>
                <a:latin typeface="Noto Sans KR"/>
              </a:rPr>
              <a:t>(validation set)</a:t>
            </a:r>
            <a:r>
              <a:rPr lang="ko-KR" altLang="en-US" b="0" i="0" dirty="0">
                <a:solidFill>
                  <a:srgbClr val="666666"/>
                </a:solidFill>
                <a:effectLst/>
                <a:latin typeface="Noto Sans KR"/>
              </a:rPr>
              <a:t>이 필요하다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테스트 셋은 모델과 관련한 어떠한 관련도 </a:t>
            </a:r>
            <a:r>
              <a:rPr lang="ko-KR" altLang="en-US" b="0" i="0" dirty="0" err="1">
                <a:solidFill>
                  <a:srgbClr val="666666"/>
                </a:solidFill>
                <a:effectLst/>
                <a:latin typeface="Noto Sans KR"/>
              </a:rPr>
              <a:t>없어야한다</a:t>
            </a:r>
            <a:r>
              <a:rPr lang="en-US" altLang="ko-KR" b="0" i="0" dirty="0">
                <a:solidFill>
                  <a:srgbClr val="666666"/>
                </a:solidFill>
                <a:effectLst/>
                <a:latin typeface="Noto Sans KR"/>
              </a:rPr>
              <a:t>. </a:t>
            </a:r>
            <a:r>
              <a:rPr lang="ko-KR" altLang="en-US" b="0" i="0" dirty="0">
                <a:solidFill>
                  <a:srgbClr val="666666"/>
                </a:solidFill>
                <a:effectLst/>
                <a:latin typeface="Noto Sans KR"/>
              </a:rPr>
              <a:t>그렇기 때문에 </a:t>
            </a:r>
            <a:r>
              <a:rPr lang="ko-KR" altLang="en-US" b="0" i="0" dirty="0" err="1">
                <a:solidFill>
                  <a:srgbClr val="666666"/>
                </a:solidFill>
                <a:effectLst/>
                <a:latin typeface="Noto Sans KR"/>
              </a:rPr>
              <a:t>밸리데이션</a:t>
            </a:r>
            <a:r>
              <a:rPr lang="ko-KR" altLang="en-US" b="0" i="0" dirty="0">
                <a:solidFill>
                  <a:srgbClr val="666666"/>
                </a:solidFill>
                <a:effectLst/>
                <a:latin typeface="Noto Sans KR"/>
              </a:rPr>
              <a:t> 셋은 트레인 셋에서 뽑아 쓴다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25</a:t>
            </a:fld>
            <a:endParaRPr lang="ko-KR" altLang="en-US"/>
          </a:p>
        </p:txBody>
      </p:sp>
    </p:spTree>
    <p:extLst>
      <p:ext uri="{BB962C8B-B14F-4D97-AF65-F5344CB8AC3E}">
        <p14:creationId xmlns:p14="http://schemas.microsoft.com/office/powerpoint/2010/main" val="25381381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데이터셋을 두개로 나누고</a:t>
            </a:r>
            <a:endParaRPr lang="en-US" altLang="ko-KR" b="0" i="0" dirty="0">
              <a:solidFill>
                <a:srgbClr val="666666"/>
              </a:solidFill>
              <a:effectLst/>
              <a:latin typeface="Noto Sans KR"/>
            </a:endParaRPr>
          </a:p>
          <a:p>
            <a:pPr algn="l">
              <a:buFont typeface="Arial" panose="020B0604020202020204" pitchFamily="34" charset="0"/>
              <a:buChar char="•"/>
            </a:pPr>
            <a:r>
              <a:rPr lang="ko-KR" altLang="en-US" b="0" i="0" dirty="0">
                <a:solidFill>
                  <a:srgbClr val="666666"/>
                </a:solidFill>
                <a:effectLst/>
                <a:latin typeface="Noto Sans KR"/>
              </a:rPr>
              <a:t>하나는 파라미터 학습에 사용</a:t>
            </a:r>
            <a:endParaRPr lang="en-US" altLang="ko-KR" b="0" i="0" dirty="0">
              <a:solidFill>
                <a:srgbClr val="666666"/>
              </a:solidFill>
              <a:effectLst/>
              <a:latin typeface="Noto Sans KR"/>
            </a:endParaRPr>
          </a:p>
          <a:p>
            <a:pPr algn="l">
              <a:buFont typeface="Arial" panose="020B0604020202020204" pitchFamily="34" charset="0"/>
              <a:buChar char="•"/>
            </a:pPr>
            <a:r>
              <a:rPr lang="ko-KR" altLang="en-US" b="0" i="0" dirty="0">
                <a:solidFill>
                  <a:srgbClr val="666666"/>
                </a:solidFill>
                <a:effectLst/>
                <a:latin typeface="Noto Sans KR"/>
              </a:rPr>
              <a:t>다른 하나는 검증셋으로 일반 오류를 측정하는데 사용하여 </a:t>
            </a:r>
            <a:r>
              <a:rPr lang="ko-KR" altLang="en-US" b="0" i="0" dirty="0" err="1">
                <a:solidFill>
                  <a:srgbClr val="666666"/>
                </a:solidFill>
                <a:effectLst/>
                <a:latin typeface="Noto Sans KR"/>
              </a:rPr>
              <a:t>하이퍼파라미터를</a:t>
            </a:r>
            <a:r>
              <a:rPr lang="ko-KR" altLang="en-US" b="0" i="0" dirty="0">
                <a:solidFill>
                  <a:srgbClr val="666666"/>
                </a:solidFill>
                <a:effectLst/>
                <a:latin typeface="Noto Sans KR"/>
              </a:rPr>
              <a:t> 적절히 바꾸는데 사용한다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일반적으로 트레이닝셋의 </a:t>
            </a:r>
            <a:r>
              <a:rPr lang="en-US" altLang="ko-KR" b="0" i="0" dirty="0">
                <a:solidFill>
                  <a:srgbClr val="666666"/>
                </a:solidFill>
                <a:effectLst/>
                <a:latin typeface="Noto Sans KR"/>
              </a:rPr>
              <a:t>80%</a:t>
            </a:r>
            <a:r>
              <a:rPr lang="ko-KR" altLang="en-US" b="0" i="0" dirty="0">
                <a:solidFill>
                  <a:srgbClr val="666666"/>
                </a:solidFill>
                <a:effectLst/>
                <a:latin typeface="Noto Sans KR"/>
              </a:rPr>
              <a:t>을 훈련에</a:t>
            </a:r>
            <a:r>
              <a:rPr lang="en-US" altLang="ko-KR" b="0" i="0" dirty="0">
                <a:solidFill>
                  <a:srgbClr val="666666"/>
                </a:solidFill>
                <a:effectLst/>
                <a:latin typeface="Noto Sans KR"/>
              </a:rPr>
              <a:t>, </a:t>
            </a:r>
            <a:r>
              <a:rPr lang="ko-KR" altLang="en-US" b="0" i="0" dirty="0">
                <a:solidFill>
                  <a:srgbClr val="666666"/>
                </a:solidFill>
                <a:effectLst/>
                <a:latin typeface="Noto Sans KR"/>
              </a:rPr>
              <a:t>나머지 </a:t>
            </a:r>
            <a:r>
              <a:rPr lang="en-US" altLang="ko-KR" b="0" i="0" dirty="0">
                <a:solidFill>
                  <a:srgbClr val="666666"/>
                </a:solidFill>
                <a:effectLst/>
                <a:latin typeface="Noto Sans KR"/>
              </a:rPr>
              <a:t>20%</a:t>
            </a:r>
            <a:r>
              <a:rPr lang="ko-KR" altLang="en-US" b="0" i="0" dirty="0">
                <a:solidFill>
                  <a:srgbClr val="666666"/>
                </a:solidFill>
                <a:effectLst/>
                <a:latin typeface="Noto Sans KR"/>
              </a:rPr>
              <a:t>을 검증에 사용한다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26</a:t>
            </a:fld>
            <a:endParaRPr lang="ko-KR" altLang="en-US"/>
          </a:p>
        </p:txBody>
      </p:sp>
    </p:spTree>
    <p:extLst>
      <p:ext uri="{BB962C8B-B14F-4D97-AF65-F5344CB8AC3E}">
        <p14:creationId xmlns:p14="http://schemas.microsoft.com/office/powerpoint/2010/main" val="35335441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통계학은 </a:t>
            </a:r>
            <a:r>
              <a:rPr lang="ko-KR" altLang="en-US" b="0" i="0" dirty="0" err="1">
                <a:solidFill>
                  <a:srgbClr val="666666"/>
                </a:solidFill>
                <a:effectLst/>
                <a:latin typeface="Noto Sans KR"/>
              </a:rPr>
              <a:t>머신러닝에</a:t>
            </a:r>
            <a:r>
              <a:rPr lang="ko-KR" altLang="en-US" b="0" i="0" dirty="0">
                <a:solidFill>
                  <a:srgbClr val="666666"/>
                </a:solidFill>
                <a:effectLst/>
                <a:latin typeface="Noto Sans KR"/>
              </a:rPr>
              <a:t> 있어서 중요한 역할을 함</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파라미터 추정</a:t>
            </a:r>
            <a:r>
              <a:rPr lang="en-US" altLang="ko-KR" b="0" i="0" dirty="0">
                <a:solidFill>
                  <a:srgbClr val="666666"/>
                </a:solidFill>
                <a:effectLst/>
                <a:latin typeface="Noto Sans KR"/>
              </a:rPr>
              <a:t>, </a:t>
            </a:r>
            <a:r>
              <a:rPr lang="ko-KR" altLang="en-US" b="0" i="0" dirty="0">
                <a:solidFill>
                  <a:srgbClr val="666666"/>
                </a:solidFill>
                <a:effectLst/>
                <a:latin typeface="Noto Sans KR"/>
              </a:rPr>
              <a:t>바이어스</a:t>
            </a:r>
            <a:r>
              <a:rPr lang="en-US" altLang="ko-KR" b="0" i="0" dirty="0">
                <a:solidFill>
                  <a:srgbClr val="666666"/>
                </a:solidFill>
                <a:effectLst/>
                <a:latin typeface="Noto Sans KR"/>
              </a:rPr>
              <a:t>, </a:t>
            </a:r>
            <a:r>
              <a:rPr lang="ko-KR" altLang="en-US" b="0" i="0" dirty="0">
                <a:solidFill>
                  <a:srgbClr val="666666"/>
                </a:solidFill>
                <a:effectLst/>
                <a:latin typeface="Noto Sans KR"/>
              </a:rPr>
              <a:t>분산 등은 일반화</a:t>
            </a:r>
            <a:r>
              <a:rPr lang="en-US" altLang="ko-KR" b="0" i="0" dirty="0">
                <a:solidFill>
                  <a:srgbClr val="666666"/>
                </a:solidFill>
                <a:effectLst/>
                <a:latin typeface="Noto Sans KR"/>
              </a:rPr>
              <a:t>, </a:t>
            </a:r>
            <a:r>
              <a:rPr lang="ko-KR" altLang="en-US" b="0" i="0" dirty="0" err="1">
                <a:solidFill>
                  <a:srgbClr val="666666"/>
                </a:solidFill>
                <a:effectLst/>
                <a:latin typeface="Noto Sans KR"/>
              </a:rPr>
              <a:t>언더피팅</a:t>
            </a:r>
            <a:r>
              <a:rPr lang="en-US" altLang="ko-KR" b="0" i="0" dirty="0">
                <a:solidFill>
                  <a:srgbClr val="666666"/>
                </a:solidFill>
                <a:effectLst/>
                <a:latin typeface="Noto Sans KR"/>
              </a:rPr>
              <a:t>, </a:t>
            </a:r>
            <a:r>
              <a:rPr lang="ko-KR" altLang="en-US" b="0" i="0" dirty="0" err="1">
                <a:solidFill>
                  <a:srgbClr val="666666"/>
                </a:solidFill>
                <a:effectLst/>
                <a:latin typeface="Noto Sans KR"/>
              </a:rPr>
              <a:t>오버피팅을</a:t>
            </a:r>
            <a:r>
              <a:rPr lang="ko-KR" altLang="en-US" b="0" i="0" dirty="0">
                <a:solidFill>
                  <a:srgbClr val="666666"/>
                </a:solidFill>
                <a:effectLst/>
                <a:latin typeface="Noto Sans KR"/>
              </a:rPr>
              <a:t> 정의하는데 도움을 준다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27</a:t>
            </a:fld>
            <a:endParaRPr lang="ko-KR" altLang="en-US"/>
          </a:p>
        </p:txBody>
      </p:sp>
    </p:spTree>
    <p:extLst>
      <p:ext uri="{BB962C8B-B14F-4D97-AF65-F5344CB8AC3E}">
        <p14:creationId xmlns:p14="http://schemas.microsoft.com/office/powerpoint/2010/main" val="3963910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점 추정은 표본으로부터 모집단의 특성을 단일한 값으로 추정하는 방법이다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여기서 특성이란 평균</a:t>
            </a:r>
            <a:r>
              <a:rPr lang="en-US" altLang="ko-KR" b="0" i="0" dirty="0">
                <a:solidFill>
                  <a:srgbClr val="666666"/>
                </a:solidFill>
                <a:effectLst/>
                <a:latin typeface="Noto Sans KR"/>
              </a:rPr>
              <a:t>, </a:t>
            </a:r>
            <a:r>
              <a:rPr lang="ko-KR" altLang="en-US" b="0" i="0" dirty="0">
                <a:solidFill>
                  <a:srgbClr val="666666"/>
                </a:solidFill>
                <a:effectLst/>
                <a:latin typeface="Noto Sans KR"/>
              </a:rPr>
              <a:t>분산</a:t>
            </a:r>
            <a:r>
              <a:rPr lang="en-US" altLang="ko-KR" b="0" i="0" dirty="0">
                <a:solidFill>
                  <a:srgbClr val="666666"/>
                </a:solidFill>
                <a:effectLst/>
                <a:latin typeface="Noto Sans KR"/>
              </a:rPr>
              <a:t> </a:t>
            </a:r>
            <a:r>
              <a:rPr lang="ko-KR" altLang="en-US" b="0" i="0" dirty="0">
                <a:solidFill>
                  <a:srgbClr val="666666"/>
                </a:solidFill>
                <a:effectLst/>
                <a:latin typeface="Noto Sans KR"/>
              </a:rPr>
              <a:t>등을 의미</a:t>
            </a:r>
            <a:r>
              <a:rPr lang="en-US" altLang="ko-KR" b="0" i="0" dirty="0">
                <a:solidFill>
                  <a:srgbClr val="666666"/>
                </a:solidFill>
                <a:effectLst/>
                <a:latin typeface="Noto Sans KR"/>
              </a:rPr>
              <a:t>.</a:t>
            </a:r>
          </a:p>
          <a:p>
            <a:pPr algn="l">
              <a:buFont typeface="Arial" panose="020B0604020202020204" pitchFamily="34" charset="0"/>
              <a:buChar char="•"/>
            </a:pPr>
            <a:endParaRPr lang="en-US" altLang="ko-KR" b="0" i="0" dirty="0">
              <a:solidFill>
                <a:srgbClr val="666666"/>
              </a:solidFill>
              <a:effectLst/>
              <a:latin typeface="Noto Sans KR"/>
            </a:endParaRPr>
          </a:p>
          <a:p>
            <a:pPr algn="l">
              <a:buFont typeface="Arial" panose="020B0604020202020204" pitchFamily="34" charset="0"/>
              <a:buChar char="•"/>
            </a:pPr>
            <a:r>
              <a:rPr lang="ko-KR" altLang="en-US" b="0" i="0" dirty="0" err="1">
                <a:solidFill>
                  <a:srgbClr val="666666"/>
                </a:solidFill>
                <a:effectLst/>
                <a:latin typeface="Noto Sans KR"/>
              </a:rPr>
              <a:t>추정값은</a:t>
            </a:r>
            <a:r>
              <a:rPr lang="ko-KR" altLang="en-US" b="0" i="0" dirty="0">
                <a:solidFill>
                  <a:srgbClr val="666666"/>
                </a:solidFill>
                <a:effectLst/>
                <a:latin typeface="Noto Sans KR"/>
              </a:rPr>
              <a:t> </a:t>
            </a:r>
            <a:r>
              <a:rPr lang="ko-KR" altLang="en-US" b="0" i="0" dirty="0" err="1">
                <a:solidFill>
                  <a:srgbClr val="666666"/>
                </a:solidFill>
                <a:effectLst/>
                <a:latin typeface="Noto Sans KR"/>
              </a:rPr>
              <a:t>세타</a:t>
            </a:r>
            <a:r>
              <a:rPr lang="ko-KR" altLang="en-US" b="0" i="0" dirty="0">
                <a:solidFill>
                  <a:srgbClr val="666666"/>
                </a:solidFill>
                <a:effectLst/>
                <a:latin typeface="Noto Sans KR"/>
              </a:rPr>
              <a:t> </a:t>
            </a:r>
            <a:r>
              <a:rPr lang="ko-KR" altLang="en-US" b="0" i="0" dirty="0" err="1">
                <a:solidFill>
                  <a:srgbClr val="666666"/>
                </a:solidFill>
                <a:effectLst/>
                <a:latin typeface="Noto Sans KR"/>
              </a:rPr>
              <a:t>헷</a:t>
            </a:r>
            <a:r>
              <a:rPr lang="en-US" altLang="ko-KR" b="0" i="0" dirty="0">
                <a:solidFill>
                  <a:srgbClr val="666666"/>
                </a:solidFill>
                <a:effectLst/>
                <a:latin typeface="Noto Sans KR"/>
              </a:rPr>
              <a:t>, </a:t>
            </a:r>
            <a:r>
              <a:rPr lang="ko-KR" altLang="en-US" b="0" i="0" dirty="0" err="1">
                <a:solidFill>
                  <a:srgbClr val="666666"/>
                </a:solidFill>
                <a:effectLst/>
                <a:latin typeface="Noto Sans KR"/>
              </a:rPr>
              <a:t>찐값은</a:t>
            </a:r>
            <a:r>
              <a:rPr lang="ko-KR" altLang="en-US" b="0" i="0" dirty="0">
                <a:solidFill>
                  <a:srgbClr val="666666"/>
                </a:solidFill>
                <a:effectLst/>
                <a:latin typeface="Noto Sans KR"/>
              </a:rPr>
              <a:t> </a:t>
            </a:r>
            <a:r>
              <a:rPr lang="ko-KR" altLang="en-US" b="0" i="0" dirty="0" err="1">
                <a:solidFill>
                  <a:srgbClr val="666666"/>
                </a:solidFill>
                <a:effectLst/>
                <a:latin typeface="Noto Sans KR"/>
              </a:rPr>
              <a:t>세타</a:t>
            </a:r>
            <a:endParaRPr lang="en-US" altLang="ko-KR" b="0" i="0" dirty="0">
              <a:solidFill>
                <a:srgbClr val="666666"/>
              </a:solidFill>
              <a:effectLst/>
              <a:latin typeface="Noto Sans KR"/>
            </a:endParaRPr>
          </a:p>
          <a:p>
            <a:pPr algn="l">
              <a:buFont typeface="Arial" panose="020B0604020202020204" pitchFamily="34" charset="0"/>
              <a:buChar char="•"/>
            </a:pPr>
            <a:r>
              <a:rPr lang="ko-KR" altLang="en-US" b="0" i="0" dirty="0">
                <a:solidFill>
                  <a:srgbClr val="666666"/>
                </a:solidFill>
                <a:effectLst/>
                <a:latin typeface="Noto Sans KR"/>
              </a:rPr>
              <a:t> </a:t>
            </a:r>
            <a:r>
              <a:rPr lang="en-US" altLang="ko-KR" b="0" i="0" dirty="0">
                <a:solidFill>
                  <a:srgbClr val="666666"/>
                </a:solidFill>
                <a:effectLst/>
                <a:latin typeface="Noto Sans KR"/>
              </a:rPr>
              <a:t>m</a:t>
            </a:r>
            <a:r>
              <a:rPr lang="ko-KR" altLang="en-US" b="0" i="0" dirty="0">
                <a:solidFill>
                  <a:srgbClr val="666666"/>
                </a:solidFill>
                <a:effectLst/>
                <a:latin typeface="Noto Sans KR"/>
              </a:rPr>
              <a:t>개 표본이 존재하고</a:t>
            </a:r>
            <a:r>
              <a:rPr lang="en-US" altLang="ko-KR" b="0" i="0" dirty="0">
                <a:solidFill>
                  <a:srgbClr val="666666"/>
                </a:solidFill>
                <a:effectLst/>
                <a:latin typeface="Noto Sans KR"/>
              </a:rPr>
              <a:t>, </a:t>
            </a:r>
            <a:r>
              <a:rPr lang="ko-KR" altLang="en-US" b="0" i="0" dirty="0">
                <a:solidFill>
                  <a:srgbClr val="666666"/>
                </a:solidFill>
                <a:effectLst/>
                <a:latin typeface="Noto Sans KR"/>
              </a:rPr>
              <a:t>점 </a:t>
            </a:r>
            <a:r>
              <a:rPr lang="ko-KR" altLang="en-US" b="0" i="0" dirty="0" err="1">
                <a:solidFill>
                  <a:srgbClr val="666666"/>
                </a:solidFill>
                <a:effectLst/>
                <a:latin typeface="Noto Sans KR"/>
              </a:rPr>
              <a:t>추정량은</a:t>
            </a:r>
            <a:r>
              <a:rPr lang="ko-KR" altLang="en-US" b="0" i="0" dirty="0">
                <a:solidFill>
                  <a:srgbClr val="666666"/>
                </a:solidFill>
                <a:effectLst/>
                <a:latin typeface="Noto Sans KR"/>
              </a:rPr>
              <a:t> 이렇게</a:t>
            </a:r>
            <a:r>
              <a:rPr lang="en-US" altLang="ko-KR" b="0" i="0" dirty="0">
                <a:solidFill>
                  <a:srgbClr val="666666"/>
                </a:solidFill>
                <a:effectLst/>
                <a:latin typeface="Noto Sans KR"/>
              </a:rPr>
              <a:t> </a:t>
            </a:r>
            <a:r>
              <a:rPr lang="ko-KR" altLang="en-US" b="0" i="0" dirty="0">
                <a:solidFill>
                  <a:srgbClr val="666666"/>
                </a:solidFill>
                <a:effectLst/>
                <a:latin typeface="Noto Sans KR"/>
              </a:rPr>
              <a:t>표기함</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28</a:t>
            </a:fld>
            <a:endParaRPr lang="ko-KR" altLang="en-US"/>
          </a:p>
        </p:txBody>
      </p:sp>
    </p:spTree>
    <p:extLst>
      <p:ext uri="{BB962C8B-B14F-4D97-AF65-F5344CB8AC3E}">
        <p14:creationId xmlns:p14="http://schemas.microsoft.com/office/powerpoint/2010/main" val="1658862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추정량에</a:t>
            </a:r>
            <a:r>
              <a:rPr lang="ko-KR" altLang="en-US" b="0" i="0" dirty="0">
                <a:solidFill>
                  <a:srgbClr val="666666"/>
                </a:solidFill>
                <a:effectLst/>
                <a:latin typeface="Noto Sans KR"/>
              </a:rPr>
              <a:t> 대한 편향은 다음과 같이 정의 되는데</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err="1">
                <a:solidFill>
                  <a:srgbClr val="666666"/>
                </a:solidFill>
                <a:effectLst/>
                <a:latin typeface="Noto Sans KR"/>
              </a:rPr>
              <a:t>추정량과</a:t>
            </a:r>
            <a:r>
              <a:rPr lang="ko-KR" altLang="en-US" b="0" i="0" dirty="0">
                <a:solidFill>
                  <a:srgbClr val="666666"/>
                </a:solidFill>
                <a:effectLst/>
                <a:latin typeface="Noto Sans KR"/>
              </a:rPr>
              <a:t> 참값과의 차이로 정의함</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편향이 </a:t>
            </a:r>
            <a:r>
              <a:rPr lang="en-US" altLang="ko-KR" b="0" i="0" dirty="0">
                <a:solidFill>
                  <a:srgbClr val="666666"/>
                </a:solidFill>
                <a:effectLst/>
                <a:latin typeface="Noto Sans KR"/>
              </a:rPr>
              <a:t>0</a:t>
            </a:r>
            <a:r>
              <a:rPr lang="ko-KR" altLang="en-US" b="0" i="0" dirty="0">
                <a:solidFill>
                  <a:srgbClr val="666666"/>
                </a:solidFill>
                <a:effectLst/>
                <a:latin typeface="Noto Sans KR"/>
              </a:rPr>
              <a:t>이라면 이를 </a:t>
            </a:r>
            <a:r>
              <a:rPr lang="ko-KR" altLang="en-US" b="0" i="0" dirty="0" err="1">
                <a:solidFill>
                  <a:srgbClr val="666666"/>
                </a:solidFill>
                <a:effectLst/>
                <a:latin typeface="Noto Sans KR"/>
              </a:rPr>
              <a:t>불편추정량이라고</a:t>
            </a:r>
            <a:r>
              <a:rPr lang="ko-KR" altLang="en-US" b="0" i="0" dirty="0">
                <a:solidFill>
                  <a:srgbClr val="666666"/>
                </a:solidFill>
                <a:effectLst/>
                <a:latin typeface="Noto Sans KR"/>
              </a:rPr>
              <a:t> 부름</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29</a:t>
            </a:fld>
            <a:endParaRPr lang="ko-KR" altLang="en-US"/>
          </a:p>
        </p:txBody>
      </p:sp>
    </p:spTree>
    <p:extLst>
      <p:ext uri="{BB962C8B-B14F-4D97-AF65-F5344CB8AC3E}">
        <p14:creationId xmlns:p14="http://schemas.microsoft.com/office/powerpoint/2010/main" val="684620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샘플 데이터의 분산 </a:t>
            </a:r>
            <a:r>
              <a:rPr lang="ko-KR" altLang="en-US" b="0" i="0" dirty="0" err="1">
                <a:solidFill>
                  <a:srgbClr val="666666"/>
                </a:solidFill>
                <a:effectLst/>
                <a:latin typeface="Noto Sans KR"/>
              </a:rPr>
              <a:t>추정량</a:t>
            </a:r>
            <a:endParaRPr lang="en-US" altLang="ko-KR" b="0" i="0" dirty="0">
              <a:solidFill>
                <a:srgbClr val="666666"/>
              </a:solidFill>
              <a:effectLst/>
              <a:latin typeface="Noto Sans KR"/>
            </a:endParaRPr>
          </a:p>
          <a:p>
            <a:pPr algn="l">
              <a:buFont typeface="Arial" panose="020B0604020202020204" pitchFamily="34" charset="0"/>
              <a:buChar char="•"/>
            </a:pPr>
            <a:r>
              <a:rPr lang="ko-KR" altLang="en-US" b="0" i="0" dirty="0">
                <a:solidFill>
                  <a:srgbClr val="666666"/>
                </a:solidFill>
                <a:effectLst/>
                <a:latin typeface="Noto Sans KR"/>
              </a:rPr>
              <a:t>분산의 제곱근은 </a:t>
            </a:r>
            <a:r>
              <a:rPr lang="en-US" altLang="ko-KR" b="0" i="0" dirty="0">
                <a:solidFill>
                  <a:srgbClr val="666666"/>
                </a:solidFill>
                <a:effectLst/>
                <a:latin typeface="Noto Sans KR"/>
              </a:rPr>
              <a:t>SE</a:t>
            </a:r>
            <a:r>
              <a:rPr lang="ko-KR" altLang="en-US" b="0" i="0" dirty="0">
                <a:solidFill>
                  <a:srgbClr val="666666"/>
                </a:solidFill>
                <a:effectLst/>
                <a:latin typeface="Noto Sans KR"/>
              </a:rPr>
              <a:t>라고 부름</a:t>
            </a:r>
            <a:endParaRPr lang="en-US" altLang="ko-KR"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30</a:t>
            </a:fld>
            <a:endParaRPr lang="ko-KR" altLang="en-US"/>
          </a:p>
        </p:txBody>
      </p:sp>
    </p:spTree>
    <p:extLst>
      <p:ext uri="{BB962C8B-B14F-4D97-AF65-F5344CB8AC3E}">
        <p14:creationId xmlns:p14="http://schemas.microsoft.com/office/powerpoint/2010/main" val="2035243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식은 평균의 </a:t>
            </a:r>
            <a:r>
              <a:rPr lang="ko-KR" altLang="en-US" b="0" i="0" dirty="0" err="1">
                <a:solidFill>
                  <a:srgbClr val="666666"/>
                </a:solidFill>
                <a:effectLst/>
                <a:latin typeface="Noto Sans KR"/>
              </a:rPr>
              <a:t>표준오차인데</a:t>
            </a:r>
            <a:r>
              <a:rPr lang="en-US" altLang="ko-KR" b="0" i="0" dirty="0">
                <a:solidFill>
                  <a:srgbClr val="666666"/>
                </a:solidFill>
                <a:effectLst/>
                <a:latin typeface="Noto Sans KR"/>
              </a:rPr>
              <a:t>, </a:t>
            </a:r>
            <a:r>
              <a:rPr lang="ko-KR" altLang="en-US" b="0" i="0" dirty="0">
                <a:solidFill>
                  <a:srgbClr val="666666"/>
                </a:solidFill>
                <a:effectLst/>
                <a:latin typeface="Noto Sans KR"/>
              </a:rPr>
              <a:t>여러 번 샘플링을 했을 때 해당 샘플의 </a:t>
            </a:r>
            <a:r>
              <a:rPr lang="ko-KR" altLang="en-US" b="0" i="0" dirty="0" err="1">
                <a:solidFill>
                  <a:srgbClr val="666666"/>
                </a:solidFill>
                <a:effectLst/>
                <a:latin typeface="Noto Sans KR"/>
              </a:rPr>
              <a:t>기대값들의</a:t>
            </a:r>
            <a:r>
              <a:rPr lang="ko-KR" altLang="en-US" b="0" i="0" dirty="0">
                <a:solidFill>
                  <a:srgbClr val="666666"/>
                </a:solidFill>
                <a:effectLst/>
                <a:latin typeface="Noto Sans KR"/>
              </a:rPr>
              <a:t> 변동하는 크기라고 보면 되겠다</a:t>
            </a:r>
            <a:r>
              <a:rPr lang="en-US" altLang="ko-KR" b="0" i="0" dirty="0">
                <a:solidFill>
                  <a:srgbClr val="666666"/>
                </a:solidFill>
                <a:effectLst/>
                <a:latin typeface="Noto Sans KR"/>
              </a:rPr>
              <a:t>.</a:t>
            </a:r>
          </a:p>
          <a:p>
            <a:pPr lvl="1" algn="l">
              <a:buFont typeface="Arial" panose="020B0604020202020204" pitchFamily="34" charset="0"/>
              <a:buChar char="•"/>
            </a:pPr>
            <a:r>
              <a:rPr lang="ko-KR" altLang="en-US" b="0" i="0" dirty="0">
                <a:solidFill>
                  <a:srgbClr val="666666"/>
                </a:solidFill>
                <a:effectLst/>
                <a:latin typeface="Noto Sans KR"/>
              </a:rPr>
              <a:t>여기서 </a:t>
            </a:r>
            <a:r>
              <a:rPr lang="ko-KR" altLang="en-US" b="0" i="0" dirty="0" err="1">
                <a:solidFill>
                  <a:srgbClr val="666666"/>
                </a:solidFill>
                <a:effectLst/>
                <a:latin typeface="Noto Sans KR"/>
              </a:rPr>
              <a:t>세타는</a:t>
            </a:r>
            <a:r>
              <a:rPr lang="ko-KR" altLang="en-US" b="0" i="0" dirty="0">
                <a:solidFill>
                  <a:srgbClr val="666666"/>
                </a:solidFill>
                <a:effectLst/>
                <a:latin typeface="Noto Sans KR"/>
              </a:rPr>
              <a:t> 실제 </a:t>
            </a:r>
            <a:r>
              <a:rPr lang="ko-KR" altLang="en-US" b="0" i="0" dirty="0" err="1">
                <a:solidFill>
                  <a:srgbClr val="666666"/>
                </a:solidFill>
                <a:effectLst/>
                <a:latin typeface="Noto Sans KR"/>
              </a:rPr>
              <a:t>모표준편차를</a:t>
            </a:r>
            <a:r>
              <a:rPr lang="ko-KR" altLang="en-US" b="0" i="0" dirty="0">
                <a:solidFill>
                  <a:srgbClr val="666666"/>
                </a:solidFill>
                <a:effectLst/>
                <a:latin typeface="Noto Sans KR"/>
              </a:rPr>
              <a:t> 의미한다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평균의 표준오차는 </a:t>
            </a:r>
            <a:r>
              <a:rPr lang="ko-KR" altLang="en-US" b="0" i="0" dirty="0" err="1">
                <a:solidFill>
                  <a:srgbClr val="666666"/>
                </a:solidFill>
                <a:effectLst/>
                <a:latin typeface="Noto Sans KR"/>
              </a:rPr>
              <a:t>머신러닝</a:t>
            </a:r>
            <a:r>
              <a:rPr lang="ko-KR" altLang="en-US" b="0" i="0" dirty="0">
                <a:solidFill>
                  <a:srgbClr val="666666"/>
                </a:solidFill>
                <a:effectLst/>
                <a:latin typeface="Noto Sans KR"/>
              </a:rPr>
              <a:t> 실험에서 매우 유용함</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우리는 일반화오차를 테스트 셋 오차의 표본평균을 이용해서 구한다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그럼 테스트셋이 일종의 표본 역할을 하는 것이라고 보면 되겠고</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31</a:t>
            </a:fld>
            <a:endParaRPr lang="ko-KR" altLang="en-US"/>
          </a:p>
        </p:txBody>
      </p:sp>
    </p:spTree>
    <p:extLst>
      <p:ext uri="{BB962C8B-B14F-4D97-AF65-F5344CB8AC3E}">
        <p14:creationId xmlns:p14="http://schemas.microsoft.com/office/powerpoint/2010/main" val="3598441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여기서 과제 </a:t>
            </a:r>
            <a:r>
              <a:rPr lang="en-US" altLang="ko-KR" dirty="0"/>
              <a:t>T</a:t>
            </a:r>
            <a:r>
              <a:rPr lang="ko-KR" altLang="en-US" dirty="0"/>
              <a:t>에 대해 말해보자면</a:t>
            </a:r>
            <a:r>
              <a:rPr lang="en-US" altLang="ko-KR" dirty="0"/>
              <a:t>,,</a:t>
            </a:r>
          </a:p>
          <a:p>
            <a:r>
              <a:rPr lang="ko-KR" altLang="en-US" dirty="0"/>
              <a:t>분류 문제가 있고</a:t>
            </a:r>
            <a:endParaRPr lang="en-US" altLang="ko-KR"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5</a:t>
            </a:fld>
            <a:endParaRPr lang="ko-KR" altLang="en-US"/>
          </a:p>
        </p:txBody>
      </p:sp>
    </p:spTree>
    <p:extLst>
      <p:ext uri="{BB962C8B-B14F-4D97-AF65-F5344CB8AC3E}">
        <p14:creationId xmlns:p14="http://schemas.microsoft.com/office/powerpoint/2010/main" val="913715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중심극한</a:t>
            </a:r>
            <a:r>
              <a:rPr lang="ko-KR" altLang="en-US" b="0" i="0" dirty="0">
                <a:solidFill>
                  <a:srgbClr val="666666"/>
                </a:solidFill>
                <a:effectLst/>
                <a:latin typeface="Noto Sans KR"/>
              </a:rPr>
              <a:t> 정리에 의해 </a:t>
            </a:r>
            <a:r>
              <a:rPr lang="en-US" altLang="ko-KR" b="0" i="0" dirty="0">
                <a:solidFill>
                  <a:srgbClr val="666666"/>
                </a:solidFill>
                <a:effectLst/>
                <a:latin typeface="Noto Sans KR"/>
              </a:rPr>
              <a:t>standard error</a:t>
            </a:r>
            <a:r>
              <a:rPr lang="ko-KR" altLang="en-US" b="0" i="0" dirty="0">
                <a:solidFill>
                  <a:srgbClr val="666666"/>
                </a:solidFill>
                <a:effectLst/>
                <a:latin typeface="Noto Sans KR"/>
              </a:rPr>
              <a:t>를 사용해서 실제 모평균에 대한 </a:t>
            </a:r>
            <a:r>
              <a:rPr lang="en-US" altLang="ko-KR" b="0" i="0" dirty="0">
                <a:solidFill>
                  <a:srgbClr val="666666"/>
                </a:solidFill>
                <a:effectLst/>
                <a:latin typeface="Noto Sans KR"/>
              </a:rPr>
              <a:t>95% </a:t>
            </a:r>
            <a:r>
              <a:rPr lang="ko-KR" altLang="en-US" b="0" i="0" dirty="0">
                <a:solidFill>
                  <a:srgbClr val="666666"/>
                </a:solidFill>
                <a:effectLst/>
                <a:latin typeface="Noto Sans KR"/>
              </a:rPr>
              <a:t>신뢰구간을 계산할 수 있다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32</a:t>
            </a:fld>
            <a:endParaRPr lang="ko-KR" altLang="en-US"/>
          </a:p>
        </p:txBody>
      </p:sp>
    </p:spTree>
    <p:extLst>
      <p:ext uri="{BB962C8B-B14F-4D97-AF65-F5344CB8AC3E}">
        <p14:creationId xmlns:p14="http://schemas.microsoft.com/office/powerpoint/2010/main" val="2500588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머신러닝에서는</a:t>
            </a:r>
            <a:r>
              <a:rPr lang="ko-KR" altLang="en-US" b="0" i="0" dirty="0">
                <a:solidFill>
                  <a:srgbClr val="666666"/>
                </a:solidFill>
                <a:effectLst/>
                <a:latin typeface="Noto Sans KR"/>
              </a:rPr>
              <a:t> 만약 알고리즘 </a:t>
            </a:r>
            <a:r>
              <a:rPr lang="en-US" altLang="ko-KR" b="0" i="0" dirty="0">
                <a:solidFill>
                  <a:srgbClr val="666666"/>
                </a:solidFill>
                <a:effectLst/>
                <a:latin typeface="Noto Sans KR"/>
              </a:rPr>
              <a:t>A</a:t>
            </a:r>
            <a:r>
              <a:rPr lang="ko-KR" altLang="en-US" b="0" i="0" dirty="0">
                <a:solidFill>
                  <a:srgbClr val="666666"/>
                </a:solidFill>
                <a:effectLst/>
                <a:latin typeface="Noto Sans KR"/>
              </a:rPr>
              <a:t>의 오차에 대한 </a:t>
            </a:r>
            <a:r>
              <a:rPr lang="en-US" altLang="ko-KR" b="0" i="0" dirty="0">
                <a:solidFill>
                  <a:srgbClr val="666666"/>
                </a:solidFill>
                <a:effectLst/>
                <a:latin typeface="Noto Sans KR"/>
              </a:rPr>
              <a:t>95% </a:t>
            </a:r>
            <a:r>
              <a:rPr lang="ko-KR" altLang="en-US" b="0" i="0" dirty="0">
                <a:solidFill>
                  <a:srgbClr val="666666"/>
                </a:solidFill>
                <a:effectLst/>
                <a:latin typeface="Noto Sans KR"/>
              </a:rPr>
              <a:t>신뢰구간 </a:t>
            </a:r>
            <a:r>
              <a:rPr lang="en-US" altLang="ko-KR" b="0" i="0" dirty="0">
                <a:solidFill>
                  <a:srgbClr val="666666"/>
                </a:solidFill>
                <a:effectLst/>
                <a:latin typeface="Noto Sans KR"/>
              </a:rPr>
              <a:t>upper bound</a:t>
            </a:r>
            <a:r>
              <a:rPr lang="ko-KR" altLang="en-US" b="0" i="0" dirty="0">
                <a:solidFill>
                  <a:srgbClr val="666666"/>
                </a:solidFill>
                <a:effectLst/>
                <a:latin typeface="Noto Sans KR"/>
              </a:rPr>
              <a:t>가 알고리즘 </a:t>
            </a:r>
            <a:r>
              <a:rPr lang="en-US" altLang="ko-KR" b="0" i="0" dirty="0">
                <a:solidFill>
                  <a:srgbClr val="666666"/>
                </a:solidFill>
                <a:effectLst/>
                <a:latin typeface="Noto Sans KR"/>
              </a:rPr>
              <a:t>B</a:t>
            </a:r>
            <a:r>
              <a:rPr lang="ko-KR" altLang="en-US" b="0" i="0" dirty="0">
                <a:solidFill>
                  <a:srgbClr val="666666"/>
                </a:solidFill>
                <a:effectLst/>
                <a:latin typeface="Noto Sans KR"/>
              </a:rPr>
              <a:t>의 오차에 대한 </a:t>
            </a:r>
            <a:r>
              <a:rPr lang="en-US" altLang="ko-KR" b="0" i="0" dirty="0">
                <a:solidFill>
                  <a:srgbClr val="666666"/>
                </a:solidFill>
                <a:effectLst/>
                <a:latin typeface="Noto Sans KR"/>
              </a:rPr>
              <a:t>95% </a:t>
            </a:r>
            <a:r>
              <a:rPr lang="ko-KR" altLang="en-US" b="0" i="0" dirty="0">
                <a:solidFill>
                  <a:srgbClr val="666666"/>
                </a:solidFill>
                <a:effectLst/>
                <a:latin typeface="Noto Sans KR"/>
              </a:rPr>
              <a:t>신뢰구간 </a:t>
            </a:r>
            <a:r>
              <a:rPr lang="en-US" altLang="ko-KR" b="0" i="0" dirty="0">
                <a:solidFill>
                  <a:srgbClr val="666666"/>
                </a:solidFill>
                <a:effectLst/>
                <a:latin typeface="Noto Sans KR"/>
              </a:rPr>
              <a:t>lower bound</a:t>
            </a:r>
            <a:r>
              <a:rPr lang="ko-KR" altLang="en-US" b="0" i="0" dirty="0">
                <a:solidFill>
                  <a:srgbClr val="666666"/>
                </a:solidFill>
                <a:effectLst/>
                <a:latin typeface="Noto Sans KR"/>
              </a:rPr>
              <a:t>보다 작다면 </a:t>
            </a:r>
            <a:r>
              <a:rPr lang="en-US" altLang="ko-KR" b="0" i="0" dirty="0">
                <a:solidFill>
                  <a:srgbClr val="666666"/>
                </a:solidFill>
                <a:effectLst/>
                <a:latin typeface="Noto Sans KR"/>
              </a:rPr>
              <a:t>A</a:t>
            </a:r>
            <a:r>
              <a:rPr lang="ko-KR" altLang="en-US" b="0" i="0" dirty="0">
                <a:solidFill>
                  <a:srgbClr val="666666"/>
                </a:solidFill>
                <a:effectLst/>
                <a:latin typeface="Noto Sans KR"/>
              </a:rPr>
              <a:t>는 </a:t>
            </a:r>
            <a:r>
              <a:rPr lang="en-US" altLang="ko-KR" b="0" i="0" dirty="0">
                <a:solidFill>
                  <a:srgbClr val="666666"/>
                </a:solidFill>
                <a:effectLst/>
                <a:latin typeface="Noto Sans KR"/>
              </a:rPr>
              <a:t>B</a:t>
            </a:r>
            <a:r>
              <a:rPr lang="ko-KR" altLang="en-US" b="0" i="0" dirty="0">
                <a:solidFill>
                  <a:srgbClr val="666666"/>
                </a:solidFill>
                <a:effectLst/>
                <a:latin typeface="Noto Sans KR"/>
              </a:rPr>
              <a:t>보다 우수하다고 평가한다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33</a:t>
            </a:fld>
            <a:endParaRPr lang="ko-KR" altLang="en-US"/>
          </a:p>
        </p:txBody>
      </p:sp>
    </p:spTree>
    <p:extLst>
      <p:ext uri="{BB962C8B-B14F-4D97-AF65-F5344CB8AC3E}">
        <p14:creationId xmlns:p14="http://schemas.microsoft.com/office/powerpoint/2010/main" val="27076889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주먹구구식으로 좋은 </a:t>
            </a:r>
            <a:r>
              <a:rPr lang="ko-KR" altLang="en-US" b="0" i="0" dirty="0" err="1">
                <a:solidFill>
                  <a:srgbClr val="666666"/>
                </a:solidFill>
                <a:effectLst/>
                <a:latin typeface="Noto Sans KR"/>
              </a:rPr>
              <a:t>추정량이</a:t>
            </a:r>
            <a:r>
              <a:rPr lang="ko-KR" altLang="en-US" b="0" i="0" dirty="0">
                <a:solidFill>
                  <a:srgbClr val="666666"/>
                </a:solidFill>
                <a:effectLst/>
                <a:latin typeface="Noto Sans KR"/>
              </a:rPr>
              <a:t> 될 것 같은 함수를 떠올려서 그 편향과 분산을 분석하는 방법 대신에</a:t>
            </a:r>
            <a:r>
              <a:rPr lang="en-US" altLang="ko-KR" b="0" i="0" dirty="0">
                <a:solidFill>
                  <a:srgbClr val="666666"/>
                </a:solidFill>
                <a:effectLst/>
                <a:latin typeface="Noto Sans KR"/>
              </a:rPr>
              <a:t>, </a:t>
            </a:r>
            <a:r>
              <a:rPr lang="ko-KR" altLang="en-US" b="0" i="0" dirty="0">
                <a:solidFill>
                  <a:srgbClr val="666666"/>
                </a:solidFill>
                <a:effectLst/>
                <a:latin typeface="Noto Sans KR"/>
              </a:rPr>
              <a:t>어떤 원리에 따라 좋은 </a:t>
            </a:r>
            <a:r>
              <a:rPr lang="ko-KR" altLang="en-US" b="0" i="0" dirty="0" err="1">
                <a:solidFill>
                  <a:srgbClr val="666666"/>
                </a:solidFill>
                <a:effectLst/>
                <a:latin typeface="Noto Sans KR"/>
              </a:rPr>
              <a:t>추정량이</a:t>
            </a:r>
            <a:r>
              <a:rPr lang="ko-KR" altLang="en-US" b="0" i="0" dirty="0">
                <a:solidFill>
                  <a:srgbClr val="666666"/>
                </a:solidFill>
                <a:effectLst/>
                <a:latin typeface="Noto Sans KR"/>
              </a:rPr>
              <a:t> 될 가능성이 있는 구체적인 함수를 만들 수 있으면 좋을 것이다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그 방법론 중에 하나가 바로 최대 가능도 원리이다</a:t>
            </a:r>
            <a:r>
              <a:rPr lang="en-US" altLang="ko-KR" b="0" i="0" dirty="0">
                <a:solidFill>
                  <a:srgbClr val="666666"/>
                </a:solidFill>
                <a:effectLst/>
                <a:latin typeface="Noto Sans KR"/>
              </a:rPr>
              <a:t>. </a:t>
            </a:r>
            <a:r>
              <a:rPr lang="ko-KR" altLang="en-US" b="0" i="0" dirty="0">
                <a:solidFill>
                  <a:srgbClr val="666666"/>
                </a:solidFill>
                <a:effectLst/>
                <a:latin typeface="Noto Sans KR"/>
              </a:rPr>
              <a:t>다시 말하자면</a:t>
            </a:r>
            <a:r>
              <a:rPr lang="en-US" altLang="ko-KR" b="0" i="0" dirty="0">
                <a:solidFill>
                  <a:srgbClr val="666666"/>
                </a:solidFill>
                <a:effectLst/>
                <a:latin typeface="Noto Sans KR"/>
              </a:rPr>
              <a:t>, </a:t>
            </a:r>
            <a:r>
              <a:rPr lang="ko-KR" altLang="en-US" b="0" i="0" dirty="0">
                <a:solidFill>
                  <a:srgbClr val="666666"/>
                </a:solidFill>
                <a:effectLst/>
                <a:latin typeface="Noto Sans KR"/>
              </a:rPr>
              <a:t>표본으로 부터 </a:t>
            </a:r>
            <a:r>
              <a:rPr lang="ko-KR" altLang="en-US" b="0" i="0" dirty="0" err="1">
                <a:solidFill>
                  <a:srgbClr val="666666"/>
                </a:solidFill>
                <a:effectLst/>
                <a:latin typeface="Noto Sans KR"/>
              </a:rPr>
              <a:t>모수를</a:t>
            </a:r>
            <a:r>
              <a:rPr lang="ko-KR" altLang="en-US" b="0" i="0" dirty="0">
                <a:solidFill>
                  <a:srgbClr val="666666"/>
                </a:solidFill>
                <a:effectLst/>
                <a:latin typeface="Noto Sans KR"/>
              </a:rPr>
              <a:t> 추정하는 방법론 중에 하나다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34</a:t>
            </a:fld>
            <a:endParaRPr lang="ko-KR" altLang="en-US"/>
          </a:p>
        </p:txBody>
      </p:sp>
    </p:spTree>
    <p:extLst>
      <p:ext uri="{BB962C8B-B14F-4D97-AF65-F5344CB8AC3E}">
        <p14:creationId xmlns:p14="http://schemas.microsoft.com/office/powerpoint/2010/main" val="30636731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en-US" altLang="ko-KR" b="0" i="0" dirty="0">
                <a:solidFill>
                  <a:srgbClr val="666666"/>
                </a:solidFill>
                <a:effectLst/>
                <a:latin typeface="Noto Sans KR"/>
              </a:rPr>
              <a:t>P</a:t>
            </a:r>
            <a:r>
              <a:rPr lang="ko-KR" altLang="en-US" b="0" i="0" dirty="0">
                <a:solidFill>
                  <a:srgbClr val="666666"/>
                </a:solidFill>
                <a:effectLst/>
                <a:latin typeface="Noto Sans KR"/>
              </a:rPr>
              <a:t>를 확률분포라고 하면</a:t>
            </a:r>
            <a:r>
              <a:rPr lang="en-US" altLang="ko-KR" b="0" i="0" dirty="0">
                <a:solidFill>
                  <a:srgbClr val="666666"/>
                </a:solidFill>
                <a:effectLst/>
                <a:latin typeface="Noto Sans KR"/>
              </a:rPr>
              <a:t>, </a:t>
            </a:r>
            <a:r>
              <a:rPr lang="ko-KR" altLang="en-US" b="0" i="0" dirty="0">
                <a:solidFill>
                  <a:srgbClr val="666666"/>
                </a:solidFill>
                <a:effectLst/>
                <a:latin typeface="Noto Sans KR"/>
              </a:rPr>
              <a:t>표본 </a:t>
            </a:r>
            <a:r>
              <a:rPr lang="en-US" altLang="ko-KR" b="0" i="0" dirty="0">
                <a:solidFill>
                  <a:srgbClr val="666666"/>
                </a:solidFill>
                <a:effectLst/>
                <a:latin typeface="Noto Sans KR"/>
              </a:rPr>
              <a:t>x</a:t>
            </a:r>
            <a:r>
              <a:rPr lang="ko-KR" altLang="en-US" b="0" i="0" dirty="0">
                <a:solidFill>
                  <a:srgbClr val="666666"/>
                </a:solidFill>
                <a:effectLst/>
                <a:latin typeface="Noto Sans KR"/>
              </a:rPr>
              <a:t>를 바탕으로 추정할 수 있는 </a:t>
            </a:r>
            <a:r>
              <a:rPr lang="ko-KR" altLang="en-US" b="0" i="0" dirty="0" err="1">
                <a:solidFill>
                  <a:srgbClr val="666666"/>
                </a:solidFill>
                <a:effectLst/>
                <a:latin typeface="Noto Sans KR"/>
              </a:rPr>
              <a:t>모수</a:t>
            </a:r>
            <a:r>
              <a:rPr lang="ko-KR" altLang="en-US" b="0" i="0" dirty="0">
                <a:solidFill>
                  <a:srgbClr val="666666"/>
                </a:solidFill>
                <a:effectLst/>
                <a:latin typeface="Noto Sans KR"/>
              </a:rPr>
              <a:t> </a:t>
            </a:r>
            <a:r>
              <a:rPr lang="ko-KR" altLang="en-US" b="0" i="0" dirty="0" err="1">
                <a:solidFill>
                  <a:srgbClr val="666666"/>
                </a:solidFill>
                <a:effectLst/>
                <a:latin typeface="Noto Sans KR"/>
              </a:rPr>
              <a:t>세타의</a:t>
            </a:r>
            <a:r>
              <a:rPr lang="ko-KR" altLang="en-US" b="0" i="0" dirty="0">
                <a:solidFill>
                  <a:srgbClr val="666666"/>
                </a:solidFill>
                <a:effectLst/>
                <a:latin typeface="Noto Sans KR"/>
              </a:rPr>
              <a:t> 값은 다음과 같이 표현할 수 있다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35</a:t>
            </a:fld>
            <a:endParaRPr lang="ko-KR" altLang="en-US"/>
          </a:p>
        </p:txBody>
      </p:sp>
    </p:spTree>
    <p:extLst>
      <p:ext uri="{BB962C8B-B14F-4D97-AF65-F5344CB8AC3E}">
        <p14:creationId xmlns:p14="http://schemas.microsoft.com/office/powerpoint/2010/main" val="10559359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예를들어</a:t>
            </a:r>
            <a:r>
              <a:rPr lang="ko-KR" altLang="en-US" b="0" i="0" dirty="0">
                <a:solidFill>
                  <a:srgbClr val="666666"/>
                </a:solidFill>
                <a:effectLst/>
                <a:latin typeface="Noto Sans KR"/>
              </a:rPr>
              <a:t> </a:t>
            </a:r>
            <a:r>
              <a:rPr lang="ko-KR" altLang="en-US" b="0" i="0" dirty="0" err="1">
                <a:solidFill>
                  <a:srgbClr val="666666"/>
                </a:solidFill>
                <a:effectLst/>
                <a:latin typeface="Noto Sans KR"/>
              </a:rPr>
              <a:t>가우시안</a:t>
            </a:r>
            <a:r>
              <a:rPr lang="ko-KR" altLang="en-US" b="0" i="0" dirty="0">
                <a:solidFill>
                  <a:srgbClr val="666666"/>
                </a:solidFill>
                <a:effectLst/>
                <a:latin typeface="Noto Sans KR"/>
              </a:rPr>
              <a:t> 분포에서 샘플 데이터가 </a:t>
            </a:r>
            <a:r>
              <a:rPr lang="en-US" altLang="ko-KR" b="0" i="0" dirty="0">
                <a:solidFill>
                  <a:srgbClr val="666666"/>
                </a:solidFill>
                <a:effectLst/>
                <a:latin typeface="Noto Sans KR"/>
              </a:rPr>
              <a:t>-3, 0, 1</a:t>
            </a:r>
            <a:r>
              <a:rPr lang="ko-KR" altLang="en-US" b="0" i="0" dirty="0">
                <a:solidFill>
                  <a:srgbClr val="666666"/>
                </a:solidFill>
                <a:effectLst/>
                <a:latin typeface="Noto Sans KR"/>
              </a:rPr>
              <a:t>이 주어졌다면</a:t>
            </a:r>
            <a:r>
              <a:rPr lang="en-US" altLang="ko-KR" b="0" i="0" dirty="0">
                <a:solidFill>
                  <a:srgbClr val="666666"/>
                </a:solidFill>
                <a:effectLst/>
                <a:latin typeface="Noto Sans KR"/>
              </a:rPr>
              <a:t>, </a:t>
            </a:r>
            <a:r>
              <a:rPr lang="ko-KR" altLang="en-US" b="0" i="0" dirty="0">
                <a:solidFill>
                  <a:srgbClr val="666666"/>
                </a:solidFill>
                <a:effectLst/>
                <a:latin typeface="Noto Sans KR"/>
              </a:rPr>
              <a:t>해당 확률 분포 값을 모두 곱하고 이것이 최대가 될 수 있는 </a:t>
            </a:r>
            <a:r>
              <a:rPr lang="ko-KR" altLang="en-US" b="0" i="0" dirty="0" err="1">
                <a:solidFill>
                  <a:srgbClr val="666666"/>
                </a:solidFill>
                <a:effectLst/>
                <a:latin typeface="Noto Sans KR"/>
              </a:rPr>
              <a:t>추정량이</a:t>
            </a:r>
            <a:r>
              <a:rPr lang="ko-KR" altLang="en-US" b="0" i="0" dirty="0">
                <a:solidFill>
                  <a:srgbClr val="666666"/>
                </a:solidFill>
                <a:effectLst/>
                <a:latin typeface="Noto Sans KR"/>
              </a:rPr>
              <a:t> 바로 최대가능도 </a:t>
            </a:r>
            <a:r>
              <a:rPr lang="ko-KR" altLang="en-US" b="0" i="0" dirty="0" err="1">
                <a:solidFill>
                  <a:srgbClr val="666666"/>
                </a:solidFill>
                <a:effectLst/>
                <a:latin typeface="Noto Sans KR"/>
              </a:rPr>
              <a:t>모수</a:t>
            </a:r>
            <a:r>
              <a:rPr lang="ko-KR" altLang="en-US" b="0" i="0" dirty="0">
                <a:solidFill>
                  <a:srgbClr val="666666"/>
                </a:solidFill>
                <a:effectLst/>
                <a:latin typeface="Noto Sans KR"/>
              </a:rPr>
              <a:t> 뮤임</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36</a:t>
            </a:fld>
            <a:endParaRPr lang="ko-KR" altLang="en-US"/>
          </a:p>
        </p:txBody>
      </p:sp>
    </p:spTree>
    <p:extLst>
      <p:ext uri="{BB962C8B-B14F-4D97-AF65-F5344CB8AC3E}">
        <p14:creationId xmlns:p14="http://schemas.microsoft.com/office/powerpoint/2010/main" val="1263877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근데 곱으로 표현하면 계산이 어렵다</a:t>
            </a:r>
            <a:r>
              <a:rPr lang="en-US" altLang="ko-KR" b="0" i="0" dirty="0">
                <a:solidFill>
                  <a:srgbClr val="666666"/>
                </a:solidFill>
                <a:effectLst/>
                <a:latin typeface="Noto Sans KR"/>
              </a:rPr>
              <a:t>. </a:t>
            </a:r>
            <a:r>
              <a:rPr lang="ko-KR" altLang="en-US" b="0" i="0" dirty="0">
                <a:solidFill>
                  <a:srgbClr val="666666"/>
                </a:solidFill>
                <a:effectLst/>
                <a:latin typeface="Noto Sans KR"/>
              </a:rPr>
              <a:t>특히 곱 계산에서는 </a:t>
            </a:r>
            <a:r>
              <a:rPr lang="ko-KR" altLang="en-US" b="0" i="0" dirty="0" err="1">
                <a:solidFill>
                  <a:srgbClr val="666666"/>
                </a:solidFill>
                <a:effectLst/>
                <a:latin typeface="Noto Sans KR"/>
              </a:rPr>
              <a:t>아래넘침이</a:t>
            </a:r>
            <a:r>
              <a:rPr lang="ko-KR" altLang="en-US" b="0" i="0" dirty="0">
                <a:solidFill>
                  <a:srgbClr val="666666"/>
                </a:solidFill>
                <a:effectLst/>
                <a:latin typeface="Noto Sans KR"/>
              </a:rPr>
              <a:t> 발생하기 쉽다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err="1">
                <a:solidFill>
                  <a:srgbClr val="666666"/>
                </a:solidFill>
                <a:effectLst/>
                <a:latin typeface="Noto Sans KR"/>
              </a:rPr>
              <a:t>이럴때</a:t>
            </a:r>
            <a:r>
              <a:rPr lang="ko-KR" altLang="en-US" b="0" i="0" dirty="0">
                <a:solidFill>
                  <a:srgbClr val="666666"/>
                </a:solidFill>
                <a:effectLst/>
                <a:latin typeface="Noto Sans KR"/>
              </a:rPr>
              <a:t> 가능도에 로그를 취하면 더 쉽게 할 수 있음</a:t>
            </a:r>
            <a:r>
              <a:rPr lang="en-US" altLang="ko-KR" b="0" i="0" dirty="0">
                <a:solidFill>
                  <a:srgbClr val="666666"/>
                </a:solidFill>
                <a:effectLst/>
                <a:latin typeface="Noto Sans KR"/>
              </a:rPr>
              <a:t>. </a:t>
            </a:r>
            <a:r>
              <a:rPr lang="ko-KR" altLang="en-US" b="0" i="0" dirty="0">
                <a:solidFill>
                  <a:srgbClr val="666666"/>
                </a:solidFill>
                <a:effectLst/>
                <a:latin typeface="Noto Sans KR"/>
              </a:rPr>
              <a:t>로그는 곱을 합으로 변하게 하고</a:t>
            </a:r>
            <a:r>
              <a:rPr lang="en-US" altLang="ko-KR" b="0" i="0" dirty="0">
                <a:solidFill>
                  <a:srgbClr val="666666"/>
                </a:solidFill>
                <a:effectLst/>
                <a:latin typeface="Noto Sans KR"/>
              </a:rPr>
              <a:t>, </a:t>
            </a:r>
            <a:r>
              <a:rPr lang="ko-KR" altLang="en-US" b="0" i="0" dirty="0">
                <a:solidFill>
                  <a:srgbClr val="666666"/>
                </a:solidFill>
                <a:effectLst/>
                <a:latin typeface="Noto Sans KR"/>
              </a:rPr>
              <a:t>최적화에는 문제가 되지 않음</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37</a:t>
            </a:fld>
            <a:endParaRPr lang="ko-KR" altLang="en-US"/>
          </a:p>
        </p:txBody>
      </p:sp>
    </p:spTree>
    <p:extLst>
      <p:ext uri="{BB962C8B-B14F-4D97-AF65-F5344CB8AC3E}">
        <p14:creationId xmlns:p14="http://schemas.microsoft.com/office/powerpoint/2010/main" val="4209353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예를들어</a:t>
            </a:r>
            <a:r>
              <a:rPr lang="ko-KR" altLang="en-US" b="0" i="0" dirty="0">
                <a:solidFill>
                  <a:srgbClr val="666666"/>
                </a:solidFill>
                <a:effectLst/>
                <a:latin typeface="Noto Sans KR"/>
              </a:rPr>
              <a:t> </a:t>
            </a:r>
            <a:r>
              <a:rPr lang="ko-KR" altLang="en-US" b="0" i="0" dirty="0" err="1">
                <a:solidFill>
                  <a:srgbClr val="666666"/>
                </a:solidFill>
                <a:effectLst/>
                <a:latin typeface="Noto Sans KR"/>
              </a:rPr>
              <a:t>가우시안</a:t>
            </a:r>
            <a:r>
              <a:rPr lang="ko-KR" altLang="en-US" b="0" i="0" dirty="0">
                <a:solidFill>
                  <a:srgbClr val="666666"/>
                </a:solidFill>
                <a:effectLst/>
                <a:latin typeface="Noto Sans KR"/>
              </a:rPr>
              <a:t> 분포에서 샘플 데이터가 </a:t>
            </a:r>
            <a:r>
              <a:rPr lang="en-US" altLang="ko-KR" b="0" i="0" dirty="0">
                <a:solidFill>
                  <a:srgbClr val="666666"/>
                </a:solidFill>
                <a:effectLst/>
                <a:latin typeface="Noto Sans KR"/>
              </a:rPr>
              <a:t>-3, 0, 1</a:t>
            </a:r>
            <a:r>
              <a:rPr lang="ko-KR" altLang="en-US" b="0" i="0" dirty="0">
                <a:solidFill>
                  <a:srgbClr val="666666"/>
                </a:solidFill>
                <a:effectLst/>
                <a:latin typeface="Noto Sans KR"/>
              </a:rPr>
              <a:t>이 주어졌다면</a:t>
            </a:r>
            <a:r>
              <a:rPr lang="en-US" altLang="ko-KR" b="0" i="0" dirty="0">
                <a:solidFill>
                  <a:srgbClr val="666666"/>
                </a:solidFill>
                <a:effectLst/>
                <a:latin typeface="Noto Sans KR"/>
              </a:rPr>
              <a:t>, </a:t>
            </a:r>
            <a:r>
              <a:rPr lang="ko-KR" altLang="en-US" b="0" i="0" dirty="0">
                <a:solidFill>
                  <a:srgbClr val="666666"/>
                </a:solidFill>
                <a:effectLst/>
                <a:latin typeface="Noto Sans KR"/>
              </a:rPr>
              <a:t>해당 확률 분포 값을 모두 곱하고 이것이 최대가 될 수 있는 </a:t>
            </a:r>
            <a:r>
              <a:rPr lang="ko-KR" altLang="en-US" b="0" i="0" dirty="0" err="1">
                <a:solidFill>
                  <a:srgbClr val="666666"/>
                </a:solidFill>
                <a:effectLst/>
                <a:latin typeface="Noto Sans KR"/>
              </a:rPr>
              <a:t>추정량이</a:t>
            </a:r>
            <a:r>
              <a:rPr lang="ko-KR" altLang="en-US" b="0" i="0" dirty="0">
                <a:solidFill>
                  <a:srgbClr val="666666"/>
                </a:solidFill>
                <a:effectLst/>
                <a:latin typeface="Noto Sans KR"/>
              </a:rPr>
              <a:t> 바로 최대가능도 </a:t>
            </a:r>
            <a:r>
              <a:rPr lang="ko-KR" altLang="en-US" b="0" i="0" dirty="0" err="1">
                <a:solidFill>
                  <a:srgbClr val="666666"/>
                </a:solidFill>
                <a:effectLst/>
                <a:latin typeface="Noto Sans KR"/>
              </a:rPr>
              <a:t>모수</a:t>
            </a:r>
            <a:r>
              <a:rPr lang="ko-KR" altLang="en-US" b="0" i="0" dirty="0">
                <a:solidFill>
                  <a:srgbClr val="666666"/>
                </a:solidFill>
                <a:effectLst/>
                <a:latin typeface="Noto Sans KR"/>
              </a:rPr>
              <a:t> 뮤임</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38</a:t>
            </a:fld>
            <a:endParaRPr lang="ko-KR" altLang="en-US"/>
          </a:p>
        </p:txBody>
      </p:sp>
    </p:spTree>
    <p:extLst>
      <p:ext uri="{BB962C8B-B14F-4D97-AF65-F5344CB8AC3E}">
        <p14:creationId xmlns:p14="http://schemas.microsoft.com/office/powerpoint/2010/main" val="18085520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지금까지는 </a:t>
            </a:r>
            <a:r>
              <a:rPr lang="ko-KR" altLang="en-US" b="0" i="0" dirty="0" err="1">
                <a:solidFill>
                  <a:srgbClr val="666666"/>
                </a:solidFill>
                <a:effectLst/>
                <a:latin typeface="Noto Sans KR"/>
              </a:rPr>
              <a:t>프리퀀티스트적인</a:t>
            </a:r>
            <a:r>
              <a:rPr lang="ko-KR" altLang="en-US" b="0" i="0" dirty="0">
                <a:solidFill>
                  <a:srgbClr val="666666"/>
                </a:solidFill>
                <a:effectLst/>
                <a:latin typeface="Noto Sans KR"/>
              </a:rPr>
              <a:t> 통계학 관점에서 </a:t>
            </a:r>
            <a:r>
              <a:rPr lang="ko-KR" altLang="en-US" b="0" i="0" dirty="0" err="1">
                <a:solidFill>
                  <a:srgbClr val="666666"/>
                </a:solidFill>
                <a:effectLst/>
                <a:latin typeface="Noto Sans KR"/>
              </a:rPr>
              <a:t>모수의</a:t>
            </a:r>
            <a:r>
              <a:rPr lang="ko-KR" altLang="en-US" b="0" i="0" dirty="0">
                <a:solidFill>
                  <a:srgbClr val="666666"/>
                </a:solidFill>
                <a:effectLst/>
                <a:latin typeface="Noto Sans KR"/>
              </a:rPr>
              <a:t> 한 가지 값을 추정한 후 그 </a:t>
            </a:r>
            <a:r>
              <a:rPr lang="ko-KR" altLang="en-US" b="0" i="0" dirty="0" err="1">
                <a:solidFill>
                  <a:srgbClr val="666666"/>
                </a:solidFill>
                <a:effectLst/>
                <a:latin typeface="Noto Sans KR"/>
              </a:rPr>
              <a:t>추정값에</a:t>
            </a:r>
            <a:r>
              <a:rPr lang="ko-KR" altLang="en-US" b="0" i="0" dirty="0">
                <a:solidFill>
                  <a:srgbClr val="666666"/>
                </a:solidFill>
                <a:effectLst/>
                <a:latin typeface="Noto Sans KR"/>
              </a:rPr>
              <a:t> 기초해 예측을 수행하는 접근 방식이었다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err="1">
                <a:solidFill>
                  <a:srgbClr val="666666"/>
                </a:solidFill>
                <a:effectLst/>
                <a:latin typeface="Noto Sans KR"/>
              </a:rPr>
              <a:t>그와달리</a:t>
            </a:r>
            <a:r>
              <a:rPr lang="ko-KR" altLang="en-US" b="0" i="0" dirty="0">
                <a:solidFill>
                  <a:srgbClr val="666666"/>
                </a:solidFill>
                <a:effectLst/>
                <a:latin typeface="Noto Sans KR"/>
              </a:rPr>
              <a:t> </a:t>
            </a:r>
            <a:r>
              <a:rPr lang="ko-KR" altLang="en-US" b="0" i="0" dirty="0" err="1">
                <a:solidFill>
                  <a:srgbClr val="666666"/>
                </a:solidFill>
                <a:effectLst/>
                <a:latin typeface="Noto Sans KR"/>
              </a:rPr>
              <a:t>베이즈</a:t>
            </a:r>
            <a:r>
              <a:rPr lang="ko-KR" altLang="en-US" b="0" i="0" dirty="0">
                <a:solidFill>
                  <a:srgbClr val="666666"/>
                </a:solidFill>
                <a:effectLst/>
                <a:latin typeface="Noto Sans KR"/>
              </a:rPr>
              <a:t> 통계학에서는 </a:t>
            </a:r>
            <a:r>
              <a:rPr lang="ko-KR" altLang="en-US" b="0" i="0" dirty="0" err="1">
                <a:solidFill>
                  <a:srgbClr val="666666"/>
                </a:solidFill>
                <a:effectLst/>
                <a:latin typeface="Noto Sans KR"/>
              </a:rPr>
              <a:t>모수</a:t>
            </a:r>
            <a:r>
              <a:rPr lang="ko-KR" altLang="en-US" b="0" i="0" dirty="0">
                <a:solidFill>
                  <a:srgbClr val="666666"/>
                </a:solidFill>
                <a:effectLst/>
                <a:latin typeface="Noto Sans KR"/>
              </a:rPr>
              <a:t> </a:t>
            </a:r>
            <a:r>
              <a:rPr lang="ko-KR" altLang="en-US" b="0" i="0" dirty="0" err="1">
                <a:solidFill>
                  <a:srgbClr val="666666"/>
                </a:solidFill>
                <a:effectLst/>
                <a:latin typeface="Noto Sans KR"/>
              </a:rPr>
              <a:t>세타는</a:t>
            </a:r>
            <a:r>
              <a:rPr lang="ko-KR" altLang="en-US" b="0" i="0" dirty="0">
                <a:solidFill>
                  <a:srgbClr val="666666"/>
                </a:solidFill>
                <a:effectLst/>
                <a:latin typeface="Noto Sans KR"/>
              </a:rPr>
              <a:t> 모든 값이 될 수 </a:t>
            </a:r>
            <a:r>
              <a:rPr lang="ko-KR" altLang="en-US" b="0" i="0" dirty="0" err="1">
                <a:solidFill>
                  <a:srgbClr val="666666"/>
                </a:solidFill>
                <a:effectLst/>
                <a:latin typeface="Noto Sans KR"/>
              </a:rPr>
              <a:t>있다라는</a:t>
            </a:r>
            <a:r>
              <a:rPr lang="ko-KR" altLang="en-US" b="0" i="0" dirty="0">
                <a:solidFill>
                  <a:srgbClr val="666666"/>
                </a:solidFill>
                <a:effectLst/>
                <a:latin typeface="Noto Sans KR"/>
              </a:rPr>
              <a:t> 관점에서 접근한다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err="1">
                <a:solidFill>
                  <a:srgbClr val="666666"/>
                </a:solidFill>
                <a:effectLst/>
                <a:latin typeface="Noto Sans KR"/>
              </a:rPr>
              <a:t>프리퀀티스트적인</a:t>
            </a:r>
            <a:r>
              <a:rPr lang="ko-KR" altLang="en-US" b="0" i="0" dirty="0">
                <a:solidFill>
                  <a:srgbClr val="666666"/>
                </a:solidFill>
                <a:effectLst/>
                <a:latin typeface="Noto Sans KR"/>
              </a:rPr>
              <a:t> 관점에선 </a:t>
            </a:r>
            <a:r>
              <a:rPr lang="ko-KR" altLang="en-US" b="0" i="0" dirty="0" err="1">
                <a:solidFill>
                  <a:srgbClr val="666666"/>
                </a:solidFill>
                <a:effectLst/>
                <a:latin typeface="Noto Sans KR"/>
              </a:rPr>
              <a:t>모수를</a:t>
            </a:r>
            <a:r>
              <a:rPr lang="ko-KR" altLang="en-US" b="0" i="0" dirty="0">
                <a:solidFill>
                  <a:srgbClr val="666666"/>
                </a:solidFill>
                <a:effectLst/>
                <a:latin typeface="Noto Sans KR"/>
              </a:rPr>
              <a:t> 미지의 상수로 간주했지만</a:t>
            </a:r>
            <a:r>
              <a:rPr lang="en-US" altLang="ko-KR" b="0" i="0" dirty="0">
                <a:solidFill>
                  <a:srgbClr val="666666"/>
                </a:solidFill>
                <a:effectLst/>
                <a:latin typeface="Noto Sans KR"/>
              </a:rPr>
              <a:t>, </a:t>
            </a:r>
            <a:r>
              <a:rPr lang="ko-KR" altLang="en-US" b="0" i="0" dirty="0">
                <a:solidFill>
                  <a:srgbClr val="666666"/>
                </a:solidFill>
                <a:effectLst/>
                <a:latin typeface="Noto Sans KR"/>
              </a:rPr>
              <a:t>베이지안 추정에선 </a:t>
            </a:r>
            <a:r>
              <a:rPr lang="ko-KR" altLang="en-US" b="0" i="0" dirty="0" err="1">
                <a:solidFill>
                  <a:srgbClr val="666666"/>
                </a:solidFill>
                <a:effectLst/>
                <a:latin typeface="Noto Sans KR"/>
              </a:rPr>
              <a:t>모수를</a:t>
            </a:r>
            <a:r>
              <a:rPr lang="ko-KR" altLang="en-US" b="0" i="0" dirty="0">
                <a:solidFill>
                  <a:srgbClr val="666666"/>
                </a:solidFill>
                <a:effectLst/>
                <a:latin typeface="Noto Sans KR"/>
              </a:rPr>
              <a:t> 확률변수로 간주한다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39</a:t>
            </a:fld>
            <a:endParaRPr lang="ko-KR" altLang="en-US"/>
          </a:p>
        </p:txBody>
      </p:sp>
    </p:spTree>
    <p:extLst>
      <p:ext uri="{BB962C8B-B14F-4D97-AF65-F5344CB8AC3E}">
        <p14:creationId xmlns:p14="http://schemas.microsoft.com/office/powerpoint/2010/main" val="9052014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주사위를 충분히 많이 굴리면 숫자 </a:t>
            </a:r>
            <a:r>
              <a:rPr lang="en-US" altLang="ko-KR" b="0" i="0" dirty="0">
                <a:solidFill>
                  <a:srgbClr val="666666"/>
                </a:solidFill>
                <a:effectLst/>
                <a:latin typeface="Noto Sans KR"/>
              </a:rPr>
              <a:t>2</a:t>
            </a:r>
            <a:r>
              <a:rPr lang="ko-KR" altLang="en-US" b="0" i="0" dirty="0">
                <a:solidFill>
                  <a:srgbClr val="666666"/>
                </a:solidFill>
                <a:effectLst/>
                <a:latin typeface="Noto Sans KR"/>
              </a:rPr>
              <a:t>가 나올 확률이 </a:t>
            </a:r>
            <a:r>
              <a:rPr lang="en-US" altLang="ko-KR" b="0" i="0" dirty="0">
                <a:solidFill>
                  <a:srgbClr val="666666"/>
                </a:solidFill>
                <a:effectLst/>
                <a:latin typeface="Noto Sans KR"/>
              </a:rPr>
              <a:t>1/6</a:t>
            </a:r>
            <a:r>
              <a:rPr lang="ko-KR" altLang="en-US" b="0" i="0" dirty="0">
                <a:solidFill>
                  <a:srgbClr val="666666"/>
                </a:solidFill>
                <a:effectLst/>
                <a:latin typeface="Noto Sans KR"/>
              </a:rPr>
              <a:t>에 가까워지겠지만</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미국 대통령 </a:t>
            </a:r>
            <a:r>
              <a:rPr lang="en-US" altLang="ko-KR" b="0" i="0" dirty="0">
                <a:solidFill>
                  <a:srgbClr val="666666"/>
                </a:solidFill>
                <a:effectLst/>
                <a:latin typeface="Noto Sans KR"/>
              </a:rPr>
              <a:t>A</a:t>
            </a:r>
            <a:r>
              <a:rPr lang="ko-KR" altLang="en-US" b="0" i="0" dirty="0">
                <a:solidFill>
                  <a:srgbClr val="666666"/>
                </a:solidFill>
                <a:effectLst/>
                <a:latin typeface="Noto Sans KR"/>
              </a:rPr>
              <a:t>가 재선될 확률을 이렇게 구할 수 있을까</a:t>
            </a:r>
            <a:r>
              <a:rPr lang="en-US" altLang="ko-KR" b="0" i="0" dirty="0">
                <a:solidFill>
                  <a:srgbClr val="666666"/>
                </a:solidFill>
                <a:effectLst/>
                <a:latin typeface="Noto Sans KR"/>
              </a:rPr>
              <a:t>? </a:t>
            </a:r>
            <a:r>
              <a:rPr lang="ko-KR" altLang="en-US" b="0" i="0" dirty="0">
                <a:solidFill>
                  <a:srgbClr val="666666"/>
                </a:solidFill>
                <a:effectLst/>
                <a:latin typeface="Noto Sans KR"/>
              </a:rPr>
              <a:t>이게 적절한 방법일까</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40</a:t>
            </a:fld>
            <a:endParaRPr lang="ko-KR" altLang="en-US"/>
          </a:p>
        </p:txBody>
      </p:sp>
    </p:spTree>
    <p:extLst>
      <p:ext uri="{BB962C8B-B14F-4D97-AF65-F5344CB8AC3E}">
        <p14:creationId xmlns:p14="http://schemas.microsoft.com/office/powerpoint/2010/main" val="27304308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en-US" altLang="ko-KR" b="0" i="0" dirty="0">
                <a:solidFill>
                  <a:srgbClr val="666666"/>
                </a:solidFill>
                <a:effectLst/>
                <a:latin typeface="Noto Sans KR"/>
              </a:rPr>
              <a:t>M</a:t>
            </a:r>
            <a:r>
              <a:rPr lang="ko-KR" altLang="en-US" b="0" i="0" dirty="0">
                <a:solidFill>
                  <a:srgbClr val="666666"/>
                </a:solidFill>
                <a:effectLst/>
                <a:latin typeface="Noto Sans KR"/>
              </a:rPr>
              <a:t>개의샘플 데이터가 </a:t>
            </a:r>
            <a:r>
              <a:rPr lang="ko-KR" altLang="en-US" b="0" i="0" dirty="0" err="1">
                <a:solidFill>
                  <a:srgbClr val="666666"/>
                </a:solidFill>
                <a:effectLst/>
                <a:latin typeface="Noto Sans KR"/>
              </a:rPr>
              <a:t>있다고하면</a:t>
            </a:r>
            <a:r>
              <a:rPr lang="en-US" altLang="ko-KR" b="0" i="0" dirty="0">
                <a:solidFill>
                  <a:srgbClr val="666666"/>
                </a:solidFill>
                <a:effectLst/>
                <a:latin typeface="Noto Sans KR"/>
              </a:rPr>
              <a:t>, </a:t>
            </a:r>
            <a:r>
              <a:rPr lang="ko-KR" altLang="en-US" b="0" i="0" dirty="0">
                <a:solidFill>
                  <a:srgbClr val="666666"/>
                </a:solidFill>
                <a:effectLst/>
                <a:latin typeface="Noto Sans KR"/>
              </a:rPr>
              <a:t>이 자료가 </a:t>
            </a:r>
            <a:r>
              <a:rPr lang="ko-KR" altLang="en-US" b="0" i="0" dirty="0" err="1">
                <a:solidFill>
                  <a:srgbClr val="666666"/>
                </a:solidFill>
                <a:effectLst/>
                <a:latin typeface="Noto Sans KR"/>
              </a:rPr>
              <a:t>모수에</a:t>
            </a:r>
            <a:r>
              <a:rPr lang="ko-KR" altLang="en-US" b="0" i="0" dirty="0">
                <a:solidFill>
                  <a:srgbClr val="666666"/>
                </a:solidFill>
                <a:effectLst/>
                <a:latin typeface="Noto Sans KR"/>
              </a:rPr>
              <a:t> 대한 믿음에 미치는 효과를 가능도를 </a:t>
            </a:r>
            <a:r>
              <a:rPr lang="ko-KR" altLang="en-US" b="0" i="0" dirty="0" err="1">
                <a:solidFill>
                  <a:srgbClr val="666666"/>
                </a:solidFill>
                <a:effectLst/>
                <a:latin typeface="Noto Sans KR"/>
              </a:rPr>
              <a:t>베이즈</a:t>
            </a:r>
            <a:r>
              <a:rPr lang="ko-KR" altLang="en-US" b="0" i="0" dirty="0">
                <a:solidFill>
                  <a:srgbClr val="666666"/>
                </a:solidFill>
                <a:effectLst/>
                <a:latin typeface="Noto Sans KR"/>
              </a:rPr>
              <a:t> 법칙에 따라 사전 분포와 결합해서 구할 수 있다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41</a:t>
            </a:fld>
            <a:endParaRPr lang="ko-KR" altLang="en-US"/>
          </a:p>
        </p:txBody>
      </p:sp>
    </p:spTree>
    <p:extLst>
      <p:ext uri="{BB962C8B-B14F-4D97-AF65-F5344CB8AC3E}">
        <p14:creationId xmlns:p14="http://schemas.microsoft.com/office/powerpoint/2010/main" val="3305805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회귀 문제</a:t>
            </a:r>
            <a:r>
              <a:rPr lang="en-US" altLang="ko-KR" dirty="0"/>
              <a:t>,</a:t>
            </a:r>
          </a:p>
          <a:p>
            <a:r>
              <a:rPr lang="ko-KR" altLang="en-US" dirty="0"/>
              <a:t>전사 문제 </a:t>
            </a:r>
            <a:r>
              <a:rPr lang="en-US" altLang="ko-KR" dirty="0"/>
              <a:t>(</a:t>
            </a:r>
            <a:r>
              <a:rPr lang="ko-KR" altLang="en-US" dirty="0"/>
              <a:t>옮겨 쓰기</a:t>
            </a:r>
            <a:r>
              <a:rPr lang="en-US" altLang="ko-KR" dirty="0"/>
              <a:t>) : OCR </a:t>
            </a:r>
            <a:r>
              <a:rPr lang="ko-KR" altLang="en-US" dirty="0"/>
              <a:t>등</a:t>
            </a:r>
            <a:r>
              <a:rPr lang="en-US" altLang="ko-KR" dirty="0"/>
              <a:t>..</a:t>
            </a:r>
          </a:p>
          <a:p>
            <a:r>
              <a:rPr lang="ko-KR" altLang="en-US" dirty="0"/>
              <a:t>번역</a:t>
            </a:r>
            <a:endParaRPr lang="en-US" altLang="ko-KR"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6</a:t>
            </a:fld>
            <a:endParaRPr lang="ko-KR" altLang="en-US"/>
          </a:p>
        </p:txBody>
      </p:sp>
    </p:spTree>
    <p:extLst>
      <p:ext uri="{BB962C8B-B14F-4D97-AF65-F5344CB8AC3E}">
        <p14:creationId xmlns:p14="http://schemas.microsoft.com/office/powerpoint/2010/main" val="27945504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예를들어</a:t>
            </a:r>
            <a:r>
              <a:rPr lang="ko-KR" altLang="en-US" b="0" i="0" dirty="0">
                <a:solidFill>
                  <a:srgbClr val="666666"/>
                </a:solidFill>
                <a:effectLst/>
                <a:latin typeface="Noto Sans KR"/>
              </a:rPr>
              <a:t> </a:t>
            </a:r>
            <a:r>
              <a:rPr lang="en-US" altLang="ko-KR" b="0" i="0" dirty="0">
                <a:solidFill>
                  <a:srgbClr val="666666"/>
                </a:solidFill>
                <a:effectLst/>
                <a:latin typeface="Noto Sans KR"/>
              </a:rPr>
              <a:t>4</a:t>
            </a:r>
            <a:r>
              <a:rPr lang="ko-KR" altLang="en-US" b="0" i="0" dirty="0">
                <a:solidFill>
                  <a:srgbClr val="666666"/>
                </a:solidFill>
                <a:effectLst/>
                <a:latin typeface="Noto Sans KR"/>
              </a:rPr>
              <a:t>가지의 주머니가 있고</a:t>
            </a:r>
            <a:r>
              <a:rPr lang="en-US" altLang="ko-KR" b="0" i="0" dirty="0">
                <a:solidFill>
                  <a:srgbClr val="666666"/>
                </a:solidFill>
                <a:effectLst/>
                <a:latin typeface="Noto Sans KR"/>
              </a:rPr>
              <a:t>, </a:t>
            </a:r>
            <a:r>
              <a:rPr lang="ko-KR" altLang="en-US" b="0" i="0" dirty="0">
                <a:solidFill>
                  <a:srgbClr val="666666"/>
                </a:solidFill>
                <a:effectLst/>
                <a:latin typeface="Noto Sans KR"/>
              </a:rPr>
              <a:t>한가지 주머니를 선택하고</a:t>
            </a:r>
            <a:r>
              <a:rPr lang="en-US" altLang="ko-KR" b="0" i="0" dirty="0">
                <a:solidFill>
                  <a:srgbClr val="666666"/>
                </a:solidFill>
                <a:effectLst/>
                <a:latin typeface="Noto Sans KR"/>
              </a:rPr>
              <a:t>, </a:t>
            </a:r>
            <a:r>
              <a:rPr lang="ko-KR" altLang="en-US" b="0" i="0" dirty="0">
                <a:solidFill>
                  <a:srgbClr val="666666"/>
                </a:solidFill>
                <a:effectLst/>
                <a:latin typeface="Noto Sans KR"/>
              </a:rPr>
              <a:t>공을 뽑았을 때 </a:t>
            </a:r>
            <a:r>
              <a:rPr lang="ko-KR" altLang="en-US" b="0" i="0" dirty="0" err="1">
                <a:solidFill>
                  <a:srgbClr val="666666"/>
                </a:solidFill>
                <a:effectLst/>
                <a:latin typeface="Noto Sans KR"/>
              </a:rPr>
              <a:t>빨간공이었다면</a:t>
            </a:r>
            <a:r>
              <a:rPr lang="en-US" altLang="ko-KR" b="0" i="0" dirty="0">
                <a:solidFill>
                  <a:srgbClr val="666666"/>
                </a:solidFill>
                <a:effectLst/>
                <a:latin typeface="Noto Sans KR"/>
              </a:rPr>
              <a:t>, </a:t>
            </a:r>
            <a:r>
              <a:rPr lang="ko-KR" altLang="en-US" b="0" i="0" dirty="0">
                <a:solidFill>
                  <a:srgbClr val="666666"/>
                </a:solidFill>
                <a:effectLst/>
                <a:latin typeface="Noto Sans KR"/>
              </a:rPr>
              <a:t>어떤 주머니를 선택했던 것일까</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42</a:t>
            </a:fld>
            <a:endParaRPr lang="ko-KR" altLang="en-US"/>
          </a:p>
        </p:txBody>
      </p:sp>
    </p:spTree>
    <p:extLst>
      <p:ext uri="{BB962C8B-B14F-4D97-AF65-F5344CB8AC3E}">
        <p14:creationId xmlns:p14="http://schemas.microsoft.com/office/powerpoint/2010/main" val="20184423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처음엔 주머니를 뽑을 확률은 </a:t>
            </a:r>
            <a:r>
              <a:rPr lang="en-US" altLang="ko-KR" b="0" i="0" dirty="0">
                <a:solidFill>
                  <a:srgbClr val="666666"/>
                </a:solidFill>
                <a:effectLst/>
                <a:latin typeface="Noto Sans KR"/>
              </a:rPr>
              <a:t>4</a:t>
            </a:r>
            <a:r>
              <a:rPr lang="ko-KR" altLang="en-US" b="0" i="0" dirty="0">
                <a:solidFill>
                  <a:srgbClr val="666666"/>
                </a:solidFill>
                <a:effectLst/>
                <a:latin typeface="Noto Sans KR"/>
              </a:rPr>
              <a:t>개 모두 동일하게 </a:t>
            </a:r>
            <a:r>
              <a:rPr lang="en-US" altLang="ko-KR" b="0" i="0" dirty="0">
                <a:solidFill>
                  <a:srgbClr val="666666"/>
                </a:solidFill>
                <a:effectLst/>
                <a:latin typeface="Noto Sans KR"/>
              </a:rPr>
              <a:t>¼ , </a:t>
            </a:r>
            <a:r>
              <a:rPr lang="ko-KR" altLang="en-US" b="0" i="0" dirty="0">
                <a:solidFill>
                  <a:srgbClr val="666666"/>
                </a:solidFill>
                <a:effectLst/>
                <a:latin typeface="Noto Sans KR"/>
              </a:rPr>
              <a:t>각각 조건부 확률은 다음과 같고</a:t>
            </a:r>
            <a:r>
              <a:rPr lang="en-US" altLang="ko-KR" b="0" i="0" dirty="0">
                <a:solidFill>
                  <a:srgbClr val="666666"/>
                </a:solidFill>
                <a:effectLst/>
                <a:latin typeface="Noto Sans KR"/>
              </a:rPr>
              <a:t>. P(red)</a:t>
            </a:r>
            <a:r>
              <a:rPr lang="ko-KR" altLang="en-US" b="0" i="0" dirty="0">
                <a:solidFill>
                  <a:srgbClr val="666666"/>
                </a:solidFill>
                <a:effectLst/>
                <a:latin typeface="Noto Sans KR"/>
              </a:rPr>
              <a:t>는 </a:t>
            </a:r>
            <a:r>
              <a:rPr lang="ko-KR" altLang="en-US" b="0" i="0" dirty="0" err="1">
                <a:solidFill>
                  <a:srgbClr val="666666"/>
                </a:solidFill>
                <a:effectLst/>
                <a:latin typeface="Noto Sans KR"/>
              </a:rPr>
              <a:t>빨간공</a:t>
            </a:r>
            <a:r>
              <a:rPr lang="en-US" altLang="ko-KR" b="0" i="0" dirty="0">
                <a:solidFill>
                  <a:srgbClr val="666666"/>
                </a:solidFill>
                <a:effectLst/>
                <a:latin typeface="Noto Sans KR"/>
              </a:rPr>
              <a:t>/</a:t>
            </a:r>
            <a:r>
              <a:rPr lang="ko-KR" altLang="en-US" b="0" i="0" dirty="0" err="1">
                <a:solidFill>
                  <a:srgbClr val="666666"/>
                </a:solidFill>
                <a:effectLst/>
                <a:latin typeface="Noto Sans KR"/>
              </a:rPr>
              <a:t>전체공</a:t>
            </a:r>
            <a:r>
              <a:rPr lang="en-US" altLang="ko-KR" b="0" i="0" dirty="0">
                <a:solidFill>
                  <a:srgbClr val="666666"/>
                </a:solidFill>
                <a:effectLst/>
                <a:latin typeface="Noto Sans KR"/>
              </a:rPr>
              <a:t>=1/2 </a:t>
            </a:r>
            <a:r>
              <a:rPr lang="ko-KR" altLang="en-US" b="0" i="0" dirty="0">
                <a:solidFill>
                  <a:srgbClr val="666666"/>
                </a:solidFill>
                <a:effectLst/>
                <a:latin typeface="Noto Sans KR"/>
              </a:rPr>
              <a:t>로 동일</a:t>
            </a:r>
            <a:r>
              <a:rPr lang="en-US" altLang="ko-KR" b="0" i="0" dirty="0">
                <a:solidFill>
                  <a:srgbClr val="666666"/>
                </a:solidFill>
                <a:effectLst/>
                <a:latin typeface="Noto Sans KR"/>
              </a:rPr>
              <a:t>.</a:t>
            </a:r>
          </a:p>
          <a:p>
            <a:pPr algn="l">
              <a:buFont typeface="Arial" panose="020B0604020202020204" pitchFamily="34" charset="0"/>
              <a:buNone/>
            </a:pPr>
            <a:endParaRPr lang="en-US" altLang="ko-KR"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43</a:t>
            </a:fld>
            <a:endParaRPr lang="ko-KR" altLang="en-US"/>
          </a:p>
        </p:txBody>
      </p:sp>
    </p:spTree>
    <p:extLst>
      <p:ext uri="{BB962C8B-B14F-4D97-AF65-F5344CB8AC3E}">
        <p14:creationId xmlns:p14="http://schemas.microsoft.com/office/powerpoint/2010/main" val="17534851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예를들어</a:t>
            </a:r>
            <a:r>
              <a:rPr lang="ko-KR" altLang="en-US" b="0" i="0" dirty="0">
                <a:solidFill>
                  <a:srgbClr val="666666"/>
                </a:solidFill>
                <a:effectLst/>
                <a:latin typeface="Noto Sans KR"/>
              </a:rPr>
              <a:t> </a:t>
            </a:r>
            <a:r>
              <a:rPr lang="en-US" altLang="ko-KR" b="0" i="0" dirty="0">
                <a:solidFill>
                  <a:srgbClr val="666666"/>
                </a:solidFill>
                <a:effectLst/>
                <a:latin typeface="Noto Sans KR"/>
              </a:rPr>
              <a:t>4</a:t>
            </a:r>
            <a:r>
              <a:rPr lang="ko-KR" altLang="en-US" b="0" i="0" dirty="0">
                <a:solidFill>
                  <a:srgbClr val="666666"/>
                </a:solidFill>
                <a:effectLst/>
                <a:latin typeface="Noto Sans KR"/>
              </a:rPr>
              <a:t>가지의 주머니가 있고</a:t>
            </a:r>
            <a:r>
              <a:rPr lang="en-US" altLang="ko-KR" b="0" i="0" dirty="0">
                <a:solidFill>
                  <a:srgbClr val="666666"/>
                </a:solidFill>
                <a:effectLst/>
                <a:latin typeface="Noto Sans KR"/>
              </a:rPr>
              <a:t>, </a:t>
            </a:r>
            <a:r>
              <a:rPr lang="ko-KR" altLang="en-US" b="0" i="0" dirty="0">
                <a:solidFill>
                  <a:srgbClr val="666666"/>
                </a:solidFill>
                <a:effectLst/>
                <a:latin typeface="Noto Sans KR"/>
              </a:rPr>
              <a:t>한가지 주머니를 선택하고</a:t>
            </a:r>
            <a:r>
              <a:rPr lang="en-US" altLang="ko-KR" b="0" i="0" dirty="0">
                <a:solidFill>
                  <a:srgbClr val="666666"/>
                </a:solidFill>
                <a:effectLst/>
                <a:latin typeface="Noto Sans KR"/>
              </a:rPr>
              <a:t>, </a:t>
            </a:r>
            <a:r>
              <a:rPr lang="ko-KR" altLang="en-US" b="0" i="0" dirty="0">
                <a:solidFill>
                  <a:srgbClr val="666666"/>
                </a:solidFill>
                <a:effectLst/>
                <a:latin typeface="Noto Sans KR"/>
              </a:rPr>
              <a:t>공을 뽑았을 때 </a:t>
            </a:r>
            <a:r>
              <a:rPr lang="ko-KR" altLang="en-US" b="0" i="0" dirty="0" err="1">
                <a:solidFill>
                  <a:srgbClr val="666666"/>
                </a:solidFill>
                <a:effectLst/>
                <a:latin typeface="Noto Sans KR"/>
              </a:rPr>
              <a:t>빨간공이었다면</a:t>
            </a:r>
            <a:r>
              <a:rPr lang="en-US" altLang="ko-KR" b="0" i="0" dirty="0">
                <a:solidFill>
                  <a:srgbClr val="666666"/>
                </a:solidFill>
                <a:effectLst/>
                <a:latin typeface="Noto Sans KR"/>
              </a:rPr>
              <a:t>, </a:t>
            </a:r>
            <a:r>
              <a:rPr lang="ko-KR" altLang="en-US" b="0" i="0" dirty="0">
                <a:solidFill>
                  <a:srgbClr val="666666"/>
                </a:solidFill>
                <a:effectLst/>
                <a:latin typeface="Noto Sans KR"/>
              </a:rPr>
              <a:t>어떤 주머니를 선택했던 것일까</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44</a:t>
            </a:fld>
            <a:endParaRPr lang="ko-KR" altLang="en-US"/>
          </a:p>
        </p:txBody>
      </p:sp>
    </p:spTree>
    <p:extLst>
      <p:ext uri="{BB962C8B-B14F-4D97-AF65-F5344CB8AC3E}">
        <p14:creationId xmlns:p14="http://schemas.microsoft.com/office/powerpoint/2010/main" val="24144419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베이지안 통계법은 </a:t>
            </a:r>
            <a:r>
              <a:rPr lang="ko-KR" altLang="en-US" b="0" i="0" dirty="0" err="1">
                <a:solidFill>
                  <a:srgbClr val="666666"/>
                </a:solidFill>
                <a:effectLst/>
                <a:latin typeface="Noto Sans KR"/>
              </a:rPr>
              <a:t>이런식으로</a:t>
            </a:r>
            <a:r>
              <a:rPr lang="ko-KR" altLang="en-US" b="0" i="0" dirty="0">
                <a:solidFill>
                  <a:srgbClr val="666666"/>
                </a:solidFill>
                <a:effectLst/>
                <a:latin typeface="Noto Sans KR"/>
              </a:rPr>
              <a:t> 가능도와 사전확률을 이용해서 사후 확률을 </a:t>
            </a:r>
            <a:r>
              <a:rPr lang="ko-KR" altLang="en-US" b="0" i="0" dirty="0" err="1">
                <a:solidFill>
                  <a:srgbClr val="666666"/>
                </a:solidFill>
                <a:effectLst/>
                <a:latin typeface="Noto Sans KR"/>
              </a:rPr>
              <a:t>업데이트해나가며</a:t>
            </a:r>
            <a:r>
              <a:rPr lang="en-US" altLang="ko-KR" b="0" i="0" dirty="0">
                <a:solidFill>
                  <a:srgbClr val="666666"/>
                </a:solidFill>
                <a:effectLst/>
                <a:latin typeface="Noto Sans KR"/>
              </a:rPr>
              <a:t>, </a:t>
            </a:r>
            <a:r>
              <a:rPr lang="ko-KR" altLang="en-US" b="0" i="0" dirty="0" err="1">
                <a:solidFill>
                  <a:srgbClr val="666666"/>
                </a:solidFill>
                <a:effectLst/>
                <a:latin typeface="Noto Sans KR"/>
              </a:rPr>
              <a:t>모수의</a:t>
            </a:r>
            <a:r>
              <a:rPr lang="ko-KR" altLang="en-US" b="0" i="0" dirty="0">
                <a:solidFill>
                  <a:srgbClr val="666666"/>
                </a:solidFill>
                <a:effectLst/>
                <a:latin typeface="Noto Sans KR"/>
              </a:rPr>
              <a:t> 확률분포를 계산한다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훈련 데이터셋이 제한적일 때 베이지안 통계법을 사용하는 것이 일반화에 유리하지만</a:t>
            </a:r>
            <a:r>
              <a:rPr lang="en-US" altLang="ko-KR" b="0" i="0" dirty="0">
                <a:solidFill>
                  <a:srgbClr val="666666"/>
                </a:solidFill>
                <a:effectLst/>
                <a:latin typeface="Noto Sans KR"/>
              </a:rPr>
              <a:t>, </a:t>
            </a:r>
            <a:r>
              <a:rPr lang="ko-KR" altLang="en-US" b="0" i="0" dirty="0">
                <a:solidFill>
                  <a:srgbClr val="666666"/>
                </a:solidFill>
                <a:effectLst/>
                <a:latin typeface="Noto Sans KR"/>
              </a:rPr>
              <a:t>데이터 양이 늘어나면 </a:t>
            </a:r>
            <a:r>
              <a:rPr lang="ko-KR" altLang="en-US" b="0" i="0" dirty="0" err="1">
                <a:solidFill>
                  <a:srgbClr val="666666"/>
                </a:solidFill>
                <a:effectLst/>
                <a:latin typeface="Noto Sans KR"/>
              </a:rPr>
              <a:t>계산량이</a:t>
            </a:r>
            <a:r>
              <a:rPr lang="ko-KR" altLang="en-US" b="0" i="0" dirty="0">
                <a:solidFill>
                  <a:srgbClr val="666666"/>
                </a:solidFill>
                <a:effectLst/>
                <a:latin typeface="Noto Sans KR"/>
              </a:rPr>
              <a:t> 커진다는 단점이 있다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45</a:t>
            </a:fld>
            <a:endParaRPr lang="ko-KR" altLang="en-US"/>
          </a:p>
        </p:txBody>
      </p:sp>
    </p:spTree>
    <p:extLst>
      <p:ext uri="{BB962C8B-B14F-4D97-AF65-F5344CB8AC3E}">
        <p14:creationId xmlns:p14="http://schemas.microsoft.com/office/powerpoint/2010/main" val="1500134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46</a:t>
            </a:fld>
            <a:endParaRPr lang="ko-KR" altLang="en-US"/>
          </a:p>
        </p:txBody>
      </p:sp>
    </p:spTree>
    <p:extLst>
      <p:ext uri="{BB962C8B-B14F-4D97-AF65-F5344CB8AC3E}">
        <p14:creationId xmlns:p14="http://schemas.microsoft.com/office/powerpoint/2010/main" val="3958866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구조적 번역 </a:t>
            </a:r>
            <a:r>
              <a:rPr lang="en-US" altLang="ko-KR" dirty="0"/>
              <a:t>=&gt; </a:t>
            </a:r>
            <a:r>
              <a:rPr lang="ko-KR" altLang="en-US" dirty="0"/>
              <a:t>구문분석</a:t>
            </a:r>
            <a:r>
              <a:rPr lang="en-US" altLang="ko-KR" dirty="0"/>
              <a:t>, </a:t>
            </a:r>
            <a:r>
              <a:rPr lang="ko-KR" altLang="en-US" dirty="0"/>
              <a:t>이미지</a:t>
            </a:r>
            <a:r>
              <a:rPr lang="en-US" altLang="ko-KR" dirty="0"/>
              <a:t> to title</a:t>
            </a:r>
            <a:r>
              <a:rPr lang="ko-KR" altLang="en-US" dirty="0"/>
              <a:t> 등</a:t>
            </a:r>
            <a:r>
              <a:rPr lang="en-US" altLang="ko-KR" dirty="0"/>
              <a:t>..</a:t>
            </a:r>
          </a:p>
          <a:p>
            <a:r>
              <a:rPr lang="ko-KR" altLang="en-US" dirty="0"/>
              <a:t>이상치 탐지</a:t>
            </a:r>
            <a:r>
              <a:rPr lang="en-US" altLang="ko-KR" dirty="0"/>
              <a:t>.</a:t>
            </a:r>
          </a:p>
          <a:p>
            <a:r>
              <a:rPr lang="ko-KR" altLang="en-US" dirty="0"/>
              <a:t>합성과 표본 추출</a:t>
            </a:r>
            <a:endParaRPr lang="en-US" altLang="ko-KR"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7</a:t>
            </a:fld>
            <a:endParaRPr lang="ko-KR" altLang="en-US"/>
          </a:p>
        </p:txBody>
      </p:sp>
    </p:spTree>
    <p:extLst>
      <p:ext uri="{BB962C8B-B14F-4D97-AF65-F5344CB8AC3E}">
        <p14:creationId xmlns:p14="http://schemas.microsoft.com/office/powerpoint/2010/main" val="2279581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결측값</a:t>
            </a:r>
            <a:r>
              <a:rPr lang="ko-KR" altLang="en-US" dirty="0"/>
              <a:t> 대체</a:t>
            </a:r>
            <a:endParaRPr lang="en-US" altLang="ko-KR" dirty="0"/>
          </a:p>
          <a:p>
            <a:r>
              <a:rPr lang="ko-KR" altLang="en-US" dirty="0"/>
              <a:t>잡음 제거</a:t>
            </a:r>
            <a:endParaRPr lang="en-US" altLang="ko-KR" dirty="0"/>
          </a:p>
          <a:p>
            <a:r>
              <a:rPr lang="ko-KR" altLang="en-US" dirty="0"/>
              <a:t>밀도추정</a:t>
            </a:r>
            <a:endParaRPr lang="en-US" altLang="ko-KR" dirty="0"/>
          </a:p>
          <a:p>
            <a:r>
              <a:rPr lang="ko-KR" altLang="en-US" dirty="0"/>
              <a:t>등에 대한 태스크가 있음</a:t>
            </a:r>
            <a:r>
              <a:rPr lang="en-US" altLang="ko-KR" dirty="0"/>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8</a:t>
            </a:fld>
            <a:endParaRPr lang="ko-KR" altLang="en-US"/>
          </a:p>
        </p:txBody>
      </p:sp>
    </p:spTree>
    <p:extLst>
      <p:ext uri="{BB962C8B-B14F-4D97-AF65-F5344CB8AC3E}">
        <p14:creationId xmlns:p14="http://schemas.microsoft.com/office/powerpoint/2010/main" val="191899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포포몬스</a:t>
            </a:r>
            <a:r>
              <a:rPr lang="ko-KR" altLang="en-US" dirty="0"/>
              <a:t> 지표 </a:t>
            </a:r>
            <a:r>
              <a:rPr lang="en-US" altLang="ko-KR" dirty="0"/>
              <a:t>P</a:t>
            </a:r>
            <a:r>
              <a:rPr lang="ko-KR" altLang="en-US" dirty="0"/>
              <a:t>는 과제 </a:t>
            </a:r>
            <a:r>
              <a:rPr lang="en-US" altLang="ko-KR" dirty="0"/>
              <a:t>T</a:t>
            </a:r>
            <a:r>
              <a:rPr lang="ko-KR" altLang="en-US" dirty="0"/>
              <a:t>에 따라 다를 수 있다</a:t>
            </a:r>
            <a:r>
              <a:rPr lang="en-US" altLang="ko-KR" dirty="0"/>
              <a:t>.</a:t>
            </a:r>
          </a:p>
          <a:p>
            <a:endParaRPr lang="en-US" altLang="ko-KR" dirty="0"/>
          </a:p>
          <a:p>
            <a:r>
              <a:rPr lang="ko-KR" altLang="en-US" dirty="0"/>
              <a:t>분류문제</a:t>
            </a:r>
            <a:r>
              <a:rPr lang="en-US" altLang="ko-KR" dirty="0"/>
              <a:t>, </a:t>
            </a:r>
            <a:r>
              <a:rPr lang="ko-KR" altLang="en-US" dirty="0"/>
              <a:t>전사</a:t>
            </a:r>
            <a:r>
              <a:rPr lang="en-US" altLang="ko-KR" dirty="0"/>
              <a:t>(OCR) </a:t>
            </a:r>
            <a:r>
              <a:rPr lang="ko-KR" altLang="en-US" dirty="0"/>
              <a:t>같은 문제는 정확도 또는 오류율을 사용한다</a:t>
            </a:r>
            <a:r>
              <a:rPr lang="en-US" altLang="ko-KR" dirty="0"/>
              <a:t>.</a:t>
            </a:r>
          </a:p>
          <a:p>
            <a:endParaRPr lang="en-US" altLang="ko-KR" dirty="0"/>
          </a:p>
          <a:p>
            <a:r>
              <a:rPr lang="ko-KR" altLang="en-US" dirty="0" err="1"/>
              <a:t>밀도추정같은</a:t>
            </a:r>
            <a:r>
              <a:rPr lang="ko-KR" altLang="en-US" dirty="0"/>
              <a:t> 문제에서는 평균 로그 확률</a:t>
            </a:r>
            <a:endParaRPr lang="en-US" altLang="ko-KR" dirty="0"/>
          </a:p>
          <a:p>
            <a:endParaRPr lang="en-US" altLang="ko-KR" dirty="0"/>
          </a:p>
          <a:p>
            <a:r>
              <a:rPr lang="ko-KR" altLang="en-US" dirty="0"/>
              <a:t>성과 척도 가중치도 생각해야함</a:t>
            </a:r>
            <a:r>
              <a:rPr lang="en-US" altLang="ko-KR" dirty="0"/>
              <a:t>,</a:t>
            </a:r>
          </a:p>
          <a:p>
            <a:r>
              <a:rPr lang="ko-KR" altLang="en-US" dirty="0" err="1"/>
              <a:t>예를들어</a:t>
            </a:r>
            <a:r>
              <a:rPr lang="ko-KR" altLang="en-US" dirty="0"/>
              <a:t> 회귀 문제에서</a:t>
            </a:r>
            <a:r>
              <a:rPr lang="en-US" altLang="ko-KR" dirty="0"/>
              <a:t>… </a:t>
            </a:r>
            <a:r>
              <a:rPr lang="ko-KR" altLang="en-US" dirty="0"/>
              <a:t>중간 정도의 </a:t>
            </a:r>
            <a:r>
              <a:rPr lang="en-US" altLang="ko-KR" dirty="0"/>
              <a:t>loss</a:t>
            </a:r>
            <a:r>
              <a:rPr lang="ko-KR" altLang="en-US" dirty="0"/>
              <a:t>에 대해 더 가중치를 부여할 수 있고</a:t>
            </a:r>
            <a:r>
              <a:rPr lang="en-US" altLang="ko-KR" dirty="0"/>
              <a:t>, </a:t>
            </a:r>
            <a:r>
              <a:rPr lang="ko-KR" altLang="en-US" dirty="0"/>
              <a:t>큰 크기의 </a:t>
            </a:r>
            <a:r>
              <a:rPr lang="en-US" altLang="ko-KR" dirty="0"/>
              <a:t>loss</a:t>
            </a:r>
            <a:r>
              <a:rPr lang="ko-KR" altLang="en-US" dirty="0"/>
              <a:t>에 더 큰 가중치를 부여할 수 있다</a:t>
            </a:r>
            <a:r>
              <a:rPr lang="en-US" altLang="ko-KR" dirty="0"/>
              <a:t>.</a:t>
            </a:r>
          </a:p>
          <a:p>
            <a:r>
              <a:rPr lang="ko-KR" altLang="en-US" dirty="0"/>
              <a:t>즉</a:t>
            </a:r>
            <a:r>
              <a:rPr lang="en-US" altLang="ko-KR" dirty="0"/>
              <a:t>, </a:t>
            </a:r>
            <a:r>
              <a:rPr lang="ko-KR" altLang="en-US" dirty="0"/>
              <a:t>이는 모델의 설계상 고려사항으로 작용한다</a:t>
            </a:r>
            <a:r>
              <a:rPr lang="en-US" altLang="ko-KR" dirty="0"/>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9</a:t>
            </a:fld>
            <a:endParaRPr lang="ko-KR" altLang="en-US"/>
          </a:p>
        </p:txBody>
      </p:sp>
    </p:spTree>
    <p:extLst>
      <p:ext uri="{BB962C8B-B14F-4D97-AF65-F5344CB8AC3E}">
        <p14:creationId xmlns:p14="http://schemas.microsoft.com/office/powerpoint/2010/main" val="1632363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성과척도에 관해서</a:t>
            </a:r>
            <a:r>
              <a:rPr lang="en-US" altLang="ko-KR" dirty="0"/>
              <a:t>, </a:t>
            </a:r>
            <a:r>
              <a:rPr lang="ko-KR" altLang="en-US" dirty="0"/>
              <a:t>그 측도를 별 어려움 없이 객관적으로 선택할 수도 있지만</a:t>
            </a:r>
            <a:r>
              <a:rPr lang="en-US" altLang="ko-KR" dirty="0"/>
              <a:t>, </a:t>
            </a:r>
            <a:r>
              <a:rPr lang="ko-KR" altLang="en-US" dirty="0"/>
              <a:t>시스템에 따라 선택이 어려울 수도 있다</a:t>
            </a:r>
            <a:r>
              <a:rPr lang="en-US" altLang="ko-KR" dirty="0"/>
              <a:t>.</a:t>
            </a:r>
          </a:p>
          <a:p>
            <a:endParaRPr lang="en-US" altLang="ko-KR" dirty="0"/>
          </a:p>
          <a:p>
            <a:r>
              <a:rPr lang="ko-KR" altLang="en-US" dirty="0"/>
              <a:t>성과 척도 가중치도 생각해야함</a:t>
            </a:r>
            <a:r>
              <a:rPr lang="en-US" altLang="ko-KR" dirty="0"/>
              <a:t>,</a:t>
            </a:r>
          </a:p>
          <a:p>
            <a:r>
              <a:rPr lang="ko-KR" altLang="en-US" dirty="0" err="1"/>
              <a:t>예를들어</a:t>
            </a:r>
            <a:r>
              <a:rPr lang="ko-KR" altLang="en-US" dirty="0"/>
              <a:t> 회귀 문제에서</a:t>
            </a:r>
            <a:r>
              <a:rPr lang="en-US" altLang="ko-KR" dirty="0"/>
              <a:t>… </a:t>
            </a:r>
            <a:r>
              <a:rPr lang="ko-KR" altLang="en-US" dirty="0"/>
              <a:t>중간 정도의 </a:t>
            </a:r>
            <a:r>
              <a:rPr lang="en-US" altLang="ko-KR" dirty="0"/>
              <a:t>loss</a:t>
            </a:r>
            <a:r>
              <a:rPr lang="ko-KR" altLang="en-US" dirty="0"/>
              <a:t>에 대해 더 가중치를 부여할 수 있고</a:t>
            </a:r>
            <a:r>
              <a:rPr lang="en-US" altLang="ko-KR" dirty="0"/>
              <a:t>, </a:t>
            </a:r>
            <a:r>
              <a:rPr lang="ko-KR" altLang="en-US" dirty="0"/>
              <a:t>큰 크기의 </a:t>
            </a:r>
            <a:r>
              <a:rPr lang="en-US" altLang="ko-KR" dirty="0"/>
              <a:t>loss</a:t>
            </a:r>
            <a:r>
              <a:rPr lang="ko-KR" altLang="en-US" dirty="0"/>
              <a:t>에 더 큰 가중치를 부여할 수 있다</a:t>
            </a:r>
            <a:r>
              <a:rPr lang="en-US" altLang="ko-KR" dirty="0"/>
              <a:t>.</a:t>
            </a:r>
          </a:p>
          <a:p>
            <a:r>
              <a:rPr lang="ko-KR" altLang="en-US" dirty="0"/>
              <a:t>즉</a:t>
            </a:r>
            <a:r>
              <a:rPr lang="en-US" altLang="ko-KR" dirty="0"/>
              <a:t>, </a:t>
            </a:r>
            <a:r>
              <a:rPr lang="ko-KR" altLang="en-US" dirty="0"/>
              <a:t>이는 모델의 설계상 고려사항으로 작용한다</a:t>
            </a:r>
            <a:r>
              <a:rPr lang="en-US" altLang="ko-KR" dirty="0"/>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10</a:t>
            </a:fld>
            <a:endParaRPr lang="ko-KR" altLang="en-US"/>
          </a:p>
        </p:txBody>
      </p:sp>
    </p:spTree>
    <p:extLst>
      <p:ext uri="{BB962C8B-B14F-4D97-AF65-F5344CB8AC3E}">
        <p14:creationId xmlns:p14="http://schemas.microsoft.com/office/powerpoint/2010/main" val="1641542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머신러닝의</a:t>
            </a:r>
            <a:r>
              <a:rPr lang="ko-KR" altLang="en-US" dirty="0"/>
              <a:t> 경험 종류에 따라 비지도 학습</a:t>
            </a:r>
            <a:r>
              <a:rPr lang="en-US" altLang="ko-KR" dirty="0"/>
              <a:t>, </a:t>
            </a:r>
            <a:r>
              <a:rPr lang="ko-KR" altLang="en-US" dirty="0"/>
              <a:t>지도 학습으로 나눌 수 있다</a:t>
            </a:r>
            <a:r>
              <a:rPr lang="en-US" altLang="ko-KR"/>
              <a:t>.</a:t>
            </a:r>
            <a:endParaRPr lang="en-US" altLang="ko-KR"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11</a:t>
            </a:fld>
            <a:endParaRPr lang="ko-KR" altLang="en-US"/>
          </a:p>
        </p:txBody>
      </p:sp>
    </p:spTree>
    <p:extLst>
      <p:ext uri="{BB962C8B-B14F-4D97-AF65-F5344CB8AC3E}">
        <p14:creationId xmlns:p14="http://schemas.microsoft.com/office/powerpoint/2010/main" val="6581825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사각형: 둥근 모서리 2">
            <a:extLst>
              <a:ext uri="{FF2B5EF4-FFF2-40B4-BE49-F238E27FC236}">
                <a16:creationId xmlns:a16="http://schemas.microsoft.com/office/drawing/2014/main" id="{7DACFA4C-597F-DE48-B9D3-25B1F42F3E79}"/>
              </a:ext>
            </a:extLst>
          </p:cNvPr>
          <p:cNvSpPr/>
          <p:nvPr userDrawn="1"/>
        </p:nvSpPr>
        <p:spPr>
          <a:xfrm>
            <a:off x="1121927" y="1496595"/>
            <a:ext cx="9948139" cy="135184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400" b="1" i="0" dirty="0">
              <a:solidFill>
                <a:schemeClr val="tx1"/>
              </a:solidFill>
              <a:latin typeface="NanumSquareOTF_ac Bold" panose="020B0600000101010101" pitchFamily="34" charset="-127"/>
              <a:ea typeface="NanumSquareOTF_ac Bold" panose="020B0600000101010101" pitchFamily="34" charset="-127"/>
            </a:endParaRPr>
          </a:p>
        </p:txBody>
      </p:sp>
      <p:sp>
        <p:nvSpPr>
          <p:cNvPr id="2" name="제목 1">
            <a:extLst>
              <a:ext uri="{FF2B5EF4-FFF2-40B4-BE49-F238E27FC236}">
                <a16:creationId xmlns:a16="http://schemas.microsoft.com/office/drawing/2014/main" id="{3A41E2E4-4DEA-EA47-B511-0B30F77CF33A}"/>
              </a:ext>
            </a:extLst>
          </p:cNvPr>
          <p:cNvSpPr>
            <a:spLocks noGrp="1"/>
          </p:cNvSpPr>
          <p:nvPr>
            <p:ph type="ctrTitle"/>
          </p:nvPr>
        </p:nvSpPr>
        <p:spPr>
          <a:xfrm>
            <a:off x="1121926" y="1496595"/>
            <a:ext cx="9948140" cy="1351847"/>
          </a:xfrm>
        </p:spPr>
        <p:txBody>
          <a:bodyPr anchor="ctr">
            <a:normAutofit/>
          </a:bodyPr>
          <a:lstStyle>
            <a:lvl1pPr algn="ctr">
              <a:defRPr sz="4400" b="1" i="0">
                <a:latin typeface="NanumSquareOTF_ac Bold" panose="020B0600000101010101" pitchFamily="34" charset="-127"/>
                <a:ea typeface="NanumSquareOTF_ac Bold" panose="020B0600000101010101" pitchFamily="34" charset="-127"/>
              </a:defRPr>
            </a:lvl1pPr>
          </a:lstStyle>
          <a:p>
            <a:r>
              <a:rPr kumimoji="1" lang="ko-KR" altLang="en-US" dirty="0"/>
              <a:t>마스터 제목 스타일 편집</a:t>
            </a:r>
            <a:endParaRPr kumimoji="1" lang="ko-Kore-KR" altLang="en-US" dirty="0"/>
          </a:p>
        </p:txBody>
      </p:sp>
      <p:sp>
        <p:nvSpPr>
          <p:cNvPr id="3" name="부제목 2">
            <a:extLst>
              <a:ext uri="{FF2B5EF4-FFF2-40B4-BE49-F238E27FC236}">
                <a16:creationId xmlns:a16="http://schemas.microsoft.com/office/drawing/2014/main" id="{1D23F127-138F-5C48-866A-4447A1E76254}"/>
              </a:ext>
            </a:extLst>
          </p:cNvPr>
          <p:cNvSpPr>
            <a:spLocks noGrp="1"/>
          </p:cNvSpPr>
          <p:nvPr>
            <p:ph type="subTitle" idx="1" hasCustomPrompt="1"/>
          </p:nvPr>
        </p:nvSpPr>
        <p:spPr>
          <a:xfrm>
            <a:off x="1523392" y="4607755"/>
            <a:ext cx="9144000" cy="1655762"/>
          </a:xfrm>
        </p:spPr>
        <p:txBody>
          <a:bodyPr anchor="ctr"/>
          <a:lstStyle>
            <a:lvl1pPr marL="0" indent="0" algn="ctr">
              <a:buNone/>
              <a:defRPr sz="1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ko-Kore-KR" dirty="0"/>
              <a:t>Click</a:t>
            </a:r>
            <a:endParaRPr kumimoji="1" lang="ko-Kore-KR" altLang="en-US" dirty="0"/>
          </a:p>
        </p:txBody>
      </p:sp>
      <p:pic>
        <p:nvPicPr>
          <p:cNvPr id="8" name="그림 7" descr="텍스트이(가) 표시된 사진&#10;&#10;자동 생성된 설명">
            <a:extLst>
              <a:ext uri="{FF2B5EF4-FFF2-40B4-BE49-F238E27FC236}">
                <a16:creationId xmlns:a16="http://schemas.microsoft.com/office/drawing/2014/main" id="{3E18D62B-3E86-5348-BD78-79A46697A55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50465" y="3194507"/>
            <a:ext cx="4889854" cy="1479972"/>
          </a:xfrm>
          <a:prstGeom prst="rect">
            <a:avLst/>
          </a:prstGeom>
        </p:spPr>
      </p:pic>
    </p:spTree>
    <p:extLst>
      <p:ext uri="{BB962C8B-B14F-4D97-AF65-F5344CB8AC3E}">
        <p14:creationId xmlns:p14="http://schemas.microsoft.com/office/powerpoint/2010/main" val="278002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A8D654E-C48A-884E-B951-7E83F829D539}"/>
              </a:ext>
            </a:extLst>
          </p:cNvPr>
          <p:cNvSpPr>
            <a:spLocks noGrp="1"/>
          </p:cNvSpPr>
          <p:nvPr>
            <p:ph type="title"/>
          </p:nvPr>
        </p:nvSpPr>
        <p:spPr/>
        <p:txBody>
          <a:bodyPr/>
          <a:lstStyle>
            <a:lvl1pPr>
              <a:defRPr b="1" i="0">
                <a:latin typeface="NanumSquareOTF_ac Bold" panose="020B0600000101010101" pitchFamily="34" charset="-127"/>
                <a:ea typeface="NanumSquareOTF_ac Bold" panose="020B0600000101010101" pitchFamily="34" charset="-127"/>
              </a:defRPr>
            </a:lvl1pPr>
          </a:lstStyle>
          <a:p>
            <a:r>
              <a:rPr kumimoji="1" lang="ko-KR" altLang="en-US" dirty="0"/>
              <a:t>마스터 제목 스타일 편집</a:t>
            </a:r>
            <a:endParaRPr kumimoji="1" lang="ko-Kore-KR" altLang="en-US" dirty="0"/>
          </a:p>
        </p:txBody>
      </p:sp>
      <p:sp>
        <p:nvSpPr>
          <p:cNvPr id="3" name="내용 개체 틀 2">
            <a:extLst>
              <a:ext uri="{FF2B5EF4-FFF2-40B4-BE49-F238E27FC236}">
                <a16:creationId xmlns:a16="http://schemas.microsoft.com/office/drawing/2014/main" id="{4FC6F0F3-6590-4440-B3DD-6F2DD98C9F76}"/>
              </a:ext>
            </a:extLst>
          </p:cNvPr>
          <p:cNvSpPr>
            <a:spLocks noGrp="1"/>
          </p:cNvSpPr>
          <p:nvPr>
            <p:ph idx="1"/>
          </p:nvPr>
        </p:nvSpPr>
        <p:spPr/>
        <p:txBody>
          <a:bodyPr/>
          <a:lstStyle>
            <a:lvl1pPr marL="228600" indent="-432000" algn="l">
              <a:lnSpc>
                <a:spcPct val="150000"/>
              </a:lnSpc>
              <a:spcBef>
                <a:spcPts val="1600"/>
              </a:spcBef>
              <a:buClr>
                <a:schemeClr val="accent1">
                  <a:lumMod val="75000"/>
                </a:schemeClr>
              </a:buClr>
              <a:buFont typeface="Wingdings" pitchFamily="2" charset="2"/>
              <a:buChar char="§"/>
              <a:defRPr sz="2000" b="0" i="0">
                <a:latin typeface="NanumSquareOTF_ac" panose="020B0600000101010101" pitchFamily="34" charset="-127"/>
                <a:ea typeface="NanumSquareOTF_ac" panose="020B0600000101010101" pitchFamily="34" charset="-127"/>
              </a:defRPr>
            </a:lvl1pPr>
            <a:lvl2pPr indent="-432000">
              <a:lnSpc>
                <a:spcPct val="150000"/>
              </a:lnSpc>
              <a:buClr>
                <a:schemeClr val="accent1">
                  <a:lumMod val="75000"/>
                </a:schemeClr>
              </a:buClr>
              <a:defRPr sz="1800" b="0" i="0">
                <a:latin typeface="NanumSquareOTF_ac" panose="020B0600000101010101" pitchFamily="34" charset="-127"/>
                <a:ea typeface="NanumSquareOTF_ac" panose="020B0600000101010101" pitchFamily="34" charset="-127"/>
              </a:defRPr>
            </a:lvl2pPr>
            <a:lvl3pPr marL="1143000" indent="-432000">
              <a:lnSpc>
                <a:spcPct val="150000"/>
              </a:lnSpc>
              <a:buClr>
                <a:schemeClr val="accent1">
                  <a:lumMod val="75000"/>
                </a:schemeClr>
              </a:buClr>
              <a:buSzPct val="60000"/>
              <a:buFont typeface="Courier New" panose="02070309020205020404" pitchFamily="49" charset="0"/>
              <a:buChar char="o"/>
              <a:defRPr sz="1600" b="0" i="0">
                <a:latin typeface="NanumSquareOTF_ac" panose="020B0600000101010101" pitchFamily="34" charset="-127"/>
                <a:ea typeface="NanumSquareOTF_ac" panose="020B0600000101010101" pitchFamily="34" charset="-127"/>
              </a:defRPr>
            </a:lvl3pPr>
            <a:lvl4pPr indent="-432000">
              <a:lnSpc>
                <a:spcPct val="150000"/>
              </a:lnSpc>
              <a:buClr>
                <a:schemeClr val="accent1">
                  <a:lumMod val="75000"/>
                </a:schemeClr>
              </a:buClr>
              <a:defRPr sz="1400" b="0" i="0">
                <a:latin typeface="NanumSquareOTF_ac" panose="020B0600000101010101" pitchFamily="34" charset="-127"/>
                <a:ea typeface="NanumSquareOTF_ac" panose="020B0600000101010101" pitchFamily="34" charset="-127"/>
              </a:defRPr>
            </a:lvl4pPr>
            <a:lvl5pPr marL="2057400" indent="-432000">
              <a:lnSpc>
                <a:spcPct val="150000"/>
              </a:lnSpc>
              <a:buClr>
                <a:schemeClr val="accent1">
                  <a:lumMod val="75000"/>
                </a:schemeClr>
              </a:buClr>
              <a:buSzPct val="60000"/>
              <a:buFont typeface="Courier New" panose="02070309020205020404" pitchFamily="49" charset="0"/>
              <a:buChar char="o"/>
              <a:defRPr sz="1200" b="0" i="0">
                <a:latin typeface="NanumSquareOTF_ac" panose="020B0600000101010101" pitchFamily="34" charset="-127"/>
                <a:ea typeface="NanumSquareOTF_ac" panose="020B0600000101010101" pitchFamily="34" charset="-127"/>
              </a:defRPr>
            </a:lvl5pPr>
          </a:lstStyle>
          <a:p>
            <a:pPr lvl="0"/>
            <a:r>
              <a:rPr kumimoji="1" lang="ko-KR" altLang="en-US" dirty="0"/>
              <a:t>마스터 텍스트 스타일을 편집하려면 클릭</a:t>
            </a:r>
          </a:p>
          <a:p>
            <a:pPr lvl="1"/>
            <a:r>
              <a:rPr kumimoji="1" lang="ko-KR" altLang="en-US" dirty="0"/>
              <a:t>두 번째 수준</a:t>
            </a:r>
            <a:endParaRPr kumimoji="1" lang="en-US" altLang="ko-KR" dirty="0"/>
          </a:p>
          <a:p>
            <a:pPr lvl="2"/>
            <a:r>
              <a:rPr kumimoji="1" lang="ko-KR" altLang="en-US" dirty="0"/>
              <a:t>세 번째 수준</a:t>
            </a:r>
          </a:p>
          <a:p>
            <a:pPr lvl="3"/>
            <a:r>
              <a:rPr kumimoji="1" lang="ko-KR" altLang="en-US" dirty="0"/>
              <a:t>네 번째 수준</a:t>
            </a:r>
          </a:p>
          <a:p>
            <a:pPr lvl="4"/>
            <a:r>
              <a:rPr kumimoji="1" lang="ko-KR" altLang="en-US" dirty="0"/>
              <a:t>다섯 번째 수준</a:t>
            </a:r>
            <a:endParaRPr kumimoji="1" lang="ko-Kore-KR" altLang="en-US" dirty="0"/>
          </a:p>
          <a:p>
            <a:pPr lvl="2"/>
            <a:endParaRPr kumimoji="1" lang="ko-KR" altLang="en-US" dirty="0"/>
          </a:p>
        </p:txBody>
      </p:sp>
    </p:spTree>
    <p:extLst>
      <p:ext uri="{BB962C8B-B14F-4D97-AF65-F5344CB8AC3E}">
        <p14:creationId xmlns:p14="http://schemas.microsoft.com/office/powerpoint/2010/main" val="34527701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사각형: 둥근 모서리 4">
            <a:extLst>
              <a:ext uri="{FF2B5EF4-FFF2-40B4-BE49-F238E27FC236}">
                <a16:creationId xmlns:a16="http://schemas.microsoft.com/office/drawing/2014/main" id="{CB67DBA2-CCFB-814F-924E-5BB6D7D99E7F}"/>
              </a:ext>
            </a:extLst>
          </p:cNvPr>
          <p:cNvSpPr/>
          <p:nvPr userDrawn="1"/>
        </p:nvSpPr>
        <p:spPr>
          <a:xfrm>
            <a:off x="1121927" y="2739934"/>
            <a:ext cx="9948139" cy="135184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제목 1">
            <a:extLst>
              <a:ext uri="{FF2B5EF4-FFF2-40B4-BE49-F238E27FC236}">
                <a16:creationId xmlns:a16="http://schemas.microsoft.com/office/drawing/2014/main" id="{1D21928A-E34D-824F-8941-F540C5D68BD3}"/>
              </a:ext>
            </a:extLst>
          </p:cNvPr>
          <p:cNvSpPr txBox="1">
            <a:spLocks/>
          </p:cNvSpPr>
          <p:nvPr userDrawn="1"/>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sz="5400" b="1" i="0" dirty="0">
                <a:solidFill>
                  <a:schemeClr val="tx1">
                    <a:lumMod val="85000"/>
                    <a:lumOff val="15000"/>
                  </a:schemeClr>
                </a:solidFill>
                <a:latin typeface="NanumSquareOTF_ac Bold" panose="020B0600000101010101" pitchFamily="34" charset="-127"/>
                <a:ea typeface="NanumSquareOTF_ac Bold" panose="020B0600000101010101" pitchFamily="34" charset="-127"/>
                <a:cs typeface="Arial" panose="020B0604020202020204" pitchFamily="34" charset="0"/>
              </a:rPr>
              <a:t>Thanks for listening</a:t>
            </a:r>
            <a:endParaRPr lang="ko-KR" altLang="en-US" sz="5400" b="1" i="0" dirty="0">
              <a:solidFill>
                <a:schemeClr val="tx1">
                  <a:lumMod val="85000"/>
                  <a:lumOff val="15000"/>
                </a:schemeClr>
              </a:solidFill>
              <a:latin typeface="NanumSquareOTF_ac Bold" panose="020B0600000101010101" pitchFamily="34" charset="-127"/>
              <a:ea typeface="NanumSquareOTF_ac Bold" panose="020B0600000101010101" pitchFamily="34" charset="-127"/>
              <a:cs typeface="Arial" panose="020B0604020202020204" pitchFamily="34" charset="0"/>
            </a:endParaRPr>
          </a:p>
        </p:txBody>
      </p:sp>
    </p:spTree>
    <p:extLst>
      <p:ext uri="{BB962C8B-B14F-4D97-AF65-F5344CB8AC3E}">
        <p14:creationId xmlns:p14="http://schemas.microsoft.com/office/powerpoint/2010/main" val="14733911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874AC96-B762-6142-A8EE-647AB5EA87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196602F5-7096-E44F-B694-8C029C7C43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D038947B-4EE4-BC44-ACCC-9A3FA060CB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AEA8A-4A3A-3A4A-AF89-A7FE62BAFD7C}" type="datetimeFigureOut">
              <a:rPr kumimoji="1" lang="ko-Kore-KR" altLang="en-US" smtClean="0"/>
              <a:t>02/10/2023</a:t>
            </a:fld>
            <a:endParaRPr kumimoji="1" lang="ko-Kore-KR" altLang="en-US"/>
          </a:p>
        </p:txBody>
      </p:sp>
      <p:sp>
        <p:nvSpPr>
          <p:cNvPr id="5" name="바닥글 개체 틀 4">
            <a:extLst>
              <a:ext uri="{FF2B5EF4-FFF2-40B4-BE49-F238E27FC236}">
                <a16:creationId xmlns:a16="http://schemas.microsoft.com/office/drawing/2014/main" id="{19F6F24C-3804-7C45-B460-91C1CDFA42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ore-KR" altLang="en-US"/>
          </a:p>
        </p:txBody>
      </p:sp>
      <p:sp>
        <p:nvSpPr>
          <p:cNvPr id="6" name="슬라이드 번호 개체 틀 5">
            <a:extLst>
              <a:ext uri="{FF2B5EF4-FFF2-40B4-BE49-F238E27FC236}">
                <a16:creationId xmlns:a16="http://schemas.microsoft.com/office/drawing/2014/main" id="{8092737C-6877-3A45-B04C-77114A22E6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16456D-73EA-D841-B99B-3D671286522E}" type="slidenum">
              <a:rPr kumimoji="1" lang="ko-Kore-KR" altLang="en-US" smtClean="0"/>
              <a:t>‹#›</a:t>
            </a:fld>
            <a:endParaRPr kumimoji="1" lang="ko-Kore-KR" altLang="en-US"/>
          </a:p>
        </p:txBody>
      </p:sp>
    </p:spTree>
    <p:extLst>
      <p:ext uri="{BB962C8B-B14F-4D97-AF65-F5344CB8AC3E}">
        <p14:creationId xmlns:p14="http://schemas.microsoft.com/office/powerpoint/2010/main" val="358162684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4.png"/><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66DF6F-A46B-504B-B4E6-1B36EC76A0AB}"/>
              </a:ext>
            </a:extLst>
          </p:cNvPr>
          <p:cNvSpPr>
            <a:spLocks noGrp="1"/>
          </p:cNvSpPr>
          <p:nvPr>
            <p:ph type="ctrTitle"/>
          </p:nvPr>
        </p:nvSpPr>
        <p:spPr/>
        <p:txBody>
          <a:bodyPr/>
          <a:lstStyle/>
          <a:p>
            <a:r>
              <a:rPr kumimoji="1" lang="en-US" altLang="en-US" dirty="0"/>
              <a:t>5. Machine</a:t>
            </a:r>
            <a:r>
              <a:rPr kumimoji="1" lang="ko-KR" altLang="en-US" dirty="0"/>
              <a:t> </a:t>
            </a:r>
            <a:r>
              <a:rPr kumimoji="1" lang="en-US" altLang="ko-KR" dirty="0"/>
              <a:t>Learning</a:t>
            </a:r>
            <a:r>
              <a:rPr kumimoji="1" lang="ko-KR" altLang="en-US" dirty="0"/>
              <a:t> </a:t>
            </a:r>
            <a:r>
              <a:rPr kumimoji="1" lang="en-US" altLang="ko-KR" dirty="0"/>
              <a:t>Basic</a:t>
            </a:r>
            <a:endParaRPr kumimoji="1" lang="ko-Kore-KR" altLang="en-US" dirty="0"/>
          </a:p>
        </p:txBody>
      </p:sp>
      <p:sp>
        <p:nvSpPr>
          <p:cNvPr id="3" name="부제목 2">
            <a:extLst>
              <a:ext uri="{FF2B5EF4-FFF2-40B4-BE49-F238E27FC236}">
                <a16:creationId xmlns:a16="http://schemas.microsoft.com/office/drawing/2014/main" id="{C1A40256-EBCB-4345-9E6D-FACB6E23CB15}"/>
              </a:ext>
            </a:extLst>
          </p:cNvPr>
          <p:cNvSpPr>
            <a:spLocks noGrp="1"/>
          </p:cNvSpPr>
          <p:nvPr>
            <p:ph type="subTitle" idx="1"/>
          </p:nvPr>
        </p:nvSpPr>
        <p:spPr/>
        <p:txBody>
          <a:bodyPr/>
          <a:lstStyle/>
          <a:p>
            <a:r>
              <a:rPr kumimoji="1" lang="en-US" altLang="en-US" dirty="0"/>
              <a:t>2023. 2. 10</a:t>
            </a:r>
          </a:p>
          <a:p>
            <a:r>
              <a:rPr kumimoji="1" lang="en-US" altLang="en-US" dirty="0" err="1"/>
              <a:t>Jiwoon</a:t>
            </a:r>
            <a:r>
              <a:rPr kumimoji="1" lang="en-US" altLang="en-US" dirty="0"/>
              <a:t> </a:t>
            </a:r>
            <a:r>
              <a:rPr kumimoji="1" lang="en-US" altLang="en-US" dirty="0" err="1"/>
              <a:t>Jeong</a:t>
            </a:r>
            <a:endParaRPr kumimoji="1" lang="en-US" altLang="en-US" dirty="0"/>
          </a:p>
          <a:p>
            <a:r>
              <a:rPr kumimoji="1" lang="en-US" altLang="en-US" dirty="0"/>
              <a:t>wjdwldns0905@gmail.com</a:t>
            </a:r>
            <a:endParaRPr kumimoji="1" lang="ko-Kore-KR" altLang="en-US" dirty="0"/>
          </a:p>
        </p:txBody>
      </p:sp>
    </p:spTree>
    <p:extLst>
      <p:ext uri="{BB962C8B-B14F-4D97-AF65-F5344CB8AC3E}">
        <p14:creationId xmlns:p14="http://schemas.microsoft.com/office/powerpoint/2010/main" val="1898344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5.1.2 The Performance Measure, P</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 choice of performance measure may seem straightforward and objective, but it is often </a:t>
            </a:r>
            <a:r>
              <a:rPr kumimoji="1" lang="en-US" altLang="en-US" b="1" dirty="0"/>
              <a:t>diﬃcult to choose a performance measure that corresponds well to the desired behavior of the system</a:t>
            </a:r>
          </a:p>
          <a:p>
            <a:r>
              <a:rPr kumimoji="1" lang="en-US" altLang="en-US" dirty="0"/>
              <a:t>When performing a regression task, should we penalize the system more if it frequently makes medium-sized mistakes or if it rarely makes very large mistakes? These kinds of design choices depend on the application</a:t>
            </a:r>
          </a:p>
        </p:txBody>
      </p:sp>
    </p:spTree>
    <p:extLst>
      <p:ext uri="{BB962C8B-B14F-4D97-AF65-F5344CB8AC3E}">
        <p14:creationId xmlns:p14="http://schemas.microsoft.com/office/powerpoint/2010/main" val="1747255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5.1.3 The Experience, E</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Machine learning algorithms can be broadly categorized as </a:t>
            </a:r>
            <a:r>
              <a:rPr kumimoji="1" lang="en-US" altLang="en-US" b="1" dirty="0"/>
              <a:t>unsupervised</a:t>
            </a:r>
            <a:r>
              <a:rPr kumimoji="1" lang="en-US" altLang="en-US" dirty="0"/>
              <a:t> or </a:t>
            </a:r>
            <a:r>
              <a:rPr kumimoji="1" lang="en-US" altLang="en-US" b="1" dirty="0"/>
              <a:t>supervised</a:t>
            </a:r>
            <a:r>
              <a:rPr kumimoji="1" lang="en-US" altLang="en-US" dirty="0"/>
              <a:t> by what kind of experience they are allowed to have during the learning process.</a:t>
            </a:r>
          </a:p>
        </p:txBody>
      </p:sp>
    </p:spTree>
    <p:extLst>
      <p:ext uri="{BB962C8B-B14F-4D97-AF65-F5344CB8AC3E}">
        <p14:creationId xmlns:p14="http://schemas.microsoft.com/office/powerpoint/2010/main" val="2043439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5.1.3 The Experience, E</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Unsupervised learning algorithms </a:t>
            </a:r>
            <a:r>
              <a:rPr kumimoji="1" lang="en-US" altLang="en-US" dirty="0"/>
              <a:t>experience a dataset containing many features, then </a:t>
            </a:r>
            <a:r>
              <a:rPr kumimoji="1" lang="en-US" altLang="en-US" b="1" dirty="0"/>
              <a:t>learn useful properties of the structure of this dataset</a:t>
            </a:r>
          </a:p>
          <a:p>
            <a:pPr lvl="1"/>
            <a:r>
              <a:rPr kumimoji="1" lang="en-US" altLang="en-US" dirty="0"/>
              <a:t>learn the entire </a:t>
            </a:r>
            <a:r>
              <a:rPr kumimoji="1" lang="en-US" altLang="en-US" b="1" dirty="0"/>
              <a:t>probability distribution </a:t>
            </a:r>
            <a:r>
              <a:rPr kumimoji="1" lang="en-US" altLang="en-US" dirty="0"/>
              <a:t>that generated a dataset</a:t>
            </a:r>
          </a:p>
          <a:p>
            <a:pPr lvl="1"/>
            <a:r>
              <a:rPr kumimoji="1" lang="en-US" altLang="en-US" b="1" dirty="0"/>
              <a:t>clustering</a:t>
            </a:r>
            <a:r>
              <a:rPr kumimoji="1" lang="en-US" altLang="en-US" dirty="0"/>
              <a:t>, which consists of dividing the dataset into clusters of similar examples</a:t>
            </a:r>
          </a:p>
        </p:txBody>
      </p:sp>
    </p:spTree>
    <p:extLst>
      <p:ext uri="{BB962C8B-B14F-4D97-AF65-F5344CB8AC3E}">
        <p14:creationId xmlns:p14="http://schemas.microsoft.com/office/powerpoint/2010/main" val="2190021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5.1.3 The Experience, E</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Supervised learning algorithms </a:t>
            </a:r>
            <a:r>
              <a:rPr kumimoji="1" lang="en-US" altLang="en-US" dirty="0"/>
              <a:t>experience a dataset containing features, but each example is also associated with a label or target</a:t>
            </a:r>
          </a:p>
          <a:p>
            <a:pPr lvl="1"/>
            <a:r>
              <a:rPr kumimoji="1" lang="en-US" altLang="en-US" dirty="0"/>
              <a:t>For example, the Iris dataset is annotated with the species of each iris plant. A supervised learning algorithm can study the Iris dataset and learn to classify iris plants into three diﬀerent species based on their measurements</a:t>
            </a:r>
          </a:p>
        </p:txBody>
      </p:sp>
    </p:spTree>
    <p:extLst>
      <p:ext uri="{BB962C8B-B14F-4D97-AF65-F5344CB8AC3E}">
        <p14:creationId xmlns:p14="http://schemas.microsoft.com/office/powerpoint/2010/main" val="3641658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 central challenge in machine learning is that our algorithm </a:t>
            </a:r>
            <a:r>
              <a:rPr kumimoji="1" lang="en-US" altLang="en-US" b="1" dirty="0"/>
              <a:t>must perform well on new</a:t>
            </a:r>
            <a:r>
              <a:rPr kumimoji="1" lang="en-US" altLang="en-US" dirty="0"/>
              <a:t>, previously </a:t>
            </a:r>
            <a:r>
              <a:rPr kumimoji="1" lang="en-US" altLang="en-US" b="1" dirty="0"/>
              <a:t>unseen inputs</a:t>
            </a:r>
            <a:r>
              <a:rPr kumimoji="1" lang="en-US" altLang="en-US" dirty="0"/>
              <a:t>—not just those on which our model was trained.</a:t>
            </a:r>
          </a:p>
          <a:p>
            <a:pPr lvl="1"/>
            <a:r>
              <a:rPr kumimoji="1" lang="en-US" altLang="en-US" dirty="0"/>
              <a:t>The ability to perform well on previously unobserved inputs is called </a:t>
            </a:r>
            <a:r>
              <a:rPr kumimoji="1" lang="en-US" altLang="en-US" b="1" dirty="0"/>
              <a:t>generalization.</a:t>
            </a:r>
          </a:p>
        </p:txBody>
      </p:sp>
    </p:spTree>
    <p:extLst>
      <p:ext uri="{BB962C8B-B14F-4D97-AF65-F5344CB8AC3E}">
        <p14:creationId xmlns:p14="http://schemas.microsoft.com/office/powerpoint/2010/main" val="306151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we can compute some error measure on the training set, called the </a:t>
            </a:r>
            <a:r>
              <a:rPr kumimoji="1" lang="en-US" altLang="en-US" b="1" dirty="0"/>
              <a:t>training error</a:t>
            </a:r>
            <a:r>
              <a:rPr kumimoji="1" lang="en-US" altLang="en-US" dirty="0"/>
              <a:t>; and we reduce this training error</a:t>
            </a:r>
          </a:p>
          <a:p>
            <a:endParaRPr kumimoji="1" lang="en-US" altLang="en-US" dirty="0"/>
          </a:p>
          <a:p>
            <a:r>
              <a:rPr kumimoji="1" lang="en-US" altLang="en-US" dirty="0"/>
              <a:t>What separates machine learning from optimization is that we want the </a:t>
            </a:r>
            <a:r>
              <a:rPr kumimoji="1" lang="en-US" altLang="en-US" b="1" dirty="0"/>
              <a:t>generalization error</a:t>
            </a:r>
            <a:r>
              <a:rPr kumimoji="1" lang="en-US" altLang="en-US" dirty="0"/>
              <a:t>, also called the </a:t>
            </a:r>
            <a:r>
              <a:rPr kumimoji="1" lang="en-US" altLang="en-US" b="1" dirty="0"/>
              <a:t>test error</a:t>
            </a:r>
            <a:r>
              <a:rPr kumimoji="1" lang="en-US" altLang="en-US" dirty="0"/>
              <a:t>, to be low as well</a:t>
            </a:r>
          </a:p>
        </p:txBody>
      </p:sp>
      <p:pic>
        <p:nvPicPr>
          <p:cNvPr id="5" name="그림 4">
            <a:extLst>
              <a:ext uri="{FF2B5EF4-FFF2-40B4-BE49-F238E27FC236}">
                <a16:creationId xmlns:a16="http://schemas.microsoft.com/office/drawing/2014/main" id="{CD316095-B6F5-BCD4-C24B-DB1DA6858D68}"/>
              </a:ext>
            </a:extLst>
          </p:cNvPr>
          <p:cNvPicPr>
            <a:picLocks noChangeAspect="1"/>
          </p:cNvPicPr>
          <p:nvPr/>
        </p:nvPicPr>
        <p:blipFill>
          <a:blip r:embed="rId3"/>
          <a:stretch>
            <a:fillRect/>
          </a:stretch>
        </p:blipFill>
        <p:spPr>
          <a:xfrm>
            <a:off x="4595603" y="2876472"/>
            <a:ext cx="3000794" cy="552527"/>
          </a:xfrm>
          <a:prstGeom prst="rect">
            <a:avLst/>
          </a:prstGeom>
        </p:spPr>
      </p:pic>
      <p:pic>
        <p:nvPicPr>
          <p:cNvPr id="7" name="그림 6">
            <a:extLst>
              <a:ext uri="{FF2B5EF4-FFF2-40B4-BE49-F238E27FC236}">
                <a16:creationId xmlns:a16="http://schemas.microsoft.com/office/drawing/2014/main" id="{30C7051D-F329-32B0-BE8A-CB42D285B9E7}"/>
              </a:ext>
            </a:extLst>
          </p:cNvPr>
          <p:cNvPicPr>
            <a:picLocks noChangeAspect="1"/>
          </p:cNvPicPr>
          <p:nvPr/>
        </p:nvPicPr>
        <p:blipFill>
          <a:blip r:embed="rId4"/>
          <a:stretch>
            <a:fillRect/>
          </a:stretch>
        </p:blipFill>
        <p:spPr>
          <a:xfrm>
            <a:off x="4595603" y="4738657"/>
            <a:ext cx="2991267" cy="428685"/>
          </a:xfrm>
          <a:prstGeom prst="rect">
            <a:avLst/>
          </a:prstGeom>
        </p:spPr>
      </p:pic>
    </p:spTree>
    <p:extLst>
      <p:ext uri="{BB962C8B-B14F-4D97-AF65-F5344CB8AC3E}">
        <p14:creationId xmlns:p14="http://schemas.microsoft.com/office/powerpoint/2010/main" val="412433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 factors determining how well a machine learning algorithm will perform are its ability to</a:t>
            </a:r>
          </a:p>
          <a:p>
            <a:pPr lvl="1"/>
            <a:r>
              <a:rPr kumimoji="1" lang="en-US" altLang="en-US" dirty="0"/>
              <a:t>1. Make the training error small.</a:t>
            </a:r>
          </a:p>
          <a:p>
            <a:pPr lvl="1"/>
            <a:r>
              <a:rPr kumimoji="1" lang="en-US" altLang="en-US" dirty="0"/>
              <a:t>2. Make the </a:t>
            </a:r>
            <a:r>
              <a:rPr kumimoji="1" lang="en-US" altLang="en-US" b="1" dirty="0"/>
              <a:t>gap</a:t>
            </a:r>
            <a:r>
              <a:rPr kumimoji="1" lang="en-US" altLang="en-US" dirty="0"/>
              <a:t> between training and test error </a:t>
            </a:r>
            <a:r>
              <a:rPr kumimoji="1" lang="en-US" altLang="en-US" b="1" dirty="0"/>
              <a:t>small</a:t>
            </a:r>
            <a:r>
              <a:rPr kumimoji="1" lang="en-US" altLang="en-US" dirty="0"/>
              <a:t>.</a:t>
            </a:r>
          </a:p>
        </p:txBody>
      </p:sp>
    </p:spTree>
    <p:extLst>
      <p:ext uri="{BB962C8B-B14F-4D97-AF65-F5344CB8AC3E}">
        <p14:creationId xmlns:p14="http://schemas.microsoft.com/office/powerpoint/2010/main" val="2885316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Underfitting</a:t>
            </a:r>
          </a:p>
          <a:p>
            <a:pPr lvl="1"/>
            <a:r>
              <a:rPr kumimoji="1" lang="en-US" altLang="en-US" dirty="0"/>
              <a:t>It occurs when the model is not able to obtain a sufficiently low error value on training set</a:t>
            </a:r>
          </a:p>
          <a:p>
            <a:r>
              <a:rPr kumimoji="1" lang="en-US" altLang="en-US" b="1" dirty="0"/>
              <a:t>Overfitting</a:t>
            </a:r>
          </a:p>
          <a:p>
            <a:pPr lvl="1"/>
            <a:r>
              <a:rPr kumimoji="1" lang="en-US" altLang="en-US" dirty="0"/>
              <a:t>It occurs when the gap between the training error and test error is too large</a:t>
            </a:r>
          </a:p>
        </p:txBody>
      </p:sp>
    </p:spTree>
    <p:extLst>
      <p:ext uri="{BB962C8B-B14F-4D97-AF65-F5344CB8AC3E}">
        <p14:creationId xmlns:p14="http://schemas.microsoft.com/office/powerpoint/2010/main" val="4190322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We can control whether a model is more likely to overﬁt or underﬁt by altering its </a:t>
            </a:r>
            <a:r>
              <a:rPr kumimoji="1" lang="en-US" altLang="en-US" b="1" dirty="0"/>
              <a:t>capacity</a:t>
            </a:r>
          </a:p>
          <a:p>
            <a:r>
              <a:rPr kumimoji="1" lang="en-US" altLang="en-US" dirty="0"/>
              <a:t>One way to control the capacity of a learning algorithm is by choosing its </a:t>
            </a:r>
            <a:r>
              <a:rPr kumimoji="1" lang="en-US" altLang="en-US" b="1" dirty="0"/>
              <a:t>hypothesis space</a:t>
            </a:r>
            <a:r>
              <a:rPr kumimoji="1" lang="en-US" altLang="en-US" dirty="0"/>
              <a:t>, the set of functions that the learning algorithm is allowed to select as being the solution</a:t>
            </a:r>
          </a:p>
        </p:txBody>
      </p:sp>
      <p:pic>
        <p:nvPicPr>
          <p:cNvPr id="5" name="그림 4">
            <a:extLst>
              <a:ext uri="{FF2B5EF4-FFF2-40B4-BE49-F238E27FC236}">
                <a16:creationId xmlns:a16="http://schemas.microsoft.com/office/drawing/2014/main" id="{753CAAB7-4C5F-BE15-BAEB-E3D7E0F8E15D}"/>
              </a:ext>
            </a:extLst>
          </p:cNvPr>
          <p:cNvPicPr>
            <a:picLocks noChangeAspect="1"/>
          </p:cNvPicPr>
          <p:nvPr/>
        </p:nvPicPr>
        <p:blipFill>
          <a:blip r:embed="rId3"/>
          <a:stretch>
            <a:fillRect/>
          </a:stretch>
        </p:blipFill>
        <p:spPr>
          <a:xfrm>
            <a:off x="3375991" y="3959466"/>
            <a:ext cx="5440017" cy="2644662"/>
          </a:xfrm>
          <a:prstGeom prst="rect">
            <a:avLst/>
          </a:prstGeom>
        </p:spPr>
      </p:pic>
    </p:spTree>
    <p:extLst>
      <p:ext uri="{BB962C8B-B14F-4D97-AF65-F5344CB8AC3E}">
        <p14:creationId xmlns:p14="http://schemas.microsoft.com/office/powerpoint/2010/main" val="761350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normAutofit/>
          </a:bodyPr>
          <a:lstStyle/>
          <a:p>
            <a:r>
              <a:rPr kumimoji="1" lang="en-US" altLang="en-US" sz="1800" dirty="0"/>
              <a:t>Machine learning algorithms will generally </a:t>
            </a:r>
            <a:r>
              <a:rPr kumimoji="1" lang="en-US" altLang="en-US" sz="1800" b="1" dirty="0"/>
              <a:t>perform best when their capacity is appropriate for the true complexity of the task</a:t>
            </a:r>
            <a:r>
              <a:rPr kumimoji="1" lang="en-US" altLang="en-US" sz="1800" dirty="0"/>
              <a:t> they need to perform and the amount of training data they are provided with</a:t>
            </a:r>
          </a:p>
          <a:p>
            <a:r>
              <a:rPr kumimoji="1" lang="en-US" altLang="en-US" sz="1800" b="1" dirty="0"/>
              <a:t>Models with insuﬃcient capacity </a:t>
            </a:r>
            <a:r>
              <a:rPr kumimoji="1" lang="en-US" altLang="en-US" sz="1800" dirty="0"/>
              <a:t>are unable to solve complex tasks. </a:t>
            </a:r>
            <a:r>
              <a:rPr kumimoji="1" lang="en-US" altLang="en-US" sz="1800" b="1" dirty="0"/>
              <a:t>Models with high capacity </a:t>
            </a:r>
            <a:r>
              <a:rPr kumimoji="1" lang="en-US" altLang="en-US" sz="1800" dirty="0"/>
              <a:t>can solve complex tasks, but when their capacity is higher than needed to solve the present task, they may overﬁt.</a:t>
            </a:r>
          </a:p>
        </p:txBody>
      </p:sp>
      <p:pic>
        <p:nvPicPr>
          <p:cNvPr id="6" name="그림 5">
            <a:extLst>
              <a:ext uri="{FF2B5EF4-FFF2-40B4-BE49-F238E27FC236}">
                <a16:creationId xmlns:a16="http://schemas.microsoft.com/office/drawing/2014/main" id="{764434B6-47D1-CD90-1942-D25A17E6F059}"/>
              </a:ext>
            </a:extLst>
          </p:cNvPr>
          <p:cNvPicPr>
            <a:picLocks noChangeAspect="1"/>
          </p:cNvPicPr>
          <p:nvPr/>
        </p:nvPicPr>
        <p:blipFill>
          <a:blip r:embed="rId3"/>
          <a:stretch>
            <a:fillRect/>
          </a:stretch>
        </p:blipFill>
        <p:spPr>
          <a:xfrm>
            <a:off x="3621024" y="4175054"/>
            <a:ext cx="4949952" cy="2426717"/>
          </a:xfrm>
          <a:prstGeom prst="rect">
            <a:avLst/>
          </a:prstGeom>
        </p:spPr>
      </p:pic>
    </p:spTree>
    <p:extLst>
      <p:ext uri="{BB962C8B-B14F-4D97-AF65-F5344CB8AC3E}">
        <p14:creationId xmlns:p14="http://schemas.microsoft.com/office/powerpoint/2010/main" val="157075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Summary</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515600" cy="4351338"/>
          </a:xfrm>
        </p:spPr>
        <p:txBody>
          <a:bodyPr/>
          <a:lstStyle/>
          <a:p>
            <a:r>
              <a:rPr kumimoji="1" lang="en-US" altLang="en-US" dirty="0"/>
              <a:t>Understand what Machine learning is</a:t>
            </a:r>
          </a:p>
          <a:p>
            <a:r>
              <a:rPr kumimoji="1" lang="en-US" altLang="en-US" dirty="0"/>
              <a:t>How to make a good machine learning model?</a:t>
            </a:r>
          </a:p>
          <a:p>
            <a:pPr lvl="1"/>
            <a:r>
              <a:rPr kumimoji="1" lang="en-US" altLang="en-US" dirty="0"/>
              <a:t>control underfitting, overfitting</a:t>
            </a:r>
          </a:p>
          <a:p>
            <a:r>
              <a:rPr kumimoji="1" lang="en-US" altLang="en-US" dirty="0"/>
              <a:t>Statistics related to machine learning</a:t>
            </a:r>
          </a:p>
          <a:p>
            <a:pPr lvl="1"/>
            <a:r>
              <a:rPr kumimoji="1" lang="en-US" altLang="en-US" dirty="0"/>
              <a:t>Point estimation</a:t>
            </a:r>
          </a:p>
          <a:p>
            <a:pPr lvl="1"/>
            <a:r>
              <a:rPr kumimoji="1" lang="en-US" altLang="en-US" dirty="0"/>
              <a:t>Maximum likelihood estimation</a:t>
            </a:r>
          </a:p>
          <a:p>
            <a:pPr lvl="1"/>
            <a:r>
              <a:rPr kumimoji="1" lang="en-US" altLang="en-US" dirty="0"/>
              <a:t>Bayesian estimation</a:t>
            </a:r>
          </a:p>
          <a:p>
            <a:pPr lvl="1"/>
            <a:endParaRPr kumimoji="1" lang="en-US" altLang="en-US" dirty="0"/>
          </a:p>
        </p:txBody>
      </p:sp>
    </p:spTree>
    <p:extLst>
      <p:ext uri="{BB962C8B-B14F-4D97-AF65-F5344CB8AC3E}">
        <p14:creationId xmlns:p14="http://schemas.microsoft.com/office/powerpoint/2010/main" val="2122359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In many cases, finding the best function within this family is a diﬃcult optimization problem</a:t>
            </a:r>
          </a:p>
          <a:p>
            <a:r>
              <a:rPr kumimoji="1" lang="en-US" altLang="en-US" dirty="0"/>
              <a:t>In practice, the learning algorithm does not actually ﬁnd the best function, </a:t>
            </a:r>
            <a:r>
              <a:rPr kumimoji="1" lang="en-US" altLang="en-US" b="1" dirty="0"/>
              <a:t>but merely one that signiﬁcantly reduces the training error</a:t>
            </a:r>
          </a:p>
          <a:p>
            <a:r>
              <a:rPr kumimoji="1" lang="en-US" altLang="en-US" dirty="0"/>
              <a:t>We </a:t>
            </a:r>
            <a:r>
              <a:rPr kumimoji="1" lang="en-US" altLang="en-US" b="1" dirty="0"/>
              <a:t>must remember that </a:t>
            </a:r>
            <a:r>
              <a:rPr kumimoji="1" lang="en-US" altLang="en-US" dirty="0"/>
              <a:t>while </a:t>
            </a:r>
            <a:r>
              <a:rPr kumimoji="1" lang="en-US" altLang="en-US" dirty="0">
                <a:solidFill>
                  <a:srgbClr val="FF0000"/>
                </a:solidFill>
              </a:rPr>
              <a:t>simpler functions are more likely to generalize</a:t>
            </a:r>
            <a:r>
              <a:rPr kumimoji="1" lang="en-US" altLang="en-US" dirty="0"/>
              <a:t>(to have a small gap between training and test error), we </a:t>
            </a:r>
            <a:r>
              <a:rPr kumimoji="1" lang="en-US" altLang="en-US" dirty="0">
                <a:solidFill>
                  <a:srgbClr val="FF0000"/>
                </a:solidFill>
              </a:rPr>
              <a:t>must still choose a suﬃciently complex hypothesis to achieve low training error</a:t>
            </a:r>
          </a:p>
        </p:txBody>
      </p:sp>
    </p:spTree>
    <p:extLst>
      <p:ext uri="{BB962C8B-B14F-4D97-AF65-F5344CB8AC3E}">
        <p14:creationId xmlns:p14="http://schemas.microsoft.com/office/powerpoint/2010/main" val="3006842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5.2.1 the</a:t>
            </a:r>
            <a:r>
              <a:rPr kumimoji="1" lang="ko-KR" altLang="en-US" sz="4000" dirty="0"/>
              <a:t> </a:t>
            </a:r>
            <a:r>
              <a:rPr kumimoji="1" lang="en-US" altLang="ko-KR" sz="4000" dirty="0"/>
              <a:t>no</a:t>
            </a:r>
            <a:r>
              <a:rPr kumimoji="1" lang="ko-KR" altLang="en-US" sz="4000" dirty="0"/>
              <a:t> </a:t>
            </a:r>
            <a:r>
              <a:rPr kumimoji="1" lang="en-US" altLang="ko-KR" sz="4000" dirty="0"/>
              <a:t>free</a:t>
            </a:r>
            <a:r>
              <a:rPr kumimoji="1" lang="ko-KR" altLang="en-US" sz="4000" dirty="0"/>
              <a:t> </a:t>
            </a:r>
            <a:r>
              <a:rPr kumimoji="1" lang="en-US" altLang="ko-KR" sz="4000" dirty="0"/>
              <a:t>lunch</a:t>
            </a:r>
            <a:r>
              <a:rPr kumimoji="1" lang="ko-KR" altLang="en-US" sz="4000" dirty="0"/>
              <a:t> </a:t>
            </a:r>
            <a:r>
              <a:rPr kumimoji="1" lang="en-US" altLang="ko-KR" sz="4000" dirty="0"/>
              <a:t>theorem</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This means that the goal of machine learning research is </a:t>
            </a:r>
            <a:r>
              <a:rPr kumimoji="1" lang="en-US" altLang="en-US" b="1" dirty="0"/>
              <a:t>not to seek a universal learning algorithm </a:t>
            </a:r>
            <a:r>
              <a:rPr kumimoji="1" lang="en-US" altLang="en-US" dirty="0"/>
              <a:t>or the absolute best learning algorithm.</a:t>
            </a:r>
          </a:p>
          <a:p>
            <a:r>
              <a:rPr kumimoji="1" lang="en-US" altLang="en-US" dirty="0"/>
              <a:t>Instead, our goal is to understand what kinds of distributions are relevant to the “real world” that an AI agent experiences, and what kinds of machine learning algorithms perform well on data drawn from the kinds of data-generating distributions we care about</a:t>
            </a:r>
          </a:p>
        </p:txBody>
      </p:sp>
      <p:pic>
        <p:nvPicPr>
          <p:cNvPr id="5" name="그림 4">
            <a:extLst>
              <a:ext uri="{FF2B5EF4-FFF2-40B4-BE49-F238E27FC236}">
                <a16:creationId xmlns:a16="http://schemas.microsoft.com/office/drawing/2014/main" id="{34E4759B-55FD-2011-2DAC-C3C9C04680A2}"/>
              </a:ext>
            </a:extLst>
          </p:cNvPr>
          <p:cNvPicPr>
            <a:picLocks noChangeAspect="1"/>
          </p:cNvPicPr>
          <p:nvPr/>
        </p:nvPicPr>
        <p:blipFill>
          <a:blip r:embed="rId3"/>
          <a:stretch>
            <a:fillRect/>
          </a:stretch>
        </p:blipFill>
        <p:spPr>
          <a:xfrm>
            <a:off x="4918208" y="4435881"/>
            <a:ext cx="2355584" cy="1637260"/>
          </a:xfrm>
          <a:prstGeom prst="rect">
            <a:avLst/>
          </a:prstGeom>
        </p:spPr>
      </p:pic>
    </p:spTree>
    <p:extLst>
      <p:ext uri="{BB962C8B-B14F-4D97-AF65-F5344CB8AC3E}">
        <p14:creationId xmlns:p14="http://schemas.microsoft.com/office/powerpoint/2010/main" val="67704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5.2.2 Regularization</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Regularization</a:t>
            </a:r>
            <a:r>
              <a:rPr kumimoji="1" lang="en-US" altLang="en-US" dirty="0"/>
              <a:t> is any modiﬁcation we make to a learning algorithm that is intended to </a:t>
            </a:r>
            <a:r>
              <a:rPr kumimoji="1" lang="en-US" altLang="en-US" b="1" dirty="0"/>
              <a:t>reduce its generalization error but not its training error</a:t>
            </a:r>
          </a:p>
        </p:txBody>
      </p:sp>
      <p:pic>
        <p:nvPicPr>
          <p:cNvPr id="5" name="그림 4">
            <a:extLst>
              <a:ext uri="{FF2B5EF4-FFF2-40B4-BE49-F238E27FC236}">
                <a16:creationId xmlns:a16="http://schemas.microsoft.com/office/drawing/2014/main" id="{71790533-5B5C-A5A4-A6D2-C26D77FE0527}"/>
              </a:ext>
            </a:extLst>
          </p:cNvPr>
          <p:cNvPicPr>
            <a:picLocks noChangeAspect="1"/>
          </p:cNvPicPr>
          <p:nvPr/>
        </p:nvPicPr>
        <p:blipFill>
          <a:blip r:embed="rId3"/>
          <a:stretch>
            <a:fillRect/>
          </a:stretch>
        </p:blipFill>
        <p:spPr>
          <a:xfrm>
            <a:off x="4475790" y="2817672"/>
            <a:ext cx="6878010" cy="3286584"/>
          </a:xfrm>
          <a:prstGeom prst="rect">
            <a:avLst/>
          </a:prstGeom>
        </p:spPr>
      </p:pic>
      <p:pic>
        <p:nvPicPr>
          <p:cNvPr id="6" name="그림 5">
            <a:extLst>
              <a:ext uri="{FF2B5EF4-FFF2-40B4-BE49-F238E27FC236}">
                <a16:creationId xmlns:a16="http://schemas.microsoft.com/office/drawing/2014/main" id="{E0ABE1FA-839F-E6D7-43B4-EE9397AFCE0F}"/>
              </a:ext>
            </a:extLst>
          </p:cNvPr>
          <p:cNvPicPr>
            <a:picLocks noChangeAspect="1"/>
          </p:cNvPicPr>
          <p:nvPr/>
        </p:nvPicPr>
        <p:blipFill rotWithShape="1">
          <a:blip r:embed="rId4"/>
          <a:srcRect l="1" r="1219"/>
          <a:stretch/>
        </p:blipFill>
        <p:spPr>
          <a:xfrm>
            <a:off x="1320800" y="4222806"/>
            <a:ext cx="2860675" cy="476316"/>
          </a:xfrm>
          <a:prstGeom prst="rect">
            <a:avLst/>
          </a:prstGeom>
        </p:spPr>
      </p:pic>
    </p:spTree>
    <p:extLst>
      <p:ext uri="{BB962C8B-B14F-4D97-AF65-F5344CB8AC3E}">
        <p14:creationId xmlns:p14="http://schemas.microsoft.com/office/powerpoint/2010/main" val="4182141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5.3 Hyperparameters and Validation Sets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Most machine learning algorithms have </a:t>
            </a:r>
            <a:r>
              <a:rPr kumimoji="1" lang="en-US" altLang="en-US" b="1" dirty="0"/>
              <a:t>hyperparameters</a:t>
            </a:r>
            <a:r>
              <a:rPr kumimoji="1" lang="en-US" altLang="en-US" dirty="0"/>
              <a:t>, settings that we can use to control the algorithm’s behavior.</a:t>
            </a:r>
          </a:p>
          <a:p>
            <a:r>
              <a:rPr kumimoji="1" lang="en-US" altLang="en-US" dirty="0"/>
              <a:t>The values of </a:t>
            </a:r>
            <a:r>
              <a:rPr kumimoji="1" lang="en-US" altLang="en-US" b="1" dirty="0"/>
              <a:t>hyperparameters are not adapted by the learning algorithm itself</a:t>
            </a:r>
          </a:p>
          <a:p>
            <a:r>
              <a:rPr kumimoji="1" lang="en-US" altLang="en-US" dirty="0"/>
              <a:t>Sometimes a setting is chosen to be a hyperparameter that the learning algorithm does not learn </a:t>
            </a:r>
            <a:r>
              <a:rPr kumimoji="1" lang="en-US" altLang="en-US" b="1" dirty="0"/>
              <a:t>because the setting is diﬃcult to optimize</a:t>
            </a:r>
          </a:p>
        </p:txBody>
      </p:sp>
      <p:pic>
        <p:nvPicPr>
          <p:cNvPr id="4" name="그림 3">
            <a:extLst>
              <a:ext uri="{FF2B5EF4-FFF2-40B4-BE49-F238E27FC236}">
                <a16:creationId xmlns:a16="http://schemas.microsoft.com/office/drawing/2014/main" id="{3D162C02-D188-A12E-8AA1-8A2206EDFAF3}"/>
              </a:ext>
            </a:extLst>
          </p:cNvPr>
          <p:cNvPicPr>
            <a:picLocks noChangeAspect="1"/>
          </p:cNvPicPr>
          <p:nvPr/>
        </p:nvPicPr>
        <p:blipFill rotWithShape="1">
          <a:blip r:embed="rId3"/>
          <a:srcRect l="1" r="1219"/>
          <a:stretch/>
        </p:blipFill>
        <p:spPr>
          <a:xfrm>
            <a:off x="4871402" y="4845106"/>
            <a:ext cx="2860675" cy="476316"/>
          </a:xfrm>
          <a:prstGeom prst="rect">
            <a:avLst/>
          </a:prstGeom>
        </p:spPr>
      </p:pic>
    </p:spTree>
    <p:extLst>
      <p:ext uri="{BB962C8B-B14F-4D97-AF65-F5344CB8AC3E}">
        <p14:creationId xmlns:p14="http://schemas.microsoft.com/office/powerpoint/2010/main" val="3227918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5.3 Hyperparameters and Validation Sets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If learned on the training set, such hyperparameters would always choose the maximum possible model capacity, resulting in </a:t>
            </a:r>
            <a:r>
              <a:rPr kumimoji="1" lang="en-US" altLang="en-US" b="1" dirty="0"/>
              <a:t>overﬁtting</a:t>
            </a:r>
          </a:p>
          <a:p>
            <a:r>
              <a:rPr kumimoji="1" lang="en-US" altLang="en-US" dirty="0"/>
              <a:t>For example, we can always ﬁt the training set better with a higher-degree polynomial and a weight decay setting of λ= 0 than we could with a lower-degree polynomial and a positive weight decay setting</a:t>
            </a:r>
          </a:p>
        </p:txBody>
      </p:sp>
      <p:pic>
        <p:nvPicPr>
          <p:cNvPr id="4" name="그림 3">
            <a:extLst>
              <a:ext uri="{FF2B5EF4-FFF2-40B4-BE49-F238E27FC236}">
                <a16:creationId xmlns:a16="http://schemas.microsoft.com/office/drawing/2014/main" id="{3D162C02-D188-A12E-8AA1-8A2206EDFAF3}"/>
              </a:ext>
            </a:extLst>
          </p:cNvPr>
          <p:cNvPicPr>
            <a:picLocks noChangeAspect="1"/>
          </p:cNvPicPr>
          <p:nvPr/>
        </p:nvPicPr>
        <p:blipFill rotWithShape="1">
          <a:blip r:embed="rId3"/>
          <a:srcRect l="1" r="1219"/>
          <a:stretch/>
        </p:blipFill>
        <p:spPr>
          <a:xfrm>
            <a:off x="4960302" y="4845106"/>
            <a:ext cx="2860675" cy="476316"/>
          </a:xfrm>
          <a:prstGeom prst="rect">
            <a:avLst/>
          </a:prstGeom>
        </p:spPr>
      </p:pic>
    </p:spTree>
    <p:extLst>
      <p:ext uri="{BB962C8B-B14F-4D97-AF65-F5344CB8AC3E}">
        <p14:creationId xmlns:p14="http://schemas.microsoft.com/office/powerpoint/2010/main" val="1955360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5.3 Hyperparameters and Validation Sets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To solve this problem, we need a </a:t>
            </a:r>
            <a:r>
              <a:rPr kumimoji="1" lang="en-US" altLang="en-US" b="1" dirty="0"/>
              <a:t>validation set </a:t>
            </a:r>
            <a:r>
              <a:rPr kumimoji="1" lang="en-US" altLang="en-US" dirty="0"/>
              <a:t>of examples </a:t>
            </a:r>
            <a:r>
              <a:rPr kumimoji="1" lang="en-US" altLang="en-US" b="1" dirty="0"/>
              <a:t>that the training algorithm does not observe.</a:t>
            </a:r>
          </a:p>
          <a:p>
            <a:r>
              <a:rPr kumimoji="1" lang="en-US" altLang="en-US" dirty="0"/>
              <a:t>It is important that the test examples are not used in any way to make choices about the model, including its hyperparameters. For this reason, no example from the test set can be used in the validation set</a:t>
            </a:r>
          </a:p>
        </p:txBody>
      </p:sp>
      <p:graphicFrame>
        <p:nvGraphicFramePr>
          <p:cNvPr id="5" name="표 5">
            <a:extLst>
              <a:ext uri="{FF2B5EF4-FFF2-40B4-BE49-F238E27FC236}">
                <a16:creationId xmlns:a16="http://schemas.microsoft.com/office/drawing/2014/main" id="{8A734AAF-891F-2D88-10FF-29CF815B9867}"/>
              </a:ext>
            </a:extLst>
          </p:cNvPr>
          <p:cNvGraphicFramePr>
            <a:graphicFrameLocks noGrp="1"/>
          </p:cNvGraphicFramePr>
          <p:nvPr>
            <p:extLst>
              <p:ext uri="{D42A27DB-BD31-4B8C-83A1-F6EECF244321}">
                <p14:modId xmlns:p14="http://schemas.microsoft.com/office/powerpoint/2010/main" val="1474678350"/>
              </p:ext>
            </p:extLst>
          </p:nvPr>
        </p:nvGraphicFramePr>
        <p:xfrm>
          <a:off x="2237740" y="4965701"/>
          <a:ext cx="8127999" cy="1107440"/>
        </p:xfrm>
        <a:graphic>
          <a:graphicData uri="http://schemas.openxmlformats.org/drawingml/2006/table">
            <a:tbl>
              <a:tblPr firstRow="1" bandRow="1">
                <a:tableStyleId>{F5AB1C69-6EDB-4FF4-983F-18BD219EF322}</a:tableStyleId>
              </a:tblPr>
              <a:tblGrid>
                <a:gridCol w="4201160">
                  <a:extLst>
                    <a:ext uri="{9D8B030D-6E8A-4147-A177-3AD203B41FA5}">
                      <a16:colId xmlns:a16="http://schemas.microsoft.com/office/drawing/2014/main" val="2018932104"/>
                    </a:ext>
                  </a:extLst>
                </a:gridCol>
                <a:gridCol w="1217506">
                  <a:extLst>
                    <a:ext uri="{9D8B030D-6E8A-4147-A177-3AD203B41FA5}">
                      <a16:colId xmlns:a16="http://schemas.microsoft.com/office/drawing/2014/main" val="472999734"/>
                    </a:ext>
                  </a:extLst>
                </a:gridCol>
                <a:gridCol w="2709333">
                  <a:extLst>
                    <a:ext uri="{9D8B030D-6E8A-4147-A177-3AD203B41FA5}">
                      <a16:colId xmlns:a16="http://schemas.microsoft.com/office/drawing/2014/main" val="943517938"/>
                    </a:ext>
                  </a:extLst>
                </a:gridCol>
              </a:tblGrid>
              <a:tr h="0">
                <a:tc gridSpan="3">
                  <a:txBody>
                    <a:bodyPr/>
                    <a:lstStyle/>
                    <a:p>
                      <a:pPr algn="ctr" latinLnBrk="1"/>
                      <a:r>
                        <a:rPr lang="en-US" altLang="ko-KR" b="1" dirty="0">
                          <a:solidFill>
                            <a:schemeClr val="tx1"/>
                          </a:solidFill>
                        </a:rPr>
                        <a:t>Total dataset</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dirty="0"/>
                    </a:p>
                  </a:txBody>
                  <a:tcPr anchor="ctr"/>
                </a:tc>
                <a:tc hMerge="1">
                  <a:txBody>
                    <a:bodyPr/>
                    <a:lstStyle/>
                    <a:p>
                      <a:pPr algn="ctr" latinLnBrk="1"/>
                      <a:endParaRPr lang="ko-KR" altLang="en-US" dirty="0"/>
                    </a:p>
                  </a:txBody>
                  <a:tcPr anchor="ctr"/>
                </a:tc>
                <a:extLst>
                  <a:ext uri="{0D108BD9-81ED-4DB2-BD59-A6C34878D82A}">
                    <a16:rowId xmlns:a16="http://schemas.microsoft.com/office/drawing/2014/main" val="2396138460"/>
                  </a:ext>
                </a:extLst>
              </a:tr>
              <a:tr h="370840">
                <a:tc gridSpan="2">
                  <a:txBody>
                    <a:bodyPr/>
                    <a:lstStyle/>
                    <a:p>
                      <a:pPr algn="ctr" latinLnBrk="1"/>
                      <a:r>
                        <a:rPr lang="en-US" altLang="ko-KR" b="0" dirty="0"/>
                        <a:t>Train</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dirty="0"/>
                    </a:p>
                  </a:txBody>
                  <a:tcPr/>
                </a:tc>
                <a:tc>
                  <a:txBody>
                    <a:bodyPr/>
                    <a:lstStyle/>
                    <a:p>
                      <a:pPr algn="ctr" latinLnBrk="1"/>
                      <a:r>
                        <a:rPr lang="en-US" altLang="ko-KR" b="0" dirty="0"/>
                        <a:t>test</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0295152"/>
                  </a:ext>
                </a:extLst>
              </a:tr>
              <a:tr h="370840">
                <a:tc>
                  <a:txBody>
                    <a:bodyPr/>
                    <a:lstStyle/>
                    <a:p>
                      <a:pPr algn="ctr" latinLnBrk="1"/>
                      <a:r>
                        <a:rPr lang="en-US" altLang="ko-KR" b="0" dirty="0"/>
                        <a:t>Train</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rgbClr val="FF0000"/>
                          </a:solidFill>
                        </a:rPr>
                        <a:t>Validation</a:t>
                      </a:r>
                      <a:endParaRPr lang="ko-KR"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0" dirty="0"/>
                        <a:t>test</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558433"/>
                  </a:ext>
                </a:extLst>
              </a:tr>
            </a:tbl>
          </a:graphicData>
        </a:graphic>
      </p:graphicFrame>
    </p:spTree>
    <p:extLst>
      <p:ext uri="{BB962C8B-B14F-4D97-AF65-F5344CB8AC3E}">
        <p14:creationId xmlns:p14="http://schemas.microsoft.com/office/powerpoint/2010/main" val="3883215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5.3 Hyperparameters and Validation Sets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split the training data into two disjoint subsets</a:t>
            </a:r>
          </a:p>
          <a:p>
            <a:r>
              <a:rPr kumimoji="1" lang="en-US" altLang="en-US" dirty="0"/>
              <a:t>One of these subsets is used to learn the parameters.</a:t>
            </a:r>
          </a:p>
          <a:p>
            <a:r>
              <a:rPr kumimoji="1" lang="en-US" altLang="en-US" dirty="0"/>
              <a:t>The other subset is our validation set, used to estimate the generalization error during or after training, allowing for the hyperparameters to be updated accordingly</a:t>
            </a:r>
          </a:p>
        </p:txBody>
      </p:sp>
      <p:graphicFrame>
        <p:nvGraphicFramePr>
          <p:cNvPr id="5" name="표 5">
            <a:extLst>
              <a:ext uri="{FF2B5EF4-FFF2-40B4-BE49-F238E27FC236}">
                <a16:creationId xmlns:a16="http://schemas.microsoft.com/office/drawing/2014/main" id="{8A734AAF-891F-2D88-10FF-29CF815B9867}"/>
              </a:ext>
            </a:extLst>
          </p:cNvPr>
          <p:cNvGraphicFramePr>
            <a:graphicFrameLocks noGrp="1"/>
          </p:cNvGraphicFramePr>
          <p:nvPr>
            <p:extLst>
              <p:ext uri="{D42A27DB-BD31-4B8C-83A1-F6EECF244321}">
                <p14:modId xmlns:p14="http://schemas.microsoft.com/office/powerpoint/2010/main" val="3622209079"/>
              </p:ext>
            </p:extLst>
          </p:nvPr>
        </p:nvGraphicFramePr>
        <p:xfrm>
          <a:off x="2237740" y="4965701"/>
          <a:ext cx="8127999" cy="1107440"/>
        </p:xfrm>
        <a:graphic>
          <a:graphicData uri="http://schemas.openxmlformats.org/drawingml/2006/table">
            <a:tbl>
              <a:tblPr firstRow="1" bandRow="1">
                <a:tableStyleId>{F5AB1C69-6EDB-4FF4-983F-18BD219EF322}</a:tableStyleId>
              </a:tblPr>
              <a:tblGrid>
                <a:gridCol w="3705860">
                  <a:extLst>
                    <a:ext uri="{9D8B030D-6E8A-4147-A177-3AD203B41FA5}">
                      <a16:colId xmlns:a16="http://schemas.microsoft.com/office/drawing/2014/main" val="2018932104"/>
                    </a:ext>
                  </a:extLst>
                </a:gridCol>
                <a:gridCol w="1712806">
                  <a:extLst>
                    <a:ext uri="{9D8B030D-6E8A-4147-A177-3AD203B41FA5}">
                      <a16:colId xmlns:a16="http://schemas.microsoft.com/office/drawing/2014/main" val="472999734"/>
                    </a:ext>
                  </a:extLst>
                </a:gridCol>
                <a:gridCol w="2709333">
                  <a:extLst>
                    <a:ext uri="{9D8B030D-6E8A-4147-A177-3AD203B41FA5}">
                      <a16:colId xmlns:a16="http://schemas.microsoft.com/office/drawing/2014/main" val="943517938"/>
                    </a:ext>
                  </a:extLst>
                </a:gridCol>
              </a:tblGrid>
              <a:tr h="0">
                <a:tc gridSpan="3">
                  <a:txBody>
                    <a:bodyPr/>
                    <a:lstStyle/>
                    <a:p>
                      <a:pPr algn="ctr" latinLnBrk="1"/>
                      <a:r>
                        <a:rPr lang="en-US" altLang="ko-KR" b="1" dirty="0">
                          <a:solidFill>
                            <a:schemeClr val="tx1"/>
                          </a:solidFill>
                        </a:rPr>
                        <a:t>Total dataset</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dirty="0"/>
                    </a:p>
                  </a:txBody>
                  <a:tcPr anchor="ctr"/>
                </a:tc>
                <a:tc hMerge="1">
                  <a:txBody>
                    <a:bodyPr/>
                    <a:lstStyle/>
                    <a:p>
                      <a:pPr algn="ctr" latinLnBrk="1"/>
                      <a:endParaRPr lang="ko-KR" altLang="en-US" dirty="0"/>
                    </a:p>
                  </a:txBody>
                  <a:tcPr anchor="ctr"/>
                </a:tc>
                <a:extLst>
                  <a:ext uri="{0D108BD9-81ED-4DB2-BD59-A6C34878D82A}">
                    <a16:rowId xmlns:a16="http://schemas.microsoft.com/office/drawing/2014/main" val="2396138460"/>
                  </a:ext>
                </a:extLst>
              </a:tr>
              <a:tr h="370840">
                <a:tc gridSpan="2">
                  <a:txBody>
                    <a:bodyPr/>
                    <a:lstStyle/>
                    <a:p>
                      <a:pPr algn="ctr" latinLnBrk="1"/>
                      <a:r>
                        <a:rPr lang="en-US" altLang="ko-KR" b="0" dirty="0"/>
                        <a:t>Train</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dirty="0"/>
                    </a:p>
                  </a:txBody>
                  <a:tcPr/>
                </a:tc>
                <a:tc>
                  <a:txBody>
                    <a:bodyPr/>
                    <a:lstStyle/>
                    <a:p>
                      <a:pPr algn="ctr" latinLnBrk="1"/>
                      <a:r>
                        <a:rPr lang="en-US" altLang="ko-KR" b="0" dirty="0"/>
                        <a:t>test</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0295152"/>
                  </a:ext>
                </a:extLst>
              </a:tr>
              <a:tr h="370840">
                <a:tc>
                  <a:txBody>
                    <a:bodyPr/>
                    <a:lstStyle/>
                    <a:p>
                      <a:pPr algn="ctr" latinLnBrk="1"/>
                      <a:r>
                        <a:rPr lang="en-US" altLang="ko-KR" b="0" dirty="0"/>
                        <a:t>Train (80%)</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rgbClr val="FF0000"/>
                          </a:solidFill>
                        </a:rPr>
                        <a:t>Validation (20%)</a:t>
                      </a:r>
                      <a:endParaRPr lang="ko-KR"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0" dirty="0"/>
                        <a:t>test</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558433"/>
                  </a:ext>
                </a:extLst>
              </a:tr>
            </a:tbl>
          </a:graphicData>
        </a:graphic>
      </p:graphicFrame>
    </p:spTree>
    <p:extLst>
      <p:ext uri="{BB962C8B-B14F-4D97-AF65-F5344CB8AC3E}">
        <p14:creationId xmlns:p14="http://schemas.microsoft.com/office/powerpoint/2010/main" val="1495723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5.4 Estimators, Bias and Variance</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Foundational concepts such as parameter estimation, bias and variance are useful to formally characterize notions of generalization, underﬁtting and overﬁtting.</a:t>
            </a:r>
          </a:p>
        </p:txBody>
      </p:sp>
    </p:spTree>
    <p:extLst>
      <p:ext uri="{BB962C8B-B14F-4D97-AF65-F5344CB8AC3E}">
        <p14:creationId xmlns:p14="http://schemas.microsoft.com/office/powerpoint/2010/main" val="3969047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5.4.1 Point Estimation</a:t>
            </a:r>
            <a:endParaRPr kumimoji="1" lang="ko-Kore-KR" altLang="en-US" sz="4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Point estimation is the </a:t>
                </a:r>
                <a:r>
                  <a:rPr kumimoji="1" lang="en-US" altLang="en-US" b="1" dirty="0"/>
                  <a:t>attempt to provide the single “best” prediction </a:t>
                </a:r>
                <a:r>
                  <a:rPr kumimoji="1" lang="en-US" altLang="en-US" dirty="0"/>
                  <a:t>of some quantity of interest</a:t>
                </a:r>
              </a:p>
              <a:p>
                <a:r>
                  <a:rPr kumimoji="1" lang="en-US" altLang="en-US" dirty="0"/>
                  <a:t>To distinguish estimates of parameters from their true value, our convention will be to denote a point estimate of a parameter θ by </a:t>
                </a:r>
                <a14:m>
                  <m:oMath xmlns:m="http://schemas.openxmlformats.org/officeDocument/2006/math">
                    <m:acc>
                      <m:accPr>
                        <m:chr m:val="̂"/>
                        <m:ctrlPr>
                          <a:rPr kumimoji="1" lang="en-US" altLang="en-US" i="1" smtClean="0">
                            <a:latin typeface="Cambria Math" panose="02040503050406030204" pitchFamily="18" charset="0"/>
                          </a:rPr>
                        </m:ctrlPr>
                      </m:accPr>
                      <m:e>
                        <m:r>
                          <a:rPr kumimoji="1" lang="en-US" altLang="en-US" i="1" smtClean="0">
                            <a:latin typeface="Cambria Math" panose="02040503050406030204" pitchFamily="18" charset="0"/>
                            <a:ea typeface="Cambria Math" panose="02040503050406030204" pitchFamily="18" charset="0"/>
                          </a:rPr>
                          <m:t>𝜃</m:t>
                        </m:r>
                      </m:e>
                    </m:acc>
                  </m:oMath>
                </a14:m>
                <a:endParaRPr kumimoji="1" lang="en-US" altLang="en-US" dirty="0"/>
              </a:p>
              <a:p>
                <a:r>
                  <a:rPr kumimoji="1" lang="en-US" altLang="en-US" dirty="0"/>
                  <a:t>a set of ‘m’ independent and identically distributed data</a:t>
                </a:r>
                <a:r>
                  <a:rPr kumimoji="1" lang="ko-KR" altLang="en-US" dirty="0"/>
                  <a:t> </a:t>
                </a:r>
                <a:r>
                  <a:rPr kumimoji="1" lang="en-US" altLang="ko-KR" dirty="0"/>
                  <a:t>points</a:t>
                </a:r>
              </a:p>
              <a:p>
                <a:r>
                  <a:rPr kumimoji="1" lang="en-US" altLang="en-US" dirty="0"/>
                  <a:t>A </a:t>
                </a:r>
                <a:r>
                  <a:rPr kumimoji="1" lang="en-US" altLang="en-US" b="1" dirty="0"/>
                  <a:t>point estimator </a:t>
                </a:r>
                <a:r>
                  <a:rPr kumimoji="1" lang="en-US" altLang="en-US" dirty="0"/>
                  <a:t>or </a:t>
                </a:r>
                <a:r>
                  <a:rPr kumimoji="1" lang="en-US" altLang="en-US" b="1" dirty="0"/>
                  <a:t>statistic</a:t>
                </a:r>
              </a:p>
            </p:txBody>
          </p:sp>
        </mc:Choice>
        <mc:Fallback xmlns="">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416A3C4A-8956-1EF7-5A4C-1A50F76DFE09}"/>
              </a:ext>
            </a:extLst>
          </p:cNvPr>
          <p:cNvPicPr>
            <a:picLocks noChangeAspect="1"/>
          </p:cNvPicPr>
          <p:nvPr/>
        </p:nvPicPr>
        <p:blipFill>
          <a:blip r:embed="rId4"/>
          <a:stretch>
            <a:fillRect/>
          </a:stretch>
        </p:blipFill>
        <p:spPr>
          <a:xfrm>
            <a:off x="8935928" y="4036987"/>
            <a:ext cx="1982897" cy="450105"/>
          </a:xfrm>
          <a:prstGeom prst="rect">
            <a:avLst/>
          </a:prstGeom>
        </p:spPr>
      </p:pic>
      <p:pic>
        <p:nvPicPr>
          <p:cNvPr id="7" name="그림 6">
            <a:extLst>
              <a:ext uri="{FF2B5EF4-FFF2-40B4-BE49-F238E27FC236}">
                <a16:creationId xmlns:a16="http://schemas.microsoft.com/office/drawing/2014/main" id="{716F2E16-C3FC-5136-2144-344D068CAEBE}"/>
              </a:ext>
            </a:extLst>
          </p:cNvPr>
          <p:cNvPicPr>
            <a:picLocks noChangeAspect="1"/>
          </p:cNvPicPr>
          <p:nvPr/>
        </p:nvPicPr>
        <p:blipFill>
          <a:blip r:embed="rId5"/>
          <a:stretch>
            <a:fillRect/>
          </a:stretch>
        </p:blipFill>
        <p:spPr>
          <a:xfrm>
            <a:off x="5122449" y="4684687"/>
            <a:ext cx="2688782" cy="450105"/>
          </a:xfrm>
          <a:prstGeom prst="rect">
            <a:avLst/>
          </a:prstGeom>
        </p:spPr>
      </p:pic>
    </p:spTree>
    <p:extLst>
      <p:ext uri="{BB962C8B-B14F-4D97-AF65-F5344CB8AC3E}">
        <p14:creationId xmlns:p14="http://schemas.microsoft.com/office/powerpoint/2010/main" val="545022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5.4.2 Bias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 bias of an estimator is deﬁned as</a:t>
            </a:r>
          </a:p>
          <a:p>
            <a:endParaRPr kumimoji="1" lang="en-US" altLang="en-US" dirty="0"/>
          </a:p>
          <a:p>
            <a:r>
              <a:rPr kumimoji="1" lang="en-US" altLang="en-US" b="1" dirty="0"/>
              <a:t>Unbiased estimator</a:t>
            </a:r>
          </a:p>
          <a:p>
            <a:endParaRPr kumimoji="1" lang="en-US" altLang="en-US" b="1" dirty="0"/>
          </a:p>
          <a:p>
            <a:r>
              <a:rPr kumimoji="1" lang="en-US" altLang="en-US" b="1" dirty="0"/>
              <a:t>Asymptotically unbiased estimator</a:t>
            </a:r>
          </a:p>
          <a:p>
            <a:endParaRPr kumimoji="1" lang="en-US" altLang="en-US" dirty="0"/>
          </a:p>
          <a:p>
            <a:endParaRPr kumimoji="1" lang="en-US" altLang="en-US" dirty="0"/>
          </a:p>
        </p:txBody>
      </p:sp>
      <p:pic>
        <p:nvPicPr>
          <p:cNvPr id="13" name="그림 12">
            <a:extLst>
              <a:ext uri="{FF2B5EF4-FFF2-40B4-BE49-F238E27FC236}">
                <a16:creationId xmlns:a16="http://schemas.microsoft.com/office/drawing/2014/main" id="{8030FD04-30DD-FABF-00BD-E0BCA80D18C3}"/>
              </a:ext>
            </a:extLst>
          </p:cNvPr>
          <p:cNvPicPr>
            <a:picLocks noChangeAspect="1"/>
          </p:cNvPicPr>
          <p:nvPr/>
        </p:nvPicPr>
        <p:blipFill>
          <a:blip r:embed="rId3"/>
          <a:stretch>
            <a:fillRect/>
          </a:stretch>
        </p:blipFill>
        <p:spPr>
          <a:xfrm>
            <a:off x="4576550" y="2390747"/>
            <a:ext cx="3038899" cy="400106"/>
          </a:xfrm>
          <a:prstGeom prst="rect">
            <a:avLst/>
          </a:prstGeom>
        </p:spPr>
      </p:pic>
      <p:pic>
        <p:nvPicPr>
          <p:cNvPr id="15" name="그림 14">
            <a:extLst>
              <a:ext uri="{FF2B5EF4-FFF2-40B4-BE49-F238E27FC236}">
                <a16:creationId xmlns:a16="http://schemas.microsoft.com/office/drawing/2014/main" id="{616BF1B9-523F-67AD-0759-04249C854866}"/>
              </a:ext>
            </a:extLst>
          </p:cNvPr>
          <p:cNvPicPr>
            <a:picLocks noChangeAspect="1"/>
          </p:cNvPicPr>
          <p:nvPr/>
        </p:nvPicPr>
        <p:blipFill>
          <a:blip r:embed="rId4"/>
          <a:stretch>
            <a:fillRect/>
          </a:stretch>
        </p:blipFill>
        <p:spPr>
          <a:xfrm>
            <a:off x="4981419" y="3679742"/>
            <a:ext cx="2229161" cy="428685"/>
          </a:xfrm>
          <a:prstGeom prst="rect">
            <a:avLst/>
          </a:prstGeom>
        </p:spPr>
      </p:pic>
      <p:pic>
        <p:nvPicPr>
          <p:cNvPr id="17" name="그림 16">
            <a:extLst>
              <a:ext uri="{FF2B5EF4-FFF2-40B4-BE49-F238E27FC236}">
                <a16:creationId xmlns:a16="http://schemas.microsoft.com/office/drawing/2014/main" id="{19199B1F-6B29-F45E-FD73-EDCBD4ACBF9E}"/>
              </a:ext>
            </a:extLst>
          </p:cNvPr>
          <p:cNvPicPr>
            <a:picLocks noChangeAspect="1"/>
          </p:cNvPicPr>
          <p:nvPr/>
        </p:nvPicPr>
        <p:blipFill>
          <a:blip r:embed="rId5"/>
          <a:stretch>
            <a:fillRect/>
          </a:stretch>
        </p:blipFill>
        <p:spPr>
          <a:xfrm>
            <a:off x="4309813" y="5143468"/>
            <a:ext cx="3572374" cy="400106"/>
          </a:xfrm>
          <a:prstGeom prst="rect">
            <a:avLst/>
          </a:prstGeom>
        </p:spPr>
      </p:pic>
    </p:spTree>
    <p:extLst>
      <p:ext uri="{BB962C8B-B14F-4D97-AF65-F5344CB8AC3E}">
        <p14:creationId xmlns:p14="http://schemas.microsoft.com/office/powerpoint/2010/main" val="2933904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Contents</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515600" cy="4351338"/>
          </a:xfrm>
        </p:spPr>
        <p:txBody>
          <a:bodyPr>
            <a:normAutofit fontScale="85000" lnSpcReduction="20000"/>
          </a:bodyPr>
          <a:lstStyle/>
          <a:p>
            <a:r>
              <a:rPr kumimoji="1" lang="en-US" altLang="en-US" dirty="0"/>
              <a:t>Summary</a:t>
            </a:r>
          </a:p>
          <a:p>
            <a:r>
              <a:rPr kumimoji="1" lang="en-US" altLang="en-US" dirty="0"/>
              <a:t>5.1 Learning</a:t>
            </a:r>
            <a:r>
              <a:rPr kumimoji="1" lang="ko-KR" altLang="en-US" dirty="0"/>
              <a:t> </a:t>
            </a:r>
            <a:r>
              <a:rPr kumimoji="1" lang="en-US" altLang="ko-KR" dirty="0"/>
              <a:t>Algorithms</a:t>
            </a:r>
            <a:endParaRPr kumimoji="1" lang="en-US" altLang="en-US" dirty="0"/>
          </a:p>
          <a:p>
            <a:r>
              <a:rPr kumimoji="1" lang="en-US" altLang="en-US" dirty="0"/>
              <a:t>5.2 Capacity, Overfitting and Underfitting</a:t>
            </a:r>
          </a:p>
          <a:p>
            <a:r>
              <a:rPr kumimoji="1" lang="en-US" altLang="en-US" dirty="0"/>
              <a:t>5.3 Hyperparameters and Validation Sets</a:t>
            </a:r>
          </a:p>
          <a:p>
            <a:r>
              <a:rPr kumimoji="1" lang="en-US" altLang="en-US" dirty="0"/>
              <a:t>5.4 Estimators, Bias and Variance</a:t>
            </a:r>
          </a:p>
          <a:p>
            <a:r>
              <a:rPr kumimoji="1" lang="en-US" altLang="en-US" dirty="0"/>
              <a:t>5.5 Maximum Likelihood Estimation</a:t>
            </a:r>
          </a:p>
          <a:p>
            <a:r>
              <a:rPr kumimoji="1" lang="en-US" altLang="en-US" dirty="0"/>
              <a:t>5.6 Bayesian Statistics</a:t>
            </a:r>
          </a:p>
          <a:p>
            <a:r>
              <a:rPr kumimoji="1" lang="en-US" altLang="en-US" dirty="0"/>
              <a:t>Summary</a:t>
            </a:r>
          </a:p>
        </p:txBody>
      </p:sp>
    </p:spTree>
    <p:extLst>
      <p:ext uri="{BB962C8B-B14F-4D97-AF65-F5344CB8AC3E}">
        <p14:creationId xmlns:p14="http://schemas.microsoft.com/office/powerpoint/2010/main" val="4188628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5.4.3 Variance and Standard Error</a:t>
            </a:r>
            <a:endParaRPr kumimoji="1" lang="ko-Kore-KR" altLang="en-US" sz="4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 variance of an estimator is simply the </a:t>
                </a:r>
                <a:r>
                  <a:rPr kumimoji="1" lang="en-US" altLang="en-US" b="1" dirty="0"/>
                  <a:t>variance</a:t>
                </a:r>
              </a:p>
              <a:p>
                <a:endParaRPr kumimoji="1" lang="en-US" altLang="en-US" b="1" dirty="0"/>
              </a:p>
              <a:p>
                <a:r>
                  <a:rPr kumimoji="1" lang="en-US" altLang="en-US" dirty="0"/>
                  <a:t>Alternately, the square root of the variance is called the </a:t>
                </a:r>
                <a:r>
                  <a:rPr kumimoji="1" lang="en-US" altLang="en-US" b="1" dirty="0"/>
                  <a:t>standard error</a:t>
                </a:r>
                <a:r>
                  <a:rPr kumimoji="1" lang="en-US" altLang="en-US" dirty="0"/>
                  <a:t>, denoted </a:t>
                </a:r>
                <a14:m>
                  <m:oMath xmlns:m="http://schemas.openxmlformats.org/officeDocument/2006/math">
                    <m:r>
                      <a:rPr kumimoji="1" lang="en-US" altLang="en-US" b="1" i="1" smtClean="0">
                        <a:latin typeface="Cambria Math" panose="02040503050406030204" pitchFamily="18" charset="0"/>
                      </a:rPr>
                      <m:t>𝑺𝑬</m:t>
                    </m:r>
                    <m:r>
                      <a:rPr kumimoji="1" lang="en-US" altLang="en-US" b="1" i="1" smtClean="0">
                        <a:latin typeface="Cambria Math" panose="02040503050406030204" pitchFamily="18" charset="0"/>
                      </a:rPr>
                      <m:t>(</m:t>
                    </m:r>
                    <m:acc>
                      <m:accPr>
                        <m:chr m:val="̂"/>
                        <m:ctrlPr>
                          <a:rPr kumimoji="1" lang="en-US" altLang="en-US" b="1" i="1" smtClean="0">
                            <a:latin typeface="Cambria Math" panose="02040503050406030204" pitchFamily="18" charset="0"/>
                          </a:rPr>
                        </m:ctrlPr>
                      </m:accPr>
                      <m:e>
                        <m:r>
                          <a:rPr kumimoji="1" lang="en-US" altLang="en-US" b="1" i="1" smtClean="0">
                            <a:latin typeface="Cambria Math" panose="02040503050406030204" pitchFamily="18" charset="0"/>
                            <a:ea typeface="Cambria Math" panose="02040503050406030204" pitchFamily="18" charset="0"/>
                          </a:rPr>
                          <m:t>𝜽</m:t>
                        </m:r>
                        <m:r>
                          <a:rPr kumimoji="1" lang="en-US" altLang="en-US" b="1" i="1" smtClean="0">
                            <a:latin typeface="Cambria Math" panose="02040503050406030204" pitchFamily="18" charset="0"/>
                            <a:ea typeface="Cambria Math" panose="02040503050406030204" pitchFamily="18" charset="0"/>
                          </a:rPr>
                          <m:t>)</m:t>
                        </m:r>
                      </m:e>
                    </m:acc>
                  </m:oMath>
                </a14:m>
                <a:endParaRPr kumimoji="1" lang="en-US" altLang="en-US" b="1" dirty="0"/>
              </a:p>
            </p:txBody>
          </p:sp>
        </mc:Choice>
        <mc:Fallback xmlns="">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r="-5078"/>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CD47E339-677A-F224-2282-7C96AEB9FF72}"/>
              </a:ext>
            </a:extLst>
          </p:cNvPr>
          <p:cNvPicPr>
            <a:picLocks noChangeAspect="1"/>
          </p:cNvPicPr>
          <p:nvPr/>
        </p:nvPicPr>
        <p:blipFill>
          <a:blip r:embed="rId4"/>
          <a:stretch>
            <a:fillRect/>
          </a:stretch>
        </p:blipFill>
        <p:spPr>
          <a:xfrm>
            <a:off x="5562525" y="2277010"/>
            <a:ext cx="1066949" cy="523948"/>
          </a:xfrm>
          <a:prstGeom prst="rect">
            <a:avLst/>
          </a:prstGeom>
        </p:spPr>
      </p:pic>
    </p:spTree>
    <p:extLst>
      <p:ext uri="{BB962C8B-B14F-4D97-AF65-F5344CB8AC3E}">
        <p14:creationId xmlns:p14="http://schemas.microsoft.com/office/powerpoint/2010/main" val="3837018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5.4.3 Variance and Standard Error</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 standard error of the mean is given by</a:t>
            </a:r>
          </a:p>
          <a:p>
            <a:endParaRPr kumimoji="1" lang="en-US" altLang="en-US" dirty="0"/>
          </a:p>
          <a:p>
            <a:endParaRPr kumimoji="1" lang="en-US" altLang="en-US" dirty="0"/>
          </a:p>
          <a:p>
            <a:r>
              <a:rPr kumimoji="1" lang="en-US" altLang="en-US" dirty="0"/>
              <a:t>The standard error of the mean is </a:t>
            </a:r>
            <a:r>
              <a:rPr kumimoji="1" lang="en-US" altLang="en-US" b="1" dirty="0"/>
              <a:t>very useful in machine learning experiments</a:t>
            </a:r>
          </a:p>
          <a:p>
            <a:r>
              <a:rPr kumimoji="1" lang="en-US" altLang="en-US" dirty="0"/>
              <a:t>We often </a:t>
            </a:r>
            <a:r>
              <a:rPr kumimoji="1" lang="en-US" altLang="en-US" b="1" dirty="0"/>
              <a:t>estimate the generalization error </a:t>
            </a:r>
            <a:r>
              <a:rPr kumimoji="1" lang="en-US" altLang="en-US" dirty="0"/>
              <a:t>by computing the </a:t>
            </a:r>
            <a:r>
              <a:rPr kumimoji="1" lang="en-US" altLang="en-US" b="1" dirty="0"/>
              <a:t>sample</a:t>
            </a:r>
            <a:r>
              <a:rPr kumimoji="1" lang="en-US" altLang="en-US" dirty="0"/>
              <a:t> </a:t>
            </a:r>
            <a:r>
              <a:rPr kumimoji="1" lang="en-US" altLang="en-US" b="1" dirty="0"/>
              <a:t>mean of the error on the test set</a:t>
            </a:r>
          </a:p>
          <a:p>
            <a:endParaRPr kumimoji="1" lang="en-US" altLang="en-US" b="1" dirty="0"/>
          </a:p>
        </p:txBody>
      </p:sp>
      <p:pic>
        <p:nvPicPr>
          <p:cNvPr id="7" name="그림 6">
            <a:extLst>
              <a:ext uri="{FF2B5EF4-FFF2-40B4-BE49-F238E27FC236}">
                <a16:creationId xmlns:a16="http://schemas.microsoft.com/office/drawing/2014/main" id="{614B9C67-82AF-BA2A-8B8B-EBEF15C97943}"/>
              </a:ext>
            </a:extLst>
          </p:cNvPr>
          <p:cNvPicPr>
            <a:picLocks noChangeAspect="1"/>
          </p:cNvPicPr>
          <p:nvPr/>
        </p:nvPicPr>
        <p:blipFill>
          <a:blip r:embed="rId3"/>
          <a:stretch>
            <a:fillRect/>
          </a:stretch>
        </p:blipFill>
        <p:spPr>
          <a:xfrm>
            <a:off x="3997650" y="2425775"/>
            <a:ext cx="4196699" cy="1003225"/>
          </a:xfrm>
          <a:prstGeom prst="rect">
            <a:avLst/>
          </a:prstGeom>
        </p:spPr>
      </p:pic>
    </p:spTree>
    <p:extLst>
      <p:ext uri="{BB962C8B-B14F-4D97-AF65-F5344CB8AC3E}">
        <p14:creationId xmlns:p14="http://schemas.microsoft.com/office/powerpoint/2010/main" val="1400183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5.4.3 Variance and Standard Error</a:t>
            </a:r>
            <a:endParaRPr kumimoji="1" lang="ko-Kore-KR" altLang="en-US" sz="4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Taking advantage of the central limit theorem, we can use the standard error to compute the probability that the true expectation falls in any chosen interval</a:t>
                </a:r>
              </a:p>
              <a:p>
                <a:r>
                  <a:rPr kumimoji="1" lang="en-US" altLang="en-US" dirty="0"/>
                  <a:t>For example, the 95 percent conﬁdence interval centered on the mean </a:t>
                </a:r>
                <a14:m>
                  <m:oMath xmlns:m="http://schemas.openxmlformats.org/officeDocument/2006/math">
                    <m:sSub>
                      <m:sSubPr>
                        <m:ctrlPr>
                          <a:rPr kumimoji="1" lang="en-US" altLang="en-US" b="1" i="1" smtClean="0">
                            <a:latin typeface="Cambria Math" panose="02040503050406030204" pitchFamily="18" charset="0"/>
                          </a:rPr>
                        </m:ctrlPr>
                      </m:sSubPr>
                      <m:e>
                        <m:acc>
                          <m:accPr>
                            <m:chr m:val="̂"/>
                            <m:ctrlPr>
                              <a:rPr kumimoji="1" lang="en-US" altLang="en-US" b="1" i="1" smtClean="0">
                                <a:latin typeface="Cambria Math" panose="02040503050406030204" pitchFamily="18" charset="0"/>
                              </a:rPr>
                            </m:ctrlPr>
                          </m:accPr>
                          <m:e>
                            <m:r>
                              <a:rPr kumimoji="1" lang="en-US" altLang="en-US" b="1" i="1" smtClean="0">
                                <a:latin typeface="Cambria Math" panose="02040503050406030204" pitchFamily="18" charset="0"/>
                                <a:ea typeface="Cambria Math" panose="02040503050406030204" pitchFamily="18" charset="0"/>
                              </a:rPr>
                              <m:t>𝝁</m:t>
                            </m:r>
                          </m:e>
                        </m:acc>
                      </m:e>
                      <m:sub>
                        <m:r>
                          <a:rPr kumimoji="1" lang="en-US" altLang="en-US" b="1" i="1" smtClean="0">
                            <a:latin typeface="Cambria Math" panose="02040503050406030204" pitchFamily="18" charset="0"/>
                          </a:rPr>
                          <m:t>𝒎</m:t>
                        </m:r>
                      </m:sub>
                    </m:sSub>
                  </m:oMath>
                </a14:m>
                <a:r>
                  <a:rPr kumimoji="1" lang="en-US" altLang="en-US" b="1" dirty="0"/>
                  <a:t> </a:t>
                </a:r>
                <a:r>
                  <a:rPr kumimoji="1" lang="en-US" altLang="en-US" dirty="0"/>
                  <a:t>is</a:t>
                </a:r>
              </a:p>
            </p:txBody>
          </p:sp>
        </mc:Choice>
        <mc:Fallback xmlns="">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a:stretch>
              </a:blipFill>
            </p:spPr>
            <p:txBody>
              <a:bodyPr/>
              <a:lstStyle/>
              <a:p>
                <a:r>
                  <a:rPr lang="ko-KR" altLang="en-US">
                    <a:noFill/>
                  </a:rPr>
                  <a:t> </a:t>
                </a:r>
              </a:p>
            </p:txBody>
          </p:sp>
        </mc:Fallback>
      </mc:AlternateContent>
      <p:pic>
        <p:nvPicPr>
          <p:cNvPr id="1026" name="Picture 2">
            <a:extLst>
              <a:ext uri="{FF2B5EF4-FFF2-40B4-BE49-F238E27FC236}">
                <a16:creationId xmlns:a16="http://schemas.microsoft.com/office/drawing/2014/main" id="{98938F1B-3B87-FCDA-C1EC-9DB59E80E8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686" y="4593908"/>
            <a:ext cx="2216628" cy="1479233"/>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E028D6B8-56FD-2486-CE1E-2679D3E14134}"/>
              </a:ext>
            </a:extLst>
          </p:cNvPr>
          <p:cNvPicPr>
            <a:picLocks noChangeAspect="1"/>
          </p:cNvPicPr>
          <p:nvPr/>
        </p:nvPicPr>
        <p:blipFill>
          <a:blip r:embed="rId5"/>
          <a:stretch>
            <a:fillRect/>
          </a:stretch>
        </p:blipFill>
        <p:spPr>
          <a:xfrm>
            <a:off x="3023759" y="3753982"/>
            <a:ext cx="6144482" cy="514422"/>
          </a:xfrm>
          <a:prstGeom prst="rect">
            <a:avLst/>
          </a:prstGeom>
        </p:spPr>
      </p:pic>
    </p:spTree>
    <p:extLst>
      <p:ext uri="{BB962C8B-B14F-4D97-AF65-F5344CB8AC3E}">
        <p14:creationId xmlns:p14="http://schemas.microsoft.com/office/powerpoint/2010/main" val="2763671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5.4.3 Variance and Standard Error</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In machine learning experiments, it is common to say that </a:t>
            </a:r>
            <a:r>
              <a:rPr kumimoji="1" lang="en-US" altLang="en-US" b="1" dirty="0"/>
              <a:t>algorithm A is better </a:t>
            </a:r>
            <a:r>
              <a:rPr kumimoji="1" lang="en-US" altLang="en-US" dirty="0"/>
              <a:t>than algorithm B </a:t>
            </a:r>
            <a:r>
              <a:rPr kumimoji="1" lang="en-US" altLang="en-US" b="1" dirty="0">
                <a:solidFill>
                  <a:srgbClr val="C00000"/>
                </a:solidFill>
              </a:rPr>
              <a:t>if the upper bound</a:t>
            </a:r>
            <a:r>
              <a:rPr kumimoji="1" lang="en-US" altLang="en-US" dirty="0">
                <a:solidFill>
                  <a:srgbClr val="C00000"/>
                </a:solidFill>
              </a:rPr>
              <a:t> </a:t>
            </a:r>
            <a:r>
              <a:rPr kumimoji="1" lang="en-US" altLang="en-US" dirty="0"/>
              <a:t>of the 95 percent conﬁdence interval for </a:t>
            </a:r>
            <a:r>
              <a:rPr kumimoji="1" lang="en-US" altLang="en-US" b="1" dirty="0">
                <a:solidFill>
                  <a:srgbClr val="C00000"/>
                </a:solidFill>
              </a:rPr>
              <a:t>the error of algorithm A</a:t>
            </a:r>
            <a:r>
              <a:rPr kumimoji="1" lang="en-US" altLang="en-US" dirty="0"/>
              <a:t> is </a:t>
            </a:r>
            <a:r>
              <a:rPr kumimoji="1" lang="en-US" altLang="en-US" b="1" dirty="0">
                <a:solidFill>
                  <a:schemeClr val="accent1"/>
                </a:solidFill>
              </a:rPr>
              <a:t>less than the lower bound</a:t>
            </a:r>
            <a:r>
              <a:rPr kumimoji="1" lang="en-US" altLang="en-US" dirty="0"/>
              <a:t> of the 95 percent conﬁdence interval for </a:t>
            </a:r>
            <a:r>
              <a:rPr kumimoji="1" lang="en-US" altLang="en-US" b="1" dirty="0">
                <a:solidFill>
                  <a:schemeClr val="accent1"/>
                </a:solidFill>
              </a:rPr>
              <a:t>the error of algorithm B</a:t>
            </a:r>
          </a:p>
        </p:txBody>
      </p:sp>
      <p:graphicFrame>
        <p:nvGraphicFramePr>
          <p:cNvPr id="4" name="표 5">
            <a:extLst>
              <a:ext uri="{FF2B5EF4-FFF2-40B4-BE49-F238E27FC236}">
                <a16:creationId xmlns:a16="http://schemas.microsoft.com/office/drawing/2014/main" id="{416D9346-1DE8-0E2A-6EB4-414A373A875E}"/>
              </a:ext>
            </a:extLst>
          </p:cNvPr>
          <p:cNvGraphicFramePr>
            <a:graphicFrameLocks noGrp="1"/>
          </p:cNvGraphicFramePr>
          <p:nvPr>
            <p:extLst>
              <p:ext uri="{D42A27DB-BD31-4B8C-83A1-F6EECF244321}">
                <p14:modId xmlns:p14="http://schemas.microsoft.com/office/powerpoint/2010/main" val="2398650462"/>
              </p:ext>
            </p:extLst>
          </p:nvPr>
        </p:nvGraphicFramePr>
        <p:xfrm>
          <a:off x="2348992" y="4562711"/>
          <a:ext cx="3625088" cy="701040"/>
        </p:xfrm>
        <a:graphic>
          <a:graphicData uri="http://schemas.openxmlformats.org/drawingml/2006/table">
            <a:tbl>
              <a:tblPr firstRow="1" bandRow="1">
                <a:tableStyleId>{5C22544A-7EE6-4342-B048-85BDC9FD1C3A}</a:tableStyleId>
              </a:tblPr>
              <a:tblGrid>
                <a:gridCol w="3625088">
                  <a:extLst>
                    <a:ext uri="{9D8B030D-6E8A-4147-A177-3AD203B41FA5}">
                      <a16:colId xmlns:a16="http://schemas.microsoft.com/office/drawing/2014/main" val="2419603946"/>
                    </a:ext>
                  </a:extLst>
                </a:gridCol>
              </a:tblGrid>
              <a:tr h="370840">
                <a:tc>
                  <a:txBody>
                    <a:bodyPr/>
                    <a:lstStyle/>
                    <a:p>
                      <a:pPr latinLnBrk="1"/>
                      <a:r>
                        <a:rPr kumimoji="1" lang="en-US" altLang="en-US" sz="2000" dirty="0">
                          <a:solidFill>
                            <a:schemeClr val="bg1"/>
                          </a:solidFill>
                        </a:rPr>
                        <a:t>95 percent conﬁdence interval</a:t>
                      </a:r>
                    </a:p>
                    <a:p>
                      <a:pPr latinLnBrk="1"/>
                      <a:r>
                        <a:rPr kumimoji="1" lang="en-US" altLang="en-US" sz="2000" dirty="0">
                          <a:solidFill>
                            <a:schemeClr val="bg1"/>
                          </a:solidFill>
                        </a:rPr>
                        <a:t>for </a:t>
                      </a:r>
                      <a:r>
                        <a:rPr kumimoji="1" lang="en-US" altLang="en-US" sz="2000" b="1" dirty="0">
                          <a:solidFill>
                            <a:schemeClr val="bg1"/>
                          </a:solidFill>
                        </a:rPr>
                        <a:t>the error of algorithm A</a:t>
                      </a:r>
                      <a:r>
                        <a:rPr kumimoji="1" lang="en-US" altLang="en-US" sz="2000" dirty="0">
                          <a:solidFill>
                            <a:schemeClr val="bg1"/>
                          </a:solidFill>
                        </a:rPr>
                        <a:t> </a:t>
                      </a:r>
                      <a:endParaRPr lang="ko-KR" altLang="en-US" sz="2000" dirty="0">
                        <a:solidFill>
                          <a:schemeClr val="bg1"/>
                        </a:solidFill>
                      </a:endParaRPr>
                    </a:p>
                  </a:txBody>
                  <a:tcPr>
                    <a:solidFill>
                      <a:srgbClr val="C00000"/>
                    </a:solidFill>
                  </a:tcPr>
                </a:tc>
                <a:extLst>
                  <a:ext uri="{0D108BD9-81ED-4DB2-BD59-A6C34878D82A}">
                    <a16:rowId xmlns:a16="http://schemas.microsoft.com/office/drawing/2014/main" val="309135756"/>
                  </a:ext>
                </a:extLst>
              </a:tr>
            </a:tbl>
          </a:graphicData>
        </a:graphic>
      </p:graphicFrame>
      <p:graphicFrame>
        <p:nvGraphicFramePr>
          <p:cNvPr id="6" name="표 5">
            <a:extLst>
              <a:ext uri="{FF2B5EF4-FFF2-40B4-BE49-F238E27FC236}">
                <a16:creationId xmlns:a16="http://schemas.microsoft.com/office/drawing/2014/main" id="{420FB9BE-8558-7BF9-D9CC-36FB612C65B6}"/>
              </a:ext>
            </a:extLst>
          </p:cNvPr>
          <p:cNvGraphicFramePr>
            <a:graphicFrameLocks noGrp="1"/>
          </p:cNvGraphicFramePr>
          <p:nvPr>
            <p:extLst>
              <p:ext uri="{D42A27DB-BD31-4B8C-83A1-F6EECF244321}">
                <p14:modId xmlns:p14="http://schemas.microsoft.com/office/powerpoint/2010/main" val="1932272028"/>
              </p:ext>
            </p:extLst>
          </p:nvPr>
        </p:nvGraphicFramePr>
        <p:xfrm>
          <a:off x="6211824" y="4562711"/>
          <a:ext cx="3625088" cy="701040"/>
        </p:xfrm>
        <a:graphic>
          <a:graphicData uri="http://schemas.openxmlformats.org/drawingml/2006/table">
            <a:tbl>
              <a:tblPr firstRow="1" bandRow="1">
                <a:tableStyleId>{5C22544A-7EE6-4342-B048-85BDC9FD1C3A}</a:tableStyleId>
              </a:tblPr>
              <a:tblGrid>
                <a:gridCol w="3625088">
                  <a:extLst>
                    <a:ext uri="{9D8B030D-6E8A-4147-A177-3AD203B41FA5}">
                      <a16:colId xmlns:a16="http://schemas.microsoft.com/office/drawing/2014/main" val="2419603946"/>
                    </a:ext>
                  </a:extLst>
                </a:gridCol>
              </a:tblGrid>
              <a:tr h="701040">
                <a:tc>
                  <a:txBody>
                    <a:bodyPr/>
                    <a:lstStyle/>
                    <a:p>
                      <a:pPr latinLnBrk="1"/>
                      <a:r>
                        <a:rPr kumimoji="1" lang="en-US" altLang="en-US" dirty="0">
                          <a:solidFill>
                            <a:schemeClr val="bg1"/>
                          </a:solidFill>
                        </a:rPr>
                        <a:t>95 percent conﬁdence interval</a:t>
                      </a:r>
                    </a:p>
                    <a:p>
                      <a:pPr latinLnBrk="1"/>
                      <a:r>
                        <a:rPr kumimoji="1" lang="en-US" altLang="en-US" dirty="0">
                          <a:solidFill>
                            <a:schemeClr val="bg1"/>
                          </a:solidFill>
                        </a:rPr>
                        <a:t>for </a:t>
                      </a:r>
                      <a:r>
                        <a:rPr kumimoji="1" lang="en-US" altLang="en-US" b="1" dirty="0">
                          <a:solidFill>
                            <a:schemeClr val="bg1"/>
                          </a:solidFill>
                        </a:rPr>
                        <a:t>the error of algorithm B</a:t>
                      </a:r>
                      <a:endParaRPr lang="ko-KR" altLang="en-US" dirty="0">
                        <a:solidFill>
                          <a:schemeClr val="bg1"/>
                        </a:solidFill>
                      </a:endParaRPr>
                    </a:p>
                  </a:txBody>
                  <a:tcPr/>
                </a:tc>
                <a:extLst>
                  <a:ext uri="{0D108BD9-81ED-4DB2-BD59-A6C34878D82A}">
                    <a16:rowId xmlns:a16="http://schemas.microsoft.com/office/drawing/2014/main" val="309135756"/>
                  </a:ext>
                </a:extLst>
              </a:tr>
            </a:tbl>
          </a:graphicData>
        </a:graphic>
      </p:graphicFrame>
      <p:sp>
        <p:nvSpPr>
          <p:cNvPr id="7" name="화살표: 아래쪽 6">
            <a:extLst>
              <a:ext uri="{FF2B5EF4-FFF2-40B4-BE49-F238E27FC236}">
                <a16:creationId xmlns:a16="http://schemas.microsoft.com/office/drawing/2014/main" id="{F29C70C1-6193-1378-C93C-894A631A020F}"/>
              </a:ext>
            </a:extLst>
          </p:cNvPr>
          <p:cNvSpPr/>
          <p:nvPr/>
        </p:nvSpPr>
        <p:spPr>
          <a:xfrm rot="10800000">
            <a:off x="5870447" y="5263751"/>
            <a:ext cx="158496" cy="70104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9CCE6BD6-A467-8069-9E63-8FB0AB12231A}"/>
              </a:ext>
            </a:extLst>
          </p:cNvPr>
          <p:cNvSpPr txBox="1"/>
          <p:nvPr/>
        </p:nvSpPr>
        <p:spPr>
          <a:xfrm>
            <a:off x="5199887" y="5424966"/>
            <a:ext cx="829056" cy="369332"/>
          </a:xfrm>
          <a:prstGeom prst="rect">
            <a:avLst/>
          </a:prstGeom>
          <a:noFill/>
        </p:spPr>
        <p:txBody>
          <a:bodyPr wrap="square" rtlCol="0">
            <a:spAutoFit/>
          </a:bodyPr>
          <a:lstStyle/>
          <a:p>
            <a:r>
              <a:rPr lang="en-US" altLang="ko-KR" b="1" dirty="0"/>
              <a:t>upper</a:t>
            </a:r>
            <a:endParaRPr lang="ko-KR" altLang="en-US" b="1" dirty="0"/>
          </a:p>
        </p:txBody>
      </p:sp>
      <p:sp>
        <p:nvSpPr>
          <p:cNvPr id="9" name="화살표: 아래쪽 8">
            <a:extLst>
              <a:ext uri="{FF2B5EF4-FFF2-40B4-BE49-F238E27FC236}">
                <a16:creationId xmlns:a16="http://schemas.microsoft.com/office/drawing/2014/main" id="{DDB6334C-7BD8-0410-29E2-0F3F228CAA4C}"/>
              </a:ext>
            </a:extLst>
          </p:cNvPr>
          <p:cNvSpPr/>
          <p:nvPr/>
        </p:nvSpPr>
        <p:spPr>
          <a:xfrm>
            <a:off x="6132576" y="3861671"/>
            <a:ext cx="158496" cy="70104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A3A0AD76-6FDC-B213-1D47-99338E83849E}"/>
              </a:ext>
            </a:extLst>
          </p:cNvPr>
          <p:cNvSpPr txBox="1"/>
          <p:nvPr/>
        </p:nvSpPr>
        <p:spPr>
          <a:xfrm>
            <a:off x="6211824" y="3916988"/>
            <a:ext cx="829056" cy="369332"/>
          </a:xfrm>
          <a:prstGeom prst="rect">
            <a:avLst/>
          </a:prstGeom>
          <a:noFill/>
        </p:spPr>
        <p:txBody>
          <a:bodyPr wrap="square" rtlCol="0">
            <a:spAutoFit/>
          </a:bodyPr>
          <a:lstStyle/>
          <a:p>
            <a:r>
              <a:rPr lang="en-US" altLang="ko-KR" b="1" dirty="0"/>
              <a:t>lower</a:t>
            </a:r>
            <a:endParaRPr lang="ko-KR" altLang="en-US" b="1" dirty="0"/>
          </a:p>
        </p:txBody>
      </p:sp>
    </p:spTree>
    <p:extLst>
      <p:ext uri="{BB962C8B-B14F-4D97-AF65-F5344CB8AC3E}">
        <p14:creationId xmlns:p14="http://schemas.microsoft.com/office/powerpoint/2010/main" val="1783996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5.5 Maximum Likelihood Estimation</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Rather than guessing that some function might make a good estimator and then analyzing its bias and variance, we would like to have some principle from which we can </a:t>
            </a:r>
            <a:r>
              <a:rPr kumimoji="1" lang="en-US" altLang="en-US" b="1" dirty="0"/>
              <a:t>derive speciﬁc functions that are good estimators for diﬀerent models</a:t>
            </a:r>
          </a:p>
          <a:p>
            <a:r>
              <a:rPr kumimoji="1" lang="en-US" altLang="en-US" dirty="0"/>
              <a:t>The most common such principle is </a:t>
            </a:r>
            <a:r>
              <a:rPr kumimoji="1" lang="en-US" altLang="en-US" b="1" dirty="0"/>
              <a:t>the maximum likelihood principle</a:t>
            </a:r>
          </a:p>
        </p:txBody>
      </p:sp>
    </p:spTree>
    <p:extLst>
      <p:ext uri="{BB962C8B-B14F-4D97-AF65-F5344CB8AC3E}">
        <p14:creationId xmlns:p14="http://schemas.microsoft.com/office/powerpoint/2010/main" val="1321694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5.5 Maximum Likelihood Estimation</a:t>
            </a:r>
            <a:endParaRPr kumimoji="1" lang="ko-Kore-KR" altLang="en-US" sz="4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14:m>
                  <m:oMath xmlns:m="http://schemas.openxmlformats.org/officeDocument/2006/math">
                    <m:sSub>
                      <m:sSubPr>
                        <m:ctrlPr>
                          <a:rPr kumimoji="1" lang="en-US" altLang="en-US" b="1" i="1" smtClean="0">
                            <a:latin typeface="Cambria Math" panose="02040503050406030204" pitchFamily="18" charset="0"/>
                          </a:rPr>
                        </m:ctrlPr>
                      </m:sSubPr>
                      <m:e>
                        <m:r>
                          <a:rPr kumimoji="1" lang="en-US" altLang="en-US" b="1" i="1" smtClean="0">
                            <a:latin typeface="Cambria Math" panose="02040503050406030204" pitchFamily="18" charset="0"/>
                          </a:rPr>
                          <m:t>𝒑</m:t>
                        </m:r>
                      </m:e>
                      <m:sub>
                        <m:r>
                          <a:rPr kumimoji="1" lang="en-US" altLang="en-US" b="1" i="1" smtClean="0">
                            <a:latin typeface="Cambria Math" panose="02040503050406030204" pitchFamily="18" charset="0"/>
                          </a:rPr>
                          <m:t>𝒎𝒐𝒅𝒆𝒍</m:t>
                        </m:r>
                      </m:sub>
                    </m:sSub>
                    <m:r>
                      <a:rPr kumimoji="1" lang="en-US" altLang="en-US" b="1" i="1" smtClean="0">
                        <a:latin typeface="Cambria Math" panose="02040503050406030204" pitchFamily="18" charset="0"/>
                      </a:rPr>
                      <m:t>(</m:t>
                    </m:r>
                    <m:r>
                      <a:rPr kumimoji="1" lang="en-US" altLang="en-US" b="1" i="1" smtClean="0">
                        <a:latin typeface="Cambria Math" panose="02040503050406030204" pitchFamily="18" charset="0"/>
                      </a:rPr>
                      <m:t>𝒙</m:t>
                    </m:r>
                    <m:r>
                      <a:rPr kumimoji="1" lang="en-US" altLang="en-US" b="1" i="1" smtClean="0">
                        <a:latin typeface="Cambria Math" panose="02040503050406030204" pitchFamily="18" charset="0"/>
                      </a:rPr>
                      <m:t>;</m:t>
                    </m:r>
                    <m:r>
                      <a:rPr kumimoji="1" lang="en-US" altLang="en-US" b="1" i="1" smtClean="0">
                        <a:latin typeface="Cambria Math" panose="02040503050406030204" pitchFamily="18" charset="0"/>
                        <a:ea typeface="Cambria Math" panose="02040503050406030204" pitchFamily="18" charset="0"/>
                      </a:rPr>
                      <m:t>𝜽</m:t>
                    </m:r>
                    <m:r>
                      <a:rPr kumimoji="1" lang="en-US" altLang="en-US" b="1" i="1" smtClean="0">
                        <a:latin typeface="Cambria Math" panose="02040503050406030204" pitchFamily="18" charset="0"/>
                        <a:ea typeface="Cambria Math" panose="02040503050406030204" pitchFamily="18" charset="0"/>
                      </a:rPr>
                      <m:t>)</m:t>
                    </m:r>
                  </m:oMath>
                </a14:m>
                <a:r>
                  <a:rPr kumimoji="1" lang="en-US" altLang="en-US" b="1" dirty="0"/>
                  <a:t> </a:t>
                </a:r>
                <a:r>
                  <a:rPr kumimoji="1" lang="en-US" altLang="en-US" dirty="0"/>
                  <a:t>is the probability distribution,</a:t>
                </a:r>
              </a:p>
              <a:p>
                <a:r>
                  <a:rPr kumimoji="1" lang="en-US" altLang="en-US" dirty="0"/>
                  <a:t>The maximum likelihood estimator for </a:t>
                </a:r>
                <a14:m>
                  <m:oMath xmlns:m="http://schemas.openxmlformats.org/officeDocument/2006/math">
                    <m:r>
                      <a:rPr kumimoji="1" lang="en-US" altLang="en-US" b="1" i="1" smtClean="0">
                        <a:latin typeface="Cambria Math" panose="02040503050406030204" pitchFamily="18" charset="0"/>
                        <a:ea typeface="Cambria Math" panose="02040503050406030204" pitchFamily="18" charset="0"/>
                      </a:rPr>
                      <m:t>𝜽</m:t>
                    </m:r>
                  </m:oMath>
                </a14:m>
                <a:r>
                  <a:rPr kumimoji="1" lang="en-US" altLang="en-US" dirty="0"/>
                  <a:t> is defined as</a:t>
                </a:r>
              </a:p>
            </p:txBody>
          </p:sp>
        </mc:Choice>
        <mc:Fallback xmlns="">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a:stretch>
              </a:blipFill>
            </p:spPr>
            <p:txBody>
              <a:bodyPr/>
              <a:lstStyle/>
              <a:p>
                <a:r>
                  <a:rPr lang="ko-KR" altLang="en-US">
                    <a:noFill/>
                  </a:rPr>
                  <a:t> </a:t>
                </a:r>
              </a:p>
            </p:txBody>
          </p:sp>
        </mc:Fallback>
      </mc:AlternateContent>
      <p:pic>
        <p:nvPicPr>
          <p:cNvPr id="7" name="그림 6">
            <a:extLst>
              <a:ext uri="{FF2B5EF4-FFF2-40B4-BE49-F238E27FC236}">
                <a16:creationId xmlns:a16="http://schemas.microsoft.com/office/drawing/2014/main" id="{412F553D-4AF1-1FFD-A762-7D8F75F52D44}"/>
              </a:ext>
            </a:extLst>
          </p:cNvPr>
          <p:cNvPicPr>
            <a:picLocks noChangeAspect="1"/>
          </p:cNvPicPr>
          <p:nvPr/>
        </p:nvPicPr>
        <p:blipFill>
          <a:blip r:embed="rId4"/>
          <a:stretch>
            <a:fillRect/>
          </a:stretch>
        </p:blipFill>
        <p:spPr>
          <a:xfrm>
            <a:off x="3543867" y="3258311"/>
            <a:ext cx="5515745" cy="2048161"/>
          </a:xfrm>
          <a:prstGeom prst="rect">
            <a:avLst/>
          </a:prstGeom>
        </p:spPr>
      </p:pic>
    </p:spTree>
    <p:extLst>
      <p:ext uri="{BB962C8B-B14F-4D97-AF65-F5344CB8AC3E}">
        <p14:creationId xmlns:p14="http://schemas.microsoft.com/office/powerpoint/2010/main" val="1102068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5.5 Maximum Likelihood Estimation</a:t>
            </a:r>
            <a:endParaRPr kumimoji="1" lang="ko-Kore-KR" altLang="en-US" sz="4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For example, normally distributed data X ={-3, 0, 1}</a:t>
                </a:r>
              </a:p>
              <a:p>
                <a14:m>
                  <m:oMath xmlns:m="http://schemas.openxmlformats.org/officeDocument/2006/math">
                    <m:sSub>
                      <m:sSubPr>
                        <m:ctrlPr>
                          <a:rPr kumimoji="1" lang="en-US" altLang="en-US" b="0" i="1" smtClean="0">
                            <a:latin typeface="Cambria Math" panose="02040503050406030204" pitchFamily="18" charset="0"/>
                            <a:ea typeface="Cambria Math" panose="02040503050406030204" pitchFamily="18" charset="0"/>
                          </a:rPr>
                        </m:ctrlPr>
                      </m:sSubPr>
                      <m:e>
                        <m:r>
                          <a:rPr kumimoji="1" lang="en-US" altLang="en-US" i="1" smtClean="0">
                            <a:latin typeface="Cambria Math" panose="02040503050406030204" pitchFamily="18" charset="0"/>
                            <a:ea typeface="Cambria Math" panose="02040503050406030204" pitchFamily="18" charset="0"/>
                          </a:rPr>
                          <m:t>𝜃</m:t>
                        </m:r>
                      </m:e>
                      <m:sub>
                        <m:r>
                          <a:rPr kumimoji="1" lang="en-US" altLang="en-US" b="0" i="1" smtClean="0">
                            <a:latin typeface="Cambria Math" panose="02040503050406030204" pitchFamily="18" charset="0"/>
                            <a:ea typeface="Cambria Math" panose="02040503050406030204" pitchFamily="18" charset="0"/>
                          </a:rPr>
                          <m:t>𝑀𝐿</m:t>
                        </m:r>
                      </m:sub>
                    </m:sSub>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r>
                          <a:rPr kumimoji="1" lang="en-US" altLang="en-US" b="0" i="1" smtClean="0">
                            <a:latin typeface="Cambria Math" panose="02040503050406030204" pitchFamily="18" charset="0"/>
                            <a:ea typeface="Cambria Math" panose="02040503050406030204" pitchFamily="18" charset="0"/>
                          </a:rPr>
                          <m:t>1</m:t>
                        </m:r>
                      </m:num>
                      <m:den>
                        <m:rad>
                          <m:radPr>
                            <m:degHide m:val="on"/>
                            <m:ctrlPr>
                              <a:rPr kumimoji="1" lang="en-US" altLang="en-US" b="0" i="1" smtClean="0">
                                <a:latin typeface="Cambria Math" panose="02040503050406030204" pitchFamily="18" charset="0"/>
                                <a:ea typeface="Cambria Math" panose="02040503050406030204" pitchFamily="18" charset="0"/>
                              </a:rPr>
                            </m:ctrlPr>
                          </m:radPr>
                          <m:deg/>
                          <m:e>
                            <m:r>
                              <a:rPr kumimoji="1" lang="en-US" altLang="en-US" b="0" i="1" smtClean="0">
                                <a:latin typeface="Cambria Math" panose="02040503050406030204" pitchFamily="18" charset="0"/>
                                <a:ea typeface="Cambria Math" panose="02040503050406030204" pitchFamily="18" charset="0"/>
                              </a:rPr>
                              <m:t>2</m:t>
                            </m:r>
                            <m:r>
                              <a:rPr kumimoji="1" lang="en-US" altLang="en-US" b="0" i="1" smtClean="0">
                                <a:latin typeface="Cambria Math" panose="02040503050406030204" pitchFamily="18" charset="0"/>
                                <a:ea typeface="Cambria Math" panose="02040503050406030204" pitchFamily="18" charset="0"/>
                              </a:rPr>
                              <m:t>𝜋</m:t>
                            </m:r>
                            <m:sSup>
                              <m:sSupPr>
                                <m:ctrlPr>
                                  <a:rPr kumimoji="1" lang="en-US" altLang="en-US" b="0" i="1" smtClean="0">
                                    <a:latin typeface="Cambria Math" panose="02040503050406030204" pitchFamily="18" charset="0"/>
                                    <a:ea typeface="Cambria Math" panose="02040503050406030204" pitchFamily="18" charset="0"/>
                                  </a:rPr>
                                </m:ctrlPr>
                              </m:sSupPr>
                              <m:e>
                                <m:r>
                                  <a:rPr kumimoji="1" lang="en-US" altLang="en-US" b="0" i="1" smtClean="0">
                                    <a:latin typeface="Cambria Math" panose="02040503050406030204" pitchFamily="18" charset="0"/>
                                    <a:ea typeface="Cambria Math" panose="02040503050406030204" pitchFamily="18" charset="0"/>
                                  </a:rPr>
                                  <m:t>𝜎</m:t>
                                </m:r>
                              </m:e>
                              <m:sup>
                                <m:r>
                                  <a:rPr kumimoji="1" lang="en-US" altLang="en-US" b="0" i="1" smtClean="0">
                                    <a:latin typeface="Cambria Math" panose="02040503050406030204" pitchFamily="18" charset="0"/>
                                    <a:ea typeface="Cambria Math" panose="02040503050406030204" pitchFamily="18" charset="0"/>
                                  </a:rPr>
                                  <m:t>2</m:t>
                                </m:r>
                              </m:sup>
                            </m:sSup>
                          </m:e>
                        </m:rad>
                      </m:den>
                    </m:f>
                    <m:func>
                      <m:funcPr>
                        <m:ctrlPr>
                          <a:rPr kumimoji="1" lang="en-US" altLang="en-US" b="0" i="1" smtClean="0">
                            <a:latin typeface="Cambria Math" panose="02040503050406030204" pitchFamily="18" charset="0"/>
                            <a:ea typeface="Cambria Math" panose="02040503050406030204" pitchFamily="18" charset="0"/>
                          </a:rPr>
                        </m:ctrlPr>
                      </m:funcPr>
                      <m:fName>
                        <m:r>
                          <m:rPr>
                            <m:sty m:val="p"/>
                          </m:rPr>
                          <a:rPr kumimoji="1" lang="en-US" altLang="en-US" b="0" i="0" smtClean="0">
                            <a:latin typeface="Cambria Math" panose="02040503050406030204" pitchFamily="18" charset="0"/>
                            <a:ea typeface="Cambria Math" panose="02040503050406030204" pitchFamily="18" charset="0"/>
                          </a:rPr>
                          <m:t>exp</m:t>
                        </m:r>
                      </m:fName>
                      <m:e>
                        <m:d>
                          <m:dPr>
                            <m:ctrlPr>
                              <a:rPr kumimoji="1" lang="en-US" altLang="en-US" b="0" i="1" smtClean="0">
                                <a:latin typeface="Cambria Math" panose="02040503050406030204" pitchFamily="18" charset="0"/>
                                <a:ea typeface="Cambria Math" panose="02040503050406030204" pitchFamily="18" charset="0"/>
                              </a:rPr>
                            </m:ctrlPr>
                          </m:dPr>
                          <m:e>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sSup>
                                  <m:sSupPr>
                                    <m:ctrlPr>
                                      <a:rPr kumimoji="1" lang="en-US" altLang="en-US" b="0" i="1" smtClean="0">
                                        <a:latin typeface="Cambria Math" panose="02040503050406030204" pitchFamily="18" charset="0"/>
                                        <a:ea typeface="Cambria Math" panose="02040503050406030204" pitchFamily="18" charset="0"/>
                                      </a:rPr>
                                    </m:ctrlPr>
                                  </m:sSupPr>
                                  <m:e>
                                    <m:d>
                                      <m:dPr>
                                        <m:ctrlPr>
                                          <a:rPr kumimoji="1" lang="en-US" altLang="en-US" b="0" i="1" smtClean="0">
                                            <a:latin typeface="Cambria Math" panose="02040503050406030204" pitchFamily="18" charset="0"/>
                                            <a:ea typeface="Cambria Math" panose="02040503050406030204" pitchFamily="18" charset="0"/>
                                          </a:rPr>
                                        </m:ctrlPr>
                                      </m:dPr>
                                      <m:e>
                                        <m:r>
                                          <a:rPr kumimoji="1" lang="en-US" altLang="en-US" b="0" i="1" smtClean="0">
                                            <a:latin typeface="Cambria Math" panose="02040503050406030204" pitchFamily="18" charset="0"/>
                                            <a:ea typeface="Cambria Math" panose="02040503050406030204" pitchFamily="18" charset="0"/>
                                          </a:rPr>
                                          <m:t>−3−</m:t>
                                        </m:r>
                                        <m:r>
                                          <a:rPr kumimoji="1" lang="en-US" altLang="en-US" b="0" i="1" smtClean="0">
                                            <a:latin typeface="Cambria Math" panose="02040503050406030204" pitchFamily="18" charset="0"/>
                                            <a:ea typeface="Cambria Math" panose="02040503050406030204" pitchFamily="18" charset="0"/>
                                          </a:rPr>
                                          <m:t>𝜇</m:t>
                                        </m:r>
                                      </m:e>
                                    </m:d>
                                  </m:e>
                                  <m:sup>
                                    <m:r>
                                      <a:rPr kumimoji="1" lang="en-US" altLang="en-US" b="0" i="1" smtClean="0">
                                        <a:latin typeface="Cambria Math" panose="02040503050406030204" pitchFamily="18" charset="0"/>
                                        <a:ea typeface="Cambria Math" panose="02040503050406030204" pitchFamily="18" charset="0"/>
                                      </a:rPr>
                                      <m:t>2</m:t>
                                    </m:r>
                                  </m:sup>
                                </m:sSup>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e>
                        </m:d>
                      </m:e>
                    </m:func>
                    <m:r>
                      <a:rPr kumimoji="1" lang="en-US" altLang="en-US" b="0" i="1" smtClean="0">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r>
                          <a:rPr kumimoji="1" lang="en-US" altLang="en-US" i="1">
                            <a:latin typeface="Cambria Math" panose="02040503050406030204" pitchFamily="18" charset="0"/>
                            <a:ea typeface="Cambria Math" panose="02040503050406030204" pitchFamily="18" charset="0"/>
                          </a:rPr>
                          <m:t>1</m:t>
                        </m:r>
                      </m:num>
                      <m:den>
                        <m:rad>
                          <m:radPr>
                            <m:degHide m:val="on"/>
                            <m:ctrlPr>
                              <a:rPr kumimoji="1" lang="en-US" altLang="en-US" i="1">
                                <a:latin typeface="Cambria Math" panose="02040503050406030204" pitchFamily="18" charset="0"/>
                                <a:ea typeface="Cambria Math" panose="02040503050406030204" pitchFamily="18" charset="0"/>
                              </a:rPr>
                            </m:ctrlPr>
                          </m:radPr>
                          <m:deg/>
                          <m:e>
                            <m:r>
                              <a:rPr kumimoji="1" lang="en-US" altLang="en-US" i="1">
                                <a:latin typeface="Cambria Math" panose="02040503050406030204" pitchFamily="18" charset="0"/>
                                <a:ea typeface="Cambria Math" panose="02040503050406030204" pitchFamily="18" charset="0"/>
                              </a:rPr>
                              <m:t>2</m:t>
                            </m:r>
                            <m:r>
                              <a:rPr kumimoji="1" lang="en-US" altLang="en-US" i="1">
                                <a:latin typeface="Cambria Math" panose="02040503050406030204" pitchFamily="18" charset="0"/>
                                <a:ea typeface="Cambria Math" panose="02040503050406030204" pitchFamily="18" charset="0"/>
                              </a:rPr>
                              <m:t>𝜋</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e>
                        </m:rad>
                      </m:den>
                    </m:f>
                    <m:func>
                      <m:funcPr>
                        <m:ctrlPr>
                          <a:rPr kumimoji="1" lang="en-US" altLang="en-US" i="1">
                            <a:latin typeface="Cambria Math" panose="02040503050406030204" pitchFamily="18" charset="0"/>
                            <a:ea typeface="Cambria Math" panose="02040503050406030204" pitchFamily="18" charset="0"/>
                          </a:rPr>
                        </m:ctrlPr>
                      </m:funcPr>
                      <m:fName>
                        <m:r>
                          <m:rPr>
                            <m:sty m:val="p"/>
                          </m:rPr>
                          <a:rPr kumimoji="1" lang="en-US" altLang="en-US">
                            <a:latin typeface="Cambria Math" panose="02040503050406030204" pitchFamily="18" charset="0"/>
                            <a:ea typeface="Cambria Math" panose="02040503050406030204" pitchFamily="18" charset="0"/>
                          </a:rPr>
                          <m:t>exp</m:t>
                        </m:r>
                      </m:fName>
                      <m:e>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sSup>
                                  <m:sSupPr>
                                    <m:ctrlPr>
                                      <a:rPr kumimoji="1" lang="en-US" altLang="en-US" i="1">
                                        <a:latin typeface="Cambria Math" panose="02040503050406030204" pitchFamily="18" charset="0"/>
                                        <a:ea typeface="Cambria Math" panose="02040503050406030204" pitchFamily="18" charset="0"/>
                                      </a:rPr>
                                    </m:ctrlPr>
                                  </m:sSupPr>
                                  <m:e>
                                    <m:d>
                                      <m:dPr>
                                        <m:ctrlPr>
                                          <a:rPr kumimoji="1" lang="en-US" altLang="en-US" i="1">
                                            <a:latin typeface="Cambria Math" panose="02040503050406030204" pitchFamily="18" charset="0"/>
                                            <a:ea typeface="Cambria Math" panose="02040503050406030204" pitchFamily="18" charset="0"/>
                                          </a:rPr>
                                        </m:ctrlPr>
                                      </m:dPr>
                                      <m:e>
                                        <m:r>
                                          <a:rPr kumimoji="1" lang="en-US" altLang="en-US" b="0" i="1" smtClean="0">
                                            <a:latin typeface="Cambria Math" panose="02040503050406030204" pitchFamily="18" charset="0"/>
                                            <a:ea typeface="Cambria Math" panose="02040503050406030204" pitchFamily="18" charset="0"/>
                                          </a:rPr>
                                          <m:t>0</m:t>
                                        </m:r>
                                        <m:r>
                                          <a:rPr kumimoji="1" lang="en-US" altLang="en-US" i="1">
                                            <a:latin typeface="Cambria Math" panose="02040503050406030204" pitchFamily="18" charset="0"/>
                                            <a:ea typeface="Cambria Math" panose="02040503050406030204" pitchFamily="18" charset="0"/>
                                          </a:rPr>
                                          <m:t>−</m:t>
                                        </m:r>
                                        <m:r>
                                          <a:rPr kumimoji="1" lang="en-US" altLang="en-US" i="1">
                                            <a:latin typeface="Cambria Math" panose="02040503050406030204" pitchFamily="18" charset="0"/>
                                            <a:ea typeface="Cambria Math" panose="02040503050406030204" pitchFamily="18" charset="0"/>
                                          </a:rPr>
                                          <m:t>𝜇</m:t>
                                        </m:r>
                                      </m:e>
                                    </m:d>
                                  </m:e>
                                  <m:sup>
                                    <m:r>
                                      <a:rPr kumimoji="1" lang="en-US" altLang="en-US" i="1">
                                        <a:latin typeface="Cambria Math" panose="02040503050406030204" pitchFamily="18" charset="0"/>
                                        <a:ea typeface="Cambria Math" panose="02040503050406030204" pitchFamily="18" charset="0"/>
                                      </a:rPr>
                                      <m:t>2</m:t>
                                    </m:r>
                                  </m:sup>
                                </m:sSup>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e>
                        </m:d>
                      </m:e>
                    </m:func>
                    <m:r>
                      <a:rPr kumimoji="1" lang="en-US" altLang="en-US" b="0" i="0" smtClean="0">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r>
                          <a:rPr kumimoji="1" lang="en-US" altLang="en-US" i="1">
                            <a:latin typeface="Cambria Math" panose="02040503050406030204" pitchFamily="18" charset="0"/>
                            <a:ea typeface="Cambria Math" panose="02040503050406030204" pitchFamily="18" charset="0"/>
                          </a:rPr>
                          <m:t>1</m:t>
                        </m:r>
                      </m:num>
                      <m:den>
                        <m:rad>
                          <m:radPr>
                            <m:degHide m:val="on"/>
                            <m:ctrlPr>
                              <a:rPr kumimoji="1" lang="en-US" altLang="en-US" i="1">
                                <a:latin typeface="Cambria Math" panose="02040503050406030204" pitchFamily="18" charset="0"/>
                                <a:ea typeface="Cambria Math" panose="02040503050406030204" pitchFamily="18" charset="0"/>
                              </a:rPr>
                            </m:ctrlPr>
                          </m:radPr>
                          <m:deg/>
                          <m:e>
                            <m:r>
                              <a:rPr kumimoji="1" lang="en-US" altLang="en-US" i="1">
                                <a:latin typeface="Cambria Math" panose="02040503050406030204" pitchFamily="18" charset="0"/>
                                <a:ea typeface="Cambria Math" panose="02040503050406030204" pitchFamily="18" charset="0"/>
                              </a:rPr>
                              <m:t>2</m:t>
                            </m:r>
                            <m:r>
                              <a:rPr kumimoji="1" lang="en-US" altLang="en-US" i="1">
                                <a:latin typeface="Cambria Math" panose="02040503050406030204" pitchFamily="18" charset="0"/>
                                <a:ea typeface="Cambria Math" panose="02040503050406030204" pitchFamily="18" charset="0"/>
                              </a:rPr>
                              <m:t>𝜋</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e>
                        </m:rad>
                      </m:den>
                    </m:f>
                    <m:r>
                      <m:rPr>
                        <m:sty m:val="p"/>
                      </m:rPr>
                      <a:rPr kumimoji="1" lang="en-US" altLang="en-US">
                        <a:latin typeface="Cambria Math" panose="02040503050406030204" pitchFamily="18" charset="0"/>
                        <a:ea typeface="Cambria Math" panose="02040503050406030204" pitchFamily="18" charset="0"/>
                      </a:rPr>
                      <m:t>exp</m:t>
                    </m:r>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sSup>
                          <m:sSupPr>
                            <m:ctrlPr>
                              <a:rPr kumimoji="1" lang="en-US" altLang="en-US" i="1">
                                <a:latin typeface="Cambria Math" panose="02040503050406030204" pitchFamily="18" charset="0"/>
                                <a:ea typeface="Cambria Math" panose="02040503050406030204" pitchFamily="18" charset="0"/>
                              </a:rPr>
                            </m:ctrlPr>
                          </m:sSupPr>
                          <m:e>
                            <m:d>
                              <m:dPr>
                                <m:ctrlPr>
                                  <a:rPr kumimoji="1" lang="en-US" altLang="en-US" i="1">
                                    <a:latin typeface="Cambria Math" panose="02040503050406030204" pitchFamily="18" charset="0"/>
                                    <a:ea typeface="Cambria Math" panose="02040503050406030204" pitchFamily="18" charset="0"/>
                                  </a:rPr>
                                </m:ctrlPr>
                              </m:dPr>
                              <m:e>
                                <m:r>
                                  <a:rPr kumimoji="1" lang="en-US" altLang="en-US" b="0" i="1" smtClean="0">
                                    <a:latin typeface="Cambria Math" panose="02040503050406030204" pitchFamily="18" charset="0"/>
                                    <a:ea typeface="Cambria Math" panose="02040503050406030204" pitchFamily="18" charset="0"/>
                                  </a:rPr>
                                  <m:t>1</m:t>
                                </m:r>
                                <m:r>
                                  <a:rPr kumimoji="1" lang="en-US" altLang="en-US" i="1">
                                    <a:latin typeface="Cambria Math" panose="02040503050406030204" pitchFamily="18" charset="0"/>
                                    <a:ea typeface="Cambria Math" panose="02040503050406030204" pitchFamily="18" charset="0"/>
                                  </a:rPr>
                                  <m:t>−</m:t>
                                </m:r>
                                <m:r>
                                  <a:rPr kumimoji="1" lang="en-US" altLang="en-US" i="1">
                                    <a:latin typeface="Cambria Math" panose="02040503050406030204" pitchFamily="18" charset="0"/>
                                    <a:ea typeface="Cambria Math" panose="02040503050406030204" pitchFamily="18" charset="0"/>
                                  </a:rPr>
                                  <m:t>𝜇</m:t>
                                </m:r>
                              </m:e>
                            </m:d>
                          </m:e>
                          <m:sup>
                            <m:r>
                              <a:rPr kumimoji="1" lang="en-US" altLang="en-US" i="1">
                                <a:latin typeface="Cambria Math" panose="02040503050406030204" pitchFamily="18" charset="0"/>
                                <a:ea typeface="Cambria Math" panose="02040503050406030204" pitchFamily="18" charset="0"/>
                              </a:rPr>
                              <m:t>2</m:t>
                            </m:r>
                          </m:sup>
                        </m:sSup>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r>
                      <m:rPr>
                        <m:nor/>
                      </m:rPr>
                      <a:rPr kumimoji="1" lang="en-US" altLang="en-US" dirty="0"/>
                      <m:t>)</m:t>
                    </m:r>
                  </m:oMath>
                </a14:m>
                <a:br>
                  <a:rPr kumimoji="1" lang="en-US" altLang="en-US" dirty="0"/>
                </a:br>
                <a14:m>
                  <m:oMath xmlns:m="http://schemas.openxmlformats.org/officeDocument/2006/math">
                    <m:r>
                      <a:rPr kumimoji="1" lang="en-US" altLang="en-US" b="0" i="1" smtClean="0">
                        <a:latin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r>
                          <a:rPr kumimoji="1" lang="en-US" altLang="en-US" i="1">
                            <a:latin typeface="Cambria Math" panose="02040503050406030204" pitchFamily="18" charset="0"/>
                            <a:ea typeface="Cambria Math" panose="02040503050406030204" pitchFamily="18" charset="0"/>
                          </a:rPr>
                          <m:t>1</m:t>
                        </m:r>
                      </m:num>
                      <m:den>
                        <m:rad>
                          <m:radPr>
                            <m:degHide m:val="on"/>
                            <m:ctrlPr>
                              <a:rPr kumimoji="1" lang="en-US" altLang="en-US" i="1">
                                <a:latin typeface="Cambria Math" panose="02040503050406030204" pitchFamily="18" charset="0"/>
                                <a:ea typeface="Cambria Math" panose="02040503050406030204" pitchFamily="18" charset="0"/>
                              </a:rPr>
                            </m:ctrlPr>
                          </m:radPr>
                          <m:deg/>
                          <m:e>
                            <m:sSup>
                              <m:sSupPr>
                                <m:ctrlPr>
                                  <a:rPr kumimoji="1" lang="en-US" altLang="en-US" b="0" i="1" smtClean="0">
                                    <a:latin typeface="Cambria Math" panose="02040503050406030204" pitchFamily="18" charset="0"/>
                                    <a:ea typeface="Cambria Math" panose="02040503050406030204" pitchFamily="18" charset="0"/>
                                  </a:rPr>
                                </m:ctrlPr>
                              </m:sSupPr>
                              <m:e>
                                <m:d>
                                  <m:dPr>
                                    <m:ctrlPr>
                                      <a:rPr kumimoji="1" lang="en-US" altLang="en-US" b="0" i="1" smtClean="0">
                                        <a:latin typeface="Cambria Math" panose="02040503050406030204" pitchFamily="18" charset="0"/>
                                        <a:ea typeface="Cambria Math" panose="02040503050406030204" pitchFamily="18" charset="0"/>
                                      </a:rPr>
                                    </m:ctrlPr>
                                  </m:dPr>
                                  <m:e>
                                    <m:r>
                                      <a:rPr kumimoji="1" lang="en-US" altLang="en-US" i="1" smtClean="0">
                                        <a:latin typeface="Cambria Math" panose="02040503050406030204" pitchFamily="18" charset="0"/>
                                        <a:ea typeface="Cambria Math" panose="02040503050406030204" pitchFamily="18" charset="0"/>
                                      </a:rPr>
                                      <m:t>2</m:t>
                                    </m:r>
                                    <m:r>
                                      <a:rPr kumimoji="1" lang="en-US" altLang="en-US" i="1" smtClean="0">
                                        <a:latin typeface="Cambria Math" panose="02040503050406030204" pitchFamily="18" charset="0"/>
                                        <a:ea typeface="Cambria Math" panose="02040503050406030204" pitchFamily="18" charset="0"/>
                                      </a:rPr>
                                      <m:t>𝜋</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e>
                                </m:d>
                              </m:e>
                              <m:sup>
                                <m:r>
                                  <a:rPr kumimoji="1" lang="en-US" altLang="en-US" b="0" i="1" smtClean="0">
                                    <a:latin typeface="Cambria Math" panose="02040503050406030204" pitchFamily="18" charset="0"/>
                                    <a:ea typeface="Cambria Math" panose="02040503050406030204" pitchFamily="18" charset="0"/>
                                  </a:rPr>
                                  <m:t>3</m:t>
                                </m:r>
                              </m:sup>
                            </m:sSup>
                          </m:e>
                        </m:rad>
                      </m:den>
                    </m:f>
                    <m:r>
                      <m:rPr>
                        <m:sty m:val="p"/>
                      </m:rPr>
                      <a:rPr kumimoji="1" lang="en-US" altLang="en-US">
                        <a:latin typeface="Cambria Math" panose="02040503050406030204" pitchFamily="18" charset="0"/>
                        <a:ea typeface="Cambria Math" panose="02040503050406030204" pitchFamily="18" charset="0"/>
                      </a:rPr>
                      <m:t>exp</m:t>
                    </m:r>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sSup>
                          <m:sSupPr>
                            <m:ctrlPr>
                              <a:rPr kumimoji="1" lang="en-US" altLang="en-US" i="1">
                                <a:latin typeface="Cambria Math" panose="02040503050406030204" pitchFamily="18" charset="0"/>
                                <a:ea typeface="Cambria Math" panose="02040503050406030204" pitchFamily="18" charset="0"/>
                              </a:rPr>
                            </m:ctrlPr>
                          </m:sSupPr>
                          <m:e>
                            <m:r>
                              <a:rPr kumimoji="1" lang="en-US" altLang="en-US" b="0" i="1" smtClean="0">
                                <a:latin typeface="Cambria Math" panose="02040503050406030204" pitchFamily="18" charset="0"/>
                                <a:ea typeface="Cambria Math" panose="02040503050406030204" pitchFamily="18" charset="0"/>
                              </a:rPr>
                              <m:t>3</m:t>
                            </m:r>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𝜇</m:t>
                                </m:r>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r>
                                      <a:rPr kumimoji="1" lang="en-US" altLang="en-US" b="0" i="1" smtClean="0">
                                        <a:latin typeface="Cambria Math" panose="02040503050406030204" pitchFamily="18" charset="0"/>
                                        <a:ea typeface="Cambria Math" panose="02040503050406030204" pitchFamily="18" charset="0"/>
                                      </a:rPr>
                                      <m:t>2</m:t>
                                    </m:r>
                                  </m:num>
                                  <m:den>
                                    <m:r>
                                      <a:rPr kumimoji="1" lang="en-US" altLang="en-US" b="0" i="1" smtClean="0">
                                        <a:latin typeface="Cambria Math" panose="02040503050406030204" pitchFamily="18" charset="0"/>
                                        <a:ea typeface="Cambria Math" panose="02040503050406030204" pitchFamily="18" charset="0"/>
                                      </a:rPr>
                                      <m:t>3</m:t>
                                    </m:r>
                                  </m:den>
                                </m:f>
                              </m:e>
                            </m:d>
                          </m:e>
                          <m:sup>
                            <m:r>
                              <a:rPr kumimoji="1" lang="en-US" altLang="en-US" i="1">
                                <a:latin typeface="Cambria Math" panose="02040503050406030204" pitchFamily="18" charset="0"/>
                                <a:ea typeface="Cambria Math" panose="02040503050406030204" pitchFamily="18" charset="0"/>
                              </a:rPr>
                              <m:t>2</m:t>
                            </m:r>
                          </m:sup>
                        </m:sSup>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r>
                              <a:rPr kumimoji="1" lang="en-US" altLang="en-US" b="0" i="1" smtClean="0">
                                <a:latin typeface="Cambria Math" panose="02040503050406030204" pitchFamily="18" charset="0"/>
                                <a:ea typeface="Cambria Math" panose="02040503050406030204" pitchFamily="18" charset="0"/>
                              </a:rPr>
                              <m:t>26</m:t>
                            </m:r>
                          </m:num>
                          <m:den>
                            <m:r>
                              <a:rPr kumimoji="1" lang="en-US" altLang="en-US" b="0" i="1" smtClean="0">
                                <a:latin typeface="Cambria Math" panose="02040503050406030204" pitchFamily="18" charset="0"/>
                                <a:ea typeface="Cambria Math" panose="02040503050406030204" pitchFamily="18" charset="0"/>
                              </a:rPr>
                              <m:t>3</m:t>
                            </m:r>
                          </m:den>
                        </m:f>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r>
                      <m:rPr>
                        <m:nor/>
                      </m:rPr>
                      <a:rPr kumimoji="1" lang="en-US" altLang="en-US" dirty="0"/>
                      <m:t>)</m:t>
                    </m:r>
                  </m:oMath>
                </a14:m>
                <a:br>
                  <a:rPr kumimoji="1" lang="en-US" altLang="en-US" dirty="0"/>
                </a:br>
                <a14:m>
                  <m:oMath xmlns:m="http://schemas.openxmlformats.org/officeDocument/2006/math">
                    <m:r>
                      <a:rPr kumimoji="1" lang="en-US" altLang="en-US" i="1" smtClean="0">
                        <a:latin typeface="Cambria Math" panose="02040503050406030204" pitchFamily="18" charset="0"/>
                        <a:ea typeface="Cambria Math" panose="02040503050406030204" pitchFamily="18" charset="0"/>
                      </a:rPr>
                      <m:t>∴</m:t>
                    </m:r>
                    <m:acc>
                      <m:accPr>
                        <m:chr m:val="̂"/>
                        <m:ctrlPr>
                          <a:rPr kumimoji="1" lang="en-US" altLang="en-US" i="1" smtClean="0">
                            <a:latin typeface="Cambria Math" panose="02040503050406030204" pitchFamily="18" charset="0"/>
                            <a:ea typeface="Cambria Math" panose="02040503050406030204" pitchFamily="18" charset="0"/>
                          </a:rPr>
                        </m:ctrlPr>
                      </m:accPr>
                      <m:e>
                        <m:r>
                          <a:rPr kumimoji="1" lang="en-US" altLang="en-US" i="1" smtClean="0">
                            <a:latin typeface="Cambria Math" panose="02040503050406030204" pitchFamily="18" charset="0"/>
                            <a:ea typeface="Cambria Math" panose="02040503050406030204" pitchFamily="18" charset="0"/>
                          </a:rPr>
                          <m:t>𝜇</m:t>
                        </m:r>
                      </m:e>
                    </m:acc>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r>
                          <a:rPr kumimoji="1" lang="en-US" altLang="en-US" b="0" i="1" smtClean="0">
                            <a:latin typeface="Cambria Math" panose="02040503050406030204" pitchFamily="18" charset="0"/>
                            <a:ea typeface="Cambria Math" panose="02040503050406030204" pitchFamily="18" charset="0"/>
                          </a:rPr>
                          <m:t>2</m:t>
                        </m:r>
                      </m:num>
                      <m:den>
                        <m:r>
                          <a:rPr kumimoji="1" lang="en-US" altLang="en-US" b="0" i="1" smtClean="0">
                            <a:latin typeface="Cambria Math" panose="02040503050406030204" pitchFamily="18" charset="0"/>
                            <a:ea typeface="Cambria Math" panose="02040503050406030204" pitchFamily="18" charset="0"/>
                          </a:rPr>
                          <m:t>3</m:t>
                        </m:r>
                      </m:den>
                    </m:f>
                  </m:oMath>
                </a14:m>
                <a:endParaRPr kumimoji="1" lang="en-US" altLang="en-US" dirty="0"/>
              </a:p>
            </p:txBody>
          </p:sp>
        </mc:Choice>
        <mc:Fallback xmlns="">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598441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5.5 Maximum Likelihood Estimation</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This product over many probabilities can be inconvenient for various reasons</a:t>
            </a:r>
          </a:p>
          <a:p>
            <a:r>
              <a:rPr kumimoji="1" lang="en-US" altLang="en-US" dirty="0"/>
              <a:t>For example, it is prone to numerical underﬂow.</a:t>
            </a:r>
          </a:p>
          <a:p>
            <a:r>
              <a:rPr kumimoji="1" lang="en-US" altLang="en-US" dirty="0"/>
              <a:t>taking the logarithm of the likelihood does not change its argmax but does conveniently transform a product into</a:t>
            </a:r>
            <a:r>
              <a:rPr kumimoji="1" lang="ko-KR" altLang="en-US" dirty="0"/>
              <a:t> </a:t>
            </a:r>
            <a:r>
              <a:rPr kumimoji="1" lang="en-US" altLang="ko-KR" dirty="0"/>
              <a:t>a</a:t>
            </a:r>
            <a:r>
              <a:rPr kumimoji="1" lang="ko-KR" altLang="en-US" dirty="0"/>
              <a:t> </a:t>
            </a:r>
            <a:r>
              <a:rPr kumimoji="1" lang="en-US" altLang="ko-KR" dirty="0"/>
              <a:t>sum</a:t>
            </a:r>
            <a:endParaRPr kumimoji="1" lang="en-US" altLang="en-US" dirty="0"/>
          </a:p>
        </p:txBody>
      </p:sp>
      <p:pic>
        <p:nvPicPr>
          <p:cNvPr id="8" name="그림 7">
            <a:extLst>
              <a:ext uri="{FF2B5EF4-FFF2-40B4-BE49-F238E27FC236}">
                <a16:creationId xmlns:a16="http://schemas.microsoft.com/office/drawing/2014/main" id="{401EF1C9-0BA0-9E3D-B3C0-6EAB9362947C}"/>
              </a:ext>
            </a:extLst>
          </p:cNvPr>
          <p:cNvPicPr>
            <a:picLocks noChangeAspect="1"/>
          </p:cNvPicPr>
          <p:nvPr/>
        </p:nvPicPr>
        <p:blipFill>
          <a:blip r:embed="rId3"/>
          <a:stretch>
            <a:fillRect/>
          </a:stretch>
        </p:blipFill>
        <p:spPr>
          <a:xfrm>
            <a:off x="3319999" y="4294547"/>
            <a:ext cx="5963482" cy="1219370"/>
          </a:xfrm>
          <a:prstGeom prst="rect">
            <a:avLst/>
          </a:prstGeom>
        </p:spPr>
      </p:pic>
    </p:spTree>
    <p:extLst>
      <p:ext uri="{BB962C8B-B14F-4D97-AF65-F5344CB8AC3E}">
        <p14:creationId xmlns:p14="http://schemas.microsoft.com/office/powerpoint/2010/main" val="3997889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5.5 Maximum Likelihood Estimation</a:t>
            </a:r>
            <a:endParaRPr kumimoji="1" lang="ko-Kore-KR" altLang="en-US" sz="4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For example, normally distributed data X ={-3, 0, 1}</a:t>
                </a:r>
              </a:p>
              <a:p>
                <a14:m>
                  <m:oMath xmlns:m="http://schemas.openxmlformats.org/officeDocument/2006/math">
                    <m:sSub>
                      <m:sSubPr>
                        <m:ctrlPr>
                          <a:rPr kumimoji="1" lang="en-US" altLang="en-US" i="1">
                            <a:latin typeface="Cambria Math" panose="02040503050406030204" pitchFamily="18" charset="0"/>
                            <a:ea typeface="Cambria Math" panose="02040503050406030204" pitchFamily="18" charset="0"/>
                          </a:rPr>
                        </m:ctrlPr>
                      </m:sSubPr>
                      <m:e>
                        <m:r>
                          <a:rPr kumimoji="1" lang="en-US" altLang="en-US" i="1">
                            <a:latin typeface="Cambria Math" panose="02040503050406030204" pitchFamily="18" charset="0"/>
                            <a:ea typeface="Cambria Math" panose="02040503050406030204" pitchFamily="18" charset="0"/>
                          </a:rPr>
                          <m:t>𝜃</m:t>
                        </m:r>
                      </m:e>
                      <m:sub>
                        <m:r>
                          <a:rPr kumimoji="1" lang="en-US" altLang="en-US" i="1">
                            <a:latin typeface="Cambria Math" panose="02040503050406030204" pitchFamily="18" charset="0"/>
                            <a:ea typeface="Cambria Math" panose="02040503050406030204" pitchFamily="18" charset="0"/>
                          </a:rPr>
                          <m:t>𝑀𝐿</m:t>
                        </m:r>
                      </m:sub>
                    </m:sSub>
                    <m:r>
                      <a:rPr kumimoji="1" lang="en-US" altLang="en-US" i="1">
                        <a:latin typeface="Cambria Math" panose="02040503050406030204" pitchFamily="18" charset="0"/>
                        <a:ea typeface="Cambria Math" panose="02040503050406030204" pitchFamily="18" charset="0"/>
                      </a:rPr>
                      <m:t>=</m:t>
                    </m:r>
                    <m:r>
                      <m:rPr>
                        <m:sty m:val="p"/>
                      </m:rPr>
                      <a:rPr kumimoji="1" lang="en-US" altLang="en-US">
                        <a:latin typeface="Cambria Math" panose="02040503050406030204" pitchFamily="18" charset="0"/>
                        <a:ea typeface="Cambria Math" panose="02040503050406030204" pitchFamily="18" charset="0"/>
                      </a:rPr>
                      <m:t>ln</m:t>
                    </m:r>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r>
                          <a:rPr kumimoji="1" lang="en-US" altLang="en-US" i="1">
                            <a:latin typeface="Cambria Math" panose="02040503050406030204" pitchFamily="18" charset="0"/>
                            <a:ea typeface="Cambria Math" panose="02040503050406030204" pitchFamily="18" charset="0"/>
                          </a:rPr>
                          <m:t>1</m:t>
                        </m:r>
                      </m:num>
                      <m:den>
                        <m:rad>
                          <m:radPr>
                            <m:degHide m:val="on"/>
                            <m:ctrlPr>
                              <a:rPr kumimoji="1" lang="en-US" altLang="en-US" i="1">
                                <a:latin typeface="Cambria Math" panose="02040503050406030204" pitchFamily="18" charset="0"/>
                                <a:ea typeface="Cambria Math" panose="02040503050406030204" pitchFamily="18" charset="0"/>
                              </a:rPr>
                            </m:ctrlPr>
                          </m:radPr>
                          <m:deg/>
                          <m:e>
                            <m:r>
                              <a:rPr kumimoji="1" lang="en-US" altLang="en-US" i="1">
                                <a:latin typeface="Cambria Math" panose="02040503050406030204" pitchFamily="18" charset="0"/>
                                <a:ea typeface="Cambria Math" panose="02040503050406030204" pitchFamily="18" charset="0"/>
                              </a:rPr>
                              <m:t>2</m:t>
                            </m:r>
                            <m:r>
                              <a:rPr kumimoji="1" lang="en-US" altLang="en-US" i="1">
                                <a:latin typeface="Cambria Math" panose="02040503050406030204" pitchFamily="18" charset="0"/>
                                <a:ea typeface="Cambria Math" panose="02040503050406030204" pitchFamily="18" charset="0"/>
                              </a:rPr>
                              <m:t>𝜋</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e>
                        </m:rad>
                      </m:den>
                    </m:f>
                    <m:func>
                      <m:funcPr>
                        <m:ctrlPr>
                          <a:rPr kumimoji="1" lang="en-US" altLang="en-US" i="1">
                            <a:latin typeface="Cambria Math" panose="02040503050406030204" pitchFamily="18" charset="0"/>
                            <a:ea typeface="Cambria Math" panose="02040503050406030204" pitchFamily="18" charset="0"/>
                          </a:rPr>
                        </m:ctrlPr>
                      </m:funcPr>
                      <m:fName>
                        <m:r>
                          <m:rPr>
                            <m:sty m:val="p"/>
                          </m:rPr>
                          <a:rPr kumimoji="1" lang="en-US" altLang="en-US">
                            <a:latin typeface="Cambria Math" panose="02040503050406030204" pitchFamily="18" charset="0"/>
                            <a:ea typeface="Cambria Math" panose="02040503050406030204" pitchFamily="18" charset="0"/>
                          </a:rPr>
                          <m:t>exp</m:t>
                        </m:r>
                      </m:fName>
                      <m:e>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sSup>
                                  <m:sSupPr>
                                    <m:ctrlPr>
                                      <a:rPr kumimoji="1" lang="en-US" altLang="en-US" i="1">
                                        <a:latin typeface="Cambria Math" panose="02040503050406030204" pitchFamily="18" charset="0"/>
                                        <a:ea typeface="Cambria Math" panose="02040503050406030204" pitchFamily="18" charset="0"/>
                                      </a:rPr>
                                    </m:ctrlPr>
                                  </m:sSupPr>
                                  <m:e>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−3−</m:t>
                                        </m:r>
                                        <m:r>
                                          <a:rPr kumimoji="1" lang="en-US" altLang="en-US" i="1">
                                            <a:latin typeface="Cambria Math" panose="02040503050406030204" pitchFamily="18" charset="0"/>
                                            <a:ea typeface="Cambria Math" panose="02040503050406030204" pitchFamily="18" charset="0"/>
                                          </a:rPr>
                                          <m:t>𝜇</m:t>
                                        </m:r>
                                      </m:e>
                                    </m:d>
                                  </m:e>
                                  <m:sup>
                                    <m:r>
                                      <a:rPr kumimoji="1" lang="en-US" altLang="en-US" i="1">
                                        <a:latin typeface="Cambria Math" panose="02040503050406030204" pitchFamily="18" charset="0"/>
                                        <a:ea typeface="Cambria Math" panose="02040503050406030204" pitchFamily="18" charset="0"/>
                                      </a:rPr>
                                      <m:t>2</m:t>
                                    </m:r>
                                  </m:sup>
                                </m:sSup>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e>
                        </m:d>
                      </m:e>
                    </m:func>
                    <m:r>
                      <a:rPr kumimoji="1" lang="en-US" altLang="en-US" i="1">
                        <a:latin typeface="Cambria Math" panose="02040503050406030204" pitchFamily="18" charset="0"/>
                        <a:ea typeface="Cambria Math" panose="02040503050406030204" pitchFamily="18" charset="0"/>
                      </a:rPr>
                      <m:t>)∗</m:t>
                    </m:r>
                    <m:r>
                      <m:rPr>
                        <m:sty m:val="p"/>
                      </m:rPr>
                      <a:rPr kumimoji="1" lang="en-US" altLang="en-US">
                        <a:latin typeface="Cambria Math" panose="02040503050406030204" pitchFamily="18" charset="0"/>
                        <a:ea typeface="Cambria Math" panose="02040503050406030204" pitchFamily="18" charset="0"/>
                      </a:rPr>
                      <m:t>ln</m:t>
                    </m:r>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r>
                          <a:rPr kumimoji="1" lang="en-US" altLang="en-US" i="1">
                            <a:latin typeface="Cambria Math" panose="02040503050406030204" pitchFamily="18" charset="0"/>
                            <a:ea typeface="Cambria Math" panose="02040503050406030204" pitchFamily="18" charset="0"/>
                          </a:rPr>
                          <m:t>1</m:t>
                        </m:r>
                      </m:num>
                      <m:den>
                        <m:rad>
                          <m:radPr>
                            <m:degHide m:val="on"/>
                            <m:ctrlPr>
                              <a:rPr kumimoji="1" lang="en-US" altLang="en-US" i="1">
                                <a:latin typeface="Cambria Math" panose="02040503050406030204" pitchFamily="18" charset="0"/>
                                <a:ea typeface="Cambria Math" panose="02040503050406030204" pitchFamily="18" charset="0"/>
                              </a:rPr>
                            </m:ctrlPr>
                          </m:radPr>
                          <m:deg/>
                          <m:e>
                            <m:r>
                              <a:rPr kumimoji="1" lang="en-US" altLang="en-US" i="1">
                                <a:latin typeface="Cambria Math" panose="02040503050406030204" pitchFamily="18" charset="0"/>
                                <a:ea typeface="Cambria Math" panose="02040503050406030204" pitchFamily="18" charset="0"/>
                              </a:rPr>
                              <m:t>2</m:t>
                            </m:r>
                            <m:r>
                              <a:rPr kumimoji="1" lang="en-US" altLang="en-US" i="1">
                                <a:latin typeface="Cambria Math" panose="02040503050406030204" pitchFamily="18" charset="0"/>
                                <a:ea typeface="Cambria Math" panose="02040503050406030204" pitchFamily="18" charset="0"/>
                              </a:rPr>
                              <m:t>𝜋</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e>
                        </m:rad>
                      </m:den>
                    </m:f>
                    <m:func>
                      <m:funcPr>
                        <m:ctrlPr>
                          <a:rPr kumimoji="1" lang="en-US" altLang="en-US" i="1">
                            <a:latin typeface="Cambria Math" panose="02040503050406030204" pitchFamily="18" charset="0"/>
                            <a:ea typeface="Cambria Math" panose="02040503050406030204" pitchFamily="18" charset="0"/>
                          </a:rPr>
                        </m:ctrlPr>
                      </m:funcPr>
                      <m:fName>
                        <m:r>
                          <m:rPr>
                            <m:sty m:val="p"/>
                          </m:rPr>
                          <a:rPr kumimoji="1" lang="en-US" altLang="en-US">
                            <a:latin typeface="Cambria Math" panose="02040503050406030204" pitchFamily="18" charset="0"/>
                            <a:ea typeface="Cambria Math" panose="02040503050406030204" pitchFamily="18" charset="0"/>
                          </a:rPr>
                          <m:t>exp</m:t>
                        </m:r>
                      </m:fName>
                      <m:e>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sSup>
                                  <m:sSupPr>
                                    <m:ctrlPr>
                                      <a:rPr kumimoji="1" lang="en-US" altLang="en-US" i="1">
                                        <a:latin typeface="Cambria Math" panose="02040503050406030204" pitchFamily="18" charset="0"/>
                                        <a:ea typeface="Cambria Math" panose="02040503050406030204" pitchFamily="18" charset="0"/>
                                      </a:rPr>
                                    </m:ctrlPr>
                                  </m:sSupPr>
                                  <m:e>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0−</m:t>
                                        </m:r>
                                        <m:r>
                                          <a:rPr kumimoji="1" lang="en-US" altLang="en-US" i="1">
                                            <a:latin typeface="Cambria Math" panose="02040503050406030204" pitchFamily="18" charset="0"/>
                                            <a:ea typeface="Cambria Math" panose="02040503050406030204" pitchFamily="18" charset="0"/>
                                          </a:rPr>
                                          <m:t>𝜇</m:t>
                                        </m:r>
                                      </m:e>
                                    </m:d>
                                  </m:e>
                                  <m:sup>
                                    <m:r>
                                      <a:rPr kumimoji="1" lang="en-US" altLang="en-US" i="1">
                                        <a:latin typeface="Cambria Math" panose="02040503050406030204" pitchFamily="18" charset="0"/>
                                        <a:ea typeface="Cambria Math" panose="02040503050406030204" pitchFamily="18" charset="0"/>
                                      </a:rPr>
                                      <m:t>2</m:t>
                                    </m:r>
                                  </m:sup>
                                </m:sSup>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e>
                        </m:d>
                      </m:e>
                    </m:func>
                    <m:r>
                      <a:rPr kumimoji="1" lang="en-US" altLang="en-US" i="1">
                        <a:latin typeface="Cambria Math" panose="02040503050406030204" pitchFamily="18" charset="0"/>
                        <a:ea typeface="Cambria Math" panose="02040503050406030204" pitchFamily="18" charset="0"/>
                      </a:rPr>
                      <m:t>)</m:t>
                    </m:r>
                    <m:r>
                      <a:rPr kumimoji="1" lang="en-US" altLang="en-US">
                        <a:latin typeface="Cambria Math" panose="02040503050406030204" pitchFamily="18" charset="0"/>
                        <a:ea typeface="Cambria Math" panose="02040503050406030204" pitchFamily="18" charset="0"/>
                      </a:rPr>
                      <m:t>∗</m:t>
                    </m:r>
                    <m:r>
                      <m:rPr>
                        <m:sty m:val="p"/>
                      </m:rPr>
                      <a:rPr kumimoji="1" lang="en-US" altLang="en-US">
                        <a:latin typeface="Cambria Math" panose="02040503050406030204" pitchFamily="18" charset="0"/>
                        <a:ea typeface="Cambria Math" panose="02040503050406030204" pitchFamily="18" charset="0"/>
                      </a:rPr>
                      <m:t>ln</m:t>
                    </m:r>
                    <m:r>
                      <a:rPr kumimoji="1" lang="en-US" altLang="en-US">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r>
                          <a:rPr kumimoji="1" lang="en-US" altLang="en-US" i="1">
                            <a:latin typeface="Cambria Math" panose="02040503050406030204" pitchFamily="18" charset="0"/>
                            <a:ea typeface="Cambria Math" panose="02040503050406030204" pitchFamily="18" charset="0"/>
                          </a:rPr>
                          <m:t>1</m:t>
                        </m:r>
                      </m:num>
                      <m:den>
                        <m:rad>
                          <m:radPr>
                            <m:degHide m:val="on"/>
                            <m:ctrlPr>
                              <a:rPr kumimoji="1" lang="en-US" altLang="en-US" i="1">
                                <a:latin typeface="Cambria Math" panose="02040503050406030204" pitchFamily="18" charset="0"/>
                                <a:ea typeface="Cambria Math" panose="02040503050406030204" pitchFamily="18" charset="0"/>
                              </a:rPr>
                            </m:ctrlPr>
                          </m:radPr>
                          <m:deg/>
                          <m:e>
                            <m:r>
                              <a:rPr kumimoji="1" lang="en-US" altLang="en-US" i="1">
                                <a:latin typeface="Cambria Math" panose="02040503050406030204" pitchFamily="18" charset="0"/>
                                <a:ea typeface="Cambria Math" panose="02040503050406030204" pitchFamily="18" charset="0"/>
                              </a:rPr>
                              <m:t>2</m:t>
                            </m:r>
                            <m:r>
                              <a:rPr kumimoji="1" lang="en-US" altLang="en-US" i="1">
                                <a:latin typeface="Cambria Math" panose="02040503050406030204" pitchFamily="18" charset="0"/>
                                <a:ea typeface="Cambria Math" panose="02040503050406030204" pitchFamily="18" charset="0"/>
                              </a:rPr>
                              <m:t>𝜋</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e>
                        </m:rad>
                      </m:den>
                    </m:f>
                    <m:r>
                      <m:rPr>
                        <m:sty m:val="p"/>
                      </m:rPr>
                      <a:rPr kumimoji="1" lang="en-US" altLang="en-US">
                        <a:latin typeface="Cambria Math" panose="02040503050406030204" pitchFamily="18" charset="0"/>
                        <a:ea typeface="Cambria Math" panose="02040503050406030204" pitchFamily="18" charset="0"/>
                      </a:rPr>
                      <m:t>exp</m:t>
                    </m:r>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sSup>
                          <m:sSupPr>
                            <m:ctrlPr>
                              <a:rPr kumimoji="1" lang="en-US" altLang="en-US" i="1">
                                <a:latin typeface="Cambria Math" panose="02040503050406030204" pitchFamily="18" charset="0"/>
                                <a:ea typeface="Cambria Math" panose="02040503050406030204" pitchFamily="18" charset="0"/>
                              </a:rPr>
                            </m:ctrlPr>
                          </m:sSupPr>
                          <m:e>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1−</m:t>
                                </m:r>
                                <m:r>
                                  <a:rPr kumimoji="1" lang="en-US" altLang="en-US" i="1">
                                    <a:latin typeface="Cambria Math" panose="02040503050406030204" pitchFamily="18" charset="0"/>
                                    <a:ea typeface="Cambria Math" panose="02040503050406030204" pitchFamily="18" charset="0"/>
                                  </a:rPr>
                                  <m:t>𝜇</m:t>
                                </m:r>
                              </m:e>
                            </m:d>
                          </m:e>
                          <m:sup>
                            <m:r>
                              <a:rPr kumimoji="1" lang="en-US" altLang="en-US" i="1">
                                <a:latin typeface="Cambria Math" panose="02040503050406030204" pitchFamily="18" charset="0"/>
                                <a:ea typeface="Cambria Math" panose="02040503050406030204" pitchFamily="18" charset="0"/>
                              </a:rPr>
                              <m:t>2</m:t>
                            </m:r>
                          </m:sup>
                        </m:sSup>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r>
                      <m:rPr>
                        <m:nor/>
                      </m:rPr>
                      <a:rPr kumimoji="1" lang="en-US" altLang="en-US" dirty="0"/>
                      <m:t>))</m:t>
                    </m:r>
                  </m:oMath>
                </a14:m>
                <a:br>
                  <a:rPr kumimoji="1" lang="en-US" altLang="en-US" dirty="0"/>
                </a:br>
                <a14:m>
                  <m:oMath xmlns:m="http://schemas.openxmlformats.org/officeDocument/2006/math">
                    <m:r>
                      <a:rPr kumimoji="1" lang="en-US" altLang="en-US" b="0" i="1" smtClean="0">
                        <a:latin typeface="Cambria Math" panose="02040503050406030204" pitchFamily="18" charset="0"/>
                      </a:rPr>
                      <m:t>=</m:t>
                    </m:r>
                    <m:r>
                      <a:rPr kumimoji="1" lang="en-US" altLang="en-US" b="0" i="1" smtClean="0">
                        <a:latin typeface="Cambria Math" panose="02040503050406030204" pitchFamily="18" charset="0"/>
                      </a:rPr>
                      <m:t>𝑙𝑛</m:t>
                    </m:r>
                    <m:f>
                      <m:fPr>
                        <m:ctrlPr>
                          <a:rPr kumimoji="1" lang="en-US" altLang="en-US" i="1">
                            <a:latin typeface="Cambria Math" panose="02040503050406030204" pitchFamily="18" charset="0"/>
                            <a:ea typeface="Cambria Math" panose="02040503050406030204" pitchFamily="18" charset="0"/>
                          </a:rPr>
                        </m:ctrlPr>
                      </m:fPr>
                      <m:num>
                        <m:r>
                          <a:rPr kumimoji="1" lang="en-US" altLang="en-US" i="1">
                            <a:latin typeface="Cambria Math" panose="02040503050406030204" pitchFamily="18" charset="0"/>
                            <a:ea typeface="Cambria Math" panose="02040503050406030204" pitchFamily="18" charset="0"/>
                          </a:rPr>
                          <m:t>1</m:t>
                        </m:r>
                      </m:num>
                      <m:den>
                        <m:rad>
                          <m:radPr>
                            <m:degHide m:val="on"/>
                            <m:ctrlPr>
                              <a:rPr kumimoji="1" lang="en-US" altLang="en-US" i="1">
                                <a:latin typeface="Cambria Math" panose="02040503050406030204" pitchFamily="18" charset="0"/>
                                <a:ea typeface="Cambria Math" panose="02040503050406030204" pitchFamily="18" charset="0"/>
                              </a:rPr>
                            </m:ctrlPr>
                          </m:radPr>
                          <m:deg/>
                          <m:e>
                            <m:sSup>
                              <m:sSupPr>
                                <m:ctrlPr>
                                  <a:rPr kumimoji="1" lang="en-US" altLang="en-US" b="0" i="1" smtClean="0">
                                    <a:latin typeface="Cambria Math" panose="02040503050406030204" pitchFamily="18" charset="0"/>
                                    <a:ea typeface="Cambria Math" panose="02040503050406030204" pitchFamily="18" charset="0"/>
                                  </a:rPr>
                                </m:ctrlPr>
                              </m:sSupPr>
                              <m:e>
                                <m:d>
                                  <m:dPr>
                                    <m:ctrlPr>
                                      <a:rPr kumimoji="1" lang="en-US" altLang="en-US" b="0" i="1" smtClean="0">
                                        <a:latin typeface="Cambria Math" panose="02040503050406030204" pitchFamily="18" charset="0"/>
                                        <a:ea typeface="Cambria Math" panose="02040503050406030204" pitchFamily="18" charset="0"/>
                                      </a:rPr>
                                    </m:ctrlPr>
                                  </m:dPr>
                                  <m:e>
                                    <m:r>
                                      <a:rPr kumimoji="1" lang="en-US" altLang="en-US" i="1" smtClean="0">
                                        <a:latin typeface="Cambria Math" panose="02040503050406030204" pitchFamily="18" charset="0"/>
                                        <a:ea typeface="Cambria Math" panose="02040503050406030204" pitchFamily="18" charset="0"/>
                                      </a:rPr>
                                      <m:t>2</m:t>
                                    </m:r>
                                    <m:r>
                                      <a:rPr kumimoji="1" lang="en-US" altLang="en-US" i="1" smtClean="0">
                                        <a:latin typeface="Cambria Math" panose="02040503050406030204" pitchFamily="18" charset="0"/>
                                        <a:ea typeface="Cambria Math" panose="02040503050406030204" pitchFamily="18" charset="0"/>
                                      </a:rPr>
                                      <m:t>𝜋</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e>
                                </m:d>
                              </m:e>
                              <m:sup>
                                <m:r>
                                  <a:rPr kumimoji="1" lang="en-US" altLang="en-US" b="0" i="1" smtClean="0">
                                    <a:latin typeface="Cambria Math" panose="02040503050406030204" pitchFamily="18" charset="0"/>
                                    <a:ea typeface="Cambria Math" panose="02040503050406030204" pitchFamily="18" charset="0"/>
                                  </a:rPr>
                                  <m:t>3</m:t>
                                </m:r>
                              </m:sup>
                            </m:sSup>
                          </m:e>
                        </m:rad>
                      </m:den>
                    </m:f>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sSup>
                          <m:sSupPr>
                            <m:ctrlPr>
                              <a:rPr kumimoji="1" lang="en-US" altLang="en-US" i="1">
                                <a:latin typeface="Cambria Math" panose="02040503050406030204" pitchFamily="18" charset="0"/>
                                <a:ea typeface="Cambria Math" panose="02040503050406030204" pitchFamily="18" charset="0"/>
                              </a:rPr>
                            </m:ctrlPr>
                          </m:sSupPr>
                          <m:e>
                            <m:r>
                              <a:rPr kumimoji="1" lang="en-US" altLang="en-US" b="0" i="1" smtClean="0">
                                <a:latin typeface="Cambria Math" panose="02040503050406030204" pitchFamily="18" charset="0"/>
                                <a:ea typeface="Cambria Math" panose="02040503050406030204" pitchFamily="18" charset="0"/>
                              </a:rPr>
                              <m:t>3</m:t>
                            </m:r>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𝜇</m:t>
                                </m:r>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r>
                                      <a:rPr kumimoji="1" lang="en-US" altLang="en-US" b="0" i="1" smtClean="0">
                                        <a:latin typeface="Cambria Math" panose="02040503050406030204" pitchFamily="18" charset="0"/>
                                        <a:ea typeface="Cambria Math" panose="02040503050406030204" pitchFamily="18" charset="0"/>
                                      </a:rPr>
                                      <m:t>2</m:t>
                                    </m:r>
                                  </m:num>
                                  <m:den>
                                    <m:r>
                                      <a:rPr kumimoji="1" lang="en-US" altLang="en-US" b="0" i="1" smtClean="0">
                                        <a:latin typeface="Cambria Math" panose="02040503050406030204" pitchFamily="18" charset="0"/>
                                        <a:ea typeface="Cambria Math" panose="02040503050406030204" pitchFamily="18" charset="0"/>
                                      </a:rPr>
                                      <m:t>3</m:t>
                                    </m:r>
                                  </m:den>
                                </m:f>
                              </m:e>
                            </m:d>
                          </m:e>
                          <m:sup>
                            <m:r>
                              <a:rPr kumimoji="1" lang="en-US" altLang="en-US" i="1">
                                <a:latin typeface="Cambria Math" panose="02040503050406030204" pitchFamily="18" charset="0"/>
                                <a:ea typeface="Cambria Math" panose="02040503050406030204" pitchFamily="18" charset="0"/>
                              </a:rPr>
                              <m:t>2</m:t>
                            </m:r>
                          </m:sup>
                        </m:sSup>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r>
                              <a:rPr kumimoji="1" lang="en-US" altLang="en-US" b="0" i="1" smtClean="0">
                                <a:latin typeface="Cambria Math" panose="02040503050406030204" pitchFamily="18" charset="0"/>
                                <a:ea typeface="Cambria Math" panose="02040503050406030204" pitchFamily="18" charset="0"/>
                              </a:rPr>
                              <m:t>26</m:t>
                            </m:r>
                          </m:num>
                          <m:den>
                            <m:r>
                              <a:rPr kumimoji="1" lang="en-US" altLang="en-US" b="0" i="1" smtClean="0">
                                <a:latin typeface="Cambria Math" panose="02040503050406030204" pitchFamily="18" charset="0"/>
                                <a:ea typeface="Cambria Math" panose="02040503050406030204" pitchFamily="18" charset="0"/>
                              </a:rPr>
                              <m:t>3</m:t>
                            </m:r>
                          </m:den>
                        </m:f>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oMath>
                </a14:m>
                <a:br>
                  <a:rPr kumimoji="1" lang="en-US" altLang="en-US" dirty="0"/>
                </a:br>
                <a14:m>
                  <m:oMath xmlns:m="http://schemas.openxmlformats.org/officeDocument/2006/math">
                    <m:r>
                      <a:rPr kumimoji="1" lang="en-US" altLang="en-US" i="1" smtClean="0">
                        <a:latin typeface="Cambria Math" panose="02040503050406030204" pitchFamily="18" charset="0"/>
                        <a:ea typeface="Cambria Math" panose="02040503050406030204" pitchFamily="18" charset="0"/>
                      </a:rPr>
                      <m:t>∴</m:t>
                    </m:r>
                    <m:acc>
                      <m:accPr>
                        <m:chr m:val="̂"/>
                        <m:ctrlPr>
                          <a:rPr kumimoji="1" lang="en-US" altLang="en-US" i="1" smtClean="0">
                            <a:latin typeface="Cambria Math" panose="02040503050406030204" pitchFamily="18" charset="0"/>
                            <a:ea typeface="Cambria Math" panose="02040503050406030204" pitchFamily="18" charset="0"/>
                          </a:rPr>
                        </m:ctrlPr>
                      </m:accPr>
                      <m:e>
                        <m:r>
                          <a:rPr kumimoji="1" lang="en-US" altLang="en-US" i="1" smtClean="0">
                            <a:latin typeface="Cambria Math" panose="02040503050406030204" pitchFamily="18" charset="0"/>
                            <a:ea typeface="Cambria Math" panose="02040503050406030204" pitchFamily="18" charset="0"/>
                          </a:rPr>
                          <m:t>𝜇</m:t>
                        </m:r>
                      </m:e>
                    </m:acc>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r>
                          <a:rPr kumimoji="1" lang="en-US" altLang="en-US" b="0" i="1" smtClean="0">
                            <a:latin typeface="Cambria Math" panose="02040503050406030204" pitchFamily="18" charset="0"/>
                            <a:ea typeface="Cambria Math" panose="02040503050406030204" pitchFamily="18" charset="0"/>
                          </a:rPr>
                          <m:t>2</m:t>
                        </m:r>
                      </m:num>
                      <m:den>
                        <m:r>
                          <a:rPr kumimoji="1" lang="en-US" altLang="en-US" b="0" i="1" smtClean="0">
                            <a:latin typeface="Cambria Math" panose="02040503050406030204" pitchFamily="18" charset="0"/>
                            <a:ea typeface="Cambria Math" panose="02040503050406030204" pitchFamily="18" charset="0"/>
                          </a:rPr>
                          <m:t>3</m:t>
                        </m:r>
                      </m:den>
                    </m:f>
                  </m:oMath>
                </a14:m>
                <a:endParaRPr kumimoji="1" lang="en-US" altLang="en-US" dirty="0"/>
              </a:p>
            </p:txBody>
          </p:sp>
        </mc:Choice>
        <mc:Fallback xmlns="">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26406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5.6 </a:t>
            </a:r>
            <a:r>
              <a:rPr kumimoji="1" lang="en-US" altLang="en-US" sz="4000"/>
              <a:t>Bayesian Statistics</a:t>
            </a:r>
            <a:endParaRPr kumimoji="1" lang="ko-Kore-KR" altLang="en-US" sz="4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So far we have discussed </a:t>
                </a:r>
                <a:r>
                  <a:rPr kumimoji="1" lang="en-US" altLang="en-US" b="1" dirty="0"/>
                  <a:t>frequentist statistics </a:t>
                </a:r>
                <a:r>
                  <a:rPr kumimoji="1" lang="en-US" altLang="en-US" dirty="0"/>
                  <a:t>and approaches based on estimating a single value of </a:t>
                </a:r>
                <a14:m>
                  <m:oMath xmlns:m="http://schemas.openxmlformats.org/officeDocument/2006/math">
                    <m:r>
                      <a:rPr kumimoji="1" lang="en-US" altLang="en-US" b="1" i="1" smtClean="0">
                        <a:latin typeface="Cambria Math" panose="02040503050406030204" pitchFamily="18" charset="0"/>
                        <a:ea typeface="Cambria Math" panose="02040503050406030204" pitchFamily="18" charset="0"/>
                      </a:rPr>
                      <m:t>𝜽</m:t>
                    </m:r>
                    <m:r>
                      <a:rPr kumimoji="1" lang="en-US" altLang="en-US" b="0" i="1" smtClean="0">
                        <a:latin typeface="Cambria Math" panose="02040503050406030204" pitchFamily="18" charset="0"/>
                        <a:ea typeface="Cambria Math" panose="02040503050406030204" pitchFamily="18" charset="0"/>
                      </a:rPr>
                      <m:t> </m:t>
                    </m:r>
                  </m:oMath>
                </a14:m>
                <a:r>
                  <a:rPr kumimoji="1" lang="en-US" altLang="en-US" dirty="0"/>
                  <a:t>then making all predictions thereafter based on that one estimate</a:t>
                </a:r>
              </a:p>
              <a:p>
                <a:r>
                  <a:rPr kumimoji="1" lang="en-US" altLang="en-US" dirty="0"/>
                  <a:t>Another approach is to consider all possible values of </a:t>
                </a:r>
                <a14:m>
                  <m:oMath xmlns:m="http://schemas.openxmlformats.org/officeDocument/2006/math">
                    <m:r>
                      <a:rPr kumimoji="1" lang="en-US" altLang="en-US" b="1" i="1" smtClean="0">
                        <a:latin typeface="Cambria Math" panose="02040503050406030204" pitchFamily="18" charset="0"/>
                        <a:ea typeface="Cambria Math" panose="02040503050406030204" pitchFamily="18" charset="0"/>
                      </a:rPr>
                      <m:t>𝜽</m:t>
                    </m:r>
                  </m:oMath>
                </a14:m>
                <a:r>
                  <a:rPr kumimoji="1" lang="en-US" altLang="en-US" dirty="0"/>
                  <a:t> when making a prediction. The latter is the domain of </a:t>
                </a:r>
                <a:r>
                  <a:rPr kumimoji="1" lang="en-US" altLang="en-US" b="1" dirty="0"/>
                  <a:t>Bayesian statistics.</a:t>
                </a:r>
              </a:p>
              <a:p>
                <a:r>
                  <a:rPr kumimoji="1" lang="en-US" altLang="en-US" dirty="0"/>
                  <a:t>the </a:t>
                </a:r>
                <a:r>
                  <a:rPr kumimoji="1" lang="en-US" altLang="en-US" b="1" dirty="0"/>
                  <a:t>frequentist perspective</a:t>
                </a:r>
                <a:r>
                  <a:rPr kumimoji="1" lang="en-US" altLang="en-US" dirty="0"/>
                  <a:t> is that the true parameter value </a:t>
                </a:r>
                <a14:m>
                  <m:oMath xmlns:m="http://schemas.openxmlformats.org/officeDocument/2006/math">
                    <m:r>
                      <a:rPr kumimoji="1" lang="en-US" altLang="en-US" b="1" i="1" smtClean="0">
                        <a:latin typeface="Cambria Math" panose="02040503050406030204" pitchFamily="18" charset="0"/>
                        <a:ea typeface="Cambria Math" panose="02040503050406030204" pitchFamily="18" charset="0"/>
                      </a:rPr>
                      <m:t>𝜽</m:t>
                    </m:r>
                  </m:oMath>
                </a14:m>
                <a:r>
                  <a:rPr kumimoji="1" lang="en-US" altLang="en-US" dirty="0"/>
                  <a:t> is </a:t>
                </a:r>
                <a:r>
                  <a:rPr kumimoji="1" lang="en-US" altLang="en-US" b="1" dirty="0"/>
                  <a:t>ﬁxed</a:t>
                </a:r>
                <a:r>
                  <a:rPr kumimoji="1" lang="en-US" altLang="en-US" dirty="0"/>
                  <a:t> but unknown</a:t>
                </a:r>
              </a:p>
              <a:p>
                <a:r>
                  <a:rPr kumimoji="1" lang="en-US" altLang="en-US" b="1" dirty="0"/>
                  <a:t>The Bayesian uses probability </a:t>
                </a:r>
                <a:r>
                  <a:rPr kumimoji="1" lang="en-US" altLang="en-US" dirty="0"/>
                  <a:t>to reﬂect degrees of certainty in states of knowledge</a:t>
                </a:r>
              </a:p>
              <a:p>
                <a14:m>
                  <m:oMath xmlns:m="http://schemas.openxmlformats.org/officeDocument/2006/math">
                    <m:r>
                      <a:rPr kumimoji="1" lang="en-US" altLang="en-US" b="1" i="1" smtClean="0">
                        <a:latin typeface="Cambria Math" panose="02040503050406030204" pitchFamily="18" charset="0"/>
                        <a:ea typeface="Cambria Math" panose="02040503050406030204" pitchFamily="18" charset="0"/>
                      </a:rPr>
                      <m:t>𝜽</m:t>
                    </m:r>
                  </m:oMath>
                </a14:m>
                <a:r>
                  <a:rPr kumimoji="1" lang="en-US" altLang="en-US" dirty="0"/>
                  <a:t> is unknown or uncertain and thus is represented </a:t>
                </a:r>
                <a:r>
                  <a:rPr kumimoji="1" lang="en-US" altLang="en-US" b="1" dirty="0"/>
                  <a:t>as a</a:t>
                </a:r>
                <a:r>
                  <a:rPr kumimoji="1" lang="en-US" altLang="en-US" dirty="0"/>
                  <a:t> </a:t>
                </a:r>
                <a:r>
                  <a:rPr kumimoji="1" lang="en-US" altLang="en-US" b="1" dirty="0"/>
                  <a:t>random variable</a:t>
                </a:r>
              </a:p>
            </p:txBody>
          </p:sp>
        </mc:Choice>
        <mc:Fallback xmlns="">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498346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 Learning Algorithms</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A machine learning algorithm is an algorithm that is able to learn from data</a:t>
            </a:r>
          </a:p>
          <a:p>
            <a:r>
              <a:rPr kumimoji="1" lang="en-US" altLang="en-US" dirty="0"/>
              <a:t>What is </a:t>
            </a:r>
            <a:r>
              <a:rPr kumimoji="1" lang="en-US" altLang="en-US" b="1" dirty="0"/>
              <a:t>Learning</a:t>
            </a:r>
            <a:r>
              <a:rPr kumimoji="1" lang="en-US" altLang="en-US" dirty="0"/>
              <a:t>?</a:t>
            </a:r>
          </a:p>
          <a:p>
            <a:pPr lvl="1"/>
            <a:r>
              <a:rPr kumimoji="1" lang="en-US" altLang="en-US" dirty="0"/>
              <a:t>A computer program is said to learn from </a:t>
            </a:r>
            <a:r>
              <a:rPr kumimoji="1" lang="en-US" altLang="en-US" b="1" dirty="0"/>
              <a:t>experience E</a:t>
            </a:r>
            <a:r>
              <a:rPr kumimoji="1" lang="en-US" altLang="en-US" dirty="0"/>
              <a:t> with respect to some class of </a:t>
            </a:r>
            <a:r>
              <a:rPr kumimoji="1" lang="en-US" altLang="en-US" b="1" dirty="0"/>
              <a:t>tasks T</a:t>
            </a:r>
            <a:r>
              <a:rPr kumimoji="1" lang="en-US" altLang="en-US" dirty="0"/>
              <a:t> and </a:t>
            </a:r>
            <a:r>
              <a:rPr kumimoji="1" lang="en-US" altLang="en-US" b="1" dirty="0"/>
              <a:t>performance measure P</a:t>
            </a:r>
            <a:r>
              <a:rPr kumimoji="1" lang="en-US" altLang="en-US" dirty="0"/>
              <a:t>, if its performance at tasks in T, as measured by P, improves with experience E.</a:t>
            </a:r>
          </a:p>
        </p:txBody>
      </p:sp>
    </p:spTree>
    <p:extLst>
      <p:ext uri="{BB962C8B-B14F-4D97-AF65-F5344CB8AC3E}">
        <p14:creationId xmlns:p14="http://schemas.microsoft.com/office/powerpoint/2010/main" val="40852386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5.6 </a:t>
            </a:r>
            <a:r>
              <a:rPr kumimoji="1" lang="en-US" altLang="en-US" sz="4000"/>
              <a:t>Bayesian Statistics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Why</a:t>
            </a:r>
            <a:r>
              <a:rPr kumimoji="1" lang="ko-KR" altLang="en-US" b="1" dirty="0"/>
              <a:t> </a:t>
            </a:r>
            <a:r>
              <a:rPr kumimoji="1" lang="en-US" altLang="ko-KR" b="1" dirty="0"/>
              <a:t>Bayesian statistics?</a:t>
            </a:r>
          </a:p>
          <a:p>
            <a:pPr lvl="1"/>
            <a:r>
              <a:rPr kumimoji="1" lang="en-US" altLang="en-US" dirty="0"/>
              <a:t>If we roll the dice enough, it will have a 1/6 probability of getting the number 2</a:t>
            </a:r>
          </a:p>
          <a:p>
            <a:pPr lvl="1"/>
            <a:r>
              <a:rPr kumimoji="1" lang="en-US" altLang="en-US" dirty="0"/>
              <a:t>But if U.S. President A is trying to calculate the probability of being elected again, is it appropriate to use this probability?</a:t>
            </a:r>
          </a:p>
          <a:p>
            <a:pPr lvl="1"/>
            <a:r>
              <a:rPr kumimoji="1" lang="en-US" altLang="en-US" dirty="0"/>
              <a:t>In this case, Bayesian statistics is used</a:t>
            </a:r>
          </a:p>
        </p:txBody>
      </p:sp>
      <p:pic>
        <p:nvPicPr>
          <p:cNvPr id="1026" name="Picture 2">
            <a:extLst>
              <a:ext uri="{FF2B5EF4-FFF2-40B4-BE49-F238E27FC236}">
                <a16:creationId xmlns:a16="http://schemas.microsoft.com/office/drawing/2014/main" id="{29EF832D-3ACC-A610-785D-050D724B32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4139" y="4564379"/>
            <a:ext cx="1541351" cy="1325562"/>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158CBFCD-E6CE-36AF-B2C1-0DDB31945875}"/>
              </a:ext>
            </a:extLst>
          </p:cNvPr>
          <p:cNvPicPr>
            <a:picLocks noChangeAspect="1"/>
          </p:cNvPicPr>
          <p:nvPr/>
        </p:nvPicPr>
        <p:blipFill>
          <a:blip r:embed="rId4"/>
          <a:stretch>
            <a:fillRect/>
          </a:stretch>
        </p:blipFill>
        <p:spPr>
          <a:xfrm>
            <a:off x="6285529" y="4564379"/>
            <a:ext cx="1743087" cy="1325563"/>
          </a:xfrm>
          <a:prstGeom prst="rect">
            <a:avLst/>
          </a:prstGeom>
        </p:spPr>
      </p:pic>
    </p:spTree>
    <p:extLst>
      <p:ext uri="{BB962C8B-B14F-4D97-AF65-F5344CB8AC3E}">
        <p14:creationId xmlns:p14="http://schemas.microsoft.com/office/powerpoint/2010/main" val="12633669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5.6 </a:t>
            </a:r>
            <a:r>
              <a:rPr kumimoji="1" lang="en-US" altLang="en-US" sz="4000"/>
              <a:t>Bayesian Statistics</a:t>
            </a:r>
            <a:endParaRPr kumimoji="1" lang="ko-Kore-KR" altLang="en-US" sz="4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Now consider that we have a set of data samples {x(1), . . . , x(m)}. </a:t>
                </a:r>
                <a:br>
                  <a:rPr kumimoji="1" lang="en-US" altLang="en-US" dirty="0"/>
                </a:br>
                <a:r>
                  <a:rPr kumimoji="1" lang="en-US" altLang="en-US" dirty="0"/>
                  <a:t>We can recover the eﬀect of data on our belief about </a:t>
                </a:r>
                <a14:m>
                  <m:oMath xmlns:m="http://schemas.openxmlformats.org/officeDocument/2006/math">
                    <m:r>
                      <a:rPr kumimoji="1" lang="en-US" altLang="en-US" b="1" i="1" smtClean="0">
                        <a:latin typeface="Cambria Math" panose="02040503050406030204" pitchFamily="18" charset="0"/>
                        <a:ea typeface="Cambria Math" panose="02040503050406030204" pitchFamily="18" charset="0"/>
                      </a:rPr>
                      <m:t>𝜽</m:t>
                    </m:r>
                    <m:r>
                      <a:rPr kumimoji="1" lang="en-US" altLang="en-US" b="0" i="1" smtClean="0">
                        <a:latin typeface="Cambria Math" panose="02040503050406030204" pitchFamily="18" charset="0"/>
                        <a:ea typeface="Cambria Math" panose="02040503050406030204" pitchFamily="18" charset="0"/>
                      </a:rPr>
                      <m:t> </m:t>
                    </m:r>
                  </m:oMath>
                </a14:m>
                <a:r>
                  <a:rPr kumimoji="1" lang="en-US" altLang="en-US" dirty="0"/>
                  <a:t>by combining the data likelihood </a:t>
                </a:r>
                <a:r>
                  <a:rPr kumimoji="1" lang="en-US" altLang="en-US" b="1" dirty="0"/>
                  <a:t>p(x(1), . . . , x(m)| </a:t>
                </a:r>
                <a14:m>
                  <m:oMath xmlns:m="http://schemas.openxmlformats.org/officeDocument/2006/math">
                    <m:r>
                      <a:rPr kumimoji="1" lang="en-US" altLang="en-US" b="1" i="1">
                        <a:latin typeface="Cambria Math" panose="02040503050406030204" pitchFamily="18" charset="0"/>
                        <a:ea typeface="Cambria Math" panose="02040503050406030204" pitchFamily="18" charset="0"/>
                      </a:rPr>
                      <m:t>𝜽</m:t>
                    </m:r>
                  </m:oMath>
                </a14:m>
                <a:r>
                  <a:rPr kumimoji="1" lang="en-US" altLang="en-US" b="1" dirty="0"/>
                  <a:t>) </a:t>
                </a:r>
                <a:r>
                  <a:rPr kumimoji="1" lang="en-US" altLang="en-US" dirty="0"/>
                  <a:t>with the prior via Bayes’ rule</a:t>
                </a:r>
              </a:p>
            </p:txBody>
          </p:sp>
        </mc:Choice>
        <mc:Fallback xmlns="">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a:stretch>
              </a:blipFill>
            </p:spPr>
            <p:txBody>
              <a:bodyPr/>
              <a:lstStyle/>
              <a:p>
                <a:r>
                  <a:rPr lang="ko-KR" altLang="en-US">
                    <a:noFill/>
                  </a:rPr>
                  <a:t> </a:t>
                </a:r>
              </a:p>
            </p:txBody>
          </p:sp>
        </mc:Fallback>
      </mc:AlternateContent>
      <p:pic>
        <p:nvPicPr>
          <p:cNvPr id="6" name="그림 5">
            <a:extLst>
              <a:ext uri="{FF2B5EF4-FFF2-40B4-BE49-F238E27FC236}">
                <a16:creationId xmlns:a16="http://schemas.microsoft.com/office/drawing/2014/main" id="{76EE768F-0581-442C-3C6B-FFC63F3F68DA}"/>
              </a:ext>
            </a:extLst>
          </p:cNvPr>
          <p:cNvPicPr>
            <a:picLocks noChangeAspect="1"/>
          </p:cNvPicPr>
          <p:nvPr/>
        </p:nvPicPr>
        <p:blipFill>
          <a:blip r:embed="rId4"/>
          <a:stretch>
            <a:fillRect/>
          </a:stretch>
        </p:blipFill>
        <p:spPr>
          <a:xfrm>
            <a:off x="842305" y="4038447"/>
            <a:ext cx="6630325" cy="1066949"/>
          </a:xfrm>
          <a:prstGeom prst="rect">
            <a:avLst/>
          </a:prstGeom>
        </p:spPr>
      </p:pic>
      <p:sp>
        <p:nvSpPr>
          <p:cNvPr id="7" name="TextBox 6">
            <a:extLst>
              <a:ext uri="{FF2B5EF4-FFF2-40B4-BE49-F238E27FC236}">
                <a16:creationId xmlns:a16="http://schemas.microsoft.com/office/drawing/2014/main" id="{957C9481-26CA-C2CC-AF62-A00BAC87D0DA}"/>
              </a:ext>
            </a:extLst>
          </p:cNvPr>
          <p:cNvSpPr txBox="1"/>
          <p:nvPr/>
        </p:nvSpPr>
        <p:spPr>
          <a:xfrm>
            <a:off x="4460291" y="3623845"/>
            <a:ext cx="1219201" cy="383487"/>
          </a:xfrm>
          <a:prstGeom prst="rect">
            <a:avLst/>
          </a:prstGeom>
          <a:noFill/>
        </p:spPr>
        <p:txBody>
          <a:bodyPr wrap="square" rtlCol="0">
            <a:spAutoFit/>
          </a:bodyPr>
          <a:lstStyle/>
          <a:p>
            <a:r>
              <a:rPr lang="en-US" altLang="ko-KR" b="1" dirty="0"/>
              <a:t>likelihood</a:t>
            </a:r>
            <a:endParaRPr lang="ko-KR" altLang="en-US" b="1" dirty="0"/>
          </a:p>
        </p:txBody>
      </p:sp>
      <p:sp>
        <p:nvSpPr>
          <p:cNvPr id="8" name="TextBox 7">
            <a:extLst>
              <a:ext uri="{FF2B5EF4-FFF2-40B4-BE49-F238E27FC236}">
                <a16:creationId xmlns:a16="http://schemas.microsoft.com/office/drawing/2014/main" id="{A25679EC-880A-A278-24CF-6BF52EDFC23B}"/>
              </a:ext>
            </a:extLst>
          </p:cNvPr>
          <p:cNvSpPr txBox="1"/>
          <p:nvPr/>
        </p:nvSpPr>
        <p:spPr>
          <a:xfrm>
            <a:off x="6301740" y="3622660"/>
            <a:ext cx="1920242" cy="369332"/>
          </a:xfrm>
          <a:prstGeom prst="rect">
            <a:avLst/>
          </a:prstGeom>
          <a:noFill/>
        </p:spPr>
        <p:txBody>
          <a:bodyPr wrap="square" rtlCol="0">
            <a:spAutoFit/>
          </a:bodyPr>
          <a:lstStyle/>
          <a:p>
            <a:r>
              <a:rPr lang="en-US" altLang="ko-KR" b="1" dirty="0"/>
              <a:t>Prior probability</a:t>
            </a:r>
            <a:endParaRPr lang="ko-KR" altLang="en-US" b="1" dirty="0"/>
          </a:p>
        </p:txBody>
      </p:sp>
      <p:sp>
        <p:nvSpPr>
          <p:cNvPr id="9" name="TextBox 8">
            <a:extLst>
              <a:ext uri="{FF2B5EF4-FFF2-40B4-BE49-F238E27FC236}">
                <a16:creationId xmlns:a16="http://schemas.microsoft.com/office/drawing/2014/main" id="{42CFB60A-B009-65E8-753F-9E2E993A1381}"/>
              </a:ext>
            </a:extLst>
          </p:cNvPr>
          <p:cNvSpPr txBox="1"/>
          <p:nvPr/>
        </p:nvSpPr>
        <p:spPr>
          <a:xfrm>
            <a:off x="1378753" y="4920730"/>
            <a:ext cx="2656795" cy="369332"/>
          </a:xfrm>
          <a:prstGeom prst="rect">
            <a:avLst/>
          </a:prstGeom>
          <a:noFill/>
        </p:spPr>
        <p:txBody>
          <a:bodyPr wrap="square" rtlCol="0">
            <a:spAutoFit/>
          </a:bodyPr>
          <a:lstStyle/>
          <a:p>
            <a:r>
              <a:rPr lang="en-US" altLang="ko-KR" b="1" dirty="0"/>
              <a:t>posterior probability</a:t>
            </a:r>
            <a:endParaRPr lang="ko-KR" altLang="en-US" b="1"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B34477A-18E8-14EB-7A69-DDA8B04A20A2}"/>
                  </a:ext>
                </a:extLst>
              </p:cNvPr>
              <p:cNvSpPr txBox="1"/>
              <p:nvPr/>
            </p:nvSpPr>
            <p:spPr>
              <a:xfrm>
                <a:off x="7837335" y="4393906"/>
                <a:ext cx="33342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2800" b="1" i="1" smtClean="0">
                          <a:latin typeface="Cambria Math" panose="02040503050406030204" pitchFamily="18" charset="0"/>
                        </a:rPr>
                        <m:t>∝</m:t>
                      </m:r>
                    </m:oMath>
                  </m:oMathPara>
                </a14:m>
                <a:endParaRPr lang="ko-KR" altLang="en-US" sz="2800" b="1" dirty="0"/>
              </a:p>
            </p:txBody>
          </p:sp>
        </mc:Choice>
        <mc:Fallback xmlns="">
          <p:sp>
            <p:nvSpPr>
              <p:cNvPr id="4" name="TextBox 3">
                <a:extLst>
                  <a:ext uri="{FF2B5EF4-FFF2-40B4-BE49-F238E27FC236}">
                    <a16:creationId xmlns:a16="http://schemas.microsoft.com/office/drawing/2014/main" id="{7B34477A-18E8-14EB-7A69-DDA8B04A20A2}"/>
                  </a:ext>
                </a:extLst>
              </p:cNvPr>
              <p:cNvSpPr txBox="1">
                <a:spLocks noRot="1" noChangeAspect="1" noMove="1" noResize="1" noEditPoints="1" noAdjustHandles="1" noChangeArrowheads="1" noChangeShapeType="1" noTextEdit="1"/>
              </p:cNvSpPr>
              <p:nvPr/>
            </p:nvSpPr>
            <p:spPr>
              <a:xfrm>
                <a:off x="7837335" y="4393906"/>
                <a:ext cx="333425" cy="430887"/>
              </a:xfrm>
              <a:prstGeom prst="rect">
                <a:avLst/>
              </a:prstGeom>
              <a:blipFill>
                <a:blip r:embed="rId5"/>
                <a:stretch>
                  <a:fillRect/>
                </a:stretch>
              </a:blipFill>
            </p:spPr>
            <p:txBody>
              <a:bodyPr/>
              <a:lstStyle/>
              <a:p>
                <a:r>
                  <a:rPr lang="ko-KR" altLang="en-US">
                    <a:noFill/>
                  </a:rPr>
                  <a:t> </a:t>
                </a:r>
              </a:p>
            </p:txBody>
          </p:sp>
        </mc:Fallback>
      </mc:AlternateContent>
      <p:pic>
        <p:nvPicPr>
          <p:cNvPr id="10" name="그림 9">
            <a:extLst>
              <a:ext uri="{FF2B5EF4-FFF2-40B4-BE49-F238E27FC236}">
                <a16:creationId xmlns:a16="http://schemas.microsoft.com/office/drawing/2014/main" id="{F9C376F0-9AC9-7939-0C66-584B3E2E9CD3}"/>
              </a:ext>
            </a:extLst>
          </p:cNvPr>
          <p:cNvPicPr>
            <a:picLocks noChangeAspect="1"/>
          </p:cNvPicPr>
          <p:nvPr/>
        </p:nvPicPr>
        <p:blipFill>
          <a:blip r:embed="rId6"/>
          <a:stretch>
            <a:fillRect/>
          </a:stretch>
        </p:blipFill>
        <p:spPr>
          <a:xfrm>
            <a:off x="8432751" y="4357280"/>
            <a:ext cx="3255617" cy="404146"/>
          </a:xfrm>
          <a:prstGeom prst="rect">
            <a:avLst/>
          </a:prstGeom>
        </p:spPr>
      </p:pic>
    </p:spTree>
    <p:extLst>
      <p:ext uri="{BB962C8B-B14F-4D97-AF65-F5344CB8AC3E}">
        <p14:creationId xmlns:p14="http://schemas.microsoft.com/office/powerpoint/2010/main" val="889987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5.6 </a:t>
            </a:r>
            <a:r>
              <a:rPr kumimoji="1" lang="en-US" altLang="en-US" sz="4000"/>
              <a:t>Bayesian Statistics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There were 4 different kind of pockets. When choose one pocket, you picked a ball and it was red one. Which pocket did you choose?</a:t>
            </a:r>
          </a:p>
        </p:txBody>
      </p:sp>
      <mc:AlternateContent xmlns:mc="http://schemas.openxmlformats.org/markup-compatibility/2006" xmlns:a14="http://schemas.microsoft.com/office/drawing/2010/main">
        <mc:Choice Requires="a14">
          <p:graphicFrame>
            <p:nvGraphicFramePr>
              <p:cNvPr id="4" name="표 4">
                <a:extLst>
                  <a:ext uri="{FF2B5EF4-FFF2-40B4-BE49-F238E27FC236}">
                    <a16:creationId xmlns:a16="http://schemas.microsoft.com/office/drawing/2014/main" id="{655A6DB4-F74A-6263-DF23-A4B6C923A4E7}"/>
                  </a:ext>
                </a:extLst>
              </p:cNvPr>
              <p:cNvGraphicFramePr>
                <a:graphicFrameLocks noGrp="1"/>
              </p:cNvGraphicFramePr>
              <p:nvPr>
                <p:extLst>
                  <p:ext uri="{D42A27DB-BD31-4B8C-83A1-F6EECF244321}">
                    <p14:modId xmlns:p14="http://schemas.microsoft.com/office/powerpoint/2010/main" val="2861845884"/>
                  </p:ext>
                </p:extLst>
              </p:nvPr>
            </p:nvGraphicFramePr>
            <p:xfrm>
              <a:off x="838200" y="2975186"/>
              <a:ext cx="4368800" cy="2559983"/>
            </p:xfrm>
            <a:graphic>
              <a:graphicData uri="http://schemas.openxmlformats.org/drawingml/2006/table">
                <a:tbl>
                  <a:tblPr firstRow="1" bandRow="1">
                    <a:tableStyleId>{2D5ABB26-0587-4C30-8999-92F81FD0307C}</a:tableStyleId>
                  </a:tblPr>
                  <a:tblGrid>
                    <a:gridCol w="1272032">
                      <a:extLst>
                        <a:ext uri="{9D8B030D-6E8A-4147-A177-3AD203B41FA5}">
                          <a16:colId xmlns:a16="http://schemas.microsoft.com/office/drawing/2014/main" val="2124670886"/>
                        </a:ext>
                      </a:extLst>
                    </a:gridCol>
                    <a:gridCol w="3096768">
                      <a:extLst>
                        <a:ext uri="{9D8B030D-6E8A-4147-A177-3AD203B41FA5}">
                          <a16:colId xmlns:a16="http://schemas.microsoft.com/office/drawing/2014/main" val="1884310097"/>
                        </a:ext>
                      </a:extLst>
                    </a:gridCol>
                  </a:tblGrid>
                  <a:tr h="762548">
                    <a:tc>
                      <a:txBody>
                        <a:bodyPr/>
                        <a:lstStyle/>
                        <a:p>
                          <a:pPr algn="ctr" latinLnBrk="1"/>
                          <a:r>
                            <a:rPr lang="en-US" altLang="ko-KR" dirty="0"/>
                            <a:t>True parameter</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t>pockets</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8285247"/>
                      </a:ext>
                    </a:extLst>
                  </a:tr>
                  <a:tr h="472053">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2000" b="1" i="1" smtClean="0">
                                        <a:latin typeface="Cambria Math" panose="02040503050406030204" pitchFamily="18" charset="0"/>
                                      </a:rPr>
                                    </m:ctrlPr>
                                  </m:sSubPr>
                                  <m:e>
                                    <m:r>
                                      <a:rPr lang="ko-KR" altLang="en-US" sz="2000" b="1" i="1" smtClean="0">
                                        <a:latin typeface="Cambria Math" panose="02040503050406030204" pitchFamily="18" charset="0"/>
                                      </a:rPr>
                                      <m:t>𝜽</m:t>
                                    </m:r>
                                  </m:e>
                                  <m:sub>
                                    <m:r>
                                      <a:rPr lang="en-US" altLang="ko-KR" sz="2000" b="1" i="1" smtClean="0">
                                        <a:latin typeface="Cambria Math" panose="02040503050406030204" pitchFamily="18" charset="0"/>
                                      </a:rPr>
                                      <m:t>𝟏</m:t>
                                    </m:r>
                                  </m:sub>
                                </m:sSub>
                              </m:oMath>
                            </m:oMathPara>
                          </a14:m>
                          <a:endParaRPr lang="ko-KR"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b="1" dirty="0">
                              <a:solidFill>
                                <a:srgbClr val="FF0000"/>
                              </a:solidFill>
                              <a:latin typeface="Batang" panose="02030600000101010101" pitchFamily="18" charset="-127"/>
                              <a:ea typeface="Batang" panose="02030600000101010101" pitchFamily="18" charset="-127"/>
                            </a:rPr>
                            <a:t>OOO</a:t>
                          </a:r>
                          <a:endParaRPr lang="ko-KR"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2518730"/>
                      </a:ext>
                    </a:extLst>
                  </a:tr>
                  <a:tr h="441794">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800" b="1" i="1" smtClean="0">
                                        <a:latin typeface="Cambria Math" panose="02040503050406030204" pitchFamily="18" charset="0"/>
                                      </a:rPr>
                                    </m:ctrlPr>
                                  </m:sSubPr>
                                  <m:e>
                                    <m:r>
                                      <a:rPr lang="ko-KR" altLang="en-US" sz="1800" b="1" i="1" smtClean="0">
                                        <a:latin typeface="Cambria Math" panose="02040503050406030204" pitchFamily="18" charset="0"/>
                                      </a:rPr>
                                      <m:t>𝜽</m:t>
                                    </m:r>
                                  </m:e>
                                  <m:sub>
                                    <m:r>
                                      <a:rPr lang="en-US" altLang="ko-KR" sz="1800" b="1" i="1" smtClean="0">
                                        <a:latin typeface="Cambria Math" panose="02040503050406030204" pitchFamily="18" charset="0"/>
                                      </a:rPr>
                                      <m:t>𝟐</m:t>
                                    </m:r>
                                  </m:sub>
                                </m:sSub>
                              </m:oMath>
                            </m:oMathPara>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OO</a:t>
                          </a:r>
                          <a:r>
                            <a:rPr lang="ko-KR" altLang="en-US" b="1" dirty="0">
                              <a:solidFill>
                                <a:schemeClr val="accent1"/>
                              </a:solidFill>
                              <a:latin typeface="Batang" panose="02030600000101010101" pitchFamily="18" charset="-127"/>
                              <a:ea typeface="Batang" panose="02030600000101010101" pitchFamily="18" charset="-127"/>
                            </a:rPr>
                            <a:t>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29786"/>
                      </a:ext>
                    </a:extLst>
                  </a:tr>
                  <a:tr h="441794">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800" b="1" i="1" smtClean="0">
                                        <a:latin typeface="Cambria Math" panose="02040503050406030204" pitchFamily="18" charset="0"/>
                                      </a:rPr>
                                    </m:ctrlPr>
                                  </m:sSubPr>
                                  <m:e>
                                    <m:r>
                                      <a:rPr lang="ko-KR" altLang="en-US" sz="1800" b="1" i="1" smtClean="0">
                                        <a:latin typeface="Cambria Math" panose="02040503050406030204" pitchFamily="18" charset="0"/>
                                      </a:rPr>
                                      <m:t>𝜽</m:t>
                                    </m:r>
                                  </m:e>
                                  <m:sub>
                                    <m:r>
                                      <a:rPr lang="en-US" altLang="ko-KR" sz="1800" b="1" i="1" smtClean="0">
                                        <a:latin typeface="Cambria Math" panose="02040503050406030204" pitchFamily="18" charset="0"/>
                                      </a:rPr>
                                      <m:t>𝟑</m:t>
                                    </m:r>
                                  </m:sub>
                                </m:sSub>
                              </m:oMath>
                            </m:oMathPara>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a:t>
                          </a:r>
                          <a:r>
                            <a:rPr lang="ko-KR" altLang="en-US" b="1" dirty="0">
                              <a:solidFill>
                                <a:schemeClr val="accent1"/>
                              </a:solidFill>
                              <a:latin typeface="Batang" panose="02030600000101010101" pitchFamily="18" charset="-127"/>
                              <a:ea typeface="Batang" panose="02030600000101010101" pitchFamily="18" charset="-127"/>
                            </a:rPr>
                            <a:t>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2626405"/>
                      </a:ext>
                    </a:extLst>
                  </a:tr>
                  <a:tr h="441794">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800" b="1" i="1" smtClean="0">
                                        <a:latin typeface="Cambria Math" panose="02040503050406030204" pitchFamily="18" charset="0"/>
                                      </a:rPr>
                                    </m:ctrlPr>
                                  </m:sSubPr>
                                  <m:e>
                                    <m:r>
                                      <a:rPr lang="ko-KR" altLang="en-US" sz="1800" b="1" i="1" smtClean="0">
                                        <a:latin typeface="Cambria Math" panose="02040503050406030204" pitchFamily="18" charset="0"/>
                                      </a:rPr>
                                      <m:t>𝜽</m:t>
                                    </m:r>
                                  </m:e>
                                  <m:sub>
                                    <m:r>
                                      <a:rPr lang="en-US" altLang="ko-KR" sz="1800" b="1" i="1" smtClean="0">
                                        <a:latin typeface="Cambria Math" panose="02040503050406030204" pitchFamily="18" charset="0"/>
                                      </a:rPr>
                                      <m:t>𝟒</m:t>
                                    </m:r>
                                  </m:sub>
                                </m:sSub>
                              </m:oMath>
                            </m:oMathPara>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chemeClr val="accent1"/>
                              </a:solidFill>
                              <a:latin typeface="Batang" panose="02030600000101010101" pitchFamily="18" charset="-127"/>
                              <a:ea typeface="Batang" panose="02030600000101010101" pitchFamily="18" charset="-127"/>
                            </a:rPr>
                            <a:t>OOO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725667"/>
                      </a:ext>
                    </a:extLst>
                  </a:tr>
                </a:tbl>
              </a:graphicData>
            </a:graphic>
          </p:graphicFrame>
        </mc:Choice>
        <mc:Fallback xmlns="">
          <p:graphicFrame>
            <p:nvGraphicFramePr>
              <p:cNvPr id="4" name="표 4">
                <a:extLst>
                  <a:ext uri="{FF2B5EF4-FFF2-40B4-BE49-F238E27FC236}">
                    <a16:creationId xmlns:a16="http://schemas.microsoft.com/office/drawing/2014/main" id="{655A6DB4-F74A-6263-DF23-A4B6C923A4E7}"/>
                  </a:ext>
                </a:extLst>
              </p:cNvPr>
              <p:cNvGraphicFramePr>
                <a:graphicFrameLocks noGrp="1"/>
              </p:cNvGraphicFramePr>
              <p:nvPr>
                <p:extLst>
                  <p:ext uri="{D42A27DB-BD31-4B8C-83A1-F6EECF244321}">
                    <p14:modId xmlns:p14="http://schemas.microsoft.com/office/powerpoint/2010/main" val="2861845884"/>
                  </p:ext>
                </p:extLst>
              </p:nvPr>
            </p:nvGraphicFramePr>
            <p:xfrm>
              <a:off x="838200" y="2975186"/>
              <a:ext cx="4368800" cy="2559983"/>
            </p:xfrm>
            <a:graphic>
              <a:graphicData uri="http://schemas.openxmlformats.org/drawingml/2006/table">
                <a:tbl>
                  <a:tblPr firstRow="1" bandRow="1">
                    <a:tableStyleId>{2D5ABB26-0587-4C30-8999-92F81FD0307C}</a:tableStyleId>
                  </a:tblPr>
                  <a:tblGrid>
                    <a:gridCol w="1272032">
                      <a:extLst>
                        <a:ext uri="{9D8B030D-6E8A-4147-A177-3AD203B41FA5}">
                          <a16:colId xmlns:a16="http://schemas.microsoft.com/office/drawing/2014/main" val="2124670886"/>
                        </a:ext>
                      </a:extLst>
                    </a:gridCol>
                    <a:gridCol w="3096768">
                      <a:extLst>
                        <a:ext uri="{9D8B030D-6E8A-4147-A177-3AD203B41FA5}">
                          <a16:colId xmlns:a16="http://schemas.microsoft.com/office/drawing/2014/main" val="1884310097"/>
                        </a:ext>
                      </a:extLst>
                    </a:gridCol>
                  </a:tblGrid>
                  <a:tr h="762548">
                    <a:tc>
                      <a:txBody>
                        <a:bodyPr/>
                        <a:lstStyle/>
                        <a:p>
                          <a:pPr algn="ctr" latinLnBrk="1"/>
                          <a:r>
                            <a:rPr lang="en-US" altLang="ko-KR" dirty="0"/>
                            <a:t>True parameter</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t>pockets</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8285247"/>
                      </a:ext>
                    </a:extLst>
                  </a:tr>
                  <a:tr h="472053">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78" t="-161538" r="-244498" b="-287179"/>
                          </a:stretch>
                        </a:blipFill>
                      </a:tcPr>
                    </a:tc>
                    <a:tc>
                      <a:txBody>
                        <a:bodyPr/>
                        <a:lstStyle/>
                        <a:p>
                          <a:pPr algn="ctr" latinLnBrk="1"/>
                          <a:r>
                            <a:rPr lang="ko-KR" altLang="en-US" b="1" dirty="0">
                              <a:solidFill>
                                <a:srgbClr val="FF0000"/>
                              </a:solidFill>
                              <a:latin typeface="Batang" panose="02030600000101010101" pitchFamily="18" charset="-127"/>
                              <a:ea typeface="Batang" panose="02030600000101010101" pitchFamily="18" charset="-127"/>
                            </a:rPr>
                            <a:t>OOO</a:t>
                          </a:r>
                          <a:endParaRPr lang="ko-KR"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2518730"/>
                      </a:ext>
                    </a:extLst>
                  </a:tr>
                  <a:tr h="441794">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78" t="-279452" r="-244498" b="-206849"/>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OO</a:t>
                          </a:r>
                          <a:r>
                            <a:rPr lang="ko-KR" altLang="en-US" b="1" dirty="0">
                              <a:solidFill>
                                <a:schemeClr val="accent1"/>
                              </a:solidFill>
                              <a:latin typeface="Batang" panose="02030600000101010101" pitchFamily="18" charset="-127"/>
                              <a:ea typeface="Batang" panose="02030600000101010101" pitchFamily="18" charset="-127"/>
                            </a:rPr>
                            <a:t>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29786"/>
                      </a:ext>
                    </a:extLst>
                  </a:tr>
                  <a:tr h="441794">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78" t="-384722" r="-244498" b="-109722"/>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a:t>
                          </a:r>
                          <a:r>
                            <a:rPr lang="ko-KR" altLang="en-US" b="1" dirty="0">
                              <a:solidFill>
                                <a:schemeClr val="accent1"/>
                              </a:solidFill>
                              <a:latin typeface="Batang" panose="02030600000101010101" pitchFamily="18" charset="-127"/>
                              <a:ea typeface="Batang" panose="02030600000101010101" pitchFamily="18" charset="-127"/>
                            </a:rPr>
                            <a:t>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2626405"/>
                      </a:ext>
                    </a:extLst>
                  </a:tr>
                  <a:tr h="441794">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78" t="-478082" r="-244498" b="-8219"/>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chemeClr val="accent1"/>
                              </a:solidFill>
                              <a:latin typeface="Batang" panose="02030600000101010101" pitchFamily="18" charset="-127"/>
                              <a:ea typeface="Batang" panose="02030600000101010101" pitchFamily="18" charset="-127"/>
                            </a:rPr>
                            <a:t>OOO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725667"/>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57CB380-B749-A638-A6CF-AF38F5858ACA}"/>
                  </a:ext>
                </a:extLst>
              </p:cNvPr>
              <p:cNvSpPr txBox="1"/>
              <p:nvPr/>
            </p:nvSpPr>
            <p:spPr>
              <a:xfrm>
                <a:off x="5466183" y="4791906"/>
                <a:ext cx="22713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1" i="1" smtClean="0">
                          <a:solidFill>
                            <a:srgbClr val="FF0000"/>
                          </a:solidFill>
                          <a:latin typeface="Cambria Math" panose="02040503050406030204" pitchFamily="18" charset="0"/>
                        </a:rPr>
                        <m:t>𝒑𝒐𝒔𝒕𝒆𝒓𝒊𝒐𝒓</m:t>
                      </m:r>
                      <m:r>
                        <a:rPr lang="en-US" altLang="ko-KR" b="1" i="1" smtClean="0">
                          <a:solidFill>
                            <a:srgbClr val="FF0000"/>
                          </a:solidFill>
                          <a:latin typeface="Cambria Math" panose="02040503050406030204" pitchFamily="18" charset="0"/>
                        </a:rPr>
                        <m:t>:</m:t>
                      </m:r>
                      <m:r>
                        <a:rPr lang="en-US" altLang="ko-KR" b="1" i="1" smtClean="0">
                          <a:solidFill>
                            <a:srgbClr val="FF0000"/>
                          </a:solidFill>
                          <a:latin typeface="Cambria Math" panose="02040503050406030204" pitchFamily="18" charset="0"/>
                        </a:rPr>
                        <m:t>𝑷</m:t>
                      </m:r>
                      <m:r>
                        <a:rPr lang="en-US" altLang="ko-KR" b="1" i="1" smtClean="0">
                          <a:solidFill>
                            <a:srgbClr val="FF0000"/>
                          </a:solidFill>
                          <a:latin typeface="Cambria Math" panose="02040503050406030204" pitchFamily="18" charset="0"/>
                        </a:rPr>
                        <m:t>(</m:t>
                      </m:r>
                      <m:sSub>
                        <m:sSubPr>
                          <m:ctrlPr>
                            <a:rPr lang="en-US" altLang="ko-KR" b="1" i="1" smtClean="0">
                              <a:solidFill>
                                <a:srgbClr val="FF0000"/>
                              </a:solidFill>
                              <a:latin typeface="Cambria Math" panose="02040503050406030204" pitchFamily="18" charset="0"/>
                            </a:rPr>
                          </m:ctrlPr>
                        </m:sSubPr>
                        <m:e>
                          <m:r>
                            <a:rPr lang="ko-KR" altLang="en-US" b="1" i="1" smtClean="0">
                              <a:solidFill>
                                <a:srgbClr val="FF0000"/>
                              </a:solidFill>
                              <a:latin typeface="Cambria Math" panose="02040503050406030204" pitchFamily="18" charset="0"/>
                            </a:rPr>
                            <m:t>𝜽</m:t>
                          </m:r>
                        </m:e>
                        <m:sub>
                          <m:r>
                            <a:rPr lang="en-US" altLang="ko-KR" b="1" i="1" smtClean="0">
                              <a:solidFill>
                                <a:srgbClr val="FF0000"/>
                              </a:solidFill>
                              <a:latin typeface="Cambria Math" panose="02040503050406030204" pitchFamily="18" charset="0"/>
                            </a:rPr>
                            <m:t>𝒊</m:t>
                          </m:r>
                        </m:sub>
                      </m:sSub>
                      <m:r>
                        <a:rPr lang="en-US" altLang="ko-KR" b="1" i="1" smtClean="0">
                          <a:solidFill>
                            <a:srgbClr val="FF0000"/>
                          </a:solidFill>
                          <a:latin typeface="Cambria Math" panose="02040503050406030204" pitchFamily="18" charset="0"/>
                        </a:rPr>
                        <m:t>|</m:t>
                      </m:r>
                      <m:r>
                        <a:rPr lang="en-US" altLang="ko-KR" b="1" i="1" smtClean="0">
                          <a:solidFill>
                            <a:srgbClr val="FF0000"/>
                          </a:solidFill>
                          <a:latin typeface="Cambria Math" panose="02040503050406030204" pitchFamily="18" charset="0"/>
                        </a:rPr>
                        <m:t>𝒓𝒆𝒅</m:t>
                      </m:r>
                      <m:r>
                        <a:rPr lang="en-US" altLang="ko-KR" b="1" i="1" smtClean="0">
                          <a:solidFill>
                            <a:srgbClr val="FF0000"/>
                          </a:solidFill>
                          <a:latin typeface="Cambria Math" panose="02040503050406030204" pitchFamily="18" charset="0"/>
                        </a:rPr>
                        <m:t>)</m:t>
                      </m:r>
                    </m:oMath>
                  </m:oMathPara>
                </a14:m>
                <a:endParaRPr lang="ko-KR" altLang="en-US" b="1" dirty="0">
                  <a:solidFill>
                    <a:srgbClr val="FF0000"/>
                  </a:solidFill>
                </a:endParaRPr>
              </a:p>
            </p:txBody>
          </p:sp>
        </mc:Choice>
        <mc:Fallback xmlns="">
          <p:sp>
            <p:nvSpPr>
              <p:cNvPr id="5" name="TextBox 4">
                <a:extLst>
                  <a:ext uri="{FF2B5EF4-FFF2-40B4-BE49-F238E27FC236}">
                    <a16:creationId xmlns:a16="http://schemas.microsoft.com/office/drawing/2014/main" id="{957CB380-B749-A638-A6CF-AF38F5858ACA}"/>
                  </a:ext>
                </a:extLst>
              </p:cNvPr>
              <p:cNvSpPr txBox="1">
                <a:spLocks noRot="1" noChangeAspect="1" noMove="1" noResize="1" noEditPoints="1" noAdjustHandles="1" noChangeArrowheads="1" noChangeShapeType="1" noTextEdit="1"/>
              </p:cNvSpPr>
              <p:nvPr/>
            </p:nvSpPr>
            <p:spPr>
              <a:xfrm>
                <a:off x="5466183" y="4791906"/>
                <a:ext cx="2271391" cy="276999"/>
              </a:xfrm>
              <a:prstGeom prst="rect">
                <a:avLst/>
              </a:prstGeom>
              <a:blipFill>
                <a:blip r:embed="rId4"/>
                <a:stretch>
                  <a:fillRect l="-3226" t="-2174" r="-3495" b="-32609"/>
                </a:stretch>
              </a:blipFill>
            </p:spPr>
            <p:txBody>
              <a:bodyPr/>
              <a:lstStyle/>
              <a:p>
                <a:r>
                  <a:rPr lang="ko-KR" altLang="en-US">
                    <a:noFill/>
                  </a:rPr>
                  <a:t> </a:t>
                </a:r>
              </a:p>
            </p:txBody>
          </p:sp>
        </mc:Fallback>
      </mc:AlternateContent>
      <p:pic>
        <p:nvPicPr>
          <p:cNvPr id="6" name="그림 5">
            <a:extLst>
              <a:ext uri="{FF2B5EF4-FFF2-40B4-BE49-F238E27FC236}">
                <a16:creationId xmlns:a16="http://schemas.microsoft.com/office/drawing/2014/main" id="{993A0B7D-894C-D35D-49D4-A717EDE2B06C}"/>
              </a:ext>
            </a:extLst>
          </p:cNvPr>
          <p:cNvPicPr>
            <a:picLocks noChangeAspect="1"/>
          </p:cNvPicPr>
          <p:nvPr/>
        </p:nvPicPr>
        <p:blipFill>
          <a:blip r:embed="rId5"/>
          <a:stretch>
            <a:fillRect/>
          </a:stretch>
        </p:blipFill>
        <p:spPr>
          <a:xfrm>
            <a:off x="5466183" y="3765317"/>
            <a:ext cx="4910095" cy="790131"/>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94336AD-46A4-3C89-B2CB-5A1ABB54C913}"/>
                  </a:ext>
                </a:extLst>
              </p:cNvPr>
              <p:cNvSpPr txBox="1"/>
              <p:nvPr/>
            </p:nvSpPr>
            <p:spPr>
              <a:xfrm>
                <a:off x="7158184" y="3428999"/>
                <a:ext cx="23611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1" i="1" smtClean="0">
                          <a:solidFill>
                            <a:schemeClr val="tx1"/>
                          </a:solidFill>
                          <a:latin typeface="Cambria Math" panose="02040503050406030204" pitchFamily="18" charset="0"/>
                        </a:rPr>
                        <m:t>𝒍𝒊𝒌𝒆𝒍𝒊𝒉𝒐𝒐𝒅</m:t>
                      </m:r>
                      <m:r>
                        <a:rPr lang="en-US" altLang="ko-KR" b="1" i="1" smtClean="0">
                          <a:solidFill>
                            <a:schemeClr val="tx1"/>
                          </a:solidFill>
                          <a:latin typeface="Cambria Math" panose="02040503050406030204" pitchFamily="18" charset="0"/>
                        </a:rPr>
                        <m:t>:</m:t>
                      </m:r>
                      <m:r>
                        <a:rPr lang="en-US" altLang="ko-KR" b="1" i="1" smtClean="0">
                          <a:solidFill>
                            <a:schemeClr val="tx1"/>
                          </a:solidFill>
                          <a:latin typeface="Cambria Math" panose="02040503050406030204" pitchFamily="18" charset="0"/>
                        </a:rPr>
                        <m:t>𝑷</m:t>
                      </m:r>
                      <m:r>
                        <a:rPr lang="en-US" altLang="ko-KR" b="1" i="1" smtClean="0">
                          <a:solidFill>
                            <a:schemeClr val="tx1"/>
                          </a:solidFill>
                          <a:latin typeface="Cambria Math" panose="02040503050406030204" pitchFamily="18" charset="0"/>
                        </a:rPr>
                        <m:t>(</m:t>
                      </m:r>
                      <m:r>
                        <a:rPr lang="en-US" altLang="ko-KR" b="1" i="1" smtClean="0">
                          <a:solidFill>
                            <a:schemeClr val="tx1"/>
                          </a:solidFill>
                          <a:latin typeface="Cambria Math" panose="02040503050406030204" pitchFamily="18" charset="0"/>
                        </a:rPr>
                        <m:t>𝒓𝒆𝒅</m:t>
                      </m:r>
                      <m:r>
                        <a:rPr lang="en-US" altLang="ko-KR" b="1" i="1" smtClean="0">
                          <a:solidFill>
                            <a:schemeClr val="tx1"/>
                          </a:solidFill>
                          <a:latin typeface="Cambria Math" panose="02040503050406030204" pitchFamily="18" charset="0"/>
                        </a:rPr>
                        <m:t>|</m:t>
                      </m:r>
                      <m:sSub>
                        <m:sSubPr>
                          <m:ctrlPr>
                            <a:rPr lang="en-US" altLang="ko-KR" b="1" i="1">
                              <a:solidFill>
                                <a:schemeClr val="tx1"/>
                              </a:solidFill>
                              <a:latin typeface="Cambria Math" panose="02040503050406030204" pitchFamily="18" charset="0"/>
                            </a:rPr>
                          </m:ctrlPr>
                        </m:sSubPr>
                        <m:e>
                          <m:r>
                            <a:rPr lang="ko-KR" altLang="en-US" b="1" i="1">
                              <a:solidFill>
                                <a:schemeClr val="tx1"/>
                              </a:solidFill>
                              <a:latin typeface="Cambria Math" panose="02040503050406030204" pitchFamily="18" charset="0"/>
                            </a:rPr>
                            <m:t>𝜽</m:t>
                          </m:r>
                        </m:e>
                        <m:sub>
                          <m:r>
                            <a:rPr lang="en-US" altLang="ko-KR" b="1" i="1">
                              <a:solidFill>
                                <a:schemeClr val="tx1"/>
                              </a:solidFill>
                              <a:latin typeface="Cambria Math" panose="02040503050406030204" pitchFamily="18" charset="0"/>
                            </a:rPr>
                            <m:t>𝒊</m:t>
                          </m:r>
                        </m:sub>
                      </m:sSub>
                      <m:r>
                        <a:rPr lang="en-US" altLang="ko-KR" b="1" i="1" smtClean="0">
                          <a:solidFill>
                            <a:schemeClr val="tx1"/>
                          </a:solidFill>
                          <a:latin typeface="Cambria Math" panose="02040503050406030204" pitchFamily="18" charset="0"/>
                        </a:rPr>
                        <m:t>)</m:t>
                      </m:r>
                    </m:oMath>
                  </m:oMathPara>
                </a14:m>
                <a:endParaRPr lang="ko-KR" altLang="en-US" b="1" dirty="0">
                  <a:solidFill>
                    <a:schemeClr val="tx1"/>
                  </a:solidFill>
                </a:endParaRPr>
              </a:p>
            </p:txBody>
          </p:sp>
        </mc:Choice>
        <mc:Fallback xmlns="">
          <p:sp>
            <p:nvSpPr>
              <p:cNvPr id="7" name="TextBox 6">
                <a:extLst>
                  <a:ext uri="{FF2B5EF4-FFF2-40B4-BE49-F238E27FC236}">
                    <a16:creationId xmlns:a16="http://schemas.microsoft.com/office/drawing/2014/main" id="{994336AD-46A4-3C89-B2CB-5A1ABB54C913}"/>
                  </a:ext>
                </a:extLst>
              </p:cNvPr>
              <p:cNvSpPr txBox="1">
                <a:spLocks noRot="1" noChangeAspect="1" noMove="1" noResize="1" noEditPoints="1" noAdjustHandles="1" noChangeArrowheads="1" noChangeShapeType="1" noTextEdit="1"/>
              </p:cNvSpPr>
              <p:nvPr/>
            </p:nvSpPr>
            <p:spPr>
              <a:xfrm>
                <a:off x="7158184" y="3428999"/>
                <a:ext cx="2361159" cy="276999"/>
              </a:xfrm>
              <a:prstGeom prst="rect">
                <a:avLst/>
              </a:prstGeom>
              <a:blipFill>
                <a:blip r:embed="rId6"/>
                <a:stretch>
                  <a:fillRect l="-2062" t="-2174" r="-3093" b="-3260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84D53F6-8571-D4EB-90FE-02C83AB9D9CC}"/>
                  </a:ext>
                </a:extLst>
              </p:cNvPr>
              <p:cNvSpPr txBox="1"/>
              <p:nvPr/>
            </p:nvSpPr>
            <p:spPr>
              <a:xfrm>
                <a:off x="9712666" y="3428998"/>
                <a:ext cx="13272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1" i="1" smtClean="0">
                          <a:solidFill>
                            <a:schemeClr val="tx1"/>
                          </a:solidFill>
                          <a:latin typeface="Cambria Math" panose="02040503050406030204" pitchFamily="18" charset="0"/>
                        </a:rPr>
                        <m:t>𝒑𝒓𝒊𝒐𝒓</m:t>
                      </m:r>
                      <m:r>
                        <a:rPr lang="en-US" altLang="ko-KR" b="1" i="1" smtClean="0">
                          <a:solidFill>
                            <a:schemeClr val="tx1"/>
                          </a:solidFill>
                          <a:latin typeface="Cambria Math" panose="02040503050406030204" pitchFamily="18" charset="0"/>
                        </a:rPr>
                        <m:t>:</m:t>
                      </m:r>
                      <m:r>
                        <a:rPr lang="en-US" altLang="ko-KR" b="1" i="1" smtClean="0">
                          <a:solidFill>
                            <a:schemeClr val="tx1"/>
                          </a:solidFill>
                          <a:latin typeface="Cambria Math" panose="02040503050406030204" pitchFamily="18" charset="0"/>
                        </a:rPr>
                        <m:t>𝑷</m:t>
                      </m:r>
                      <m:r>
                        <a:rPr lang="en-US" altLang="ko-KR" b="1" i="1" smtClean="0">
                          <a:solidFill>
                            <a:schemeClr val="tx1"/>
                          </a:solidFill>
                          <a:latin typeface="Cambria Math" panose="02040503050406030204" pitchFamily="18" charset="0"/>
                        </a:rPr>
                        <m:t>(</m:t>
                      </m:r>
                      <m:sSub>
                        <m:sSubPr>
                          <m:ctrlPr>
                            <a:rPr lang="en-US" altLang="ko-KR" b="1" i="1" smtClean="0">
                              <a:solidFill>
                                <a:schemeClr val="tx1"/>
                              </a:solidFill>
                              <a:latin typeface="Cambria Math" panose="02040503050406030204" pitchFamily="18" charset="0"/>
                            </a:rPr>
                          </m:ctrlPr>
                        </m:sSubPr>
                        <m:e>
                          <m:r>
                            <a:rPr lang="ko-KR" altLang="en-US" b="1" i="1" smtClean="0">
                              <a:solidFill>
                                <a:schemeClr val="tx1"/>
                              </a:solidFill>
                              <a:latin typeface="Cambria Math" panose="02040503050406030204" pitchFamily="18" charset="0"/>
                            </a:rPr>
                            <m:t>𝜽</m:t>
                          </m:r>
                        </m:e>
                        <m:sub>
                          <m:r>
                            <a:rPr lang="en-US" altLang="ko-KR" b="1" i="1" smtClean="0">
                              <a:solidFill>
                                <a:schemeClr val="tx1"/>
                              </a:solidFill>
                              <a:latin typeface="Cambria Math" panose="02040503050406030204" pitchFamily="18" charset="0"/>
                            </a:rPr>
                            <m:t>𝒊</m:t>
                          </m:r>
                        </m:sub>
                      </m:sSub>
                      <m:r>
                        <a:rPr lang="en-US" altLang="ko-KR" b="1" i="1" smtClean="0">
                          <a:solidFill>
                            <a:schemeClr val="tx1"/>
                          </a:solidFill>
                          <a:latin typeface="Cambria Math" panose="02040503050406030204" pitchFamily="18" charset="0"/>
                        </a:rPr>
                        <m:t>)</m:t>
                      </m:r>
                    </m:oMath>
                  </m:oMathPara>
                </a14:m>
                <a:endParaRPr lang="ko-KR" altLang="en-US" b="1" dirty="0">
                  <a:solidFill>
                    <a:schemeClr val="tx1"/>
                  </a:solidFill>
                </a:endParaRPr>
              </a:p>
            </p:txBody>
          </p:sp>
        </mc:Choice>
        <mc:Fallback xmlns="">
          <p:sp>
            <p:nvSpPr>
              <p:cNvPr id="8" name="TextBox 7">
                <a:extLst>
                  <a:ext uri="{FF2B5EF4-FFF2-40B4-BE49-F238E27FC236}">
                    <a16:creationId xmlns:a16="http://schemas.microsoft.com/office/drawing/2014/main" id="{484D53F6-8571-D4EB-90FE-02C83AB9D9CC}"/>
                  </a:ext>
                </a:extLst>
              </p:cNvPr>
              <p:cNvSpPr txBox="1">
                <a:spLocks noRot="1" noChangeAspect="1" noMove="1" noResize="1" noEditPoints="1" noAdjustHandles="1" noChangeArrowheads="1" noChangeShapeType="1" noTextEdit="1"/>
              </p:cNvSpPr>
              <p:nvPr/>
            </p:nvSpPr>
            <p:spPr>
              <a:xfrm>
                <a:off x="9712666" y="3428998"/>
                <a:ext cx="1327223" cy="276999"/>
              </a:xfrm>
              <a:prstGeom prst="rect">
                <a:avLst/>
              </a:prstGeom>
              <a:blipFill>
                <a:blip r:embed="rId7"/>
                <a:stretch>
                  <a:fillRect l="-5505" t="-2174" r="-5963" b="-3260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644483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5.6 </a:t>
            </a:r>
            <a:r>
              <a:rPr kumimoji="1" lang="en-US" altLang="en-US" sz="4000"/>
              <a:t>Bayesian Statistics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There were 4 different kind of pockets. When choose one pocket, you picked a ball and it was red one. Which pocket did you choose?</a:t>
            </a:r>
          </a:p>
        </p:txBody>
      </p:sp>
      <mc:AlternateContent xmlns:mc="http://schemas.openxmlformats.org/markup-compatibility/2006" xmlns:a14="http://schemas.microsoft.com/office/drawing/2010/main">
        <mc:Choice Requires="a14">
          <p:graphicFrame>
            <p:nvGraphicFramePr>
              <p:cNvPr id="4" name="표 4">
                <a:extLst>
                  <a:ext uri="{FF2B5EF4-FFF2-40B4-BE49-F238E27FC236}">
                    <a16:creationId xmlns:a16="http://schemas.microsoft.com/office/drawing/2014/main" id="{655A6DB4-F74A-6263-DF23-A4B6C923A4E7}"/>
                  </a:ext>
                </a:extLst>
              </p:cNvPr>
              <p:cNvGraphicFramePr>
                <a:graphicFrameLocks noGrp="1"/>
              </p:cNvGraphicFramePr>
              <p:nvPr>
                <p:extLst>
                  <p:ext uri="{D42A27DB-BD31-4B8C-83A1-F6EECF244321}">
                    <p14:modId xmlns:p14="http://schemas.microsoft.com/office/powerpoint/2010/main" val="311738644"/>
                  </p:ext>
                </p:extLst>
              </p:nvPr>
            </p:nvGraphicFramePr>
            <p:xfrm>
              <a:off x="838201" y="3012739"/>
              <a:ext cx="10680697" cy="2559983"/>
            </p:xfrm>
            <a:graphic>
              <a:graphicData uri="http://schemas.openxmlformats.org/drawingml/2006/table">
                <a:tbl>
                  <a:tblPr firstRow="1" bandRow="1">
                    <a:tableStyleId>{2D5ABB26-0587-4C30-8999-92F81FD0307C}</a:tableStyleId>
                  </a:tblPr>
                  <a:tblGrid>
                    <a:gridCol w="1218219">
                      <a:extLst>
                        <a:ext uri="{9D8B030D-6E8A-4147-A177-3AD203B41FA5}">
                          <a16:colId xmlns:a16="http://schemas.microsoft.com/office/drawing/2014/main" val="2124670886"/>
                        </a:ext>
                      </a:extLst>
                    </a:gridCol>
                    <a:gridCol w="2197952">
                      <a:extLst>
                        <a:ext uri="{9D8B030D-6E8A-4147-A177-3AD203B41FA5}">
                          <a16:colId xmlns:a16="http://schemas.microsoft.com/office/drawing/2014/main" val="1884310097"/>
                        </a:ext>
                      </a:extLst>
                    </a:gridCol>
                    <a:gridCol w="2044828">
                      <a:extLst>
                        <a:ext uri="{9D8B030D-6E8A-4147-A177-3AD203B41FA5}">
                          <a16:colId xmlns:a16="http://schemas.microsoft.com/office/drawing/2014/main" val="2820468631"/>
                        </a:ext>
                      </a:extLst>
                    </a:gridCol>
                    <a:gridCol w="2870200">
                      <a:extLst>
                        <a:ext uri="{9D8B030D-6E8A-4147-A177-3AD203B41FA5}">
                          <a16:colId xmlns:a16="http://schemas.microsoft.com/office/drawing/2014/main" val="1775070990"/>
                        </a:ext>
                      </a:extLst>
                    </a:gridCol>
                    <a:gridCol w="1174749">
                      <a:extLst>
                        <a:ext uri="{9D8B030D-6E8A-4147-A177-3AD203B41FA5}">
                          <a16:colId xmlns:a16="http://schemas.microsoft.com/office/drawing/2014/main" val="228191870"/>
                        </a:ext>
                      </a:extLst>
                    </a:gridCol>
                    <a:gridCol w="1174749">
                      <a:extLst>
                        <a:ext uri="{9D8B030D-6E8A-4147-A177-3AD203B41FA5}">
                          <a16:colId xmlns:a16="http://schemas.microsoft.com/office/drawing/2014/main" val="3174678556"/>
                        </a:ext>
                      </a:extLst>
                    </a:gridCol>
                  </a:tblGrid>
                  <a:tr h="762548">
                    <a:tc>
                      <a:txBody>
                        <a:bodyPr/>
                        <a:lstStyle/>
                        <a:p>
                          <a:pPr algn="ctr" latinLnBrk="1"/>
                          <a:r>
                            <a:rPr lang="en-US" altLang="ko-KR" dirty="0"/>
                            <a:t>True parameter</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t>pockets</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Prior </a:t>
                          </a:r>
                          <a14:m>
                            <m:oMath xmlns:m="http://schemas.openxmlformats.org/officeDocument/2006/math">
                              <m:r>
                                <a:rPr lang="en-US" altLang="ko-KR" b="1" i="1" smtClean="0">
                                  <a:solidFill>
                                    <a:schemeClr val="tx1"/>
                                  </a:solidFill>
                                  <a:latin typeface="Cambria Math" panose="02040503050406030204" pitchFamily="18" charset="0"/>
                                </a:rPr>
                                <m:t>𝑷</m:t>
                              </m:r>
                              <m:r>
                                <a:rPr lang="en-US" altLang="ko-KR" b="1" i="1" smtClean="0">
                                  <a:solidFill>
                                    <a:schemeClr val="tx1"/>
                                  </a:solidFill>
                                  <a:latin typeface="Cambria Math" panose="02040503050406030204" pitchFamily="18" charset="0"/>
                                </a:rPr>
                                <m:t>(</m:t>
                              </m:r>
                              <m:sSub>
                                <m:sSubPr>
                                  <m:ctrlPr>
                                    <a:rPr lang="en-US" altLang="ko-KR" b="1" i="1" smtClean="0">
                                      <a:solidFill>
                                        <a:schemeClr val="tx1"/>
                                      </a:solidFill>
                                      <a:latin typeface="Cambria Math" panose="02040503050406030204" pitchFamily="18" charset="0"/>
                                    </a:rPr>
                                  </m:ctrlPr>
                                </m:sSubPr>
                                <m:e>
                                  <m:r>
                                    <a:rPr lang="ko-KR" altLang="en-US" b="1" i="1" smtClean="0">
                                      <a:solidFill>
                                        <a:schemeClr val="tx1"/>
                                      </a:solidFill>
                                      <a:latin typeface="Cambria Math" panose="02040503050406030204" pitchFamily="18" charset="0"/>
                                    </a:rPr>
                                    <m:t>𝜽</m:t>
                                  </m:r>
                                </m:e>
                                <m:sub>
                                  <m:r>
                                    <a:rPr lang="en-US" altLang="ko-KR" b="1" i="1" smtClean="0">
                                      <a:solidFill>
                                        <a:schemeClr val="tx1"/>
                                      </a:solidFill>
                                      <a:latin typeface="Cambria Math" panose="02040503050406030204" pitchFamily="18" charset="0"/>
                                    </a:rPr>
                                    <m:t>𝒊</m:t>
                                  </m:r>
                                </m:sub>
                              </m:sSub>
                              <m:r>
                                <a:rPr lang="en-US" altLang="ko-KR" b="1" i="1" smtClean="0">
                                  <a:solidFill>
                                    <a:schemeClr val="tx1"/>
                                  </a:solidFill>
                                  <a:latin typeface="Cambria Math" panose="02040503050406030204" pitchFamily="18" charset="0"/>
                                </a:rPr>
                                <m:t>)</m:t>
                              </m:r>
                            </m:oMath>
                          </a14:m>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t>Likelihood </a:t>
                          </a:r>
                          <a14:m>
                            <m:oMath xmlns:m="http://schemas.openxmlformats.org/officeDocument/2006/math">
                              <m:r>
                                <a:rPr lang="en-US" altLang="ko-KR" b="1" i="1" smtClean="0">
                                  <a:solidFill>
                                    <a:schemeClr val="tx1"/>
                                  </a:solidFill>
                                  <a:latin typeface="Cambria Math" panose="02040503050406030204" pitchFamily="18" charset="0"/>
                                </a:rPr>
                                <m:t>𝑷</m:t>
                              </m:r>
                              <m:r>
                                <a:rPr lang="en-US" altLang="ko-KR" b="1" i="1" smtClean="0">
                                  <a:solidFill>
                                    <a:schemeClr val="tx1"/>
                                  </a:solidFill>
                                  <a:latin typeface="Cambria Math" panose="02040503050406030204" pitchFamily="18" charset="0"/>
                                </a:rPr>
                                <m:t>(</m:t>
                              </m:r>
                              <m:r>
                                <a:rPr lang="en-US" altLang="ko-KR" b="1" i="1" smtClean="0">
                                  <a:solidFill>
                                    <a:schemeClr val="tx1"/>
                                  </a:solidFill>
                                  <a:latin typeface="Cambria Math" panose="02040503050406030204" pitchFamily="18" charset="0"/>
                                </a:rPr>
                                <m:t>𝒓𝒆𝒅</m:t>
                              </m:r>
                              <m:r>
                                <a:rPr lang="en-US" altLang="ko-KR" b="1" i="1" smtClean="0">
                                  <a:solidFill>
                                    <a:schemeClr val="tx1"/>
                                  </a:solidFill>
                                  <a:latin typeface="Cambria Math" panose="02040503050406030204" pitchFamily="18" charset="0"/>
                                </a:rPr>
                                <m:t>|</m:t>
                              </m:r>
                              <m:sSub>
                                <m:sSubPr>
                                  <m:ctrlPr>
                                    <a:rPr lang="en-US" altLang="ko-KR" b="1" i="1">
                                      <a:solidFill>
                                        <a:schemeClr val="tx1"/>
                                      </a:solidFill>
                                      <a:latin typeface="Cambria Math" panose="02040503050406030204" pitchFamily="18" charset="0"/>
                                    </a:rPr>
                                  </m:ctrlPr>
                                </m:sSubPr>
                                <m:e>
                                  <m:r>
                                    <a:rPr lang="ko-KR" altLang="en-US" b="1" i="1">
                                      <a:solidFill>
                                        <a:schemeClr val="tx1"/>
                                      </a:solidFill>
                                      <a:latin typeface="Cambria Math" panose="02040503050406030204" pitchFamily="18" charset="0"/>
                                    </a:rPr>
                                    <m:t>𝜽</m:t>
                                  </m:r>
                                </m:e>
                                <m:sub>
                                  <m:r>
                                    <a:rPr lang="en-US" altLang="ko-KR" b="1" i="1">
                                      <a:solidFill>
                                        <a:schemeClr val="tx1"/>
                                      </a:solidFill>
                                      <a:latin typeface="Cambria Math" panose="02040503050406030204" pitchFamily="18" charset="0"/>
                                    </a:rPr>
                                    <m:t>𝒊</m:t>
                                  </m:r>
                                </m:sub>
                              </m:sSub>
                              <m:r>
                                <a:rPr lang="en-US" altLang="ko-KR" b="1" i="1" smtClean="0">
                                  <a:solidFill>
                                    <a:schemeClr val="tx1"/>
                                  </a:solidFill>
                                  <a:latin typeface="Cambria Math" panose="02040503050406030204" pitchFamily="18" charset="0"/>
                                </a:rPr>
                                <m:t>)</m:t>
                              </m:r>
                            </m:oMath>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dirty="0"/>
                            <a:t>Posterior </a:t>
                          </a:r>
                          <a14:m>
                            <m:oMath xmlns:m="http://schemas.openxmlformats.org/officeDocument/2006/math">
                              <m:r>
                                <a:rPr lang="en-US" altLang="ko-KR" b="1" i="1" smtClean="0">
                                  <a:solidFill>
                                    <a:schemeClr val="tx1"/>
                                  </a:solidFill>
                                  <a:latin typeface="Cambria Math" panose="02040503050406030204" pitchFamily="18" charset="0"/>
                                </a:rPr>
                                <m:t>𝑷</m:t>
                              </m:r>
                              <m:r>
                                <a:rPr lang="en-US" altLang="ko-KR" b="1" i="1" smtClean="0">
                                  <a:solidFill>
                                    <a:schemeClr val="tx1"/>
                                  </a:solidFill>
                                  <a:latin typeface="Cambria Math" panose="02040503050406030204" pitchFamily="18" charset="0"/>
                                </a:rPr>
                                <m:t>(</m:t>
                              </m:r>
                              <m:sSub>
                                <m:sSubPr>
                                  <m:ctrlPr>
                                    <a:rPr lang="en-US" altLang="ko-KR" b="1" i="1" smtClean="0">
                                      <a:solidFill>
                                        <a:schemeClr val="tx1"/>
                                      </a:solidFill>
                                      <a:latin typeface="Cambria Math" panose="02040503050406030204" pitchFamily="18" charset="0"/>
                                    </a:rPr>
                                  </m:ctrlPr>
                                </m:sSubPr>
                                <m:e>
                                  <m:r>
                                    <a:rPr lang="ko-KR" altLang="en-US" b="1" i="1" smtClean="0">
                                      <a:solidFill>
                                        <a:schemeClr val="tx1"/>
                                      </a:solidFill>
                                      <a:latin typeface="Cambria Math" panose="02040503050406030204" pitchFamily="18" charset="0"/>
                                    </a:rPr>
                                    <m:t>𝜽</m:t>
                                  </m:r>
                                </m:e>
                                <m:sub>
                                  <m:r>
                                    <a:rPr lang="en-US" altLang="ko-KR" b="1" i="1" smtClean="0">
                                      <a:solidFill>
                                        <a:schemeClr val="tx1"/>
                                      </a:solidFill>
                                      <a:latin typeface="Cambria Math" panose="02040503050406030204" pitchFamily="18" charset="0"/>
                                    </a:rPr>
                                    <m:t>𝒊</m:t>
                                  </m:r>
                                </m:sub>
                              </m:sSub>
                              <m:r>
                                <a:rPr lang="en-US" altLang="ko-KR" b="1" i="1" smtClean="0">
                                  <a:solidFill>
                                    <a:schemeClr val="tx1"/>
                                  </a:solidFill>
                                  <a:latin typeface="Cambria Math" panose="02040503050406030204" pitchFamily="18" charset="0"/>
                                </a:rPr>
                                <m:t>|</m:t>
                              </m:r>
                              <m:r>
                                <a:rPr lang="en-US" altLang="ko-KR" b="1" i="1" smtClean="0">
                                  <a:solidFill>
                                    <a:schemeClr val="tx1"/>
                                  </a:solidFill>
                                  <a:latin typeface="Cambria Math" panose="02040503050406030204" pitchFamily="18" charset="0"/>
                                </a:rPr>
                                <m:t>𝒓𝒆𝒅</m:t>
                              </m:r>
                              <m:r>
                                <a:rPr lang="en-US" altLang="ko-KR" b="1" i="1" smtClean="0">
                                  <a:solidFill>
                                    <a:schemeClr val="tx1"/>
                                  </a:solidFill>
                                  <a:latin typeface="Cambria Math" panose="02040503050406030204" pitchFamily="18" charset="0"/>
                                </a:rPr>
                                <m:t>)</m:t>
                              </m:r>
                            </m:oMath>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extLst>
                      <a:ext uri="{0D108BD9-81ED-4DB2-BD59-A6C34878D82A}">
                        <a16:rowId xmlns:a16="http://schemas.microsoft.com/office/drawing/2014/main" val="4278285247"/>
                      </a:ext>
                    </a:extLst>
                  </a:tr>
                  <a:tr h="472053">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2000" b="1" i="1" smtClean="0">
                                        <a:latin typeface="Cambria Math" panose="02040503050406030204" pitchFamily="18" charset="0"/>
                                      </a:rPr>
                                    </m:ctrlPr>
                                  </m:sSubPr>
                                  <m:e>
                                    <m:r>
                                      <a:rPr lang="ko-KR" altLang="en-US" sz="2000" b="1" i="1" smtClean="0">
                                        <a:latin typeface="Cambria Math" panose="02040503050406030204" pitchFamily="18" charset="0"/>
                                      </a:rPr>
                                      <m:t>𝜽</m:t>
                                    </m:r>
                                  </m:e>
                                  <m:sub>
                                    <m:r>
                                      <a:rPr lang="en-US" altLang="ko-KR" sz="2000" b="1" i="1" smtClean="0">
                                        <a:latin typeface="Cambria Math" panose="02040503050406030204" pitchFamily="18" charset="0"/>
                                      </a:rPr>
                                      <m:t>𝟏</m:t>
                                    </m:r>
                                  </m:sub>
                                </m:sSub>
                              </m:oMath>
                            </m:oMathPara>
                          </a14:m>
                          <a:endParaRPr lang="ko-KR"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b="1" dirty="0">
                              <a:solidFill>
                                <a:srgbClr val="FF0000"/>
                              </a:solidFill>
                              <a:latin typeface="Batang" panose="02030600000101010101" pitchFamily="18" charset="-127"/>
                              <a:ea typeface="Batang" panose="02030600000101010101" pitchFamily="18" charset="-127"/>
                            </a:rPr>
                            <a:t>OOO</a:t>
                          </a:r>
                          <a:endParaRPr lang="ko-KR"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1/4</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1</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3/12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2518730"/>
                      </a:ext>
                    </a:extLst>
                  </a:tr>
                  <a:tr h="441794">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800" b="1" i="1" smtClean="0">
                                        <a:latin typeface="Cambria Math" panose="02040503050406030204" pitchFamily="18" charset="0"/>
                                      </a:rPr>
                                    </m:ctrlPr>
                                  </m:sSubPr>
                                  <m:e>
                                    <m:r>
                                      <a:rPr lang="ko-KR" altLang="en-US" sz="1800" b="1" i="1" smtClean="0">
                                        <a:latin typeface="Cambria Math" panose="02040503050406030204" pitchFamily="18" charset="0"/>
                                      </a:rPr>
                                      <m:t>𝜽</m:t>
                                    </m:r>
                                  </m:e>
                                  <m:sub>
                                    <m:r>
                                      <a:rPr lang="en-US" altLang="ko-KR" sz="1800" b="1" i="1" smtClean="0">
                                        <a:latin typeface="Cambria Math" panose="02040503050406030204" pitchFamily="18" charset="0"/>
                                      </a:rPr>
                                      <m:t>𝟐</m:t>
                                    </m:r>
                                  </m:sub>
                                </m:sSub>
                              </m:oMath>
                            </m:oMathPara>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OO</a:t>
                          </a:r>
                          <a:r>
                            <a:rPr lang="ko-KR" altLang="en-US" b="1" dirty="0">
                              <a:solidFill>
                                <a:schemeClr val="accent1"/>
                              </a:solidFill>
                              <a:latin typeface="Batang" panose="02030600000101010101" pitchFamily="18" charset="-127"/>
                              <a:ea typeface="Batang" panose="02030600000101010101" pitchFamily="18" charset="-127"/>
                            </a:rPr>
                            <a:t>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1"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rPr>
                            <a:t>1/4</a:t>
                          </a:r>
                          <a:endParaRPr kumimoji="0" lang="ko-KR" altLang="en-US" sz="1800" b="1"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2/3</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2/12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1/3</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29786"/>
                      </a:ext>
                    </a:extLst>
                  </a:tr>
                  <a:tr h="441794">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800" b="1" i="1" smtClean="0">
                                        <a:latin typeface="Cambria Math" panose="02040503050406030204" pitchFamily="18" charset="0"/>
                                      </a:rPr>
                                    </m:ctrlPr>
                                  </m:sSubPr>
                                  <m:e>
                                    <m:r>
                                      <a:rPr lang="ko-KR" altLang="en-US" sz="1800" b="1" i="1" smtClean="0">
                                        <a:latin typeface="Cambria Math" panose="02040503050406030204" pitchFamily="18" charset="0"/>
                                      </a:rPr>
                                      <m:t>𝜽</m:t>
                                    </m:r>
                                  </m:e>
                                  <m:sub>
                                    <m:r>
                                      <a:rPr lang="en-US" altLang="ko-KR" sz="1800" b="1" i="1" smtClean="0">
                                        <a:latin typeface="Cambria Math" panose="02040503050406030204" pitchFamily="18" charset="0"/>
                                      </a:rPr>
                                      <m:t>𝟑</m:t>
                                    </m:r>
                                  </m:sub>
                                </m:sSub>
                              </m:oMath>
                            </m:oMathPara>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a:t>
                          </a:r>
                          <a:r>
                            <a:rPr lang="ko-KR" altLang="en-US" b="1" dirty="0">
                              <a:solidFill>
                                <a:schemeClr val="accent1"/>
                              </a:solidFill>
                              <a:latin typeface="Batang" panose="02030600000101010101" pitchFamily="18" charset="-127"/>
                              <a:ea typeface="Batang" panose="02030600000101010101" pitchFamily="18" charset="-127"/>
                            </a:rPr>
                            <a:t>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1"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rPr>
                            <a:t>1/4</a:t>
                          </a:r>
                          <a:endParaRPr kumimoji="0" lang="ko-KR" altLang="en-US" sz="1800" b="1"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1/3</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1/6</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2626405"/>
                      </a:ext>
                    </a:extLst>
                  </a:tr>
                  <a:tr h="441794">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800" b="1" i="1" smtClean="0">
                                        <a:latin typeface="Cambria Math" panose="02040503050406030204" pitchFamily="18" charset="0"/>
                                      </a:rPr>
                                    </m:ctrlPr>
                                  </m:sSubPr>
                                  <m:e>
                                    <m:r>
                                      <a:rPr lang="ko-KR" altLang="en-US" sz="1800" b="1" i="1" smtClean="0">
                                        <a:latin typeface="Cambria Math" panose="02040503050406030204" pitchFamily="18" charset="0"/>
                                      </a:rPr>
                                      <m:t>𝜽</m:t>
                                    </m:r>
                                  </m:e>
                                  <m:sub>
                                    <m:r>
                                      <a:rPr lang="en-US" altLang="ko-KR" sz="1800" b="1" i="1" smtClean="0">
                                        <a:latin typeface="Cambria Math" panose="02040503050406030204" pitchFamily="18" charset="0"/>
                                      </a:rPr>
                                      <m:t>𝟒</m:t>
                                    </m:r>
                                  </m:sub>
                                </m:sSub>
                              </m:oMath>
                            </m:oMathPara>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chemeClr val="accent1"/>
                              </a:solidFill>
                              <a:latin typeface="Batang" panose="02030600000101010101" pitchFamily="18" charset="-127"/>
                              <a:ea typeface="Batang" panose="02030600000101010101" pitchFamily="18" charset="-127"/>
                            </a:rPr>
                            <a:t>OOO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1"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rPr>
                            <a:t>1/4</a:t>
                          </a:r>
                          <a:endParaRPr kumimoji="0" lang="ko-KR" altLang="en-US" sz="1800" b="1"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725667"/>
                      </a:ext>
                    </a:extLst>
                  </a:tr>
                </a:tbl>
              </a:graphicData>
            </a:graphic>
          </p:graphicFrame>
        </mc:Choice>
        <mc:Fallback xmlns="">
          <p:graphicFrame>
            <p:nvGraphicFramePr>
              <p:cNvPr id="4" name="표 4">
                <a:extLst>
                  <a:ext uri="{FF2B5EF4-FFF2-40B4-BE49-F238E27FC236}">
                    <a16:creationId xmlns:a16="http://schemas.microsoft.com/office/drawing/2014/main" id="{655A6DB4-F74A-6263-DF23-A4B6C923A4E7}"/>
                  </a:ext>
                </a:extLst>
              </p:cNvPr>
              <p:cNvGraphicFramePr>
                <a:graphicFrameLocks noGrp="1"/>
              </p:cNvGraphicFramePr>
              <p:nvPr>
                <p:extLst>
                  <p:ext uri="{D42A27DB-BD31-4B8C-83A1-F6EECF244321}">
                    <p14:modId xmlns:p14="http://schemas.microsoft.com/office/powerpoint/2010/main" val="311738644"/>
                  </p:ext>
                </p:extLst>
              </p:nvPr>
            </p:nvGraphicFramePr>
            <p:xfrm>
              <a:off x="838201" y="3012739"/>
              <a:ext cx="10680697" cy="2559983"/>
            </p:xfrm>
            <a:graphic>
              <a:graphicData uri="http://schemas.openxmlformats.org/drawingml/2006/table">
                <a:tbl>
                  <a:tblPr firstRow="1" bandRow="1">
                    <a:tableStyleId>{2D5ABB26-0587-4C30-8999-92F81FD0307C}</a:tableStyleId>
                  </a:tblPr>
                  <a:tblGrid>
                    <a:gridCol w="1218219">
                      <a:extLst>
                        <a:ext uri="{9D8B030D-6E8A-4147-A177-3AD203B41FA5}">
                          <a16:colId xmlns:a16="http://schemas.microsoft.com/office/drawing/2014/main" val="2124670886"/>
                        </a:ext>
                      </a:extLst>
                    </a:gridCol>
                    <a:gridCol w="2197952">
                      <a:extLst>
                        <a:ext uri="{9D8B030D-6E8A-4147-A177-3AD203B41FA5}">
                          <a16:colId xmlns:a16="http://schemas.microsoft.com/office/drawing/2014/main" val="1884310097"/>
                        </a:ext>
                      </a:extLst>
                    </a:gridCol>
                    <a:gridCol w="2044828">
                      <a:extLst>
                        <a:ext uri="{9D8B030D-6E8A-4147-A177-3AD203B41FA5}">
                          <a16:colId xmlns:a16="http://schemas.microsoft.com/office/drawing/2014/main" val="2820468631"/>
                        </a:ext>
                      </a:extLst>
                    </a:gridCol>
                    <a:gridCol w="2870200">
                      <a:extLst>
                        <a:ext uri="{9D8B030D-6E8A-4147-A177-3AD203B41FA5}">
                          <a16:colId xmlns:a16="http://schemas.microsoft.com/office/drawing/2014/main" val="1775070990"/>
                        </a:ext>
                      </a:extLst>
                    </a:gridCol>
                    <a:gridCol w="1174749">
                      <a:extLst>
                        <a:ext uri="{9D8B030D-6E8A-4147-A177-3AD203B41FA5}">
                          <a16:colId xmlns:a16="http://schemas.microsoft.com/office/drawing/2014/main" val="228191870"/>
                        </a:ext>
                      </a:extLst>
                    </a:gridCol>
                    <a:gridCol w="1174749">
                      <a:extLst>
                        <a:ext uri="{9D8B030D-6E8A-4147-A177-3AD203B41FA5}">
                          <a16:colId xmlns:a16="http://schemas.microsoft.com/office/drawing/2014/main" val="3174678556"/>
                        </a:ext>
                      </a:extLst>
                    </a:gridCol>
                  </a:tblGrid>
                  <a:tr h="762548">
                    <a:tc>
                      <a:txBody>
                        <a:bodyPr/>
                        <a:lstStyle/>
                        <a:p>
                          <a:pPr algn="ctr" latinLnBrk="1"/>
                          <a:r>
                            <a:rPr lang="en-US" altLang="ko-KR" dirty="0"/>
                            <a:t>True parameter</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t>pockets</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7761" t="-800" r="-256418" b="-244000"/>
                          </a:stretch>
                        </a:blipFill>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0446" t="-800" r="-82378" b="-244000"/>
                          </a:stretch>
                        </a:blipFill>
                      </a:tcPr>
                    </a:tc>
                    <a:tc gridSpan="2">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54404" t="-800" r="-518" b="-244000"/>
                          </a:stretch>
                        </a:blipFill>
                      </a:tcPr>
                    </a:tc>
                    <a:tc hMerge="1">
                      <a:txBody>
                        <a:bodyPr/>
                        <a:lstStyle/>
                        <a:p>
                          <a:pPr latinLnBrk="1"/>
                          <a:endParaRPr lang="ko-KR" altLang="en-US"/>
                        </a:p>
                      </a:txBody>
                      <a:tcPr/>
                    </a:tc>
                    <a:extLst>
                      <a:ext uri="{0D108BD9-81ED-4DB2-BD59-A6C34878D82A}">
                        <a16:rowId xmlns:a16="http://schemas.microsoft.com/office/drawing/2014/main" val="4278285247"/>
                      </a:ext>
                    </a:extLst>
                  </a:tr>
                  <a:tr h="472053">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0" t="-161538" r="-777500" b="-291026"/>
                          </a:stretch>
                        </a:blipFill>
                      </a:tcPr>
                    </a:tc>
                    <a:tc>
                      <a:txBody>
                        <a:bodyPr/>
                        <a:lstStyle/>
                        <a:p>
                          <a:pPr algn="ctr" latinLnBrk="1"/>
                          <a:r>
                            <a:rPr lang="ko-KR" altLang="en-US" b="1" dirty="0">
                              <a:solidFill>
                                <a:srgbClr val="FF0000"/>
                              </a:solidFill>
                              <a:latin typeface="Batang" panose="02030600000101010101" pitchFamily="18" charset="-127"/>
                              <a:ea typeface="Batang" panose="02030600000101010101" pitchFamily="18" charset="-127"/>
                            </a:rPr>
                            <a:t>OOO</a:t>
                          </a:r>
                          <a:endParaRPr lang="ko-KR"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1/4</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1</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3/12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2518730"/>
                      </a:ext>
                    </a:extLst>
                  </a:tr>
                  <a:tr h="441794">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0" t="-279452" r="-777500" b="-210959"/>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OO</a:t>
                          </a:r>
                          <a:r>
                            <a:rPr lang="ko-KR" altLang="en-US" b="1" dirty="0">
                              <a:solidFill>
                                <a:schemeClr val="accent1"/>
                              </a:solidFill>
                              <a:latin typeface="Batang" panose="02030600000101010101" pitchFamily="18" charset="-127"/>
                              <a:ea typeface="Batang" panose="02030600000101010101" pitchFamily="18" charset="-127"/>
                            </a:rPr>
                            <a:t>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1"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rPr>
                            <a:t>1/4</a:t>
                          </a:r>
                          <a:endParaRPr kumimoji="0" lang="ko-KR" altLang="en-US" sz="1800" b="1"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2/3</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2/12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1/3</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29786"/>
                      </a:ext>
                    </a:extLst>
                  </a:tr>
                  <a:tr h="441794">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0" t="-384722" r="-777500" b="-113889"/>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a:t>
                          </a:r>
                          <a:r>
                            <a:rPr lang="ko-KR" altLang="en-US" b="1" dirty="0">
                              <a:solidFill>
                                <a:schemeClr val="accent1"/>
                              </a:solidFill>
                              <a:latin typeface="Batang" panose="02030600000101010101" pitchFamily="18" charset="-127"/>
                              <a:ea typeface="Batang" panose="02030600000101010101" pitchFamily="18" charset="-127"/>
                            </a:rPr>
                            <a:t>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1"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rPr>
                            <a:t>1/4</a:t>
                          </a:r>
                          <a:endParaRPr kumimoji="0" lang="ko-KR" altLang="en-US" sz="1800" b="1"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1/3</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1/6</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2626405"/>
                      </a:ext>
                    </a:extLst>
                  </a:tr>
                  <a:tr h="441794">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0" t="-478082" r="-777500" b="-12329"/>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chemeClr val="accent1"/>
                              </a:solidFill>
                              <a:latin typeface="Batang" panose="02030600000101010101" pitchFamily="18" charset="-127"/>
                              <a:ea typeface="Batang" panose="02030600000101010101" pitchFamily="18" charset="-127"/>
                            </a:rPr>
                            <a:t>OOO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1"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rPr>
                            <a:t>1/4</a:t>
                          </a:r>
                          <a:endParaRPr kumimoji="0" lang="ko-KR" altLang="en-US" sz="1800" b="1"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725667"/>
                      </a:ext>
                    </a:extLst>
                  </a:tr>
                </a:tbl>
              </a:graphicData>
            </a:graphic>
          </p:graphicFrame>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D4AA0C2-C8FB-6BE8-8F20-55F8B35BCB29}"/>
                  </a:ext>
                </a:extLst>
              </p:cNvPr>
              <p:cNvSpPr txBox="1"/>
              <p:nvPr/>
            </p:nvSpPr>
            <p:spPr>
              <a:xfrm>
                <a:off x="8777135" y="3213556"/>
                <a:ext cx="33342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2800" b="1" i="1" smtClean="0">
                          <a:solidFill>
                            <a:srgbClr val="FF0000"/>
                          </a:solidFill>
                          <a:latin typeface="Cambria Math" panose="02040503050406030204" pitchFamily="18" charset="0"/>
                        </a:rPr>
                        <m:t>∝</m:t>
                      </m:r>
                    </m:oMath>
                  </m:oMathPara>
                </a14:m>
                <a:endParaRPr lang="ko-KR" altLang="en-US" sz="2800" b="1" dirty="0">
                  <a:solidFill>
                    <a:srgbClr val="FF0000"/>
                  </a:solidFill>
                </a:endParaRPr>
              </a:p>
            </p:txBody>
          </p:sp>
        </mc:Choice>
        <mc:Fallback xmlns="">
          <p:sp>
            <p:nvSpPr>
              <p:cNvPr id="11" name="TextBox 10">
                <a:extLst>
                  <a:ext uri="{FF2B5EF4-FFF2-40B4-BE49-F238E27FC236}">
                    <a16:creationId xmlns:a16="http://schemas.microsoft.com/office/drawing/2014/main" id="{FD4AA0C2-C8FB-6BE8-8F20-55F8B35BCB29}"/>
                  </a:ext>
                </a:extLst>
              </p:cNvPr>
              <p:cNvSpPr txBox="1">
                <a:spLocks noRot="1" noChangeAspect="1" noMove="1" noResize="1" noEditPoints="1" noAdjustHandles="1" noChangeArrowheads="1" noChangeShapeType="1" noTextEdit="1"/>
              </p:cNvSpPr>
              <p:nvPr/>
            </p:nvSpPr>
            <p:spPr>
              <a:xfrm>
                <a:off x="8777135" y="3213556"/>
                <a:ext cx="333425" cy="430887"/>
              </a:xfrm>
              <a:prstGeom prst="rect">
                <a:avLst/>
              </a:prstGeom>
              <a:blipFill>
                <a:blip r:embed="rId4"/>
                <a:stretch>
                  <a:fillRect/>
                </a:stretch>
              </a:blipFill>
            </p:spPr>
            <p:txBody>
              <a:bodyPr/>
              <a:lstStyle/>
              <a:p>
                <a:r>
                  <a:rPr lang="ko-KR" altLang="en-US">
                    <a:noFill/>
                  </a:rPr>
                  <a:t> </a:t>
                </a:r>
              </a:p>
            </p:txBody>
          </p:sp>
        </mc:Fallback>
      </mc:AlternateContent>
      <p:sp>
        <p:nvSpPr>
          <p:cNvPr id="12" name="TextBox 11">
            <a:extLst>
              <a:ext uri="{FF2B5EF4-FFF2-40B4-BE49-F238E27FC236}">
                <a16:creationId xmlns:a16="http://schemas.microsoft.com/office/drawing/2014/main" id="{81769851-3859-EEEC-57FC-756E830D6DFE}"/>
              </a:ext>
            </a:extLst>
          </p:cNvPr>
          <p:cNvSpPr txBox="1"/>
          <p:nvPr/>
        </p:nvSpPr>
        <p:spPr>
          <a:xfrm>
            <a:off x="6003026" y="3213555"/>
            <a:ext cx="185948" cy="430887"/>
          </a:xfrm>
          <a:prstGeom prst="rect">
            <a:avLst/>
          </a:prstGeom>
          <a:noFill/>
        </p:spPr>
        <p:txBody>
          <a:bodyPr wrap="none" lIns="0" tIns="0" rIns="0" bIns="0" rtlCol="0">
            <a:spAutoFit/>
          </a:bodyPr>
          <a:lstStyle/>
          <a:p>
            <a:r>
              <a:rPr lang="en-US" altLang="ko-KR" sz="2800" dirty="0">
                <a:solidFill>
                  <a:srgbClr val="FF0000"/>
                </a:solidFill>
              </a:rPr>
              <a:t>X</a:t>
            </a:r>
            <a:endParaRPr lang="ko-KR" altLang="en-US" sz="2800" dirty="0">
              <a:solidFill>
                <a:srgbClr val="FF0000"/>
              </a:solidFill>
            </a:endParaRPr>
          </a:p>
        </p:txBody>
      </p:sp>
    </p:spTree>
    <p:extLst>
      <p:ext uri="{BB962C8B-B14F-4D97-AF65-F5344CB8AC3E}">
        <p14:creationId xmlns:p14="http://schemas.microsoft.com/office/powerpoint/2010/main" val="9884399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5.6 </a:t>
            </a:r>
            <a:r>
              <a:rPr kumimoji="1" lang="en-US" altLang="en-US" sz="4000"/>
              <a:t>Bayesian Statistics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There were 4 different kind of pockets. When choose one pocket, you picked a ball and it was red one. Which pocket did you choose? </a:t>
            </a:r>
            <a:r>
              <a:rPr kumimoji="1" lang="en-US" altLang="en-US" b="1" dirty="0"/>
              <a:t>If do it again?</a:t>
            </a:r>
          </a:p>
        </p:txBody>
      </p:sp>
      <mc:AlternateContent xmlns:mc="http://schemas.openxmlformats.org/markup-compatibility/2006" xmlns:a14="http://schemas.microsoft.com/office/drawing/2010/main">
        <mc:Choice Requires="a14">
          <p:graphicFrame>
            <p:nvGraphicFramePr>
              <p:cNvPr id="4" name="표 4">
                <a:extLst>
                  <a:ext uri="{FF2B5EF4-FFF2-40B4-BE49-F238E27FC236}">
                    <a16:creationId xmlns:a16="http://schemas.microsoft.com/office/drawing/2014/main" id="{655A6DB4-F74A-6263-DF23-A4B6C923A4E7}"/>
                  </a:ext>
                </a:extLst>
              </p:cNvPr>
              <p:cNvGraphicFramePr>
                <a:graphicFrameLocks noGrp="1"/>
              </p:cNvGraphicFramePr>
              <p:nvPr>
                <p:extLst>
                  <p:ext uri="{D42A27DB-BD31-4B8C-83A1-F6EECF244321}">
                    <p14:modId xmlns:p14="http://schemas.microsoft.com/office/powerpoint/2010/main" val="2333719066"/>
                  </p:ext>
                </p:extLst>
              </p:nvPr>
            </p:nvGraphicFramePr>
            <p:xfrm>
              <a:off x="838201" y="3012739"/>
              <a:ext cx="10515599" cy="2559983"/>
            </p:xfrm>
            <a:graphic>
              <a:graphicData uri="http://schemas.openxmlformats.org/drawingml/2006/table">
                <a:tbl>
                  <a:tblPr firstRow="1" bandRow="1">
                    <a:tableStyleId>{2D5ABB26-0587-4C30-8999-92F81FD0307C}</a:tableStyleId>
                  </a:tblPr>
                  <a:tblGrid>
                    <a:gridCol w="1199388">
                      <a:extLst>
                        <a:ext uri="{9D8B030D-6E8A-4147-A177-3AD203B41FA5}">
                          <a16:colId xmlns:a16="http://schemas.microsoft.com/office/drawing/2014/main" val="2124670886"/>
                        </a:ext>
                      </a:extLst>
                    </a:gridCol>
                    <a:gridCol w="2163977">
                      <a:extLst>
                        <a:ext uri="{9D8B030D-6E8A-4147-A177-3AD203B41FA5}">
                          <a16:colId xmlns:a16="http://schemas.microsoft.com/office/drawing/2014/main" val="1884310097"/>
                        </a:ext>
                      </a:extLst>
                    </a:gridCol>
                    <a:gridCol w="2384078">
                      <a:extLst>
                        <a:ext uri="{9D8B030D-6E8A-4147-A177-3AD203B41FA5}">
                          <a16:colId xmlns:a16="http://schemas.microsoft.com/office/drawing/2014/main" val="2820468631"/>
                        </a:ext>
                      </a:extLst>
                    </a:gridCol>
                    <a:gridCol w="2384078">
                      <a:extLst>
                        <a:ext uri="{9D8B030D-6E8A-4147-A177-3AD203B41FA5}">
                          <a16:colId xmlns:a16="http://schemas.microsoft.com/office/drawing/2014/main" val="1775070990"/>
                        </a:ext>
                      </a:extLst>
                    </a:gridCol>
                    <a:gridCol w="1192039">
                      <a:extLst>
                        <a:ext uri="{9D8B030D-6E8A-4147-A177-3AD203B41FA5}">
                          <a16:colId xmlns:a16="http://schemas.microsoft.com/office/drawing/2014/main" val="228191870"/>
                        </a:ext>
                      </a:extLst>
                    </a:gridCol>
                    <a:gridCol w="1192039">
                      <a:extLst>
                        <a:ext uri="{9D8B030D-6E8A-4147-A177-3AD203B41FA5}">
                          <a16:colId xmlns:a16="http://schemas.microsoft.com/office/drawing/2014/main" val="1185811033"/>
                        </a:ext>
                      </a:extLst>
                    </a:gridCol>
                  </a:tblGrid>
                  <a:tr h="762548">
                    <a:tc>
                      <a:txBody>
                        <a:bodyPr/>
                        <a:lstStyle/>
                        <a:p>
                          <a:pPr algn="ctr" latinLnBrk="1"/>
                          <a:r>
                            <a:rPr lang="en-US" altLang="ko-KR" dirty="0"/>
                            <a:t>True parameter</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t>pockets</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Prior </a:t>
                          </a:r>
                          <a14:m>
                            <m:oMath xmlns:m="http://schemas.openxmlformats.org/officeDocument/2006/math">
                              <m:r>
                                <a:rPr lang="en-US" altLang="ko-KR" b="1" i="1" smtClean="0">
                                  <a:solidFill>
                                    <a:schemeClr val="tx1"/>
                                  </a:solidFill>
                                  <a:latin typeface="Cambria Math" panose="02040503050406030204" pitchFamily="18" charset="0"/>
                                </a:rPr>
                                <m:t>𝑷</m:t>
                              </m:r>
                              <m:r>
                                <a:rPr lang="en-US" altLang="ko-KR" b="1" i="1" smtClean="0">
                                  <a:solidFill>
                                    <a:schemeClr val="tx1"/>
                                  </a:solidFill>
                                  <a:latin typeface="Cambria Math" panose="02040503050406030204" pitchFamily="18" charset="0"/>
                                </a:rPr>
                                <m:t>(</m:t>
                              </m:r>
                              <m:sSub>
                                <m:sSubPr>
                                  <m:ctrlPr>
                                    <a:rPr lang="en-US" altLang="ko-KR" b="1" i="1" smtClean="0">
                                      <a:solidFill>
                                        <a:schemeClr val="tx1"/>
                                      </a:solidFill>
                                      <a:latin typeface="Cambria Math" panose="02040503050406030204" pitchFamily="18" charset="0"/>
                                    </a:rPr>
                                  </m:ctrlPr>
                                </m:sSubPr>
                                <m:e>
                                  <m:r>
                                    <a:rPr lang="ko-KR" altLang="en-US" b="1" i="1" smtClean="0">
                                      <a:solidFill>
                                        <a:schemeClr val="tx1"/>
                                      </a:solidFill>
                                      <a:latin typeface="Cambria Math" panose="02040503050406030204" pitchFamily="18" charset="0"/>
                                    </a:rPr>
                                    <m:t>𝜽</m:t>
                                  </m:r>
                                </m:e>
                                <m:sub>
                                  <m:r>
                                    <a:rPr lang="en-US" altLang="ko-KR" b="1" i="1" smtClean="0">
                                      <a:solidFill>
                                        <a:schemeClr val="tx1"/>
                                      </a:solidFill>
                                      <a:latin typeface="Cambria Math" panose="02040503050406030204" pitchFamily="18" charset="0"/>
                                    </a:rPr>
                                    <m:t>𝒊</m:t>
                                  </m:r>
                                </m:sub>
                              </m:sSub>
                              <m:r>
                                <a:rPr lang="en-US" altLang="ko-KR" b="1" i="1" smtClean="0">
                                  <a:solidFill>
                                    <a:schemeClr val="tx1"/>
                                  </a:solidFill>
                                  <a:latin typeface="Cambria Math" panose="02040503050406030204" pitchFamily="18" charset="0"/>
                                </a:rPr>
                                <m:t>|</m:t>
                              </m:r>
                              <m:r>
                                <a:rPr lang="en-US" altLang="ko-KR" b="1" i="1" smtClean="0">
                                  <a:solidFill>
                                    <a:schemeClr val="tx1"/>
                                  </a:solidFill>
                                  <a:latin typeface="Cambria Math" panose="02040503050406030204" pitchFamily="18" charset="0"/>
                                </a:rPr>
                                <m:t>𝒓𝒆𝒅</m:t>
                              </m:r>
                              <m:r>
                                <a:rPr lang="en-US" altLang="ko-KR" b="1" i="1" smtClean="0">
                                  <a:solidFill>
                                    <a:schemeClr val="tx1"/>
                                  </a:solidFill>
                                  <a:latin typeface="Cambria Math" panose="02040503050406030204" pitchFamily="18" charset="0"/>
                                </a:rPr>
                                <m:t>)</m:t>
                              </m:r>
                            </m:oMath>
                          </a14:m>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t>Likelihood </a:t>
                          </a:r>
                          <a14:m>
                            <m:oMath xmlns:m="http://schemas.openxmlformats.org/officeDocument/2006/math">
                              <m:r>
                                <a:rPr lang="en-US" altLang="ko-KR" b="1" i="1" smtClean="0">
                                  <a:solidFill>
                                    <a:schemeClr val="tx1"/>
                                  </a:solidFill>
                                  <a:latin typeface="Cambria Math" panose="02040503050406030204" pitchFamily="18" charset="0"/>
                                </a:rPr>
                                <m:t>𝑷</m:t>
                              </m:r>
                              <m:r>
                                <a:rPr lang="en-US" altLang="ko-KR" b="1" i="1" smtClean="0">
                                  <a:solidFill>
                                    <a:schemeClr val="tx1"/>
                                  </a:solidFill>
                                  <a:latin typeface="Cambria Math" panose="02040503050406030204" pitchFamily="18" charset="0"/>
                                </a:rPr>
                                <m:t>(</m:t>
                              </m:r>
                              <m:r>
                                <a:rPr lang="en-US" altLang="ko-KR" b="1" i="1" smtClean="0">
                                  <a:solidFill>
                                    <a:schemeClr val="tx1"/>
                                  </a:solidFill>
                                  <a:latin typeface="Cambria Math" panose="02040503050406030204" pitchFamily="18" charset="0"/>
                                </a:rPr>
                                <m:t>𝒓𝒆𝒅</m:t>
                              </m:r>
                              <m:r>
                                <a:rPr lang="en-US" altLang="ko-KR" b="1" i="1" smtClean="0">
                                  <a:solidFill>
                                    <a:schemeClr val="tx1"/>
                                  </a:solidFill>
                                  <a:latin typeface="Cambria Math" panose="02040503050406030204" pitchFamily="18" charset="0"/>
                                </a:rPr>
                                <m:t>|</m:t>
                              </m:r>
                              <m:sSub>
                                <m:sSubPr>
                                  <m:ctrlPr>
                                    <a:rPr lang="en-US" altLang="ko-KR" b="1" i="1">
                                      <a:solidFill>
                                        <a:schemeClr val="tx1"/>
                                      </a:solidFill>
                                      <a:latin typeface="Cambria Math" panose="02040503050406030204" pitchFamily="18" charset="0"/>
                                    </a:rPr>
                                  </m:ctrlPr>
                                </m:sSubPr>
                                <m:e>
                                  <m:r>
                                    <a:rPr lang="ko-KR" altLang="en-US" b="1" i="1">
                                      <a:solidFill>
                                        <a:schemeClr val="tx1"/>
                                      </a:solidFill>
                                      <a:latin typeface="Cambria Math" panose="02040503050406030204" pitchFamily="18" charset="0"/>
                                    </a:rPr>
                                    <m:t>𝜽</m:t>
                                  </m:r>
                                </m:e>
                                <m:sub>
                                  <m:r>
                                    <a:rPr lang="en-US" altLang="ko-KR" b="1" i="1">
                                      <a:solidFill>
                                        <a:schemeClr val="tx1"/>
                                      </a:solidFill>
                                      <a:latin typeface="Cambria Math" panose="02040503050406030204" pitchFamily="18" charset="0"/>
                                    </a:rPr>
                                    <m:t>𝒊</m:t>
                                  </m:r>
                                </m:sub>
                              </m:sSub>
                              <m:r>
                                <a:rPr lang="en-US" altLang="ko-KR" b="1" i="1" smtClean="0">
                                  <a:solidFill>
                                    <a:schemeClr val="tx1"/>
                                  </a:solidFill>
                                  <a:latin typeface="Cambria Math" panose="02040503050406030204" pitchFamily="18" charset="0"/>
                                </a:rPr>
                                <m:t>)</m:t>
                              </m:r>
                            </m:oMath>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dirty="0"/>
                            <a:t>Posterior </a:t>
                          </a:r>
                          <a14:m>
                            <m:oMath xmlns:m="http://schemas.openxmlformats.org/officeDocument/2006/math">
                              <m:r>
                                <a:rPr lang="en-US" altLang="ko-KR" b="1" i="1" smtClean="0">
                                  <a:solidFill>
                                    <a:schemeClr val="tx1"/>
                                  </a:solidFill>
                                  <a:latin typeface="Cambria Math" panose="02040503050406030204" pitchFamily="18" charset="0"/>
                                </a:rPr>
                                <m:t>𝑷</m:t>
                              </m:r>
                              <m:r>
                                <a:rPr lang="en-US" altLang="ko-KR" b="1" i="1" smtClean="0">
                                  <a:solidFill>
                                    <a:schemeClr val="tx1"/>
                                  </a:solidFill>
                                  <a:latin typeface="Cambria Math" panose="02040503050406030204" pitchFamily="18" charset="0"/>
                                </a:rPr>
                                <m:t>(</m:t>
                              </m:r>
                              <m:sSub>
                                <m:sSubPr>
                                  <m:ctrlPr>
                                    <a:rPr lang="en-US" altLang="ko-KR" b="1" i="1" smtClean="0">
                                      <a:solidFill>
                                        <a:schemeClr val="tx1"/>
                                      </a:solidFill>
                                      <a:latin typeface="Cambria Math" panose="02040503050406030204" pitchFamily="18" charset="0"/>
                                    </a:rPr>
                                  </m:ctrlPr>
                                </m:sSubPr>
                                <m:e>
                                  <m:r>
                                    <a:rPr lang="ko-KR" altLang="en-US" b="1" i="1" smtClean="0">
                                      <a:solidFill>
                                        <a:schemeClr val="tx1"/>
                                      </a:solidFill>
                                      <a:latin typeface="Cambria Math" panose="02040503050406030204" pitchFamily="18" charset="0"/>
                                    </a:rPr>
                                    <m:t>𝜽</m:t>
                                  </m:r>
                                </m:e>
                                <m:sub>
                                  <m:r>
                                    <a:rPr lang="en-US" altLang="ko-KR" b="1" i="1" smtClean="0">
                                      <a:solidFill>
                                        <a:schemeClr val="tx1"/>
                                      </a:solidFill>
                                      <a:latin typeface="Cambria Math" panose="02040503050406030204" pitchFamily="18" charset="0"/>
                                    </a:rPr>
                                    <m:t>𝒊</m:t>
                                  </m:r>
                                </m:sub>
                              </m:sSub>
                              <m:r>
                                <a:rPr lang="en-US" altLang="ko-KR" b="1" i="1" smtClean="0">
                                  <a:solidFill>
                                    <a:schemeClr val="tx1"/>
                                  </a:solidFill>
                                  <a:latin typeface="Cambria Math" panose="02040503050406030204" pitchFamily="18" charset="0"/>
                                </a:rPr>
                                <m:t>|</m:t>
                              </m:r>
                              <m:r>
                                <a:rPr lang="en-US" altLang="ko-KR" b="1" i="1" smtClean="0">
                                  <a:solidFill>
                                    <a:schemeClr val="tx1"/>
                                  </a:solidFill>
                                  <a:latin typeface="Cambria Math" panose="02040503050406030204" pitchFamily="18" charset="0"/>
                                </a:rPr>
                                <m:t>𝒓𝒆𝒅</m:t>
                              </m:r>
                              <m:r>
                                <a:rPr lang="en-US" altLang="ko-KR" b="1" i="1" smtClean="0">
                                  <a:solidFill>
                                    <a:schemeClr val="tx1"/>
                                  </a:solidFill>
                                  <a:latin typeface="Cambria Math" panose="02040503050406030204" pitchFamily="18" charset="0"/>
                                </a:rPr>
                                <m:t>,</m:t>
                              </m:r>
                              <m:r>
                                <a:rPr lang="en-US" altLang="ko-KR" b="1" i="1" smtClean="0">
                                  <a:solidFill>
                                    <a:schemeClr val="tx1"/>
                                  </a:solidFill>
                                  <a:latin typeface="Cambria Math" panose="02040503050406030204" pitchFamily="18" charset="0"/>
                                </a:rPr>
                                <m:t>𝒓𝒆𝒅</m:t>
                              </m:r>
                              <m:r>
                                <a:rPr lang="en-US" altLang="ko-KR" b="1" i="1" smtClean="0">
                                  <a:solidFill>
                                    <a:schemeClr val="tx1"/>
                                  </a:solidFill>
                                  <a:latin typeface="Cambria Math" panose="02040503050406030204" pitchFamily="18" charset="0"/>
                                </a:rPr>
                                <m:t>)</m:t>
                              </m:r>
                            </m:oMath>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extLst>
                      <a:ext uri="{0D108BD9-81ED-4DB2-BD59-A6C34878D82A}">
                        <a16:rowId xmlns:a16="http://schemas.microsoft.com/office/drawing/2014/main" val="4278285247"/>
                      </a:ext>
                    </a:extLst>
                  </a:tr>
                  <a:tr h="472053">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2000" b="1" i="1" smtClean="0">
                                        <a:latin typeface="Cambria Math" panose="02040503050406030204" pitchFamily="18" charset="0"/>
                                      </a:rPr>
                                    </m:ctrlPr>
                                  </m:sSubPr>
                                  <m:e>
                                    <m:r>
                                      <a:rPr lang="ko-KR" altLang="en-US" sz="2000" b="1" i="1" smtClean="0">
                                        <a:latin typeface="Cambria Math" panose="02040503050406030204" pitchFamily="18" charset="0"/>
                                      </a:rPr>
                                      <m:t>𝜽</m:t>
                                    </m:r>
                                  </m:e>
                                  <m:sub>
                                    <m:r>
                                      <a:rPr lang="en-US" altLang="ko-KR" sz="2000" b="1" i="1" smtClean="0">
                                        <a:latin typeface="Cambria Math" panose="02040503050406030204" pitchFamily="18" charset="0"/>
                                      </a:rPr>
                                      <m:t>𝟏</m:t>
                                    </m:r>
                                  </m:sub>
                                </m:sSub>
                              </m:oMath>
                            </m:oMathPara>
                          </a14:m>
                          <a:endParaRPr lang="ko-KR"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b="1" dirty="0">
                              <a:solidFill>
                                <a:srgbClr val="FF0000"/>
                              </a:solidFill>
                              <a:latin typeface="Batang" panose="02030600000101010101" pitchFamily="18" charset="-127"/>
                              <a:ea typeface="Batang" panose="02030600000101010101" pitchFamily="18" charset="-127"/>
                            </a:rPr>
                            <a:t>OOO</a:t>
                          </a:r>
                          <a:endParaRPr lang="ko-KR"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1/4</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1</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9/36</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9/14</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2518730"/>
                      </a:ext>
                    </a:extLst>
                  </a:tr>
                  <a:tr h="441794">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800" b="1" i="1" smtClean="0">
                                        <a:latin typeface="Cambria Math" panose="02040503050406030204" pitchFamily="18" charset="0"/>
                                      </a:rPr>
                                    </m:ctrlPr>
                                  </m:sSubPr>
                                  <m:e>
                                    <m:r>
                                      <a:rPr lang="ko-KR" altLang="en-US" sz="1800" b="1" i="1" smtClean="0">
                                        <a:latin typeface="Cambria Math" panose="02040503050406030204" pitchFamily="18" charset="0"/>
                                      </a:rPr>
                                      <m:t>𝜽</m:t>
                                    </m:r>
                                  </m:e>
                                  <m:sub>
                                    <m:r>
                                      <a:rPr lang="en-US" altLang="ko-KR" sz="1800" b="1" i="1" smtClean="0">
                                        <a:latin typeface="Cambria Math" panose="02040503050406030204" pitchFamily="18" charset="0"/>
                                      </a:rPr>
                                      <m:t>𝟐</m:t>
                                    </m:r>
                                  </m:sub>
                                </m:sSub>
                              </m:oMath>
                            </m:oMathPara>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OO</a:t>
                          </a:r>
                          <a:r>
                            <a:rPr lang="ko-KR" altLang="en-US" b="1" dirty="0">
                              <a:solidFill>
                                <a:schemeClr val="accent1"/>
                              </a:solidFill>
                              <a:latin typeface="Batang" panose="02030600000101010101" pitchFamily="18" charset="-127"/>
                              <a:ea typeface="Batang" panose="02030600000101010101" pitchFamily="18" charset="-127"/>
                            </a:rPr>
                            <a:t>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2/12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2/3</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4/36</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4/14</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29786"/>
                      </a:ext>
                    </a:extLst>
                  </a:tr>
                  <a:tr h="441794">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800" b="1" i="1" smtClean="0">
                                        <a:latin typeface="Cambria Math" panose="02040503050406030204" pitchFamily="18" charset="0"/>
                                      </a:rPr>
                                    </m:ctrlPr>
                                  </m:sSubPr>
                                  <m:e>
                                    <m:r>
                                      <a:rPr lang="ko-KR" altLang="en-US" sz="1800" b="1" i="1" smtClean="0">
                                        <a:latin typeface="Cambria Math" panose="02040503050406030204" pitchFamily="18" charset="0"/>
                                      </a:rPr>
                                      <m:t>𝜽</m:t>
                                    </m:r>
                                  </m:e>
                                  <m:sub>
                                    <m:r>
                                      <a:rPr lang="en-US" altLang="ko-KR" sz="1800" b="1" i="1" smtClean="0">
                                        <a:latin typeface="Cambria Math" panose="02040503050406030204" pitchFamily="18" charset="0"/>
                                      </a:rPr>
                                      <m:t>𝟑</m:t>
                                    </m:r>
                                  </m:sub>
                                </m:sSub>
                              </m:oMath>
                            </m:oMathPara>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a:t>
                          </a:r>
                          <a:r>
                            <a:rPr lang="ko-KR" altLang="en-US" b="1" dirty="0">
                              <a:solidFill>
                                <a:schemeClr val="accent1"/>
                              </a:solidFill>
                              <a:latin typeface="Batang" panose="02030600000101010101" pitchFamily="18" charset="-127"/>
                              <a:ea typeface="Batang" panose="02030600000101010101" pitchFamily="18" charset="-127"/>
                            </a:rPr>
                            <a:t>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1/3</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1/36</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1/14</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2626405"/>
                      </a:ext>
                    </a:extLst>
                  </a:tr>
                  <a:tr h="441794">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800" b="1" i="1" smtClean="0">
                                        <a:latin typeface="Cambria Math" panose="02040503050406030204" pitchFamily="18" charset="0"/>
                                      </a:rPr>
                                    </m:ctrlPr>
                                  </m:sSubPr>
                                  <m:e>
                                    <m:r>
                                      <a:rPr lang="ko-KR" altLang="en-US" sz="1800" b="1" i="1" smtClean="0">
                                        <a:latin typeface="Cambria Math" panose="02040503050406030204" pitchFamily="18" charset="0"/>
                                      </a:rPr>
                                      <m:t>𝜽</m:t>
                                    </m:r>
                                  </m:e>
                                  <m:sub>
                                    <m:r>
                                      <a:rPr lang="en-US" altLang="ko-KR" sz="1800" b="1" i="1" smtClean="0">
                                        <a:latin typeface="Cambria Math" panose="02040503050406030204" pitchFamily="18" charset="0"/>
                                      </a:rPr>
                                      <m:t>𝟒</m:t>
                                    </m:r>
                                  </m:sub>
                                </m:sSub>
                              </m:oMath>
                            </m:oMathPara>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chemeClr val="accent1"/>
                              </a:solidFill>
                              <a:latin typeface="Batang" panose="02030600000101010101" pitchFamily="18" charset="-127"/>
                              <a:ea typeface="Batang" panose="02030600000101010101" pitchFamily="18" charset="-127"/>
                            </a:rPr>
                            <a:t>OOO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725667"/>
                      </a:ext>
                    </a:extLst>
                  </a:tr>
                </a:tbl>
              </a:graphicData>
            </a:graphic>
          </p:graphicFrame>
        </mc:Choice>
        <mc:Fallback xmlns="">
          <p:graphicFrame>
            <p:nvGraphicFramePr>
              <p:cNvPr id="4" name="표 4">
                <a:extLst>
                  <a:ext uri="{FF2B5EF4-FFF2-40B4-BE49-F238E27FC236}">
                    <a16:creationId xmlns:a16="http://schemas.microsoft.com/office/drawing/2014/main" id="{655A6DB4-F74A-6263-DF23-A4B6C923A4E7}"/>
                  </a:ext>
                </a:extLst>
              </p:cNvPr>
              <p:cNvGraphicFramePr>
                <a:graphicFrameLocks noGrp="1"/>
              </p:cNvGraphicFramePr>
              <p:nvPr>
                <p:extLst>
                  <p:ext uri="{D42A27DB-BD31-4B8C-83A1-F6EECF244321}">
                    <p14:modId xmlns:p14="http://schemas.microsoft.com/office/powerpoint/2010/main" val="2333719066"/>
                  </p:ext>
                </p:extLst>
              </p:nvPr>
            </p:nvGraphicFramePr>
            <p:xfrm>
              <a:off x="838201" y="3012739"/>
              <a:ext cx="10515599" cy="2559983"/>
            </p:xfrm>
            <a:graphic>
              <a:graphicData uri="http://schemas.openxmlformats.org/drawingml/2006/table">
                <a:tbl>
                  <a:tblPr firstRow="1" bandRow="1">
                    <a:tableStyleId>{2D5ABB26-0587-4C30-8999-92F81FD0307C}</a:tableStyleId>
                  </a:tblPr>
                  <a:tblGrid>
                    <a:gridCol w="1199388">
                      <a:extLst>
                        <a:ext uri="{9D8B030D-6E8A-4147-A177-3AD203B41FA5}">
                          <a16:colId xmlns:a16="http://schemas.microsoft.com/office/drawing/2014/main" val="2124670886"/>
                        </a:ext>
                      </a:extLst>
                    </a:gridCol>
                    <a:gridCol w="2163977">
                      <a:extLst>
                        <a:ext uri="{9D8B030D-6E8A-4147-A177-3AD203B41FA5}">
                          <a16:colId xmlns:a16="http://schemas.microsoft.com/office/drawing/2014/main" val="1884310097"/>
                        </a:ext>
                      </a:extLst>
                    </a:gridCol>
                    <a:gridCol w="2384078">
                      <a:extLst>
                        <a:ext uri="{9D8B030D-6E8A-4147-A177-3AD203B41FA5}">
                          <a16:colId xmlns:a16="http://schemas.microsoft.com/office/drawing/2014/main" val="2820468631"/>
                        </a:ext>
                      </a:extLst>
                    </a:gridCol>
                    <a:gridCol w="2384078">
                      <a:extLst>
                        <a:ext uri="{9D8B030D-6E8A-4147-A177-3AD203B41FA5}">
                          <a16:colId xmlns:a16="http://schemas.microsoft.com/office/drawing/2014/main" val="1775070990"/>
                        </a:ext>
                      </a:extLst>
                    </a:gridCol>
                    <a:gridCol w="1192039">
                      <a:extLst>
                        <a:ext uri="{9D8B030D-6E8A-4147-A177-3AD203B41FA5}">
                          <a16:colId xmlns:a16="http://schemas.microsoft.com/office/drawing/2014/main" val="228191870"/>
                        </a:ext>
                      </a:extLst>
                    </a:gridCol>
                    <a:gridCol w="1192039">
                      <a:extLst>
                        <a:ext uri="{9D8B030D-6E8A-4147-A177-3AD203B41FA5}">
                          <a16:colId xmlns:a16="http://schemas.microsoft.com/office/drawing/2014/main" val="1185811033"/>
                        </a:ext>
                      </a:extLst>
                    </a:gridCol>
                  </a:tblGrid>
                  <a:tr h="762548">
                    <a:tc>
                      <a:txBody>
                        <a:bodyPr/>
                        <a:lstStyle/>
                        <a:p>
                          <a:pPr algn="ctr" latinLnBrk="1"/>
                          <a:r>
                            <a:rPr lang="en-US" altLang="ko-KR" dirty="0"/>
                            <a:t>True parameter</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t>pockets</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41432" t="-800" r="-200767" b="-244000"/>
                          </a:stretch>
                        </a:blipFill>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0816" t="-800" r="-100255" b="-244000"/>
                          </a:stretch>
                        </a:blipFill>
                      </a:tcPr>
                    </a:tc>
                    <a:tc gridSpan="2">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1688" t="-800" r="-512" b="-244000"/>
                          </a:stretch>
                        </a:blipFill>
                      </a:tcPr>
                    </a:tc>
                    <a:tc hMerge="1">
                      <a:txBody>
                        <a:bodyPr/>
                        <a:lstStyle/>
                        <a:p>
                          <a:pPr latinLnBrk="1"/>
                          <a:endParaRPr lang="ko-KR" altLang="en-US"/>
                        </a:p>
                      </a:txBody>
                      <a:tcPr/>
                    </a:tc>
                    <a:extLst>
                      <a:ext uri="{0D108BD9-81ED-4DB2-BD59-A6C34878D82A}">
                        <a16:rowId xmlns:a16="http://schemas.microsoft.com/office/drawing/2014/main" val="4278285247"/>
                      </a:ext>
                    </a:extLst>
                  </a:tr>
                  <a:tr h="472053">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8" t="-161538" r="-777157" b="-291026"/>
                          </a:stretch>
                        </a:blipFill>
                      </a:tcPr>
                    </a:tc>
                    <a:tc>
                      <a:txBody>
                        <a:bodyPr/>
                        <a:lstStyle/>
                        <a:p>
                          <a:pPr algn="ctr" latinLnBrk="1"/>
                          <a:r>
                            <a:rPr lang="ko-KR" altLang="en-US" b="1" dirty="0">
                              <a:solidFill>
                                <a:srgbClr val="FF0000"/>
                              </a:solidFill>
                              <a:latin typeface="Batang" panose="02030600000101010101" pitchFamily="18" charset="-127"/>
                              <a:ea typeface="Batang" panose="02030600000101010101" pitchFamily="18" charset="-127"/>
                            </a:rPr>
                            <a:t>OOO</a:t>
                          </a:r>
                          <a:endParaRPr lang="ko-KR"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1/4</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1</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9/36</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9/14</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2518730"/>
                      </a:ext>
                    </a:extLst>
                  </a:tr>
                  <a:tr h="441794">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8" t="-279452" r="-777157" b="-210959"/>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OO</a:t>
                          </a:r>
                          <a:r>
                            <a:rPr lang="ko-KR" altLang="en-US" b="1" dirty="0">
                              <a:solidFill>
                                <a:schemeClr val="accent1"/>
                              </a:solidFill>
                              <a:latin typeface="Batang" panose="02030600000101010101" pitchFamily="18" charset="-127"/>
                              <a:ea typeface="Batang" panose="02030600000101010101" pitchFamily="18" charset="-127"/>
                            </a:rPr>
                            <a:t>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2/12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2/3</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4/36</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4/14</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29786"/>
                      </a:ext>
                    </a:extLst>
                  </a:tr>
                  <a:tr h="441794">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8" t="-384722" r="-777157" b="-113889"/>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a:t>
                          </a:r>
                          <a:r>
                            <a:rPr lang="ko-KR" altLang="en-US" b="1" dirty="0">
                              <a:solidFill>
                                <a:schemeClr val="accent1"/>
                              </a:solidFill>
                              <a:latin typeface="Batang" panose="02030600000101010101" pitchFamily="18" charset="-127"/>
                              <a:ea typeface="Batang" panose="02030600000101010101" pitchFamily="18" charset="-127"/>
                            </a:rPr>
                            <a:t>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1/3</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1/36</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1/14</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2626405"/>
                      </a:ext>
                    </a:extLst>
                  </a:tr>
                  <a:tr h="441794">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8" t="-478082" r="-777157" b="-12329"/>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chemeClr val="accent1"/>
                              </a:solidFill>
                              <a:latin typeface="Batang" panose="02030600000101010101" pitchFamily="18" charset="-127"/>
                              <a:ea typeface="Batang" panose="02030600000101010101" pitchFamily="18" charset="-127"/>
                            </a:rPr>
                            <a:t>OOO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725667"/>
                      </a:ext>
                    </a:extLst>
                  </a:tr>
                </a:tbl>
              </a:graphicData>
            </a:graphic>
          </p:graphicFrame>
        </mc:Fallback>
      </mc:AlternateContent>
    </p:spTree>
    <p:extLst>
      <p:ext uri="{BB962C8B-B14F-4D97-AF65-F5344CB8AC3E}">
        <p14:creationId xmlns:p14="http://schemas.microsoft.com/office/powerpoint/2010/main" val="11837660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5.6 </a:t>
            </a:r>
            <a:r>
              <a:rPr kumimoji="1" lang="en-US" altLang="en-US" sz="4000"/>
              <a:t>Bayesian Statistics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 Bayesian statistical method updates the </a:t>
            </a:r>
            <a:r>
              <a:rPr kumimoji="1" lang="en-US" altLang="en-US" b="1" dirty="0"/>
              <a:t>posterior probability </a:t>
            </a:r>
            <a:r>
              <a:rPr kumimoji="1" lang="en-US" altLang="en-US" dirty="0"/>
              <a:t>using </a:t>
            </a:r>
            <a:r>
              <a:rPr kumimoji="1" lang="en-US" altLang="en-US" b="1" dirty="0"/>
              <a:t>likelihood</a:t>
            </a:r>
            <a:r>
              <a:rPr kumimoji="1" lang="en-US" altLang="en-US" dirty="0"/>
              <a:t> and </a:t>
            </a:r>
            <a:r>
              <a:rPr kumimoji="1" lang="en-US" altLang="en-US" b="1" dirty="0"/>
              <a:t>prior probability </a:t>
            </a:r>
            <a:r>
              <a:rPr kumimoji="1" lang="en-US" altLang="en-US" dirty="0"/>
              <a:t>in this way, and calculates the probability distribution of the parameter.</a:t>
            </a:r>
          </a:p>
          <a:p>
            <a:r>
              <a:rPr kumimoji="1" lang="en-US" altLang="en-US" b="1" dirty="0"/>
              <a:t>Bayesian methods </a:t>
            </a:r>
            <a:r>
              <a:rPr kumimoji="1" lang="en-US" altLang="en-US" dirty="0"/>
              <a:t>typically </a:t>
            </a:r>
            <a:r>
              <a:rPr kumimoji="1" lang="en-US" altLang="en-US" b="1" dirty="0"/>
              <a:t>generalize much better when limited training data </a:t>
            </a:r>
            <a:r>
              <a:rPr kumimoji="1" lang="en-US" altLang="en-US" dirty="0"/>
              <a:t>is available but typically suﬀer from </a:t>
            </a:r>
            <a:r>
              <a:rPr kumimoji="1" lang="en-US" altLang="en-US" b="1" dirty="0"/>
              <a:t>high computational cost </a:t>
            </a:r>
            <a:r>
              <a:rPr kumimoji="1" lang="en-US" altLang="en-US" dirty="0"/>
              <a:t>when the number of training examples is large</a:t>
            </a:r>
          </a:p>
        </p:txBody>
      </p:sp>
    </p:spTree>
    <p:extLst>
      <p:ext uri="{BB962C8B-B14F-4D97-AF65-F5344CB8AC3E}">
        <p14:creationId xmlns:p14="http://schemas.microsoft.com/office/powerpoint/2010/main" val="6025795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Summary</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515600" cy="4351338"/>
          </a:xfrm>
        </p:spPr>
        <p:txBody>
          <a:bodyPr/>
          <a:lstStyle/>
          <a:p>
            <a:r>
              <a:rPr kumimoji="1" lang="en-US" altLang="en-US" dirty="0"/>
              <a:t>Understand what Machine learning is</a:t>
            </a:r>
          </a:p>
          <a:p>
            <a:r>
              <a:rPr kumimoji="1" lang="en-US" altLang="en-US" dirty="0"/>
              <a:t>How to make a good machine learning model?</a:t>
            </a:r>
          </a:p>
          <a:p>
            <a:pPr lvl="1"/>
            <a:r>
              <a:rPr kumimoji="1" lang="en-US" altLang="en-US" dirty="0"/>
              <a:t>control underfitting, overfitting</a:t>
            </a:r>
          </a:p>
          <a:p>
            <a:r>
              <a:rPr kumimoji="1" lang="en-US" altLang="en-US" dirty="0"/>
              <a:t>Statistics related to machine learning</a:t>
            </a:r>
          </a:p>
          <a:p>
            <a:pPr lvl="1"/>
            <a:r>
              <a:rPr kumimoji="1" lang="en-US" altLang="en-US" dirty="0"/>
              <a:t>Point estimation</a:t>
            </a:r>
          </a:p>
          <a:p>
            <a:pPr lvl="1"/>
            <a:r>
              <a:rPr kumimoji="1" lang="en-US" altLang="en-US" dirty="0"/>
              <a:t>Maximum likelihood estimation</a:t>
            </a:r>
          </a:p>
          <a:p>
            <a:pPr lvl="1"/>
            <a:r>
              <a:rPr kumimoji="1" lang="en-US" altLang="en-US" dirty="0"/>
              <a:t>Bayesian estimation</a:t>
            </a:r>
          </a:p>
          <a:p>
            <a:pPr lvl="1"/>
            <a:endParaRPr kumimoji="1" lang="en-US" altLang="en-US" dirty="0"/>
          </a:p>
        </p:txBody>
      </p:sp>
    </p:spTree>
    <p:extLst>
      <p:ext uri="{BB962C8B-B14F-4D97-AF65-F5344CB8AC3E}">
        <p14:creationId xmlns:p14="http://schemas.microsoft.com/office/powerpoint/2010/main" val="392932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5.1.1 The Task, T</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Many Kinds of tasks can be solved with machine learning. Some of the most common ML tasks include the following:</a:t>
            </a:r>
          </a:p>
          <a:p>
            <a:r>
              <a:rPr kumimoji="1" lang="en-US" altLang="en-US" b="1" dirty="0"/>
              <a:t>Classification</a:t>
            </a:r>
          </a:p>
          <a:p>
            <a:r>
              <a:rPr kumimoji="1" lang="en-US" altLang="en-US" b="1" dirty="0"/>
              <a:t>Classification with missing inputs</a:t>
            </a:r>
          </a:p>
          <a:p>
            <a:endParaRPr kumimoji="1" lang="en-US" altLang="en-US" b="1" dirty="0"/>
          </a:p>
          <a:p>
            <a:endParaRPr kumimoji="1" lang="en-US" altLang="en-US" b="1" dirty="0"/>
          </a:p>
        </p:txBody>
      </p:sp>
    </p:spTree>
    <p:extLst>
      <p:ext uri="{BB962C8B-B14F-4D97-AF65-F5344CB8AC3E}">
        <p14:creationId xmlns:p14="http://schemas.microsoft.com/office/powerpoint/2010/main" val="4186670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5.1.1 The Task, T</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Regression</a:t>
            </a:r>
          </a:p>
          <a:p>
            <a:r>
              <a:rPr kumimoji="1" lang="en-US" altLang="en-US" b="1" dirty="0"/>
              <a:t>Transcription</a:t>
            </a:r>
          </a:p>
          <a:p>
            <a:r>
              <a:rPr kumimoji="1" lang="en-US" altLang="en-US" b="1" dirty="0"/>
              <a:t>Machine translation</a:t>
            </a:r>
          </a:p>
          <a:p>
            <a:endParaRPr kumimoji="1" lang="en-US" altLang="en-US" b="1" dirty="0"/>
          </a:p>
          <a:p>
            <a:endParaRPr kumimoji="1" lang="en-US" altLang="en-US" b="1" dirty="0"/>
          </a:p>
        </p:txBody>
      </p:sp>
      <p:pic>
        <p:nvPicPr>
          <p:cNvPr id="1026" name="Picture 2">
            <a:extLst>
              <a:ext uri="{FF2B5EF4-FFF2-40B4-BE49-F238E27FC236}">
                <a16:creationId xmlns:a16="http://schemas.microsoft.com/office/drawing/2014/main" id="{EDBDA3ED-7AFD-667B-CEE9-7827EA24EC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5920" y="784859"/>
            <a:ext cx="2857500" cy="23526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네이버 클라우드 플랫폼 OCR">
            <a:extLst>
              <a:ext uri="{FF2B5EF4-FFF2-40B4-BE49-F238E27FC236}">
                <a16:creationId xmlns:a16="http://schemas.microsoft.com/office/drawing/2014/main" id="{A612327C-EFE1-E265-D9EA-D0EA63AB4A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602737"/>
            <a:ext cx="4117340" cy="2470404"/>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C541CBAB-F5D0-9CBD-CBCB-1C4EFF8DF0B0}"/>
              </a:ext>
            </a:extLst>
          </p:cNvPr>
          <p:cNvPicPr>
            <a:picLocks noChangeAspect="1"/>
          </p:cNvPicPr>
          <p:nvPr/>
        </p:nvPicPr>
        <p:blipFill>
          <a:blip r:embed="rId5"/>
          <a:stretch>
            <a:fillRect/>
          </a:stretch>
        </p:blipFill>
        <p:spPr>
          <a:xfrm>
            <a:off x="1037519" y="4064866"/>
            <a:ext cx="3839281" cy="1080928"/>
          </a:xfrm>
          <a:prstGeom prst="rect">
            <a:avLst/>
          </a:prstGeom>
        </p:spPr>
      </p:pic>
    </p:spTree>
    <p:extLst>
      <p:ext uri="{BB962C8B-B14F-4D97-AF65-F5344CB8AC3E}">
        <p14:creationId xmlns:p14="http://schemas.microsoft.com/office/powerpoint/2010/main" val="545657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5.1.1 The Task, T</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Structured output</a:t>
            </a:r>
          </a:p>
          <a:p>
            <a:r>
              <a:rPr kumimoji="1" lang="en-US" altLang="en-US" b="1" dirty="0"/>
              <a:t>Anomaly detection</a:t>
            </a:r>
          </a:p>
          <a:p>
            <a:r>
              <a:rPr kumimoji="1" lang="en-US" altLang="en-US" b="1" dirty="0"/>
              <a:t>Synthesis and sampling</a:t>
            </a:r>
          </a:p>
          <a:p>
            <a:endParaRPr kumimoji="1" lang="en-US" altLang="en-US" b="1" dirty="0"/>
          </a:p>
        </p:txBody>
      </p:sp>
      <p:pic>
        <p:nvPicPr>
          <p:cNvPr id="5" name="그림 4">
            <a:extLst>
              <a:ext uri="{FF2B5EF4-FFF2-40B4-BE49-F238E27FC236}">
                <a16:creationId xmlns:a16="http://schemas.microsoft.com/office/drawing/2014/main" id="{2849ED63-D072-7076-B261-DA0D9F4F4B44}"/>
              </a:ext>
            </a:extLst>
          </p:cNvPr>
          <p:cNvPicPr>
            <a:picLocks noChangeAspect="1"/>
          </p:cNvPicPr>
          <p:nvPr/>
        </p:nvPicPr>
        <p:blipFill>
          <a:blip r:embed="rId3"/>
          <a:stretch>
            <a:fillRect/>
          </a:stretch>
        </p:blipFill>
        <p:spPr>
          <a:xfrm>
            <a:off x="7521767" y="1211618"/>
            <a:ext cx="3832033" cy="2311305"/>
          </a:xfrm>
          <a:prstGeom prst="rect">
            <a:avLst/>
          </a:prstGeom>
        </p:spPr>
      </p:pic>
      <p:pic>
        <p:nvPicPr>
          <p:cNvPr id="8" name="그림 7">
            <a:extLst>
              <a:ext uri="{FF2B5EF4-FFF2-40B4-BE49-F238E27FC236}">
                <a16:creationId xmlns:a16="http://schemas.microsoft.com/office/drawing/2014/main" id="{FC2922F1-6BC3-7516-E0B7-6326822CB1B8}"/>
              </a:ext>
            </a:extLst>
          </p:cNvPr>
          <p:cNvPicPr>
            <a:picLocks noChangeAspect="1"/>
          </p:cNvPicPr>
          <p:nvPr/>
        </p:nvPicPr>
        <p:blipFill>
          <a:blip r:embed="rId4"/>
          <a:stretch>
            <a:fillRect/>
          </a:stretch>
        </p:blipFill>
        <p:spPr>
          <a:xfrm>
            <a:off x="7418380" y="3522923"/>
            <a:ext cx="3743847" cy="2114845"/>
          </a:xfrm>
          <a:prstGeom prst="rect">
            <a:avLst/>
          </a:prstGeom>
        </p:spPr>
      </p:pic>
    </p:spTree>
    <p:extLst>
      <p:ext uri="{BB962C8B-B14F-4D97-AF65-F5344CB8AC3E}">
        <p14:creationId xmlns:p14="http://schemas.microsoft.com/office/powerpoint/2010/main" val="57575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5.1.1 The Task, T</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Imputation of missing values</a:t>
            </a:r>
          </a:p>
          <a:p>
            <a:r>
              <a:rPr kumimoji="1" lang="en-US" altLang="en-US" b="1" dirty="0"/>
              <a:t>Denoising</a:t>
            </a:r>
          </a:p>
          <a:p>
            <a:r>
              <a:rPr kumimoji="1" lang="en-US" altLang="en-US" b="1" dirty="0"/>
              <a:t>Density estimation</a:t>
            </a:r>
          </a:p>
          <a:p>
            <a:endParaRPr kumimoji="1" lang="en-US" altLang="en-US" b="1" dirty="0"/>
          </a:p>
          <a:p>
            <a:endParaRPr kumimoji="1" lang="en-US" altLang="en-US" b="1" dirty="0"/>
          </a:p>
        </p:txBody>
      </p:sp>
    </p:spTree>
    <p:extLst>
      <p:ext uri="{BB962C8B-B14F-4D97-AF65-F5344CB8AC3E}">
        <p14:creationId xmlns:p14="http://schemas.microsoft.com/office/powerpoint/2010/main" val="2385794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5.1.2 The Performance Measure, P</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performance measure P</a:t>
            </a:r>
            <a:r>
              <a:rPr kumimoji="1" lang="en-US" altLang="en-US" dirty="0"/>
              <a:t> </a:t>
            </a:r>
            <a:r>
              <a:rPr kumimoji="1" lang="en-US" altLang="en-US" b="1" dirty="0"/>
              <a:t>is speciﬁc </a:t>
            </a:r>
            <a:r>
              <a:rPr kumimoji="1" lang="en-US" altLang="en-US" dirty="0"/>
              <a:t>to the </a:t>
            </a:r>
            <a:r>
              <a:rPr kumimoji="1" lang="en-US" altLang="en-US" b="1" dirty="0"/>
              <a:t>task T </a:t>
            </a:r>
            <a:r>
              <a:rPr kumimoji="1" lang="en-US" altLang="en-US" dirty="0"/>
              <a:t>being carried out by the system</a:t>
            </a:r>
          </a:p>
          <a:p>
            <a:r>
              <a:rPr kumimoji="1" lang="en-US" altLang="en-US" dirty="0"/>
              <a:t>For tasks such as </a:t>
            </a:r>
            <a:r>
              <a:rPr kumimoji="1" lang="en-US" altLang="en-US" b="1" dirty="0"/>
              <a:t>classiﬁcation</a:t>
            </a:r>
            <a:r>
              <a:rPr kumimoji="1" lang="en-US" altLang="en-US" dirty="0"/>
              <a:t>, </a:t>
            </a:r>
            <a:r>
              <a:rPr kumimoji="1" lang="en-US" altLang="en-US" b="1" dirty="0"/>
              <a:t>transcription </a:t>
            </a:r>
            <a:r>
              <a:rPr kumimoji="1" lang="en-US" altLang="en-US" dirty="0"/>
              <a:t>we often measure the </a:t>
            </a:r>
            <a:r>
              <a:rPr kumimoji="1" lang="en-US" altLang="en-US" b="1" dirty="0"/>
              <a:t>accuracy </a:t>
            </a:r>
            <a:r>
              <a:rPr kumimoji="1" lang="en-US" altLang="ko-KR" b="1" dirty="0"/>
              <a:t>or error rate </a:t>
            </a:r>
            <a:r>
              <a:rPr kumimoji="1" lang="en-US" altLang="en-US" dirty="0"/>
              <a:t>of the model.</a:t>
            </a:r>
          </a:p>
          <a:p>
            <a:r>
              <a:rPr kumimoji="1" lang="en-US" altLang="en-US" dirty="0"/>
              <a:t>The most common approach for </a:t>
            </a:r>
            <a:r>
              <a:rPr kumimoji="1" lang="en-US" altLang="en-US" b="1" dirty="0"/>
              <a:t>density estimation</a:t>
            </a:r>
            <a:r>
              <a:rPr kumimoji="1" lang="en-US" altLang="en-US" dirty="0"/>
              <a:t> is to report the </a:t>
            </a:r>
            <a:r>
              <a:rPr kumimoji="1" lang="en-US" altLang="en-US" b="1" dirty="0"/>
              <a:t>average log-probability </a:t>
            </a:r>
            <a:r>
              <a:rPr kumimoji="1" lang="en-US" altLang="en-US" dirty="0"/>
              <a:t>the model assigns to some examples</a:t>
            </a:r>
          </a:p>
        </p:txBody>
      </p:sp>
    </p:spTree>
    <p:extLst>
      <p:ext uri="{BB962C8B-B14F-4D97-AF65-F5344CB8AC3E}">
        <p14:creationId xmlns:p14="http://schemas.microsoft.com/office/powerpoint/2010/main" val="404140599"/>
      </p:ext>
    </p:extLst>
  </p:cSld>
  <p:clrMapOvr>
    <a:masterClrMapping/>
  </p:clrMapOvr>
</p:sld>
</file>

<file path=ppt/theme/theme1.xml><?xml version="1.0" encoding="utf-8"?>
<a:theme xmlns:a="http://schemas.openxmlformats.org/drawingml/2006/main" name="1_디자인 사용자 지정">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1695</TotalTime>
  <Words>3788</Words>
  <Application>Microsoft Office PowerPoint</Application>
  <PresentationFormat>와이드스크린</PresentationFormat>
  <Paragraphs>430</Paragraphs>
  <Slides>46</Slides>
  <Notes>44</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46</vt:i4>
      </vt:variant>
    </vt:vector>
  </HeadingPairs>
  <TitlesOfParts>
    <vt:vector size="58" baseType="lpstr">
      <vt:lpstr>NanumSquareOTF_ac</vt:lpstr>
      <vt:lpstr>NanumSquareOTF_ac Bold</vt:lpstr>
      <vt:lpstr>Noto Sans KR</vt:lpstr>
      <vt:lpstr>맑은 고딕</vt:lpstr>
      <vt:lpstr>Batang</vt:lpstr>
      <vt:lpstr>Arial</vt:lpstr>
      <vt:lpstr>Calibri</vt:lpstr>
      <vt:lpstr>Calibri Light</vt:lpstr>
      <vt:lpstr>Cambria Math</vt:lpstr>
      <vt:lpstr>Courier New</vt:lpstr>
      <vt:lpstr>Wingdings</vt:lpstr>
      <vt:lpstr>1_디자인 사용자 지정</vt:lpstr>
      <vt:lpstr>5. Machine Learning Basic</vt:lpstr>
      <vt:lpstr>Summary</vt:lpstr>
      <vt:lpstr>Contents</vt:lpstr>
      <vt:lpstr>5.1 Learning Algorithms</vt:lpstr>
      <vt:lpstr>5.1.1 The Task, T</vt:lpstr>
      <vt:lpstr>5.1.1 The Task, T</vt:lpstr>
      <vt:lpstr>5.1.1 The Task, T</vt:lpstr>
      <vt:lpstr>5.1.1 The Task, T</vt:lpstr>
      <vt:lpstr>5.1.2 The Performance Measure, P</vt:lpstr>
      <vt:lpstr>5.1.2 The Performance Measure, P</vt:lpstr>
      <vt:lpstr>5.1.3 The Experience, E</vt:lpstr>
      <vt:lpstr>5.1.3 The Experience, E</vt:lpstr>
      <vt:lpstr>5.1.3 The Experience, E</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5.2.1 the no free lunch theorem</vt:lpstr>
      <vt:lpstr>5.2.2 Regularization</vt:lpstr>
      <vt:lpstr>5.3 Hyperparameters and Validation Sets</vt:lpstr>
      <vt:lpstr>5.3 Hyperparameters and Validation Sets</vt:lpstr>
      <vt:lpstr>5.3 Hyperparameters and Validation Sets</vt:lpstr>
      <vt:lpstr>5.3 Hyperparameters and Validation Sets</vt:lpstr>
      <vt:lpstr>5.4 Estimators, Bias and Variance</vt:lpstr>
      <vt:lpstr>5.4.1 Point Estimation</vt:lpstr>
      <vt:lpstr>5.4.2 Bias</vt:lpstr>
      <vt:lpstr>5.4.3 Variance and Standard Error</vt:lpstr>
      <vt:lpstr>5.4.3 Variance and Standard Error</vt:lpstr>
      <vt:lpstr>5.4.3 Variance and Standard Error</vt:lpstr>
      <vt:lpstr>5.4.3 Variance and Standard Error</vt:lpstr>
      <vt:lpstr>5.5 Maximum Likelihood Estimation</vt:lpstr>
      <vt:lpstr>5.5 Maximum Likelihood Estimation</vt:lpstr>
      <vt:lpstr>5.5 Maximum Likelihood Estimation</vt:lpstr>
      <vt:lpstr>5.5 Maximum Likelihood Estimation</vt:lpstr>
      <vt:lpstr>5.5 Maximum Likelihood Estimation</vt:lpstr>
      <vt:lpstr>5.6 Bayesian Statistics</vt:lpstr>
      <vt:lpstr>5.6 Bayesian Statistics</vt:lpstr>
      <vt:lpstr>5.6 Bayesian Statistics</vt:lpstr>
      <vt:lpstr>5.6 Bayesian Statistics</vt:lpstr>
      <vt:lpstr>5.6 Bayesian Statistics</vt:lpstr>
      <vt:lpstr>5.6 Bayesian Statistics</vt:lpstr>
      <vt:lpstr>5.6 Bayesian Statistics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전민혜</dc:creator>
  <cp:lastModifiedBy>정지운</cp:lastModifiedBy>
  <cp:revision>259</cp:revision>
  <dcterms:created xsi:type="dcterms:W3CDTF">2022-07-12T16:13:48Z</dcterms:created>
  <dcterms:modified xsi:type="dcterms:W3CDTF">2023-02-10T03:45:43Z</dcterms:modified>
</cp:coreProperties>
</file>