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19"/>
  </p:notesMasterIdLst>
  <p:sldIdLst>
    <p:sldId id="257" r:id="rId2"/>
    <p:sldId id="278" r:id="rId3"/>
    <p:sldId id="279" r:id="rId4"/>
    <p:sldId id="291" r:id="rId5"/>
    <p:sldId id="280" r:id="rId6"/>
    <p:sldId id="281" r:id="rId7"/>
    <p:sldId id="282" r:id="rId8"/>
    <p:sldId id="283" r:id="rId9"/>
    <p:sldId id="284" r:id="rId10"/>
    <p:sldId id="285" r:id="rId11"/>
    <p:sldId id="287" r:id="rId12"/>
    <p:sldId id="293" r:id="rId13"/>
    <p:sldId id="286" r:id="rId14"/>
    <p:sldId id="288" r:id="rId15"/>
    <p:sldId id="289" r:id="rId16"/>
    <p:sldId id="290" r:id="rId17"/>
    <p:sldId id="292" r:id="rId1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50" autoAdjust="0"/>
    <p:restoredTop sz="71971" autoAdjust="0"/>
  </p:normalViewPr>
  <p:slideViewPr>
    <p:cSldViewPr snapToGrid="0" snapToObjects="1">
      <p:cViewPr>
        <p:scale>
          <a:sx n="66" d="100"/>
          <a:sy n="66" d="100"/>
        </p:scale>
        <p:origin x="2904" y="40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429B4-BF05-4CB4-B0D2-67A8610105B3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75FA2-6C42-4D6B-BC32-C1F878E1B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72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20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L1</a:t>
            </a:r>
            <a:r>
              <a:rPr lang="ko-KR" altLang="en-US" dirty="0"/>
              <a:t>은 절대값 형태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그 </a:t>
            </a:r>
            <a:r>
              <a:rPr lang="ko-KR" altLang="en-US" dirty="0" err="1"/>
              <a:t>미분값은</a:t>
            </a:r>
            <a:r>
              <a:rPr lang="ko-KR" altLang="en-US" dirty="0"/>
              <a:t> </a:t>
            </a:r>
            <a:r>
              <a:rPr lang="en-US" altLang="ko-KR" dirty="0"/>
              <a:t>1, -1 </a:t>
            </a:r>
            <a:r>
              <a:rPr lang="ko-KR" altLang="en-US" dirty="0"/>
              <a:t>이라는 값을 가지고</a:t>
            </a:r>
            <a:endParaRPr lang="en-US" altLang="ko-KR" dirty="0"/>
          </a:p>
          <a:p>
            <a:r>
              <a:rPr lang="en-US" altLang="ko-KR" dirty="0"/>
              <a:t>Weight</a:t>
            </a:r>
            <a:r>
              <a:rPr lang="ko-KR" altLang="en-US" dirty="0"/>
              <a:t>을 정확히 </a:t>
            </a:r>
            <a:r>
              <a:rPr lang="en-US" altLang="ko-KR" dirty="0"/>
              <a:t>0</a:t>
            </a:r>
            <a:r>
              <a:rPr lang="ko-KR" altLang="en-US" dirty="0"/>
              <a:t>으로 만들 수 있어</a:t>
            </a:r>
            <a:endParaRPr lang="en-US" altLang="ko-KR" dirty="0"/>
          </a:p>
          <a:p>
            <a:r>
              <a:rPr lang="ko-KR" altLang="en-US" dirty="0"/>
              <a:t>중요한 </a:t>
            </a:r>
            <a:r>
              <a:rPr lang="en-US" altLang="ko-KR" dirty="0"/>
              <a:t>weigh</a:t>
            </a:r>
            <a:r>
              <a:rPr lang="ko-KR" altLang="en-US" dirty="0"/>
              <a:t>만 남기는 </a:t>
            </a:r>
            <a:r>
              <a:rPr lang="en-US" altLang="ko-KR" dirty="0"/>
              <a:t>feature selector </a:t>
            </a:r>
            <a:r>
              <a:rPr lang="ko-KR" altLang="en-US" dirty="0"/>
              <a:t>역할</a:t>
            </a:r>
            <a:endParaRPr lang="en-US" altLang="ko-KR" dirty="0"/>
          </a:p>
          <a:p>
            <a:r>
              <a:rPr lang="en-US" altLang="ko-KR" dirty="0"/>
              <a:t>0</a:t>
            </a:r>
            <a:r>
              <a:rPr lang="ko-KR" altLang="en-US" dirty="0"/>
              <a:t>이 되는 </a:t>
            </a:r>
            <a:r>
              <a:rPr lang="en-US" altLang="ko-KR" dirty="0"/>
              <a:t>weigh</a:t>
            </a:r>
            <a:r>
              <a:rPr lang="ko-KR" altLang="en-US" dirty="0"/>
              <a:t>도 있어서 모델에 </a:t>
            </a:r>
            <a:r>
              <a:rPr lang="en-US" altLang="ko-KR" dirty="0"/>
              <a:t>sparse </a:t>
            </a:r>
            <a:r>
              <a:rPr lang="ko-KR" altLang="en-US" dirty="0"/>
              <a:t>함이 생김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L2</a:t>
            </a:r>
            <a:r>
              <a:rPr lang="ko-KR" altLang="en-US" dirty="0"/>
              <a:t>는 제곱형태</a:t>
            </a:r>
            <a:r>
              <a:rPr lang="en-US" altLang="ko-KR" dirty="0"/>
              <a:t>..</a:t>
            </a:r>
          </a:p>
          <a:p>
            <a:r>
              <a:rPr lang="ko-KR" altLang="en-US" dirty="0" err="1"/>
              <a:t>미분값은</a:t>
            </a:r>
            <a:r>
              <a:rPr lang="ko-KR" altLang="en-US" dirty="0"/>
              <a:t> </a:t>
            </a:r>
            <a:r>
              <a:rPr lang="en-US" altLang="ko-KR" dirty="0"/>
              <a:t>w</a:t>
            </a:r>
            <a:r>
              <a:rPr lang="ko-KR" altLang="en-US" dirty="0"/>
              <a:t>자체</a:t>
            </a:r>
            <a:endParaRPr lang="en-US" altLang="ko-KR" dirty="0"/>
          </a:p>
          <a:p>
            <a:r>
              <a:rPr lang="en-US" altLang="ko-KR" dirty="0"/>
              <a:t>Weight</a:t>
            </a:r>
            <a:r>
              <a:rPr lang="ko-KR" altLang="en-US" dirty="0"/>
              <a:t>을 작게 만드는 역할을 하고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전반적으로 모델의 복잡도를 낮추는 역할을 함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954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미분시</a:t>
            </a:r>
            <a:r>
              <a:rPr lang="ko-KR" altLang="en-US" dirty="0"/>
              <a:t> </a:t>
            </a:r>
            <a:r>
              <a:rPr lang="en-US" altLang="ko-KR" dirty="0"/>
              <a:t>weight</a:t>
            </a:r>
            <a:r>
              <a:rPr lang="ko-KR" altLang="en-US" dirty="0"/>
              <a:t>의 크기에 상관 없이 부호에 따라 일정한 </a:t>
            </a:r>
            <a:r>
              <a:rPr lang="ko-KR" altLang="en-US" dirty="0" err="1"/>
              <a:t>상수값을</a:t>
            </a:r>
            <a:r>
              <a:rPr lang="ko-KR" altLang="en-US" dirty="0"/>
              <a:t> 빼거나 더해주게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특정 </a:t>
            </a:r>
            <a:r>
              <a:rPr lang="en-US" altLang="ko-KR" dirty="0"/>
              <a:t>weight</a:t>
            </a:r>
            <a:r>
              <a:rPr lang="ko-KR" altLang="en-US" dirty="0"/>
              <a:t>를 </a:t>
            </a:r>
            <a:r>
              <a:rPr lang="en-US" altLang="ko-KR" dirty="0"/>
              <a:t>0</a:t>
            </a:r>
            <a:r>
              <a:rPr lang="ko-KR" altLang="en-US" dirty="0"/>
              <a:t>으로 만들 수 있어서 원하는 </a:t>
            </a:r>
            <a:r>
              <a:rPr lang="en-US" altLang="ko-KR" dirty="0"/>
              <a:t>weight</a:t>
            </a:r>
            <a:r>
              <a:rPr lang="ko-KR" altLang="en-US" dirty="0"/>
              <a:t>만 남길 수 있는 </a:t>
            </a:r>
            <a:r>
              <a:rPr lang="en-US" altLang="ko-KR" dirty="0"/>
              <a:t>feature selector </a:t>
            </a:r>
            <a:r>
              <a:rPr lang="ko-KR" altLang="en-US" dirty="0"/>
              <a:t>역할을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통해 특정 가중치를 삭제해 모델의 복잡도를 낮출 수도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669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모델을 </a:t>
            </a:r>
            <a:r>
              <a:rPr lang="en-US" altLang="ko-KR" dirty="0"/>
              <a:t>generalize </a:t>
            </a:r>
            <a:r>
              <a:rPr lang="ko-KR" altLang="en-US" dirty="0"/>
              <a:t>하는 가장 좋은 방법은 더 많은 데이터로 훈련을 하는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물론 실제 상황에서는 데이터가 한정 되어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문제를 극복하는 방법으로 가짜 자료를 만들어서 </a:t>
            </a:r>
            <a:r>
              <a:rPr lang="en-US" altLang="ko-KR" dirty="0"/>
              <a:t>train </a:t>
            </a:r>
            <a:r>
              <a:rPr lang="ko-KR" altLang="en-US" dirty="0"/>
              <a:t>데이터에 추가하는 것이다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803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이는 분류 문제에서 적용하기 쉽다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Classifier</a:t>
            </a:r>
            <a:r>
              <a:rPr lang="ko-KR" altLang="en-US" dirty="0"/>
              <a:t>는 복잡한 고차원 입력 </a:t>
            </a:r>
            <a:r>
              <a:rPr lang="en-US" altLang="ko-KR" dirty="0"/>
              <a:t>x</a:t>
            </a:r>
            <a:r>
              <a:rPr lang="ko-KR" altLang="en-US" dirty="0"/>
              <a:t>를 받아서 하나의 레이블 </a:t>
            </a:r>
            <a:r>
              <a:rPr lang="en-US" altLang="ko-KR" dirty="0"/>
              <a:t>y</a:t>
            </a:r>
            <a:r>
              <a:rPr lang="ko-KR" altLang="en-US" dirty="0"/>
              <a:t>로 요약한다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</a:t>
            </a:r>
            <a:r>
              <a:rPr lang="en-US" altLang="ko-KR" dirty="0"/>
              <a:t>classifier</a:t>
            </a:r>
            <a:r>
              <a:rPr lang="ko-KR" altLang="en-US" dirty="0"/>
              <a:t>에게 주어지는 주된 과제는 다양한 </a:t>
            </a:r>
            <a:r>
              <a:rPr lang="en-US" altLang="ko-KR" dirty="0" err="1"/>
              <a:t>transfor</a:t>
            </a:r>
            <a:r>
              <a:rPr lang="ko-KR" altLang="en-US" dirty="0"/>
              <a:t>에 대해 달라지지 않는다는 뜻이다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단순히 기존 </a:t>
            </a:r>
            <a:r>
              <a:rPr lang="en-US" altLang="ko-KR" dirty="0"/>
              <a:t>x</a:t>
            </a:r>
            <a:r>
              <a:rPr lang="ko-KR" altLang="en-US" dirty="0"/>
              <a:t>들을 변환해서 새로운 </a:t>
            </a:r>
            <a:r>
              <a:rPr lang="en-US" altLang="ko-KR" dirty="0"/>
              <a:t>(x, y)</a:t>
            </a:r>
            <a:r>
              <a:rPr lang="ko-KR" altLang="en-US" dirty="0"/>
              <a:t>를 생성할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163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증강은 특정 문제에 특히나 효과적인데 이는 물체 인식 분야이다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이미지는 고차원자료에</a:t>
            </a:r>
            <a:r>
              <a:rPr lang="en-US" altLang="ko-KR" dirty="0"/>
              <a:t>, </a:t>
            </a:r>
            <a:r>
              <a:rPr lang="ko-KR" altLang="en-US" dirty="0"/>
              <a:t>다양한 변동 요인을 포함하고 이런 것들은 손쉽게 바꿀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5015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벤치마크 결과를 비교할 때는 </a:t>
            </a:r>
            <a:r>
              <a:rPr lang="en-US" altLang="ko-KR" dirty="0"/>
              <a:t>data </a:t>
            </a:r>
            <a:r>
              <a:rPr lang="en-US" altLang="ko-KR" dirty="0" err="1"/>
              <a:t>aug</a:t>
            </a:r>
            <a:r>
              <a:rPr lang="en-US" altLang="ko-KR" dirty="0"/>
              <a:t> </a:t>
            </a:r>
            <a:r>
              <a:rPr lang="ko-KR" altLang="en-US" dirty="0"/>
              <a:t>효과를 고려하는 것이 중요하다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데이터를 증강시키면 드라마틱하게 에러가 줄어드는 경우가 있기 때문이다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머신러닝</a:t>
            </a:r>
            <a:r>
              <a:rPr lang="ko-KR" altLang="en-US" dirty="0"/>
              <a:t> 알고리즘을 서로 비교할 때는 통제된 실험을 반드시 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a, b </a:t>
            </a:r>
            <a:r>
              <a:rPr lang="ko-KR" altLang="en-US" dirty="0"/>
              <a:t>라는 두개의 알고리즘이 있다면</a:t>
            </a:r>
            <a:r>
              <a:rPr lang="en-US" altLang="ko-KR" dirty="0"/>
              <a:t>.. </a:t>
            </a:r>
            <a:r>
              <a:rPr lang="ko-KR" altLang="en-US" dirty="0"/>
              <a:t>두 개 모두 동일한 자료 집합 증강 방안을 이용해서 평가해야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743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en-US" altLang="ko-KR" dirty="0"/>
              <a:t>7</a:t>
            </a:r>
            <a:r>
              <a:rPr lang="ko-KR" altLang="en-US" dirty="0"/>
              <a:t>장에서는 </a:t>
            </a:r>
            <a:r>
              <a:rPr lang="ko-KR" altLang="en-US" dirty="0" err="1"/>
              <a:t>딥러닝에서</a:t>
            </a:r>
            <a:r>
              <a:rPr lang="ko-KR" altLang="en-US" dirty="0"/>
              <a:t> </a:t>
            </a:r>
            <a:r>
              <a:rPr lang="ko-KR" altLang="en-US" dirty="0" err="1"/>
              <a:t>오버피팅을</a:t>
            </a:r>
            <a:r>
              <a:rPr lang="ko-KR" altLang="en-US" dirty="0"/>
              <a:t> 방지하기 위한 </a:t>
            </a:r>
            <a:r>
              <a:rPr lang="en-US" altLang="ko-KR" dirty="0"/>
              <a:t>reg </a:t>
            </a:r>
            <a:r>
              <a:rPr lang="ko-KR" altLang="en-US" dirty="0"/>
              <a:t>기법을 배운다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우선 노름에 </a:t>
            </a:r>
            <a:r>
              <a:rPr lang="ko-KR" altLang="en-US" dirty="0" err="1"/>
              <a:t>패널티를</a:t>
            </a:r>
            <a:r>
              <a:rPr lang="ko-KR" altLang="en-US" dirty="0"/>
              <a:t> 줘서 하는 </a:t>
            </a:r>
            <a:r>
              <a:rPr lang="en-US" altLang="ko-KR" dirty="0"/>
              <a:t>L1, L2 </a:t>
            </a:r>
            <a:r>
              <a:rPr lang="ko-KR" altLang="en-US" dirty="0"/>
              <a:t>방식이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데이터를 늘리면 되는데 이를 위해 페이크 데이터를 만드는 방법도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데이터 늘리는 것은 태스크별로 먹히는지가 다르다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대표적으로 사물인식이 잘된다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뒷</a:t>
            </a:r>
            <a:r>
              <a:rPr lang="ko-KR" altLang="en-US" dirty="0"/>
              <a:t> 부분에 다양한 </a:t>
            </a:r>
            <a:r>
              <a:rPr lang="en-US" altLang="ko-KR" dirty="0"/>
              <a:t>reg </a:t>
            </a:r>
            <a:r>
              <a:rPr lang="ko-KR" altLang="en-US" dirty="0"/>
              <a:t>기법이 소개될 것이다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623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ML</a:t>
            </a:r>
            <a:r>
              <a:rPr lang="ko-KR" altLang="en-US" dirty="0"/>
              <a:t>의 중요한 이슈는 알고리즘이 </a:t>
            </a:r>
            <a:r>
              <a:rPr lang="en-US" altLang="ko-KR" dirty="0"/>
              <a:t>train dataset </a:t>
            </a:r>
            <a:r>
              <a:rPr lang="ko-KR" altLang="en-US" dirty="0"/>
              <a:t>에서뿐만 아니라 새로운 인풋에 대해서 잘 동작하게 만드는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Training error </a:t>
            </a:r>
            <a:r>
              <a:rPr lang="ko-KR" altLang="en-US" dirty="0"/>
              <a:t>가 커지더라도 </a:t>
            </a:r>
            <a:r>
              <a:rPr lang="en-US" altLang="ko-KR" dirty="0"/>
              <a:t>test error</a:t>
            </a:r>
            <a:r>
              <a:rPr lang="ko-KR" altLang="en-US" dirty="0"/>
              <a:t>를 줄이려는 다양한 노력이 있는데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이런 모든 전략을 통칭해서 </a:t>
            </a:r>
            <a:r>
              <a:rPr lang="en-US" altLang="ko-KR" dirty="0"/>
              <a:t>regularization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763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직관적으로 보자면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빨간색 선으로 오버 피팅 되어 있는 것을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어떤 방법을 사용해서 이렇게 저렇게 펴서 </a:t>
            </a:r>
            <a:r>
              <a:rPr lang="en-US" altLang="ko-KR" dirty="0"/>
              <a:t>general </a:t>
            </a:r>
            <a:r>
              <a:rPr lang="ko-KR" altLang="en-US" dirty="0"/>
              <a:t>하게 만들어가는 과정을 </a:t>
            </a:r>
            <a:r>
              <a:rPr lang="en-US" altLang="ko-KR" dirty="0"/>
              <a:t>reg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740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많은 </a:t>
            </a:r>
            <a:r>
              <a:rPr lang="en-US" altLang="ko-KR" dirty="0"/>
              <a:t>Reg </a:t>
            </a:r>
            <a:r>
              <a:rPr lang="ko-KR" altLang="en-US" dirty="0"/>
              <a:t>접근 방식은 모델의 </a:t>
            </a:r>
            <a:r>
              <a:rPr lang="en-US" altLang="ko-KR" dirty="0"/>
              <a:t>capacity</a:t>
            </a:r>
            <a:r>
              <a:rPr lang="ko-KR" altLang="en-US" dirty="0"/>
              <a:t>를 제한하는 방식을 기본으로 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뉴럴넷</a:t>
            </a:r>
            <a:r>
              <a:rPr lang="en-US" altLang="ko-KR" dirty="0"/>
              <a:t>, </a:t>
            </a:r>
            <a:r>
              <a:rPr lang="ko-KR" altLang="en-US" dirty="0"/>
              <a:t>선형회귀</a:t>
            </a:r>
            <a:r>
              <a:rPr lang="en-US" altLang="ko-KR" dirty="0"/>
              <a:t>, </a:t>
            </a:r>
            <a:r>
              <a:rPr lang="ko-KR" altLang="en-US" dirty="0"/>
              <a:t>로지스틱 회귀 등</a:t>
            </a:r>
            <a:r>
              <a:rPr lang="en-US" altLang="ko-KR" dirty="0"/>
              <a:t>..</a:t>
            </a:r>
            <a:r>
              <a:rPr lang="ko-KR" altLang="en-US" dirty="0"/>
              <a:t>이 목적함수 </a:t>
            </a:r>
            <a:r>
              <a:rPr lang="en-US" altLang="ko-KR" dirty="0"/>
              <a:t>J</a:t>
            </a:r>
            <a:r>
              <a:rPr lang="ko-KR" altLang="en-US" dirty="0"/>
              <a:t>에 있는 모델 파라미터에 </a:t>
            </a:r>
            <a:r>
              <a:rPr lang="ko-KR" altLang="en-US" dirty="0" err="1"/>
              <a:t>세타에</a:t>
            </a:r>
            <a:r>
              <a:rPr lang="ko-KR" altLang="en-US" dirty="0"/>
              <a:t> </a:t>
            </a:r>
            <a:r>
              <a:rPr lang="en-US" altLang="ko-KR" dirty="0"/>
              <a:t>norm </a:t>
            </a:r>
            <a:r>
              <a:rPr lang="ko-KR" altLang="en-US" dirty="0" err="1"/>
              <a:t>패널티</a:t>
            </a:r>
            <a:r>
              <a:rPr lang="ko-KR" altLang="en-US" dirty="0"/>
              <a:t> 오메가 </a:t>
            </a:r>
            <a:r>
              <a:rPr lang="ko-KR" altLang="en-US" dirty="0" err="1"/>
              <a:t>세타를</a:t>
            </a:r>
            <a:r>
              <a:rPr lang="ko-KR" altLang="en-US" dirty="0"/>
              <a:t> 추가함으로써 </a:t>
            </a:r>
            <a:r>
              <a:rPr lang="en-US" altLang="ko-KR" dirty="0"/>
              <a:t>reg</a:t>
            </a:r>
            <a:r>
              <a:rPr lang="ko-KR" altLang="en-US" dirty="0"/>
              <a:t>을 적용한다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Reg</a:t>
            </a:r>
            <a:r>
              <a:rPr lang="ko-KR" altLang="en-US" dirty="0"/>
              <a:t>가 추가된 목적함수 </a:t>
            </a:r>
            <a:r>
              <a:rPr lang="ko-KR" altLang="en-US" dirty="0" err="1"/>
              <a:t>틸드</a:t>
            </a:r>
            <a:r>
              <a:rPr lang="ko-KR" altLang="en-US" dirty="0"/>
              <a:t> </a:t>
            </a:r>
            <a:r>
              <a:rPr lang="en-US" altLang="ko-KR" dirty="0"/>
              <a:t>J</a:t>
            </a:r>
            <a:r>
              <a:rPr lang="ko-KR" altLang="en-US" dirty="0"/>
              <a:t>는 다음과 같이 정의한다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755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L2 reg</a:t>
            </a:r>
            <a:r>
              <a:rPr lang="ko-KR" altLang="en-US" dirty="0"/>
              <a:t>는 본래 목적함수에 </a:t>
            </a:r>
            <a:r>
              <a:rPr lang="en-US" altLang="ko-KR" dirty="0"/>
              <a:t>reg term</a:t>
            </a:r>
            <a:r>
              <a:rPr lang="ko-KR" altLang="en-US" dirty="0"/>
              <a:t>을 더해서 적용할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</a:t>
            </a:r>
            <a:r>
              <a:rPr lang="ko-KR" altLang="en-US" dirty="0" err="1"/>
              <a:t>릿지</a:t>
            </a:r>
            <a:r>
              <a:rPr lang="ko-KR" altLang="en-US" dirty="0"/>
              <a:t> 회귀 또는 </a:t>
            </a:r>
            <a:r>
              <a:rPr lang="ko-KR" altLang="en-US" dirty="0" err="1"/>
              <a:t>티코노프</a:t>
            </a:r>
            <a:r>
              <a:rPr lang="ko-KR" altLang="en-US" dirty="0"/>
              <a:t> </a:t>
            </a:r>
            <a:r>
              <a:rPr lang="en-US" altLang="ko-KR" dirty="0"/>
              <a:t>reg</a:t>
            </a:r>
            <a:r>
              <a:rPr lang="ko-KR" altLang="en-US" dirty="0"/>
              <a:t>라고도 부른다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859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L2</a:t>
            </a:r>
            <a:r>
              <a:rPr lang="ko-KR" altLang="en-US" dirty="0"/>
              <a:t> </a:t>
            </a:r>
            <a:r>
              <a:rPr lang="en-US" altLang="ko-KR" dirty="0"/>
              <a:t>reg</a:t>
            </a:r>
            <a:r>
              <a:rPr lang="ko-KR" altLang="en-US" dirty="0"/>
              <a:t>가 적용된 목적 함수를 보면</a:t>
            </a:r>
            <a:r>
              <a:rPr lang="en-US" altLang="ko-KR" dirty="0"/>
              <a:t>, </a:t>
            </a:r>
            <a:r>
              <a:rPr lang="ko-KR" altLang="en-US" dirty="0"/>
              <a:t>다음과 같고</a:t>
            </a:r>
            <a:endParaRPr lang="en-US" altLang="ko-KR" dirty="0"/>
          </a:p>
          <a:p>
            <a:r>
              <a:rPr lang="en-US" altLang="ko-KR" dirty="0"/>
              <a:t>W</a:t>
            </a:r>
            <a:r>
              <a:rPr lang="ko-KR" altLang="en-US" dirty="0"/>
              <a:t>에 대해서 미분한 값을 보면 </a:t>
            </a:r>
            <a:r>
              <a:rPr lang="ko-KR" altLang="en-US" dirty="0" err="1"/>
              <a:t>파셜</a:t>
            </a:r>
            <a:r>
              <a:rPr lang="en-US" altLang="ko-KR" dirty="0"/>
              <a:t>~~ </a:t>
            </a:r>
            <a:r>
              <a:rPr lang="ko-KR" altLang="en-US" dirty="0"/>
              <a:t>다음과 같다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다음 가중치를 정하기 위해 </a:t>
            </a:r>
            <a:r>
              <a:rPr lang="en-US" altLang="ko-KR" dirty="0"/>
              <a:t>GD</a:t>
            </a:r>
            <a:r>
              <a:rPr lang="ko-KR" altLang="en-US" dirty="0"/>
              <a:t>를 적용한 </a:t>
            </a:r>
            <a:r>
              <a:rPr lang="en-US" altLang="ko-KR" dirty="0"/>
              <a:t>w</a:t>
            </a:r>
            <a:r>
              <a:rPr lang="ko-KR" altLang="en-US" dirty="0"/>
              <a:t>를 정의해보면 다음과 같다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888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수식에서 보듯</a:t>
            </a:r>
            <a:r>
              <a:rPr lang="en-US" altLang="ko-KR" dirty="0"/>
              <a:t>, L2 reg</a:t>
            </a:r>
            <a:r>
              <a:rPr lang="ko-KR" altLang="en-US" dirty="0"/>
              <a:t>을 적용했더니 </a:t>
            </a:r>
            <a:r>
              <a:rPr lang="en-US" altLang="ko-KR" dirty="0"/>
              <a:t>w</a:t>
            </a:r>
            <a:r>
              <a:rPr lang="ko-KR" altLang="en-US" dirty="0"/>
              <a:t>가 </a:t>
            </a:r>
            <a:r>
              <a:rPr lang="en-US" altLang="ko-KR" dirty="0"/>
              <a:t>a</a:t>
            </a:r>
            <a:r>
              <a:rPr lang="ko-KR" altLang="en-US" dirty="0"/>
              <a:t>에 비례하여 줄어드는 형태로 학습 규칙이 바뀌었다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`e= learning rate</a:t>
            </a:r>
          </a:p>
          <a:p>
            <a:r>
              <a:rPr lang="en-US" altLang="ko-KR" dirty="0"/>
              <a:t>`a= reg hyper param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711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L1 reg</a:t>
            </a:r>
            <a:r>
              <a:rPr lang="ko-KR" altLang="en-US" dirty="0"/>
              <a:t>는 </a:t>
            </a:r>
            <a:r>
              <a:rPr lang="en-US" altLang="ko-KR" dirty="0"/>
              <a:t>w</a:t>
            </a:r>
            <a:r>
              <a:rPr lang="ko-KR" altLang="en-US" dirty="0"/>
              <a:t>에 대해 다음과 같이 나타낼 수 있는데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이는 각 파라미터의 절대값들의 합이다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1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L1 reg</a:t>
            </a:r>
            <a:r>
              <a:rPr lang="ko-KR" altLang="en-US" dirty="0"/>
              <a:t>에서 목적함수는 다음과 같고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이를 </a:t>
            </a:r>
            <a:r>
              <a:rPr lang="en-US" altLang="ko-KR" dirty="0"/>
              <a:t>w</a:t>
            </a:r>
            <a:r>
              <a:rPr lang="ko-KR" altLang="en-US" dirty="0"/>
              <a:t>에 대해 </a:t>
            </a:r>
            <a:r>
              <a:rPr lang="ko-KR" altLang="en-US" dirty="0" err="1"/>
              <a:t>편미분하면</a:t>
            </a:r>
            <a:r>
              <a:rPr lang="ko-KR" altLang="en-US" dirty="0"/>
              <a:t> </a:t>
            </a:r>
            <a:r>
              <a:rPr lang="en-US" altLang="ko-KR" dirty="0"/>
              <a:t>sign(w)</a:t>
            </a:r>
            <a:r>
              <a:rPr lang="ko-KR" altLang="en-US" dirty="0"/>
              <a:t>가 되는데</a:t>
            </a:r>
            <a:r>
              <a:rPr lang="en-US" altLang="ko-KR" dirty="0"/>
              <a:t>.. </a:t>
            </a:r>
            <a:r>
              <a:rPr lang="ko-KR" altLang="en-US" dirty="0"/>
              <a:t>왜냐하면 </a:t>
            </a:r>
            <a:r>
              <a:rPr lang="en-US" altLang="ko-KR" dirty="0"/>
              <a:t>L1 reg</a:t>
            </a:r>
            <a:r>
              <a:rPr lang="ko-KR" altLang="en-US" dirty="0"/>
              <a:t>는 절대값으로 항상 </a:t>
            </a:r>
            <a:r>
              <a:rPr lang="en-US" altLang="ko-KR" dirty="0"/>
              <a:t>gradient</a:t>
            </a:r>
            <a:r>
              <a:rPr lang="ko-KR" altLang="en-US" dirty="0"/>
              <a:t>가 </a:t>
            </a:r>
            <a:r>
              <a:rPr lang="en-US" altLang="ko-KR" dirty="0"/>
              <a:t>1 </a:t>
            </a:r>
            <a:r>
              <a:rPr lang="ko-KR" altLang="en-US" dirty="0"/>
              <a:t>또는 </a:t>
            </a:r>
            <a:r>
              <a:rPr lang="en-US" altLang="ko-KR" dirty="0"/>
              <a:t>-1</a:t>
            </a:r>
            <a:r>
              <a:rPr lang="ko-KR" altLang="en-US" dirty="0"/>
              <a:t>이기 때문이다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Sign(w)</a:t>
            </a:r>
            <a:r>
              <a:rPr lang="ko-KR" altLang="en-US" dirty="0"/>
              <a:t>는 </a:t>
            </a:r>
            <a:r>
              <a:rPr lang="ko-KR" altLang="en-US" dirty="0" err="1"/>
              <a:t>성분별</a:t>
            </a:r>
            <a:r>
              <a:rPr lang="ko-KR" altLang="en-US" dirty="0"/>
              <a:t> 부호다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54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2">
            <a:extLst>
              <a:ext uri="{FF2B5EF4-FFF2-40B4-BE49-F238E27FC236}">
                <a16:creationId xmlns:a16="http://schemas.microsoft.com/office/drawing/2014/main" id="{7DACFA4C-597F-DE48-B9D3-25B1F42F3E79}"/>
              </a:ext>
            </a:extLst>
          </p:cNvPr>
          <p:cNvSpPr/>
          <p:nvPr userDrawn="1"/>
        </p:nvSpPr>
        <p:spPr>
          <a:xfrm>
            <a:off x="1121927" y="1496595"/>
            <a:ext cx="9948139" cy="13518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 i="0" dirty="0">
              <a:solidFill>
                <a:schemeClr val="tx1"/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41E2E4-4DEA-EA47-B511-0B30F77CF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1926" y="1496595"/>
            <a:ext cx="9948140" cy="1351847"/>
          </a:xfrm>
        </p:spPr>
        <p:txBody>
          <a:bodyPr anchor="ctr">
            <a:normAutofit/>
          </a:bodyPr>
          <a:lstStyle>
            <a:lvl1pPr algn="ctr">
              <a:defRPr sz="4400" b="1" i="0">
                <a:latin typeface="NanumSquareOTF_ac Bold" panose="020B0600000101010101" pitchFamily="34" charset="-127"/>
                <a:ea typeface="NanumSquareOTF_ac 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23F127-138F-5C48-866A-4447A1E7625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392" y="4607755"/>
            <a:ext cx="9144000" cy="1655762"/>
          </a:xfrm>
        </p:spPr>
        <p:txBody>
          <a:bodyPr anchor="ctr"/>
          <a:lstStyle>
            <a:lvl1pPr marL="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ko-Kore-KR" dirty="0"/>
              <a:t>Click</a:t>
            </a:r>
            <a:endParaRPr kumimoji="1" lang="ko-Kore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E18D62B-3E86-5348-BD78-79A46697A5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465" y="3194507"/>
            <a:ext cx="4889854" cy="147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2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D654E-C48A-884E-B951-7E83F829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NanumSquareOTF_ac Bold" panose="020B0600000101010101" pitchFamily="34" charset="-127"/>
                <a:ea typeface="NanumSquareOTF_ac 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C6F0F3-6590-4440-B3DD-6F2DD98C9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432000" algn="l">
              <a:lnSpc>
                <a:spcPct val="150000"/>
              </a:lnSpc>
              <a:spcBef>
                <a:spcPts val="16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1pPr>
            <a:lvl2pPr indent="-432000">
              <a:lnSpc>
                <a:spcPct val="150000"/>
              </a:lnSpc>
              <a:buClr>
                <a:schemeClr val="accent1">
                  <a:lumMod val="75000"/>
                </a:schemeClr>
              </a:buClr>
              <a:defRPr sz="18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2pPr>
            <a:lvl3pPr marL="1143000" indent="-4320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6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3pPr>
            <a:lvl4pPr indent="-432000">
              <a:lnSpc>
                <a:spcPct val="150000"/>
              </a:lnSpc>
              <a:buClr>
                <a:schemeClr val="accent1">
                  <a:lumMod val="75000"/>
                </a:schemeClr>
              </a:buClr>
              <a:defRPr sz="14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4pPr>
            <a:lvl5pPr marL="2057400" indent="-4320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2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  <a:p>
            <a:pPr lvl="2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27701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4">
            <a:extLst>
              <a:ext uri="{FF2B5EF4-FFF2-40B4-BE49-F238E27FC236}">
                <a16:creationId xmlns:a16="http://schemas.microsoft.com/office/drawing/2014/main" id="{CB67DBA2-CCFB-814F-924E-5BB6D7D99E7F}"/>
              </a:ext>
            </a:extLst>
          </p:cNvPr>
          <p:cNvSpPr/>
          <p:nvPr userDrawn="1"/>
        </p:nvSpPr>
        <p:spPr>
          <a:xfrm>
            <a:off x="1121927" y="2739934"/>
            <a:ext cx="9948139" cy="13518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D21928A-E34D-824F-8941-F540C5D68BD3}"/>
              </a:ext>
            </a:extLst>
          </p:cNvPr>
          <p:cNvSpPr txBox="1">
            <a:spLocks/>
          </p:cNvSpPr>
          <p:nvPr userDrawn="1"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b="1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  <a:cs typeface="Arial" panose="020B0604020202020204" pitchFamily="34" charset="0"/>
              </a:rPr>
              <a:t>Thanks for listening</a:t>
            </a:r>
            <a:endParaRPr lang="ko-KR" altLang="en-US" sz="5400" b="1" i="0" dirty="0">
              <a:solidFill>
                <a:schemeClr val="tx1">
                  <a:lumMod val="85000"/>
                  <a:lumOff val="15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39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74AC96-B762-6142-A8EE-647AB5EA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6602F5-7096-E44F-B694-8C029C7C4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38947B-4EE4-BC44-ACCC-9A3FA060C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AEA8A-4A3A-3A4A-AF89-A7FE62BAFD7C}" type="datetimeFigureOut">
              <a:rPr kumimoji="1" lang="ko-Kore-KR" altLang="en-US" smtClean="0"/>
              <a:t>03/10/2023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F6F24C-3804-7C45-B460-91C1CDFA4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92737C-6877-3A45-B04C-77114A22E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6456D-73EA-D841-B99B-3D67128652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162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6DF6F-A46B-504B-B4E6-1B36EC76A0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 dirty="0"/>
              <a:t>7. Regularization for Deep Learning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A40256-EBCB-4345-9E6D-FACB6E23CB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en-US" dirty="0"/>
              <a:t>2023. 3. 10</a:t>
            </a:r>
          </a:p>
          <a:p>
            <a:r>
              <a:rPr kumimoji="1" lang="en-US" altLang="en-US" dirty="0" err="1"/>
              <a:t>Jiwoon</a:t>
            </a:r>
            <a:r>
              <a:rPr kumimoji="1" lang="en-US" altLang="en-US" dirty="0"/>
              <a:t> </a:t>
            </a:r>
            <a:r>
              <a:rPr kumimoji="1" lang="en-US" altLang="en-US" dirty="0" err="1"/>
              <a:t>Jeong</a:t>
            </a:r>
            <a:endParaRPr kumimoji="1" lang="en-US" altLang="en-US" dirty="0"/>
          </a:p>
          <a:p>
            <a:r>
              <a:rPr kumimoji="1" lang="en-US" altLang="en-US" dirty="0"/>
              <a:t>wjdwldns0905@gmail.com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98344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AA92BCFB-E11B-F940-A787-2261CAC8E81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en-US" sz="4000" dirty="0"/>
                  <a:t>7.1.2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en-US" sz="40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en-US" sz="40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kumimoji="1" lang="en-US" altLang="en-US" sz="4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kumimoji="1" lang="en-US" altLang="en-US" sz="4000" dirty="0"/>
                  <a:t> Parameter Regularization</a:t>
                </a:r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AA92BCFB-E11B-F940-A787-2261CAC8E8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>
                <a:normAutofit lnSpcReduction="10000"/>
              </a:bodyPr>
              <a:lstStyle/>
              <a:p>
                <a:pPr marL="342900" indent="-342900"/>
                <a:r>
                  <a:rPr kumimoji="1" lang="en-US" altLang="en-US" dirty="0"/>
                  <a:t>the regularized objective function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1" lang="en-US" alt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en-US" b="1" i="1" dirty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</m:acc>
                    <m:r>
                      <a:rPr kumimoji="1" lang="es-ES" alt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kumimoji="1" lang="es-ES" altLang="en-US" b="1" i="1" dirty="0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kumimoji="1" lang="es-ES" altLang="en-US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kumimoji="1" lang="es-ES" altLang="en-US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s-ES" alt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kumimoji="1" lang="es-ES" altLang="en-US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kumimoji="1" lang="en-US" altLang="en-US" dirty="0"/>
                  <a:t>is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en-US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en-US" b="1" i="1" dirty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</m:acc>
                      <m:r>
                        <a:rPr kumimoji="1" lang="es-ES" alt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en-US" b="1" i="1" dirty="0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kumimoji="1" lang="es-ES" altLang="en-US" b="1" i="1" dirty="0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kumimoji="1" lang="es-ES" altLang="en-US" b="1" i="1" dirty="0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kumimoji="1" lang="es-ES" altLang="en-US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s-ES" altLang="en-US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s-ES" altLang="en-US" b="1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kumimoji="1" lang="es-ES" altLang="en-US" b="1" i="1" dirty="0" smtClean="0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kumimoji="1" lang="es-ES" alt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en-US" b="1" i="1" dirty="0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kumimoji="1" lang="es-ES" altLang="en-US" b="1" i="1" dirty="0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kumimoji="1" lang="es-ES" altLang="en-US" b="1" i="1" dirty="0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kumimoji="1" lang="es-ES" altLang="en-US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s-ES" altLang="en-US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s-ES" altLang="en-US" b="1" i="1" dirty="0" smtClean="0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kumimoji="1" lang="es-ES" altLang="en-US" b="1" i="1" dirty="0" smtClean="0">
                          <a:latin typeface="Cambria Math" panose="02040503050406030204" pitchFamily="18" charset="0"/>
                        </a:rPr>
                        <m:t>𝜶</m:t>
                      </m:r>
                      <m:sSub>
                        <m:sSubPr>
                          <m:ctrlPr>
                            <a:rPr kumimoji="1" lang="en-US" alt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en-US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en-US" b="1" i="1" dirty="0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kumimoji="1" lang="en-US" alt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en-US" altLang="en-US" b="1" dirty="0"/>
              </a:p>
              <a:p>
                <a:pPr marL="342900" indent="-342900"/>
                <a:r>
                  <a:rPr kumimoji="1" lang="en-US" altLang="en-US" dirty="0"/>
                  <a:t>with the corresponding gradient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pl-PL" altLang="en-US" b="0" i="1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kumimoji="1" lang="pl-PL" altLang="en-US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kumimoji="1" lang="en-US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pl-PL" altLang="en-US" b="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kumimoji="1" lang="pl-PL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pl-PL" altLang="en-US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pl-PL" altLang="en-US" b="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kumimoji="1" lang="pl-PL" altLang="en-US" b="0" i="1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kumimoji="1" lang="pl-PL" altLang="en-US" b="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pl-PL" altLang="en-US" b="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pl-PL" altLang="en-US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pl-PL" altLang="en-US" b="0" i="1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kumimoji="1" lang="pl-PL" altLang="en-US" b="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en-US" b="1" i="1" smtClean="0">
                          <a:latin typeface="Cambria Math" panose="02040503050406030204" pitchFamily="18" charset="0"/>
                        </a:rPr>
                        <m:t>𝒔𝒊𝒈𝒏</m:t>
                      </m:r>
                      <m:r>
                        <a:rPr kumimoji="1" lang="en-US" alt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kumimoji="1" lang="en-US" altLang="en-US" b="1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kumimoji="1" lang="pl-PL" altLang="en-US" b="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pl-PL" altLang="en-US" b="0" i="1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kumimoji="1" lang="en-US" alt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pl-PL" altLang="en-US" b="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pl-PL" altLang="en-US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pl-PL" altLang="en-US" b="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kumimoji="1" lang="pl-PL" altLang="en-US" b="0" i="1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kumimoji="1" lang="pl-PL" altLang="en-US" b="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pl-PL" altLang="en-US" b="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pl-PL" altLang="en-US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pl-PL" altLang="en-US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en-US" dirty="0"/>
              </a:p>
              <a:p>
                <a:pPr marL="342900" indent="-342900"/>
                <a14:m>
                  <m:oMath xmlns:m="http://schemas.openxmlformats.org/officeDocument/2006/math">
                    <m:r>
                      <a:rPr kumimoji="1" lang="en-US" altLang="en-US" b="1" i="1" smtClean="0">
                        <a:latin typeface="Cambria Math" panose="02040503050406030204" pitchFamily="18" charset="0"/>
                      </a:rPr>
                      <m:t>𝒔𝒊𝒈𝒏</m:t>
                    </m:r>
                    <m:r>
                      <a:rPr kumimoji="1" lang="en-US" alt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kumimoji="1" lang="en-US" alt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en-US" dirty="0"/>
                  <a:t> is simply the sign of w applied element-wise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en-US" b="1" i="1" smtClean="0">
                          <a:latin typeface="Cambria Math" panose="02040503050406030204" pitchFamily="18" charset="0"/>
                        </a:rPr>
                        <m:t>𝒔𝒊𝒈𝒏</m:t>
                      </m:r>
                      <m:d>
                        <m:dPr>
                          <m:ctrlPr>
                            <a:rPr kumimoji="1" lang="en-US" alt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kumimoji="1" lang="en-US" alt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kumimoji="1" lang="en-US" altLang="en-US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kumimoji="1" lang="en-US" alt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kumimoji="1" lang="en-US" altLang="en-US" b="1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kumimoji="1" lang="en-US" alt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/>
                            <m:e>
                              <m:r>
                                <a:rPr kumimoji="1" lang="en-US" alt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kumimoji="1" lang="en-US" altLang="en-US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kumimoji="1" lang="en-US" alt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kumimoji="1" lang="en-US" altLang="en-US" b="1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kumimoji="1" lang="en-US" alt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4"/>
                <a:stretch>
                  <a:fillRect l="-5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122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AA92BCFB-E11B-F940-A787-2261CAC8E81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en-US" sz="40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en-US" sz="40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kumimoji="1" lang="en-US" altLang="en-US" sz="4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kumimoji="1" lang="en-US" altLang="en-US" sz="4000" b="1" i="1" dirty="0" smtClean="0">
                        <a:latin typeface="Cambria Math" panose="02040503050406030204" pitchFamily="18" charset="0"/>
                      </a:rPr>
                      <m:t> &amp;</m:t>
                    </m:r>
                    <m:sSup>
                      <m:sSupPr>
                        <m:ctrlPr>
                          <a:rPr kumimoji="1" lang="en-US" altLang="en-US" sz="4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en-US" sz="40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en-US" sz="4000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kumimoji="1" lang="en-US" altLang="en-US" sz="40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kumimoji="1" lang="en-US" altLang="en-US" sz="4000" dirty="0"/>
                  <a:t> Regularization</a:t>
                </a:r>
              </a:p>
            </p:txBody>
          </p:sp>
        </mc:Choice>
        <mc:Fallback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AA92BCFB-E11B-F940-A787-2261CAC8E8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16079034-8B95-CD16-EE7A-52AD9FA3320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49682643"/>
                  </p:ext>
                </p:extLst>
              </p:nvPr>
            </p:nvGraphicFramePr>
            <p:xfrm>
              <a:off x="838203" y="2241261"/>
              <a:ext cx="10515597" cy="329949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33104">
                      <a:extLst>
                        <a:ext uri="{9D8B030D-6E8A-4147-A177-3AD203B41FA5}">
                          <a16:colId xmlns:a16="http://schemas.microsoft.com/office/drawing/2014/main" val="2144978722"/>
                        </a:ext>
                      </a:extLst>
                    </a:gridCol>
                    <a:gridCol w="4666999">
                      <a:extLst>
                        <a:ext uri="{9D8B030D-6E8A-4147-A177-3AD203B41FA5}">
                          <a16:colId xmlns:a16="http://schemas.microsoft.com/office/drawing/2014/main" val="2013132385"/>
                        </a:ext>
                      </a:extLst>
                    </a:gridCol>
                    <a:gridCol w="4715494">
                      <a:extLst>
                        <a:ext uri="{9D8B030D-6E8A-4147-A177-3AD203B41FA5}">
                          <a16:colId xmlns:a16="http://schemas.microsoft.com/office/drawing/2014/main" val="1747566578"/>
                        </a:ext>
                      </a:extLst>
                    </a:gridCol>
                  </a:tblGrid>
                  <a:tr h="442562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L1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L2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67025304"/>
                      </a:ext>
                    </a:extLst>
                  </a:tr>
                  <a:tr h="94488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Form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altLang="ko-KR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altLang="ko-KR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83095125"/>
                      </a:ext>
                    </a:extLst>
                  </a:tr>
                  <a:tr h="94488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Gradient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kumimoji="1" lang="en-US" alt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kumimoji="1" lang="en-US" alt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kumimoji="1" lang="en-US" altLang="en-US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kumimoji="1" lang="en-US" altLang="en-US" b="1" i="1" smtClean="0">
                                            <a:latin typeface="Cambria Math" panose="02040503050406030204" pitchFamily="18" charset="0"/>
                                          </a:rPr>
                                          <m:t>,  </m:t>
                                        </m:r>
                                        <m:r>
                                          <a:rPr kumimoji="1" lang="en-US" altLang="en-US" b="1" i="1" smtClean="0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  <m:r>
                                          <a:rPr kumimoji="1" lang="en-US" altLang="en-US" b="1" i="1" smtClean="0">
                                            <a:latin typeface="Cambria Math" panose="02040503050406030204" pitchFamily="18" charset="0"/>
                                          </a:rPr>
                                          <m:t>&gt;</m:t>
                                        </m:r>
                                        <m:r>
                                          <a:rPr kumimoji="1" lang="en-US" altLang="en-US" b="1" i="1" smtClean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e>
                                      <m:e/>
                                      <m:e>
                                        <m:r>
                                          <a:rPr kumimoji="1" lang="en-US" altLang="en-US" b="1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kumimoji="1" lang="en-US" altLang="en-US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kumimoji="1" lang="en-US" altLang="en-US" b="1" i="1" smtClean="0">
                                            <a:latin typeface="Cambria Math" panose="02040503050406030204" pitchFamily="18" charset="0"/>
                                          </a:rPr>
                                          <m:t>,  </m:t>
                                        </m:r>
                                        <m:r>
                                          <a:rPr kumimoji="1" lang="en-US" altLang="en-US" b="1" i="1" smtClean="0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  <m:r>
                                          <a:rPr kumimoji="1" lang="en-US" altLang="en-US" b="1" i="1" smtClean="0"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kumimoji="1" lang="en-US" altLang="en-US" b="1" i="1" smtClean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w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25539678"/>
                      </a:ext>
                    </a:extLst>
                  </a:tr>
                  <a:tr h="94488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Feature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285750" indent="-285750" algn="ctr" latinLnBrk="1">
                            <a:buFontTx/>
                            <a:buChar char="-"/>
                          </a:pPr>
                          <a:r>
                            <a:rPr lang="en-US" altLang="ko-KR" dirty="0"/>
                            <a:t>It makes weights zero exactly</a:t>
                          </a:r>
                        </a:p>
                        <a:p>
                          <a:pPr marL="285750" indent="-285750" algn="ctr" latinLnBrk="1">
                            <a:buFontTx/>
                            <a:buChar char="-"/>
                          </a:pPr>
                          <a:r>
                            <a:rPr lang="en-US" altLang="ko-KR" dirty="0"/>
                            <a:t>Feature selector</a:t>
                          </a:r>
                        </a:p>
                        <a:p>
                          <a:pPr marL="285750" indent="-285750" algn="ctr" latinLnBrk="1">
                            <a:buFontTx/>
                            <a:buChar char="-"/>
                          </a:pPr>
                          <a:r>
                            <a:rPr lang="en-US" altLang="ko-KR" dirty="0"/>
                            <a:t>Give sparsity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285750" indent="-285750" algn="ctr" latinLnBrk="1">
                            <a:buFontTx/>
                            <a:buChar char="-"/>
                          </a:pPr>
                          <a:r>
                            <a:rPr lang="en-US" altLang="ko-KR" dirty="0"/>
                            <a:t>It makes weights smaller</a:t>
                          </a:r>
                        </a:p>
                        <a:p>
                          <a:pPr marL="285750" indent="-285750" algn="ctr" latinLnBrk="1">
                            <a:buFontTx/>
                            <a:buChar char="-"/>
                          </a:pPr>
                          <a:r>
                            <a:rPr lang="en-US" altLang="ko-KR" dirty="0"/>
                            <a:t>Reducing overall model complexity</a:t>
                          </a:r>
                        </a:p>
                        <a:p>
                          <a:pPr marL="285750" indent="-285750" algn="ctr" latinLnBrk="1">
                            <a:buFontTx/>
                            <a:buChar char="-"/>
                          </a:pPr>
                          <a:r>
                            <a:rPr lang="en-US" altLang="ko-KR" dirty="0"/>
                            <a:t>It shows good performance for most of cases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92492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16079034-8B95-CD16-EE7A-52AD9FA3320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49682643"/>
                  </p:ext>
                </p:extLst>
              </p:nvPr>
            </p:nvGraphicFramePr>
            <p:xfrm>
              <a:off x="838203" y="2241261"/>
              <a:ext cx="10515597" cy="329949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33104">
                      <a:extLst>
                        <a:ext uri="{9D8B030D-6E8A-4147-A177-3AD203B41FA5}">
                          <a16:colId xmlns:a16="http://schemas.microsoft.com/office/drawing/2014/main" val="2144978722"/>
                        </a:ext>
                      </a:extLst>
                    </a:gridCol>
                    <a:gridCol w="4666999">
                      <a:extLst>
                        <a:ext uri="{9D8B030D-6E8A-4147-A177-3AD203B41FA5}">
                          <a16:colId xmlns:a16="http://schemas.microsoft.com/office/drawing/2014/main" val="2013132385"/>
                        </a:ext>
                      </a:extLst>
                    </a:gridCol>
                    <a:gridCol w="4715494">
                      <a:extLst>
                        <a:ext uri="{9D8B030D-6E8A-4147-A177-3AD203B41FA5}">
                          <a16:colId xmlns:a16="http://schemas.microsoft.com/office/drawing/2014/main" val="1747566578"/>
                        </a:ext>
                      </a:extLst>
                    </a:gridCol>
                  </a:tblGrid>
                  <a:tr h="442562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L1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L2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67025304"/>
                      </a:ext>
                    </a:extLst>
                  </a:tr>
                  <a:tr h="94488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Form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4413" t="-47742" r="-101305" b="-21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23127" t="-47742" r="-258" b="-21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3095125"/>
                      </a:ext>
                    </a:extLst>
                  </a:tr>
                  <a:tr h="9671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Gradient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4413" t="-144025" r="-101305" b="-10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w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25539678"/>
                      </a:ext>
                    </a:extLst>
                  </a:tr>
                  <a:tr h="94488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Feature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285750" indent="-285750" algn="ctr" latinLnBrk="1">
                            <a:buFontTx/>
                            <a:buChar char="-"/>
                          </a:pPr>
                          <a:r>
                            <a:rPr lang="en-US" altLang="ko-KR" dirty="0"/>
                            <a:t>It makes weights zero exactly</a:t>
                          </a:r>
                        </a:p>
                        <a:p>
                          <a:pPr marL="285750" indent="-285750" algn="ctr" latinLnBrk="1">
                            <a:buFontTx/>
                            <a:buChar char="-"/>
                          </a:pPr>
                          <a:r>
                            <a:rPr lang="en-US" altLang="ko-KR" dirty="0"/>
                            <a:t>Feature selector</a:t>
                          </a:r>
                        </a:p>
                        <a:p>
                          <a:pPr marL="285750" indent="-285750" algn="ctr" latinLnBrk="1">
                            <a:buFontTx/>
                            <a:buChar char="-"/>
                          </a:pPr>
                          <a:r>
                            <a:rPr lang="en-US" altLang="ko-KR" dirty="0"/>
                            <a:t>Give sparsity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285750" indent="-285750" algn="ctr" latinLnBrk="1">
                            <a:buFontTx/>
                            <a:buChar char="-"/>
                          </a:pPr>
                          <a:r>
                            <a:rPr lang="en-US" altLang="ko-KR" dirty="0"/>
                            <a:t>It makes weights smaller</a:t>
                          </a:r>
                        </a:p>
                        <a:p>
                          <a:pPr marL="285750" indent="-285750" algn="ctr" latinLnBrk="1">
                            <a:buFontTx/>
                            <a:buChar char="-"/>
                          </a:pPr>
                          <a:r>
                            <a:rPr lang="en-US" altLang="ko-KR" dirty="0"/>
                            <a:t>Reducing overall model complexity</a:t>
                          </a:r>
                        </a:p>
                        <a:p>
                          <a:pPr marL="285750" indent="-285750" algn="ctr" latinLnBrk="1">
                            <a:buFontTx/>
                            <a:buChar char="-"/>
                          </a:pPr>
                          <a:r>
                            <a:rPr lang="en-US" altLang="ko-KR" dirty="0"/>
                            <a:t>It shows good performance for most of cases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924927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59095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AA92BCFB-E11B-F940-A787-2261CAC8E81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en-US" sz="4000" dirty="0"/>
                  <a:t>7.1.2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en-US" sz="40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en-US" sz="40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kumimoji="1" lang="en-US" altLang="en-US" sz="4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kumimoji="1" lang="en-US" altLang="en-US" sz="4000" dirty="0"/>
                  <a:t> Parameter Regularization</a:t>
                </a:r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AA92BCFB-E11B-F940-A787-2261CAC8E8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>
                <a:normAutofit/>
              </a:bodyPr>
              <a:lstStyle/>
              <a:p>
                <a:pPr marL="342900" indent="-342900"/>
                <a:r>
                  <a:rPr kumimoji="1" lang="en-US" altLang="en-US" dirty="0"/>
                  <a:t>To take a single gradient step to update the weights, we perform this update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pl-PL" alt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kumimoji="1" lang="pl-PL" altLang="en-US" i="1">
                          <a:latin typeface="Cambria Math" panose="02040503050406030204" pitchFamily="18" charset="0"/>
                        </a:rPr>
                        <m:t> ← </m:t>
                      </m:r>
                      <m:r>
                        <a:rPr kumimoji="1" lang="pl-PL" alt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kumimoji="1" lang="pl-PL" altLang="en-US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kumimoji="1" lang="pl-PL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kumimoji="1" lang="pl-PL" alt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pl-PL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pl-PL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kumimoji="1" lang="en-US" altLang="en-US" b="1" i="1">
                              <a:latin typeface="Cambria Math" panose="02040503050406030204" pitchFamily="18" charset="0"/>
                            </a:rPr>
                            <m:t>𝒔𝒊𝒈𝒏</m:t>
                          </m:r>
                          <m:r>
                            <a:rPr kumimoji="1" lang="en-US" alt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kumimoji="1" lang="en-US" altLang="en-US" b="1" i="1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kumimoji="1" lang="pl-PL" altLang="en-US" i="1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kumimoji="1"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pl-PL" altLang="en-US" i="1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kumimoji="1" lang="pl-PL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kumimoji="1" lang="pl-PL" alt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kumimoji="1" lang="pl-PL" alt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pl-PL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kumimoji="1" lang="pl-PL" altLang="en-US" i="1">
                              <a:latin typeface="Cambria Math" panose="02040503050406030204" pitchFamily="18" charset="0"/>
                            </a:rPr>
                            <m:t>; </m:t>
                          </m:r>
                          <m:r>
                            <a:rPr kumimoji="1" lang="pl-PL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pl-PL" alt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pl-PL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pl-PL" alt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kumimoji="1" lang="en-US" altLang="en-US" dirty="0"/>
                            <m:t> 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kumimoji="1" lang="pl-PL" alt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kumimoji="1" lang="pl-PL" altLang="en-US" i="1">
                          <a:latin typeface="Cambria Math" panose="02040503050406030204" pitchFamily="18" charset="0"/>
                        </a:rPr>
                        <m:t> ← </m:t>
                      </m:r>
                      <m:r>
                        <a:rPr kumimoji="1" lang="pl-PL" alt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kumimoji="1" lang="pl-PL" alt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pl-PL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kumimoji="1"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𝒔𝒊𝒈𝒏</m:t>
                      </m:r>
                      <m:r>
                        <a:rPr kumimoji="1" lang="en-US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kumimoji="1" lang="en-US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kumimoji="1" lang="pl-PL" alt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pl-PL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sSub>
                        <m:sSubPr>
                          <m:ctrlPr>
                            <a:rPr kumimoji="1"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pl-PL" altLang="en-US" i="1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kumimoji="1" lang="en-US" alt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pl-PL" altLang="en-US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pl-PL" alt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pl-PL" alt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kumimoji="1" lang="pl-PL" altLang="en-US" i="1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kumimoji="1" lang="pl-PL" alt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pl-PL" alt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pl-PL" alt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pl-PL" alt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en-US" dirty="0"/>
              </a:p>
              <a:p>
                <a:pPr marL="342900" indent="-342900"/>
                <a:r>
                  <a:rPr kumimoji="1" lang="en-US" altLang="en-US" sz="1800" dirty="0"/>
                  <a:t>a constant value is subtracted or added according to the sign, regardless of the size of the weight</a:t>
                </a:r>
              </a:p>
              <a:p>
                <a:pPr marL="342900" indent="-342900"/>
                <a:r>
                  <a:rPr kumimoji="1" lang="en-US" altLang="en-US" sz="1800" dirty="0"/>
                  <a:t>Therefore, it </a:t>
                </a:r>
                <a:r>
                  <a:rPr kumimoji="1" lang="en-US" altLang="en-US" sz="1800" b="1" dirty="0"/>
                  <a:t>can make a specific weight zero</a:t>
                </a:r>
                <a:r>
                  <a:rPr kumimoji="1" lang="en-US" altLang="en-US" sz="1800" dirty="0"/>
                  <a:t>, so it can act as a </a:t>
                </a:r>
                <a:r>
                  <a:rPr kumimoji="1" lang="en-US" altLang="en-US" sz="1800" b="1" dirty="0"/>
                  <a:t>feature selector </a:t>
                </a:r>
                <a:r>
                  <a:rPr kumimoji="1" lang="en-US" altLang="en-US" sz="1800" dirty="0"/>
                  <a:t>that can leave only the weight we want.</a:t>
                </a:r>
              </a:p>
              <a:p>
                <a:pPr marL="342900" indent="-342900"/>
                <a:r>
                  <a:rPr kumimoji="1" lang="en-US" altLang="en-US" sz="1800" dirty="0"/>
                  <a:t>it can also </a:t>
                </a:r>
                <a:r>
                  <a:rPr kumimoji="1" lang="en-US" altLang="en-US" sz="1800" b="1" dirty="0"/>
                  <a:t>reduce the complexity of the model </a:t>
                </a:r>
                <a:r>
                  <a:rPr kumimoji="1" lang="en-US" altLang="en-US" sz="1800" dirty="0"/>
                  <a:t>by deleting certain weights.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4"/>
                <a:stretch>
                  <a:fillRect l="-5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6827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4000" dirty="0"/>
              <a:t>7.4 Dataset Augmentation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>
            <a:normAutofit/>
          </a:bodyPr>
          <a:lstStyle/>
          <a:p>
            <a:pPr marL="342900" indent="-342900"/>
            <a:r>
              <a:rPr kumimoji="1" lang="en-US" altLang="en-US" sz="1800" dirty="0"/>
              <a:t>The best way to make a machine learning model generalize better is to train it on more data.</a:t>
            </a:r>
          </a:p>
          <a:p>
            <a:pPr marL="342900" indent="-342900"/>
            <a:r>
              <a:rPr kumimoji="1" lang="en-US" altLang="en-US" sz="1800" dirty="0"/>
              <a:t>Of course, in practice, the amount of data we have is limited.</a:t>
            </a:r>
          </a:p>
          <a:p>
            <a:pPr marL="342900" indent="-342900"/>
            <a:r>
              <a:rPr kumimoji="1" lang="en-US" altLang="en-US" sz="1800" dirty="0"/>
              <a:t>One way to get around this problem is to create fake data and add it to the training set</a:t>
            </a:r>
          </a:p>
        </p:txBody>
      </p:sp>
    </p:spTree>
    <p:extLst>
      <p:ext uri="{BB962C8B-B14F-4D97-AF65-F5344CB8AC3E}">
        <p14:creationId xmlns:p14="http://schemas.microsoft.com/office/powerpoint/2010/main" val="2398463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4000" dirty="0"/>
              <a:t>7.4 Dataset Augmentation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>
            <a:normAutofit/>
          </a:bodyPr>
          <a:lstStyle/>
          <a:p>
            <a:pPr marL="342900" indent="-342900"/>
            <a:r>
              <a:rPr kumimoji="1" lang="en-US" altLang="en-US" sz="1800" dirty="0"/>
              <a:t>This approach is easiest for classiﬁcation.</a:t>
            </a:r>
          </a:p>
          <a:p>
            <a:pPr marL="342900" indent="-342900"/>
            <a:r>
              <a:rPr kumimoji="1" lang="en-US" altLang="en-US" sz="1800" dirty="0"/>
              <a:t>A classiﬁer needs to take a complicated, high-dimensional input </a:t>
            </a:r>
            <a:r>
              <a:rPr kumimoji="1" lang="en-US" altLang="en-US" sz="1800" b="1" dirty="0"/>
              <a:t>x</a:t>
            </a:r>
            <a:r>
              <a:rPr kumimoji="1" lang="en-US" altLang="en-US" sz="1800" dirty="0"/>
              <a:t> and summarize it with a single category identity </a:t>
            </a:r>
            <a:r>
              <a:rPr kumimoji="1" lang="en-US" altLang="en-US" sz="1800" b="1" dirty="0"/>
              <a:t>y</a:t>
            </a:r>
            <a:r>
              <a:rPr kumimoji="1" lang="en-US" altLang="en-US" sz="1800" dirty="0"/>
              <a:t>. </a:t>
            </a:r>
          </a:p>
          <a:p>
            <a:pPr marL="342900" indent="-342900"/>
            <a:r>
              <a:rPr kumimoji="1" lang="en-US" altLang="en-US" sz="1800" dirty="0"/>
              <a:t>This means that the main task facing a classiﬁer is to be invariant to a wide variety of transformations. </a:t>
            </a:r>
          </a:p>
          <a:p>
            <a:pPr marL="342900" indent="-342900"/>
            <a:r>
              <a:rPr kumimoji="1" lang="en-US" altLang="en-US" sz="1800" dirty="0"/>
              <a:t>We can generate new </a:t>
            </a:r>
            <a:r>
              <a:rPr kumimoji="1" lang="en-US" altLang="en-US" sz="1800" b="1" dirty="0"/>
              <a:t>(x, y)</a:t>
            </a:r>
            <a:r>
              <a:rPr kumimoji="1" lang="en-US" altLang="en-US" sz="1800" dirty="0"/>
              <a:t> pairs easily just by transforming the x inputs in our training set</a:t>
            </a:r>
          </a:p>
        </p:txBody>
      </p:sp>
    </p:spTree>
    <p:extLst>
      <p:ext uri="{BB962C8B-B14F-4D97-AF65-F5344CB8AC3E}">
        <p14:creationId xmlns:p14="http://schemas.microsoft.com/office/powerpoint/2010/main" val="1804005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4000" dirty="0"/>
              <a:t>7.4 Dataset Augmentation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>
            <a:normAutofit/>
          </a:bodyPr>
          <a:lstStyle/>
          <a:p>
            <a:pPr marL="342900" indent="-342900"/>
            <a:r>
              <a:rPr kumimoji="1" lang="en-US" altLang="en-US" sz="1800" dirty="0"/>
              <a:t>Dataset augmentation has been a particularly eﬀective technique for a speciﬁc classiﬁcation problem: </a:t>
            </a:r>
            <a:r>
              <a:rPr kumimoji="1" lang="en-US" altLang="en-US" sz="1800" b="1" dirty="0"/>
              <a:t>object recognition</a:t>
            </a:r>
          </a:p>
          <a:p>
            <a:pPr marL="342900" indent="-342900"/>
            <a:r>
              <a:rPr kumimoji="1" lang="en-US" altLang="en-US" sz="1800" dirty="0"/>
              <a:t>Images are high dimensional and include an enormous range of factors of variation, many of which can be easily simulated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23B220-35CA-5BFE-3C8C-3F269F07D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118" y="4754049"/>
            <a:ext cx="883619" cy="115921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20A863E-5C42-6C41-0DE2-1E04080BA754}"/>
              </a:ext>
            </a:extLst>
          </p:cNvPr>
          <p:cNvSpPr/>
          <p:nvPr/>
        </p:nvSpPr>
        <p:spPr>
          <a:xfrm>
            <a:off x="6341423" y="4118455"/>
            <a:ext cx="2351314" cy="17948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059D79-6F5C-F3F4-9AC6-A60161BF4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396" y="4118455"/>
            <a:ext cx="883619" cy="115921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B6AB881-A52C-C7C6-1A1A-22B7DD9667D6}"/>
              </a:ext>
            </a:extLst>
          </p:cNvPr>
          <p:cNvSpPr/>
          <p:nvPr/>
        </p:nvSpPr>
        <p:spPr>
          <a:xfrm>
            <a:off x="3138396" y="4118455"/>
            <a:ext cx="2351314" cy="17948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361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4000" dirty="0"/>
              <a:t>7.4 Dataset Augmentation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>
            <a:normAutofit/>
          </a:bodyPr>
          <a:lstStyle/>
          <a:p>
            <a:pPr marL="342900" indent="-342900"/>
            <a:r>
              <a:rPr kumimoji="1" lang="en-US" altLang="en-US" sz="1800" dirty="0"/>
              <a:t>When comparing machine learning benchmark results, taking the eﬀect of dataset augmentation into account is important</a:t>
            </a:r>
          </a:p>
          <a:p>
            <a:pPr marL="342900" indent="-342900"/>
            <a:r>
              <a:rPr kumimoji="1" lang="en-US" altLang="en-US" sz="1800" dirty="0"/>
              <a:t>Often, </a:t>
            </a:r>
            <a:r>
              <a:rPr kumimoji="1" lang="en-US" altLang="en-US" sz="1800" b="1" dirty="0"/>
              <a:t>hand-designed dataset augmentation </a:t>
            </a:r>
            <a:r>
              <a:rPr kumimoji="1" lang="en-US" altLang="en-US" sz="1800" dirty="0"/>
              <a:t>schemes can </a:t>
            </a:r>
            <a:r>
              <a:rPr kumimoji="1" lang="en-US" altLang="en-US" sz="1800" b="1" dirty="0"/>
              <a:t>dramatically reduce the generalization error </a:t>
            </a:r>
            <a:r>
              <a:rPr kumimoji="1" lang="en-US" altLang="en-US" sz="1800" dirty="0"/>
              <a:t>of a machine learning technique</a:t>
            </a:r>
          </a:p>
          <a:p>
            <a:pPr marL="342900" indent="-342900"/>
            <a:r>
              <a:rPr kumimoji="1" lang="en-US" altLang="en-US" sz="1800" dirty="0"/>
              <a:t>To compare the performance of one machine learning algorithm to another, it is necessary to perform controlled experiments.</a:t>
            </a:r>
          </a:p>
          <a:p>
            <a:pPr marL="342900" indent="-342900"/>
            <a:r>
              <a:rPr kumimoji="1" lang="en-US" altLang="en-US" sz="1800" dirty="0"/>
              <a:t>When comparing machine learning algorithm A and machine learning algorithm B, make sure that both algorithms are evaluated using the same hand-designed dataset augmentation schemes.</a:t>
            </a:r>
          </a:p>
        </p:txBody>
      </p:sp>
    </p:spTree>
    <p:extLst>
      <p:ext uri="{BB962C8B-B14F-4D97-AF65-F5344CB8AC3E}">
        <p14:creationId xmlns:p14="http://schemas.microsoft.com/office/powerpoint/2010/main" val="3499238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4000" dirty="0"/>
              <a:t>Summary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>
            <a:normAutofit/>
          </a:bodyPr>
          <a:lstStyle/>
          <a:p>
            <a:pPr marL="342900" indent="-342900"/>
            <a:r>
              <a:rPr kumimoji="1" lang="en-US" altLang="en-US" sz="1800" dirty="0"/>
              <a:t>In Chapter 7, we learn regularization techniques to alleviate overfitting in deep learning</a:t>
            </a:r>
          </a:p>
          <a:p>
            <a:pPr marL="342900" indent="-342900"/>
            <a:r>
              <a:rPr kumimoji="1" lang="en-US" altLang="en-US" sz="1800" dirty="0"/>
              <a:t>L1 and L2 regularizing give norm penalties to limit model capacity</a:t>
            </a:r>
          </a:p>
          <a:p>
            <a:pPr marL="342900" indent="-342900"/>
            <a:r>
              <a:rPr kumimoji="1" lang="en-US" altLang="en-US" sz="1800" dirty="0"/>
              <a:t>Data augmentation is easiest for classification.</a:t>
            </a:r>
          </a:p>
          <a:p>
            <a:pPr marL="800100" lvl="1" indent="-342900"/>
            <a:r>
              <a:rPr kumimoji="1" lang="en-US" altLang="en-US" dirty="0"/>
              <a:t>It creates fake data and add them in to training data set</a:t>
            </a:r>
          </a:p>
          <a:p>
            <a:pPr marL="342900" indent="-342900"/>
            <a:r>
              <a:rPr kumimoji="1" lang="en-US" altLang="en-US" dirty="0"/>
              <a:t>In the rest of Chapter 7, various regularization methods will be introduced</a:t>
            </a:r>
          </a:p>
        </p:txBody>
      </p:sp>
    </p:spTree>
    <p:extLst>
      <p:ext uri="{BB962C8B-B14F-4D97-AF65-F5344CB8AC3E}">
        <p14:creationId xmlns:p14="http://schemas.microsoft.com/office/powerpoint/2010/main" val="40273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Contents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en-US" dirty="0"/>
              <a:t>7.1 Parameter Norm Penalties</a:t>
            </a:r>
          </a:p>
          <a:p>
            <a:r>
              <a:rPr kumimoji="1" lang="en-US" altLang="en-US" dirty="0"/>
              <a:t>7.1.1 L2 Regularization</a:t>
            </a:r>
          </a:p>
          <a:p>
            <a:r>
              <a:rPr kumimoji="1" lang="en-US" altLang="en-US" dirty="0"/>
              <a:t>7.1.2 L1 Regularization</a:t>
            </a:r>
          </a:p>
          <a:p>
            <a:r>
              <a:rPr kumimoji="1" lang="en-US" altLang="en-US" dirty="0"/>
              <a:t>L1 &amp; L2 Regularization</a:t>
            </a:r>
          </a:p>
          <a:p>
            <a:r>
              <a:rPr kumimoji="1" lang="en-US" altLang="en-US" dirty="0"/>
              <a:t>7.4 Dataset Augmentation</a:t>
            </a:r>
          </a:p>
          <a:p>
            <a:r>
              <a:rPr kumimoji="1" lang="en-US" alt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188628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4000" dirty="0"/>
              <a:t>7. Regularization for Deep Learning</a:t>
            </a:r>
            <a:endParaRPr kumimoji="1" lang="ko-Kore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en-US" dirty="0"/>
              <a:t>A central problem in machine learning is how to make an algorithm that will perform well not just on the training data, but also on new inputs.</a:t>
            </a:r>
          </a:p>
          <a:p>
            <a:r>
              <a:rPr kumimoji="1" lang="en-US" altLang="en-US" dirty="0"/>
              <a:t>Many strategies used in machine learning are explicitly designed to reduce the test error, possibly at the expense of increased training error.</a:t>
            </a:r>
          </a:p>
          <a:p>
            <a:r>
              <a:rPr kumimoji="1" lang="en-US" altLang="en-US" dirty="0"/>
              <a:t>These strategies are known collectively as </a:t>
            </a:r>
            <a:r>
              <a:rPr kumimoji="1" lang="en-US" altLang="en-US" b="1" dirty="0"/>
              <a:t>regularization.</a:t>
            </a:r>
          </a:p>
        </p:txBody>
      </p:sp>
    </p:spTree>
    <p:extLst>
      <p:ext uri="{BB962C8B-B14F-4D97-AF65-F5344CB8AC3E}">
        <p14:creationId xmlns:p14="http://schemas.microsoft.com/office/powerpoint/2010/main" val="4085238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4000" dirty="0"/>
              <a:t>7. Regularization for Deep Learning</a:t>
            </a:r>
            <a:endParaRPr kumimoji="1" lang="ko-Kore-KR" altLang="en-US" sz="4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45793B4-CE2A-6611-0846-E868CEE53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9560" y="2388183"/>
            <a:ext cx="4296375" cy="3019846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A6978D-7B6C-5FF5-D769-AD1602427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6067" y="2388183"/>
            <a:ext cx="4143953" cy="3010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447EA4-A2C2-692C-8576-0109A2E6EA91}"/>
              </a:ext>
            </a:extLst>
          </p:cNvPr>
          <p:cNvSpPr txBox="1"/>
          <p:nvPr/>
        </p:nvSpPr>
        <p:spPr>
          <a:xfrm>
            <a:off x="2626167" y="5503615"/>
            <a:ext cx="122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Overfitting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CC6C28-C9ED-040F-C763-A98E4251E67D}"/>
              </a:ext>
            </a:extLst>
          </p:cNvPr>
          <p:cNvSpPr txBox="1"/>
          <p:nvPr/>
        </p:nvSpPr>
        <p:spPr>
          <a:xfrm>
            <a:off x="8568307" y="5503615"/>
            <a:ext cx="1454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Regularizing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47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4000" dirty="0"/>
              <a:t>7.1 Parameter Norm Penalties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/>
              <a:lstStyle/>
              <a:p>
                <a:r>
                  <a:rPr kumimoji="1" lang="en-US" altLang="en-US" dirty="0"/>
                  <a:t>Many regularization approaches are based on limiting the capacity of models, such as neural networks, linear regression, or logistic regression, by adding a </a:t>
                </a:r>
                <a:r>
                  <a:rPr kumimoji="1" lang="en-US" altLang="en-US" b="1" dirty="0"/>
                  <a:t>parameter norm penalty</a:t>
                </a:r>
                <a:r>
                  <a:rPr kumimoji="1" lang="en-US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en-US" b="1" i="1" dirty="0" smtClean="0">
                        <a:latin typeface="Cambria Math" panose="02040503050406030204" pitchFamily="18" charset="0"/>
                      </a:rPr>
                      <m:t>Ω(</m:t>
                    </m:r>
                    <m:r>
                      <a:rPr kumimoji="1" lang="en-US" altLang="en-US" b="1" i="1" dirty="0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kumimoji="1" lang="en-US" alt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en-US" b="1" dirty="0"/>
                  <a:t> </a:t>
                </a:r>
                <a:r>
                  <a:rPr kumimoji="1" lang="en-US" altLang="en-US" dirty="0"/>
                  <a:t>to the objective function </a:t>
                </a:r>
                <a14:m>
                  <m:oMath xmlns:m="http://schemas.openxmlformats.org/officeDocument/2006/math">
                    <m:r>
                      <a:rPr kumimoji="1" lang="en-US" altLang="en-US" sz="2400" b="1" i="1" dirty="0" smtClean="0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endParaRPr kumimoji="1" lang="en-US" altLang="en-US" b="1" dirty="0"/>
              </a:p>
              <a:p>
                <a:r>
                  <a:rPr kumimoji="1" lang="en-US" altLang="en-US" dirty="0"/>
                  <a:t>We denote the regularized objective function by</a:t>
                </a:r>
                <a:r>
                  <a:rPr kumimoji="1" lang="en-US" altLang="en-US" sz="2000" b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1" lang="en-US" altLang="en-US" sz="20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en-US" b="1" i="1" dirty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</m:acc>
                  </m:oMath>
                </a14:m>
                <a:endParaRPr kumimoji="1" lang="en-US" altLang="en-US" dirty="0"/>
              </a:p>
              <a:p>
                <a:pPr marL="0" indent="0">
                  <a:buNone/>
                </a:pPr>
                <a:endParaRPr kumimoji="1" lang="en-US" alt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en-US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en-US" b="1" i="1" dirty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</m:acc>
                      <m:r>
                        <a:rPr kumimoji="1" lang="es-ES" alt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s-ES" altLang="en-US" b="1" i="1" dirty="0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kumimoji="1" lang="es-ES" altLang="en-US" b="1" i="1" dirty="0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kumimoji="1" lang="es-ES" altLang="en-US" b="1" i="1" dirty="0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kumimoji="1" lang="es-ES" altLang="en-US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s-ES" altLang="en-US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s-ES" altLang="en-US" b="1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kumimoji="1" lang="es-ES" altLang="en-US" b="1" i="1" dirty="0" smtClean="0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kumimoji="1" lang="es-ES" alt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s-ES" altLang="en-US" b="1" i="1" dirty="0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kumimoji="1" lang="es-ES" altLang="en-US" b="1" i="1" dirty="0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kumimoji="1" lang="es-ES" altLang="en-US" b="1" i="1" dirty="0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kumimoji="1" lang="es-ES" altLang="en-US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s-ES" altLang="en-US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s-ES" altLang="en-US" b="1" i="1" dirty="0" smtClean="0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kumimoji="1" lang="es-ES" altLang="en-US" b="1" i="1" dirty="0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kumimoji="1" lang="es-ES" altLang="en-US" b="1" i="1" dirty="0" smtClean="0">
                          <a:latin typeface="Cambria Math" panose="02040503050406030204" pitchFamily="18" charset="0"/>
                        </a:rPr>
                        <m:t>Ω(</m:t>
                      </m:r>
                      <m:r>
                        <a:rPr kumimoji="1" lang="es-ES" altLang="en-US" b="1" i="1" dirty="0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kumimoji="1" lang="es-ES" alt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en-US" b="1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3"/>
                <a:stretch>
                  <a:fillRect l="-5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9747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AA92BCFB-E11B-F940-A787-2261CAC8E81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en-US" sz="4000" dirty="0"/>
                  <a:t>7.1.1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en-US" sz="40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en-US" sz="40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kumimoji="1" lang="en-US" altLang="en-US" sz="40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kumimoji="1" lang="en-US" altLang="en-US" sz="4000" dirty="0"/>
                  <a:t> Parameter Regularization</a:t>
                </a:r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AA92BCFB-E11B-F940-A787-2261CAC8E8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/>
              <a:lstStyle/>
              <a:p>
                <a:r>
                  <a:rPr kumimoji="1" lang="en-US" altLang="en-US" dirty="0"/>
                  <a:t>This regularization strategy drives the weights closer to the origin by adding a regularization term </a:t>
                </a:r>
                <a14:m>
                  <m:oMath xmlns:m="http://schemas.openxmlformats.org/officeDocument/2006/math">
                    <m:r>
                      <a:rPr kumimoji="1" lang="en-US" altLang="en-US" i="1" dirty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kumimoji="1"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en-US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kumimoji="1" lang="en-US" altLang="en-US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kumimoji="1"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1" lang="en-US" alt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kumimoji="1" lang="en-US" alt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en-US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kumimoji="1" lang="en-US" alt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kumimoji="1"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en-US" dirty="0"/>
                  <a:t>to the objective function</a:t>
                </a:r>
              </a:p>
              <a:p>
                <a:r>
                  <a:rPr kumimoji="1" lang="en-US" altLang="en-US" dirty="0"/>
                  <a:t>In other academic communities, </a:t>
                </a:r>
                <a:r>
                  <a:rPr kumimoji="1" lang="en-US" altLang="en-US" b="1" dirty="0"/>
                  <a:t>L2 regularization </a:t>
                </a:r>
                <a:r>
                  <a:rPr kumimoji="1" lang="en-US" altLang="en-US" dirty="0"/>
                  <a:t>is also known as </a:t>
                </a:r>
                <a:r>
                  <a:rPr kumimoji="1" lang="en-US" altLang="en-US" b="1" dirty="0"/>
                  <a:t>ridge regression </a:t>
                </a:r>
                <a:r>
                  <a:rPr kumimoji="1" lang="en-US" altLang="en-US" dirty="0"/>
                  <a:t>or </a:t>
                </a:r>
                <a:r>
                  <a:rPr kumimoji="1" lang="en-US" altLang="en-US" b="1" dirty="0"/>
                  <a:t>Tikhonov regularization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4"/>
                <a:stretch>
                  <a:fillRect l="-502" r="-4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9214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AA92BCFB-E11B-F940-A787-2261CAC8E81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en-US" sz="4000" dirty="0"/>
                  <a:t>7.1.1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en-US" sz="40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en-US" sz="40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kumimoji="1" lang="en-US" altLang="en-US" sz="40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kumimoji="1" lang="en-US" altLang="en-US" sz="4000" dirty="0"/>
                  <a:t> Parameter Regularization</a:t>
                </a:r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AA92BCFB-E11B-F940-A787-2261CAC8E8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/>
              <a:lstStyle/>
              <a:p>
                <a:r>
                  <a:rPr lang="en-US" altLang="en-US" dirty="0"/>
                  <a:t>Such a model has the following total objective function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1" lang="en-US" alt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en-US" b="1" i="1" dirty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</m:acc>
                    <m:d>
                      <m:dPr>
                        <m:ctrlPr>
                          <a:rPr kumimoji="1" lang="es-ES" alt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en-US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kumimoji="1" lang="es-ES" altLang="en-US" b="1" i="1" dirty="0" smtClean="0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kumimoji="1" lang="es-ES" altLang="en-US" b="1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kumimoji="1" lang="es-ES" altLang="en-US" b="1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s-ES" altLang="en-US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kumimoji="1" lang="es-ES" altLang="en-US" b="1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kumimoji="1" lang="es-ES" altLang="en-US" b="1" i="1" dirty="0" smtClean="0">
                        <a:latin typeface="Cambria Math" panose="02040503050406030204" pitchFamily="18" charset="0"/>
                      </a:rPr>
                      <m:t>𝑱</m:t>
                    </m:r>
                    <m:d>
                      <m:dPr>
                        <m:ctrlPr>
                          <a:rPr kumimoji="1" lang="es-ES" alt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en-US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kumimoji="1" lang="es-ES" altLang="en-US" b="1" i="1" dirty="0" smtClean="0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kumimoji="1" lang="es-ES" altLang="en-US" b="1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kumimoji="1" lang="es-ES" altLang="en-US" b="1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s-ES" altLang="en-US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kumimoji="1" lang="es-ES" alt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kumimoji="1" lang="en-US" altLang="en-US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s-ES" altLang="en-US" b="1" i="1" dirty="0" smtClean="0">
                            <a:latin typeface="Cambria Math" panose="02040503050406030204" pitchFamily="18" charset="0"/>
                          </a:rPr>
                          <m:t>𝜶</m:t>
                        </m:r>
                      </m:num>
                      <m:den>
                        <m:r>
                          <a:rPr kumimoji="1" lang="en-US" alt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kumimoji="1" lang="en-US" alt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en-US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kumimoji="1" lang="en-US" altLang="en-US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kumimoji="1" lang="en-US" alt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kumimoji="1" lang="en-US" altLang="en-US" b="1" i="0" dirty="0" smtClean="0">
                        <a:latin typeface="Cambria Math" panose="02040503050406030204" pitchFamily="18" charset="0"/>
                      </a:rPr>
                      <m:t>,  (</m:t>
                    </m:r>
                    <m:r>
                      <a:rPr kumimoji="1" lang="el-GR" altLang="en-US" b="1" i="0" dirty="0" smtClean="0">
                        <a:latin typeface="Cambria Math" panose="02040503050406030204" pitchFamily="18" charset="0"/>
                      </a:rPr>
                      <m:t>𝚯</m:t>
                    </m:r>
                    <m:r>
                      <a:rPr kumimoji="1"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en-US" dirty="0"/>
                  <a:t>is just </a:t>
                </a:r>
                <a14:m>
                  <m:oMath xmlns:m="http://schemas.openxmlformats.org/officeDocument/2006/math">
                    <m:r>
                      <a:rPr kumimoji="1" lang="en-US" alt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kumimoji="1" lang="en-US" alt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en-US" b="1" dirty="0"/>
              </a:p>
              <a:p>
                <a:pPr marL="342900" indent="-342900"/>
                <a:r>
                  <a:rPr kumimoji="1" lang="en-US" altLang="en-US" dirty="0"/>
                  <a:t>with the corresponding parameter gradient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pl-PL" altLang="en-US" b="1" i="1">
                              <a:latin typeface="Cambria Math" panose="02040503050406030204" pitchFamily="18" charset="0"/>
                            </a:rPr>
                            <m:t>𝜵</m:t>
                          </m:r>
                        </m:e>
                        <m:sub>
                          <m:r>
                            <a:rPr kumimoji="1" lang="pl-PL" alt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kumimoji="1" lang="en-US" alt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pl-PL" altLang="en-US" b="1" i="1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</m:acc>
                      <m:r>
                        <a:rPr kumimoji="1" lang="pl-PL" alt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pl-PL" altLang="en-US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pl-PL" altLang="en-US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kumimoji="1" lang="pl-PL" altLang="en-US" b="1" i="1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kumimoji="1" lang="pl-PL" altLang="en-US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kumimoji="1" lang="pl-PL" altLang="en-US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pl-PL" altLang="en-US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pl-PL" altLang="en-US" b="1" i="1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kumimoji="1" lang="pl-PL" altLang="en-US" b="1" i="1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kumimoji="1" lang="pl-PL" altLang="en-US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kumimoji="1" lang="pl-PL" altLang="en-US" b="1" i="1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kumimoji="1" lang="en-US" alt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pl-PL" altLang="en-US" b="1" i="1">
                              <a:latin typeface="Cambria Math" panose="02040503050406030204" pitchFamily="18" charset="0"/>
                            </a:rPr>
                            <m:t>𝜵</m:t>
                          </m:r>
                        </m:e>
                        <m:sub>
                          <m:r>
                            <a:rPr kumimoji="1" lang="en-US" alt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kumimoji="1" lang="pl-PL" altLang="en-US" b="1" i="1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kumimoji="1" lang="pl-PL" altLang="en-US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pl-PL" altLang="en-US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kumimoji="1" lang="pl-PL" altLang="en-US" b="1" i="1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kumimoji="1" lang="pl-PL" altLang="en-US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kumimoji="1" lang="pl-PL" altLang="en-US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pl-PL" altLang="en-US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pl-PL" altLang="en-US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en-US" dirty="0"/>
              </a:p>
              <a:p>
                <a:pPr marL="342900" indent="-342900"/>
                <a:r>
                  <a:rPr kumimoji="1" lang="en-US" altLang="en-US" dirty="0"/>
                  <a:t>To take a single gradient step to update the weights, we perform this update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pl-PL" alt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kumimoji="1" lang="pl-PL" altLang="en-US" i="1">
                          <a:latin typeface="Cambria Math" panose="02040503050406030204" pitchFamily="18" charset="0"/>
                        </a:rPr>
                        <m:t> ← </m:t>
                      </m:r>
                      <m:r>
                        <a:rPr kumimoji="1" lang="pl-PL" alt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kumimoji="1" lang="pl-PL" altLang="en-US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kumimoji="1" lang="pl-PL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kumimoji="1" lang="pl-PL" alt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pl-PL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pl-PL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kumimoji="1" lang="pl-PL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kumimoji="1" lang="pl-PL" altLang="en-US" i="1">
                              <a:latin typeface="Cambria Math" panose="02040503050406030204" pitchFamily="18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kumimoji="1"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pl-PL" altLang="en-US" i="1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kumimoji="1" lang="en-US" alt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kumimoji="1" lang="pl-PL" alt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kumimoji="1" lang="pl-PL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pl-PL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kumimoji="1" lang="pl-PL" altLang="en-US" i="1">
                                  <a:latin typeface="Cambria Math" panose="02040503050406030204" pitchFamily="18" charset="0"/>
                                </a:rPr>
                                <m:t>; </m:t>
                              </m:r>
                              <m:r>
                                <a:rPr kumimoji="1" lang="pl-PL" alt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pl-PL" alt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kumimoji="1" lang="pl-PL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kumimoji="1" lang="pl-PL" alt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kumimoji="1" lang="pl-PL" altLang="en-US" i="1">
                          <a:latin typeface="Cambria Math" panose="02040503050406030204" pitchFamily="18" charset="0"/>
                        </a:rPr>
                        <m:t> ← (1 −</m:t>
                      </m:r>
                      <m:r>
                        <a:rPr kumimoji="1" lang="pl-PL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kumimoji="1" lang="pl-PL" alt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pl-PL" alt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pl-PL" alt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kumimoji="1" lang="pl-PL" altLang="en-US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kumimoji="1" lang="pl-PL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sSub>
                        <m:sSubPr>
                          <m:ctrlPr>
                            <a:rPr kumimoji="1"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pl-PL" altLang="en-US" i="1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kumimoji="1" lang="en-US" alt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pl-PL" altLang="en-US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pl-PL" alt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pl-PL" alt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kumimoji="1" lang="pl-PL" altLang="en-US" i="1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kumimoji="1" lang="pl-PL" alt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pl-PL" alt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pl-PL" alt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pl-PL" alt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4"/>
                <a:stretch>
                  <a:fillRect l="-5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498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AA92BCFB-E11B-F940-A787-2261CAC8E81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en-US" sz="4000" dirty="0"/>
                  <a:t>7.1.1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en-US" sz="40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en-US" sz="40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kumimoji="1" lang="en-US" altLang="en-US" sz="40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kumimoji="1" lang="en-US" altLang="en-US" sz="4000" dirty="0"/>
                  <a:t> Parameter Regularization</a:t>
                </a:r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AA92BCFB-E11B-F940-A787-2261CAC8E8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/>
              <a:lstStyle/>
              <a:p>
                <a:r>
                  <a:rPr kumimoji="1" lang="en-US" altLang="en-US" dirty="0"/>
                  <a:t>We can see that the addition of the </a:t>
                </a:r>
                <a:r>
                  <a:rPr kumimoji="1" lang="en-US" altLang="en-US" b="1" dirty="0"/>
                  <a:t>weight decay term has modiﬁed the learning rule </a:t>
                </a:r>
                <a:r>
                  <a:rPr kumimoji="1" lang="en-US" altLang="en-US" dirty="0"/>
                  <a:t>to multiplicatively </a:t>
                </a:r>
                <a:r>
                  <a:rPr kumimoji="1" lang="en-US" altLang="en-US" b="1" dirty="0"/>
                  <a:t>shrink the weight vector by a constant factor on each step</a:t>
                </a:r>
                <a:r>
                  <a:rPr kumimoji="1" lang="en-US" altLang="en-US" dirty="0"/>
                  <a:t>, just before performing the usual gradient update</a:t>
                </a:r>
              </a:p>
              <a:p>
                <a:pPr marL="0" indent="0" algn="ctr">
                  <a:buNone/>
                </a:pPr>
                <a:r>
                  <a:rPr kumimoji="1" lang="en-US" altLang="en-US" b="1" dirty="0"/>
                  <a:t>L2 reg </a:t>
                </a:r>
                <a:r>
                  <a:rPr kumimoji="1" lang="en-US" altLang="en-US" dirty="0"/>
                  <a:t>: </a:t>
                </a:r>
                <a14:m>
                  <m:oMath xmlns:m="http://schemas.openxmlformats.org/officeDocument/2006/math">
                    <m:r>
                      <a:rPr kumimoji="1" lang="pl-PL" altLang="en-US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1" lang="pl-PL" altLang="en-US" i="1" smtClean="0">
                        <a:latin typeface="Cambria Math" panose="02040503050406030204" pitchFamily="18" charset="0"/>
                      </a:rPr>
                      <m:t> ← (1 −</m:t>
                    </m:r>
                    <m:r>
                      <a:rPr kumimoji="1" lang="pl-PL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kumimoji="1" lang="pl-PL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pl-PL" alt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pl-PL" alt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1" lang="pl-PL" alt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kumimoji="1" lang="pl-PL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sSub>
                      <m:sSubPr>
                        <m:ctrlPr>
                          <a:rPr kumimoji="1"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pl-PL" altLang="en-US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kumimoji="1" lang="en-US" alt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kumimoji="1" lang="pl-PL" altLang="en-US" i="1">
                        <a:latin typeface="Cambria Math" panose="02040503050406030204" pitchFamily="18" charset="0"/>
                      </a:rPr>
                      <m:t>𝐽</m:t>
                    </m:r>
                    <m:r>
                      <a:rPr kumimoji="1" lang="pl-PL" alt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pl-PL" alt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1" lang="pl-PL" altLang="en-US" i="1">
                        <a:latin typeface="Cambria Math" panose="02040503050406030204" pitchFamily="18" charset="0"/>
                      </a:rPr>
                      <m:t>; </m:t>
                    </m:r>
                    <m:r>
                      <a:rPr kumimoji="1" lang="pl-PL" alt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pl-PL" alt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pl-PL" alt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pl-PL" alt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en-US" dirty="0"/>
              </a:p>
              <a:p>
                <a:pPr marL="0" indent="0" algn="ctr">
                  <a:buNone/>
                </a:pPr>
                <a:r>
                  <a:rPr kumimoji="1" lang="en-US" altLang="en-US" dirty="0"/>
                  <a:t>no reg : </a:t>
                </a:r>
                <a14:m>
                  <m:oMath xmlns:m="http://schemas.openxmlformats.org/officeDocument/2006/math">
                    <m:r>
                      <a:rPr kumimoji="1" lang="pl-PL" altLang="en-US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1" lang="pl-PL" altLang="en-US" i="1" smtClean="0">
                        <a:latin typeface="Cambria Math" panose="02040503050406030204" pitchFamily="18" charset="0"/>
                      </a:rPr>
                      <m:t> ← </m:t>
                    </m:r>
                    <m:r>
                      <a:rPr kumimoji="1" lang="pl-PL" alt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1" lang="pl-PL" alt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kumimoji="1" lang="pl-PL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sSub>
                      <m:sSubPr>
                        <m:ctrlPr>
                          <a:rPr kumimoji="1"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pl-PL" altLang="en-US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kumimoji="1" lang="en-US" alt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kumimoji="1" lang="pl-PL" altLang="en-US" i="1">
                        <a:latin typeface="Cambria Math" panose="02040503050406030204" pitchFamily="18" charset="0"/>
                      </a:rPr>
                      <m:t>𝐽</m:t>
                    </m:r>
                    <m:r>
                      <a:rPr kumimoji="1" lang="pl-PL" alt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pl-PL" alt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1" lang="pl-PL" altLang="en-US" i="1">
                        <a:latin typeface="Cambria Math" panose="02040503050406030204" pitchFamily="18" charset="0"/>
                      </a:rPr>
                      <m:t>; </m:t>
                    </m:r>
                    <m:r>
                      <a:rPr kumimoji="1" lang="pl-PL" alt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pl-PL" alt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pl-PL" alt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pl-PL" alt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en-US" dirty="0"/>
              </a:p>
              <a:p>
                <a:pPr marL="0" indent="0">
                  <a:buNone/>
                </a:pPr>
                <a:endParaRPr kumimoji="1" lang="en-US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4"/>
                <a:stretch>
                  <a:fillRect l="-502" r="-11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8173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AA92BCFB-E11B-F940-A787-2261CAC8E81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en-US" sz="4000" dirty="0"/>
                  <a:t>7.1.2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en-US" sz="40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en-US" sz="40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kumimoji="1" lang="en-US" altLang="en-US" sz="4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kumimoji="1" lang="en-US" altLang="en-US" sz="4000" dirty="0"/>
                  <a:t> Parameter Regularization</a:t>
                </a:r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AA92BCFB-E11B-F940-A787-2261CAC8E8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/>
              <a:lstStyle/>
              <a:p>
                <a:pPr marL="342900" indent="-342900"/>
                <a:r>
                  <a:rPr kumimoji="1" lang="en-US" altLang="en-US" dirty="0"/>
                  <a:t>Formally, L1 regularization on the model parameter w is deﬁned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en-US" i="1">
                          <a:latin typeface="Cambria Math" panose="02040503050406030204" pitchFamily="18" charset="0"/>
                        </a:rPr>
                        <m:t>Ω(</m:t>
                      </m:r>
                      <m:r>
                        <a:rPr kumimoji="1" lang="el-GR" alt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l-GR" altLang="en-US" i="1">
                          <a:latin typeface="Cambria Math" panose="02040503050406030204" pitchFamily="18" charset="0"/>
                        </a:rPr>
                        <m:t>) = </m:t>
                      </m:r>
                      <m:sSub>
                        <m:sSubPr>
                          <m:ctrlPr>
                            <a:rPr kumimoji="1"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l-G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l-G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kumimoji="1"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kumimoji="1" lang="en-US" alt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kumimoji="1"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kumimoji="1" lang="en-US" altLang="en-US" dirty="0"/>
              </a:p>
              <a:p>
                <a:pPr marL="342900" indent="-342900"/>
                <a:r>
                  <a:rPr kumimoji="1" lang="en-US" altLang="en-US" dirty="0"/>
                  <a:t>That is, as the </a:t>
                </a:r>
                <a:r>
                  <a:rPr kumimoji="1" lang="en-US" altLang="en-US" b="1" dirty="0"/>
                  <a:t>sum of absolute values of the individual parameters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4"/>
                <a:stretch>
                  <a:fillRect l="-5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272586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1973</TotalTime>
  <Words>1575</Words>
  <Application>Microsoft Office PowerPoint</Application>
  <PresentationFormat>와이드스크린</PresentationFormat>
  <Paragraphs>170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NanumSquareOTF_ac</vt:lpstr>
      <vt:lpstr>NanumSquareOTF_ac Bold</vt:lpstr>
      <vt:lpstr>맑은 고딕</vt:lpstr>
      <vt:lpstr>Arial</vt:lpstr>
      <vt:lpstr>Calibri</vt:lpstr>
      <vt:lpstr>Calibri Light</vt:lpstr>
      <vt:lpstr>Cambria Math</vt:lpstr>
      <vt:lpstr>Courier New</vt:lpstr>
      <vt:lpstr>Wingdings</vt:lpstr>
      <vt:lpstr>1_디자인 사용자 지정</vt:lpstr>
      <vt:lpstr>7. Regularization for Deep Learning</vt:lpstr>
      <vt:lpstr>Contents</vt:lpstr>
      <vt:lpstr>7. Regularization for Deep Learning</vt:lpstr>
      <vt:lpstr>7. Regularization for Deep Learning</vt:lpstr>
      <vt:lpstr>7.1 Parameter Norm Penalties</vt:lpstr>
      <vt:lpstr>7.1.1 L^2 Parameter Regularization</vt:lpstr>
      <vt:lpstr>7.1.1 L^2 Parameter Regularization</vt:lpstr>
      <vt:lpstr>7.1.1 L^2 Parameter Regularization</vt:lpstr>
      <vt:lpstr>7.1.2 L^1 Parameter Regularization</vt:lpstr>
      <vt:lpstr>7.1.2 L^1 Parameter Regularization</vt:lpstr>
      <vt:lpstr>L^1  &amp;〖 L〗^2 Regularization</vt:lpstr>
      <vt:lpstr>7.1.2 L^1 Parameter Regularization</vt:lpstr>
      <vt:lpstr>7.4 Dataset Augmentation</vt:lpstr>
      <vt:lpstr>7.4 Dataset Augmentation</vt:lpstr>
      <vt:lpstr>7.4 Dataset Augmentation</vt:lpstr>
      <vt:lpstr>7.4 Dataset Augmentation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전민혜</dc:creator>
  <cp:lastModifiedBy>정지운</cp:lastModifiedBy>
  <cp:revision>324</cp:revision>
  <dcterms:created xsi:type="dcterms:W3CDTF">2022-07-12T16:13:48Z</dcterms:created>
  <dcterms:modified xsi:type="dcterms:W3CDTF">2023-03-10T04:45:05Z</dcterms:modified>
</cp:coreProperties>
</file>