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체중 감소량(y)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6</c:v>
                </c:pt>
                <c:pt idx="4">
                  <c:v>10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  <c:pt idx="1">
                  <c:v>1</c:v>
                </c:pt>
                <c:pt idx="2">
                  <c:v>2</c:v>
                </c:pt>
                <c:pt idx="3">
                  <c:v>1.8</c:v>
                </c:pt>
                <c:pt idx="4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AA-41D2-9F13-974BD4EBF3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6154776"/>
        <c:axId val="496156416"/>
      </c:scatterChart>
      <c:valAx>
        <c:axId val="496154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b="1" dirty="0"/>
                  <a:t>운동 시간</a:t>
                </a:r>
                <a:r>
                  <a:rPr lang="en-US" altLang="ko-KR" b="1" dirty="0"/>
                  <a:t>(x)</a:t>
                </a:r>
                <a:endParaRPr lang="ko-KR" altLang="en-US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6156416"/>
        <c:crosses val="autoZero"/>
        <c:crossBetween val="midCat"/>
      </c:valAx>
      <c:valAx>
        <c:axId val="49615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b="1" dirty="0"/>
                  <a:t>체중 감소량</a:t>
                </a:r>
                <a:r>
                  <a:rPr lang="en-US" altLang="ko-KR" b="1" dirty="0"/>
                  <a:t>(y)</a:t>
                </a:r>
                <a:endParaRPr lang="ko-KR" altLang="en-US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6154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체중 감소량(y)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6</c:v>
                </c:pt>
                <c:pt idx="4">
                  <c:v>10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  <c:pt idx="1">
                  <c:v>1</c:v>
                </c:pt>
                <c:pt idx="2">
                  <c:v>2</c:v>
                </c:pt>
                <c:pt idx="3">
                  <c:v>1.8</c:v>
                </c:pt>
                <c:pt idx="4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AA-41D2-9F13-974BD4EBF3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6154776"/>
        <c:axId val="496156416"/>
      </c:scatterChart>
      <c:valAx>
        <c:axId val="496154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b="1" dirty="0"/>
                  <a:t>운동 시간</a:t>
                </a:r>
                <a:r>
                  <a:rPr lang="en-US" altLang="ko-KR" b="1" dirty="0"/>
                  <a:t>(x)</a:t>
                </a:r>
                <a:endParaRPr lang="ko-KR" altLang="en-US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6156416"/>
        <c:crosses val="autoZero"/>
        <c:crossBetween val="midCat"/>
      </c:valAx>
      <c:valAx>
        <c:axId val="49615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b="1" dirty="0"/>
                  <a:t>체중 감소량</a:t>
                </a:r>
                <a:r>
                  <a:rPr lang="en-US" altLang="ko-KR" b="1" dirty="0"/>
                  <a:t>(y)</a:t>
                </a:r>
                <a:endParaRPr lang="ko-KR" altLang="en-US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6154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체중 감소량(y)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6</c:v>
                </c:pt>
                <c:pt idx="4">
                  <c:v>10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  <c:pt idx="1">
                  <c:v>1</c:v>
                </c:pt>
                <c:pt idx="2">
                  <c:v>2</c:v>
                </c:pt>
                <c:pt idx="3">
                  <c:v>1.8</c:v>
                </c:pt>
                <c:pt idx="4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AA-41D2-9F13-974BD4EBF3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6154776"/>
        <c:axId val="496156416"/>
      </c:scatterChart>
      <c:valAx>
        <c:axId val="496154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b="1" dirty="0"/>
                  <a:t>운동 시간</a:t>
                </a:r>
                <a:r>
                  <a:rPr lang="en-US" altLang="ko-KR" b="1" dirty="0"/>
                  <a:t>(x)</a:t>
                </a:r>
                <a:endParaRPr lang="ko-KR" altLang="en-US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6156416"/>
        <c:crosses val="autoZero"/>
        <c:crossBetween val="midCat"/>
      </c:valAx>
      <c:valAx>
        <c:axId val="49615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b="1" dirty="0"/>
                  <a:t>체중 감소량</a:t>
                </a:r>
                <a:r>
                  <a:rPr lang="en-US" altLang="ko-KR" b="1" dirty="0"/>
                  <a:t>(y)</a:t>
                </a:r>
                <a:endParaRPr lang="ko-KR" altLang="en-US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6154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2CC17-7013-FBD5-8583-696E8647C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76EBAA-106F-0C08-68E5-48F8A0A07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CD2A4F-F9A5-EFF8-0D39-AF243903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8D5D-7A62-4084-90F8-BF6F9DC4789C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BC1F92-CD2C-E3F6-C40B-17706DEA3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6A80C-C9DD-6FD7-70E9-C2C11702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4E5A-0739-46FA-9095-3FC05FBA6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532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AD76C-03FC-435B-F27C-47BB55542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BBD3BC-4240-9B8A-E634-9AA914464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B43DF9-3618-1570-C6E3-154ACF2FE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8D5D-7A62-4084-90F8-BF6F9DC4789C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27279-CD70-60F8-1A85-5EE960E70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26C0FD-1BD4-FCDD-A47A-69B0C781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4E5A-0739-46FA-9095-3FC05FBA6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8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01C9D2-F298-A93F-F5FC-2CFCF1EFD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0204A0-5654-9353-F4C9-B9A0F0199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03D53-D2B3-0ED7-C68A-A5B1539EC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8D5D-7A62-4084-90F8-BF6F9DC4789C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7B7D3A-8717-2DD9-DB1A-215275774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3F69D6-266E-68EC-D4C9-34B1B6957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4E5A-0739-46FA-9095-3FC05FBA6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47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5F12A-8D5B-9D4F-E7DD-F52D71441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2DC2E4-3A42-17EB-818B-C1C3FE107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431CB-07D4-0BAE-08DD-C836A0B2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8D5D-7A62-4084-90F8-BF6F9DC4789C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7EF3BC-1CC4-0404-0520-9A6611E61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5202AD-10FE-67AE-19E6-DFBF158B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4E5A-0739-46FA-9095-3FC05FBA6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72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DB5B8-B423-53DF-F81C-533B75F85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9F56C3-3B09-E260-22A2-B35A4DE42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EC64AE-DC18-AC23-E053-A650D0D0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8D5D-7A62-4084-90F8-BF6F9DC4789C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B3703F-CB14-25BE-8249-292C5426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08C2D0-43F4-7877-0E34-8A6D02CC1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4E5A-0739-46FA-9095-3FC05FBA6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30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36434-4699-92C8-A0BD-212EFF2B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45FF5A-95E8-1571-591D-E2B4D0050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F430F0-2190-1633-FB9D-A82D4DBEC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EB37A3-107B-99CA-437A-A0FB9918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8D5D-7A62-4084-90F8-BF6F9DC4789C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0F057C-E204-4D2D-7CDE-B0397FDAB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E30C6E-0425-8CF4-AEC2-EE98FE49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4E5A-0739-46FA-9095-3FC05FBA6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249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85500-63C8-1D69-5ADB-61F04A3C0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176A53-BE14-8319-BE51-3E2D84C28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47441B-6371-285E-4AFD-62DFDA17B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5E2984-A2FC-00B7-06CD-CCC900403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1869AF-BDDD-89ED-E223-C15AB8EA9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25073B-5D3F-BDAF-31AA-1D28C381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8D5D-7A62-4084-90F8-BF6F9DC4789C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DB27C1-4B3D-F010-8D75-BF19956AC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D79AA1-5301-E799-9907-A4B6F2F4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4E5A-0739-46FA-9095-3FC05FBA6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741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8907D-AB80-CEFD-82ED-5937FB1F8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F4E93D-7B36-0FBD-88AF-B06843EDB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8D5D-7A62-4084-90F8-BF6F9DC4789C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476C8C-C823-D9AD-CF80-C1BB7DB90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35D2A7-1573-BC9C-3DA6-3727470E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4E5A-0739-46FA-9095-3FC05FBA6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64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6321E4-6D28-34D0-2510-651607DCB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8D5D-7A62-4084-90F8-BF6F9DC4789C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6A7AAD-A133-3CCF-C9DA-D692E8C22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2AEC29-7941-D149-BD48-4FE1F8A0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4E5A-0739-46FA-9095-3FC05FBA6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73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20277-5E4E-CC51-423F-E68953517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6CEAB0-BB40-051C-7626-A3B3059F6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0CC471-64E2-C9E0-077C-CC011CF9C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CD8057-8F45-05E4-DE2F-7B09D7570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8D5D-7A62-4084-90F8-BF6F9DC4789C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9B1F22-E9A4-F11D-50CF-2D31E062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8D0CC3-75B2-128A-5277-2F347A23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4E5A-0739-46FA-9095-3FC05FBA6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097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76B65-CBAB-30BD-0875-DEC3EB3D2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4FC6BD-12C7-0A6D-AEC0-AB165C4444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2BCD48-F6F7-4720-3BA1-058EFBD0C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DD3F06-3279-FF92-85C6-B81B1066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8D5D-7A62-4084-90F8-BF6F9DC4789C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43684D-F3BC-B7DD-F859-7B589DD2E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E8D319-A988-48CC-C7B8-99A4118B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4E5A-0739-46FA-9095-3FC05FBA6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371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26E22F-1BC0-32D7-D7FF-B473054F9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6A6768-3AC5-2F97-17C2-CC3BBCDED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9CF247-E049-366E-3D35-3FEBD967F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F8D5D-7A62-4084-90F8-BF6F9DC4789C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4AB3FE-4C89-0C13-D83D-54F82F6FE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D7AFC0-22C5-3AA7-44CC-260F5A0EA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24E5A-0739-46FA-9095-3FC05FBA6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92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828833-8963-9712-2731-E3AA2FA11709}"/>
              </a:ext>
            </a:extLst>
          </p:cNvPr>
          <p:cNvSpPr txBox="1"/>
          <p:nvPr/>
        </p:nvSpPr>
        <p:spPr>
          <a:xfrm>
            <a:off x="2447635" y="2602298"/>
            <a:ext cx="2706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 </a:t>
            </a:r>
            <a:r>
              <a:rPr lang="en-US" altLang="ko-KR" sz="3200" dirty="0"/>
              <a:t>= </a:t>
            </a:r>
            <a:r>
              <a:rPr lang="ko-KR" altLang="en-US" sz="3200" dirty="0"/>
              <a:t>아기</a:t>
            </a:r>
          </a:p>
        </p:txBody>
      </p:sp>
      <p:pic>
        <p:nvPicPr>
          <p:cNvPr id="6" name="그래픽 5" descr="아기 단색으로 채워진">
            <a:extLst>
              <a:ext uri="{FF2B5EF4-FFF2-40B4-BE49-F238E27FC236}">
                <a16:creationId xmlns:a16="http://schemas.microsoft.com/office/drawing/2014/main" id="{FD04A8E1-4224-8083-417A-9A03F484B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6441" y="3429000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DCCFC8-D8B7-1454-0CD2-EC3FCCFAC54E}"/>
              </a:ext>
            </a:extLst>
          </p:cNvPr>
          <p:cNvSpPr txBox="1"/>
          <p:nvPr/>
        </p:nvSpPr>
        <p:spPr>
          <a:xfrm>
            <a:off x="7491353" y="2602298"/>
            <a:ext cx="1505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데이터</a:t>
            </a:r>
          </a:p>
        </p:txBody>
      </p:sp>
      <p:pic>
        <p:nvPicPr>
          <p:cNvPr id="10" name="그래픽 9" descr="문서 단색으로 채워진">
            <a:extLst>
              <a:ext uri="{FF2B5EF4-FFF2-40B4-BE49-F238E27FC236}">
                <a16:creationId xmlns:a16="http://schemas.microsoft.com/office/drawing/2014/main" id="{2F1EE4AD-2004-9C75-314C-F710EAFB02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66761" y="3429000"/>
            <a:ext cx="914400" cy="914400"/>
          </a:xfrm>
          <a:prstGeom prst="rect">
            <a:avLst/>
          </a:prstGeom>
        </p:spPr>
      </p:pic>
      <p:pic>
        <p:nvPicPr>
          <p:cNvPr id="11" name="그래픽 10" descr="문서 단색으로 채워진">
            <a:extLst>
              <a:ext uri="{FF2B5EF4-FFF2-40B4-BE49-F238E27FC236}">
                <a16:creationId xmlns:a16="http://schemas.microsoft.com/office/drawing/2014/main" id="{07E96309-686F-A56F-8BFD-3CCB774D0E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49879" y="3505271"/>
            <a:ext cx="827312" cy="827312"/>
          </a:xfrm>
          <a:prstGeom prst="rect">
            <a:avLst/>
          </a:prstGeom>
        </p:spPr>
      </p:pic>
      <p:pic>
        <p:nvPicPr>
          <p:cNvPr id="12" name="그래픽 11" descr="문서 단색으로 채워진">
            <a:extLst>
              <a:ext uri="{FF2B5EF4-FFF2-40B4-BE49-F238E27FC236}">
                <a16:creationId xmlns:a16="http://schemas.microsoft.com/office/drawing/2014/main" id="{5D552068-925F-B36B-4D6D-67C1D77223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14899" y="3516088"/>
            <a:ext cx="827312" cy="82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98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아기 단색으로 채워진">
            <a:extLst>
              <a:ext uri="{FF2B5EF4-FFF2-40B4-BE49-F238E27FC236}">
                <a16:creationId xmlns:a16="http://schemas.microsoft.com/office/drawing/2014/main" id="{FD04A8E1-4224-8083-417A-9A03F484B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6849" y="2895178"/>
            <a:ext cx="914400" cy="914400"/>
          </a:xfrm>
          <a:prstGeom prst="rect">
            <a:avLst/>
          </a:prstGeom>
        </p:spPr>
      </p:pic>
      <p:pic>
        <p:nvPicPr>
          <p:cNvPr id="3" name="그래픽 2" descr="배지 9 단색으로 채워진">
            <a:extLst>
              <a:ext uri="{FF2B5EF4-FFF2-40B4-BE49-F238E27FC236}">
                <a16:creationId xmlns:a16="http://schemas.microsoft.com/office/drawing/2014/main" id="{1DCB3D9E-EDE7-53BB-F6EA-C370C0A2FD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70751" y="4539343"/>
            <a:ext cx="914400" cy="914400"/>
          </a:xfrm>
          <a:prstGeom prst="rect">
            <a:avLst/>
          </a:prstGeom>
        </p:spPr>
      </p:pic>
      <p:pic>
        <p:nvPicPr>
          <p:cNvPr id="8" name="그래픽 7" descr="배지 단색으로 채워진">
            <a:extLst>
              <a:ext uri="{FF2B5EF4-FFF2-40B4-BE49-F238E27FC236}">
                <a16:creationId xmlns:a16="http://schemas.microsoft.com/office/drawing/2014/main" id="{1F2AFB27-6E1A-B347-DC73-4DF62D9CA7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70751" y="2437978"/>
            <a:ext cx="914400" cy="914400"/>
          </a:xfrm>
          <a:prstGeom prst="rect">
            <a:avLst/>
          </a:prstGeom>
        </p:spPr>
      </p:pic>
      <p:pic>
        <p:nvPicPr>
          <p:cNvPr id="13" name="그래픽 12" descr="배지 3 단색으로 채워진">
            <a:extLst>
              <a:ext uri="{FF2B5EF4-FFF2-40B4-BE49-F238E27FC236}">
                <a16:creationId xmlns:a16="http://schemas.microsoft.com/office/drawing/2014/main" id="{38889CB6-5FE6-0400-821A-45A1C006EF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70751" y="3223727"/>
            <a:ext cx="914400" cy="914400"/>
          </a:xfrm>
          <a:prstGeom prst="rect">
            <a:avLst/>
          </a:prstGeom>
        </p:spPr>
      </p:pic>
      <p:pic>
        <p:nvPicPr>
          <p:cNvPr id="15" name="그래픽 14" descr="배지 1 단색으로 채워진">
            <a:extLst>
              <a:ext uri="{FF2B5EF4-FFF2-40B4-BE49-F238E27FC236}">
                <a16:creationId xmlns:a16="http://schemas.microsoft.com/office/drawing/2014/main" id="{D7C41EE4-D3CE-31B7-0317-FCAD587B13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70751" y="1652229"/>
            <a:ext cx="914400" cy="914400"/>
          </a:xfrm>
          <a:prstGeom prst="rect">
            <a:avLst/>
          </a:prstGeom>
        </p:spPr>
      </p:pic>
      <p:pic>
        <p:nvPicPr>
          <p:cNvPr id="17" name="그래픽 16" descr="화살표 원 단색으로 채워진">
            <a:extLst>
              <a:ext uri="{FF2B5EF4-FFF2-40B4-BE49-F238E27FC236}">
                <a16:creationId xmlns:a16="http://schemas.microsoft.com/office/drawing/2014/main" id="{C51EFF6C-AFE6-0B74-C674-25FA4C263D9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38800" y="2309327"/>
            <a:ext cx="914400" cy="914400"/>
          </a:xfrm>
          <a:prstGeom prst="rect">
            <a:avLst/>
          </a:prstGeom>
        </p:spPr>
      </p:pic>
      <p:pic>
        <p:nvPicPr>
          <p:cNvPr id="19" name="그래픽 18" descr="오른쪽 화살표 단색으로 채워진">
            <a:extLst>
              <a:ext uri="{FF2B5EF4-FFF2-40B4-BE49-F238E27FC236}">
                <a16:creationId xmlns:a16="http://schemas.microsoft.com/office/drawing/2014/main" id="{B7C6E80C-B94C-6F9F-B7E4-76A0D10742F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05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아기 단색으로 채워진">
            <a:extLst>
              <a:ext uri="{FF2B5EF4-FFF2-40B4-BE49-F238E27FC236}">
                <a16:creationId xmlns:a16="http://schemas.microsoft.com/office/drawing/2014/main" id="{FD04A8E1-4224-8083-417A-9A03F484B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9140" y="3329287"/>
            <a:ext cx="914400" cy="914400"/>
          </a:xfrm>
          <a:prstGeom prst="rect">
            <a:avLst/>
          </a:prstGeom>
        </p:spPr>
      </p:pic>
      <p:pic>
        <p:nvPicPr>
          <p:cNvPr id="3" name="그래픽 2" descr="배지 9 단색으로 채워진">
            <a:extLst>
              <a:ext uri="{FF2B5EF4-FFF2-40B4-BE49-F238E27FC236}">
                <a16:creationId xmlns:a16="http://schemas.microsoft.com/office/drawing/2014/main" id="{1DCB3D9E-EDE7-53BB-F6EA-C370C0A2FD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3042" y="4973452"/>
            <a:ext cx="914400" cy="914400"/>
          </a:xfrm>
          <a:prstGeom prst="rect">
            <a:avLst/>
          </a:prstGeom>
        </p:spPr>
      </p:pic>
      <p:pic>
        <p:nvPicPr>
          <p:cNvPr id="8" name="그래픽 7" descr="배지 단색으로 채워진">
            <a:extLst>
              <a:ext uri="{FF2B5EF4-FFF2-40B4-BE49-F238E27FC236}">
                <a16:creationId xmlns:a16="http://schemas.microsoft.com/office/drawing/2014/main" id="{1F2AFB27-6E1A-B347-DC73-4DF62D9CA7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43042" y="2872087"/>
            <a:ext cx="914400" cy="914400"/>
          </a:xfrm>
          <a:prstGeom prst="rect">
            <a:avLst/>
          </a:prstGeom>
        </p:spPr>
      </p:pic>
      <p:pic>
        <p:nvPicPr>
          <p:cNvPr id="13" name="그래픽 12" descr="배지 3 단색으로 채워진">
            <a:extLst>
              <a:ext uri="{FF2B5EF4-FFF2-40B4-BE49-F238E27FC236}">
                <a16:creationId xmlns:a16="http://schemas.microsoft.com/office/drawing/2014/main" id="{38889CB6-5FE6-0400-821A-45A1C006EF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43042" y="3657836"/>
            <a:ext cx="914400" cy="914400"/>
          </a:xfrm>
          <a:prstGeom prst="rect">
            <a:avLst/>
          </a:prstGeom>
        </p:spPr>
      </p:pic>
      <p:pic>
        <p:nvPicPr>
          <p:cNvPr id="15" name="그래픽 14" descr="배지 1 단색으로 채워진">
            <a:extLst>
              <a:ext uri="{FF2B5EF4-FFF2-40B4-BE49-F238E27FC236}">
                <a16:creationId xmlns:a16="http://schemas.microsoft.com/office/drawing/2014/main" id="{D7C41EE4-D3CE-31B7-0317-FCAD587B13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43042" y="2086338"/>
            <a:ext cx="914400" cy="914400"/>
          </a:xfrm>
          <a:prstGeom prst="rect">
            <a:avLst/>
          </a:prstGeom>
        </p:spPr>
      </p:pic>
      <p:pic>
        <p:nvPicPr>
          <p:cNvPr id="17" name="그래픽 16" descr="화살표 원 단색으로 채워진">
            <a:extLst>
              <a:ext uri="{FF2B5EF4-FFF2-40B4-BE49-F238E27FC236}">
                <a16:creationId xmlns:a16="http://schemas.microsoft.com/office/drawing/2014/main" id="{C51EFF6C-AFE6-0B74-C674-25FA4C263D9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11091" y="2743436"/>
            <a:ext cx="914400" cy="914400"/>
          </a:xfrm>
          <a:prstGeom prst="rect">
            <a:avLst/>
          </a:prstGeom>
        </p:spPr>
      </p:pic>
      <p:pic>
        <p:nvPicPr>
          <p:cNvPr id="19" name="그래픽 18" descr="오른쪽 화살표 단색으로 채워진">
            <a:extLst>
              <a:ext uri="{FF2B5EF4-FFF2-40B4-BE49-F238E27FC236}">
                <a16:creationId xmlns:a16="http://schemas.microsoft.com/office/drawing/2014/main" id="{B7C6E80C-B94C-6F9F-B7E4-76A0D10742F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11091" y="3405909"/>
            <a:ext cx="914400" cy="914400"/>
          </a:xfrm>
          <a:prstGeom prst="rect">
            <a:avLst/>
          </a:prstGeom>
        </p:spPr>
      </p:pic>
      <p:sp>
        <p:nvSpPr>
          <p:cNvPr id="2" name="액자 1">
            <a:extLst>
              <a:ext uri="{FF2B5EF4-FFF2-40B4-BE49-F238E27FC236}">
                <a16:creationId xmlns:a16="http://schemas.microsoft.com/office/drawing/2014/main" id="{151BB279-D839-92D5-978C-7524E316523A}"/>
              </a:ext>
            </a:extLst>
          </p:cNvPr>
          <p:cNvSpPr/>
          <p:nvPr/>
        </p:nvSpPr>
        <p:spPr>
          <a:xfrm>
            <a:off x="3512127" y="1993973"/>
            <a:ext cx="1780309" cy="3981953"/>
          </a:xfrm>
          <a:prstGeom prst="frame">
            <a:avLst>
              <a:gd name="adj1" fmla="val 332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9E97F-2305-FAB1-6767-B5E042A04A92}"/>
              </a:ext>
            </a:extLst>
          </p:cNvPr>
          <p:cNvSpPr txBox="1"/>
          <p:nvPr/>
        </p:nvSpPr>
        <p:spPr>
          <a:xfrm>
            <a:off x="2789382" y="838924"/>
            <a:ext cx="38977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Data Preprocessing</a:t>
            </a:r>
            <a:r>
              <a:rPr lang="en-US" altLang="ko-K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Test / Train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Data shape control .. </a:t>
            </a:r>
            <a:r>
              <a:rPr lang="en-US" altLang="ko-KR" dirty="0" err="1"/>
              <a:t>etc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04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아기 단색으로 채워진">
            <a:extLst>
              <a:ext uri="{FF2B5EF4-FFF2-40B4-BE49-F238E27FC236}">
                <a16:creationId xmlns:a16="http://schemas.microsoft.com/office/drawing/2014/main" id="{FD04A8E1-4224-8083-417A-9A03F484B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4557" y="3200636"/>
            <a:ext cx="914400" cy="914400"/>
          </a:xfrm>
          <a:prstGeom prst="rect">
            <a:avLst/>
          </a:prstGeom>
        </p:spPr>
      </p:pic>
      <p:pic>
        <p:nvPicPr>
          <p:cNvPr id="3" name="그래픽 2" descr="배지 9 단색으로 채워진">
            <a:extLst>
              <a:ext uri="{FF2B5EF4-FFF2-40B4-BE49-F238E27FC236}">
                <a16:creationId xmlns:a16="http://schemas.microsoft.com/office/drawing/2014/main" id="{1DCB3D9E-EDE7-53BB-F6EA-C370C0A2FD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3042" y="4973452"/>
            <a:ext cx="914400" cy="914400"/>
          </a:xfrm>
          <a:prstGeom prst="rect">
            <a:avLst/>
          </a:prstGeom>
        </p:spPr>
      </p:pic>
      <p:pic>
        <p:nvPicPr>
          <p:cNvPr id="8" name="그래픽 7" descr="배지 단색으로 채워진">
            <a:extLst>
              <a:ext uri="{FF2B5EF4-FFF2-40B4-BE49-F238E27FC236}">
                <a16:creationId xmlns:a16="http://schemas.microsoft.com/office/drawing/2014/main" id="{1F2AFB27-6E1A-B347-DC73-4DF62D9CA7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43042" y="2872087"/>
            <a:ext cx="914400" cy="914400"/>
          </a:xfrm>
          <a:prstGeom prst="rect">
            <a:avLst/>
          </a:prstGeom>
        </p:spPr>
      </p:pic>
      <p:pic>
        <p:nvPicPr>
          <p:cNvPr id="13" name="그래픽 12" descr="배지 3 단색으로 채워진">
            <a:extLst>
              <a:ext uri="{FF2B5EF4-FFF2-40B4-BE49-F238E27FC236}">
                <a16:creationId xmlns:a16="http://schemas.microsoft.com/office/drawing/2014/main" id="{38889CB6-5FE6-0400-821A-45A1C006EF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43042" y="3657836"/>
            <a:ext cx="914400" cy="914400"/>
          </a:xfrm>
          <a:prstGeom prst="rect">
            <a:avLst/>
          </a:prstGeom>
        </p:spPr>
      </p:pic>
      <p:pic>
        <p:nvPicPr>
          <p:cNvPr id="15" name="그래픽 14" descr="배지 1 단색으로 채워진">
            <a:extLst>
              <a:ext uri="{FF2B5EF4-FFF2-40B4-BE49-F238E27FC236}">
                <a16:creationId xmlns:a16="http://schemas.microsoft.com/office/drawing/2014/main" id="{D7C41EE4-D3CE-31B7-0317-FCAD587B13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43042" y="2086338"/>
            <a:ext cx="914400" cy="914400"/>
          </a:xfrm>
          <a:prstGeom prst="rect">
            <a:avLst/>
          </a:prstGeom>
        </p:spPr>
      </p:pic>
      <p:pic>
        <p:nvPicPr>
          <p:cNvPr id="17" name="그래픽 16" descr="화살표 원 단색으로 채워진">
            <a:extLst>
              <a:ext uri="{FF2B5EF4-FFF2-40B4-BE49-F238E27FC236}">
                <a16:creationId xmlns:a16="http://schemas.microsoft.com/office/drawing/2014/main" id="{C51EFF6C-AFE6-0B74-C674-25FA4C263D9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11091" y="2743436"/>
            <a:ext cx="914400" cy="914400"/>
          </a:xfrm>
          <a:prstGeom prst="rect">
            <a:avLst/>
          </a:prstGeom>
        </p:spPr>
      </p:pic>
      <p:pic>
        <p:nvPicPr>
          <p:cNvPr id="19" name="그래픽 18" descr="오른쪽 화살표 단색으로 채워진">
            <a:extLst>
              <a:ext uri="{FF2B5EF4-FFF2-40B4-BE49-F238E27FC236}">
                <a16:creationId xmlns:a16="http://schemas.microsoft.com/office/drawing/2014/main" id="{B7C6E80C-B94C-6F9F-B7E4-76A0D10742F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11091" y="3405909"/>
            <a:ext cx="914400" cy="914400"/>
          </a:xfrm>
          <a:prstGeom prst="rect">
            <a:avLst/>
          </a:prstGeom>
        </p:spPr>
      </p:pic>
      <p:sp>
        <p:nvSpPr>
          <p:cNvPr id="2" name="액자 1">
            <a:extLst>
              <a:ext uri="{FF2B5EF4-FFF2-40B4-BE49-F238E27FC236}">
                <a16:creationId xmlns:a16="http://schemas.microsoft.com/office/drawing/2014/main" id="{151BB279-D839-92D5-978C-7524E316523A}"/>
              </a:ext>
            </a:extLst>
          </p:cNvPr>
          <p:cNvSpPr/>
          <p:nvPr/>
        </p:nvSpPr>
        <p:spPr>
          <a:xfrm>
            <a:off x="5205845" y="2743436"/>
            <a:ext cx="1780309" cy="1576873"/>
          </a:xfrm>
          <a:prstGeom prst="frame">
            <a:avLst>
              <a:gd name="adj1" fmla="val 332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0E42B1-DA4E-EEB6-AF78-57FD2CA16EB7}"/>
              </a:ext>
            </a:extLst>
          </p:cNvPr>
          <p:cNvSpPr txBox="1"/>
          <p:nvPr/>
        </p:nvSpPr>
        <p:spPr>
          <a:xfrm>
            <a:off x="4932218" y="60363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Model Define</a:t>
            </a:r>
            <a:r>
              <a:rPr lang="en-US" altLang="ko-K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Loss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Optimizer</a:t>
            </a:r>
          </a:p>
        </p:txBody>
      </p:sp>
    </p:spTree>
    <p:extLst>
      <p:ext uri="{BB962C8B-B14F-4D97-AF65-F5344CB8AC3E}">
        <p14:creationId xmlns:p14="http://schemas.microsoft.com/office/powerpoint/2010/main" val="1252728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8B5EAC7-6CD6-8B8D-8D75-32519DE16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828458"/>
              </p:ext>
            </p:extLst>
          </p:nvPr>
        </p:nvGraphicFramePr>
        <p:xfrm>
          <a:off x="2032000" y="719666"/>
          <a:ext cx="490451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2255">
                  <a:extLst>
                    <a:ext uri="{9D8B030D-6E8A-4147-A177-3AD203B41FA5}">
                      <a16:colId xmlns:a16="http://schemas.microsoft.com/office/drawing/2014/main" val="2771814036"/>
                    </a:ext>
                  </a:extLst>
                </a:gridCol>
                <a:gridCol w="2452255">
                  <a:extLst>
                    <a:ext uri="{9D8B030D-6E8A-4147-A177-3AD203B41FA5}">
                      <a16:colId xmlns:a16="http://schemas.microsoft.com/office/drawing/2014/main" val="4288843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운동 시간 </a:t>
                      </a:r>
                      <a:r>
                        <a:rPr lang="en-US" altLang="ko-KR" b="1" dirty="0"/>
                        <a:t>(x)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체중 감소량 </a:t>
                      </a:r>
                      <a:r>
                        <a:rPr lang="en-US" altLang="ko-KR" b="1" dirty="0"/>
                        <a:t>(y)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372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5111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25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842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673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0001484"/>
                  </a:ext>
                </a:extLst>
              </a:tr>
            </a:tbl>
          </a:graphicData>
        </a:graphic>
      </p:graphicFrame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E6667C40-04B0-6461-3CAB-0DD3359C6F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9041222"/>
              </p:ext>
            </p:extLst>
          </p:nvPr>
        </p:nvGraphicFramePr>
        <p:xfrm>
          <a:off x="3278909" y="3177309"/>
          <a:ext cx="6123710" cy="3385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8292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E6667C40-04B0-6461-3CAB-0DD3359C6F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4527029"/>
              </p:ext>
            </p:extLst>
          </p:nvPr>
        </p:nvGraphicFramePr>
        <p:xfrm>
          <a:off x="2798618" y="1736052"/>
          <a:ext cx="6123710" cy="3385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AB0389A-E7E5-245A-0160-CE1BC8C31CFA}"/>
              </a:ext>
            </a:extLst>
          </p:cNvPr>
          <p:cNvCxnSpPr/>
          <p:nvPr/>
        </p:nvCxnSpPr>
        <p:spPr>
          <a:xfrm flipV="1">
            <a:off x="3731491" y="1357745"/>
            <a:ext cx="3888509" cy="256770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427854A-89DA-708E-C7B6-202D237B7459}"/>
              </a:ext>
            </a:extLst>
          </p:cNvPr>
          <p:cNvCxnSpPr>
            <a:cxnSpLocks/>
          </p:cNvCxnSpPr>
          <p:nvPr/>
        </p:nvCxnSpPr>
        <p:spPr>
          <a:xfrm flipV="1">
            <a:off x="3888509" y="1921164"/>
            <a:ext cx="4396509" cy="21336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9667258-9F94-B60E-DB54-8FEBA9423555}"/>
              </a:ext>
            </a:extLst>
          </p:cNvPr>
          <p:cNvCxnSpPr>
            <a:cxnSpLocks/>
          </p:cNvCxnSpPr>
          <p:nvPr/>
        </p:nvCxnSpPr>
        <p:spPr>
          <a:xfrm flipV="1">
            <a:off x="4040909" y="3205018"/>
            <a:ext cx="4401127" cy="1002146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346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E6667C40-04B0-6461-3CAB-0DD3359C6F86}"/>
              </a:ext>
            </a:extLst>
          </p:cNvPr>
          <p:cNvGraphicFramePr/>
          <p:nvPr/>
        </p:nvGraphicFramePr>
        <p:xfrm>
          <a:off x="2798618" y="1736052"/>
          <a:ext cx="6123710" cy="3385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427854A-89DA-708E-C7B6-202D237B7459}"/>
              </a:ext>
            </a:extLst>
          </p:cNvPr>
          <p:cNvCxnSpPr>
            <a:cxnSpLocks/>
          </p:cNvCxnSpPr>
          <p:nvPr/>
        </p:nvCxnSpPr>
        <p:spPr>
          <a:xfrm flipV="1">
            <a:off x="3888509" y="1921164"/>
            <a:ext cx="4396509" cy="21336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CBF6CEE-F4C2-EF74-18AA-A2D74A8FA7F8}"/>
              </a:ext>
            </a:extLst>
          </p:cNvPr>
          <p:cNvSpPr txBox="1"/>
          <p:nvPr/>
        </p:nvSpPr>
        <p:spPr>
          <a:xfrm>
            <a:off x="8201891" y="1403927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y=</a:t>
            </a:r>
            <a:r>
              <a:rPr lang="en-US" altLang="ko-KR" dirty="0" err="1"/>
              <a:t>wx+b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7C4136E-C759-EBA6-201C-F6B22DD7B600}"/>
                  </a:ext>
                </a:extLst>
              </p:cNvPr>
              <p:cNvSpPr txBox="1"/>
              <p:nvPr/>
            </p:nvSpPr>
            <p:spPr>
              <a:xfrm>
                <a:off x="4050146" y="5454073"/>
                <a:ext cx="5474447" cy="10633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𝑦h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7C4136E-C759-EBA6-201C-F6B22DD7B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146" y="5454073"/>
                <a:ext cx="5474447" cy="1063368"/>
              </a:xfrm>
              <a:prstGeom prst="rect">
                <a:avLst/>
              </a:prstGeom>
              <a:blipFill>
                <a:blip r:embed="rId3"/>
                <a:stretch>
                  <a:fillRect l="-1336" t="-40805" b="-5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09BDB7-746F-23DA-611F-097C9FADBDC7}"/>
                  </a:ext>
                </a:extLst>
              </p:cNvPr>
              <p:cNvSpPr txBox="1"/>
              <p:nvPr/>
            </p:nvSpPr>
            <p:spPr>
              <a:xfrm>
                <a:off x="-720436" y="4808512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09BDB7-746F-23DA-611F-097C9FADB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20436" y="4808512"/>
                <a:ext cx="6096000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8187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105</Words>
  <Application>Microsoft Office PowerPoint</Application>
  <PresentationFormat>와이드스크린</PresentationFormat>
  <Paragraphs>32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지운</dc:creator>
  <cp:lastModifiedBy>정 지운</cp:lastModifiedBy>
  <cp:revision>6</cp:revision>
  <dcterms:created xsi:type="dcterms:W3CDTF">2023-01-21T06:50:03Z</dcterms:created>
  <dcterms:modified xsi:type="dcterms:W3CDTF">2023-02-02T02:48:38Z</dcterms:modified>
</cp:coreProperties>
</file>