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4" r:id="rId5"/>
    <p:sldId id="258" r:id="rId6"/>
    <p:sldId id="263" r:id="rId7"/>
    <p:sldId id="265" r:id="rId8"/>
    <p:sldId id="266" r:id="rId9"/>
    <p:sldId id="267" r:id="rId10"/>
    <p:sldId id="269" r:id="rId11"/>
    <p:sldId id="268"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5EEC3C"/>
    <a:srgbClr val="34164A"/>
    <a:srgbClr val="FA8F00"/>
    <a:srgbClr val="5DF0FF"/>
    <a:srgbClr val="A2023F"/>
    <a:srgbClr val="C23E47"/>
    <a:srgbClr val="5B4101"/>
    <a:srgbClr val="956B01"/>
    <a:srgbClr val="FE7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107" d="100"/>
          <a:sy n="107" d="100"/>
        </p:scale>
        <p:origin x="715"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2812F-B972-46EB-AC47-B844D2739C40}" type="datetimeFigureOut">
              <a:rPr lang="en-US" smtClean="0"/>
              <a:t>10/15/2023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1D24D-91D0-4BE9-92EB-42158DA19421}" type="slidenum">
              <a:rPr lang="en-US" smtClean="0"/>
              <a:t>‹#›</a:t>
            </a:fld>
            <a:endParaRPr lang="en-US"/>
          </a:p>
        </p:txBody>
      </p:sp>
    </p:spTree>
    <p:extLst>
      <p:ext uri="{BB962C8B-B14F-4D97-AF65-F5344CB8AC3E}">
        <p14:creationId xmlns:p14="http://schemas.microsoft.com/office/powerpoint/2010/main" val="1596585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044700"/>
            <a:ext cx="8093365" cy="1679754"/>
          </a:xfrm>
          <a:noFill/>
          <a:effectLst/>
        </p:spPr>
        <p:txBody>
          <a:bodyPr>
            <a:normAutofit/>
          </a:bodyPr>
          <a:lstStyle>
            <a:lvl1pPr algn="r">
              <a:defRPr sz="3600">
                <a:solidFill>
                  <a:srgbClr val="00206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2724455"/>
            <a:ext cx="8093365" cy="610820"/>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4"/>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4"/>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197405"/>
            <a:ext cx="8551478" cy="1527050"/>
          </a:xfrm>
        </p:spPr>
        <p:txBody>
          <a:bodyPr>
            <a:normAutofit/>
          </a:bodyPr>
          <a:lstStyle/>
          <a:p>
            <a:r>
              <a:rPr lang="en-US" dirty="0"/>
              <a:t>Summary of Phase I </a:t>
            </a:r>
            <a:br>
              <a:rPr lang="en-US" dirty="0"/>
            </a:br>
            <a:r>
              <a:rPr lang="en-US" dirty="0"/>
              <a:t>Product Failure </a:t>
            </a:r>
          </a:p>
        </p:txBody>
      </p:sp>
      <p:sp>
        <p:nvSpPr>
          <p:cNvPr id="3" name="Subtitle 2"/>
          <p:cNvSpPr>
            <a:spLocks noGrp="1"/>
          </p:cNvSpPr>
          <p:nvPr>
            <p:ph type="subTitle" idx="1"/>
          </p:nvPr>
        </p:nvSpPr>
        <p:spPr>
          <a:xfrm>
            <a:off x="448965" y="2724455"/>
            <a:ext cx="8398775" cy="610820"/>
          </a:xfrm>
        </p:spPr>
        <p:txBody>
          <a:bodyPr>
            <a:normAutofit/>
          </a:bodyPr>
          <a:lstStyle/>
          <a:p>
            <a:r>
              <a:rPr lang="en-US" dirty="0"/>
              <a:t>Melissa Wooten</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433880"/>
            <a:ext cx="6108206" cy="763525"/>
          </a:xfrm>
        </p:spPr>
        <p:txBody>
          <a:bodyPr>
            <a:normAutofit fontScale="90000"/>
          </a:bodyPr>
          <a:lstStyle/>
          <a:p>
            <a:r>
              <a:rPr lang="en-US" b="1" dirty="0"/>
              <a:t>Interpretation of Model Evaluation Metrics</a:t>
            </a:r>
            <a:br>
              <a:rPr lang="en-US" b="1" dirty="0"/>
            </a:br>
            <a:endParaRPr lang="en-US" dirty="0"/>
          </a:p>
        </p:txBody>
      </p:sp>
      <p:sp>
        <p:nvSpPr>
          <p:cNvPr id="5" name="Content Placeholder 4"/>
          <p:cNvSpPr>
            <a:spLocks noGrp="1"/>
          </p:cNvSpPr>
          <p:nvPr>
            <p:ph idx="1"/>
          </p:nvPr>
        </p:nvSpPr>
        <p:spPr>
          <a:xfrm>
            <a:off x="2128720" y="1197405"/>
            <a:ext cx="6566319" cy="3512215"/>
          </a:xfrm>
        </p:spPr>
        <p:txBody>
          <a:bodyPr>
            <a:normAutofit/>
          </a:bodyPr>
          <a:lstStyle/>
          <a:p>
            <a:pPr>
              <a:buFont typeface="+mj-lt"/>
              <a:buAutoNum type="arabicPeriod"/>
            </a:pPr>
            <a:r>
              <a:rPr lang="en-US" sz="1600" b="1" dirty="0"/>
              <a:t>Accuracy:</a:t>
            </a:r>
            <a:r>
              <a:rPr lang="en-US" sz="1600" dirty="0"/>
              <a:t> The accuracy of the predictive model is approximately 77.98%. This means that the model correctly predicted product failures for about 77.98% of the instances in the test set.</a:t>
            </a:r>
          </a:p>
          <a:p>
            <a:pPr>
              <a:buFont typeface="+mj-lt"/>
              <a:buAutoNum type="arabicPeriod"/>
            </a:pPr>
            <a:r>
              <a:rPr lang="en-US" sz="1600" b="1" dirty="0"/>
              <a:t>Precision:</a:t>
            </a:r>
            <a:r>
              <a:rPr lang="en-US" sz="1600" dirty="0"/>
              <a:t> The precision of approximately 78.02% indicates that when the model predicted a product failure, it was correct about 78.02% of the time. Precision measures the proportion of true positives among all predicted positives.</a:t>
            </a:r>
          </a:p>
          <a:p>
            <a:pPr>
              <a:buFont typeface="+mj-lt"/>
              <a:buAutoNum type="arabicPeriod"/>
            </a:pPr>
            <a:r>
              <a:rPr lang="en-US" sz="1600" b="1" dirty="0"/>
              <a:t>Recall (Sensitivity):</a:t>
            </a:r>
            <a:r>
              <a:rPr lang="en-US" sz="1600" dirty="0"/>
              <a:t> The recall of approximately 99.90% suggests that the model effectively captured almost all actual product failures, indicating a high sensitivity to identifying failures.</a:t>
            </a:r>
          </a:p>
          <a:p>
            <a:pPr>
              <a:buFont typeface="+mj-lt"/>
              <a:buAutoNum type="arabicPeriod"/>
            </a:pPr>
            <a:r>
              <a:rPr lang="en-US" sz="1600" b="1" dirty="0"/>
              <a:t>F1 Score:</a:t>
            </a:r>
            <a:r>
              <a:rPr lang="en-US" sz="1600" dirty="0"/>
              <a:t> The F1 score, which is approximately 87.62%, is the harmonic mean of precision and recall. It provides a balance between precision and recall, considering both false positives and false negatives.</a:t>
            </a:r>
          </a:p>
          <a:p>
            <a:pPr marL="400050" lvl="1" indent="0">
              <a:buNone/>
            </a:pPr>
            <a:endParaRPr lang="en-US" sz="1800" dirty="0"/>
          </a:p>
        </p:txBody>
      </p:sp>
    </p:spTree>
    <p:extLst>
      <p:ext uri="{BB962C8B-B14F-4D97-AF65-F5344CB8AC3E}">
        <p14:creationId xmlns:p14="http://schemas.microsoft.com/office/powerpoint/2010/main" val="131474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433880"/>
            <a:ext cx="8093365" cy="916230"/>
          </a:xfrm>
        </p:spPr>
        <p:txBody>
          <a:bodyPr>
            <a:normAutofit/>
          </a:bodyPr>
          <a:lstStyle/>
          <a:p>
            <a:r>
              <a:rPr lang="en-US" dirty="0"/>
              <a:t>Model Evaluation Metrics</a:t>
            </a:r>
          </a:p>
        </p:txBody>
      </p:sp>
      <p:sp>
        <p:nvSpPr>
          <p:cNvPr id="15" name="Content Placeholder 4">
            <a:extLst>
              <a:ext uri="{FF2B5EF4-FFF2-40B4-BE49-F238E27FC236}">
                <a16:creationId xmlns:a16="http://schemas.microsoft.com/office/drawing/2014/main" id="{F90C802E-5A9E-9E4B-F32C-8527CC018FAB}"/>
              </a:ext>
            </a:extLst>
          </p:cNvPr>
          <p:cNvSpPr txBox="1">
            <a:spLocks/>
          </p:cNvSpPr>
          <p:nvPr/>
        </p:nvSpPr>
        <p:spPr>
          <a:xfrm>
            <a:off x="143555" y="1197405"/>
            <a:ext cx="6566319" cy="3512215"/>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n-US" sz="1800" dirty="0"/>
          </a:p>
          <a:p>
            <a:endParaRPr lang="en-US" sz="1800" dirty="0"/>
          </a:p>
        </p:txBody>
      </p:sp>
      <p:sp>
        <p:nvSpPr>
          <p:cNvPr id="16" name="Content Placeholder 4">
            <a:extLst>
              <a:ext uri="{FF2B5EF4-FFF2-40B4-BE49-F238E27FC236}">
                <a16:creationId xmlns:a16="http://schemas.microsoft.com/office/drawing/2014/main" id="{94AFA8AB-0D4E-8ADE-CF19-7A17323B6946}"/>
              </a:ext>
            </a:extLst>
          </p:cNvPr>
          <p:cNvSpPr txBox="1">
            <a:spLocks/>
          </p:cNvSpPr>
          <p:nvPr/>
        </p:nvSpPr>
        <p:spPr>
          <a:xfrm>
            <a:off x="247731" y="1197405"/>
            <a:ext cx="8896269" cy="122164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n-US" sz="1800" dirty="0"/>
          </a:p>
        </p:txBody>
      </p:sp>
      <p:sp>
        <p:nvSpPr>
          <p:cNvPr id="2" name="TextBox 1">
            <a:extLst>
              <a:ext uri="{FF2B5EF4-FFF2-40B4-BE49-F238E27FC236}">
                <a16:creationId xmlns:a16="http://schemas.microsoft.com/office/drawing/2014/main" id="{7DC0F955-B3A7-5FF8-21A0-856576C49A1A}"/>
              </a:ext>
            </a:extLst>
          </p:cNvPr>
          <p:cNvSpPr txBox="1"/>
          <p:nvPr/>
        </p:nvSpPr>
        <p:spPr>
          <a:xfrm>
            <a:off x="448965" y="1350110"/>
            <a:ext cx="8169717" cy="3139321"/>
          </a:xfrm>
          <a:prstGeom prst="rect">
            <a:avLst/>
          </a:prstGeom>
          <a:noFill/>
        </p:spPr>
        <p:txBody>
          <a:bodyPr wrap="square" rtlCol="0">
            <a:spAutoFit/>
          </a:bodyPr>
          <a:lstStyle/>
          <a:p>
            <a:pPr>
              <a:buFont typeface="Arial" panose="020B0604020202020204" pitchFamily="34" charset="0"/>
              <a:buChar char="•"/>
            </a:pPr>
            <a:r>
              <a:rPr lang="en-US" dirty="0">
                <a:solidFill>
                  <a:schemeClr val="bg1"/>
                </a:solidFill>
              </a:rPr>
              <a:t>Model evaluation metrics are essential to assess the performance of the predictive model.</a:t>
            </a:r>
          </a:p>
          <a:p>
            <a:pPr>
              <a:buFont typeface="Arial" panose="020B0604020202020204" pitchFamily="34" charset="0"/>
              <a:buChar char="•"/>
            </a:pPr>
            <a:r>
              <a:rPr lang="en-US" dirty="0">
                <a:solidFill>
                  <a:schemeClr val="bg1"/>
                </a:solidFill>
              </a:rPr>
              <a:t>Key evaluation metrics for the model include:</a:t>
            </a:r>
          </a:p>
          <a:p>
            <a:pPr marL="742950" lvl="1" indent="-285750">
              <a:buFont typeface="Arial" panose="020B0604020202020204" pitchFamily="34" charset="0"/>
              <a:buChar char="•"/>
            </a:pPr>
            <a:r>
              <a:rPr lang="en-US" b="1" dirty="0">
                <a:solidFill>
                  <a:schemeClr val="bg1"/>
                </a:solidFill>
              </a:rPr>
              <a:t>Accuracy:</a:t>
            </a:r>
            <a:r>
              <a:rPr lang="en-US" dirty="0">
                <a:solidFill>
                  <a:schemeClr val="bg1"/>
                </a:solidFill>
              </a:rPr>
              <a:t> The proportion of correctly predicted instances out of the total instances.</a:t>
            </a:r>
          </a:p>
          <a:p>
            <a:pPr marL="742950" lvl="1" indent="-285750">
              <a:buFont typeface="Arial" panose="020B0604020202020204" pitchFamily="34" charset="0"/>
              <a:buChar char="•"/>
            </a:pPr>
            <a:r>
              <a:rPr lang="en-US" b="1" dirty="0">
                <a:solidFill>
                  <a:schemeClr val="bg1"/>
                </a:solidFill>
              </a:rPr>
              <a:t>Precision:</a:t>
            </a:r>
            <a:r>
              <a:rPr lang="en-US" dirty="0">
                <a:solidFill>
                  <a:schemeClr val="bg1"/>
                </a:solidFill>
              </a:rPr>
              <a:t> The proportion of true positives out of the total predicted positives.</a:t>
            </a:r>
          </a:p>
          <a:p>
            <a:pPr marL="742950" lvl="1" indent="-285750">
              <a:buFont typeface="Arial" panose="020B0604020202020204" pitchFamily="34" charset="0"/>
              <a:buChar char="•"/>
            </a:pPr>
            <a:r>
              <a:rPr lang="en-US" b="1" dirty="0">
                <a:solidFill>
                  <a:schemeClr val="bg1"/>
                </a:solidFill>
              </a:rPr>
              <a:t>Recall:</a:t>
            </a:r>
            <a:r>
              <a:rPr lang="en-US" dirty="0">
                <a:solidFill>
                  <a:schemeClr val="bg1"/>
                </a:solidFill>
              </a:rPr>
              <a:t> The proportion of true positives out of the total actual positives.</a:t>
            </a:r>
          </a:p>
          <a:p>
            <a:pPr marL="742950" lvl="1" indent="-285750">
              <a:buFont typeface="Arial" panose="020B0604020202020204" pitchFamily="34" charset="0"/>
              <a:buChar char="•"/>
            </a:pPr>
            <a:r>
              <a:rPr lang="en-US" b="1" dirty="0">
                <a:solidFill>
                  <a:schemeClr val="bg1"/>
                </a:solidFill>
              </a:rPr>
              <a:t>F1 Score:</a:t>
            </a:r>
            <a:r>
              <a:rPr lang="en-US" dirty="0">
                <a:solidFill>
                  <a:schemeClr val="bg1"/>
                </a:solidFill>
              </a:rPr>
              <a:t> The harmonic mean of precision and recall, providing a balance between the two metrics.</a:t>
            </a:r>
          </a:p>
          <a:p>
            <a:endParaRPr lang="en-US" dirty="0"/>
          </a:p>
        </p:txBody>
      </p:sp>
    </p:spTree>
    <p:extLst>
      <p:ext uri="{BB962C8B-B14F-4D97-AF65-F5344CB8AC3E}">
        <p14:creationId xmlns:p14="http://schemas.microsoft.com/office/powerpoint/2010/main" val="343132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6" cy="916230"/>
          </a:xfrm>
        </p:spPr>
        <p:txBody>
          <a:bodyPr>
            <a:normAutofit/>
          </a:bodyPr>
          <a:lstStyle/>
          <a:p>
            <a:r>
              <a:rPr lang="en-US" dirty="0"/>
              <a:t>Basic Structure of the Dataset </a:t>
            </a:r>
          </a:p>
        </p:txBody>
      </p:sp>
      <p:sp>
        <p:nvSpPr>
          <p:cNvPr id="3" name="Content Placeholder 2"/>
          <p:cNvSpPr>
            <a:spLocks noGrp="1"/>
          </p:cNvSpPr>
          <p:nvPr>
            <p:ph idx="1"/>
          </p:nvPr>
        </p:nvSpPr>
        <p:spPr>
          <a:xfrm>
            <a:off x="448965" y="1502815"/>
            <a:ext cx="8246071" cy="3359510"/>
          </a:xfrm>
        </p:spPr>
        <p:txBody>
          <a:bodyPr>
            <a:normAutofit fontScale="55000" lnSpcReduction="20000"/>
          </a:bodyPr>
          <a:lstStyle/>
          <a:p>
            <a:r>
              <a:rPr lang="en-US" sz="2900" dirty="0"/>
              <a:t>Each row in the dataset represents a specific product. There are a total of 26,570 rows/products in the dataset.</a:t>
            </a:r>
          </a:p>
          <a:p>
            <a:r>
              <a:rPr lang="en-US" sz="2900" dirty="0"/>
              <a:t>The dataset contains several columns (also known as variables) with different types of information about each product. Some key columns include: </a:t>
            </a:r>
          </a:p>
          <a:p>
            <a:pPr lvl="1"/>
            <a:r>
              <a:rPr lang="en-US" sz="2900" dirty="0"/>
              <a:t>Id: an identifier for each product or observation</a:t>
            </a:r>
          </a:p>
          <a:p>
            <a:pPr lvl="1"/>
            <a:r>
              <a:rPr lang="en-US" sz="2900" dirty="0"/>
              <a:t>Product code: A categorical variable indicating the product code or category to which each product belongs</a:t>
            </a:r>
          </a:p>
          <a:p>
            <a:pPr lvl="1"/>
            <a:r>
              <a:rPr lang="en-US" sz="2900" dirty="0"/>
              <a:t>Loading: a numerical variable that represents the loading value associated with each product. </a:t>
            </a:r>
          </a:p>
          <a:p>
            <a:pPr lvl="1"/>
            <a:r>
              <a:rPr lang="en-US" sz="2900" dirty="0"/>
              <a:t>Attributes 2 and 3 are numerical variables containing attribute information related to the products</a:t>
            </a:r>
          </a:p>
          <a:p>
            <a:pPr lvl="1"/>
            <a:r>
              <a:rPr lang="en-US" sz="2900" dirty="0"/>
              <a:t>Measurements 0 to 17 are numerical variables representing various measurements or attributes associated with the products</a:t>
            </a:r>
          </a:p>
          <a:p>
            <a:r>
              <a:rPr lang="en-US" sz="2900" dirty="0"/>
              <a:t>There were a significant number of rows with missing data. I took the mean of each column and replaced the missing data with the mean for the respective column</a:t>
            </a:r>
          </a:p>
          <a:p>
            <a:pPr marL="457200" lvl="1" indent="0">
              <a:buNone/>
            </a:pPr>
            <a:endParaRPr lang="en-US" sz="2900" dirty="0"/>
          </a:p>
          <a:p>
            <a:pPr lvl="1"/>
            <a:endParaRPr lang="en-US" sz="2900" dirty="0"/>
          </a:p>
          <a:p>
            <a:endParaRPr lang="en-US" sz="1800"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The Target Variable: Failure</a:t>
            </a:r>
          </a:p>
        </p:txBody>
      </p:sp>
      <p:sp>
        <p:nvSpPr>
          <p:cNvPr id="5" name="Content Placeholder 4"/>
          <p:cNvSpPr>
            <a:spLocks noGrp="1"/>
          </p:cNvSpPr>
          <p:nvPr>
            <p:ph idx="1"/>
          </p:nvPr>
        </p:nvSpPr>
        <p:spPr>
          <a:xfrm>
            <a:off x="2128720" y="1197405"/>
            <a:ext cx="6566319" cy="3512215"/>
          </a:xfrm>
        </p:spPr>
        <p:txBody>
          <a:bodyPr>
            <a:normAutofit lnSpcReduction="10000"/>
          </a:bodyPr>
          <a:lstStyle/>
          <a:p>
            <a:r>
              <a:rPr lang="en-US" sz="1800" dirty="0"/>
              <a:t>The target variable, in our dataset, is called 'failure.' It is a binary variable that indicates whether a product has experienced failure or not. In other words, it tells us whether a product has encountered a problem or malfunction during its usage.</a:t>
            </a:r>
          </a:p>
          <a:p>
            <a:endParaRPr lang="en-US" sz="1800" dirty="0"/>
          </a:p>
          <a:p>
            <a:r>
              <a:rPr lang="en-US" sz="1800" dirty="0"/>
              <a:t>The 'failure' variable is crucial because it allows us to identify products that have had issues or failures. This information is valuable for quality control and can help us make informed decisions to prevent future failures.</a:t>
            </a:r>
          </a:p>
          <a:p>
            <a:endParaRPr lang="en-US" sz="1800" dirty="0"/>
          </a:p>
          <a:p>
            <a:r>
              <a:rPr lang="en-US" sz="1800" dirty="0"/>
              <a:t>I took the failure column and converted No’s to 0’s and Yes’s to 1’s. </a:t>
            </a:r>
          </a:p>
          <a:p>
            <a:pPr marL="0" indent="0">
              <a:buNone/>
            </a:pPr>
            <a:endParaRPr lang="en-US" sz="18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73083" y="0"/>
            <a:ext cx="4411132" cy="610820"/>
          </a:xfrm>
        </p:spPr>
        <p:txBody>
          <a:bodyPr>
            <a:normAutofit/>
          </a:bodyPr>
          <a:lstStyle/>
          <a:p>
            <a:r>
              <a:rPr lang="en-US" sz="2800" dirty="0"/>
              <a:t>Exploring the other variables</a:t>
            </a:r>
          </a:p>
        </p:txBody>
      </p:sp>
      <p:sp>
        <p:nvSpPr>
          <p:cNvPr id="5" name="Content Placeholder 4"/>
          <p:cNvSpPr>
            <a:spLocks noGrp="1"/>
          </p:cNvSpPr>
          <p:nvPr>
            <p:ph idx="1"/>
          </p:nvPr>
        </p:nvSpPr>
        <p:spPr>
          <a:xfrm>
            <a:off x="2128720" y="739290"/>
            <a:ext cx="3359510" cy="3359511"/>
          </a:xfrm>
        </p:spPr>
        <p:txBody>
          <a:bodyPr>
            <a:normAutofit/>
          </a:bodyPr>
          <a:lstStyle/>
          <a:p>
            <a:pPr marL="0" indent="0">
              <a:buNone/>
            </a:pPr>
            <a:r>
              <a:rPr lang="en-US" sz="1800" dirty="0"/>
              <a:t> The number of unique product codes in the data set is 5. </a:t>
            </a:r>
          </a:p>
          <a:p>
            <a:pPr marL="0" indent="0">
              <a:buNone/>
            </a:pPr>
            <a:endParaRPr lang="en-US" sz="1800" dirty="0"/>
          </a:p>
          <a:p>
            <a:pPr marL="0" indent="0">
              <a:buNone/>
            </a:pPr>
            <a:endParaRPr lang="en-US" sz="1800" dirty="0"/>
          </a:p>
        </p:txBody>
      </p:sp>
      <p:sp>
        <p:nvSpPr>
          <p:cNvPr id="3" name="Content Placeholder 4">
            <a:extLst>
              <a:ext uri="{FF2B5EF4-FFF2-40B4-BE49-F238E27FC236}">
                <a16:creationId xmlns:a16="http://schemas.microsoft.com/office/drawing/2014/main" id="{1D775223-3B36-7B7E-4D5F-ED6D43FF91E8}"/>
              </a:ext>
            </a:extLst>
          </p:cNvPr>
          <p:cNvSpPr txBox="1">
            <a:spLocks/>
          </p:cNvSpPr>
          <p:nvPr/>
        </p:nvSpPr>
        <p:spPr>
          <a:xfrm>
            <a:off x="5595504" y="739290"/>
            <a:ext cx="3359510" cy="33595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a:t>The average failure rate per product code:</a:t>
            </a:r>
          </a:p>
          <a:p>
            <a:pPr marL="0" indent="0">
              <a:buFont typeface="Arial" pitchFamily="34" charset="0"/>
              <a:buNone/>
            </a:pPr>
            <a:endParaRPr lang="en-US" sz="1800" dirty="0"/>
          </a:p>
          <a:p>
            <a:pPr marL="0" indent="0">
              <a:buFont typeface="Arial" pitchFamily="34" charset="0"/>
              <a:buNone/>
            </a:pPr>
            <a:endParaRPr lang="en-US" sz="1800" dirty="0"/>
          </a:p>
          <a:p>
            <a:pPr marL="0" indent="0">
              <a:buFont typeface="Arial" pitchFamily="34" charset="0"/>
              <a:buNone/>
            </a:pPr>
            <a:endParaRPr lang="en-US" sz="1800" dirty="0"/>
          </a:p>
          <a:p>
            <a:pPr marL="0" indent="0">
              <a:buFont typeface="Arial" pitchFamily="34" charset="0"/>
              <a:buNone/>
            </a:pPr>
            <a:endParaRPr lang="en-US" sz="1800" dirty="0"/>
          </a:p>
        </p:txBody>
      </p:sp>
      <p:sp>
        <p:nvSpPr>
          <p:cNvPr id="7" name="TextBox 6">
            <a:extLst>
              <a:ext uri="{FF2B5EF4-FFF2-40B4-BE49-F238E27FC236}">
                <a16:creationId xmlns:a16="http://schemas.microsoft.com/office/drawing/2014/main" id="{99D5A317-DECF-A9AF-E83F-1C23AC9CBCB0}"/>
              </a:ext>
            </a:extLst>
          </p:cNvPr>
          <p:cNvSpPr txBox="1"/>
          <p:nvPr/>
        </p:nvSpPr>
        <p:spPr>
          <a:xfrm>
            <a:off x="2424980" y="3783753"/>
            <a:ext cx="6719020" cy="1200329"/>
          </a:xfrm>
          <a:prstGeom prst="rect">
            <a:avLst/>
          </a:prstGeom>
          <a:noFill/>
        </p:spPr>
        <p:txBody>
          <a:bodyPr wrap="square" rtlCol="0">
            <a:spAutoFit/>
          </a:bodyPr>
          <a:lstStyle/>
          <a:p>
            <a:r>
              <a:rPr lang="en-US" sz="1200" b="1" dirty="0"/>
              <a:t>Product Code A</a:t>
            </a:r>
            <a:r>
              <a:rPr lang="en-US" sz="1200" dirty="0"/>
              <a:t>: The failure rate for this product code is about 22.7%. This indicates that based on the "Yes" designation in the failure table, about 22.7% of the goods with code A are classed as failures.</a:t>
            </a:r>
          </a:p>
          <a:p>
            <a:r>
              <a:rPr lang="en-US" sz="1200" b="1" dirty="0"/>
              <a:t>Product</a:t>
            </a:r>
            <a:r>
              <a:rPr lang="en-US" sz="1200" b="1" baseline="0" dirty="0"/>
              <a:t> Code B</a:t>
            </a:r>
            <a:r>
              <a:rPr lang="en-US" sz="1200" baseline="0" dirty="0"/>
              <a:t>: </a:t>
            </a:r>
            <a:r>
              <a:rPr lang="en-US" sz="1200" dirty="0"/>
              <a:t>The failure rate for product code B is about 20.0%. </a:t>
            </a:r>
          </a:p>
          <a:p>
            <a:r>
              <a:rPr lang="en-US" sz="1200" b="1" dirty="0"/>
              <a:t>Product Code C</a:t>
            </a:r>
            <a:r>
              <a:rPr lang="en-US" sz="1200" dirty="0"/>
              <a:t>: The failure rate for product code C is about 21.2%.</a:t>
            </a:r>
          </a:p>
          <a:p>
            <a:r>
              <a:rPr lang="en-US" sz="1200" b="1" dirty="0"/>
              <a:t>Product Code D</a:t>
            </a:r>
            <a:r>
              <a:rPr lang="en-US" sz="1200" dirty="0"/>
              <a:t>:  The failure rate for product code D is about 21.8%. </a:t>
            </a:r>
          </a:p>
          <a:p>
            <a:r>
              <a:rPr lang="en-US" sz="1200" b="1" dirty="0"/>
              <a:t>Product Code E</a:t>
            </a:r>
            <a:r>
              <a:rPr lang="en-US" sz="1200" dirty="0"/>
              <a:t>: The failure rate for product code E is about 20.7%. </a:t>
            </a:r>
          </a:p>
        </p:txBody>
      </p:sp>
      <p:pic>
        <p:nvPicPr>
          <p:cNvPr id="9" name="Picture 8">
            <a:extLst>
              <a:ext uri="{FF2B5EF4-FFF2-40B4-BE49-F238E27FC236}">
                <a16:creationId xmlns:a16="http://schemas.microsoft.com/office/drawing/2014/main" id="{B1636CF8-00E2-299B-BD18-2271461FB0ED}"/>
              </a:ext>
            </a:extLst>
          </p:cNvPr>
          <p:cNvPicPr>
            <a:picLocks noChangeAspect="1"/>
          </p:cNvPicPr>
          <p:nvPr/>
        </p:nvPicPr>
        <p:blipFill>
          <a:blip r:embed="rId2"/>
          <a:stretch>
            <a:fillRect/>
          </a:stretch>
        </p:blipFill>
        <p:spPr>
          <a:xfrm>
            <a:off x="2586835" y="1385875"/>
            <a:ext cx="2472666" cy="2325593"/>
          </a:xfrm>
          <a:prstGeom prst="rect">
            <a:avLst/>
          </a:prstGeom>
        </p:spPr>
      </p:pic>
      <p:pic>
        <p:nvPicPr>
          <p:cNvPr id="11" name="Picture 10">
            <a:extLst>
              <a:ext uri="{FF2B5EF4-FFF2-40B4-BE49-F238E27FC236}">
                <a16:creationId xmlns:a16="http://schemas.microsoft.com/office/drawing/2014/main" id="{8B339A13-468C-21D9-BDB8-28423D883460}"/>
              </a:ext>
            </a:extLst>
          </p:cNvPr>
          <p:cNvPicPr>
            <a:picLocks noChangeAspect="1"/>
          </p:cNvPicPr>
          <p:nvPr/>
        </p:nvPicPr>
        <p:blipFill>
          <a:blip r:embed="rId3"/>
          <a:stretch>
            <a:fillRect/>
          </a:stretch>
        </p:blipFill>
        <p:spPr>
          <a:xfrm>
            <a:off x="5735455" y="1376932"/>
            <a:ext cx="2559650" cy="2389636"/>
          </a:xfrm>
          <a:prstGeom prst="rect">
            <a:avLst/>
          </a:prstGeom>
        </p:spPr>
      </p:pic>
    </p:spTree>
    <p:extLst>
      <p:ext uri="{BB962C8B-B14F-4D97-AF65-F5344CB8AC3E}">
        <p14:creationId xmlns:p14="http://schemas.microsoft.com/office/powerpoint/2010/main" val="237839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433880"/>
            <a:ext cx="8093365" cy="916230"/>
          </a:xfrm>
        </p:spPr>
        <p:txBody>
          <a:bodyPr>
            <a:normAutofit/>
          </a:bodyPr>
          <a:lstStyle/>
          <a:p>
            <a:r>
              <a:rPr lang="en-US" dirty="0"/>
              <a:t>Heat Map</a:t>
            </a:r>
          </a:p>
        </p:txBody>
      </p:sp>
      <p:sp>
        <p:nvSpPr>
          <p:cNvPr id="15" name="Content Placeholder 4">
            <a:extLst>
              <a:ext uri="{FF2B5EF4-FFF2-40B4-BE49-F238E27FC236}">
                <a16:creationId xmlns:a16="http://schemas.microsoft.com/office/drawing/2014/main" id="{F90C802E-5A9E-9E4B-F32C-8527CC018FAB}"/>
              </a:ext>
            </a:extLst>
          </p:cNvPr>
          <p:cNvSpPr txBox="1">
            <a:spLocks/>
          </p:cNvSpPr>
          <p:nvPr/>
        </p:nvSpPr>
        <p:spPr>
          <a:xfrm>
            <a:off x="143555" y="1197405"/>
            <a:ext cx="6566319" cy="3512215"/>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n-US" sz="1800" dirty="0"/>
          </a:p>
          <a:p>
            <a:endParaRPr lang="en-US" sz="1800" dirty="0"/>
          </a:p>
        </p:txBody>
      </p:sp>
      <p:sp>
        <p:nvSpPr>
          <p:cNvPr id="16" name="Content Placeholder 4">
            <a:extLst>
              <a:ext uri="{FF2B5EF4-FFF2-40B4-BE49-F238E27FC236}">
                <a16:creationId xmlns:a16="http://schemas.microsoft.com/office/drawing/2014/main" id="{94AFA8AB-0D4E-8ADE-CF19-7A17323B6946}"/>
              </a:ext>
            </a:extLst>
          </p:cNvPr>
          <p:cNvSpPr txBox="1">
            <a:spLocks/>
          </p:cNvSpPr>
          <p:nvPr/>
        </p:nvSpPr>
        <p:spPr>
          <a:xfrm>
            <a:off x="247731" y="1197405"/>
            <a:ext cx="8896269" cy="122164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1400" dirty="0"/>
              <a:t>A heat map helps you see what variables are associated with each other by using colors to show the strength and direction of those associations. It's like looking at a weather map to understand how temperatures vary across different places – only in this case, you're exploring the relationships between variables in your data.</a:t>
            </a:r>
            <a:endParaRPr lang="en-US" sz="1800" dirty="0"/>
          </a:p>
          <a:p>
            <a:endParaRPr lang="en-US" sz="1800" dirty="0"/>
          </a:p>
        </p:txBody>
      </p:sp>
      <p:sp>
        <p:nvSpPr>
          <p:cNvPr id="18" name="TextBox 17">
            <a:extLst>
              <a:ext uri="{FF2B5EF4-FFF2-40B4-BE49-F238E27FC236}">
                <a16:creationId xmlns:a16="http://schemas.microsoft.com/office/drawing/2014/main" id="{378489A5-D493-1D56-42C6-144EB446CB56}"/>
              </a:ext>
            </a:extLst>
          </p:cNvPr>
          <p:cNvSpPr txBox="1"/>
          <p:nvPr/>
        </p:nvSpPr>
        <p:spPr>
          <a:xfrm>
            <a:off x="4692117" y="2388965"/>
            <a:ext cx="4200404" cy="2308324"/>
          </a:xfrm>
          <a:prstGeom prst="rect">
            <a:avLst/>
          </a:prstGeom>
          <a:noFill/>
        </p:spPr>
        <p:txBody>
          <a:bodyPr wrap="square" rtlCol="0">
            <a:spAutoFit/>
          </a:bodyPr>
          <a:lstStyle/>
          <a:p>
            <a:r>
              <a:rPr lang="en-US" sz="1600" dirty="0"/>
              <a:t>This heat map tells us: </a:t>
            </a:r>
          </a:p>
          <a:p>
            <a:endParaRPr lang="en-US" sz="1600" dirty="0"/>
          </a:p>
          <a:p>
            <a:pPr marL="342900" indent="-342900">
              <a:buAutoNum type="arabicPeriod"/>
            </a:pPr>
            <a:r>
              <a:rPr lang="en-US" sz="1600" dirty="0"/>
              <a:t>There is a strong positive correlation between attribute 15 and product failure </a:t>
            </a:r>
          </a:p>
          <a:p>
            <a:pPr marL="342900" indent="-342900">
              <a:buAutoNum type="arabicPeriod"/>
            </a:pPr>
            <a:r>
              <a:rPr lang="en-US" sz="1600" dirty="0"/>
              <a:t>There is a strong negative correlation between attribute 2 and product failure. </a:t>
            </a:r>
          </a:p>
          <a:p>
            <a:pPr marL="342900" indent="-342900">
              <a:buAutoNum type="arabicPeriod"/>
            </a:pPr>
            <a:r>
              <a:rPr lang="en-US" sz="1600" dirty="0"/>
              <a:t>There is a weak positive correlation between measurement 15 and product failure</a:t>
            </a:r>
          </a:p>
        </p:txBody>
      </p:sp>
      <p:pic>
        <p:nvPicPr>
          <p:cNvPr id="20" name="Picture 19">
            <a:extLst>
              <a:ext uri="{FF2B5EF4-FFF2-40B4-BE49-F238E27FC236}">
                <a16:creationId xmlns:a16="http://schemas.microsoft.com/office/drawing/2014/main" id="{0E68DBC2-594E-3D8D-FE58-FE3192332AAB}"/>
              </a:ext>
            </a:extLst>
          </p:cNvPr>
          <p:cNvPicPr>
            <a:picLocks noChangeAspect="1"/>
          </p:cNvPicPr>
          <p:nvPr/>
        </p:nvPicPr>
        <p:blipFill>
          <a:blip r:embed="rId2"/>
          <a:stretch>
            <a:fillRect/>
          </a:stretch>
        </p:blipFill>
        <p:spPr>
          <a:xfrm>
            <a:off x="416283" y="2212245"/>
            <a:ext cx="4003107" cy="2691844"/>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fontScale="90000"/>
          </a:bodyPr>
          <a:lstStyle/>
          <a:p>
            <a:r>
              <a:rPr lang="en-US" dirty="0"/>
              <a:t>What do the correlations mean?</a:t>
            </a:r>
          </a:p>
        </p:txBody>
      </p:sp>
      <p:sp>
        <p:nvSpPr>
          <p:cNvPr id="5" name="Content Placeholder 4"/>
          <p:cNvSpPr>
            <a:spLocks noGrp="1"/>
          </p:cNvSpPr>
          <p:nvPr>
            <p:ph idx="1"/>
          </p:nvPr>
        </p:nvSpPr>
        <p:spPr>
          <a:xfrm>
            <a:off x="2128720" y="1197405"/>
            <a:ext cx="6566319" cy="3512215"/>
          </a:xfrm>
        </p:spPr>
        <p:txBody>
          <a:bodyPr>
            <a:normAutofit/>
          </a:bodyPr>
          <a:lstStyle/>
          <a:p>
            <a:r>
              <a:rPr lang="en-US" sz="1800" b="1" u="sng" dirty="0"/>
              <a:t>Attribute 15</a:t>
            </a:r>
            <a:r>
              <a:rPr lang="en-US" sz="1800" dirty="0"/>
              <a:t>: the higher the values for attribute 15 the higher the likelihood of product failure. Lower values for attribute 15 are associated with lower likelihoods of product failure. </a:t>
            </a:r>
          </a:p>
          <a:p>
            <a:pPr marL="0" indent="0">
              <a:buNone/>
            </a:pPr>
            <a:endParaRPr lang="en-US" sz="1800" dirty="0"/>
          </a:p>
          <a:p>
            <a:r>
              <a:rPr lang="en-US" sz="1800" b="1" u="sng" dirty="0"/>
              <a:t>Attribute 2</a:t>
            </a:r>
            <a:r>
              <a:rPr lang="en-US" sz="1800" b="1" dirty="0"/>
              <a:t>: </a:t>
            </a:r>
            <a:r>
              <a:rPr lang="en-US" sz="1800" dirty="0"/>
              <a:t>As the value for attribute 2 increases the likelihood of product failure decreases. </a:t>
            </a:r>
          </a:p>
          <a:p>
            <a:pPr marL="0" indent="0">
              <a:buNone/>
            </a:pPr>
            <a:endParaRPr lang="en-US" sz="1800" dirty="0"/>
          </a:p>
          <a:p>
            <a:r>
              <a:rPr lang="en-US" sz="1800" b="1" u="sng" dirty="0"/>
              <a:t>Measurement 15</a:t>
            </a:r>
            <a:r>
              <a:rPr lang="en-US" sz="1800" dirty="0"/>
              <a:t>: There is a tendency for product failure to increase as product failure increases but the association between measurement 15 and product failure is not very prominent. </a:t>
            </a:r>
          </a:p>
          <a:p>
            <a:pPr marL="0" indent="0">
              <a:buNone/>
            </a:pPr>
            <a:endParaRPr lang="en-US" sz="1800" dirty="0"/>
          </a:p>
        </p:txBody>
      </p:sp>
    </p:spTree>
    <p:extLst>
      <p:ext uri="{BB962C8B-B14F-4D97-AF65-F5344CB8AC3E}">
        <p14:creationId xmlns:p14="http://schemas.microsoft.com/office/powerpoint/2010/main" val="392626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281175"/>
            <a:ext cx="6108206" cy="763525"/>
          </a:xfrm>
        </p:spPr>
        <p:txBody>
          <a:bodyPr>
            <a:normAutofit/>
          </a:bodyPr>
          <a:lstStyle/>
          <a:p>
            <a:r>
              <a:rPr lang="en-US" dirty="0"/>
              <a:t>Converting Categorical Data</a:t>
            </a:r>
          </a:p>
        </p:txBody>
      </p:sp>
      <p:sp>
        <p:nvSpPr>
          <p:cNvPr id="5" name="Content Placeholder 4"/>
          <p:cNvSpPr>
            <a:spLocks noGrp="1"/>
          </p:cNvSpPr>
          <p:nvPr>
            <p:ph idx="1"/>
          </p:nvPr>
        </p:nvSpPr>
        <p:spPr>
          <a:xfrm>
            <a:off x="2128720" y="1197405"/>
            <a:ext cx="6566319" cy="3512215"/>
          </a:xfrm>
        </p:spPr>
        <p:txBody>
          <a:bodyPr>
            <a:normAutofit lnSpcReduction="10000"/>
          </a:bodyPr>
          <a:lstStyle/>
          <a:p>
            <a:pPr marL="0" indent="0">
              <a:buNone/>
            </a:pPr>
            <a:r>
              <a:rPr lang="en-US" sz="1800" dirty="0"/>
              <a:t>Simple Binary conversion for Attribute 0.  </a:t>
            </a:r>
          </a:p>
          <a:p>
            <a:pPr marL="0" indent="0">
              <a:buNone/>
            </a:pPr>
            <a:r>
              <a:rPr lang="en-US" sz="1800" dirty="0"/>
              <a:t>One-hot Encoding for Product Code  and Attribute 1</a:t>
            </a:r>
          </a:p>
          <a:p>
            <a:r>
              <a:rPr lang="en-US" sz="1800" dirty="0"/>
              <a:t>How One-hot encoding works: </a:t>
            </a:r>
          </a:p>
          <a:p>
            <a:pPr marL="800100" lvl="2" indent="0">
              <a:buNone/>
            </a:pPr>
            <a:r>
              <a:rPr lang="en-US" sz="1400" dirty="0"/>
              <a:t>1. Think of a pizzeria where the three pizza options on the menu are Margherita, Pepperoni, and Veggie. Your order will be placed using a system that eliminates the need to write down the name of the pizza:</a:t>
            </a:r>
          </a:p>
          <a:p>
            <a:pPr marL="800100" lvl="2" indent="0">
              <a:buNone/>
            </a:pPr>
            <a:r>
              <a:rPr lang="en-US" sz="1400" dirty="0"/>
              <a:t>2. They mark the Margherita column with a checkmark (or a 1) and leave the other columns empty (or 0) for Margherita.</a:t>
            </a:r>
          </a:p>
          <a:p>
            <a:pPr marL="800100" lvl="2" indent="0">
              <a:buNone/>
            </a:pPr>
            <a:r>
              <a:rPr lang="en-US" sz="1400" dirty="0"/>
              <a:t>They mark the Pepperoni column with a checkmark and leave the other columns at 0.</a:t>
            </a:r>
          </a:p>
          <a:p>
            <a:pPr marL="800100" lvl="2" indent="0">
              <a:buNone/>
            </a:pPr>
            <a:r>
              <a:rPr lang="en-US" sz="1400" dirty="0"/>
              <a:t>3. In the same way, Veggie.</a:t>
            </a:r>
          </a:p>
          <a:p>
            <a:pPr marL="800100" lvl="2" indent="0">
              <a:buNone/>
            </a:pPr>
            <a:r>
              <a:rPr lang="en-US" sz="1400" dirty="0"/>
              <a:t>4. We made a new column for each distinct value in these columns. We enter a 1 in the corresponding new column and a 0 in the other columns if the original data included that value.</a:t>
            </a:r>
          </a:p>
          <a:p>
            <a:pPr marL="400050" lvl="1" indent="0">
              <a:buNone/>
            </a:pPr>
            <a:endParaRPr lang="en-US" sz="1800" dirty="0"/>
          </a:p>
        </p:txBody>
      </p:sp>
    </p:spTree>
    <p:extLst>
      <p:ext uri="{BB962C8B-B14F-4D97-AF65-F5344CB8AC3E}">
        <p14:creationId xmlns:p14="http://schemas.microsoft.com/office/powerpoint/2010/main" val="1448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1197405"/>
            <a:ext cx="8551478" cy="1527050"/>
          </a:xfrm>
        </p:spPr>
        <p:txBody>
          <a:bodyPr>
            <a:normAutofit/>
          </a:bodyPr>
          <a:lstStyle/>
          <a:p>
            <a:r>
              <a:rPr lang="en-US" dirty="0"/>
              <a:t>Summary of Phase II </a:t>
            </a:r>
            <a:br>
              <a:rPr lang="en-US" dirty="0"/>
            </a:br>
            <a:r>
              <a:rPr lang="en-US" dirty="0"/>
              <a:t>Product Failure </a:t>
            </a:r>
          </a:p>
        </p:txBody>
      </p:sp>
      <p:sp>
        <p:nvSpPr>
          <p:cNvPr id="3" name="Subtitle 2"/>
          <p:cNvSpPr>
            <a:spLocks noGrp="1"/>
          </p:cNvSpPr>
          <p:nvPr>
            <p:ph type="subTitle" idx="1"/>
          </p:nvPr>
        </p:nvSpPr>
        <p:spPr>
          <a:xfrm>
            <a:off x="448965" y="2724455"/>
            <a:ext cx="8398775" cy="610820"/>
          </a:xfrm>
        </p:spPr>
        <p:txBody>
          <a:bodyPr>
            <a:normAutofit/>
          </a:bodyPr>
          <a:lstStyle/>
          <a:p>
            <a:r>
              <a:rPr lang="en-US" dirty="0"/>
              <a:t>Melissa Wooten</a:t>
            </a:r>
          </a:p>
        </p:txBody>
      </p:sp>
    </p:spTree>
    <p:extLst>
      <p:ext uri="{BB962C8B-B14F-4D97-AF65-F5344CB8AC3E}">
        <p14:creationId xmlns:p14="http://schemas.microsoft.com/office/powerpoint/2010/main" val="166297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3" y="433880"/>
            <a:ext cx="6108206" cy="763525"/>
          </a:xfrm>
        </p:spPr>
        <p:txBody>
          <a:bodyPr>
            <a:normAutofit fontScale="90000"/>
          </a:bodyPr>
          <a:lstStyle/>
          <a:p>
            <a:r>
              <a:rPr lang="en-US" b="1" dirty="0"/>
              <a:t>Building the Predictive Model - Logistic Regression</a:t>
            </a:r>
            <a:br>
              <a:rPr lang="en-US" b="1" dirty="0"/>
            </a:br>
            <a:endParaRPr lang="en-US" dirty="0"/>
          </a:p>
        </p:txBody>
      </p:sp>
      <p:sp>
        <p:nvSpPr>
          <p:cNvPr id="5" name="Content Placeholder 4"/>
          <p:cNvSpPr>
            <a:spLocks noGrp="1"/>
          </p:cNvSpPr>
          <p:nvPr>
            <p:ph idx="1"/>
          </p:nvPr>
        </p:nvSpPr>
        <p:spPr>
          <a:xfrm>
            <a:off x="2128720" y="1197405"/>
            <a:ext cx="6566319" cy="3512215"/>
          </a:xfrm>
        </p:spPr>
        <p:txBody>
          <a:bodyPr>
            <a:normAutofit/>
          </a:bodyPr>
          <a:lstStyle/>
          <a:p>
            <a:pPr marL="400050" lvl="1" indent="0">
              <a:buNone/>
            </a:pPr>
            <a:r>
              <a:rPr lang="en-US" sz="1600" dirty="0"/>
              <a:t>Logistic regression is a commonly used statistical method for binary classification problems, making it suitable for predicting product failures (binary outcome: Yes or No).</a:t>
            </a:r>
          </a:p>
          <a:p>
            <a:pPr marL="400050" lvl="1" indent="0">
              <a:buNone/>
            </a:pPr>
            <a:endParaRPr lang="en-US" sz="1200" dirty="0"/>
          </a:p>
          <a:p>
            <a:pPr>
              <a:buFont typeface="Arial" panose="020B0604020202020204" pitchFamily="34" charset="0"/>
              <a:buChar char="•"/>
            </a:pPr>
            <a:r>
              <a:rPr lang="en-US" sz="2000" dirty="0"/>
              <a:t>To effectively evaluate the model, the dataset is divided into training and testing sets.</a:t>
            </a:r>
          </a:p>
          <a:p>
            <a:pPr>
              <a:buFont typeface="Arial" panose="020B0604020202020204" pitchFamily="34" charset="0"/>
              <a:buChar char="•"/>
            </a:pPr>
            <a:r>
              <a:rPr lang="en-US" sz="2000" dirty="0"/>
              <a:t>The training set is used to train the model, while the testing set is used to evaluate the model's performance.</a:t>
            </a:r>
          </a:p>
          <a:p>
            <a:pPr>
              <a:buFont typeface="Arial" panose="020B0604020202020204" pitchFamily="34" charset="0"/>
              <a:buChar char="•"/>
            </a:pPr>
            <a:r>
              <a:rPr lang="en-US" sz="2000" dirty="0"/>
              <a:t>Techniques like stratified sampling may be utilized to ensure a representative split, particularly when dealing with imbalanced classes.</a:t>
            </a:r>
          </a:p>
          <a:p>
            <a:pPr marL="400050" lvl="1" indent="0">
              <a:buNone/>
            </a:pPr>
            <a:endParaRPr lang="en-US" sz="1800" dirty="0"/>
          </a:p>
        </p:txBody>
      </p:sp>
    </p:spTree>
    <p:extLst>
      <p:ext uri="{BB962C8B-B14F-4D97-AF65-F5344CB8AC3E}">
        <p14:creationId xmlns:p14="http://schemas.microsoft.com/office/powerpoint/2010/main" val="3940993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1747</TotalTime>
  <Words>1081</Words>
  <Application>Microsoft Office PowerPoint</Application>
  <PresentationFormat>On-screen Show (16:9)</PresentationFormat>
  <Paragraphs>72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Summary of Phase I  Product Failure </vt:lpstr>
      <vt:lpstr>Basic Structure of the Dataset </vt:lpstr>
      <vt:lpstr>The Target Variable: Failure</vt:lpstr>
      <vt:lpstr>Exploring the other variables</vt:lpstr>
      <vt:lpstr>Heat Map</vt:lpstr>
      <vt:lpstr>What do the correlations mean?</vt:lpstr>
      <vt:lpstr>Converting Categorical Data</vt:lpstr>
      <vt:lpstr>Summary of Phase II  Product Failure </vt:lpstr>
      <vt:lpstr>Building the Predictive Model - Logistic Regression </vt:lpstr>
      <vt:lpstr>Interpretation of Model Evaluation Metrics </vt:lpstr>
      <vt:lpstr>Model Evaluation Metrics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Melissa Wooten</cp:lastModifiedBy>
  <cp:revision>174</cp:revision>
  <dcterms:created xsi:type="dcterms:W3CDTF">2013-08-21T19:17:07Z</dcterms:created>
  <dcterms:modified xsi:type="dcterms:W3CDTF">2023-10-15T20:05:36Z</dcterms:modified>
</cp:coreProperties>
</file>