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76" r:id="rId7"/>
    <p:sldId id="280" r:id="rId8"/>
    <p:sldId id="262" r:id="rId9"/>
    <p:sldId id="277" r:id="rId10"/>
    <p:sldId id="278" r:id="rId11"/>
    <p:sldId id="279" r:id="rId12"/>
    <p:sldId id="268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7" orient="horz" pos="3267" userDrawn="1">
          <p15:clr>
            <a:srgbClr val="A4A3A4"/>
          </p15:clr>
        </p15:guide>
        <p15:guide id="8" orient="horz" pos="2942" userDrawn="1">
          <p15:clr>
            <a:srgbClr val="A4A3A4"/>
          </p15:clr>
        </p15:guide>
        <p15:guide id="9" orient="horz" pos="2805" userDrawn="1">
          <p15:clr>
            <a:srgbClr val="A4A3A4"/>
          </p15:clr>
        </p15:guide>
        <p15:guide id="10" pos="49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xfmeng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8A"/>
    <a:srgbClr val="1B78A1"/>
    <a:srgbClr val="1B32A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752" y="84"/>
      </p:cViewPr>
      <p:guideLst>
        <p:guide orient="horz" pos="1972"/>
        <p:guide pos="3840"/>
        <p:guide orient="horz" pos="3267"/>
        <p:guide orient="horz" pos="2942"/>
        <p:guide orient="horz" pos="2805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8T22:50:11.90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4098-33CD-4C75-B6D1-7D596BF58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4F97-376F-4542-9120-5138579003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23.xm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1317242" y="2516402"/>
            <a:ext cx="949261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Font typeface="Arial" panose="020B0604020202090204" pitchFamily="34" charset="0"/>
              <a:buNone/>
            </a:pPr>
            <a:r>
              <a:rPr lang="zh-CN" sz="3600" b="1" dirty="0">
                <a:solidFill>
                  <a:srgbClr val="1E4D8A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金融行业用户画像与风险分析系统研究与实现</a:t>
            </a:r>
            <a:r>
              <a:rPr lang="zh-CN" altLang="en-US" sz="3600" b="1" dirty="0">
                <a:solidFill>
                  <a:srgbClr val="1E4D8A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</a:t>
            </a:r>
            <a:endParaRPr lang="zh-CN" altLang="en-US" sz="3600" b="1" dirty="0">
              <a:solidFill>
                <a:srgbClr val="1E4D8A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8" name="文本框 21"/>
          <p:cNvSpPr txBox="1"/>
          <p:nvPr/>
        </p:nvSpPr>
        <p:spPr>
          <a:xfrm>
            <a:off x="2823559" y="3389554"/>
            <a:ext cx="6343607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kern="0" noProof="0" dirty="0">
                <a:ln>
                  <a:noFill/>
                </a:ln>
                <a:solidFill>
                  <a:srgbClr val="1E4D8A"/>
                </a:solidFill>
                <a:uLnTx/>
                <a:uFillTx/>
                <a:latin typeface="+mn-ea"/>
                <a:sym typeface="Arial" panose="020B0604020202090204" pitchFamily="34" charset="0"/>
              </a:rPr>
              <a:t>----</a:t>
            </a:r>
            <a:r>
              <a:rPr lang="zh-CN" altLang="en-US" kern="0" noProof="0" dirty="0">
                <a:ln>
                  <a:noFill/>
                </a:ln>
                <a:solidFill>
                  <a:srgbClr val="1E4D8A"/>
                </a:solidFill>
                <a:uLnTx/>
                <a:uFillTx/>
                <a:latin typeface="+mn-ea"/>
                <a:sym typeface="Arial" panose="020B0604020202090204" pitchFamily="34" charset="0"/>
              </a:rPr>
              <a:t>中期答辩</a:t>
            </a:r>
            <a:r>
              <a:rPr lang="en-US" altLang="zh-CN" kern="0" noProof="0" dirty="0">
                <a:ln>
                  <a:noFill/>
                </a:ln>
                <a:solidFill>
                  <a:srgbClr val="1E4D8A"/>
                </a:solidFill>
                <a:uLnTx/>
                <a:uFillTx/>
                <a:latin typeface="+mn-ea"/>
                <a:sym typeface="Arial" panose="020B0604020202090204" pitchFamily="34" charset="0"/>
              </a:rPr>
              <a:t>4.10</a:t>
            </a:r>
            <a:endParaRPr lang="en-US" altLang="zh-CN" kern="0" noProof="0" dirty="0">
              <a:ln>
                <a:noFill/>
              </a:ln>
              <a:solidFill>
                <a:srgbClr val="1E4D8A"/>
              </a:solidFill>
              <a:uLnTx/>
              <a:uFillTx/>
              <a:latin typeface="+mn-ea"/>
              <a:sym typeface="Arial" panose="020B0604020202090204" pitchFamily="34" charset="0"/>
            </a:endParaRPr>
          </a:p>
        </p:txBody>
      </p:sp>
      <p:sp>
        <p:nvSpPr>
          <p:cNvPr id="119" name="iconfont-11253-5327384"/>
          <p:cNvSpPr/>
          <p:nvPr/>
        </p:nvSpPr>
        <p:spPr>
          <a:xfrm>
            <a:off x="5145148" y="869545"/>
            <a:ext cx="1835327" cy="1223426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文本框 10"/>
          <p:cNvSpPr txBox="1"/>
          <p:nvPr/>
        </p:nvSpPr>
        <p:spPr>
          <a:xfrm>
            <a:off x="3541320" y="39570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孟祥芾</a:t>
            </a:r>
            <a:endParaRPr lang="zh-CN" altLang="en-US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3"/>
          <p:cNvSpPr txBox="1"/>
          <p:nvPr/>
        </p:nvSpPr>
        <p:spPr>
          <a:xfrm>
            <a:off x="3541320" y="4431551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学号：</a:t>
            </a:r>
            <a:r>
              <a:rPr lang="en-US" altLang="zh-CN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20074210</a:t>
            </a:r>
            <a:endParaRPr lang="en-US" altLang="zh-CN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57227" y="3953369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</a:t>
            </a:r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付鹏斌</a:t>
            </a:r>
            <a:endParaRPr lang="zh-CN" altLang="en-US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857227" y="4414617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专业：计算机科学与技术</a:t>
            </a:r>
            <a:endParaRPr lang="en-US" altLang="zh-CN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068961" y="3970490"/>
            <a:ext cx="324483" cy="324483"/>
            <a:chOff x="495788" y="4356595"/>
            <a:chExt cx="367458" cy="367458"/>
          </a:xfrm>
        </p:grpSpPr>
        <p:sp>
          <p:nvSpPr>
            <p:cNvPr id="125" name="椭圆 124"/>
            <p:cNvSpPr/>
            <p:nvPr/>
          </p:nvSpPr>
          <p:spPr>
            <a:xfrm>
              <a:off x="495788" y="435659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26" name="形状"/>
            <p:cNvSpPr/>
            <p:nvPr/>
          </p:nvSpPr>
          <p:spPr bwMode="auto">
            <a:xfrm>
              <a:off x="568937" y="4437017"/>
              <a:ext cx="221159" cy="206615"/>
            </a:xfrm>
            <a:custGeom>
              <a:avLst/>
              <a:gdLst>
                <a:gd name="T0" fmla="*/ 35 w 45"/>
                <a:gd name="T1" fmla="*/ 32 h 42"/>
                <a:gd name="T2" fmla="*/ 27 w 45"/>
                <a:gd name="T3" fmla="*/ 24 h 42"/>
                <a:gd name="T4" fmla="*/ 30 w 45"/>
                <a:gd name="T5" fmla="*/ 18 h 42"/>
                <a:gd name="T6" fmla="*/ 32 w 45"/>
                <a:gd name="T7" fmla="*/ 14 h 42"/>
                <a:gd name="T8" fmla="*/ 31 w 45"/>
                <a:gd name="T9" fmla="*/ 12 h 42"/>
                <a:gd name="T10" fmla="*/ 32 w 45"/>
                <a:gd name="T11" fmla="*/ 8 h 42"/>
                <a:gd name="T12" fmla="*/ 22 w 45"/>
                <a:gd name="T13" fmla="*/ 0 h 42"/>
                <a:gd name="T14" fmla="*/ 13 w 45"/>
                <a:gd name="T15" fmla="*/ 8 h 42"/>
                <a:gd name="T16" fmla="*/ 14 w 45"/>
                <a:gd name="T17" fmla="*/ 12 h 42"/>
                <a:gd name="T18" fmla="*/ 13 w 45"/>
                <a:gd name="T19" fmla="*/ 14 h 42"/>
                <a:gd name="T20" fmla="*/ 15 w 45"/>
                <a:gd name="T21" fmla="*/ 18 h 42"/>
                <a:gd name="T22" fmla="*/ 18 w 45"/>
                <a:gd name="T23" fmla="*/ 24 h 42"/>
                <a:gd name="T24" fmla="*/ 10 w 45"/>
                <a:gd name="T25" fmla="*/ 32 h 42"/>
                <a:gd name="T26" fmla="*/ 0 w 45"/>
                <a:gd name="T27" fmla="*/ 37 h 42"/>
                <a:gd name="T28" fmla="*/ 0 w 45"/>
                <a:gd name="T29" fmla="*/ 42 h 42"/>
                <a:gd name="T30" fmla="*/ 22 w 45"/>
                <a:gd name="T31" fmla="*/ 42 h 42"/>
                <a:gd name="T32" fmla="*/ 45 w 45"/>
                <a:gd name="T33" fmla="*/ 42 h 42"/>
                <a:gd name="T34" fmla="*/ 45 w 45"/>
                <a:gd name="T35" fmla="*/ 37 h 42"/>
                <a:gd name="T36" fmla="*/ 35 w 45"/>
                <a:gd name="T37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2">
                  <a:moveTo>
                    <a:pt x="35" y="32"/>
                  </a:moveTo>
                  <a:cubicBezTo>
                    <a:pt x="29" y="30"/>
                    <a:pt x="27" y="28"/>
                    <a:pt x="27" y="24"/>
                  </a:cubicBezTo>
                  <a:cubicBezTo>
                    <a:pt x="27" y="22"/>
                    <a:pt x="29" y="22"/>
                    <a:pt x="30" y="18"/>
                  </a:cubicBezTo>
                  <a:cubicBezTo>
                    <a:pt x="30" y="16"/>
                    <a:pt x="32" y="18"/>
                    <a:pt x="32" y="14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2" y="10"/>
                    <a:pt x="32" y="8"/>
                  </a:cubicBezTo>
                  <a:cubicBezTo>
                    <a:pt x="32" y="6"/>
                    <a:pt x="31" y="0"/>
                    <a:pt x="22" y="0"/>
                  </a:cubicBezTo>
                  <a:cubicBezTo>
                    <a:pt x="14" y="0"/>
                    <a:pt x="13" y="6"/>
                    <a:pt x="13" y="8"/>
                  </a:cubicBezTo>
                  <a:cubicBezTo>
                    <a:pt x="13" y="10"/>
                    <a:pt x="14" y="12"/>
                    <a:pt x="14" y="12"/>
                  </a:cubicBezTo>
                  <a:cubicBezTo>
                    <a:pt x="14" y="12"/>
                    <a:pt x="13" y="13"/>
                    <a:pt x="13" y="14"/>
                  </a:cubicBezTo>
                  <a:cubicBezTo>
                    <a:pt x="13" y="18"/>
                    <a:pt x="15" y="16"/>
                    <a:pt x="15" y="18"/>
                  </a:cubicBezTo>
                  <a:cubicBezTo>
                    <a:pt x="16" y="22"/>
                    <a:pt x="18" y="22"/>
                    <a:pt x="18" y="24"/>
                  </a:cubicBezTo>
                  <a:cubicBezTo>
                    <a:pt x="18" y="28"/>
                    <a:pt x="16" y="30"/>
                    <a:pt x="10" y="32"/>
                  </a:cubicBezTo>
                  <a:cubicBezTo>
                    <a:pt x="4" y="34"/>
                    <a:pt x="0" y="36"/>
                    <a:pt x="0" y="37"/>
                  </a:cubicBezTo>
                  <a:cubicBezTo>
                    <a:pt x="0" y="39"/>
                    <a:pt x="0" y="42"/>
                    <a:pt x="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39"/>
                    <a:pt x="45" y="37"/>
                  </a:cubicBezTo>
                  <a:cubicBezTo>
                    <a:pt x="45" y="36"/>
                    <a:pt x="41" y="34"/>
                    <a:pt x="35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7" name="组合 126"/>
          <p:cNvGrpSpPr/>
          <p:nvPr/>
        </p:nvGrpSpPr>
        <p:grpSpPr>
          <a:xfrm>
            <a:off x="3068961" y="4449229"/>
            <a:ext cx="324483" cy="324483"/>
            <a:chOff x="495789" y="4947145"/>
            <a:chExt cx="367458" cy="367458"/>
          </a:xfrm>
        </p:grpSpPr>
        <p:sp>
          <p:nvSpPr>
            <p:cNvPr id="128" name="椭圆 127"/>
            <p:cNvSpPr/>
            <p:nvPr/>
          </p:nvSpPr>
          <p:spPr>
            <a:xfrm>
              <a:off x="495789" y="494714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29" name="Freeform 23"/>
            <p:cNvSpPr>
              <a:spLocks noEditPoints="1"/>
            </p:cNvSpPr>
            <p:nvPr/>
          </p:nvSpPr>
          <p:spPr bwMode="auto">
            <a:xfrm>
              <a:off x="579186" y="5031280"/>
              <a:ext cx="200660" cy="189865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389577" y="4445503"/>
            <a:ext cx="324483" cy="324483"/>
            <a:chOff x="482304" y="6253075"/>
            <a:chExt cx="367458" cy="367458"/>
          </a:xfrm>
        </p:grpSpPr>
        <p:sp>
          <p:nvSpPr>
            <p:cNvPr id="131" name="椭圆 130"/>
            <p:cNvSpPr/>
            <p:nvPr/>
          </p:nvSpPr>
          <p:spPr>
            <a:xfrm>
              <a:off x="482304" y="6253075"/>
              <a:ext cx="367458" cy="367458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32" name="形状"/>
            <p:cNvSpPr/>
            <p:nvPr/>
          </p:nvSpPr>
          <p:spPr bwMode="auto">
            <a:xfrm>
              <a:off x="565720" y="6333497"/>
              <a:ext cx="200198" cy="175815"/>
            </a:xfrm>
            <a:custGeom>
              <a:avLst/>
              <a:gdLst>
                <a:gd name="T0" fmla="*/ 42 w 43"/>
                <a:gd name="T1" fmla="*/ 20 h 38"/>
                <a:gd name="T2" fmla="*/ 23 w 43"/>
                <a:gd name="T3" fmla="*/ 1 h 38"/>
                <a:gd name="T4" fmla="*/ 19 w 43"/>
                <a:gd name="T5" fmla="*/ 1 h 38"/>
                <a:gd name="T6" fmla="*/ 1 w 43"/>
                <a:gd name="T7" fmla="*/ 20 h 38"/>
                <a:gd name="T8" fmla="*/ 1 w 43"/>
                <a:gd name="T9" fmla="*/ 21 h 38"/>
                <a:gd name="T10" fmla="*/ 5 w 43"/>
                <a:gd name="T11" fmla="*/ 21 h 38"/>
                <a:gd name="T12" fmla="*/ 5 w 43"/>
                <a:gd name="T13" fmla="*/ 36 h 38"/>
                <a:gd name="T14" fmla="*/ 7 w 43"/>
                <a:gd name="T15" fmla="*/ 38 h 38"/>
                <a:gd name="T16" fmla="*/ 16 w 43"/>
                <a:gd name="T17" fmla="*/ 38 h 38"/>
                <a:gd name="T18" fmla="*/ 16 w 43"/>
                <a:gd name="T19" fmla="*/ 23 h 38"/>
                <a:gd name="T20" fmla="*/ 26 w 43"/>
                <a:gd name="T21" fmla="*/ 23 h 38"/>
                <a:gd name="T22" fmla="*/ 26 w 43"/>
                <a:gd name="T23" fmla="*/ 38 h 38"/>
                <a:gd name="T24" fmla="*/ 36 w 43"/>
                <a:gd name="T25" fmla="*/ 38 h 38"/>
                <a:gd name="T26" fmla="*/ 37 w 43"/>
                <a:gd name="T27" fmla="*/ 36 h 38"/>
                <a:gd name="T28" fmla="*/ 37 w 43"/>
                <a:gd name="T29" fmla="*/ 21 h 38"/>
                <a:gd name="T30" fmla="*/ 41 w 43"/>
                <a:gd name="T31" fmla="*/ 21 h 38"/>
                <a:gd name="T32" fmla="*/ 42 w 43"/>
                <a:gd name="T3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38">
                  <a:moveTo>
                    <a:pt x="42" y="20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0" y="0"/>
                    <a:pt x="19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8"/>
                    <a:pt x="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7"/>
                    <a:pt x="37" y="3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2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3" name="组合 132"/>
          <p:cNvGrpSpPr/>
          <p:nvPr/>
        </p:nvGrpSpPr>
        <p:grpSpPr>
          <a:xfrm>
            <a:off x="6389577" y="3966581"/>
            <a:ext cx="324666" cy="324666"/>
            <a:chOff x="482301" y="5649823"/>
            <a:chExt cx="367665" cy="367665"/>
          </a:xfrm>
        </p:grpSpPr>
        <p:sp>
          <p:nvSpPr>
            <p:cNvPr id="134" name="椭圆 133"/>
            <p:cNvSpPr/>
            <p:nvPr/>
          </p:nvSpPr>
          <p:spPr>
            <a:xfrm>
              <a:off x="482301" y="5649823"/>
              <a:ext cx="367665" cy="367665"/>
            </a:xfrm>
            <a:prstGeom prst="ellipse">
              <a:avLst/>
            </a:prstGeom>
            <a:solidFill>
              <a:srgbClr val="035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35392"/>
                </a:solidFill>
              </a:endParaRPr>
            </a:p>
          </p:txBody>
        </p:sp>
        <p:sp>
          <p:nvSpPr>
            <p:cNvPr id="135" name="Freeform 11"/>
            <p:cNvSpPr/>
            <p:nvPr/>
          </p:nvSpPr>
          <p:spPr bwMode="auto">
            <a:xfrm>
              <a:off x="569047" y="5829408"/>
              <a:ext cx="209640" cy="110084"/>
            </a:xfrm>
            <a:custGeom>
              <a:avLst/>
              <a:gdLst>
                <a:gd name="T0" fmla="*/ 0 w 38"/>
                <a:gd name="T1" fmla="*/ 9 h 19"/>
                <a:gd name="T2" fmla="*/ 4 w 38"/>
                <a:gd name="T3" fmla="*/ 2 h 19"/>
                <a:gd name="T4" fmla="*/ 12 w 38"/>
                <a:gd name="T5" fmla="*/ 0 h 19"/>
                <a:gd name="T6" fmla="*/ 19 w 38"/>
                <a:gd name="T7" fmla="*/ 17 h 19"/>
                <a:gd name="T8" fmla="*/ 26 w 38"/>
                <a:gd name="T9" fmla="*/ 0 h 19"/>
                <a:gd name="T10" fmla="*/ 34 w 38"/>
                <a:gd name="T11" fmla="*/ 2 h 19"/>
                <a:gd name="T12" fmla="*/ 38 w 38"/>
                <a:gd name="T13" fmla="*/ 9 h 19"/>
                <a:gd name="T14" fmla="*/ 38 w 38"/>
                <a:gd name="T15" fmla="*/ 19 h 19"/>
                <a:gd name="T16" fmla="*/ 19 w 38"/>
                <a:gd name="T17" fmla="*/ 19 h 19"/>
                <a:gd name="T18" fmla="*/ 0 w 38"/>
                <a:gd name="T19" fmla="*/ 19 h 19"/>
                <a:gd name="T20" fmla="*/ 0 w 38"/>
                <a:gd name="T2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9">
                  <a:moveTo>
                    <a:pt x="0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6" y="3"/>
                    <a:pt x="38" y="6"/>
                    <a:pt x="38" y="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2"/>
            <p:cNvSpPr/>
            <p:nvPr/>
          </p:nvSpPr>
          <p:spPr bwMode="auto">
            <a:xfrm>
              <a:off x="624089" y="5701880"/>
              <a:ext cx="93842" cy="115798"/>
            </a:xfrm>
            <a:custGeom>
              <a:avLst/>
              <a:gdLst>
                <a:gd name="T0" fmla="*/ 9 w 17"/>
                <a:gd name="T1" fmla="*/ 20 h 20"/>
                <a:gd name="T2" fmla="*/ 3 w 17"/>
                <a:gd name="T3" fmla="*/ 16 h 20"/>
                <a:gd name="T4" fmla="*/ 1 w 17"/>
                <a:gd name="T5" fmla="*/ 6 h 20"/>
                <a:gd name="T6" fmla="*/ 9 w 17"/>
                <a:gd name="T7" fmla="*/ 0 h 20"/>
                <a:gd name="T8" fmla="*/ 16 w 17"/>
                <a:gd name="T9" fmla="*/ 6 h 20"/>
                <a:gd name="T10" fmla="*/ 15 w 17"/>
                <a:gd name="T11" fmla="*/ 16 h 20"/>
                <a:gd name="T12" fmla="*/ 9 w 1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9" y="20"/>
                  </a:moveTo>
                  <a:cubicBezTo>
                    <a:pt x="6" y="20"/>
                    <a:pt x="4" y="18"/>
                    <a:pt x="3" y="16"/>
                  </a:cubicBezTo>
                  <a:cubicBezTo>
                    <a:pt x="1" y="13"/>
                    <a:pt x="0" y="9"/>
                    <a:pt x="1" y="6"/>
                  </a:cubicBezTo>
                  <a:cubicBezTo>
                    <a:pt x="2" y="3"/>
                    <a:pt x="4" y="0"/>
                    <a:pt x="9" y="0"/>
                  </a:cubicBezTo>
                  <a:cubicBezTo>
                    <a:pt x="13" y="0"/>
                    <a:pt x="16" y="3"/>
                    <a:pt x="16" y="6"/>
                  </a:cubicBezTo>
                  <a:cubicBezTo>
                    <a:pt x="17" y="9"/>
                    <a:pt x="16" y="13"/>
                    <a:pt x="15" y="16"/>
                  </a:cubicBezTo>
                  <a:cubicBezTo>
                    <a:pt x="13" y="18"/>
                    <a:pt x="11" y="20"/>
                    <a:pt x="9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13"/>
            <p:cNvSpPr/>
            <p:nvPr/>
          </p:nvSpPr>
          <p:spPr bwMode="auto">
            <a:xfrm>
              <a:off x="657174" y="5852568"/>
              <a:ext cx="33085" cy="75194"/>
            </a:xfrm>
            <a:custGeom>
              <a:avLst/>
              <a:gdLst>
                <a:gd name="T0" fmla="*/ 37 w 110"/>
                <a:gd name="T1" fmla="*/ 0 h 250"/>
                <a:gd name="T2" fmla="*/ 74 w 110"/>
                <a:gd name="T3" fmla="*/ 0 h 250"/>
                <a:gd name="T4" fmla="*/ 110 w 110"/>
                <a:gd name="T5" fmla="*/ 250 h 250"/>
                <a:gd name="T6" fmla="*/ 0 w 110"/>
                <a:gd name="T7" fmla="*/ 250 h 250"/>
                <a:gd name="T8" fmla="*/ 37 w 110"/>
                <a:gd name="T9" fmla="*/ 0 h 250"/>
                <a:gd name="T10" fmla="*/ 37 w 110"/>
                <a:gd name="T1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50">
                  <a:moveTo>
                    <a:pt x="37" y="0"/>
                  </a:moveTo>
                  <a:lnTo>
                    <a:pt x="74" y="0"/>
                  </a:lnTo>
                  <a:lnTo>
                    <a:pt x="110" y="250"/>
                  </a:lnTo>
                  <a:lnTo>
                    <a:pt x="0" y="25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8" name="Oval 14"/>
            <p:cNvSpPr>
              <a:spLocks noChangeArrowheads="1"/>
            </p:cNvSpPr>
            <p:nvPr/>
          </p:nvSpPr>
          <p:spPr bwMode="auto">
            <a:xfrm>
              <a:off x="657174" y="5829408"/>
              <a:ext cx="27671" cy="28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35392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159" name="直接连接符 158"/>
          <p:cNvCxnSpPr/>
          <p:nvPr/>
        </p:nvCxnSpPr>
        <p:spPr>
          <a:xfrm>
            <a:off x="2907274" y="4353032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2907274" y="4844315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6351111" y="4353032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351111" y="4844315"/>
            <a:ext cx="30495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图形 162"/>
          <p:cNvGrpSpPr/>
          <p:nvPr/>
        </p:nvGrpSpPr>
        <p:grpSpPr>
          <a:xfrm>
            <a:off x="-1" y="3653817"/>
            <a:ext cx="12171000" cy="3230095"/>
            <a:chOff x="-1" y="3653817"/>
            <a:chExt cx="12171000" cy="3230095"/>
          </a:xfrm>
        </p:grpSpPr>
        <p:grpSp>
          <p:nvGrpSpPr>
            <p:cNvPr id="16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166" name="任意多边形: 形状 165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9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170" name="任意多边形: 形状 169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5851" y="359173"/>
            <a:ext cx="2672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未来工作计划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5853" y="732425"/>
            <a:ext cx="331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爬虫</a:t>
            </a:r>
            <a:r>
              <a:rPr lang="en-US" altLang="zh-CN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细节完善</a:t>
            </a:r>
            <a:r>
              <a:rPr lang="en-US" altLang="zh-CN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说明文档撰写</a:t>
            </a:r>
            <a:endParaRPr lang="zh-CN" altLang="en-US" sz="1000" kern="0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4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图形 17"/>
          <p:cNvGrpSpPr/>
          <p:nvPr/>
        </p:nvGrpSpPr>
        <p:grpSpPr>
          <a:xfrm>
            <a:off x="425898" y="1786959"/>
            <a:ext cx="3522345" cy="3522345"/>
            <a:chOff x="7476067" y="4809067"/>
            <a:chExt cx="920044" cy="920044"/>
          </a:xfrm>
        </p:grpSpPr>
        <p:sp>
          <p:nvSpPr>
            <p:cNvPr id="7" name="任意多边形: 形状 6"/>
            <p:cNvSpPr/>
            <p:nvPr/>
          </p:nvSpPr>
          <p:spPr>
            <a:xfrm>
              <a:off x="7625981" y="5311349"/>
              <a:ext cx="287743" cy="417869"/>
            </a:xfrm>
            <a:custGeom>
              <a:avLst/>
              <a:gdLst>
                <a:gd name="connsiteX0" fmla="*/ 286717 w 287742"/>
                <a:gd name="connsiteY0" fmla="*/ 1375 h 417868"/>
                <a:gd name="connsiteX1" fmla="*/ 162237 w 287742"/>
                <a:gd name="connsiteY1" fmla="*/ 342253 h 417868"/>
                <a:gd name="connsiteX2" fmla="*/ 135428 w 287742"/>
                <a:gd name="connsiteY2" fmla="*/ 416939 h 417868"/>
                <a:gd name="connsiteX3" fmla="*/ 1375 w 287742"/>
                <a:gd name="connsiteY3" fmla="*/ 416939 h 417868"/>
                <a:gd name="connsiteX4" fmla="*/ 49250 w 287742"/>
                <a:gd name="connsiteY4" fmla="*/ 282886 h 417868"/>
                <a:gd name="connsiteX5" fmla="*/ 150748 w 287742"/>
                <a:gd name="connsiteY5" fmla="*/ 1375 h 41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742" h="417868">
                  <a:moveTo>
                    <a:pt x="286717" y="1375"/>
                  </a:moveTo>
                  <a:lnTo>
                    <a:pt x="162237" y="342253"/>
                  </a:lnTo>
                  <a:lnTo>
                    <a:pt x="135428" y="416939"/>
                  </a:lnTo>
                  <a:lnTo>
                    <a:pt x="1375" y="416939"/>
                  </a:lnTo>
                  <a:lnTo>
                    <a:pt x="49250" y="282886"/>
                  </a:lnTo>
                  <a:lnTo>
                    <a:pt x="150748" y="1375"/>
                  </a:lnTo>
                  <a:close/>
                </a:path>
              </a:pathLst>
            </a:custGeom>
            <a:solidFill>
              <a:srgbClr val="FFD1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7957283" y="5311349"/>
              <a:ext cx="287743" cy="417869"/>
            </a:xfrm>
            <a:custGeom>
              <a:avLst/>
              <a:gdLst>
                <a:gd name="connsiteX0" fmla="*/ 286717 w 287742"/>
                <a:gd name="connsiteY0" fmla="*/ 416939 h 417868"/>
                <a:gd name="connsiteX1" fmla="*/ 152663 w 287742"/>
                <a:gd name="connsiteY1" fmla="*/ 416939 h 417868"/>
                <a:gd name="connsiteX2" fmla="*/ 125854 w 287742"/>
                <a:gd name="connsiteY2" fmla="*/ 342253 h 417868"/>
                <a:gd name="connsiteX3" fmla="*/ 1375 w 287742"/>
                <a:gd name="connsiteY3" fmla="*/ 1375 h 417868"/>
                <a:gd name="connsiteX4" fmla="*/ 137343 w 287742"/>
                <a:gd name="connsiteY4" fmla="*/ 1375 h 417868"/>
                <a:gd name="connsiteX5" fmla="*/ 238841 w 287742"/>
                <a:gd name="connsiteY5" fmla="*/ 282886 h 41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742" h="417868">
                  <a:moveTo>
                    <a:pt x="286717" y="416939"/>
                  </a:moveTo>
                  <a:lnTo>
                    <a:pt x="152663" y="416939"/>
                  </a:lnTo>
                  <a:lnTo>
                    <a:pt x="125854" y="342253"/>
                  </a:lnTo>
                  <a:lnTo>
                    <a:pt x="1375" y="1375"/>
                  </a:lnTo>
                  <a:lnTo>
                    <a:pt x="137343" y="1375"/>
                  </a:lnTo>
                  <a:lnTo>
                    <a:pt x="238841" y="282886"/>
                  </a:lnTo>
                  <a:close/>
                </a:path>
              </a:pathLst>
            </a:custGeom>
            <a:solidFill>
              <a:srgbClr val="FFD1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7673856" y="5311349"/>
              <a:ext cx="240091" cy="342726"/>
            </a:xfrm>
            <a:custGeom>
              <a:avLst/>
              <a:gdLst>
                <a:gd name="connsiteX0" fmla="*/ 102873 w 240091"/>
                <a:gd name="connsiteY0" fmla="*/ 1375 h 342725"/>
                <a:gd name="connsiteX1" fmla="*/ 238841 w 240091"/>
                <a:gd name="connsiteY1" fmla="*/ 1375 h 342725"/>
                <a:gd name="connsiteX2" fmla="*/ 116277 w 240091"/>
                <a:gd name="connsiteY2" fmla="*/ 342253 h 342725"/>
                <a:gd name="connsiteX3" fmla="*/ 1375 w 240091"/>
                <a:gd name="connsiteY3" fmla="*/ 282886 h 342725"/>
                <a:gd name="connsiteX4" fmla="*/ 102873 w 240091"/>
                <a:gd name="connsiteY4" fmla="*/ 1375 h 3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91" h="342725">
                  <a:moveTo>
                    <a:pt x="102873" y="1375"/>
                  </a:moveTo>
                  <a:lnTo>
                    <a:pt x="238841" y="1375"/>
                  </a:lnTo>
                  <a:lnTo>
                    <a:pt x="116277" y="342253"/>
                  </a:lnTo>
                  <a:cubicBezTo>
                    <a:pt x="76061" y="328848"/>
                    <a:pt x="37760" y="307782"/>
                    <a:pt x="1375" y="282886"/>
                  </a:cubicBezTo>
                  <a:lnTo>
                    <a:pt x="102873" y="1375"/>
                  </a:lnTo>
                  <a:close/>
                </a:path>
              </a:pathLst>
            </a:custGeom>
            <a:solidFill>
              <a:srgbClr val="F8B6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957285" y="5311349"/>
              <a:ext cx="240091" cy="342726"/>
            </a:xfrm>
            <a:custGeom>
              <a:avLst/>
              <a:gdLst>
                <a:gd name="connsiteX0" fmla="*/ 238839 w 240091"/>
                <a:gd name="connsiteY0" fmla="*/ 282886 h 342725"/>
                <a:gd name="connsiteX1" fmla="*/ 123937 w 240091"/>
                <a:gd name="connsiteY1" fmla="*/ 342253 h 342725"/>
                <a:gd name="connsiteX2" fmla="*/ 1375 w 240091"/>
                <a:gd name="connsiteY2" fmla="*/ 1375 h 342725"/>
                <a:gd name="connsiteX3" fmla="*/ 137343 w 240091"/>
                <a:gd name="connsiteY3" fmla="*/ 1375 h 342725"/>
                <a:gd name="connsiteX4" fmla="*/ 238839 w 240091"/>
                <a:gd name="connsiteY4" fmla="*/ 282886 h 3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91" h="342725">
                  <a:moveTo>
                    <a:pt x="238839" y="282886"/>
                  </a:moveTo>
                  <a:cubicBezTo>
                    <a:pt x="204369" y="307782"/>
                    <a:pt x="166068" y="326933"/>
                    <a:pt x="123937" y="342253"/>
                  </a:cubicBezTo>
                  <a:lnTo>
                    <a:pt x="1375" y="1375"/>
                  </a:lnTo>
                  <a:lnTo>
                    <a:pt x="137343" y="1375"/>
                  </a:lnTo>
                  <a:lnTo>
                    <a:pt x="238839" y="282886"/>
                  </a:lnTo>
                  <a:close/>
                </a:path>
              </a:pathLst>
            </a:custGeom>
            <a:solidFill>
              <a:srgbClr val="F8B6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7514105" y="4808804"/>
              <a:ext cx="843068" cy="843068"/>
            </a:xfrm>
            <a:custGeom>
              <a:avLst/>
              <a:gdLst>
                <a:gd name="connsiteX0" fmla="*/ 842884 w 843068"/>
                <a:gd name="connsiteY0" fmla="*/ 421573 h 843068"/>
                <a:gd name="connsiteX1" fmla="*/ 421573 w 843068"/>
                <a:gd name="connsiteY1" fmla="*/ 842884 h 843068"/>
                <a:gd name="connsiteX2" fmla="*/ 263 w 843068"/>
                <a:gd name="connsiteY2" fmla="*/ 421573 h 843068"/>
                <a:gd name="connsiteX3" fmla="*/ 421573 w 843068"/>
                <a:gd name="connsiteY3" fmla="*/ 263 h 843068"/>
                <a:gd name="connsiteX4" fmla="*/ 842884 w 843068"/>
                <a:gd name="connsiteY4" fmla="*/ 421573 h 84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068" h="843068">
                  <a:moveTo>
                    <a:pt x="842884" y="421573"/>
                  </a:moveTo>
                  <a:cubicBezTo>
                    <a:pt x="842884" y="654257"/>
                    <a:pt x="654257" y="842884"/>
                    <a:pt x="421573" y="842884"/>
                  </a:cubicBezTo>
                  <a:cubicBezTo>
                    <a:pt x="188890" y="842884"/>
                    <a:pt x="263" y="654257"/>
                    <a:pt x="263" y="421573"/>
                  </a:cubicBezTo>
                  <a:cubicBezTo>
                    <a:pt x="263" y="188890"/>
                    <a:pt x="188890" y="263"/>
                    <a:pt x="421573" y="263"/>
                  </a:cubicBezTo>
                  <a:cubicBezTo>
                    <a:pt x="654257" y="263"/>
                    <a:pt x="842884" y="188890"/>
                    <a:pt x="842884" y="421573"/>
                  </a:cubicBezTo>
                  <a:close/>
                </a:path>
              </a:pathLst>
            </a:custGeom>
            <a:solidFill>
              <a:srgbClr val="1E4D8A"/>
            </a:solidFill>
            <a:ln w="18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04114" y="4898813"/>
              <a:ext cx="661625" cy="661625"/>
            </a:xfrm>
            <a:custGeom>
              <a:avLst/>
              <a:gdLst>
                <a:gd name="connsiteX0" fmla="*/ 662867 w 661625"/>
                <a:gd name="connsiteY0" fmla="*/ 331565 h 661625"/>
                <a:gd name="connsiteX1" fmla="*/ 331565 w 661625"/>
                <a:gd name="connsiteY1" fmla="*/ 662867 h 661625"/>
                <a:gd name="connsiteX2" fmla="*/ 263 w 661625"/>
                <a:gd name="connsiteY2" fmla="*/ 331565 h 661625"/>
                <a:gd name="connsiteX3" fmla="*/ 331565 w 661625"/>
                <a:gd name="connsiteY3" fmla="*/ 263 h 661625"/>
                <a:gd name="connsiteX4" fmla="*/ 662867 w 661625"/>
                <a:gd name="connsiteY4" fmla="*/ 331565 h 66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625" h="661625">
                  <a:moveTo>
                    <a:pt x="662867" y="331565"/>
                  </a:moveTo>
                  <a:cubicBezTo>
                    <a:pt x="662867" y="514538"/>
                    <a:pt x="514538" y="662867"/>
                    <a:pt x="331565" y="662867"/>
                  </a:cubicBezTo>
                  <a:cubicBezTo>
                    <a:pt x="148592" y="662867"/>
                    <a:pt x="263" y="514538"/>
                    <a:pt x="263" y="331565"/>
                  </a:cubicBezTo>
                  <a:cubicBezTo>
                    <a:pt x="263" y="148592"/>
                    <a:pt x="148592" y="263"/>
                    <a:pt x="331565" y="263"/>
                  </a:cubicBezTo>
                  <a:cubicBezTo>
                    <a:pt x="514538" y="263"/>
                    <a:pt x="662867" y="148592"/>
                    <a:pt x="662867" y="331565"/>
                  </a:cubicBezTo>
                  <a:close/>
                </a:path>
              </a:pathLst>
            </a:custGeom>
            <a:solidFill>
              <a:srgbClr val="FFFFFF"/>
            </a:solidFill>
            <a:ln w="18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7692205" y="4986904"/>
              <a:ext cx="485681" cy="485681"/>
            </a:xfrm>
            <a:custGeom>
              <a:avLst/>
              <a:gdLst>
                <a:gd name="connsiteX0" fmla="*/ 486684 w 485680"/>
                <a:gd name="connsiteY0" fmla="*/ 243473 h 485680"/>
                <a:gd name="connsiteX1" fmla="*/ 243473 w 485680"/>
                <a:gd name="connsiteY1" fmla="*/ 486684 h 485680"/>
                <a:gd name="connsiteX2" fmla="*/ 263 w 485680"/>
                <a:gd name="connsiteY2" fmla="*/ 243473 h 485680"/>
                <a:gd name="connsiteX3" fmla="*/ 243473 w 485680"/>
                <a:gd name="connsiteY3" fmla="*/ 263 h 485680"/>
                <a:gd name="connsiteX4" fmla="*/ 486684 w 485680"/>
                <a:gd name="connsiteY4" fmla="*/ 243473 h 4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680" h="485680">
                  <a:moveTo>
                    <a:pt x="486684" y="243473"/>
                  </a:moveTo>
                  <a:cubicBezTo>
                    <a:pt x="486684" y="377795"/>
                    <a:pt x="377795" y="486684"/>
                    <a:pt x="243473" y="486684"/>
                  </a:cubicBezTo>
                  <a:cubicBezTo>
                    <a:pt x="109152" y="486684"/>
                    <a:pt x="263" y="377795"/>
                    <a:pt x="263" y="243473"/>
                  </a:cubicBezTo>
                  <a:cubicBezTo>
                    <a:pt x="263" y="109152"/>
                    <a:pt x="109152" y="263"/>
                    <a:pt x="243473" y="263"/>
                  </a:cubicBezTo>
                  <a:cubicBezTo>
                    <a:pt x="377795" y="263"/>
                    <a:pt x="486684" y="109152"/>
                    <a:pt x="486684" y="243473"/>
                  </a:cubicBezTo>
                  <a:close/>
                </a:path>
              </a:pathLst>
            </a:custGeom>
            <a:solidFill>
              <a:srgbClr val="1E4D8A"/>
            </a:solidFill>
            <a:ln w="18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7780297" y="5074996"/>
              <a:ext cx="309736" cy="309736"/>
            </a:xfrm>
            <a:custGeom>
              <a:avLst/>
              <a:gdLst>
                <a:gd name="connsiteX0" fmla="*/ 310501 w 309735"/>
                <a:gd name="connsiteY0" fmla="*/ 155382 h 309735"/>
                <a:gd name="connsiteX1" fmla="*/ 155382 w 309735"/>
                <a:gd name="connsiteY1" fmla="*/ 310501 h 309735"/>
                <a:gd name="connsiteX2" fmla="*/ 263 w 309735"/>
                <a:gd name="connsiteY2" fmla="*/ 155382 h 309735"/>
                <a:gd name="connsiteX3" fmla="*/ 155382 w 309735"/>
                <a:gd name="connsiteY3" fmla="*/ 263 h 309735"/>
                <a:gd name="connsiteX4" fmla="*/ 310501 w 309735"/>
                <a:gd name="connsiteY4" fmla="*/ 155382 h 3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735" h="309735">
                  <a:moveTo>
                    <a:pt x="310501" y="155382"/>
                  </a:moveTo>
                  <a:cubicBezTo>
                    <a:pt x="310501" y="241052"/>
                    <a:pt x="241052" y="310501"/>
                    <a:pt x="155382" y="310501"/>
                  </a:cubicBezTo>
                  <a:cubicBezTo>
                    <a:pt x="69712" y="310501"/>
                    <a:pt x="263" y="241052"/>
                    <a:pt x="263" y="155382"/>
                  </a:cubicBezTo>
                  <a:cubicBezTo>
                    <a:pt x="263" y="69712"/>
                    <a:pt x="69712" y="263"/>
                    <a:pt x="155382" y="263"/>
                  </a:cubicBezTo>
                  <a:cubicBezTo>
                    <a:pt x="241052" y="263"/>
                    <a:pt x="310501" y="69712"/>
                    <a:pt x="310501" y="155382"/>
                  </a:cubicBezTo>
                  <a:close/>
                </a:path>
              </a:pathLst>
            </a:custGeom>
            <a:solidFill>
              <a:srgbClr val="FFFFFF"/>
            </a:solidFill>
            <a:ln w="18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7868390" y="5163089"/>
              <a:ext cx="133791" cy="133791"/>
            </a:xfrm>
            <a:custGeom>
              <a:avLst/>
              <a:gdLst>
                <a:gd name="connsiteX0" fmla="*/ 134314 w 133791"/>
                <a:gd name="connsiteY0" fmla="*/ 67289 h 133791"/>
                <a:gd name="connsiteX1" fmla="*/ 67289 w 133791"/>
                <a:gd name="connsiteY1" fmla="*/ 134314 h 133791"/>
                <a:gd name="connsiteX2" fmla="*/ 263 w 133791"/>
                <a:gd name="connsiteY2" fmla="*/ 67289 h 133791"/>
                <a:gd name="connsiteX3" fmla="*/ 67289 w 133791"/>
                <a:gd name="connsiteY3" fmla="*/ 263 h 133791"/>
                <a:gd name="connsiteX4" fmla="*/ 134314 w 133791"/>
                <a:gd name="connsiteY4" fmla="*/ 67289 h 13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1" h="133791">
                  <a:moveTo>
                    <a:pt x="134314" y="67289"/>
                  </a:moveTo>
                  <a:cubicBezTo>
                    <a:pt x="134314" y="104306"/>
                    <a:pt x="104306" y="134314"/>
                    <a:pt x="67289" y="134314"/>
                  </a:cubicBezTo>
                  <a:cubicBezTo>
                    <a:pt x="30271" y="134314"/>
                    <a:pt x="263" y="104306"/>
                    <a:pt x="263" y="67289"/>
                  </a:cubicBezTo>
                  <a:cubicBezTo>
                    <a:pt x="263" y="30271"/>
                    <a:pt x="30271" y="263"/>
                    <a:pt x="67289" y="263"/>
                  </a:cubicBezTo>
                  <a:cubicBezTo>
                    <a:pt x="104306" y="263"/>
                    <a:pt x="134314" y="30271"/>
                    <a:pt x="134314" y="67289"/>
                  </a:cubicBezTo>
                  <a:close/>
                </a:path>
              </a:pathLst>
            </a:custGeom>
            <a:solidFill>
              <a:srgbClr val="035392"/>
            </a:solidFill>
            <a:ln w="18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7925839" y="4942857"/>
              <a:ext cx="326231" cy="296907"/>
            </a:xfrm>
            <a:custGeom>
              <a:avLst/>
              <a:gdLst>
                <a:gd name="connsiteX0" fmla="*/ 327736 w 326230"/>
                <a:gd name="connsiteY0" fmla="*/ 23244 h 296906"/>
                <a:gd name="connsiteX1" fmla="*/ 21329 w 326230"/>
                <a:gd name="connsiteY1" fmla="*/ 297094 h 296906"/>
                <a:gd name="connsiteX2" fmla="*/ 19413 w 326230"/>
                <a:gd name="connsiteY2" fmla="*/ 297094 h 296906"/>
                <a:gd name="connsiteX3" fmla="*/ 263 w 326230"/>
                <a:gd name="connsiteY3" fmla="*/ 277944 h 296906"/>
                <a:gd name="connsiteX4" fmla="*/ 263 w 326230"/>
                <a:gd name="connsiteY4" fmla="*/ 276029 h 296906"/>
                <a:gd name="connsiteX5" fmla="*/ 306671 w 326230"/>
                <a:gd name="connsiteY5" fmla="*/ 263 h 296906"/>
                <a:gd name="connsiteX6" fmla="*/ 308586 w 326230"/>
                <a:gd name="connsiteY6" fmla="*/ 263 h 296906"/>
                <a:gd name="connsiteX7" fmla="*/ 325821 w 326230"/>
                <a:gd name="connsiteY7" fmla="*/ 19413 h 296906"/>
                <a:gd name="connsiteX8" fmla="*/ 327736 w 326230"/>
                <a:gd name="connsiteY8" fmla="*/ 23244 h 29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0" h="296906">
                  <a:moveTo>
                    <a:pt x="327736" y="23244"/>
                  </a:moveTo>
                  <a:lnTo>
                    <a:pt x="21329" y="297094"/>
                  </a:lnTo>
                  <a:lnTo>
                    <a:pt x="19413" y="297094"/>
                  </a:lnTo>
                  <a:lnTo>
                    <a:pt x="263" y="277944"/>
                  </a:lnTo>
                  <a:lnTo>
                    <a:pt x="263" y="276029"/>
                  </a:lnTo>
                  <a:lnTo>
                    <a:pt x="306671" y="263"/>
                  </a:lnTo>
                  <a:lnTo>
                    <a:pt x="308586" y="263"/>
                  </a:lnTo>
                  <a:lnTo>
                    <a:pt x="325821" y="19413"/>
                  </a:lnTo>
                  <a:cubicBezTo>
                    <a:pt x="327736" y="21329"/>
                    <a:pt x="327736" y="21329"/>
                    <a:pt x="327736" y="23244"/>
                  </a:cubicBezTo>
                  <a:close/>
                </a:path>
              </a:pathLst>
            </a:custGeom>
            <a:solidFill>
              <a:srgbClr val="1E4D8A"/>
            </a:solidFill>
            <a:ln w="182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8083677" y="4903445"/>
              <a:ext cx="128293" cy="181443"/>
            </a:xfrm>
            <a:custGeom>
              <a:avLst/>
              <a:gdLst>
                <a:gd name="connsiteX0" fmla="*/ 127767 w 128292"/>
                <a:gd name="connsiteY0" fmla="*/ 81807 h 181442"/>
                <a:gd name="connsiteX1" fmla="*/ 16695 w 128292"/>
                <a:gd name="connsiteY1" fmla="*/ 181388 h 181442"/>
                <a:gd name="connsiteX2" fmla="*/ 1375 w 128292"/>
                <a:gd name="connsiteY2" fmla="*/ 100957 h 181442"/>
                <a:gd name="connsiteX3" fmla="*/ 112447 w 128292"/>
                <a:gd name="connsiteY3" fmla="*/ 1375 h 18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92" h="181442">
                  <a:moveTo>
                    <a:pt x="127767" y="81807"/>
                  </a:moveTo>
                  <a:lnTo>
                    <a:pt x="16695" y="181388"/>
                  </a:lnTo>
                  <a:lnTo>
                    <a:pt x="1375" y="100957"/>
                  </a:lnTo>
                  <a:lnTo>
                    <a:pt x="112447" y="1375"/>
                  </a:lnTo>
                  <a:close/>
                </a:path>
              </a:pathLst>
            </a:custGeom>
            <a:solidFill>
              <a:srgbClr val="1E4D8A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8098997" y="4983877"/>
              <a:ext cx="190607" cy="124627"/>
            </a:xfrm>
            <a:custGeom>
              <a:avLst/>
              <a:gdLst>
                <a:gd name="connsiteX0" fmla="*/ 79892 w 190606"/>
                <a:gd name="connsiteY0" fmla="*/ 123937 h 124627"/>
                <a:gd name="connsiteX1" fmla="*/ 190964 w 190606"/>
                <a:gd name="connsiteY1" fmla="*/ 26269 h 124627"/>
                <a:gd name="connsiteX2" fmla="*/ 112447 w 190606"/>
                <a:gd name="connsiteY2" fmla="*/ 1375 h 124627"/>
                <a:gd name="connsiteX3" fmla="*/ 1375 w 190606"/>
                <a:gd name="connsiteY3" fmla="*/ 100956 h 12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6" h="124627">
                  <a:moveTo>
                    <a:pt x="79892" y="123937"/>
                  </a:moveTo>
                  <a:lnTo>
                    <a:pt x="190964" y="26269"/>
                  </a:lnTo>
                  <a:lnTo>
                    <a:pt x="112447" y="1375"/>
                  </a:lnTo>
                  <a:lnTo>
                    <a:pt x="1375" y="100956"/>
                  </a:lnTo>
                  <a:close/>
                </a:path>
              </a:pathLst>
            </a:custGeom>
            <a:solidFill>
              <a:srgbClr val="1E4D8A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39708" y="1014095"/>
            <a:ext cx="6878507" cy="1442720"/>
            <a:chOff x="6677" y="1597"/>
            <a:chExt cx="10832" cy="2272"/>
          </a:xfrm>
        </p:grpSpPr>
        <p:sp>
          <p:nvSpPr>
            <p:cNvPr id="19" name="文本框 18"/>
            <p:cNvSpPr txBox="1"/>
            <p:nvPr/>
          </p:nvSpPr>
          <p:spPr>
            <a:xfrm>
              <a:off x="7855" y="1597"/>
              <a:ext cx="641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爬虫技术实现（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4.11-4.15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02" y="2210"/>
              <a:ext cx="9807" cy="16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 fontAlgn="auto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计划用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selenium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库开发爬虫工具，以用户的网名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(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非真实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)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为关键词，在小红书、微博等网站上爬取用户发布的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帖子，整理成结构化数据展现在客户端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平台。 </a:t>
              </a:r>
              <a:endParaRPr lang="en-US" altLang="zh-CN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cs typeface="+mn-lt"/>
                <a:sym typeface="Arial" panose="020B060402020209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77" y="1696"/>
              <a:ext cx="1178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1E4D8A"/>
                  </a:solidFill>
                  <a:sym typeface="+mn-ea"/>
                </a:rPr>
                <a:t>01</a:t>
              </a:r>
              <a:endParaRPr lang="en-US" altLang="zh-CN" sz="4000" b="1" dirty="0">
                <a:solidFill>
                  <a:srgbClr val="1E4D8A"/>
                </a:solidFill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69105" y="4453890"/>
            <a:ext cx="6849745" cy="1467485"/>
            <a:chOff x="6722" y="1558"/>
            <a:chExt cx="10787" cy="2311"/>
          </a:xfrm>
        </p:grpSpPr>
        <p:sp>
          <p:nvSpPr>
            <p:cNvPr id="36" name="文本框 35"/>
            <p:cNvSpPr txBox="1"/>
            <p:nvPr>
              <p:custDataLst>
                <p:tags r:id="rId1"/>
              </p:custDataLst>
            </p:nvPr>
          </p:nvSpPr>
          <p:spPr>
            <a:xfrm>
              <a:off x="7854" y="1558"/>
              <a:ext cx="604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说明文档撰写（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5.1-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结束）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"/>
              </p:custDataLst>
            </p:nvPr>
          </p:nvSpPr>
          <p:spPr>
            <a:xfrm>
              <a:off x="7702" y="2210"/>
              <a:ext cx="9807" cy="16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 fontAlgn="auto">
                <a:lnSpc>
                  <a:spcPct val="110000"/>
                </a:lnSpc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需求分析、概要设计、系统和算法详细设计、系统开发和测试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 </a:t>
              </a:r>
              <a:endParaRPr lang="en-US" altLang="zh-CN" kern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cs typeface="+mn-lt"/>
                <a:sym typeface="Arial" panose="020B0604020202090204" pitchFamily="3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"/>
              </p:custDataLst>
            </p:nvPr>
          </p:nvSpPr>
          <p:spPr>
            <a:xfrm>
              <a:off x="6722" y="1696"/>
              <a:ext cx="1090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1E4D8A"/>
                  </a:solidFill>
                  <a:sym typeface="+mn-ea"/>
                </a:rPr>
                <a:t>03</a:t>
              </a:r>
              <a:endParaRPr lang="en-US" altLang="zh-CN" sz="4000" b="1" dirty="0">
                <a:solidFill>
                  <a:srgbClr val="1E4D8A"/>
                </a:solidFill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269740" y="2734310"/>
            <a:ext cx="6849745" cy="1442720"/>
            <a:chOff x="6722" y="1597"/>
            <a:chExt cx="10787" cy="2272"/>
          </a:xfrm>
        </p:grpSpPr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7837" y="1597"/>
              <a:ext cx="69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细节完善（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4.16-4.30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5"/>
              </p:custDataLst>
            </p:nvPr>
          </p:nvSpPr>
          <p:spPr>
            <a:xfrm>
              <a:off x="7702" y="2210"/>
              <a:ext cx="9807" cy="16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 fontAlgn="auto">
                <a:lnSpc>
                  <a:spcPct val="11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·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实现管理员的登录注册功能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(JWT token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权限验证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)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lt"/>
                <a:sym typeface="Arial" panose="020B0604020202090204" pitchFamily="34" charset="0"/>
              </a:endParaRPr>
            </a:p>
            <a:p>
              <a:pPr indent="0" algn="l" fontAlgn="auto">
                <a:lnSpc>
                  <a:spcPct val="11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·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页面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美化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lt"/>
                <a:sym typeface="Arial" panose="020B0604020202090204" pitchFamily="34" charset="0"/>
              </a:endParaRPr>
            </a:p>
            <a:p>
              <a:pPr indent="0" algn="l" fontAlgn="auto">
                <a:lnSpc>
                  <a:spcPct val="11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·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lt"/>
                  <a:sym typeface="Arial" panose="020B0604020202090204" pitchFamily="34" charset="0"/>
                </a:rPr>
                <a:t>分类器准确率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lt"/>
                <a:sym typeface="Arial" panose="020B0604020202090204" pitchFamily="3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6722" y="1696"/>
              <a:ext cx="1090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1E4D8A"/>
                  </a:solidFill>
                  <a:sym typeface="+mn-ea"/>
                </a:rPr>
                <a:t>02</a:t>
              </a:r>
              <a:endParaRPr lang="en-US" altLang="zh-CN" sz="4000" b="1" dirty="0">
                <a:solidFill>
                  <a:srgbClr val="1E4D8A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图形 162"/>
          <p:cNvGrpSpPr/>
          <p:nvPr/>
        </p:nvGrpSpPr>
        <p:grpSpPr>
          <a:xfrm>
            <a:off x="-1" y="3653817"/>
            <a:ext cx="12171000" cy="3230095"/>
            <a:chOff x="-1" y="3653817"/>
            <a:chExt cx="12171000" cy="3230095"/>
          </a:xfrm>
        </p:grpSpPr>
        <p:grpSp>
          <p:nvGrpSpPr>
            <p:cNvPr id="16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166" name="任意多边形: 形状 165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9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170" name="任意多边形: 形状 169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3938436" y="2028564"/>
            <a:ext cx="45945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zh-CN" altLang="en-US" sz="8000" b="1" dirty="0">
                <a:solidFill>
                  <a:srgbClr val="035392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谢谢观看 </a:t>
            </a:r>
            <a:endParaRPr lang="zh-CN" altLang="en-US" sz="8000" b="1" dirty="0">
              <a:solidFill>
                <a:srgbClr val="035392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3938436" y="3296183"/>
            <a:ext cx="4189563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700" kern="0" noProof="0" dirty="0">
                <a:ln>
                  <a:noFill/>
                </a:ln>
                <a:solidFill>
                  <a:srgbClr val="035392"/>
                </a:solidFill>
                <a:uLnTx/>
                <a:uFillTx/>
                <a:latin typeface="+mn-ea"/>
                <a:sym typeface="Arial" panose="020B0604020202090204" pitchFamily="34" charset="0"/>
              </a:rPr>
              <a:t>THANKS</a:t>
            </a:r>
            <a:endParaRPr lang="en-US" sz="700" kern="0" noProof="0" dirty="0">
              <a:ln>
                <a:noFill/>
              </a:ln>
              <a:solidFill>
                <a:srgbClr val="035392"/>
              </a:solidFill>
              <a:uLnTx/>
              <a:uFillTx/>
              <a:latin typeface="+mn-ea"/>
              <a:sym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图形 162"/>
          <p:cNvGrpSpPr/>
          <p:nvPr/>
        </p:nvGrpSpPr>
        <p:grpSpPr>
          <a:xfrm>
            <a:off x="-2" y="3653817"/>
            <a:ext cx="12192001" cy="3230095"/>
            <a:chOff x="-1" y="3653817"/>
            <a:chExt cx="12171000" cy="3230095"/>
          </a:xfrm>
        </p:grpSpPr>
        <p:grpSp>
          <p:nvGrpSpPr>
            <p:cNvPr id="85" name="图形 162"/>
            <p:cNvGrpSpPr/>
            <p:nvPr/>
          </p:nvGrpSpPr>
          <p:grpSpPr>
            <a:xfrm>
              <a:off x="-1" y="3653817"/>
              <a:ext cx="12171000" cy="3230412"/>
              <a:chOff x="-1" y="3653817"/>
              <a:chExt cx="12171000" cy="3230412"/>
            </a:xfrm>
          </p:grpSpPr>
          <p:sp>
            <p:nvSpPr>
              <p:cNvPr id="89" name="任意多边形: 形状 88"/>
              <p:cNvSpPr/>
              <p:nvPr/>
            </p:nvSpPr>
            <p:spPr>
              <a:xfrm>
                <a:off x="-1" y="5871200"/>
                <a:ext cx="12171000" cy="1013028"/>
              </a:xfrm>
              <a:custGeom>
                <a:avLst/>
                <a:gdLst>
                  <a:gd name="connsiteX0" fmla="*/ 12171000 w 12171000"/>
                  <a:gd name="connsiteY0" fmla="*/ 1013029 h 1013028"/>
                  <a:gd name="connsiteX1" fmla="*/ 12171000 w 12171000"/>
                  <a:gd name="connsiteY1" fmla="*/ 121065 h 1013028"/>
                  <a:gd name="connsiteX2" fmla="*/ 0 w 12171000"/>
                  <a:gd name="connsiteY2" fmla="*/ 0 h 1013028"/>
                  <a:gd name="connsiteX3" fmla="*/ 0 w 12171000"/>
                  <a:gd name="connsiteY3" fmla="*/ 1013029 h 1013028"/>
                  <a:gd name="connsiteX4" fmla="*/ 12171000 w 12171000"/>
                  <a:gd name="connsiteY4" fmla="*/ 1013029 h 101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000" h="1013028">
                    <a:moveTo>
                      <a:pt x="12171000" y="1013029"/>
                    </a:moveTo>
                    <a:lnTo>
                      <a:pt x="12171000" y="121065"/>
                    </a:lnTo>
                    <a:cubicBezTo>
                      <a:pt x="12171000" y="121065"/>
                      <a:pt x="4892539" y="1787234"/>
                      <a:pt x="0" y="0"/>
                    </a:cubicBezTo>
                    <a:lnTo>
                      <a:pt x="0" y="1013029"/>
                    </a:lnTo>
                    <a:lnTo>
                      <a:pt x="12171000" y="1013029"/>
                    </a:lnTo>
                    <a:close/>
                  </a:path>
                </a:pathLst>
              </a:custGeom>
              <a:solidFill>
                <a:srgbClr val="D8D9DD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/>
            </p:nvSpPr>
            <p:spPr>
              <a:xfrm>
                <a:off x="6018051" y="3653817"/>
                <a:ext cx="6152947" cy="3230412"/>
              </a:xfrm>
              <a:custGeom>
                <a:avLst/>
                <a:gdLst>
                  <a:gd name="connsiteX0" fmla="*/ 6152948 w 6152947"/>
                  <a:gd name="connsiteY0" fmla="*/ 0 h 3230412"/>
                  <a:gd name="connsiteX1" fmla="*/ 0 w 6152947"/>
                  <a:gd name="connsiteY1" fmla="*/ 3227234 h 3230412"/>
                  <a:gd name="connsiteX2" fmla="*/ 6152948 w 6152947"/>
                  <a:gd name="connsiteY2" fmla="*/ 3230413 h 3230412"/>
                  <a:gd name="connsiteX3" fmla="*/ 6152948 w 6152947"/>
                  <a:gd name="connsiteY3" fmla="*/ 0 h 323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2947" h="3230412">
                    <a:moveTo>
                      <a:pt x="6152948" y="0"/>
                    </a:moveTo>
                    <a:cubicBezTo>
                      <a:pt x="6152948" y="0"/>
                      <a:pt x="4167148" y="2598001"/>
                      <a:pt x="0" y="3227234"/>
                    </a:cubicBezTo>
                    <a:lnTo>
                      <a:pt x="6152948" y="3230413"/>
                    </a:lnTo>
                    <a:lnTo>
                      <a:pt x="6152948" y="0"/>
                    </a:lnTo>
                    <a:close/>
                  </a:path>
                </a:pathLst>
              </a:custGeom>
              <a:solidFill>
                <a:srgbClr val="9BA4AB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/>
            </p:nvSpPr>
            <p:spPr>
              <a:xfrm>
                <a:off x="-1" y="4326032"/>
                <a:ext cx="12171000" cy="2372141"/>
              </a:xfrm>
              <a:custGeom>
                <a:avLst/>
                <a:gdLst>
                  <a:gd name="connsiteX0" fmla="*/ 0 w 12171000"/>
                  <a:gd name="connsiteY0" fmla="*/ 1545168 h 2372141"/>
                  <a:gd name="connsiteX1" fmla="*/ 12171000 w 12171000"/>
                  <a:gd name="connsiteY1" fmla="*/ 0 h 2372141"/>
                  <a:gd name="connsiteX2" fmla="*/ 12171000 w 12171000"/>
                  <a:gd name="connsiteY2" fmla="*/ 1666170 h 2372141"/>
                  <a:gd name="connsiteX3" fmla="*/ 0 w 12171000"/>
                  <a:gd name="connsiteY3" fmla="*/ 1545168 h 237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71000" h="2372141">
                    <a:moveTo>
                      <a:pt x="0" y="1545168"/>
                    </a:moveTo>
                    <a:cubicBezTo>
                      <a:pt x="0" y="1545168"/>
                      <a:pt x="5567117" y="3273205"/>
                      <a:pt x="12171000" y="0"/>
                    </a:cubicBezTo>
                    <a:lnTo>
                      <a:pt x="12171000" y="1666170"/>
                    </a:lnTo>
                    <a:cubicBezTo>
                      <a:pt x="12171000" y="1666233"/>
                      <a:pt x="4892539" y="3332403"/>
                      <a:pt x="0" y="1545168"/>
                    </a:cubicBezTo>
                    <a:close/>
                  </a:path>
                </a:pathLst>
              </a:custGeom>
              <a:solidFill>
                <a:srgbClr val="1E4D8A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6" name="图形 162"/>
            <p:cNvGrpSpPr/>
            <p:nvPr/>
          </p:nvGrpSpPr>
          <p:grpSpPr>
            <a:xfrm>
              <a:off x="-1" y="4277390"/>
              <a:ext cx="12171000" cy="2458941"/>
              <a:chOff x="-1" y="4277390"/>
              <a:chExt cx="12171000" cy="2458941"/>
            </a:xfrm>
            <a:solidFill>
              <a:srgbClr val="FFFFFF"/>
            </a:solidFill>
          </p:grpSpPr>
          <p:sp>
            <p:nvSpPr>
              <p:cNvPr id="87" name="任意多边形: 形状 86"/>
              <p:cNvSpPr/>
              <p:nvPr/>
            </p:nvSpPr>
            <p:spPr>
              <a:xfrm>
                <a:off x="-1" y="5871200"/>
                <a:ext cx="12171000" cy="865131"/>
              </a:xfrm>
              <a:custGeom>
                <a:avLst/>
                <a:gdLst>
                  <a:gd name="connsiteX0" fmla="*/ 5584968 w 12171000"/>
                  <a:gd name="connsiteY0" fmla="*/ 865131 h 865131"/>
                  <a:gd name="connsiteX1" fmla="*/ 8099598 w 12171000"/>
                  <a:gd name="connsiteY1" fmla="*/ 754494 h 865131"/>
                  <a:gd name="connsiteX2" fmla="*/ 10205079 w 12171000"/>
                  <a:gd name="connsiteY2" fmla="*/ 511156 h 865131"/>
                  <a:gd name="connsiteX3" fmla="*/ 12171000 w 12171000"/>
                  <a:gd name="connsiteY3" fmla="*/ 161568 h 865131"/>
                  <a:gd name="connsiteX4" fmla="*/ 12171000 w 12171000"/>
                  <a:gd name="connsiteY4" fmla="*/ 121065 h 865131"/>
                  <a:gd name="connsiteX5" fmla="*/ 5584968 w 12171000"/>
                  <a:gd name="connsiteY5" fmla="*/ 826981 h 865131"/>
                  <a:gd name="connsiteX6" fmla="*/ 0 w 12171000"/>
                  <a:gd name="connsiteY6" fmla="*/ 0 h 865131"/>
                  <a:gd name="connsiteX7" fmla="*/ 0 w 12171000"/>
                  <a:gd name="connsiteY7" fmla="*/ 44128 h 865131"/>
                  <a:gd name="connsiteX8" fmla="*/ 5584968 w 12171000"/>
                  <a:gd name="connsiteY8" fmla="*/ 865131 h 8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1000" h="865131">
                    <a:moveTo>
                      <a:pt x="5584968" y="865131"/>
                    </a:moveTo>
                    <a:cubicBezTo>
                      <a:pt x="6386530" y="865131"/>
                      <a:pt x="7232516" y="827934"/>
                      <a:pt x="8099598" y="754494"/>
                    </a:cubicBezTo>
                    <a:cubicBezTo>
                      <a:pt x="8793040" y="695806"/>
                      <a:pt x="9501392" y="613909"/>
                      <a:pt x="10205079" y="511156"/>
                    </a:cubicBezTo>
                    <a:cubicBezTo>
                      <a:pt x="11295195" y="352004"/>
                      <a:pt x="12039554" y="190754"/>
                      <a:pt x="12171000" y="161568"/>
                    </a:cubicBezTo>
                    <a:lnTo>
                      <a:pt x="12171000" y="121065"/>
                    </a:lnTo>
                    <a:cubicBezTo>
                      <a:pt x="12171000" y="121065"/>
                      <a:pt x="9087071" y="826981"/>
                      <a:pt x="5584968" y="826981"/>
                    </a:cubicBezTo>
                    <a:cubicBezTo>
                      <a:pt x="3706475" y="826981"/>
                      <a:pt x="1707997" y="623955"/>
                      <a:pt x="0" y="0"/>
                    </a:cubicBezTo>
                    <a:lnTo>
                      <a:pt x="0" y="44128"/>
                    </a:lnTo>
                    <a:cubicBezTo>
                      <a:pt x="1506466" y="588920"/>
                      <a:pt x="3385262" y="865131"/>
                      <a:pt x="5584968" y="865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-1" y="4277390"/>
                <a:ext cx="12171000" cy="2049584"/>
              </a:xfrm>
              <a:custGeom>
                <a:avLst/>
                <a:gdLst>
                  <a:gd name="connsiteX0" fmla="*/ 12171000 w 12171000"/>
                  <a:gd name="connsiteY0" fmla="*/ 48642 h 2049584"/>
                  <a:gd name="connsiteX1" fmla="*/ 12171000 w 12171000"/>
                  <a:gd name="connsiteY1" fmla="*/ 0 h 2049584"/>
                  <a:gd name="connsiteX2" fmla="*/ 12133270 w 12171000"/>
                  <a:gd name="connsiteY2" fmla="*/ 18694 h 2049584"/>
                  <a:gd name="connsiteX3" fmla="*/ 9786701 w 12171000"/>
                  <a:gd name="connsiteY3" fmla="*/ 999549 h 2049584"/>
                  <a:gd name="connsiteX4" fmla="*/ 7582229 w 12171000"/>
                  <a:gd name="connsiteY4" fmla="*/ 1610088 h 2049584"/>
                  <a:gd name="connsiteX5" fmla="*/ 3791672 w 12171000"/>
                  <a:gd name="connsiteY5" fmla="*/ 2011434 h 2049584"/>
                  <a:gd name="connsiteX6" fmla="*/ 2230843 w 12171000"/>
                  <a:gd name="connsiteY6" fmla="*/ 1940855 h 2049584"/>
                  <a:gd name="connsiteX7" fmla="*/ 1044880 w 12171000"/>
                  <a:gd name="connsiteY7" fmla="*/ 1785581 h 2049584"/>
                  <a:gd name="connsiteX8" fmla="*/ 26979 w 12171000"/>
                  <a:gd name="connsiteY8" fmla="*/ 1559602 h 2049584"/>
                  <a:gd name="connsiteX9" fmla="*/ 0 w 12171000"/>
                  <a:gd name="connsiteY9" fmla="*/ 1591076 h 2049584"/>
                  <a:gd name="connsiteX10" fmla="*/ 0 w 12171000"/>
                  <a:gd name="connsiteY10" fmla="*/ 1593810 h 2049584"/>
                  <a:gd name="connsiteX11" fmla="*/ 3791571 w 12171000"/>
                  <a:gd name="connsiteY11" fmla="*/ 2049584 h 2049584"/>
                  <a:gd name="connsiteX12" fmla="*/ 12171000 w 12171000"/>
                  <a:gd name="connsiteY12" fmla="*/ 48642 h 204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71000" h="2049584">
                    <a:moveTo>
                      <a:pt x="12171000" y="48642"/>
                    </a:moveTo>
                    <a:lnTo>
                      <a:pt x="12171000" y="0"/>
                    </a:lnTo>
                    <a:lnTo>
                      <a:pt x="12133270" y="18694"/>
                    </a:lnTo>
                    <a:cubicBezTo>
                      <a:pt x="11368932" y="397531"/>
                      <a:pt x="10579438" y="727534"/>
                      <a:pt x="9786701" y="999549"/>
                    </a:cubicBezTo>
                    <a:cubicBezTo>
                      <a:pt x="9064251" y="1247465"/>
                      <a:pt x="8322530" y="1452843"/>
                      <a:pt x="7582229" y="1610088"/>
                    </a:cubicBezTo>
                    <a:cubicBezTo>
                      <a:pt x="6328210" y="1876444"/>
                      <a:pt x="5052892" y="2011434"/>
                      <a:pt x="3791672" y="2011434"/>
                    </a:cubicBezTo>
                    <a:cubicBezTo>
                      <a:pt x="3265682" y="2011434"/>
                      <a:pt x="2740605" y="1987717"/>
                      <a:pt x="2230843" y="1940855"/>
                    </a:cubicBezTo>
                    <a:cubicBezTo>
                      <a:pt x="1822912" y="1903404"/>
                      <a:pt x="1423906" y="1851137"/>
                      <a:pt x="1044880" y="1785581"/>
                    </a:cubicBezTo>
                    <a:cubicBezTo>
                      <a:pt x="399107" y="1673927"/>
                      <a:pt x="30630" y="1560746"/>
                      <a:pt x="26979" y="1559602"/>
                    </a:cubicBezTo>
                    <a:lnTo>
                      <a:pt x="0" y="1591076"/>
                    </a:lnTo>
                    <a:lnTo>
                      <a:pt x="0" y="1593810"/>
                    </a:lnTo>
                    <a:cubicBezTo>
                      <a:pt x="0" y="1593810"/>
                      <a:pt x="1468735" y="2049584"/>
                      <a:pt x="3791571" y="2049584"/>
                    </a:cubicBezTo>
                    <a:cubicBezTo>
                      <a:pt x="5991885" y="2049584"/>
                      <a:pt x="8958566" y="1640927"/>
                      <a:pt x="12171000" y="48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2364551" y="2543573"/>
            <a:ext cx="2672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课题介绍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64551" y="3840463"/>
            <a:ext cx="3127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64553" y="2916825"/>
            <a:ext cx="331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选题背景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研究意义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任务书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说明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64552" y="4237145"/>
            <a:ext cx="331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10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rPr>
              <a:t>已完成</a:t>
            </a:r>
            <a:r>
              <a:rPr lang="en-US" altLang="zh-CN" sz="10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rPr>
              <a:t>60%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工作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内容</a:t>
            </a:r>
            <a:endParaRPr lang="zh-CN" altLang="en-US" sz="1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ea"/>
              <a:sym typeface="Arial" panose="020B060402020209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153030" y="2555235"/>
            <a:ext cx="2849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53030" y="3864118"/>
            <a:ext cx="3854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153030" y="2931531"/>
            <a:ext cx="26848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客户分类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风险报告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数据可视化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153030" y="4270899"/>
            <a:ext cx="3317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200000"/>
              </a:lnSpc>
            </a:pP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爬虫</a:t>
            </a:r>
            <a:r>
              <a:rPr lang="en-US" altLang="zh-CN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细节完善</a:t>
            </a:r>
            <a:r>
              <a:rPr lang="en-US" altLang="zh-CN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/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说明文档</a:t>
            </a:r>
            <a:r>
              <a:rPr lang="zh-CN" altLang="en-US" sz="1000" kern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LnTx/>
                <a:uFillTx/>
                <a:latin typeface="+mn-ea"/>
                <a:sym typeface="Arial" panose="020B0604020202090204" pitchFamily="34" charset="0"/>
              </a:rPr>
              <a:t>撰写</a:t>
            </a:r>
            <a:endParaRPr lang="zh-CN" altLang="en-US" sz="1000" kern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uLnTx/>
              <a:uFillTx/>
              <a:latin typeface="+mn-ea"/>
              <a:sym typeface="Arial" panose="020B0604020202090204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55273" y="294467"/>
            <a:ext cx="2273698" cy="1290245"/>
            <a:chOff x="7678" y="1547"/>
            <a:chExt cx="3994" cy="2266"/>
          </a:xfrm>
        </p:grpSpPr>
        <p:sp>
          <p:nvSpPr>
            <p:cNvPr id="101" name="文本框 100"/>
            <p:cNvSpPr txBox="1"/>
            <p:nvPr/>
          </p:nvSpPr>
          <p:spPr>
            <a:xfrm>
              <a:off x="7678" y="1547"/>
              <a:ext cx="3994" cy="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6600" b="1" dirty="0">
                  <a:solidFill>
                    <a:srgbClr val="1E4D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6600" b="1" dirty="0">
                <a:solidFill>
                  <a:srgbClr val="1E4D8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788" y="3399"/>
              <a:ext cx="3189" cy="4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900" dirty="0">
                  <a:solidFill>
                    <a:srgbClr val="1E4D8A"/>
                  </a:solidFill>
                </a:rPr>
                <a:t>CONTENTS</a:t>
              </a:r>
              <a:endParaRPr lang="en-US" altLang="zh-CN" sz="900" dirty="0">
                <a:solidFill>
                  <a:srgbClr val="1E4D8A"/>
                </a:solidFill>
              </a:endParaRPr>
            </a:p>
          </p:txBody>
        </p:sp>
      </p:grpSp>
      <p:sp>
        <p:nvSpPr>
          <p:cNvPr id="103" name="圆角矩形 9"/>
          <p:cNvSpPr/>
          <p:nvPr/>
        </p:nvSpPr>
        <p:spPr>
          <a:xfrm>
            <a:off x="1492253" y="25262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"/>
          <p:cNvSpPr/>
          <p:nvPr/>
        </p:nvSpPr>
        <p:spPr>
          <a:xfrm>
            <a:off x="1492253" y="382563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1"/>
          <p:cNvSpPr/>
          <p:nvPr/>
        </p:nvSpPr>
        <p:spPr>
          <a:xfrm>
            <a:off x="6300860" y="2551066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2"/>
          <p:cNvSpPr/>
          <p:nvPr/>
        </p:nvSpPr>
        <p:spPr>
          <a:xfrm>
            <a:off x="6300860" y="3850496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586451" y="831998"/>
            <a:ext cx="9038575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2" y="5871200"/>
            <a:ext cx="12192001" cy="1013028"/>
          </a:xfrm>
          <a:custGeom>
            <a:avLst/>
            <a:gdLst>
              <a:gd name="connsiteX0" fmla="*/ 12171000 w 12171000"/>
              <a:gd name="connsiteY0" fmla="*/ 1013029 h 1013028"/>
              <a:gd name="connsiteX1" fmla="*/ 12171000 w 12171000"/>
              <a:gd name="connsiteY1" fmla="*/ 121065 h 1013028"/>
              <a:gd name="connsiteX2" fmla="*/ 0 w 12171000"/>
              <a:gd name="connsiteY2" fmla="*/ 0 h 1013028"/>
              <a:gd name="connsiteX3" fmla="*/ 0 w 12171000"/>
              <a:gd name="connsiteY3" fmla="*/ 1013029 h 1013028"/>
              <a:gd name="connsiteX4" fmla="*/ 12171000 w 12171000"/>
              <a:gd name="connsiteY4" fmla="*/ 1013029 h 101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000" h="1013028">
                <a:moveTo>
                  <a:pt x="12171000" y="1013029"/>
                </a:moveTo>
                <a:lnTo>
                  <a:pt x="12171000" y="121065"/>
                </a:lnTo>
                <a:cubicBezTo>
                  <a:pt x="12171000" y="121065"/>
                  <a:pt x="4892539" y="1787234"/>
                  <a:pt x="0" y="0"/>
                </a:cubicBezTo>
                <a:lnTo>
                  <a:pt x="0" y="1013029"/>
                </a:lnTo>
                <a:lnTo>
                  <a:pt x="12171000" y="1013029"/>
                </a:lnTo>
                <a:close/>
              </a:path>
            </a:pathLst>
          </a:custGeom>
          <a:solidFill>
            <a:srgbClr val="1E4D8A"/>
          </a:solidFill>
          <a:ln w="10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6040" y="359410"/>
            <a:ext cx="965708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课题介绍：金融行业用户画像与风险分析系统研究与实现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" y="3371215"/>
            <a:ext cx="5498465" cy="1182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64275" y="3389630"/>
            <a:ext cx="5498465" cy="1182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70625" y="4770755"/>
            <a:ext cx="5498465" cy="1182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4490" y="3371215"/>
            <a:ext cx="1191895" cy="1191895"/>
          </a:xfrm>
          <a:prstGeom prst="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70625" y="3384550"/>
            <a:ext cx="1191895" cy="1191895"/>
          </a:xfrm>
          <a:prstGeom prst="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70625" y="4770755"/>
            <a:ext cx="1191895" cy="1191895"/>
          </a:xfrm>
          <a:prstGeom prst="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569075" y="3771265"/>
            <a:ext cx="539750" cy="504190"/>
            <a:chOff x="7969" y="6203"/>
            <a:chExt cx="700" cy="654"/>
          </a:xfrm>
          <a:solidFill>
            <a:schemeClr val="bg1"/>
          </a:solidFill>
        </p:grpSpPr>
        <p:sp>
          <p:nvSpPr>
            <p:cNvPr id="24" name="AutoShape 110"/>
            <p:cNvSpPr/>
            <p:nvPr/>
          </p:nvSpPr>
          <p:spPr bwMode="auto">
            <a:xfrm>
              <a:off x="8056" y="6289"/>
              <a:ext cx="525" cy="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5" name="AutoShape 111"/>
            <p:cNvSpPr/>
            <p:nvPr/>
          </p:nvSpPr>
          <p:spPr bwMode="auto">
            <a:xfrm>
              <a:off x="7969" y="6203"/>
              <a:ext cx="700" cy="6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6" name="AutoShape 112"/>
          <p:cNvSpPr/>
          <p:nvPr/>
        </p:nvSpPr>
        <p:spPr bwMode="auto">
          <a:xfrm>
            <a:off x="6554470" y="5092065"/>
            <a:ext cx="537845" cy="5391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7023" y="3425363"/>
            <a:ext cx="2707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爬虫获取公开信息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--</a:t>
            </a: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尚未实现</a:t>
            </a:r>
            <a:endParaRPr lang="zh-CN" altLang="en-US" sz="12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17040" y="3827145"/>
            <a:ext cx="40341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20000"/>
              </a:lnSpc>
            </a:pP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借助</a:t>
            </a:r>
            <a:r>
              <a:rPr lang="en-US" alt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selenium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开发爬虫脚本，从微博、小红书等社交媒体获取用户相关的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社交信息</a:t>
            </a:r>
            <a:endParaRPr lang="zh-CN" altLang="en-US" sz="14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7340" y="977900"/>
            <a:ext cx="8971915" cy="22186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58140" y="4737735"/>
            <a:ext cx="5498465" cy="1182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64490" y="4737735"/>
            <a:ext cx="1191895" cy="1191895"/>
          </a:xfrm>
          <a:prstGeom prst="rect">
            <a:avLst/>
          </a:prstGeom>
          <a:solidFill>
            <a:srgbClr val="1E4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210" y="5164455"/>
            <a:ext cx="539750" cy="469900"/>
            <a:chOff x="9458" y="6198"/>
            <a:chExt cx="700" cy="609"/>
          </a:xfrm>
          <a:solidFill>
            <a:schemeClr val="bg1"/>
          </a:solidFill>
        </p:grpSpPr>
        <p:sp>
          <p:nvSpPr>
            <p:cNvPr id="11" name="AutoShape 43"/>
            <p:cNvSpPr/>
            <p:nvPr>
              <p:custDataLst>
                <p:tags r:id="rId5"/>
              </p:custDataLst>
            </p:nvPr>
          </p:nvSpPr>
          <p:spPr bwMode="auto">
            <a:xfrm>
              <a:off x="9458" y="6198"/>
              <a:ext cx="700" cy="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33" name="AutoShape 44"/>
            <p:cNvSpPr/>
            <p:nvPr>
              <p:custDataLst>
                <p:tags r:id="rId6"/>
              </p:custDataLst>
            </p:nvPr>
          </p:nvSpPr>
          <p:spPr bwMode="auto">
            <a:xfrm>
              <a:off x="10092" y="6416"/>
              <a:ext cx="43" cy="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34" name="AutoShape 45"/>
            <p:cNvSpPr/>
            <p:nvPr>
              <p:custDataLst>
                <p:tags r:id="rId7"/>
              </p:custDataLst>
            </p:nvPr>
          </p:nvSpPr>
          <p:spPr bwMode="auto">
            <a:xfrm>
              <a:off x="10069" y="6675"/>
              <a:ext cx="89" cy="1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070" y="3653790"/>
            <a:ext cx="519430" cy="521335"/>
            <a:chOff x="5174" y="4762"/>
            <a:chExt cx="698" cy="700"/>
          </a:xfrm>
          <a:solidFill>
            <a:schemeClr val="bg1"/>
          </a:solidFill>
        </p:grpSpPr>
        <p:sp>
          <p:nvSpPr>
            <p:cNvPr id="38" name="AutoShape 126"/>
            <p:cNvSpPr/>
            <p:nvPr>
              <p:custDataLst>
                <p:tags r:id="rId8"/>
              </p:custDataLst>
            </p:nvPr>
          </p:nvSpPr>
          <p:spPr bwMode="auto">
            <a:xfrm>
              <a:off x="5174" y="4762"/>
              <a:ext cx="698" cy="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50800" tIns="50800" rIns="50800" bIns="50800" anchor="ctr"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39" name="AutoShape 127"/>
            <p:cNvSpPr/>
            <p:nvPr>
              <p:custDataLst>
                <p:tags r:id="rId9"/>
              </p:custDataLst>
            </p:nvPr>
          </p:nvSpPr>
          <p:spPr bwMode="auto">
            <a:xfrm>
              <a:off x="5456" y="4871"/>
              <a:ext cx="166" cy="1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lIns="50800" tIns="50800" rIns="50800" bIns="50800" anchor="ctr"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10"/>
            </p:custDataLst>
          </p:nvPr>
        </p:nvSpPr>
        <p:spPr>
          <a:xfrm>
            <a:off x="1556068" y="4814743"/>
            <a:ext cx="3725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神经网络进行客户分类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-</a:t>
            </a: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已完成，准确率</a:t>
            </a:r>
            <a:r>
              <a:rPr lang="en-US" altLang="zh-CN" sz="1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0.94</a:t>
            </a:r>
            <a:endParaRPr lang="en-US" altLang="zh-CN" sz="12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11"/>
            </p:custDataLst>
          </p:nvPr>
        </p:nvSpPr>
        <p:spPr>
          <a:xfrm>
            <a:off x="1696085" y="5216525"/>
            <a:ext cx="40341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20000"/>
              </a:lnSpc>
            </a:pPr>
            <a:r>
              <a:rPr 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实现了一个</a:t>
            </a:r>
            <a:r>
              <a:rPr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基于XGBoost的双层多分类器</a:t>
            </a:r>
            <a:r>
              <a:rPr 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，根据用户的</a:t>
            </a:r>
            <a:r>
              <a:rPr lang="en-US" alt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25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个特征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预测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风险等级，实现分类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效果</a:t>
            </a:r>
            <a:endParaRPr lang="zh-CN" altLang="en-US" sz="14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12"/>
            </p:custDataLst>
          </p:nvPr>
        </p:nvSpPr>
        <p:spPr>
          <a:xfrm>
            <a:off x="7462203" y="3445048"/>
            <a:ext cx="2554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用户画像风险分析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--</a:t>
            </a: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已完成</a:t>
            </a:r>
            <a:endParaRPr lang="zh-CN" altLang="en-US" sz="12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3"/>
            </p:custDataLst>
          </p:nvPr>
        </p:nvSpPr>
        <p:spPr>
          <a:xfrm>
            <a:off x="7602220" y="3846830"/>
            <a:ext cx="40341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20000"/>
              </a:lnSpc>
            </a:pP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在前端借助</a:t>
            </a:r>
            <a:r>
              <a:rPr lang="en-US" alt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Echarts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库实现部分特征的数据可视化，便于系统使用者进行风险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分析</a:t>
            </a:r>
            <a:endParaRPr lang="zh-CN" altLang="en-US" sz="14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14"/>
            </p:custDataLst>
          </p:nvPr>
        </p:nvSpPr>
        <p:spPr>
          <a:xfrm>
            <a:off x="7462203" y="4798868"/>
            <a:ext cx="25546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生成风险分析报告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--</a:t>
            </a:r>
            <a:r>
              <a:rPr lang="zh-CN" altLang="en-US" sz="1200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+mn-ea"/>
                <a:sym typeface="+mn-ea"/>
              </a:rPr>
              <a:t>已完成</a:t>
            </a:r>
            <a:endParaRPr lang="zh-CN" altLang="en-US" sz="1200" b="1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15"/>
            </p:custDataLst>
          </p:nvPr>
        </p:nvSpPr>
        <p:spPr>
          <a:xfrm>
            <a:off x="7602220" y="5200650"/>
            <a:ext cx="40341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20000"/>
              </a:lnSpc>
            </a:pP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借助</a:t>
            </a:r>
            <a:r>
              <a:rPr lang="en-US" alt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FreeMarker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模版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工具实现报告生成，最终生成一份包含风险等级的</a:t>
            </a:r>
            <a:r>
              <a:rPr lang="en-US" altLang="zh-CN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docx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格式</a:t>
            </a:r>
            <a:r>
              <a:rPr lang="zh-CN" altLang="en-US" sz="14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文档</a:t>
            </a:r>
            <a:endParaRPr lang="zh-CN" altLang="en-US" sz="1400" kern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前期准备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035" y="1635760"/>
            <a:ext cx="11885930" cy="358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阅读文献</a:t>
            </a:r>
            <a:endParaRPr lang="zh-CN" altLang="en-US" sz="2400"/>
          </a:p>
          <a:p>
            <a:r>
              <a:rPr lang="zh-CN" altLang="en-US"/>
              <a:t>[1]李冬梅,杨宇,孟湘皓,等.多标签分类综述[J].计算机科学与探索,2023,17(11):2529-2542.</a:t>
            </a:r>
            <a:endParaRPr lang="zh-CN" altLang="en-US"/>
          </a:p>
          <a:p>
            <a:r>
              <a:rPr lang="zh-CN" altLang="en-US"/>
              <a:t>[</a:t>
            </a:r>
            <a:r>
              <a:rPr lang="en-US" altLang="zh-CN"/>
              <a:t>2</a:t>
            </a:r>
            <a:r>
              <a:rPr lang="zh-CN" altLang="en-US"/>
              <a:t>]李西洋.使用多分类器的房产价格预测方法[D].安徽建筑大学,2022.DOI:10.27784/d.cnki.gahjz.2022.000079.</a:t>
            </a:r>
            <a:endParaRPr lang="zh-CN" altLang="en-US"/>
          </a:p>
          <a:p>
            <a:r>
              <a:rPr lang="zh-CN" altLang="en-US"/>
              <a:t>[</a:t>
            </a:r>
            <a:r>
              <a:rPr lang="en-US" altLang="zh-CN"/>
              <a:t>3</a:t>
            </a:r>
            <a:r>
              <a:rPr lang="zh-CN" altLang="en-US"/>
              <a:t>]陈子嘉.基于机器学习的SSL/TLS恶意加密流量识别技术研究与实现[D].北京邮电大学,2023.DOI:10.26969/d.cnki.gbydu.2023.002945.</a:t>
            </a:r>
            <a:endParaRPr lang="zh-CN" altLang="en-US"/>
          </a:p>
          <a:p>
            <a:r>
              <a:rPr lang="en-US" altLang="zh-CN"/>
              <a:t>[4]Multi-Task Learning for Features Extraction in Financial Annual Reports,arXiv:2404.05281 [cs.CL]</a:t>
            </a:r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思路设计</a:t>
            </a:r>
            <a:endParaRPr lang="zh-CN" altLang="en-US" sz="2400"/>
          </a:p>
          <a:p>
            <a:r>
              <a:rPr lang="en-US" altLang="zh-CN"/>
              <a:t>·数据集准备</a:t>
            </a:r>
            <a:r>
              <a:rPr lang="zh-CN" altLang="en-US"/>
              <a:t>、</a:t>
            </a:r>
            <a:r>
              <a:rPr lang="zh-CN" altLang="en-US"/>
              <a:t>预处理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需求分析、</a:t>
            </a:r>
            <a:r>
              <a:rPr lang="zh-CN" altLang="en-US"/>
              <a:t>概要设计、数据库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3300" y="1244600"/>
            <a:ext cx="10185400" cy="466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总体设计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445760" y="2113915"/>
            <a:ext cx="2070735" cy="1018540"/>
          </a:xfrm>
          <a:prstGeom prst="wedgeRectCallou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CRUD</a:t>
            </a:r>
            <a:endParaRPr lang="en-US" altLang="zh-CN"/>
          </a:p>
          <a:p>
            <a:pPr algn="ctr"/>
            <a:r>
              <a:rPr lang="zh-CN" altLang="en-US"/>
              <a:t>风险报告</a:t>
            </a:r>
            <a:r>
              <a:rPr lang="zh-CN" altLang="en-US"/>
              <a:t>生成</a:t>
            </a:r>
            <a:endParaRPr lang="zh-CN" altLang="en-US"/>
          </a:p>
          <a:p>
            <a:pPr algn="ctr"/>
            <a:r>
              <a:rPr lang="zh-CN" altLang="en-US"/>
              <a:t>数据统计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704975" y="3995420"/>
            <a:ext cx="1959610" cy="848360"/>
            <a:chOff x="2685" y="6292"/>
            <a:chExt cx="3086" cy="1336"/>
          </a:xfrm>
        </p:grpSpPr>
        <p:sp>
          <p:nvSpPr>
            <p:cNvPr id="12" name="圆角矩形标注 11"/>
            <p:cNvSpPr/>
            <p:nvPr/>
          </p:nvSpPr>
          <p:spPr>
            <a:xfrm flipV="1">
              <a:off x="2685" y="6292"/>
              <a:ext cx="3086" cy="1336"/>
            </a:xfrm>
            <a:prstGeom prst="wedgeRoundRectCallout">
              <a:avLst/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vert="vert270"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42" y="6426"/>
              <a:ext cx="2773" cy="10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/>
                <a:t>交互</a:t>
              </a:r>
              <a:r>
                <a:rPr lang="zh-CN" altLang="en-US"/>
                <a:t>界面</a:t>
              </a:r>
              <a:endParaRPr lang="zh-CN" altLang="en-US"/>
            </a:p>
            <a:p>
              <a:pPr algn="ctr"/>
              <a:r>
                <a:rPr lang="zh-CN" altLang="en-US"/>
                <a:t>数据</a:t>
              </a:r>
              <a:r>
                <a:rPr lang="zh-CN" altLang="en-US"/>
                <a:t>可视化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8329295" y="3995420"/>
            <a:ext cx="1959610" cy="848360"/>
            <a:chOff x="2685" y="6292"/>
            <a:chExt cx="3086" cy="1336"/>
          </a:xfrm>
        </p:grpSpPr>
        <p:sp>
          <p:nvSpPr>
            <p:cNvPr id="41" name="圆角矩形标注 40"/>
            <p:cNvSpPr/>
            <p:nvPr>
              <p:custDataLst>
                <p:tags r:id="rId4"/>
              </p:custDataLst>
            </p:nvPr>
          </p:nvSpPr>
          <p:spPr>
            <a:xfrm flipV="1">
              <a:off x="2685" y="6292"/>
              <a:ext cx="3086" cy="1336"/>
            </a:xfrm>
            <a:prstGeom prst="wedgeRoundRectCallout">
              <a:avLst/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vert="vert270"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5"/>
              </p:custDataLst>
            </p:nvPr>
          </p:nvSpPr>
          <p:spPr>
            <a:xfrm>
              <a:off x="2842" y="6426"/>
              <a:ext cx="2773" cy="106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/>
                <a:t>风险等级</a:t>
              </a:r>
              <a:r>
                <a:rPr lang="zh-CN" altLang="en-US"/>
                <a:t>预测</a:t>
              </a:r>
              <a:endParaRPr lang="zh-CN" altLang="en-US"/>
            </a:p>
            <a:p>
              <a:pPr algn="ctr"/>
              <a:r>
                <a:rPr lang="zh-CN" altLang="en-US"/>
                <a:t>爬虫信息</a:t>
              </a:r>
              <a:r>
                <a:rPr lang="zh-CN" altLang="en-US"/>
                <a:t>获取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风险等级</a:t>
            </a: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分类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09055" y="1384935"/>
            <a:ext cx="546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：用户的</a:t>
            </a:r>
            <a:r>
              <a:rPr lang="en-US" altLang="zh-CN"/>
              <a:t>25</a:t>
            </a:r>
            <a:r>
              <a:rPr lang="zh-CN" altLang="en-US"/>
              <a:t>个</a:t>
            </a:r>
            <a:r>
              <a:rPr lang="zh-CN" altLang="en-US"/>
              <a:t>特征</a:t>
            </a:r>
            <a:endParaRPr lang="zh-CN" altLang="en-US"/>
          </a:p>
          <a:p>
            <a:r>
              <a:rPr lang="en-US" altLang="zh-CN"/>
              <a:t>Y0</a:t>
            </a:r>
            <a:r>
              <a:rPr lang="zh-CN" altLang="en-US"/>
              <a:t>～</a:t>
            </a:r>
            <a:r>
              <a:rPr lang="en-US" altLang="zh-CN"/>
              <a:t>Y3</a:t>
            </a:r>
            <a:r>
              <a:rPr lang="zh-CN" altLang="en-US"/>
              <a:t>：无风险、低风险、中风险、</a:t>
            </a:r>
            <a:r>
              <a:rPr lang="zh-CN" altLang="en-US"/>
              <a:t>高风险</a:t>
            </a:r>
            <a:endParaRPr lang="zh-CN" altLang="en-US"/>
          </a:p>
        </p:txBody>
      </p:sp>
      <p:pic>
        <p:nvPicPr>
          <p:cNvPr id="45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27574" b="1584"/>
          <a:stretch>
            <a:fillRect/>
          </a:stretch>
        </p:blipFill>
        <p:spPr>
          <a:xfrm>
            <a:off x="6096000" y="2504440"/>
            <a:ext cx="5746115" cy="3342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4361180" y="655955"/>
            <a:ext cx="737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</a:t>
            </a:r>
            <a:r>
              <a:rPr lang="en-US" altLang="zh-CN"/>
              <a:t> </a:t>
            </a:r>
            <a:r>
              <a:rPr lang="zh-CN" altLang="en-US"/>
              <a:t>https://www.kaggle.com/datasets/ranadeep/credit-risk-dataset</a:t>
            </a:r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3550" y="1384935"/>
            <a:ext cx="5062855" cy="4925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图片 3" descr="/private/var/folders/8m/6cpmqrns19n25q6dpm3wnyzh0000gn/T/com.kingsoft.wpsoffice.mac/photoeditapp/20240408231638/temp.png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595" y="1812608"/>
            <a:ext cx="7962265" cy="40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数据特征</a:t>
            </a: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可视化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4335" y="1244600"/>
            <a:ext cx="8863330" cy="5072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风险报告、风险等级</a:t>
            </a: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预测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4155" y="1214120"/>
            <a:ext cx="9203690" cy="5319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55" y="1089660"/>
            <a:ext cx="9203055" cy="5694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085" y="74930"/>
            <a:ext cx="4735830" cy="6709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040" y="359410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3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目前已完成工作</a:t>
            </a:r>
            <a:endParaRPr lang="zh-CN" altLang="en-US" sz="2800" b="1" dirty="0">
              <a:solidFill>
                <a:srgbClr val="0353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463553" y="341800"/>
            <a:ext cx="748031" cy="748031"/>
          </a:xfrm>
          <a:prstGeom prst="roundRect">
            <a:avLst/>
          </a:prstGeom>
          <a:solidFill>
            <a:srgbClr val="03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60993" y="590698"/>
            <a:ext cx="7513507" cy="0"/>
          </a:xfrm>
          <a:prstGeom prst="line">
            <a:avLst/>
          </a:prstGeom>
          <a:ln>
            <a:solidFill>
              <a:srgbClr val="1E4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35853" y="732425"/>
            <a:ext cx="331724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数据库基本</a:t>
            </a:r>
            <a:r>
              <a:rPr lang="zh-CN" altLang="zh-CN" sz="1400" b="1" dirty="0">
                <a:solidFill>
                  <a:schemeClr val="bg1">
                    <a:lumMod val="50000"/>
                  </a:schemeClr>
                </a:solidFill>
                <a:latin typeface="+mn-ea"/>
                <a:sym typeface="Arial" panose="020B0604020202090204" pitchFamily="34" charset="0"/>
              </a:rPr>
              <a:t>操作</a:t>
            </a:r>
            <a:endParaRPr lang="zh-CN" altLang="zh-CN" sz="1400" b="1" dirty="0">
              <a:solidFill>
                <a:schemeClr val="bg1">
                  <a:lumMod val="50000"/>
                </a:schemeClr>
              </a:solidFill>
              <a:latin typeface="+mn-ea"/>
              <a:sym typeface="Arial" panose="020B0604020202090204" pitchFamily="34" charset="0"/>
            </a:endParaRPr>
          </a:p>
        </p:txBody>
      </p:sp>
      <p:pic>
        <p:nvPicPr>
          <p:cNvPr id="10" name="图片 10" descr="creditRisk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63290" y="1043940"/>
            <a:ext cx="5265420" cy="4770120"/>
          </a:xfrm>
          <a:prstGeom prst="rect">
            <a:avLst/>
          </a:prstGeom>
        </p:spPr>
      </p:pic>
      <p:pic>
        <p:nvPicPr>
          <p:cNvPr id="5" name="图片 4" descr="/private/var/folders/8m/6cpmqrns19n25q6dpm3wnyzh0000gn/T/com.kingsoft.wpsoffice.mac/photoeditapp/20240408233707/temp.png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258253"/>
            <a:ext cx="9767570" cy="4951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393679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ISLIDE.ICON" val="#393679;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文字</Application>
  <PresentationFormat>宽屏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阿里巴巴普惠体 B</vt:lpstr>
      <vt:lpstr>苹方-简</vt:lpstr>
      <vt:lpstr>微软雅黑</vt:lpstr>
      <vt:lpstr>黑体</vt:lpstr>
      <vt:lpstr>Calibri</vt:lpstr>
      <vt:lpstr>汉仪旗黑</vt:lpstr>
      <vt:lpstr>方正舒体</vt:lpstr>
      <vt:lpstr>等线</vt:lpstr>
      <vt:lpstr>汉仪中等线KW</vt:lpstr>
      <vt:lpstr>汉仪中黑KW</vt:lpstr>
      <vt:lpstr>Helvetica Neue</vt:lpstr>
      <vt:lpstr>宋体</vt:lpstr>
      <vt:lpstr>Arial Unicode MS</vt:lpstr>
      <vt:lpstr>等线 Light</vt:lpstr>
      <vt:lpstr>汉仪书宋二KW</vt:lpstr>
      <vt:lpstr>华文宋体</vt:lpstr>
      <vt:lpstr>Arial 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vv</dc:creator>
  <cp:lastModifiedBy>mmxxff</cp:lastModifiedBy>
  <cp:revision>19</cp:revision>
  <dcterms:created xsi:type="dcterms:W3CDTF">2024-04-09T10:50:32Z</dcterms:created>
  <dcterms:modified xsi:type="dcterms:W3CDTF">2024-04-09T10:50:32Z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TemplateUUID">
    <vt:lpwstr>v1.0_mb_4Qvicjgz1r2JCIQF0Emm6Q==</vt:lpwstr>
  </property>
  <property fmtid="{D5CDD505-2E9C-101B-9397-08002B2CF9AE}" pid="4" name="ICV">
    <vt:lpwstr>D01831A369C3648746F61366E86E751F_41</vt:lpwstr>
  </property>
</Properties>
</file>