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taatliches"/>
      <p:regular r:id="rId12"/>
    </p:embeddedFont>
    <p:embeddedFont>
      <p:font typeface="Abe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bel-regular.fntdata"/><Relationship Id="rId12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0160a0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0160a0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0e63cc21_0_24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0e63cc21_0_24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221504e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221504e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21504e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221504e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21504e6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221504e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21504e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221504e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6800" y="1653025"/>
            <a:ext cx="40632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Font typeface="Staatliches"/>
              <a:buNone/>
              <a:defRPr sz="11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68150" y="3312325"/>
            <a:ext cx="26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052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749875" y="995575"/>
            <a:ext cx="67734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title"/>
          </p:nvPr>
        </p:nvSpPr>
        <p:spPr>
          <a:xfrm>
            <a:off x="1302979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" type="subTitle"/>
          </p:nvPr>
        </p:nvSpPr>
        <p:spPr>
          <a:xfrm>
            <a:off x="1302975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title"/>
          </p:nvPr>
        </p:nvSpPr>
        <p:spPr>
          <a:xfrm>
            <a:off x="3627304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4" type="subTitle"/>
          </p:nvPr>
        </p:nvSpPr>
        <p:spPr>
          <a:xfrm>
            <a:off x="3627300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5" type="title"/>
          </p:nvPr>
        </p:nvSpPr>
        <p:spPr>
          <a:xfrm>
            <a:off x="5951629" y="2124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6" type="subTitle"/>
          </p:nvPr>
        </p:nvSpPr>
        <p:spPr>
          <a:xfrm>
            <a:off x="5951625" y="2444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hasCustomPrompt="1" idx="7" type="title"/>
          </p:nvPr>
        </p:nvSpPr>
        <p:spPr>
          <a:xfrm>
            <a:off x="1576725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hasCustomPrompt="1" idx="8" type="title"/>
          </p:nvPr>
        </p:nvSpPr>
        <p:spPr>
          <a:xfrm>
            <a:off x="3901050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9" type="title"/>
          </p:nvPr>
        </p:nvSpPr>
        <p:spPr>
          <a:xfrm>
            <a:off x="6225375" y="1434550"/>
            <a:ext cx="134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2780400" y="809175"/>
            <a:ext cx="3583200" cy="1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010800" y="2485575"/>
            <a:ext cx="3122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1185600" y="3921875"/>
            <a:ext cx="42828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subTitle"/>
          </p:nvPr>
        </p:nvSpPr>
        <p:spPr>
          <a:xfrm>
            <a:off x="1185600" y="2321400"/>
            <a:ext cx="3410400" cy="1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title"/>
          </p:nvPr>
        </p:nvSpPr>
        <p:spPr>
          <a:xfrm>
            <a:off x="1693325" y="311392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1693325" y="3436575"/>
            <a:ext cx="2237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title"/>
          </p:nvPr>
        </p:nvSpPr>
        <p:spPr>
          <a:xfrm>
            <a:off x="5213575" y="3113925"/>
            <a:ext cx="22371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4" type="subTitle"/>
          </p:nvPr>
        </p:nvSpPr>
        <p:spPr>
          <a:xfrm>
            <a:off x="5213575" y="3436575"/>
            <a:ext cx="22371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title"/>
          </p:nvPr>
        </p:nvSpPr>
        <p:spPr>
          <a:xfrm>
            <a:off x="1252854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" type="subTitle"/>
          </p:nvPr>
        </p:nvSpPr>
        <p:spPr>
          <a:xfrm>
            <a:off x="1252854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3" type="title"/>
          </p:nvPr>
        </p:nvSpPr>
        <p:spPr>
          <a:xfrm>
            <a:off x="3557850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4" type="subTitle"/>
          </p:nvPr>
        </p:nvSpPr>
        <p:spPr>
          <a:xfrm>
            <a:off x="3557850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5" type="title"/>
          </p:nvPr>
        </p:nvSpPr>
        <p:spPr>
          <a:xfrm>
            <a:off x="5862846" y="1666125"/>
            <a:ext cx="2028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6" type="subTitle"/>
          </p:nvPr>
        </p:nvSpPr>
        <p:spPr>
          <a:xfrm>
            <a:off x="5862846" y="3645618"/>
            <a:ext cx="20283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TITLE_AND_BODY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2328900" y="1644425"/>
            <a:ext cx="4486200" cy="16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2822100" y="3308675"/>
            <a:ext cx="34998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">
  <p:cSld name="TITLE_AND_BODY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1345538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1345525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3" type="title"/>
          </p:nvPr>
        </p:nvSpPr>
        <p:spPr>
          <a:xfrm>
            <a:off x="3014413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4" type="subTitle"/>
          </p:nvPr>
        </p:nvSpPr>
        <p:spPr>
          <a:xfrm>
            <a:off x="3014400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5" type="title"/>
          </p:nvPr>
        </p:nvSpPr>
        <p:spPr>
          <a:xfrm>
            <a:off x="4683288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6" type="subTitle"/>
          </p:nvPr>
        </p:nvSpPr>
        <p:spPr>
          <a:xfrm>
            <a:off x="4683275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7" type="title"/>
          </p:nvPr>
        </p:nvSpPr>
        <p:spPr>
          <a:xfrm>
            <a:off x="6352163" y="3336025"/>
            <a:ext cx="14463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8" type="subTitle"/>
          </p:nvPr>
        </p:nvSpPr>
        <p:spPr>
          <a:xfrm>
            <a:off x="6352150" y="3645625"/>
            <a:ext cx="14463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541350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541350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541350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1006436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21"/>
          <p:cNvSpPr txBox="1"/>
          <p:nvPr>
            <p:ph hasCustomPrompt="1" idx="2" type="title"/>
          </p:nvPr>
        </p:nvSpPr>
        <p:spPr>
          <a:xfrm>
            <a:off x="1006436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1006436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AND_BODY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1302975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subTitle"/>
          </p:nvPr>
        </p:nvSpPr>
        <p:spPr>
          <a:xfrm>
            <a:off x="3627300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subTitle"/>
          </p:nvPr>
        </p:nvSpPr>
        <p:spPr>
          <a:xfrm>
            <a:off x="5951625" y="27497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hasCustomPrompt="1" idx="4" type="title"/>
          </p:nvPr>
        </p:nvSpPr>
        <p:spPr>
          <a:xfrm>
            <a:off x="1576725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/>
          <p:nvPr>
            <p:ph hasCustomPrompt="1" idx="5" type="title"/>
          </p:nvPr>
        </p:nvSpPr>
        <p:spPr>
          <a:xfrm>
            <a:off x="3901050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hasCustomPrompt="1" idx="6" type="title"/>
          </p:nvPr>
        </p:nvSpPr>
        <p:spPr>
          <a:xfrm>
            <a:off x="6225375" y="1663150"/>
            <a:ext cx="1341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1380825" y="678500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1380825" y="1255650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hasCustomPrompt="1" idx="2" type="title"/>
          </p:nvPr>
        </p:nvSpPr>
        <p:spPr>
          <a:xfrm>
            <a:off x="1380825" y="1986325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/>
          <p:nvPr>
            <p:ph idx="3" type="subTitle"/>
          </p:nvPr>
        </p:nvSpPr>
        <p:spPr>
          <a:xfrm>
            <a:off x="1380825" y="2563475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hasCustomPrompt="1" idx="4" type="title"/>
          </p:nvPr>
        </p:nvSpPr>
        <p:spPr>
          <a:xfrm>
            <a:off x="1380825" y="3294150"/>
            <a:ext cx="24330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5" type="subTitle"/>
          </p:nvPr>
        </p:nvSpPr>
        <p:spPr>
          <a:xfrm>
            <a:off x="1380825" y="3871300"/>
            <a:ext cx="28314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278550" y="2280088"/>
            <a:ext cx="25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6"/>
          <p:cNvSpPr txBox="1"/>
          <p:nvPr>
            <p:ph hasCustomPrompt="1" idx="2" type="title"/>
          </p:nvPr>
        </p:nvSpPr>
        <p:spPr>
          <a:xfrm>
            <a:off x="3278550" y="1294038"/>
            <a:ext cx="25869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3278550" y="3007663"/>
            <a:ext cx="2586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TITLE_AND_BODY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title"/>
          </p:nvPr>
        </p:nvSpPr>
        <p:spPr>
          <a:xfrm>
            <a:off x="1302979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1302975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3" type="title"/>
          </p:nvPr>
        </p:nvSpPr>
        <p:spPr>
          <a:xfrm>
            <a:off x="3627304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4" type="subTitle"/>
          </p:nvPr>
        </p:nvSpPr>
        <p:spPr>
          <a:xfrm>
            <a:off x="3627300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5" type="title"/>
          </p:nvPr>
        </p:nvSpPr>
        <p:spPr>
          <a:xfrm>
            <a:off x="5951629" y="174337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6" type="subTitle"/>
          </p:nvPr>
        </p:nvSpPr>
        <p:spPr>
          <a:xfrm>
            <a:off x="5951625" y="206397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7" type="title"/>
          </p:nvPr>
        </p:nvSpPr>
        <p:spPr>
          <a:xfrm>
            <a:off x="1302979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8" type="subTitle"/>
          </p:nvPr>
        </p:nvSpPr>
        <p:spPr>
          <a:xfrm>
            <a:off x="1302975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9" type="title"/>
          </p:nvPr>
        </p:nvSpPr>
        <p:spPr>
          <a:xfrm>
            <a:off x="3627304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13" type="subTitle"/>
          </p:nvPr>
        </p:nvSpPr>
        <p:spPr>
          <a:xfrm>
            <a:off x="3627300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4" type="title"/>
          </p:nvPr>
        </p:nvSpPr>
        <p:spPr>
          <a:xfrm>
            <a:off x="5951629" y="3340525"/>
            <a:ext cx="18894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5" type="subTitle"/>
          </p:nvPr>
        </p:nvSpPr>
        <p:spPr>
          <a:xfrm>
            <a:off x="5951625" y="3661124"/>
            <a:ext cx="1889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5531425" y="1171200"/>
            <a:ext cx="23418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5531425" y="2774400"/>
            <a:ext cx="23418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1035625" y="1171200"/>
            <a:ext cx="13635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1035625" y="2774400"/>
            <a:ext cx="23397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5531425" y="1171200"/>
            <a:ext cx="13527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5531425" y="2774400"/>
            <a:ext cx="22920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89000" y="1388325"/>
            <a:ext cx="41820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BIG_NUMB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738250" y="625900"/>
            <a:ext cx="3081000" cy="9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" type="subTitle"/>
          </p:nvPr>
        </p:nvSpPr>
        <p:spPr>
          <a:xfrm>
            <a:off x="738250" y="1560425"/>
            <a:ext cx="30810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31"/>
          <p:cNvSpPr txBox="1"/>
          <p:nvPr/>
        </p:nvSpPr>
        <p:spPr>
          <a:xfrm>
            <a:off x="738250" y="3426750"/>
            <a:ext cx="320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895750" y="7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895750" y="1539675"/>
            <a:ext cx="41820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TITLE_AND_BODY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4477150" y="72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4477150" y="1539675"/>
            <a:ext cx="39114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128925" y="1932475"/>
            <a:ext cx="31638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51275" y="1932625"/>
            <a:ext cx="31638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128925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851275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55225" y="1247400"/>
            <a:ext cx="2808000" cy="15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5455225" y="2850600"/>
            <a:ext cx="25407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878450" y="421150"/>
            <a:ext cx="5387100" cy="16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106450" y="1460875"/>
            <a:ext cx="26292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taatliches"/>
              <a:buNone/>
              <a:defRPr sz="18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1106450" y="1899875"/>
            <a:ext cx="36201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11700" y="3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Staatliches"/>
              <a:buNone/>
              <a:defRPr sz="280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●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bel"/>
              <a:buChar char="○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600"/>
              <a:buFont typeface="Abel"/>
              <a:buChar char="■"/>
              <a:defRPr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_BAX1Z-Kh_f5zVyZxTn2XvF9nFxvIsRq/view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hyperlink" Target="http://drive.google.com/file/d/1IJDA8ugklW--Pr5ja3Hz7ZZhAV9JwShb/view" TargetMode="External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hyperlink" Target="http://drive.google.com/file/d/1KZVungj5k_Ek1Us_AyvYs7AiVieI7YG4/view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ctrTitle"/>
          </p:nvPr>
        </p:nvSpPr>
        <p:spPr>
          <a:xfrm>
            <a:off x="3947700" y="1131100"/>
            <a:ext cx="51963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Wildfire</a:t>
            </a:r>
            <a:endParaRPr sz="10000">
              <a:solidFill>
                <a:schemeClr val="accent2"/>
              </a:solidFill>
            </a:endParaRPr>
          </a:p>
        </p:txBody>
      </p:sp>
      <p:sp>
        <p:nvSpPr>
          <p:cNvPr id="155" name="Google Shape;155;p35"/>
          <p:cNvSpPr txBox="1"/>
          <p:nvPr>
            <p:ph idx="1" type="subTitle"/>
          </p:nvPr>
        </p:nvSpPr>
        <p:spPr>
          <a:xfrm>
            <a:off x="5478375" y="3676000"/>
            <a:ext cx="26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2002 - 2023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Myriah Hodgson</a:t>
            </a:r>
            <a:endParaRPr/>
          </a:p>
        </p:txBody>
      </p:sp>
      <p:sp>
        <p:nvSpPr>
          <p:cNvPr id="156" name="Google Shape;156;p35"/>
          <p:cNvSpPr txBox="1"/>
          <p:nvPr>
            <p:ph type="ctrTitle"/>
          </p:nvPr>
        </p:nvSpPr>
        <p:spPr>
          <a:xfrm>
            <a:off x="4787025" y="2891925"/>
            <a:ext cx="40632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Oregon Department of Forestry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2058775" y="518950"/>
            <a:ext cx="3583200" cy="17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Human Or Lightning?</a:t>
            </a:r>
            <a:endParaRPr sz="4000"/>
          </a:p>
        </p:txBody>
      </p:sp>
      <p:sp>
        <p:nvSpPr>
          <p:cNvPr id="162" name="Google Shape;162;p36"/>
          <p:cNvSpPr txBox="1"/>
          <p:nvPr>
            <p:ph idx="1" type="subTitle"/>
          </p:nvPr>
        </p:nvSpPr>
        <p:spPr>
          <a:xfrm>
            <a:off x="2233075" y="2395400"/>
            <a:ext cx="34089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primary causes of Oregon wildfires</a:t>
            </a:r>
            <a:endParaRPr/>
          </a:p>
        </p:txBody>
      </p:sp>
      <p:sp>
        <p:nvSpPr>
          <p:cNvPr id="163" name="Google Shape;163;p36"/>
          <p:cNvSpPr txBox="1"/>
          <p:nvPr>
            <p:ph idx="1" type="subTitle"/>
          </p:nvPr>
        </p:nvSpPr>
        <p:spPr>
          <a:xfrm>
            <a:off x="3207875" y="3586950"/>
            <a:ext cx="50763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acres have these fires burned?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Where, on average, do these fires occur?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25" y="384588"/>
            <a:ext cx="7294350" cy="36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 title="YearHumanLightningSonification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4358988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>
            <p:ph idx="4294967295" type="subTitle"/>
          </p:nvPr>
        </p:nvSpPr>
        <p:spPr>
          <a:xfrm>
            <a:off x="3087475" y="1904600"/>
            <a:ext cx="34089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take another, more locationally visual, approach at sonifying human and lightning started Oregon wildfires…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25" y="421600"/>
            <a:ext cx="7319151" cy="36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9" title="LocationalHumanvsLightning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4397176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658400" y="1976000"/>
            <a:ext cx="3504600" cy="1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land do these fires occur 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type of land, does the duration of time it typically takes to control the fire change?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887" y="237663"/>
            <a:ext cx="6224226" cy="46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1" title="HistPanXFreqY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400" y="42668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e Backgrou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44139"/>
      </a:accent1>
      <a:accent2>
        <a:srgbClr val="FB8827"/>
      </a:accent2>
      <a:accent3>
        <a:srgbClr val="FAAE4F"/>
      </a:accent3>
      <a:accent4>
        <a:srgbClr val="F7CA51"/>
      </a:accent4>
      <a:accent5>
        <a:srgbClr val="FFFFFF"/>
      </a:accent5>
      <a:accent6>
        <a:srgbClr val="FF6F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