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sldIdLst>
    <p:sldId id="257" r:id="rId3"/>
    <p:sldId id="258" r:id="rId4"/>
    <p:sldId id="259" r:id="rId5"/>
    <p:sldId id="260" r:id="rId6"/>
    <p:sldId id="261" r:id="rId7"/>
    <p:sldId id="262" r:id="rId8"/>
    <p:sldId id="264" r:id="rId9"/>
    <p:sldId id="265" r:id="rId10"/>
    <p:sldId id="266" r:id="rId11"/>
    <p:sldId id="267" r:id="rId12"/>
    <p:sldId id="269" r:id="rId13"/>
    <p:sldId id="268" r:id="rId14"/>
    <p:sldId id="270" r:id="rId15"/>
    <p:sldId id="277" r:id="rId16"/>
    <p:sldId id="271" r:id="rId17"/>
    <p:sldId id="272" r:id="rId18"/>
    <p:sldId id="273" r:id="rId19"/>
    <p:sldId id="274" r:id="rId20"/>
    <p:sldId id="285" r:id="rId21"/>
    <p:sldId id="275" r:id="rId22"/>
    <p:sldId id="284" r:id="rId23"/>
    <p:sldId id="276" r:id="rId24"/>
    <p:sldId id="278" r:id="rId25"/>
    <p:sldId id="286" r:id="rId26"/>
    <p:sldId id="288" r:id="rId27"/>
    <p:sldId id="289" r:id="rId28"/>
    <p:sldId id="279" r:id="rId29"/>
    <p:sldId id="280" r:id="rId30"/>
    <p:sldId id="281" r:id="rId31"/>
    <p:sldId id="290" r:id="rId32"/>
    <p:sldId id="287" r:id="rId3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0"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1" d="100"/>
          <a:sy n="111" d="100"/>
        </p:scale>
        <p:origin x="1572" y="102"/>
      </p:cViewPr>
      <p:guideLst>
        <p:guide orient="horz" pos="3600"/>
        <p:guide pos="4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30T17:43:33.511"/>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008C3A"/>
      <inkml:brushProperty name="ignorePressure" value="1"/>
    </inkml:brush>
  </inkml:definitions>
  <inkml:trace contextRef="#ctx0" brushRef="#br0">703 5533,'332'28,"-55"-1,-182-27,-73-3,1 1,-1 1,0 1,0 1,1 1,-1 1,0 1,0 1,-1 1,0 0,0 2,0 1,-1 0,0 1,9 8,130 111,-141-114,0-1,1-1,0-1,1 0,0-1,1-2,0 0,1-1,8 1,11 6,186 60,-160-49,63 13,286-41,-350 3,0 2,0 4,0 2,58 16,459 124,-319-81,90 68,-231-84,-53 8,-65-53,-1-2,1 1,0 0,1-1,-1 0,1 0,0 0,1-1,-1 0,1 0,0-1,-1 0,4 1,169 49,99 85,-252-122,21 15,1-3,2-2,36 14,-57-30,-4-2,1 1,-1 2,-1 0,0 2,0 0,-1 2,-1 0,1 3,-14-10,1 0,0 0,0-1,1-1,0 0,0 0,0-1,1-1,-1 0,1 0,0-1,1-1,-1 0,0 0,1-2,2 1,154-4,-164 2,0 0,1 0,-1-1,0 0,0 0,-1 0,1 0,0-1,-1 0,1 0,-1 0,0-1,0 1,1-2,41-27,-39 30,-1 1,1 0,-1 0,1 1,-1 0,1 0,0 0,-1 1,1 0,-1 0,1 1,-1 0,0 0,0 0,1 1,-2 0,1 0,0 0,-1 1,1 0,-1 0,0 1,0-1,-1 1,1 0,-1 0,3 6,4 1,-17-24,-19-25,-26-33,3-2,-29-60,-27-27,96 137,7 18,0-1,0 1,-1-1,1 1,-1 0,0 0,0 0,0 0,-1 0,0 0,1 0,-1 1,-1-1,1 1,0 0,-1 0,0 0,1 1,-1-1,0 1,0 0,-4-1,-12-2,15 5,0-1,0 1,-1-1,1 0,0-1,0 1,0-1,1 0,-1 0,0-1,1 1,-1-1,1 0,0 0,0 0,0-1,0 0,1 1,0-1,-1-1,1 1,1 0,-1-1,1 1,-1-1,0-4,-2-20,1 0,2 0,1-1,2 1,3-29,0-18,-3 55,0 17,0 1,0-1,0 0,-1 0,1 0,-1 1,0-1,0 0,0 0,0 0,-1 0,1 1,-1-1,0 0,0 1,-1-1,1 0,-1 1,1 0,-1-1,0 1,-1 0,1 0,-1 0,1 0,-1 0,0 1,0-1,0 1,0 0,0 0,0 0,-1 0,1 0,-1 1,0-1,-134-14,20-50,-27-77,142 140,0-1,0 0,-1 1,1-1,-1 1,0 0,0 1,0-1,0 1,-1-1,1 1,-1 0,1 1,-1-1,0 1,0 0,1 0,-1 1,0-1,0 1,0 0,0 0,0 1,0-1,1 1,-1 0,0 1,0-1,-4 3,-110 110,80-60,47-76,105-76,-69 68,-87 13,-41-7,10 3,1-2,2-4,-15-10,-86-34,102 52,0-3,1-2,-10-9,-20-3,-2 3,-1 6,-1 3,-52-2,-92-30,114 20,122 32,1-1,0 0,0 0,0-1,1 0,0 0,0-1,0 0,1-1,0 0,1 0,-1-1,2 0,-1 0,1-2,-65-68,20 40,-2 2,-2 2,0 2,-3 3,-49-18,-154-9,235 50,-1 1,0 0,0 2,-1 2,1 0,-6 2,18 0,-1-1,0 0,1-1,-1-1,1 0,0-1,0-1,0 0,0-1,-10-6,-101-57,82 41,2-3,1-1,2-1,1-3,0-3,26 27,-4-3,-4-6,0 1,-1 2,-2 0,1 1,-2 1,-3 0,13 10,-1-2,2 0,-1 0,1-1,0-1,1 0,0-1,0 0,-2-4,6 5,-5-8,0 1,-1 1,-1 0,0 1,-2 0,1 2,-14-9,-287-181,42 101,252 93,-1 1,1 1,-2 0,1 2,0 1,-1 1,0 1,0 2,-7 0,-214 4,118 22,133-23,-1-1,0 1,0-1,0 1,0 1,-1-1,1 0,-1 1,0 0,0-1,0 1,0 1,-1-1,0 0,0 1,0-1,0 1,81 241,-75-216</inkml:trace>
  <inkml:trace contextRef="#ctx0" brushRef="#br0" timeOffset="10136.412">730 4925,'0'5,"-1"-4,1 0,-1 0,1 0,0 1,-1-1,1 0,0 0,0 0,0 1,0-1,0 0,0 0,0 1,0-1,0 0,1 0,-1 0,1 0,-1 1,0-1,1 0,0 0,-1 0,1 0,0 0,-1 0,1 0,0 0,0-1,0 1,0 0,0 0,0-1,0 1,0-1,0 1,0 0,0-1,1 0,-1 1,0-1,0 0,0 0,1 0,-1 0,0 0,0 0,0 0,1 0,83-53,-46 12,-1-1,-1-1,-3-2,-2-2,-2-1,-2-1,-2-2,-3 0,11-35,25-45,-21 75,-35 72,-11 18,-1 1,-1-2,-2 0,-14 28,-3 10,-130 353,35-227,123-196,0 0,0 0,0 1,0-1,0 0,0 0,1 0,-1 1,1-1,-1 0,0 1,1-1,0 0,-1 1,1-1,0 1,0-1,0 0,0 1,0-1,0 1,0-1,0 1,1-1,-1 0,1 1,-1-1,1 0,-1 1,1-1,0 0,-1 1,1-1,0 0,0 0,0 0,0 0,0 0,0 0,0 0,1 0,-1-1,0 1,0 0,1-1,-1 1,0-1,1 1,-1-1,0 0,1 1,-1-1,1 0,-1 0,1 0,-1 0,1 0,-1 0,1-1,91-59,-66 38,154-111,-179 131,-1 1,1 0,0-1,0 1,0 0,0 0,0 0,0 0,0 0,1 0,-1 1,0-1,0 1,1 0,-1-1,0 1,1 0,-1 0,0 0,1 1,-1-1,0 1,0-1,1 1,-1 0,0 0,0 0,0 0,0 0,0 0,0 0,0 1,0-1,-1 1,1-1,-1 1,1 0,-1 0,1 0,-1 0,1 1,34 156,-22-123,-12-28,1 0,0 0,0 0,1 0,0-1,0 0,1 1,-1-2,2 1,-1 0,1-1,4 3,87 70,85 18,-82-2,-90-90,0 1,0-1,1-1,0 0,0 0,0-1,1-1,-1 1,0-2,1 0,0 0,-1-1,1-1,-1 0,1 0,-1-1,1 0,-1-1,0-1,0 0,0 0,-1-1,0 0,1-1,-2 0,1-1,-1 0,0 0,6-7,32-25,-20 16,2 0,0 2,2 1,32-16,59-23,-92 52,-29 8,-1-1,1 0,-1 0,1 1,-1-1,1 0,-1 1,0-1,1 1,-1-1,0 1,1-1,-1 1,0-1,1 1,-1-1,0 1,0-1,0 1,0-1,1 1,-1-1,0 1,0-1,0 1,0 0,0-1,0 1,-1-1,1 1,0-1,0 1,0-1,0 1,-1-1,1 1,0-1,0 1,-1-1,1 1,0-1,-1 1,1-1,-1 0,1 1,0-1,-1 0,1 1,-1-1,1 0,-1 1,1-1,-1 0,-11 13,0 0,-1-1,0-1,-1 0,0-1,-1-1,0 0,-2 0,-44 29,36-18,0 0,-2-2,0-2,0 0,-2-1,0-2,-1-1,0-2,0 0,-1-3,0 0,-1-2,0-1,1-2,-1 0,-17-4,36-2,1-2,0 0,1 0,-1-1,1 0,1-1,-1 0,1-1,1 0,-1-1,2 1,-1-2,2 1,-1-1,1-1,1 1,0-1,1 0,0-1,-1-6,-97-256,54 136,33 106,-23-24,-16 12,47 36,-1 1,1 1,-2-1,1 2,-1-1,0 1,0 0,-1 1,1 1,-1-1,-11-1,8 4,-1 1,0 0,0 1,0 1,0 0,1 1,-1 1,1 0,-1 1,1 1,0 0,0 1,-12 7,7-4,-21 12,-1-1,0-3,-2-1,0-2,-4-1,24-13,28-1,37 5,0 3,-1 2,0 1,-1 2,38 17,221 112,202 119,-223-136,-199-75,-40-23,0-2,2-2,1-1,0-3,24 7,-27-15,-1-1,1-2,1-2,-1-1,1-3,2-1,227-1,-264 1,-4-1,0 0,0 1,0-1,0 1,0-1,1 1,-1-1,0 1,0 0,0 0,1 0,-1-1,0 1,1 0,-1 1,0-1,0 0,1 0,-1 0,0 1,0-1,0 1,0-1,1 1,-1-1,0 1,0 0,0 0,0-1,0 1,0 0,0 0,-1 0,1 0,0 0,0 0,-1 0,1 0,-1 0,1 0,-1 1,1-1,-1 0,0 0,1 0,-1 1,0-1,0 0,0 0,0 1,0-1,0 0,0 1,-1-1,1 0,0 0,-10 12,0-1,-1 0,0 0,-1-1,0-1,0 0,-1 0,-1-2,0 0,-1 1,-8 3,0-1,0-2,-1 0,0-1,-1-1,0-2,0 0,0-2,0 0,0-2,-1-1,1-1,-5-1,-34-6,-1-3,2-3,0-2,-32-14,10-4,0-3,3-4,-9-10,77 43,-139-101,95 76,-2 2,-1 3,-1 3,-1 3,-1 2,-8 1,-116-19,181 35,-1 0,1-1,1 0,-1 0,0 0,1-1,0 0,0 0,0-1,1 1,0-1,0 0,0-1,1 1,0-1,0 0,1 0,0 0,0-1,0 1,1-1,0 1,0-5,4 10,0-1,0 0,0 1,0 0,1-1,-1 1,1 0,-1 0,1 0,0 0,0 1,-1-1,1 1,1 0,-1 0,0 0,0 0,0 0,0 1,1-1,-1 1,0 0,0 0,1 0,-1 0,0 1,0-1,1 1,-1 0,0 0,9-1,789 7,-588-6,-185 3,-6 2</inkml:trace>
  <inkml:trace contextRef="#ctx0" brushRef="#br1" timeOffset="17276.784">4346 5450,'-91'-33,"-516"-158,-246-134,661 217,155 84,5 4,-138-87,5-7,5-7,-33-41,134 108,3-3,2-2,3-2,3-3,2-2,-30-58,28 17,36 77,-1 1,-1 0,-1 0,-1 2,-2 0,-1 1,-2-1,-37-31,-1 2,-4 2,-1 4,-3 2,-51-27,-118-26,138 42,70 47</inkml:trace>
  <inkml:trace contextRef="#ctx0" brushRef="#br1" timeOffset="18779.011">3960 5174,'-138'-108,"-463"-342,277 207,12-3,-18 20,-9 14,-88-26,20 6,-18 35,182 47,199 119,14 5,1-1,1-1,1-2,1 0,2-2,1-1,2-1,1 0,2-2,1 0,2-1,2-1,1 0,-3-24,-1 0,4-1,2 0,2 0,4-1,2 0,4 0,6-41,-8 93,2 1,-1-1,2 1,-1 0,2 0,-1 0,2 0,-1 0,1 1,1 0,0 0,1 0,-1 1,5-4,-11 12,1 1,-1-1,1 1,0-1,-1 1,1-1,0 1,-1-1,1 1,0 0,-1-1,1 1,0 0,0 0,-1 0,1-1,0 1,0 0,0 0,-1 0,1 0,0 0,0 0,0 1,-1-1,1 0,0 0,0 0,-1 1,1-1,0 0,-1 1,1-1,0 1,-1-1,1 1,0-1,-1 1,1-1,-1 1,1 0,-1-1,1 1,-1 0,0-1,1 1,-1 0,0 0,0-1,1 1,-1 0,0 0,0-1,0 1,0 1,12 115,-13-81,3 389,11-291</inkml:trace>
  <inkml:trace contextRef="#ctx0" brushRef="#br1" timeOffset="20665.929">4126 5036,'-185'-96,"-120"-41,217 100,-41-17,-3 5,-88-17,202 62,0 0,0-1,1-1,-1-1,1 0,0-1,1-1,0-1,1 0,0-1,-7-7,-196-202,188 183,2-1,1-1,3-1,1-2,1 0,3-1,2-1,1-1,3 0,1-1,3 0,1-4,-38-190,-44-313,84 484,-30-178,31 237,-1-1,0 1,0 1,-1-1,-1 1,1 0,-2 1,1-1,-1 2,0-1,-1 1,1 1,-2 0,1 0,0 1,-1 0,0 1,0 0,-1 1,1 0,-11-1,-7-3,-1 1,1 2,-1 0,0 2,0 1,0 2,-10 2,8 2,-1 1,1 1,0 3,1 0,-18 9,-62 19,7-1,85-28,-1-1,0-1,0 0,-1-2,0 0,0-2,0 0,0-1,0-1,-7-2,3-2,-1-1,1-1,0-1,1-2,0 0,0-2,0 0,2-2,-1 0,1-2,1 0,1-1,-16-16,9-13,20 20</inkml:trace>
  <inkml:trace contextRef="#ctx0" brushRef="#br1" timeOffset="25790.992">5037 5395,'-102'-242,"20"24,-1 85,-3 48,54 60,-80-42,-100-44,-82 6,288 102,1-1,-1 0,1 0,0 0,0-1,1 0,-1 0,1 0,0 0,1-1,-1 1,1-1,0 0,0 0,0-4,-13-20,-93-140,90 140,2 0,2-1,0-1,3-1,0 1,2-2,-5-33,-34-175,33 178,15 53,-1 1,-1-1,0 0,0 1,-1-1,-1 1,1 0,-2 0,1 1,-1 0,-3-3,-157-161,155 165,1-1,-2 2,1 0,-1 0,0 1,0 0,-1 1,0 1,-5-2,-76-35,-153-129,161 115,62 37,-2 1,0 1,0 2,-2 1,0 1,0 1,-1 1,0 2,-12-2,5 1,21 4,-1 0,1 2,-1-1,0 2,1 0,-1 1,0 1,0 1,-12 1,20-3,1 1,0-2,0 1,0-1,0 0,1 0,-1-1,0 0,1 0,0-1,0 1,0-1,0-1,0 1,1-1,0 0,0 0,0-1,1 1,-1-2,-8-6,-83-129,76 116,-2 1,0 0,-2 2,0 1,-2 1,0 1,-19-10,-123-86,-64-64,187 145,-42-37,3-5,-50-58,94 88,2-2,2-1,2-2,2-1,-15-39,-49-92,-40-67,72 139,19 35,4-1,-24-64,42 79,3-1,2-1,-3-29,19 79,-1 2,-1-1,0 0,-1 1,0-1,-1 2,-1-1,-6-8,-46-75,59 96,0-1,0 1,0-1,0 1,0-1,0 1,-1-1,1 1,0-1,0 0,0 1,0-1,-1 1,1-1,0 1,-1 0,1-1,0 1,-1-1,1 1,0 0,-1-1,1 1,-1 0,1-1,-1 1,1 0,-1-1,1 1,-1 0,1 0,-1 0,1 0,-1-1,1 1,-1 0,1 0,-1 0,0 0,1 0,-1 0,1 1,-1-1,1 0,-1 0,1 0,-1 0,1 1,-1-1,1 0,-1 0,1 1,-1-1,1 0,0 1,-1-1,1 1,-1-1,1 0,0 1,-1-1,1 1,0 0,-2 40,11 10,2-1,3 1,1-2,3 0,6 8,16 49,-19-49,-3-9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1728"/>
          </a:xfrm>
          <a:prstGeom prst="rect">
            <a:avLst/>
          </a:prstGeom>
        </p:spPr>
        <p:txBody>
          <a:bodyPr vert="horz" lIns="91440" tIns="45720" rIns="91440" bIns="45720" rtlCol="0"/>
          <a:lstStyle>
            <a:lvl1pPr algn="r">
              <a:defRPr sz="1200"/>
            </a:lvl1pPr>
          </a:lstStyle>
          <a:p>
            <a:fld id="{46994ACF-7A62-4964-9C94-3748560C0039}" type="datetimeFigureOut">
              <a:rPr lang="en-GB" smtClean="0"/>
              <a:t>09/10/2025</a:t>
            </a:fld>
            <a:endParaRPr lang="en-GB"/>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5"/>
            <a:ext cx="3169920" cy="48172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1440" tIns="45720" rIns="91440" bIns="45720" rtlCol="0" anchor="b"/>
          <a:lstStyle>
            <a:lvl1pPr algn="r">
              <a:defRPr sz="1200"/>
            </a:lvl1pPr>
          </a:lstStyle>
          <a:p>
            <a:fld id="{65336885-982E-4D3E-8F02-417F42DA6AC8}" type="slidenum">
              <a:rPr lang="en-GB" smtClean="0"/>
              <a:t>‹#›</a:t>
            </a:fld>
            <a:endParaRPr lang="en-GB"/>
          </a:p>
        </p:txBody>
      </p:sp>
    </p:spTree>
    <p:extLst>
      <p:ext uri="{BB962C8B-B14F-4D97-AF65-F5344CB8AC3E}">
        <p14:creationId xmlns:p14="http://schemas.microsoft.com/office/powerpoint/2010/main" val="322973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90986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26266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495659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31056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GB"/>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75186" y="6395029"/>
            <a:ext cx="2057400" cy="365125"/>
          </a:xfrm>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127952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98117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33761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99575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416197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GB"/>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12390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GB"/>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75186" y="6395029"/>
            <a:ext cx="2057400" cy="365125"/>
          </a:xfrm>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2356405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GB"/>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075D4558-F765-4DC8-9C03-4CEB7A24615D}" type="slidenum">
              <a:rPr lang="en-GB" smtClean="0"/>
              <a:t>‹#›</a:t>
            </a:fld>
            <a:endParaRPr lang="en-GB"/>
          </a:p>
        </p:txBody>
      </p:sp>
    </p:spTree>
    <p:extLst>
      <p:ext uri="{BB962C8B-B14F-4D97-AF65-F5344CB8AC3E}">
        <p14:creationId xmlns:p14="http://schemas.microsoft.com/office/powerpoint/2010/main" val="157088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86600" y="644842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D4558-F765-4DC8-9C03-4CEB7A24615D}" type="slidenum">
              <a:rPr lang="en-GB" smtClean="0"/>
              <a:t>‹#›</a:t>
            </a:fld>
            <a:endParaRPr lang="en-GB"/>
          </a:p>
        </p:txBody>
      </p:sp>
      <p:pic>
        <p:nvPicPr>
          <p:cNvPr id="8" name="Picture 7">
            <a:extLst>
              <a:ext uri="{FF2B5EF4-FFF2-40B4-BE49-F238E27FC236}">
                <a16:creationId xmlns:a16="http://schemas.microsoft.com/office/drawing/2014/main" id="{CFA387C3-7D84-403E-8A45-D633CDF2DC64}"/>
              </a:ext>
            </a:extLst>
          </p:cNvPr>
          <p:cNvPicPr>
            <a:picLocks noChangeAspect="1"/>
          </p:cNvPicPr>
          <p:nvPr userDrawn="1"/>
        </p:nvPicPr>
        <p:blipFill rotWithShape="1">
          <a:blip r:embed="rId8"/>
          <a:srcRect l="20835" t="19535" r="20936" b="19697"/>
          <a:stretch/>
        </p:blipFill>
        <p:spPr>
          <a:xfrm>
            <a:off x="92363" y="1"/>
            <a:ext cx="1049408" cy="1108364"/>
          </a:xfrm>
          <a:prstGeom prst="rect">
            <a:avLst/>
          </a:prstGeom>
        </p:spPr>
      </p:pic>
    </p:spTree>
    <p:extLst>
      <p:ext uri="{BB962C8B-B14F-4D97-AF65-F5344CB8AC3E}">
        <p14:creationId xmlns:p14="http://schemas.microsoft.com/office/powerpoint/2010/main" val="198065244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86600" y="644842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D4558-F765-4DC8-9C03-4CEB7A24615D}" type="slidenum">
              <a:rPr lang="en-GB" smtClean="0"/>
              <a:t>‹#›</a:t>
            </a:fld>
            <a:endParaRPr lang="en-GB"/>
          </a:p>
        </p:txBody>
      </p:sp>
      <p:pic>
        <p:nvPicPr>
          <p:cNvPr id="8" name="Picture 7">
            <a:extLst>
              <a:ext uri="{FF2B5EF4-FFF2-40B4-BE49-F238E27FC236}">
                <a16:creationId xmlns:a16="http://schemas.microsoft.com/office/drawing/2014/main" id="{CFA387C3-7D84-403E-8A45-D633CDF2DC64}"/>
              </a:ext>
            </a:extLst>
          </p:cNvPr>
          <p:cNvPicPr>
            <a:picLocks noChangeAspect="1"/>
          </p:cNvPicPr>
          <p:nvPr userDrawn="1"/>
        </p:nvPicPr>
        <p:blipFill rotWithShape="1">
          <a:blip r:embed="rId8"/>
          <a:srcRect l="20835" t="19535" r="20936" b="19697"/>
          <a:stretch/>
        </p:blipFill>
        <p:spPr>
          <a:xfrm>
            <a:off x="8426904" y="0"/>
            <a:ext cx="717095" cy="757382"/>
          </a:xfrm>
          <a:prstGeom prst="rect">
            <a:avLst/>
          </a:prstGeom>
        </p:spPr>
      </p:pic>
    </p:spTree>
    <p:extLst>
      <p:ext uri="{BB962C8B-B14F-4D97-AF65-F5344CB8AC3E}">
        <p14:creationId xmlns:p14="http://schemas.microsoft.com/office/powerpoint/2010/main" val="1890822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57000-3899-4C7C-BBA5-FE6D737479AE}"/>
              </a:ext>
            </a:extLst>
          </p:cNvPr>
          <p:cNvSpPr txBox="1"/>
          <p:nvPr/>
        </p:nvSpPr>
        <p:spPr>
          <a:xfrm>
            <a:off x="163286" y="1192230"/>
            <a:ext cx="8817427" cy="5370701"/>
          </a:xfrm>
          <a:prstGeom prst="rect">
            <a:avLst/>
          </a:prstGeom>
          <a:noFill/>
        </p:spPr>
        <p:txBody>
          <a:bodyPr wrap="square">
            <a:spAutoFit/>
          </a:bodyPr>
          <a:lstStyle/>
          <a:p>
            <a:pPr algn="ctr"/>
            <a:r>
              <a:rPr lang="en-GB" sz="2700" b="0" i="0" u="none" strike="noStrike" baseline="0" dirty="0">
                <a:solidFill>
                  <a:srgbClr val="000000"/>
                </a:solidFill>
                <a:latin typeface="Times New Roman" panose="02020603050405020304" pitchFamily="18" charset="0"/>
              </a:rPr>
              <a:t> </a:t>
            </a:r>
            <a:r>
              <a:rPr lang="en-GB" sz="2700" i="0" u="none" strike="noStrike" baseline="0" dirty="0">
                <a:solidFill>
                  <a:srgbClr val="000000"/>
                </a:solidFill>
                <a:latin typeface="Arial" panose="020B0604020202020204" pitchFamily="34" charset="0"/>
                <a:cs typeface="Arial" panose="020B0604020202020204" pitchFamily="34" charset="0"/>
              </a:rPr>
              <a:t>KING FAHD UNIVERSITY OF PETROLEUM &amp; MINERALS</a:t>
            </a:r>
          </a:p>
          <a:p>
            <a:pPr algn="ctr"/>
            <a:endParaRPr lang="en-GB" sz="2700" dirty="0">
              <a:solidFill>
                <a:srgbClr val="000000"/>
              </a:solidFill>
              <a:latin typeface="Arial" panose="020B0604020202020204" pitchFamily="34" charset="0"/>
              <a:cs typeface="Arial" panose="020B0604020202020204" pitchFamily="34" charset="0"/>
            </a:endParaRPr>
          </a:p>
          <a:p>
            <a:pPr algn="ctr"/>
            <a:r>
              <a:rPr lang="en-GB" sz="2700" i="0" u="none" strike="noStrike" baseline="0" dirty="0">
                <a:solidFill>
                  <a:srgbClr val="000000"/>
                </a:solidFill>
                <a:latin typeface="Arial" panose="020B0604020202020204" pitchFamily="34" charset="0"/>
                <a:cs typeface="Arial" panose="020B0604020202020204" pitchFamily="34" charset="0"/>
              </a:rPr>
              <a:t>BUSINESS SCHOOL </a:t>
            </a:r>
          </a:p>
          <a:p>
            <a:pPr algn="ctr"/>
            <a:endParaRPr lang="en-GB" sz="2700" i="0" u="none" strike="noStrike" baseline="0" dirty="0">
              <a:solidFill>
                <a:srgbClr val="000000"/>
              </a:solidFill>
              <a:latin typeface="Arial" panose="020B0604020202020204" pitchFamily="34" charset="0"/>
              <a:cs typeface="Arial" panose="020B0604020202020204" pitchFamily="34" charset="0"/>
            </a:endParaRPr>
          </a:p>
          <a:p>
            <a:pPr algn="ctr"/>
            <a:r>
              <a:rPr lang="en-GB" sz="2700" i="0" u="none" strike="noStrike" baseline="0" dirty="0">
                <a:solidFill>
                  <a:srgbClr val="000000"/>
                </a:solidFill>
                <a:latin typeface="Arial" panose="020B0604020202020204" pitchFamily="34" charset="0"/>
                <a:cs typeface="Arial" panose="020B0604020202020204" pitchFamily="34" charset="0"/>
              </a:rPr>
              <a:t>DEPARTMENT OF INFORMATION SYSTEM &amp; OPERATIONS MANAGEMENT </a:t>
            </a:r>
          </a:p>
          <a:p>
            <a:pPr algn="ctr"/>
            <a:endParaRPr lang="en-GB" sz="2700" dirty="0">
              <a:solidFill>
                <a:srgbClr val="000000"/>
              </a:solidFill>
              <a:latin typeface="Arial" panose="020B0604020202020204" pitchFamily="34" charset="0"/>
              <a:cs typeface="Arial" panose="020B0604020202020204" pitchFamily="34" charset="0"/>
            </a:endParaRPr>
          </a:p>
          <a:p>
            <a:pPr algn="ctr"/>
            <a:r>
              <a:rPr lang="en-GB" sz="2500" b="1" dirty="0">
                <a:solidFill>
                  <a:srgbClr val="000000"/>
                </a:solidFill>
                <a:latin typeface="Arial" panose="020B0604020202020204" pitchFamily="34" charset="0"/>
                <a:cs typeface="Arial" panose="020B0604020202020204" pitchFamily="34" charset="0"/>
              </a:rPr>
              <a:t>MANAGEMENT SCIENCE OM 511</a:t>
            </a:r>
          </a:p>
          <a:p>
            <a:pPr algn="ctr"/>
            <a:endParaRPr lang="en-GB" sz="2800" b="1" dirty="0">
              <a:solidFill>
                <a:srgbClr val="000000"/>
              </a:solidFill>
              <a:latin typeface="Arial" panose="020B0604020202020204" pitchFamily="34" charset="0"/>
              <a:cs typeface="Arial" panose="020B0604020202020204" pitchFamily="34" charset="0"/>
            </a:endParaRPr>
          </a:p>
          <a:p>
            <a:pPr algn="ctr"/>
            <a:r>
              <a:rPr lang="en-GB" sz="2800" b="1" dirty="0">
                <a:solidFill>
                  <a:srgbClr val="000000"/>
                </a:solidFill>
                <a:latin typeface="Arial" panose="020B0604020202020204" pitchFamily="34" charset="0"/>
                <a:cs typeface="Arial" panose="020B0604020202020204" pitchFamily="34" charset="0"/>
              </a:rPr>
              <a:t>03 – </a:t>
            </a:r>
            <a:r>
              <a:rPr lang="en-GB" sz="2800" b="1" i="0" u="none" strike="noStrike" baseline="0" dirty="0">
                <a:latin typeface="RotisSerifStd-Bold"/>
              </a:rPr>
              <a:t>Sensitivity Analysis</a:t>
            </a:r>
          </a:p>
          <a:p>
            <a:pPr algn="ctr"/>
            <a:endParaRPr lang="en-GB" sz="2800" b="1" i="0" u="none" strike="noStrike" baseline="0" dirty="0">
              <a:latin typeface="RotisSerifStd-Bold"/>
            </a:endParaRPr>
          </a:p>
          <a:p>
            <a:pPr algn="ctr"/>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Igor Barahona</a:t>
            </a:r>
          </a:p>
        </p:txBody>
      </p:sp>
      <p:pic>
        <p:nvPicPr>
          <p:cNvPr id="1026" name="Picture 2">
            <a:extLst>
              <a:ext uri="{FF2B5EF4-FFF2-40B4-BE49-F238E27FC236}">
                <a16:creationId xmlns:a16="http://schemas.microsoft.com/office/drawing/2014/main" id="{56033A82-0C87-47B8-A8A0-8890A4DC0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02" y="-9332"/>
            <a:ext cx="6534538" cy="12167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5C54DC9-8142-4B06-9932-C009E031D12F}"/>
              </a:ext>
            </a:extLst>
          </p:cNvPr>
          <p:cNvSpPr txBox="1"/>
          <p:nvPr/>
        </p:nvSpPr>
        <p:spPr>
          <a:xfrm>
            <a:off x="93306" y="6444219"/>
            <a:ext cx="3433666" cy="369332"/>
          </a:xfrm>
          <a:prstGeom prst="rect">
            <a:avLst/>
          </a:prstGeom>
          <a:noFill/>
        </p:spPr>
        <p:txBody>
          <a:bodyPr wrap="square">
            <a:spAutoFit/>
          </a:bodyPr>
          <a:lstStyle/>
          <a:p>
            <a:pPr algn="ctr"/>
            <a:r>
              <a:rPr lang="en-GB" sz="1800" i="0" u="none" strike="noStrike" baseline="0" dirty="0">
                <a:solidFill>
                  <a:srgbClr val="000000"/>
                </a:solidFill>
                <a:latin typeface="Arial" panose="020B0604020202020204" pitchFamily="34" charset="0"/>
                <a:cs typeface="Arial" panose="020B0604020202020204" pitchFamily="34" charset="0"/>
              </a:rPr>
              <a:t>DHAHRAN, SAUDI ARABIA </a:t>
            </a:r>
            <a:endParaRPr lang="en-GB" sz="1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A97B01B-5B9A-4194-9D61-B092014212EA}"/>
              </a:ext>
            </a:extLst>
          </p:cNvPr>
          <p:cNvSpPr>
            <a:spLocks noGrp="1"/>
          </p:cNvSpPr>
          <p:nvPr>
            <p:ph type="sldNum" sz="quarter" idx="12"/>
          </p:nvPr>
        </p:nvSpPr>
        <p:spPr/>
        <p:txBody>
          <a:bodyPr/>
          <a:lstStyle/>
          <a:p>
            <a:fld id="{075D4558-F765-4DC8-9C03-4CEB7A24615D}" type="slidenum">
              <a:rPr lang="en-GB" smtClean="0"/>
              <a:t>1</a:t>
            </a:fld>
            <a:endParaRPr lang="en-GB"/>
          </a:p>
        </p:txBody>
      </p:sp>
    </p:spTree>
    <p:extLst>
      <p:ext uri="{BB962C8B-B14F-4D97-AF65-F5344CB8AC3E}">
        <p14:creationId xmlns:p14="http://schemas.microsoft.com/office/powerpoint/2010/main" val="39215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6CE09904-1D63-456B-8D42-B60DEB851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89" y="213059"/>
            <a:ext cx="6760028" cy="6243895"/>
          </a:xfrm>
          <a:prstGeom prst="rect">
            <a:avLst/>
          </a:prstGeom>
        </p:spPr>
      </p:pic>
      <p:sp>
        <p:nvSpPr>
          <p:cNvPr id="5" name="TextBox 4">
            <a:extLst>
              <a:ext uri="{FF2B5EF4-FFF2-40B4-BE49-F238E27FC236}">
                <a16:creationId xmlns:a16="http://schemas.microsoft.com/office/drawing/2014/main" id="{EED809FF-4201-43B0-993A-4A6736BD9619}"/>
              </a:ext>
            </a:extLst>
          </p:cNvPr>
          <p:cNvSpPr txBox="1"/>
          <p:nvPr/>
        </p:nvSpPr>
        <p:spPr>
          <a:xfrm>
            <a:off x="1035702" y="6456954"/>
            <a:ext cx="7091265" cy="369332"/>
          </a:xfrm>
          <a:prstGeom prst="rect">
            <a:avLst/>
          </a:prstGeom>
          <a:noFill/>
        </p:spPr>
        <p:txBody>
          <a:bodyPr wrap="square" rtlCol="0">
            <a:spAutoFit/>
          </a:bodyPr>
          <a:lstStyle/>
          <a:p>
            <a:pPr algn="ctr"/>
            <a:r>
              <a:rPr lang="en-GB" dirty="0"/>
              <a:t>Figure 3.1,  page 98, chapter 3,  Anderson’s book</a:t>
            </a:r>
          </a:p>
        </p:txBody>
      </p:sp>
      <p:sp>
        <p:nvSpPr>
          <p:cNvPr id="6" name="TextBox 5">
            <a:extLst>
              <a:ext uri="{FF2B5EF4-FFF2-40B4-BE49-F238E27FC236}">
                <a16:creationId xmlns:a16="http://schemas.microsoft.com/office/drawing/2014/main" id="{C5B38696-E66E-4F5E-99E3-6FAED58C6F50}"/>
              </a:ext>
            </a:extLst>
          </p:cNvPr>
          <p:cNvSpPr txBox="1"/>
          <p:nvPr/>
        </p:nvSpPr>
        <p:spPr>
          <a:xfrm>
            <a:off x="4194111" y="1421952"/>
            <a:ext cx="4572000" cy="1477328"/>
          </a:xfrm>
          <a:prstGeom prst="rect">
            <a:avLst/>
          </a:prstGeom>
          <a:noFill/>
        </p:spPr>
        <p:txBody>
          <a:bodyPr wrap="square">
            <a:spAutoFit/>
          </a:bodyPr>
          <a:lstStyle/>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Rotating the OF </a:t>
            </a:r>
            <a:r>
              <a:rPr lang="en-GB" sz="1800" b="1" dirty="0">
                <a:latin typeface="Arial" panose="020B0604020202020204" pitchFamily="34" charset="0"/>
                <a:cs typeface="Arial" panose="020B0604020202020204" pitchFamily="34" charset="0"/>
              </a:rPr>
              <a:t>clockwise</a:t>
            </a:r>
            <a:r>
              <a:rPr lang="en-GB" sz="1800" dirty="0">
                <a:latin typeface="Arial" panose="020B0604020202020204" pitchFamily="34" charset="0"/>
                <a:cs typeface="Arial" panose="020B0604020202020204" pitchFamily="34" charset="0"/>
              </a:rPr>
              <a:t> causes the slope to become </a:t>
            </a:r>
            <a:r>
              <a:rPr lang="en-GB" sz="1800" b="1" dirty="0">
                <a:latin typeface="Arial" panose="020B0604020202020204" pitchFamily="34" charset="0"/>
                <a:cs typeface="Arial" panose="020B0604020202020204" pitchFamily="34" charset="0"/>
              </a:rPr>
              <a:t>more </a:t>
            </a:r>
            <a:r>
              <a:rPr lang="en-GB" b="1" dirty="0">
                <a:latin typeface="Arial" panose="020B0604020202020204" pitchFamily="34" charset="0"/>
                <a:cs typeface="Arial" panose="020B0604020202020204" pitchFamily="34" charset="0"/>
              </a:rPr>
              <a:t>negative</a:t>
            </a:r>
            <a:endParaRPr lang="en-GB" sz="18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GB"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Slope of </a:t>
            </a:r>
            <a:r>
              <a:rPr lang="en-GB" sz="1800" b="1" dirty="0">
                <a:solidFill>
                  <a:srgbClr val="0000CC"/>
                </a:solidFill>
                <a:latin typeface="Arial" panose="020B0604020202020204" pitchFamily="34" charset="0"/>
                <a:cs typeface="Arial" panose="020B0604020202020204" pitchFamily="34" charset="0"/>
              </a:rPr>
              <a:t>Line B</a:t>
            </a:r>
            <a:r>
              <a:rPr lang="en-GB" sz="1800" dirty="0">
                <a:latin typeface="Arial" panose="020B0604020202020204" pitchFamily="34" charset="0"/>
                <a:cs typeface="Arial" panose="020B0604020202020204" pitchFamily="34" charset="0"/>
              </a:rPr>
              <a:t> provides an upper limit for the slope of the OF</a:t>
            </a:r>
          </a:p>
        </p:txBody>
      </p:sp>
      <p:sp>
        <p:nvSpPr>
          <p:cNvPr id="7" name="Arc 6">
            <a:extLst>
              <a:ext uri="{FF2B5EF4-FFF2-40B4-BE49-F238E27FC236}">
                <a16:creationId xmlns:a16="http://schemas.microsoft.com/office/drawing/2014/main" id="{DF277B22-1FB9-4F63-BC2B-64345F5CC813}"/>
              </a:ext>
            </a:extLst>
          </p:cNvPr>
          <p:cNvSpPr/>
          <p:nvPr/>
        </p:nvSpPr>
        <p:spPr>
          <a:xfrm rot="16710326">
            <a:off x="711035" y="746837"/>
            <a:ext cx="737118" cy="541176"/>
          </a:xfrm>
          <a:prstGeom prst="arc">
            <a:avLst/>
          </a:prstGeom>
          <a:ln w="12700">
            <a:solidFill>
              <a:srgbClr val="0000CC"/>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7">
            <a:extLst>
              <a:ext uri="{FF2B5EF4-FFF2-40B4-BE49-F238E27FC236}">
                <a16:creationId xmlns:a16="http://schemas.microsoft.com/office/drawing/2014/main" id="{227BC895-596D-4FAD-9DFF-7E08710D6478}"/>
              </a:ext>
            </a:extLst>
          </p:cNvPr>
          <p:cNvSpPr/>
          <p:nvPr/>
        </p:nvSpPr>
        <p:spPr>
          <a:xfrm rot="6044872">
            <a:off x="4380722" y="5318525"/>
            <a:ext cx="737118" cy="541176"/>
          </a:xfrm>
          <a:prstGeom prst="arc">
            <a:avLst/>
          </a:prstGeom>
          <a:ln w="12700">
            <a:solidFill>
              <a:srgbClr val="0000CC"/>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B3BA7D5A-8DCF-4D41-8FD5-1E9E17120BE3}"/>
              </a:ext>
            </a:extLst>
          </p:cNvPr>
          <p:cNvSpPr txBox="1"/>
          <p:nvPr/>
        </p:nvSpPr>
        <p:spPr>
          <a:xfrm rot="2973309">
            <a:off x="2468767" y="2768725"/>
            <a:ext cx="927073" cy="338554"/>
          </a:xfrm>
          <a:prstGeom prst="rect">
            <a:avLst/>
          </a:prstGeom>
          <a:noFill/>
        </p:spPr>
        <p:txBody>
          <a:bodyPr wrap="square">
            <a:spAutoFit/>
          </a:bodyPr>
          <a:lstStyle/>
          <a:p>
            <a:r>
              <a:rPr lang="en-GB" sz="1600" i="1" dirty="0">
                <a:solidFill>
                  <a:srgbClr val="0000CC"/>
                </a:solidFill>
                <a:latin typeface="Arial" panose="020B0604020202020204" pitchFamily="34" charset="0"/>
                <a:cs typeface="Arial" panose="020B0604020202020204" pitchFamily="34" charset="0"/>
              </a:rPr>
              <a:t>Line A</a:t>
            </a:r>
            <a:endParaRPr lang="en-GB" sz="1600" i="1" dirty="0"/>
          </a:p>
        </p:txBody>
      </p:sp>
      <p:sp>
        <p:nvSpPr>
          <p:cNvPr id="10" name="TextBox 9">
            <a:extLst>
              <a:ext uri="{FF2B5EF4-FFF2-40B4-BE49-F238E27FC236}">
                <a16:creationId xmlns:a16="http://schemas.microsoft.com/office/drawing/2014/main" id="{83EA4348-C981-49F2-9ECA-E560C7C552AC}"/>
              </a:ext>
            </a:extLst>
          </p:cNvPr>
          <p:cNvSpPr txBox="1"/>
          <p:nvPr/>
        </p:nvSpPr>
        <p:spPr>
          <a:xfrm rot="1877861">
            <a:off x="2013742" y="3386729"/>
            <a:ext cx="927073" cy="338554"/>
          </a:xfrm>
          <a:prstGeom prst="rect">
            <a:avLst/>
          </a:prstGeom>
          <a:noFill/>
        </p:spPr>
        <p:txBody>
          <a:bodyPr wrap="square">
            <a:spAutoFit/>
          </a:bodyPr>
          <a:lstStyle/>
          <a:p>
            <a:r>
              <a:rPr lang="en-GB" sz="1600" i="1" dirty="0">
                <a:solidFill>
                  <a:srgbClr val="C00000"/>
                </a:solidFill>
                <a:latin typeface="Arial" panose="020B0604020202020204" pitchFamily="34" charset="0"/>
                <a:cs typeface="Arial" panose="020B0604020202020204" pitchFamily="34" charset="0"/>
              </a:rPr>
              <a:t>Line B</a:t>
            </a:r>
            <a:endParaRPr lang="en-GB" sz="1600" i="1" dirty="0">
              <a:solidFill>
                <a:srgbClr val="C00000"/>
              </a:solidFill>
            </a:endParaRPr>
          </a:p>
        </p:txBody>
      </p:sp>
      <p:sp>
        <p:nvSpPr>
          <p:cNvPr id="2" name="Slide Number Placeholder 1">
            <a:extLst>
              <a:ext uri="{FF2B5EF4-FFF2-40B4-BE49-F238E27FC236}">
                <a16:creationId xmlns:a16="http://schemas.microsoft.com/office/drawing/2014/main" id="{9974CDEF-A943-40DE-B707-3F776D420AA3}"/>
              </a:ext>
            </a:extLst>
          </p:cNvPr>
          <p:cNvSpPr>
            <a:spLocks noGrp="1"/>
          </p:cNvSpPr>
          <p:nvPr>
            <p:ph type="sldNum" sz="quarter" idx="12"/>
          </p:nvPr>
        </p:nvSpPr>
        <p:spPr/>
        <p:txBody>
          <a:bodyPr/>
          <a:lstStyle/>
          <a:p>
            <a:fld id="{075D4558-F765-4DC8-9C03-4CEB7A24615D}" type="slidenum">
              <a:rPr lang="en-GB" smtClean="0"/>
              <a:t>10</a:t>
            </a:fld>
            <a:endParaRPr lang="en-GB"/>
          </a:p>
        </p:txBody>
      </p:sp>
    </p:spTree>
    <p:extLst>
      <p:ext uri="{BB962C8B-B14F-4D97-AF65-F5344CB8AC3E}">
        <p14:creationId xmlns:p14="http://schemas.microsoft.com/office/powerpoint/2010/main" val="199794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09469722-F214-4C17-8ACD-E41ACA72E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1" y="634482"/>
            <a:ext cx="6932649" cy="5943600"/>
          </a:xfrm>
          <a:prstGeom prst="rect">
            <a:avLst/>
          </a:prstGeom>
        </p:spPr>
      </p:pic>
      <p:sp>
        <p:nvSpPr>
          <p:cNvPr id="9" name="Arc 8">
            <a:extLst>
              <a:ext uri="{FF2B5EF4-FFF2-40B4-BE49-F238E27FC236}">
                <a16:creationId xmlns:a16="http://schemas.microsoft.com/office/drawing/2014/main" id="{99B6040D-FC3B-4392-BBC9-B88B85E703EE}"/>
              </a:ext>
            </a:extLst>
          </p:cNvPr>
          <p:cNvSpPr/>
          <p:nvPr/>
        </p:nvSpPr>
        <p:spPr>
          <a:xfrm rot="16662780">
            <a:off x="961052" y="2715254"/>
            <a:ext cx="606490" cy="877078"/>
          </a:xfrm>
          <a:prstGeom prst="arc">
            <a:avLst>
              <a:gd name="adj1" fmla="val 15474319"/>
              <a:gd name="adj2" fmla="val 19310308"/>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9">
            <a:extLst>
              <a:ext uri="{FF2B5EF4-FFF2-40B4-BE49-F238E27FC236}">
                <a16:creationId xmlns:a16="http://schemas.microsoft.com/office/drawing/2014/main" id="{913DE85D-F107-4085-B9FF-5D566547FBF9}"/>
              </a:ext>
            </a:extLst>
          </p:cNvPr>
          <p:cNvSpPr/>
          <p:nvPr/>
        </p:nvSpPr>
        <p:spPr>
          <a:xfrm rot="5586152">
            <a:off x="5541234" y="4913250"/>
            <a:ext cx="606490" cy="877078"/>
          </a:xfrm>
          <a:prstGeom prst="arc">
            <a:avLst>
              <a:gd name="adj1" fmla="val 15474319"/>
              <a:gd name="adj2" fmla="val 19310308"/>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C31E77F8-0A79-4CFA-8384-94D2781C0C1B}"/>
              </a:ext>
            </a:extLst>
          </p:cNvPr>
          <p:cNvSpPr txBox="1"/>
          <p:nvPr/>
        </p:nvSpPr>
        <p:spPr>
          <a:xfrm>
            <a:off x="3921310" y="1179675"/>
            <a:ext cx="4572000" cy="1754326"/>
          </a:xfrm>
          <a:prstGeom prst="rect">
            <a:avLst/>
          </a:prstGeom>
          <a:noFill/>
        </p:spPr>
        <p:txBody>
          <a:bodyPr wrap="square">
            <a:spAutoFit/>
          </a:bodyPr>
          <a:lstStyle/>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Rotating the OF </a:t>
            </a:r>
            <a:r>
              <a:rPr lang="en-GB" sz="1800" b="1" dirty="0">
                <a:latin typeface="Arial" panose="020B0604020202020204" pitchFamily="34" charset="0"/>
                <a:cs typeface="Arial" panose="020B0604020202020204" pitchFamily="34" charset="0"/>
              </a:rPr>
              <a:t>counter</a:t>
            </a: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clockwise</a:t>
            </a:r>
            <a:r>
              <a:rPr lang="en-GB" sz="1800" dirty="0">
                <a:latin typeface="Arial" panose="020B0604020202020204" pitchFamily="34" charset="0"/>
                <a:cs typeface="Arial" panose="020B0604020202020204" pitchFamily="34" charset="0"/>
              </a:rPr>
              <a:t> causes the slope to become </a:t>
            </a:r>
            <a:r>
              <a:rPr lang="en-GB" sz="1800" b="1" dirty="0">
                <a:latin typeface="Arial" panose="020B0604020202020204" pitchFamily="34" charset="0"/>
                <a:cs typeface="Arial" panose="020B0604020202020204" pitchFamily="34" charset="0"/>
              </a:rPr>
              <a:t>less </a:t>
            </a:r>
            <a:r>
              <a:rPr lang="en-GB" b="1" dirty="0">
                <a:latin typeface="Arial" panose="020B0604020202020204" pitchFamily="34" charset="0"/>
                <a:cs typeface="Arial" panose="020B0604020202020204" pitchFamily="34" charset="0"/>
              </a:rPr>
              <a:t>negative</a:t>
            </a:r>
            <a:endParaRPr lang="en-GB" sz="18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GB"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Slope of </a:t>
            </a:r>
            <a:r>
              <a:rPr lang="en-GB" sz="1800" b="1" dirty="0">
                <a:solidFill>
                  <a:srgbClr val="FF0000"/>
                </a:solidFill>
                <a:latin typeface="Arial" panose="020B0604020202020204" pitchFamily="34" charset="0"/>
                <a:cs typeface="Arial" panose="020B0604020202020204" pitchFamily="34" charset="0"/>
              </a:rPr>
              <a:t>Line A</a:t>
            </a:r>
            <a:r>
              <a:rPr lang="en-GB" sz="1800" dirty="0">
                <a:latin typeface="Arial" panose="020B0604020202020204" pitchFamily="34" charset="0"/>
                <a:cs typeface="Arial" panose="020B0604020202020204" pitchFamily="34" charset="0"/>
              </a:rPr>
              <a:t> provides an lower limit for the slope of the OF</a:t>
            </a:r>
          </a:p>
        </p:txBody>
      </p:sp>
      <p:sp>
        <p:nvSpPr>
          <p:cNvPr id="13" name="TextBox 12">
            <a:extLst>
              <a:ext uri="{FF2B5EF4-FFF2-40B4-BE49-F238E27FC236}">
                <a16:creationId xmlns:a16="http://schemas.microsoft.com/office/drawing/2014/main" id="{5FDF1B8F-DA27-4C3E-A548-F30F4DB56904}"/>
              </a:ext>
            </a:extLst>
          </p:cNvPr>
          <p:cNvSpPr txBox="1"/>
          <p:nvPr/>
        </p:nvSpPr>
        <p:spPr>
          <a:xfrm>
            <a:off x="1157000" y="6488668"/>
            <a:ext cx="7091265" cy="369332"/>
          </a:xfrm>
          <a:prstGeom prst="rect">
            <a:avLst/>
          </a:prstGeom>
          <a:noFill/>
        </p:spPr>
        <p:txBody>
          <a:bodyPr wrap="square" rtlCol="0">
            <a:spAutoFit/>
          </a:bodyPr>
          <a:lstStyle/>
          <a:p>
            <a:pPr algn="ctr"/>
            <a:r>
              <a:rPr lang="en-GB" dirty="0"/>
              <a:t>Figure 3.1,  page 98, chapter 3,  Anderson’s book</a:t>
            </a:r>
          </a:p>
        </p:txBody>
      </p:sp>
      <p:sp>
        <p:nvSpPr>
          <p:cNvPr id="7" name="TextBox 6">
            <a:extLst>
              <a:ext uri="{FF2B5EF4-FFF2-40B4-BE49-F238E27FC236}">
                <a16:creationId xmlns:a16="http://schemas.microsoft.com/office/drawing/2014/main" id="{0B6351AE-298F-4E6B-A773-6118D87F444B}"/>
              </a:ext>
            </a:extLst>
          </p:cNvPr>
          <p:cNvSpPr txBox="1"/>
          <p:nvPr/>
        </p:nvSpPr>
        <p:spPr>
          <a:xfrm rot="2816230">
            <a:off x="2646051" y="3104635"/>
            <a:ext cx="927073" cy="338554"/>
          </a:xfrm>
          <a:prstGeom prst="rect">
            <a:avLst/>
          </a:prstGeom>
          <a:noFill/>
        </p:spPr>
        <p:txBody>
          <a:bodyPr wrap="square">
            <a:spAutoFit/>
          </a:bodyPr>
          <a:lstStyle/>
          <a:p>
            <a:r>
              <a:rPr lang="en-GB" sz="1600" i="1" dirty="0">
                <a:solidFill>
                  <a:srgbClr val="0000CC"/>
                </a:solidFill>
                <a:latin typeface="Arial" panose="020B0604020202020204" pitchFamily="34" charset="0"/>
                <a:cs typeface="Arial" panose="020B0604020202020204" pitchFamily="34" charset="0"/>
              </a:rPr>
              <a:t>Line A</a:t>
            </a:r>
            <a:endParaRPr lang="en-GB" sz="1600" i="1" dirty="0"/>
          </a:p>
        </p:txBody>
      </p:sp>
      <p:sp>
        <p:nvSpPr>
          <p:cNvPr id="8" name="TextBox 7">
            <a:extLst>
              <a:ext uri="{FF2B5EF4-FFF2-40B4-BE49-F238E27FC236}">
                <a16:creationId xmlns:a16="http://schemas.microsoft.com/office/drawing/2014/main" id="{EDB1B1FE-6B18-4AD3-B196-96D1843611E1}"/>
              </a:ext>
            </a:extLst>
          </p:cNvPr>
          <p:cNvSpPr txBox="1"/>
          <p:nvPr/>
        </p:nvSpPr>
        <p:spPr>
          <a:xfrm rot="1560853">
            <a:off x="2325146" y="3698840"/>
            <a:ext cx="927073" cy="338554"/>
          </a:xfrm>
          <a:prstGeom prst="rect">
            <a:avLst/>
          </a:prstGeom>
          <a:noFill/>
        </p:spPr>
        <p:txBody>
          <a:bodyPr wrap="square">
            <a:spAutoFit/>
          </a:bodyPr>
          <a:lstStyle/>
          <a:p>
            <a:r>
              <a:rPr lang="en-GB" sz="1600" i="1" dirty="0">
                <a:solidFill>
                  <a:srgbClr val="C00000"/>
                </a:solidFill>
                <a:latin typeface="Arial" panose="020B0604020202020204" pitchFamily="34" charset="0"/>
                <a:cs typeface="Arial" panose="020B0604020202020204" pitchFamily="34" charset="0"/>
              </a:rPr>
              <a:t>Line B</a:t>
            </a:r>
            <a:endParaRPr lang="en-GB" sz="1600" i="1" dirty="0">
              <a:solidFill>
                <a:srgbClr val="C00000"/>
              </a:solidFill>
            </a:endParaRPr>
          </a:p>
        </p:txBody>
      </p:sp>
      <p:sp>
        <p:nvSpPr>
          <p:cNvPr id="2" name="Slide Number Placeholder 1">
            <a:extLst>
              <a:ext uri="{FF2B5EF4-FFF2-40B4-BE49-F238E27FC236}">
                <a16:creationId xmlns:a16="http://schemas.microsoft.com/office/drawing/2014/main" id="{A2833AAD-45CD-4141-85D8-930BB0CCE993}"/>
              </a:ext>
            </a:extLst>
          </p:cNvPr>
          <p:cNvSpPr>
            <a:spLocks noGrp="1"/>
          </p:cNvSpPr>
          <p:nvPr>
            <p:ph type="sldNum" sz="quarter" idx="12"/>
          </p:nvPr>
        </p:nvSpPr>
        <p:spPr/>
        <p:txBody>
          <a:bodyPr/>
          <a:lstStyle/>
          <a:p>
            <a:fld id="{075D4558-F765-4DC8-9C03-4CEB7A24615D}" type="slidenum">
              <a:rPr lang="en-GB" smtClean="0"/>
              <a:t>11</a:t>
            </a:fld>
            <a:endParaRPr lang="en-GB"/>
          </a:p>
        </p:txBody>
      </p:sp>
    </p:spTree>
    <p:extLst>
      <p:ext uri="{BB962C8B-B14F-4D97-AF65-F5344CB8AC3E}">
        <p14:creationId xmlns:p14="http://schemas.microsoft.com/office/powerpoint/2010/main" val="35670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205F94B-5922-49B0-8EF3-1C9A837CC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04" y="373224"/>
            <a:ext cx="6307495" cy="6055737"/>
          </a:xfrm>
          <a:prstGeom prst="rect">
            <a:avLst/>
          </a:prstGeom>
        </p:spPr>
      </p:pic>
      <p:sp>
        <p:nvSpPr>
          <p:cNvPr id="6" name="TextBox 5">
            <a:extLst>
              <a:ext uri="{FF2B5EF4-FFF2-40B4-BE49-F238E27FC236}">
                <a16:creationId xmlns:a16="http://schemas.microsoft.com/office/drawing/2014/main" id="{C8E3CE28-2D69-4A6C-86D4-6E1623D2A75D}"/>
              </a:ext>
            </a:extLst>
          </p:cNvPr>
          <p:cNvSpPr txBox="1"/>
          <p:nvPr/>
        </p:nvSpPr>
        <p:spPr>
          <a:xfrm>
            <a:off x="4471696" y="194398"/>
            <a:ext cx="4572000" cy="1754326"/>
          </a:xfrm>
          <a:prstGeom prst="rect">
            <a:avLst/>
          </a:prstGeom>
          <a:noFill/>
        </p:spPr>
        <p:txBody>
          <a:bodyPr wrap="square">
            <a:spAutoFit/>
          </a:bodyPr>
          <a:lstStyle/>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Rotating the OF </a:t>
            </a:r>
            <a:r>
              <a:rPr lang="en-GB" sz="1800" b="1" dirty="0">
                <a:latin typeface="Arial" panose="020B0604020202020204" pitchFamily="34" charset="0"/>
                <a:cs typeface="Arial" panose="020B0604020202020204" pitchFamily="34" charset="0"/>
              </a:rPr>
              <a:t>counter</a:t>
            </a:r>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clockwise</a:t>
            </a:r>
            <a:r>
              <a:rPr lang="en-GB" sz="1800" dirty="0">
                <a:latin typeface="Arial" panose="020B0604020202020204" pitchFamily="34" charset="0"/>
                <a:cs typeface="Arial" panose="020B0604020202020204" pitchFamily="34" charset="0"/>
              </a:rPr>
              <a:t> causes the slope to become </a:t>
            </a:r>
            <a:r>
              <a:rPr lang="en-GB" sz="1800" b="1" dirty="0">
                <a:latin typeface="Arial" panose="020B0604020202020204" pitchFamily="34" charset="0"/>
                <a:cs typeface="Arial" panose="020B0604020202020204" pitchFamily="34" charset="0"/>
              </a:rPr>
              <a:t>less </a:t>
            </a:r>
            <a:r>
              <a:rPr lang="en-GB" b="1" dirty="0">
                <a:latin typeface="Arial" panose="020B0604020202020204" pitchFamily="34" charset="0"/>
                <a:cs typeface="Arial" panose="020B0604020202020204" pitchFamily="34" charset="0"/>
              </a:rPr>
              <a:t>negative</a:t>
            </a:r>
            <a:endParaRPr lang="en-GB" sz="18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GB"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Slope of </a:t>
            </a:r>
            <a:r>
              <a:rPr lang="en-GB" sz="1800" b="1" dirty="0">
                <a:solidFill>
                  <a:srgbClr val="0000CC"/>
                </a:solidFill>
                <a:latin typeface="Arial" panose="020B0604020202020204" pitchFamily="34" charset="0"/>
                <a:cs typeface="Arial" panose="020B0604020202020204" pitchFamily="34" charset="0"/>
              </a:rPr>
              <a:t>Line A</a:t>
            </a:r>
            <a:r>
              <a:rPr lang="en-GB" sz="1800" dirty="0">
                <a:latin typeface="Arial" panose="020B0604020202020204" pitchFamily="34" charset="0"/>
                <a:cs typeface="Arial" panose="020B0604020202020204" pitchFamily="34" charset="0"/>
              </a:rPr>
              <a:t> provides an upper limit for the slope of the OF</a:t>
            </a:r>
          </a:p>
        </p:txBody>
      </p:sp>
      <p:sp>
        <p:nvSpPr>
          <p:cNvPr id="7" name="TextBox 6">
            <a:extLst>
              <a:ext uri="{FF2B5EF4-FFF2-40B4-BE49-F238E27FC236}">
                <a16:creationId xmlns:a16="http://schemas.microsoft.com/office/drawing/2014/main" id="{8BBA8F74-A4DE-41C8-9019-45675F65F31F}"/>
              </a:ext>
            </a:extLst>
          </p:cNvPr>
          <p:cNvSpPr txBox="1"/>
          <p:nvPr/>
        </p:nvSpPr>
        <p:spPr>
          <a:xfrm>
            <a:off x="1035702" y="6428961"/>
            <a:ext cx="7091265" cy="369332"/>
          </a:xfrm>
          <a:prstGeom prst="rect">
            <a:avLst/>
          </a:prstGeom>
          <a:noFill/>
        </p:spPr>
        <p:txBody>
          <a:bodyPr wrap="square" rtlCol="0">
            <a:spAutoFit/>
          </a:bodyPr>
          <a:lstStyle/>
          <a:p>
            <a:pPr algn="ctr"/>
            <a:r>
              <a:rPr lang="en-GB" dirty="0"/>
              <a:t>Figure 3.1,  page 98, chapter 3,  Anderson’s book</a:t>
            </a:r>
          </a:p>
        </p:txBody>
      </p:sp>
      <p:sp>
        <p:nvSpPr>
          <p:cNvPr id="8" name="Arc 7">
            <a:extLst>
              <a:ext uri="{FF2B5EF4-FFF2-40B4-BE49-F238E27FC236}">
                <a16:creationId xmlns:a16="http://schemas.microsoft.com/office/drawing/2014/main" id="{2D372DFB-7CC7-42A1-A6C4-A998F4087C49}"/>
              </a:ext>
            </a:extLst>
          </p:cNvPr>
          <p:cNvSpPr/>
          <p:nvPr/>
        </p:nvSpPr>
        <p:spPr>
          <a:xfrm rot="16662780">
            <a:off x="942390" y="2528641"/>
            <a:ext cx="606490" cy="877078"/>
          </a:xfrm>
          <a:prstGeom prst="arc">
            <a:avLst>
              <a:gd name="adj1" fmla="val 15474319"/>
              <a:gd name="adj2" fmla="val 19310308"/>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9">
            <a:extLst>
              <a:ext uri="{FF2B5EF4-FFF2-40B4-BE49-F238E27FC236}">
                <a16:creationId xmlns:a16="http://schemas.microsoft.com/office/drawing/2014/main" id="{68FE624C-BBF3-438C-B8D2-91CD03595307}"/>
              </a:ext>
            </a:extLst>
          </p:cNvPr>
          <p:cNvSpPr/>
          <p:nvPr/>
        </p:nvSpPr>
        <p:spPr>
          <a:xfrm rot="5586152">
            <a:off x="5541234" y="4913250"/>
            <a:ext cx="606490" cy="877078"/>
          </a:xfrm>
          <a:prstGeom prst="arc">
            <a:avLst>
              <a:gd name="adj1" fmla="val 15474319"/>
              <a:gd name="adj2" fmla="val 19310308"/>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2BF9780E-2E9A-4BC7-9598-CB92C45E7315}"/>
              </a:ext>
            </a:extLst>
          </p:cNvPr>
          <p:cNvSpPr txBox="1"/>
          <p:nvPr/>
        </p:nvSpPr>
        <p:spPr>
          <a:xfrm rot="2973309">
            <a:off x="2478098" y="2946014"/>
            <a:ext cx="927073" cy="338554"/>
          </a:xfrm>
          <a:prstGeom prst="rect">
            <a:avLst/>
          </a:prstGeom>
          <a:noFill/>
        </p:spPr>
        <p:txBody>
          <a:bodyPr wrap="square">
            <a:spAutoFit/>
          </a:bodyPr>
          <a:lstStyle/>
          <a:p>
            <a:r>
              <a:rPr lang="en-GB" sz="1600" i="1" dirty="0">
                <a:solidFill>
                  <a:srgbClr val="0000CC"/>
                </a:solidFill>
                <a:latin typeface="Arial" panose="020B0604020202020204" pitchFamily="34" charset="0"/>
                <a:cs typeface="Arial" panose="020B0604020202020204" pitchFamily="34" charset="0"/>
              </a:rPr>
              <a:t>Line A</a:t>
            </a:r>
            <a:endParaRPr lang="en-GB" sz="1600" i="1" dirty="0"/>
          </a:p>
        </p:txBody>
      </p:sp>
      <p:sp>
        <p:nvSpPr>
          <p:cNvPr id="11" name="TextBox 10">
            <a:extLst>
              <a:ext uri="{FF2B5EF4-FFF2-40B4-BE49-F238E27FC236}">
                <a16:creationId xmlns:a16="http://schemas.microsoft.com/office/drawing/2014/main" id="{2C018A69-37B3-4EA1-9D09-A6E4801A9DBC}"/>
              </a:ext>
            </a:extLst>
          </p:cNvPr>
          <p:cNvSpPr txBox="1"/>
          <p:nvPr/>
        </p:nvSpPr>
        <p:spPr>
          <a:xfrm rot="1877861">
            <a:off x="2060397" y="3489370"/>
            <a:ext cx="927073" cy="338554"/>
          </a:xfrm>
          <a:prstGeom prst="rect">
            <a:avLst/>
          </a:prstGeom>
          <a:noFill/>
        </p:spPr>
        <p:txBody>
          <a:bodyPr wrap="square">
            <a:spAutoFit/>
          </a:bodyPr>
          <a:lstStyle/>
          <a:p>
            <a:r>
              <a:rPr lang="en-GB" sz="1600" i="1" dirty="0">
                <a:solidFill>
                  <a:srgbClr val="C00000"/>
                </a:solidFill>
                <a:latin typeface="Arial" panose="020B0604020202020204" pitchFamily="34" charset="0"/>
                <a:cs typeface="Arial" panose="020B0604020202020204" pitchFamily="34" charset="0"/>
              </a:rPr>
              <a:t>Line B</a:t>
            </a:r>
            <a:endParaRPr lang="en-GB" sz="1600" i="1" dirty="0">
              <a:solidFill>
                <a:srgbClr val="C00000"/>
              </a:solidFill>
            </a:endParaRPr>
          </a:p>
        </p:txBody>
      </p:sp>
      <p:sp>
        <p:nvSpPr>
          <p:cNvPr id="2" name="Slide Number Placeholder 1">
            <a:extLst>
              <a:ext uri="{FF2B5EF4-FFF2-40B4-BE49-F238E27FC236}">
                <a16:creationId xmlns:a16="http://schemas.microsoft.com/office/drawing/2014/main" id="{EE1B9212-A270-4EAF-ACD2-93E2FDC9FB5E}"/>
              </a:ext>
            </a:extLst>
          </p:cNvPr>
          <p:cNvSpPr>
            <a:spLocks noGrp="1"/>
          </p:cNvSpPr>
          <p:nvPr>
            <p:ph type="sldNum" sz="quarter" idx="12"/>
          </p:nvPr>
        </p:nvSpPr>
        <p:spPr/>
        <p:txBody>
          <a:bodyPr/>
          <a:lstStyle/>
          <a:p>
            <a:fld id="{075D4558-F765-4DC8-9C03-4CEB7A24615D}" type="slidenum">
              <a:rPr lang="en-GB" smtClean="0"/>
              <a:t>12</a:t>
            </a:fld>
            <a:endParaRPr lang="en-GB"/>
          </a:p>
        </p:txBody>
      </p:sp>
    </p:spTree>
    <p:extLst>
      <p:ext uri="{BB962C8B-B14F-4D97-AF65-F5344CB8AC3E}">
        <p14:creationId xmlns:p14="http://schemas.microsoft.com/office/powerpoint/2010/main" val="177697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CC0E9-F37A-4163-BB7F-B606361592C1}"/>
              </a:ext>
            </a:extLst>
          </p:cNvPr>
          <p:cNvSpPr txBox="1"/>
          <p:nvPr/>
        </p:nvSpPr>
        <p:spPr>
          <a:xfrm>
            <a:off x="1217645" y="8415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2F8FDF9-A63D-43C2-A636-C20A13A565D0}"/>
              </a:ext>
            </a:extLst>
          </p:cNvPr>
          <p:cNvSpPr txBox="1"/>
          <p:nvPr/>
        </p:nvSpPr>
        <p:spPr>
          <a:xfrm>
            <a:off x="247261" y="935208"/>
            <a:ext cx="8649478" cy="4939814"/>
          </a:xfrm>
          <a:prstGeom prst="rect">
            <a:avLst/>
          </a:prstGeom>
          <a:noFill/>
        </p:spPr>
        <p:txBody>
          <a:bodyPr wrap="square">
            <a:spAutoFit/>
          </a:bodyPr>
          <a:lstStyle/>
          <a:p>
            <a:r>
              <a:rPr lang="en-GB" sz="2100" b="0" i="0" u="none" strike="noStrike" baseline="0" dirty="0">
                <a:latin typeface="Arial" panose="020B0604020202020204" pitchFamily="34" charset="0"/>
                <a:cs typeface="Arial" panose="020B0604020202020204" pitchFamily="34" charset="0"/>
              </a:rPr>
              <a:t>From previous charts we conclude that :</a:t>
            </a:r>
          </a:p>
          <a:p>
            <a:endParaRPr lang="en-GB" sz="2100" dirty="0">
              <a:latin typeface="Arial" panose="020B0604020202020204" pitchFamily="34" charset="0"/>
              <a:cs typeface="Arial" panose="020B0604020202020204" pitchFamily="34" charset="0"/>
            </a:endParaRPr>
          </a:p>
          <a:p>
            <a:endParaRPr lang="en-GB" sz="2100" b="0" i="0" u="none" strike="noStrike" baseline="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100" b="1" dirty="0">
                <a:solidFill>
                  <a:srgbClr val="FF0000"/>
                </a:solidFill>
                <a:latin typeface="Arial" panose="020B0604020202020204" pitchFamily="34" charset="0"/>
                <a:cs typeface="Arial" panose="020B0604020202020204" pitchFamily="34" charset="0"/>
              </a:rPr>
              <a:t>Slope of Line A </a:t>
            </a:r>
            <a:r>
              <a:rPr lang="en-GB" sz="2100" dirty="0">
                <a:latin typeface="Arial" panose="020B0604020202020204" pitchFamily="34" charset="0"/>
                <a:cs typeface="Arial" panose="020B0604020202020204" pitchFamily="34" charset="0"/>
              </a:rPr>
              <a:t>&lt;= </a:t>
            </a:r>
            <a:r>
              <a:rPr lang="en-GB" sz="2100" b="1" dirty="0">
                <a:latin typeface="Arial" panose="020B0604020202020204" pitchFamily="34" charset="0"/>
                <a:cs typeface="Arial" panose="020B0604020202020204" pitchFamily="34" charset="0"/>
              </a:rPr>
              <a:t>Slope Objective function </a:t>
            </a:r>
            <a:r>
              <a:rPr lang="en-GB" sz="2100" dirty="0">
                <a:latin typeface="Arial" panose="020B0604020202020204" pitchFamily="34" charset="0"/>
                <a:cs typeface="Arial" panose="020B0604020202020204" pitchFamily="34" charset="0"/>
              </a:rPr>
              <a:t>&lt;=  </a:t>
            </a:r>
            <a:r>
              <a:rPr lang="en-GB" sz="2100" b="1" dirty="0">
                <a:solidFill>
                  <a:srgbClr val="0000CC"/>
                </a:solidFill>
                <a:latin typeface="Arial" panose="020B0604020202020204" pitchFamily="34" charset="0"/>
                <a:cs typeface="Arial" panose="020B0604020202020204" pitchFamily="34" charset="0"/>
              </a:rPr>
              <a:t>Slope of Line B</a:t>
            </a:r>
          </a:p>
          <a:p>
            <a:pPr marL="342900" indent="-342900">
              <a:buFont typeface="Arial" panose="020B0604020202020204" pitchFamily="34" charset="0"/>
              <a:buChar char="•"/>
            </a:pPr>
            <a:endParaRPr lang="en-GB" sz="2100" b="1" i="0" u="none" strike="noStrike" baseline="0" dirty="0">
              <a:solidFill>
                <a:srgbClr val="0000CC"/>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100" i="0" u="none" strike="noStrike" baseline="0" dirty="0">
                <a:latin typeface="Arial" panose="020B0604020202020204" pitchFamily="34" charset="0"/>
                <a:cs typeface="Arial" panose="020B0604020202020204" pitchFamily="34" charset="0"/>
              </a:rPr>
              <a:t>As long as </a:t>
            </a:r>
            <a:r>
              <a:rPr lang="en-GB" sz="2100" i="0" u="none" strike="noStrike" baseline="0" dirty="0" err="1">
                <a:latin typeface="Arial" panose="020B0604020202020204" pitchFamily="34" charset="0"/>
                <a:cs typeface="Arial" panose="020B0604020202020204" pitchFamily="34" charset="0"/>
              </a:rPr>
              <a:t>O.Func</a:t>
            </a:r>
            <a:r>
              <a:rPr lang="en-GB" sz="2100" i="0" u="none" strike="noStrike" baseline="0" dirty="0">
                <a:latin typeface="Arial" panose="020B0604020202020204" pitchFamily="34" charset="0"/>
                <a:cs typeface="Arial" panose="020B0604020202020204" pitchFamily="34" charset="0"/>
              </a:rPr>
              <a:t> is between </a:t>
            </a:r>
            <a:r>
              <a:rPr lang="en-GB" sz="2100" b="1" i="0" u="none" strike="noStrike" baseline="0" dirty="0">
                <a:solidFill>
                  <a:srgbClr val="FF0000"/>
                </a:solidFill>
                <a:latin typeface="Arial" panose="020B0604020202020204" pitchFamily="34" charset="0"/>
                <a:cs typeface="Arial" panose="020B0604020202020204" pitchFamily="34" charset="0"/>
              </a:rPr>
              <a:t>Line A</a:t>
            </a:r>
            <a:r>
              <a:rPr lang="en-GB" sz="2100" i="0" u="none" strike="noStrike" baseline="0" dirty="0">
                <a:latin typeface="Arial" panose="020B0604020202020204" pitchFamily="34" charset="0"/>
                <a:cs typeface="Arial" panose="020B0604020202020204" pitchFamily="34" charset="0"/>
              </a:rPr>
              <a:t> and </a:t>
            </a:r>
            <a:r>
              <a:rPr lang="en-GB" sz="2100" i="0" u="none" strike="noStrike" baseline="0" dirty="0">
                <a:solidFill>
                  <a:srgbClr val="0000CC"/>
                </a:solidFill>
                <a:latin typeface="Arial" panose="020B0604020202020204" pitchFamily="34" charset="0"/>
                <a:cs typeface="Arial" panose="020B0604020202020204" pitchFamily="34" charset="0"/>
              </a:rPr>
              <a:t>Line B</a:t>
            </a:r>
            <a:r>
              <a:rPr lang="en-GB" sz="2100" i="0" u="none" strike="noStrike" baseline="0" dirty="0">
                <a:latin typeface="Arial" panose="020B0604020202020204" pitchFamily="34" charset="0"/>
                <a:cs typeface="Arial" panose="020B0604020202020204" pitchFamily="34" charset="0"/>
              </a:rPr>
              <a:t> the optimal solution remains the same.</a:t>
            </a:r>
          </a:p>
          <a:p>
            <a:pPr marL="342900" indent="-342900">
              <a:buFont typeface="Arial" panose="020B0604020202020204" pitchFamily="34" charset="0"/>
              <a:buChar char="•"/>
            </a:pPr>
            <a:endParaRPr lang="en-GB" sz="21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100" i="0" u="none" strike="noStrike" baseline="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100" dirty="0">
                <a:latin typeface="Arial" panose="020B0604020202020204" pitchFamily="34" charset="0"/>
                <a:cs typeface="Arial" panose="020B0604020202020204" pitchFamily="34" charset="0"/>
              </a:rPr>
              <a:t>When final value is equal to RH constrains, then there is not slack. All available resources are being used completely </a:t>
            </a:r>
          </a:p>
          <a:p>
            <a:pPr marL="342900" indent="-342900">
              <a:buFont typeface="Arial" panose="020B0604020202020204" pitchFamily="34" charset="0"/>
              <a:buChar char="•"/>
            </a:pPr>
            <a:endParaRPr lang="en-GB" sz="21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100" b="1" i="0" u="none" strike="noStrike" baseline="0" dirty="0">
                <a:latin typeface="Arial" panose="020B0604020202020204" pitchFamily="34" charset="0"/>
                <a:cs typeface="Arial" panose="020B0604020202020204" pitchFamily="34" charset="0"/>
              </a:rPr>
              <a:t>Shadow price: </a:t>
            </a:r>
            <a:r>
              <a:rPr lang="en-GB" sz="2100" i="0" u="none" strike="noStrike" baseline="0" dirty="0">
                <a:latin typeface="Arial" panose="020B0604020202020204" pitchFamily="34" charset="0"/>
                <a:cs typeface="Arial" panose="020B0604020202020204" pitchFamily="34" charset="0"/>
              </a:rPr>
              <a:t>How objective function changes while units in constrains are added or removed ¿How optimal solution changes by adding / removing recourses</a:t>
            </a:r>
            <a:r>
              <a:rPr lang="en-GB" sz="2100" dirty="0">
                <a:latin typeface="Arial" panose="020B0604020202020204" pitchFamily="34" charset="0"/>
                <a:cs typeface="Arial" panose="020B0604020202020204" pitchFamily="34" charset="0"/>
              </a:rPr>
              <a:t>?</a:t>
            </a:r>
            <a:endParaRPr lang="en-GB" sz="2100" b="0" i="0" u="none" strike="noStrike" baseline="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37D5612-CB4C-4752-BD0F-4F85B64AA62D}"/>
              </a:ext>
            </a:extLst>
          </p:cNvPr>
          <p:cNvSpPr>
            <a:spLocks noGrp="1"/>
          </p:cNvSpPr>
          <p:nvPr>
            <p:ph type="sldNum" sz="quarter" idx="12"/>
          </p:nvPr>
        </p:nvSpPr>
        <p:spPr/>
        <p:txBody>
          <a:bodyPr/>
          <a:lstStyle/>
          <a:p>
            <a:fld id="{075D4558-F765-4DC8-9C03-4CEB7A24615D}" type="slidenum">
              <a:rPr lang="en-GB" smtClean="0"/>
              <a:t>13</a:t>
            </a:fld>
            <a:endParaRPr lang="en-GB"/>
          </a:p>
        </p:txBody>
      </p:sp>
    </p:spTree>
    <p:extLst>
      <p:ext uri="{BB962C8B-B14F-4D97-AF65-F5344CB8AC3E}">
        <p14:creationId xmlns:p14="http://schemas.microsoft.com/office/powerpoint/2010/main" val="59626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438A17-EF44-4AE6-8EE8-E5CBD6BA412A}"/>
              </a:ext>
            </a:extLst>
          </p:cNvPr>
          <p:cNvPicPr>
            <a:picLocks noChangeAspect="1"/>
          </p:cNvPicPr>
          <p:nvPr/>
        </p:nvPicPr>
        <p:blipFill>
          <a:blip r:embed="rId2"/>
          <a:stretch>
            <a:fillRect/>
          </a:stretch>
        </p:blipFill>
        <p:spPr>
          <a:xfrm>
            <a:off x="828675" y="1847850"/>
            <a:ext cx="7486650" cy="3162300"/>
          </a:xfrm>
          <a:prstGeom prst="rect">
            <a:avLst/>
          </a:prstGeom>
        </p:spPr>
      </p:pic>
      <p:sp>
        <p:nvSpPr>
          <p:cNvPr id="4" name="TextBox 3">
            <a:extLst>
              <a:ext uri="{FF2B5EF4-FFF2-40B4-BE49-F238E27FC236}">
                <a16:creationId xmlns:a16="http://schemas.microsoft.com/office/drawing/2014/main" id="{7887F3EC-A20C-4B50-ADEC-FE14D77ECE8B}"/>
              </a:ext>
            </a:extLst>
          </p:cNvPr>
          <p:cNvSpPr txBox="1"/>
          <p:nvPr/>
        </p:nvSpPr>
        <p:spPr>
          <a:xfrm>
            <a:off x="1349051" y="176742"/>
            <a:ext cx="6171422" cy="630942"/>
          </a:xfrm>
          <a:prstGeom prst="rect">
            <a:avLst/>
          </a:prstGeom>
          <a:noFill/>
        </p:spPr>
        <p:txBody>
          <a:bodyPr wrap="square" rtlCol="0">
            <a:spAutoFit/>
          </a:bodyPr>
          <a:lstStyle/>
          <a:p>
            <a:pPr algn="ctr"/>
            <a:r>
              <a:rPr lang="en-GB" sz="3500" b="1" dirty="0"/>
              <a:t>Practical example</a:t>
            </a:r>
          </a:p>
        </p:txBody>
      </p:sp>
    </p:spTree>
    <p:extLst>
      <p:ext uri="{BB962C8B-B14F-4D97-AF65-F5344CB8AC3E}">
        <p14:creationId xmlns:p14="http://schemas.microsoft.com/office/powerpoint/2010/main" val="958882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22684-6468-4810-9125-6A064EF6C478}"/>
              </a:ext>
            </a:extLst>
          </p:cNvPr>
          <p:cNvSpPr txBox="1"/>
          <p:nvPr/>
        </p:nvSpPr>
        <p:spPr>
          <a:xfrm>
            <a:off x="1096347" y="149467"/>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B4DA823-84E0-4D76-B6D7-039D04DB46FD}"/>
              </a:ext>
            </a:extLst>
          </p:cNvPr>
          <p:cNvSpPr txBox="1"/>
          <p:nvPr/>
        </p:nvSpPr>
        <p:spPr>
          <a:xfrm>
            <a:off x="718457" y="718484"/>
            <a:ext cx="6951306" cy="1246495"/>
          </a:xfrm>
          <a:prstGeom prst="rect">
            <a:avLst/>
          </a:prstGeom>
          <a:noFill/>
        </p:spPr>
        <p:txBody>
          <a:bodyPr wrap="square">
            <a:spAutoFit/>
          </a:bodyPr>
          <a:lstStyle/>
          <a:p>
            <a:r>
              <a:rPr lang="en-GB" sz="2500" b="0" i="0" dirty="0">
                <a:solidFill>
                  <a:srgbClr val="111111"/>
                </a:solidFill>
                <a:effectLst/>
                <a:latin typeface="Arial" panose="020B0604020202020204" pitchFamily="34" charset="0"/>
                <a:cs typeface="Arial" panose="020B0604020202020204" pitchFamily="34" charset="0"/>
              </a:rPr>
              <a:t>SA report consist into </a:t>
            </a:r>
            <a:r>
              <a:rPr lang="en-GB" sz="2500" dirty="0">
                <a:solidFill>
                  <a:srgbClr val="111111"/>
                </a:solidFill>
                <a:latin typeface="Arial" panose="020B0604020202020204" pitchFamily="34" charset="0"/>
                <a:cs typeface="Arial" panose="020B0604020202020204" pitchFamily="34" charset="0"/>
              </a:rPr>
              <a:t>two</a:t>
            </a:r>
            <a:r>
              <a:rPr lang="en-GB" sz="2500" b="0" i="0" dirty="0">
                <a:solidFill>
                  <a:srgbClr val="111111"/>
                </a:solidFill>
                <a:effectLst/>
                <a:latin typeface="Arial" panose="020B0604020202020204" pitchFamily="34" charset="0"/>
                <a:cs typeface="Arial" panose="020B0604020202020204" pitchFamily="34" charset="0"/>
              </a:rPr>
              <a:t> parts</a:t>
            </a:r>
          </a:p>
          <a:p>
            <a:pPr marL="342900" indent="-342900">
              <a:buAutoNum type="arabicParenR"/>
            </a:pPr>
            <a:r>
              <a:rPr lang="en-GB" sz="2500" b="0" i="0" dirty="0">
                <a:solidFill>
                  <a:srgbClr val="111111"/>
                </a:solidFill>
                <a:effectLst/>
                <a:latin typeface="Arial" panose="020B0604020202020204" pitchFamily="34" charset="0"/>
                <a:cs typeface="Arial" panose="020B0604020202020204" pitchFamily="34" charset="0"/>
              </a:rPr>
              <a:t>Cell Variables</a:t>
            </a:r>
          </a:p>
          <a:p>
            <a:pPr marL="342900" indent="-342900">
              <a:buAutoNum type="arabicParenR"/>
            </a:pPr>
            <a:r>
              <a:rPr lang="en-GB" sz="2500" b="0" i="0" dirty="0">
                <a:solidFill>
                  <a:srgbClr val="111111"/>
                </a:solidFill>
                <a:effectLst/>
                <a:latin typeface="Arial" panose="020B0604020202020204" pitchFamily="34" charset="0"/>
                <a:cs typeface="Arial" panose="020B0604020202020204" pitchFamily="34" charset="0"/>
              </a:rPr>
              <a:t>Constraints section</a:t>
            </a:r>
          </a:p>
        </p:txBody>
      </p:sp>
      <p:sp>
        <p:nvSpPr>
          <p:cNvPr id="7" name="Slide Number Placeholder 6">
            <a:extLst>
              <a:ext uri="{FF2B5EF4-FFF2-40B4-BE49-F238E27FC236}">
                <a16:creationId xmlns:a16="http://schemas.microsoft.com/office/drawing/2014/main" id="{4F562DF7-96E3-47D3-8041-ECD54972D2FC}"/>
              </a:ext>
            </a:extLst>
          </p:cNvPr>
          <p:cNvSpPr>
            <a:spLocks noGrp="1"/>
          </p:cNvSpPr>
          <p:nvPr>
            <p:ph type="sldNum" sz="quarter" idx="12"/>
          </p:nvPr>
        </p:nvSpPr>
        <p:spPr/>
        <p:txBody>
          <a:bodyPr/>
          <a:lstStyle/>
          <a:p>
            <a:fld id="{075D4558-F765-4DC8-9C03-4CEB7A24615D}" type="slidenum">
              <a:rPr lang="en-GB" smtClean="0"/>
              <a:t>15</a:t>
            </a:fld>
            <a:endParaRPr lang="en-GB"/>
          </a:p>
        </p:txBody>
      </p:sp>
      <p:sp>
        <p:nvSpPr>
          <p:cNvPr id="9" name="Arrow: Right 8">
            <a:extLst>
              <a:ext uri="{FF2B5EF4-FFF2-40B4-BE49-F238E27FC236}">
                <a16:creationId xmlns:a16="http://schemas.microsoft.com/office/drawing/2014/main" id="{00813805-8E68-4A6A-ADFD-AF85B1396E60}"/>
              </a:ext>
            </a:extLst>
          </p:cNvPr>
          <p:cNvSpPr/>
          <p:nvPr/>
        </p:nvSpPr>
        <p:spPr>
          <a:xfrm>
            <a:off x="206827" y="2932486"/>
            <a:ext cx="604392" cy="51286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C74583BF-58E8-4EBD-BC8F-496D6C003243}"/>
              </a:ext>
            </a:extLst>
          </p:cNvPr>
          <p:cNvSpPr/>
          <p:nvPr/>
        </p:nvSpPr>
        <p:spPr>
          <a:xfrm>
            <a:off x="206827" y="4462061"/>
            <a:ext cx="604392" cy="51286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881E2600-2C92-40E2-A913-0ABF5301A1CB}"/>
              </a:ext>
            </a:extLst>
          </p:cNvPr>
          <p:cNvPicPr>
            <a:picLocks noChangeAspect="1"/>
          </p:cNvPicPr>
          <p:nvPr/>
        </p:nvPicPr>
        <p:blipFill rotWithShape="1">
          <a:blip r:embed="rId2"/>
          <a:srcRect l="943"/>
          <a:stretch/>
        </p:blipFill>
        <p:spPr>
          <a:xfrm>
            <a:off x="845725" y="2506364"/>
            <a:ext cx="7647250" cy="3364531"/>
          </a:xfrm>
          <a:prstGeom prst="rect">
            <a:avLst/>
          </a:prstGeom>
        </p:spPr>
      </p:pic>
    </p:spTree>
    <p:extLst>
      <p:ext uri="{BB962C8B-B14F-4D97-AF65-F5344CB8AC3E}">
        <p14:creationId xmlns:p14="http://schemas.microsoft.com/office/powerpoint/2010/main" val="24253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C4DD5C-D0BD-4117-8832-B4B87A581EDD}"/>
              </a:ext>
            </a:extLst>
          </p:cNvPr>
          <p:cNvSpPr txBox="1"/>
          <p:nvPr/>
        </p:nvSpPr>
        <p:spPr>
          <a:xfrm>
            <a:off x="971550" y="1192888"/>
            <a:ext cx="7076103" cy="5262979"/>
          </a:xfrm>
          <a:prstGeom prst="rect">
            <a:avLst/>
          </a:prstGeom>
          <a:noFill/>
        </p:spPr>
        <p:txBody>
          <a:bodyPr wrap="square">
            <a:spAutoFit/>
          </a:bodyPr>
          <a:lstStyle/>
          <a:p>
            <a:pPr algn="just"/>
            <a:r>
              <a:rPr lang="en-GB" sz="2400" b="0" i="0" dirty="0">
                <a:solidFill>
                  <a:srgbClr val="111111"/>
                </a:solidFill>
                <a:effectLst/>
                <a:latin typeface="Arial" panose="020B0604020202020204" pitchFamily="34" charset="0"/>
                <a:cs typeface="Arial" panose="020B0604020202020204" pitchFamily="34" charset="0"/>
              </a:rPr>
              <a:t>The </a:t>
            </a:r>
            <a:r>
              <a:rPr lang="en-GB" sz="2400" b="1" i="0" dirty="0">
                <a:solidFill>
                  <a:srgbClr val="111111"/>
                </a:solidFill>
                <a:effectLst/>
                <a:latin typeface="Arial" panose="020B0604020202020204" pitchFamily="34" charset="0"/>
                <a:cs typeface="Arial" panose="020B0604020202020204" pitchFamily="34" charset="0"/>
              </a:rPr>
              <a:t>reduced cost </a:t>
            </a:r>
            <a:r>
              <a:rPr lang="en-GB" sz="2400" b="0" i="0" dirty="0">
                <a:solidFill>
                  <a:srgbClr val="111111"/>
                </a:solidFill>
                <a:effectLst/>
                <a:latin typeface="Arial" panose="020B0604020202020204" pitchFamily="34" charset="0"/>
                <a:cs typeface="Arial" panose="020B0604020202020204" pitchFamily="34" charset="0"/>
              </a:rPr>
              <a:t>value indicates on what extend </a:t>
            </a:r>
            <a:r>
              <a:rPr lang="en-GB" sz="2400" b="1" i="0" dirty="0">
                <a:solidFill>
                  <a:srgbClr val="111111"/>
                </a:solidFill>
                <a:effectLst/>
                <a:latin typeface="Arial" panose="020B0604020202020204" pitchFamily="34" charset="0"/>
                <a:cs typeface="Arial" panose="020B0604020202020204" pitchFamily="34" charset="0"/>
              </a:rPr>
              <a:t>optimal value (Z)</a:t>
            </a:r>
            <a:r>
              <a:rPr lang="en-GB" sz="2400" b="0" i="0" dirty="0">
                <a:solidFill>
                  <a:srgbClr val="111111"/>
                </a:solidFill>
                <a:effectLst/>
                <a:latin typeface="Arial" panose="020B0604020202020204" pitchFamily="34" charset="0"/>
                <a:cs typeface="Arial" panose="020B0604020202020204" pitchFamily="34" charset="0"/>
              </a:rPr>
              <a:t> is changing for a unit increase in that </a:t>
            </a:r>
            <a:r>
              <a:rPr lang="en-GB" sz="2400" b="1" i="0" dirty="0">
                <a:solidFill>
                  <a:srgbClr val="111111"/>
                </a:solidFill>
                <a:effectLst/>
                <a:latin typeface="Arial" panose="020B0604020202020204" pitchFamily="34" charset="0"/>
                <a:cs typeface="Arial" panose="020B0604020202020204" pitchFamily="34" charset="0"/>
              </a:rPr>
              <a:t>decision variables</a:t>
            </a:r>
          </a:p>
          <a:p>
            <a:pPr algn="just"/>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GB" sz="2400" b="1" i="0" dirty="0">
                <a:solidFill>
                  <a:srgbClr val="111111"/>
                </a:solidFill>
                <a:effectLst/>
                <a:latin typeface="Arial" panose="020B0604020202020204" pitchFamily="34" charset="0"/>
                <a:cs typeface="Arial" panose="020B0604020202020204" pitchFamily="34" charset="0"/>
              </a:rPr>
              <a:t>Positive reduced</a:t>
            </a:r>
            <a:r>
              <a:rPr lang="en-GB" sz="2400" dirty="0">
                <a:solidFill>
                  <a:srgbClr val="111111"/>
                </a:solidFill>
                <a:latin typeface="Arial" panose="020B0604020202020204" pitchFamily="34" charset="0"/>
                <a:cs typeface="Arial" panose="020B0604020202020204" pitchFamily="34" charset="0"/>
              </a:rPr>
              <a:t>-</a:t>
            </a:r>
            <a:r>
              <a:rPr lang="en-GB" sz="2400" b="1" i="0" dirty="0">
                <a:solidFill>
                  <a:srgbClr val="111111"/>
                </a:solidFill>
                <a:effectLst/>
                <a:latin typeface="Arial" panose="020B0604020202020204" pitchFamily="34" charset="0"/>
                <a:cs typeface="Arial" panose="020B0604020202020204" pitchFamily="34" charset="0"/>
              </a:rPr>
              <a:t>cost</a:t>
            </a:r>
            <a:r>
              <a:rPr lang="en-GB" sz="2400" b="0" i="0" dirty="0">
                <a:solidFill>
                  <a:srgbClr val="111111"/>
                </a:solidFill>
                <a:effectLst/>
                <a:latin typeface="Arial" panose="020B0604020202020204" pitchFamily="34" charset="0"/>
                <a:cs typeface="Arial" panose="020B0604020202020204" pitchFamily="34" charset="0"/>
              </a:rPr>
              <a:t> shows that a unit increase on </a:t>
            </a:r>
            <a:r>
              <a:rPr lang="en-GB" sz="2400" b="1" i="0" dirty="0">
                <a:solidFill>
                  <a:srgbClr val="111111"/>
                </a:solidFill>
                <a:effectLst/>
                <a:latin typeface="Arial" panose="020B0604020202020204" pitchFamily="34" charset="0"/>
                <a:cs typeface="Arial" panose="020B0604020202020204" pitchFamily="34" charset="0"/>
              </a:rPr>
              <a:t>decision variables</a:t>
            </a:r>
            <a:r>
              <a:rPr lang="en-GB" sz="2400" b="0" i="0" dirty="0">
                <a:solidFill>
                  <a:srgbClr val="111111"/>
                </a:solidFill>
                <a:effectLst/>
                <a:latin typeface="Arial" panose="020B0604020202020204" pitchFamily="34" charset="0"/>
                <a:cs typeface="Arial" panose="020B0604020202020204" pitchFamily="34" charset="0"/>
              </a:rPr>
              <a:t> will result in a increase on the </a:t>
            </a:r>
            <a:r>
              <a:rPr lang="en-GB" sz="2400" b="1" i="0" dirty="0">
                <a:solidFill>
                  <a:srgbClr val="111111"/>
                </a:solidFill>
                <a:effectLst/>
                <a:latin typeface="Arial" panose="020B0604020202020204" pitchFamily="34" charset="0"/>
                <a:cs typeface="Arial" panose="020B0604020202020204" pitchFamily="34" charset="0"/>
              </a:rPr>
              <a:t>optimal value (Z)</a:t>
            </a:r>
            <a:r>
              <a:rPr lang="en-GB" sz="2400" b="0" i="0" dirty="0">
                <a:solidFill>
                  <a:srgbClr val="111111"/>
                </a:solidFill>
                <a:effectLst/>
                <a:latin typeface="Arial" panose="020B0604020202020204" pitchFamily="34" charset="0"/>
                <a:cs typeface="Arial" panose="020B0604020202020204" pitchFamily="34" charset="0"/>
              </a:rPr>
              <a:t>. </a:t>
            </a:r>
          </a:p>
          <a:p>
            <a:pPr algn="just"/>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GB" sz="2400" dirty="0">
                <a:solidFill>
                  <a:srgbClr val="111111"/>
                </a:solidFill>
                <a:latin typeface="Arial" panose="020B0604020202020204" pitchFamily="34" charset="0"/>
                <a:cs typeface="Arial" panose="020B0604020202020204" pitchFamily="34" charset="0"/>
              </a:rPr>
              <a:t>A </a:t>
            </a:r>
            <a:r>
              <a:rPr lang="en-GB" sz="2400" b="1" dirty="0">
                <a:solidFill>
                  <a:srgbClr val="111111"/>
                </a:solidFill>
                <a:latin typeface="Arial" panose="020B0604020202020204" pitchFamily="34" charset="0"/>
                <a:cs typeface="Arial" panose="020B0604020202020204" pitchFamily="34" charset="0"/>
              </a:rPr>
              <a:t>negative reduced-cost</a:t>
            </a:r>
            <a:r>
              <a:rPr lang="en-GB" sz="2400" dirty="0">
                <a:solidFill>
                  <a:srgbClr val="111111"/>
                </a:solidFill>
                <a:latin typeface="Arial" panose="020B0604020202020204" pitchFamily="34" charset="0"/>
                <a:cs typeface="Arial" panose="020B0604020202020204" pitchFamily="34" charset="0"/>
              </a:rPr>
              <a:t> indicates that a unit increase in </a:t>
            </a:r>
            <a:r>
              <a:rPr lang="en-GB" sz="2400" b="1" dirty="0">
                <a:solidFill>
                  <a:srgbClr val="111111"/>
                </a:solidFill>
                <a:latin typeface="Arial" panose="020B0604020202020204" pitchFamily="34" charset="0"/>
                <a:cs typeface="Arial" panose="020B0604020202020204" pitchFamily="34" charset="0"/>
              </a:rPr>
              <a:t>decision variables</a:t>
            </a:r>
            <a:r>
              <a:rPr lang="en-GB" sz="2400" dirty="0">
                <a:solidFill>
                  <a:srgbClr val="111111"/>
                </a:solidFill>
                <a:latin typeface="Arial" panose="020B0604020202020204" pitchFamily="34" charset="0"/>
                <a:cs typeface="Arial" panose="020B0604020202020204" pitchFamily="34" charset="0"/>
              </a:rPr>
              <a:t> will result in a decrease on the </a:t>
            </a:r>
            <a:r>
              <a:rPr lang="en-GB" sz="2400" b="1" i="0" dirty="0">
                <a:solidFill>
                  <a:srgbClr val="111111"/>
                </a:solidFill>
                <a:effectLst/>
                <a:latin typeface="Arial" panose="020B0604020202020204" pitchFamily="34" charset="0"/>
                <a:cs typeface="Arial" panose="020B0604020202020204" pitchFamily="34" charset="0"/>
              </a:rPr>
              <a:t>optimal value (Z)</a:t>
            </a:r>
            <a:r>
              <a:rPr lang="en-GB" sz="2400" b="0" i="0" dirty="0">
                <a:solidFill>
                  <a:srgbClr val="111111"/>
                </a:solidFill>
                <a:effectLst/>
                <a:latin typeface="Arial" panose="020B0604020202020204" pitchFamily="34" charset="0"/>
                <a:cs typeface="Arial" panose="020B0604020202020204" pitchFamily="34" charset="0"/>
              </a:rPr>
              <a:t>. </a:t>
            </a:r>
          </a:p>
          <a:p>
            <a:pPr algn="just"/>
            <a:endParaRPr lang="en-GB"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F82BFAA-E49F-4CEA-A1CA-F53F438B75C0}"/>
              </a:ext>
            </a:extLst>
          </p:cNvPr>
          <p:cNvSpPr txBox="1"/>
          <p:nvPr/>
        </p:nvSpPr>
        <p:spPr>
          <a:xfrm>
            <a:off x="1096347" y="149467"/>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9202631-C27D-471D-90CF-EC395DF4765A}"/>
              </a:ext>
            </a:extLst>
          </p:cNvPr>
          <p:cNvSpPr>
            <a:spLocks noGrp="1"/>
          </p:cNvSpPr>
          <p:nvPr>
            <p:ph type="sldNum" sz="quarter" idx="12"/>
          </p:nvPr>
        </p:nvSpPr>
        <p:spPr/>
        <p:txBody>
          <a:bodyPr/>
          <a:lstStyle/>
          <a:p>
            <a:fld id="{075D4558-F765-4DC8-9C03-4CEB7A24615D}" type="slidenum">
              <a:rPr lang="en-GB" smtClean="0"/>
              <a:t>16</a:t>
            </a:fld>
            <a:endParaRPr lang="en-GB"/>
          </a:p>
        </p:txBody>
      </p:sp>
      <p:sp>
        <p:nvSpPr>
          <p:cNvPr id="6" name="Star: 5 Points 5">
            <a:extLst>
              <a:ext uri="{FF2B5EF4-FFF2-40B4-BE49-F238E27FC236}">
                <a16:creationId xmlns:a16="http://schemas.microsoft.com/office/drawing/2014/main" id="{E1363CF2-331A-4A66-9F58-44DD8137EDDC}"/>
              </a:ext>
            </a:extLst>
          </p:cNvPr>
          <p:cNvSpPr/>
          <p:nvPr/>
        </p:nvSpPr>
        <p:spPr>
          <a:xfrm>
            <a:off x="8264107" y="149467"/>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05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82539-DD24-4B25-A535-A8BC987B9D82}"/>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62BCB7-7BF1-4945-8176-E2CA4DFDC949}"/>
              </a:ext>
            </a:extLst>
          </p:cNvPr>
          <p:cNvSpPr txBox="1"/>
          <p:nvPr/>
        </p:nvSpPr>
        <p:spPr>
          <a:xfrm>
            <a:off x="831591" y="1398162"/>
            <a:ext cx="7076103" cy="3416320"/>
          </a:xfrm>
          <a:prstGeom prst="rect">
            <a:avLst/>
          </a:prstGeom>
          <a:noFill/>
        </p:spPr>
        <p:txBody>
          <a:bodyPr wrap="square">
            <a:spAutoFit/>
          </a:bodyPr>
          <a:lstStyle/>
          <a:p>
            <a:pPr algn="just"/>
            <a:r>
              <a:rPr lang="en-GB" sz="2400" b="1" i="0" dirty="0">
                <a:solidFill>
                  <a:srgbClr val="111111"/>
                </a:solidFill>
                <a:effectLst/>
                <a:latin typeface="Arial" panose="020B0604020202020204" pitchFamily="34" charset="0"/>
                <a:cs typeface="Arial" panose="020B0604020202020204" pitchFamily="34" charset="0"/>
              </a:rPr>
              <a:t>Allowable </a:t>
            </a:r>
            <a:r>
              <a:rPr lang="en-GB" sz="2400" b="1" dirty="0">
                <a:solidFill>
                  <a:srgbClr val="111111"/>
                </a:solidFill>
                <a:latin typeface="Arial" panose="020B0604020202020204" pitchFamily="34" charset="0"/>
                <a:cs typeface="Arial" panose="020B0604020202020204" pitchFamily="34" charset="0"/>
              </a:rPr>
              <a:t>i</a:t>
            </a:r>
            <a:r>
              <a:rPr lang="en-GB" sz="2400" b="1" i="0" dirty="0">
                <a:solidFill>
                  <a:srgbClr val="111111"/>
                </a:solidFill>
                <a:effectLst/>
                <a:latin typeface="Arial" panose="020B0604020202020204" pitchFamily="34" charset="0"/>
                <a:cs typeface="Arial" panose="020B0604020202020204" pitchFamily="34" charset="0"/>
              </a:rPr>
              <a:t>ncrease </a:t>
            </a:r>
            <a:r>
              <a:rPr lang="en-GB" sz="2400" i="0" dirty="0">
                <a:solidFill>
                  <a:srgbClr val="111111"/>
                </a:solidFill>
                <a:effectLst/>
                <a:latin typeface="Arial" panose="020B0604020202020204" pitchFamily="34" charset="0"/>
                <a:cs typeface="Arial" panose="020B0604020202020204" pitchFamily="34" charset="0"/>
              </a:rPr>
              <a:t>and</a:t>
            </a:r>
            <a:r>
              <a:rPr lang="en-GB" sz="2400" b="1" i="0" dirty="0">
                <a:solidFill>
                  <a:srgbClr val="111111"/>
                </a:solidFill>
                <a:effectLst/>
                <a:latin typeface="Arial" panose="020B0604020202020204" pitchFamily="34" charset="0"/>
                <a:cs typeface="Arial" panose="020B0604020202020204" pitchFamily="34" charset="0"/>
              </a:rPr>
              <a:t> allowable </a:t>
            </a:r>
            <a:r>
              <a:rPr lang="en-GB" sz="2400" b="1" dirty="0">
                <a:solidFill>
                  <a:srgbClr val="111111"/>
                </a:solidFill>
                <a:latin typeface="Arial" panose="020B0604020202020204" pitchFamily="34" charset="0"/>
                <a:cs typeface="Arial" panose="020B0604020202020204" pitchFamily="34" charset="0"/>
              </a:rPr>
              <a:t>d</a:t>
            </a:r>
            <a:r>
              <a:rPr lang="en-GB" sz="2400" b="1" i="0" dirty="0">
                <a:solidFill>
                  <a:srgbClr val="111111"/>
                </a:solidFill>
                <a:effectLst/>
                <a:latin typeface="Arial" panose="020B0604020202020204" pitchFamily="34" charset="0"/>
                <a:cs typeface="Arial" panose="020B0604020202020204" pitchFamily="34" charset="0"/>
              </a:rPr>
              <a:t>ecrease </a:t>
            </a:r>
            <a:r>
              <a:rPr lang="en-GB" sz="2400" b="0" i="0" dirty="0">
                <a:solidFill>
                  <a:srgbClr val="111111"/>
                </a:solidFill>
                <a:effectLst/>
                <a:latin typeface="Arial" panose="020B0604020202020204" pitchFamily="34" charset="0"/>
                <a:cs typeface="Arial" panose="020B0604020202020204" pitchFamily="34" charset="0"/>
              </a:rPr>
              <a:t>refers to the intervals inside of which changes on </a:t>
            </a:r>
            <a:r>
              <a:rPr lang="en-GB" sz="2400" b="1" i="0" dirty="0">
                <a:solidFill>
                  <a:srgbClr val="111111"/>
                </a:solidFill>
                <a:effectLst/>
                <a:latin typeface="Arial" panose="020B0604020202020204" pitchFamily="34" charset="0"/>
                <a:cs typeface="Arial" panose="020B0604020202020204" pitchFamily="34" charset="0"/>
              </a:rPr>
              <a:t>Coefficients</a:t>
            </a:r>
            <a:r>
              <a:rPr lang="en-GB" sz="2400" b="0" i="0" dirty="0">
                <a:solidFill>
                  <a:srgbClr val="111111"/>
                </a:solidFill>
                <a:effectLst/>
                <a:latin typeface="Arial" panose="020B0604020202020204" pitchFamily="34" charset="0"/>
                <a:cs typeface="Arial" panose="020B0604020202020204" pitchFamily="34" charset="0"/>
              </a:rPr>
              <a:t> (Objective Function) don’t affect the </a:t>
            </a:r>
            <a:r>
              <a:rPr lang="en-GB" sz="2400" b="1" i="0" dirty="0">
                <a:solidFill>
                  <a:srgbClr val="111111"/>
                </a:solidFill>
                <a:effectLst/>
                <a:latin typeface="Arial" panose="020B0604020202020204" pitchFamily="34" charset="0"/>
                <a:cs typeface="Arial" panose="020B0604020202020204" pitchFamily="34" charset="0"/>
              </a:rPr>
              <a:t>Optimal Solution</a:t>
            </a:r>
            <a:r>
              <a:rPr lang="en-GB" sz="2400" b="0" i="0" dirty="0">
                <a:solidFill>
                  <a:srgbClr val="111111"/>
                </a:solidFill>
                <a:effectLst/>
                <a:latin typeface="Arial" panose="020B0604020202020204" pitchFamily="34" charset="0"/>
                <a:cs typeface="Arial" panose="020B0604020202020204" pitchFamily="34" charset="0"/>
              </a:rPr>
              <a:t>.</a:t>
            </a:r>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GB" sz="2400" dirty="0">
                <a:solidFill>
                  <a:srgbClr val="111111"/>
                </a:solidFill>
                <a:highlight>
                  <a:srgbClr val="FFFF00"/>
                </a:highlight>
                <a:latin typeface="Arial" panose="020B0604020202020204" pitchFamily="34" charset="0"/>
                <a:cs typeface="Arial" panose="020B0604020202020204" pitchFamily="34" charset="0"/>
              </a:rPr>
              <a:t>When changes on </a:t>
            </a:r>
            <a:r>
              <a:rPr lang="en-GB" sz="2400" b="1" dirty="0">
                <a:solidFill>
                  <a:srgbClr val="111111"/>
                </a:solidFill>
                <a:highlight>
                  <a:srgbClr val="FFFF00"/>
                </a:highlight>
                <a:latin typeface="Arial" panose="020B0604020202020204" pitchFamily="34" charset="0"/>
                <a:cs typeface="Arial" panose="020B0604020202020204" pitchFamily="34" charset="0"/>
              </a:rPr>
              <a:t>Coefficients</a:t>
            </a:r>
            <a:r>
              <a:rPr lang="en-GB" sz="2400" dirty="0">
                <a:solidFill>
                  <a:srgbClr val="111111"/>
                </a:solidFill>
                <a:highlight>
                  <a:srgbClr val="FFFF00"/>
                </a:highlight>
                <a:latin typeface="Arial" panose="020B0604020202020204" pitchFamily="34" charset="0"/>
                <a:cs typeface="Arial" panose="020B0604020202020204" pitchFamily="34" charset="0"/>
              </a:rPr>
              <a:t> (Objective Function) are either higher or lower than allowable intervals, then </a:t>
            </a:r>
            <a:r>
              <a:rPr lang="en-GB" sz="2400" b="1" i="0" dirty="0">
                <a:solidFill>
                  <a:srgbClr val="111111"/>
                </a:solidFill>
                <a:effectLst/>
                <a:highlight>
                  <a:srgbClr val="FFFF00"/>
                </a:highlight>
                <a:latin typeface="Arial" panose="020B0604020202020204" pitchFamily="34" charset="0"/>
                <a:cs typeface="Arial" panose="020B0604020202020204" pitchFamily="34" charset="0"/>
              </a:rPr>
              <a:t>Optimal Solution</a:t>
            </a:r>
            <a:r>
              <a:rPr lang="en-GB" sz="2400" dirty="0">
                <a:solidFill>
                  <a:srgbClr val="111111"/>
                </a:solidFill>
                <a:highlight>
                  <a:srgbClr val="FFFF00"/>
                </a:highlight>
                <a:latin typeface="Arial" panose="020B0604020202020204" pitchFamily="34" charset="0"/>
                <a:cs typeface="Arial" panose="020B0604020202020204" pitchFamily="34" charset="0"/>
              </a:rPr>
              <a:t> is not valid.</a:t>
            </a:r>
          </a:p>
        </p:txBody>
      </p:sp>
      <p:sp>
        <p:nvSpPr>
          <p:cNvPr id="5" name="Slide Number Placeholder 4">
            <a:extLst>
              <a:ext uri="{FF2B5EF4-FFF2-40B4-BE49-F238E27FC236}">
                <a16:creationId xmlns:a16="http://schemas.microsoft.com/office/drawing/2014/main" id="{560A4A54-F004-4873-A837-23A8837EAFBC}"/>
              </a:ext>
            </a:extLst>
          </p:cNvPr>
          <p:cNvSpPr>
            <a:spLocks noGrp="1"/>
          </p:cNvSpPr>
          <p:nvPr>
            <p:ph type="sldNum" sz="quarter" idx="12"/>
          </p:nvPr>
        </p:nvSpPr>
        <p:spPr/>
        <p:txBody>
          <a:bodyPr/>
          <a:lstStyle/>
          <a:p>
            <a:fld id="{075D4558-F765-4DC8-9C03-4CEB7A24615D}" type="slidenum">
              <a:rPr lang="en-GB" smtClean="0"/>
              <a:t>17</a:t>
            </a:fld>
            <a:endParaRPr lang="en-GB"/>
          </a:p>
        </p:txBody>
      </p:sp>
      <p:sp>
        <p:nvSpPr>
          <p:cNvPr id="6" name="Star: 5 Points 5">
            <a:extLst>
              <a:ext uri="{FF2B5EF4-FFF2-40B4-BE49-F238E27FC236}">
                <a16:creationId xmlns:a16="http://schemas.microsoft.com/office/drawing/2014/main" id="{E9066407-8377-48D7-BA18-96651327659D}"/>
              </a:ext>
            </a:extLst>
          </p:cNvPr>
          <p:cNvSpPr/>
          <p:nvPr/>
        </p:nvSpPr>
        <p:spPr>
          <a:xfrm>
            <a:off x="8264107" y="158093"/>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07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0CF401-3A8F-4FCC-8B03-98EB64CDF2C1}"/>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1C25EAF-266D-40BE-8726-B2E4407E315F}"/>
              </a:ext>
            </a:extLst>
          </p:cNvPr>
          <p:cNvSpPr txBox="1"/>
          <p:nvPr/>
        </p:nvSpPr>
        <p:spPr>
          <a:xfrm>
            <a:off x="729885" y="1199176"/>
            <a:ext cx="8076198" cy="5262979"/>
          </a:xfrm>
          <a:prstGeom prst="rect">
            <a:avLst/>
          </a:prstGeom>
          <a:noFill/>
        </p:spPr>
        <p:txBody>
          <a:bodyPr wrap="square">
            <a:spAutoFit/>
          </a:bodyPr>
          <a:lstStyle/>
          <a:p>
            <a:r>
              <a:rPr lang="en-GB" sz="2100" b="1" i="0" dirty="0">
                <a:solidFill>
                  <a:srgbClr val="111111"/>
                </a:solidFill>
                <a:effectLst/>
                <a:latin typeface="Arial" panose="020B0604020202020204" pitchFamily="34" charset="0"/>
                <a:cs typeface="Arial" panose="020B0604020202020204" pitchFamily="34" charset="0"/>
              </a:rPr>
              <a:t>Shadow prices </a:t>
            </a:r>
            <a:r>
              <a:rPr lang="en-GB" sz="2100" b="0" i="0" dirty="0">
                <a:solidFill>
                  <a:srgbClr val="111111"/>
                </a:solidFill>
                <a:effectLst/>
                <a:latin typeface="Arial" panose="020B0604020202020204" pitchFamily="34" charset="0"/>
                <a:cs typeface="Arial" panose="020B0604020202020204" pitchFamily="34" charset="0"/>
              </a:rPr>
              <a:t>refers to what extent the </a:t>
            </a:r>
            <a:r>
              <a:rPr lang="en-GB" sz="2100" b="1" i="0" dirty="0">
                <a:solidFill>
                  <a:srgbClr val="111111"/>
                </a:solidFill>
                <a:effectLst/>
                <a:latin typeface="Arial" panose="020B0604020202020204" pitchFamily="34" charset="0"/>
                <a:cs typeface="Arial" panose="020B0604020202020204" pitchFamily="34" charset="0"/>
              </a:rPr>
              <a:t>optimal value (Z)</a:t>
            </a:r>
            <a:r>
              <a:rPr lang="en-GB" sz="2100" b="0" i="0" dirty="0">
                <a:solidFill>
                  <a:srgbClr val="111111"/>
                </a:solidFill>
                <a:effectLst/>
                <a:latin typeface="Arial" panose="020B0604020202020204" pitchFamily="34" charset="0"/>
                <a:cs typeface="Arial" panose="020B0604020202020204" pitchFamily="34" charset="0"/>
              </a:rPr>
              <a:t> will change as result of </a:t>
            </a:r>
            <a:r>
              <a:rPr lang="en-GB" sz="2100" dirty="0">
                <a:solidFill>
                  <a:srgbClr val="111111"/>
                </a:solidFill>
                <a:latin typeface="Arial" panose="020B0604020202020204" pitchFamily="34" charset="0"/>
                <a:cs typeface="Arial" panose="020B0604020202020204" pitchFamily="34" charset="0"/>
              </a:rPr>
              <a:t>adding or removing resources on constrains. </a:t>
            </a:r>
          </a:p>
          <a:p>
            <a:endParaRPr lang="en-GB" sz="2100" b="0" i="0" dirty="0">
              <a:solidFill>
                <a:srgbClr val="111111"/>
              </a:solidFill>
              <a:effectLst/>
              <a:latin typeface="Arial" panose="020B0604020202020204" pitchFamily="34" charset="0"/>
              <a:cs typeface="Arial" panose="020B0604020202020204" pitchFamily="34" charset="0"/>
            </a:endParaRPr>
          </a:p>
          <a:p>
            <a:endParaRPr lang="en-GB" sz="2100" b="0" i="0" dirty="0">
              <a:solidFill>
                <a:srgbClr val="111111"/>
              </a:solidFill>
              <a:effectLst/>
              <a:latin typeface="Arial" panose="020B0604020202020204" pitchFamily="34" charset="0"/>
              <a:cs typeface="Arial" panose="020B0604020202020204" pitchFamily="34" charset="0"/>
            </a:endParaRPr>
          </a:p>
          <a:p>
            <a:r>
              <a:rPr lang="en-GB" sz="2100" b="1" i="0" dirty="0">
                <a:solidFill>
                  <a:srgbClr val="111111"/>
                </a:solidFill>
                <a:effectLst/>
                <a:latin typeface="Arial" panose="020B0604020202020204" pitchFamily="34" charset="0"/>
                <a:cs typeface="Arial" panose="020B0604020202020204" pitchFamily="34" charset="0"/>
              </a:rPr>
              <a:t>Shadow price</a:t>
            </a:r>
            <a:r>
              <a:rPr lang="en-GB" sz="2100" b="0" i="0" dirty="0">
                <a:solidFill>
                  <a:srgbClr val="111111"/>
                </a:solidFill>
                <a:effectLst/>
                <a:latin typeface="Arial" panose="020B0604020202020204" pitchFamily="34" charset="0"/>
                <a:cs typeface="Arial" panose="020B0604020202020204" pitchFamily="34" charset="0"/>
              </a:rPr>
              <a:t> equal to </a:t>
            </a:r>
            <a:r>
              <a:rPr lang="en-GB" sz="2100" b="1" i="0" dirty="0">
                <a:solidFill>
                  <a:srgbClr val="111111"/>
                </a:solidFill>
                <a:effectLst/>
                <a:latin typeface="Arial" panose="020B0604020202020204" pitchFamily="34" charset="0"/>
                <a:cs typeface="Arial" panose="020B0604020202020204" pitchFamily="34" charset="0"/>
              </a:rPr>
              <a:t>zero</a:t>
            </a:r>
            <a:r>
              <a:rPr lang="en-GB" sz="2100" b="0" i="0" dirty="0">
                <a:solidFill>
                  <a:srgbClr val="111111"/>
                </a:solidFill>
                <a:effectLst/>
                <a:latin typeface="Arial" panose="020B0604020202020204" pitchFamily="34" charset="0"/>
                <a:cs typeface="Arial" panose="020B0604020202020204" pitchFamily="34" charset="0"/>
              </a:rPr>
              <a:t> indicates that one additional unit of that constrain will not </a:t>
            </a:r>
            <a:r>
              <a:rPr lang="en-GB" sz="2100" dirty="0">
                <a:solidFill>
                  <a:srgbClr val="111111"/>
                </a:solidFill>
                <a:latin typeface="Arial" panose="020B0604020202020204" pitchFamily="34" charset="0"/>
                <a:cs typeface="Arial" panose="020B0604020202020204" pitchFamily="34" charset="0"/>
              </a:rPr>
              <a:t>affect the </a:t>
            </a:r>
            <a:r>
              <a:rPr lang="en-GB" sz="2100" b="1" i="0" dirty="0">
                <a:solidFill>
                  <a:srgbClr val="111111"/>
                </a:solidFill>
                <a:effectLst/>
                <a:latin typeface="Arial" panose="020B0604020202020204" pitchFamily="34" charset="0"/>
                <a:cs typeface="Arial" panose="020B0604020202020204" pitchFamily="34" charset="0"/>
              </a:rPr>
              <a:t>optimal value (Z)</a:t>
            </a:r>
            <a:r>
              <a:rPr lang="en-GB" sz="2100" dirty="0">
                <a:solidFill>
                  <a:srgbClr val="111111"/>
                </a:solidFill>
                <a:latin typeface="Arial" panose="020B0604020202020204" pitchFamily="34" charset="0"/>
                <a:cs typeface="Arial" panose="020B0604020202020204" pitchFamily="34" charset="0"/>
              </a:rPr>
              <a:t>  (e.g. no additional profits)</a:t>
            </a:r>
          </a:p>
          <a:p>
            <a:endParaRPr lang="en-GB" sz="2100" b="0" i="0" dirty="0">
              <a:solidFill>
                <a:srgbClr val="111111"/>
              </a:solidFill>
              <a:effectLst/>
              <a:latin typeface="Arial" panose="020B0604020202020204" pitchFamily="34" charset="0"/>
              <a:cs typeface="Arial" panose="020B0604020202020204" pitchFamily="34" charset="0"/>
            </a:endParaRPr>
          </a:p>
          <a:p>
            <a:endParaRPr lang="en-GB" sz="2100" b="0" i="0" dirty="0">
              <a:solidFill>
                <a:srgbClr val="111111"/>
              </a:solidFill>
              <a:effectLst/>
              <a:latin typeface="Arial" panose="020B0604020202020204" pitchFamily="34" charset="0"/>
              <a:cs typeface="Arial" panose="020B0604020202020204" pitchFamily="34" charset="0"/>
            </a:endParaRPr>
          </a:p>
          <a:p>
            <a:r>
              <a:rPr lang="en-GB" sz="2100" b="1" dirty="0">
                <a:solidFill>
                  <a:srgbClr val="111111"/>
                </a:solidFill>
                <a:latin typeface="Arial" panose="020B0604020202020204" pitchFamily="34" charset="0"/>
                <a:cs typeface="Arial" panose="020B0604020202020204" pitchFamily="34" charset="0"/>
              </a:rPr>
              <a:t>Negative shadow prices</a:t>
            </a:r>
            <a:r>
              <a:rPr lang="en-GB" sz="2100" dirty="0">
                <a:solidFill>
                  <a:srgbClr val="111111"/>
                </a:solidFill>
                <a:latin typeface="Arial" panose="020B0604020202020204" pitchFamily="34" charset="0"/>
                <a:cs typeface="Arial" panose="020B0604020202020204" pitchFamily="34" charset="0"/>
              </a:rPr>
              <a:t> indicate that changing the constrain value in one unit, will decrease the </a:t>
            </a:r>
            <a:r>
              <a:rPr lang="en-GB" sz="2100" b="1" i="0" dirty="0">
                <a:solidFill>
                  <a:srgbClr val="111111"/>
                </a:solidFill>
                <a:effectLst/>
                <a:latin typeface="Arial" panose="020B0604020202020204" pitchFamily="34" charset="0"/>
                <a:cs typeface="Arial" panose="020B0604020202020204" pitchFamily="34" charset="0"/>
              </a:rPr>
              <a:t>optimal value (Z)</a:t>
            </a:r>
          </a:p>
          <a:p>
            <a:endParaRPr lang="en-GB" sz="2100" b="1" dirty="0">
              <a:solidFill>
                <a:srgbClr val="111111"/>
              </a:solidFill>
              <a:latin typeface="Arial" panose="020B0604020202020204" pitchFamily="34" charset="0"/>
              <a:cs typeface="Arial" panose="020B0604020202020204" pitchFamily="34" charset="0"/>
            </a:endParaRPr>
          </a:p>
          <a:p>
            <a:r>
              <a:rPr lang="en-US" sz="2100" dirty="0">
                <a:solidFill>
                  <a:srgbClr val="111111"/>
                </a:solidFill>
                <a:latin typeface="Arial" panose="020B0604020202020204" pitchFamily="34" charset="0"/>
                <a:cs typeface="Arial" panose="020B0604020202020204" pitchFamily="34" charset="0"/>
              </a:rPr>
              <a:t>A negative shadow price indicates that loosening (or increasing the right-hand side) of a constraint will decrease the objective function value. Tightening (or decreasing the right-hand side) will increase the objective function value.</a:t>
            </a:r>
            <a:endParaRPr lang="en-GB" sz="2100" dirty="0">
              <a:solidFill>
                <a:srgbClr val="111111"/>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361AB890-E85B-4DCD-AC54-D7EBE9E5AB5D}"/>
              </a:ext>
            </a:extLst>
          </p:cNvPr>
          <p:cNvSpPr>
            <a:spLocks noGrp="1"/>
          </p:cNvSpPr>
          <p:nvPr>
            <p:ph type="sldNum" sz="quarter" idx="12"/>
          </p:nvPr>
        </p:nvSpPr>
        <p:spPr/>
        <p:txBody>
          <a:bodyPr/>
          <a:lstStyle/>
          <a:p>
            <a:fld id="{075D4558-F765-4DC8-9C03-4CEB7A24615D}" type="slidenum">
              <a:rPr lang="en-GB" smtClean="0"/>
              <a:t>18</a:t>
            </a:fld>
            <a:endParaRPr lang="en-GB"/>
          </a:p>
        </p:txBody>
      </p:sp>
      <p:sp>
        <p:nvSpPr>
          <p:cNvPr id="5" name="Star: 5 Points 4">
            <a:extLst>
              <a:ext uri="{FF2B5EF4-FFF2-40B4-BE49-F238E27FC236}">
                <a16:creationId xmlns:a16="http://schemas.microsoft.com/office/drawing/2014/main" id="{2BF994D5-754C-4A15-9785-B4A6931A0663}"/>
              </a:ext>
            </a:extLst>
          </p:cNvPr>
          <p:cNvSpPr/>
          <p:nvPr/>
        </p:nvSpPr>
        <p:spPr>
          <a:xfrm>
            <a:off x="8264107" y="149467"/>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90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9D4AD8-16D1-4B87-9239-D5A36846D3CE}"/>
              </a:ext>
            </a:extLst>
          </p:cNvPr>
          <p:cNvSpPr>
            <a:spLocks noGrp="1"/>
          </p:cNvSpPr>
          <p:nvPr>
            <p:ph type="sldNum" sz="quarter" idx="12"/>
          </p:nvPr>
        </p:nvSpPr>
        <p:spPr/>
        <p:txBody>
          <a:bodyPr/>
          <a:lstStyle/>
          <a:p>
            <a:fld id="{075D4558-F765-4DC8-9C03-4CEB7A24615D}" type="slidenum">
              <a:rPr lang="en-GB" smtClean="0"/>
              <a:t>19</a:t>
            </a:fld>
            <a:endParaRPr lang="en-GB"/>
          </a:p>
        </p:txBody>
      </p:sp>
      <p:sp>
        <p:nvSpPr>
          <p:cNvPr id="3" name="TextBox 2">
            <a:extLst>
              <a:ext uri="{FF2B5EF4-FFF2-40B4-BE49-F238E27FC236}">
                <a16:creationId xmlns:a16="http://schemas.microsoft.com/office/drawing/2014/main" id="{6D28D274-4666-4F1E-A4B0-42292E17E791}"/>
              </a:ext>
            </a:extLst>
          </p:cNvPr>
          <p:cNvSpPr txBox="1"/>
          <p:nvPr/>
        </p:nvSpPr>
        <p:spPr>
          <a:xfrm>
            <a:off x="706545" y="1532386"/>
            <a:ext cx="7297341" cy="3416320"/>
          </a:xfrm>
          <a:prstGeom prst="rect">
            <a:avLst/>
          </a:prstGeom>
          <a:noFill/>
        </p:spPr>
        <p:txBody>
          <a:bodyPr wrap="square">
            <a:spAutoFit/>
          </a:bodyPr>
          <a:lstStyle/>
          <a:p>
            <a:pPr algn="just"/>
            <a:r>
              <a:rPr lang="en-US" sz="2400" dirty="0">
                <a:solidFill>
                  <a:srgbClr val="111111"/>
                </a:solidFill>
                <a:latin typeface="Arial" panose="020B0604020202020204" pitchFamily="34" charset="0"/>
                <a:cs typeface="Arial" panose="020B0604020202020204" pitchFamily="34" charset="0"/>
              </a:rPr>
              <a:t>If the objective is to </a:t>
            </a:r>
            <a:r>
              <a:rPr lang="en-US" sz="2400" b="1" dirty="0">
                <a:solidFill>
                  <a:srgbClr val="111111"/>
                </a:solidFill>
                <a:latin typeface="Arial" panose="020B0604020202020204" pitchFamily="34" charset="0"/>
                <a:cs typeface="Arial" panose="020B0604020202020204" pitchFamily="34" charset="0"/>
              </a:rPr>
              <a:t>maximize profit</a:t>
            </a:r>
            <a:r>
              <a:rPr lang="en-US" sz="2400" dirty="0">
                <a:solidFill>
                  <a:srgbClr val="111111"/>
                </a:solidFill>
                <a:latin typeface="Arial" panose="020B0604020202020204" pitchFamily="34" charset="0"/>
                <a:cs typeface="Arial" panose="020B0604020202020204" pitchFamily="34" charset="0"/>
              </a:rPr>
              <a:t> and a resource constraint has a </a:t>
            </a:r>
            <a:r>
              <a:rPr lang="en-US" sz="2400" b="1" dirty="0">
                <a:solidFill>
                  <a:srgbClr val="111111"/>
                </a:solidFill>
                <a:latin typeface="Arial" panose="020B0604020202020204" pitchFamily="34" charset="0"/>
                <a:cs typeface="Arial" panose="020B0604020202020204" pitchFamily="34" charset="0"/>
              </a:rPr>
              <a:t>shadow price of $10</a:t>
            </a:r>
            <a:r>
              <a:rPr lang="en-US" sz="2400" dirty="0">
                <a:solidFill>
                  <a:srgbClr val="111111"/>
                </a:solidFill>
                <a:latin typeface="Arial" panose="020B0604020202020204" pitchFamily="34" charset="0"/>
                <a:cs typeface="Arial" panose="020B0604020202020204" pitchFamily="34" charset="0"/>
              </a:rPr>
              <a:t>, it means that increasing the availability of that resource by </a:t>
            </a:r>
            <a:r>
              <a:rPr lang="en-US" sz="2400" b="1" dirty="0">
                <a:solidFill>
                  <a:srgbClr val="111111"/>
                </a:solidFill>
                <a:latin typeface="Arial" panose="020B0604020202020204" pitchFamily="34" charset="0"/>
                <a:cs typeface="Arial" panose="020B0604020202020204" pitchFamily="34" charset="0"/>
              </a:rPr>
              <a:t>one unit</a:t>
            </a:r>
            <a:r>
              <a:rPr lang="en-US" sz="2400" dirty="0">
                <a:solidFill>
                  <a:srgbClr val="111111"/>
                </a:solidFill>
                <a:latin typeface="Arial" panose="020B0604020202020204" pitchFamily="34" charset="0"/>
                <a:cs typeface="Arial" panose="020B0604020202020204" pitchFamily="34" charset="0"/>
              </a:rPr>
              <a:t> would increase the profit by $10</a:t>
            </a:r>
            <a:r>
              <a:rPr lang="en-US" sz="2400" b="1" dirty="0">
                <a:solidFill>
                  <a:srgbClr val="111111"/>
                </a:solidFill>
                <a:latin typeface="Arial" panose="020B0604020202020204" pitchFamily="34" charset="0"/>
                <a:cs typeface="Arial" panose="020B0604020202020204" pitchFamily="34" charset="0"/>
              </a:rPr>
              <a:t>.</a:t>
            </a:r>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US" sz="2400" dirty="0">
                <a:solidFill>
                  <a:srgbClr val="111111"/>
                </a:solidFill>
                <a:latin typeface="Arial" panose="020B0604020202020204" pitchFamily="34" charset="0"/>
                <a:cs typeface="Arial" panose="020B0604020202020204" pitchFamily="34" charset="0"/>
              </a:rPr>
              <a:t>If the objective is to </a:t>
            </a:r>
            <a:r>
              <a:rPr lang="en-US" sz="2400" b="1" dirty="0">
                <a:solidFill>
                  <a:srgbClr val="111111"/>
                </a:solidFill>
                <a:latin typeface="Arial" panose="020B0604020202020204" pitchFamily="34" charset="0"/>
                <a:cs typeface="Arial" panose="020B0604020202020204" pitchFamily="34" charset="0"/>
              </a:rPr>
              <a:t>minimize cost</a:t>
            </a:r>
            <a:r>
              <a:rPr lang="en-US" sz="2400" dirty="0">
                <a:solidFill>
                  <a:srgbClr val="111111"/>
                </a:solidFill>
                <a:latin typeface="Arial" panose="020B0604020202020204" pitchFamily="34" charset="0"/>
                <a:cs typeface="Arial" panose="020B0604020202020204" pitchFamily="34" charset="0"/>
              </a:rPr>
              <a:t> and a constraint has a shadow </a:t>
            </a:r>
            <a:r>
              <a:rPr lang="en-US" sz="2400" b="1" dirty="0">
                <a:solidFill>
                  <a:srgbClr val="111111"/>
                </a:solidFill>
                <a:latin typeface="Arial" panose="020B0604020202020204" pitchFamily="34" charset="0"/>
                <a:cs typeface="Arial" panose="020B0604020202020204" pitchFamily="34" charset="0"/>
              </a:rPr>
              <a:t>price of $5</a:t>
            </a:r>
            <a:r>
              <a:rPr lang="en-US" sz="2400" dirty="0">
                <a:solidFill>
                  <a:srgbClr val="111111"/>
                </a:solidFill>
                <a:latin typeface="Arial" panose="020B0604020202020204" pitchFamily="34" charset="0"/>
                <a:cs typeface="Arial" panose="020B0604020202020204" pitchFamily="34" charset="0"/>
              </a:rPr>
              <a:t>, relaxing the constraint by </a:t>
            </a:r>
            <a:r>
              <a:rPr lang="en-US" sz="2400" b="1" dirty="0">
                <a:solidFill>
                  <a:srgbClr val="111111"/>
                </a:solidFill>
                <a:latin typeface="Arial" panose="020B0604020202020204" pitchFamily="34" charset="0"/>
                <a:cs typeface="Arial" panose="020B0604020202020204" pitchFamily="34" charset="0"/>
              </a:rPr>
              <a:t>one unit</a:t>
            </a:r>
            <a:r>
              <a:rPr lang="en-US" sz="2400" dirty="0">
                <a:solidFill>
                  <a:srgbClr val="111111"/>
                </a:solidFill>
                <a:latin typeface="Arial" panose="020B0604020202020204" pitchFamily="34" charset="0"/>
                <a:cs typeface="Arial" panose="020B0604020202020204" pitchFamily="34" charset="0"/>
              </a:rPr>
              <a:t> would reduce the cost by $5.</a:t>
            </a:r>
            <a:endParaRPr lang="en-GB" sz="2400" dirty="0">
              <a:solidFill>
                <a:srgbClr val="11111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CD226C0-2C7B-41A9-837E-BC45DE6D2192}"/>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504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F2CD3F-B77B-41E8-8BB3-BD76BFAA1134}"/>
              </a:ext>
            </a:extLst>
          </p:cNvPr>
          <p:cNvSpPr txBox="1"/>
          <p:nvPr/>
        </p:nvSpPr>
        <p:spPr>
          <a:xfrm>
            <a:off x="1012371" y="2831183"/>
            <a:ext cx="7119257" cy="3170099"/>
          </a:xfrm>
          <a:prstGeom prst="rect">
            <a:avLst/>
          </a:prstGeom>
          <a:noFill/>
        </p:spPr>
        <p:txBody>
          <a:bodyPr wrap="square">
            <a:spAutoFit/>
          </a:bodyPr>
          <a:lstStyle/>
          <a:p>
            <a:pPr algn="l"/>
            <a:r>
              <a:rPr lang="en-GB" sz="2500" b="0" i="0" u="none" strike="noStrike" baseline="0" dirty="0">
                <a:latin typeface="Arial" panose="020B0604020202020204" pitchFamily="34" charset="0"/>
                <a:cs typeface="Arial" panose="020B0604020202020204" pitchFamily="34" charset="0"/>
              </a:rPr>
              <a:t>1. How a change </a:t>
            </a:r>
            <a:r>
              <a:rPr lang="en-GB" sz="2500" b="0" u="none" strike="noStrike" baseline="0" dirty="0">
                <a:latin typeface="Arial" panose="020B0604020202020204" pitchFamily="34" charset="0"/>
                <a:cs typeface="Arial" panose="020B0604020202020204" pitchFamily="34" charset="0"/>
              </a:rPr>
              <a:t>in the</a:t>
            </a:r>
            <a:r>
              <a:rPr lang="en-GB" sz="2500" b="0" i="1" u="none" strike="noStrike" baseline="0" dirty="0">
                <a:latin typeface="Arial" panose="020B0604020202020204" pitchFamily="34" charset="0"/>
                <a:cs typeface="Arial" panose="020B0604020202020204" pitchFamily="34" charset="0"/>
              </a:rPr>
              <a:t> </a:t>
            </a:r>
            <a:r>
              <a:rPr lang="en-GB" sz="2500" b="1" i="1" u="none" strike="noStrike" baseline="0" dirty="0">
                <a:latin typeface="Arial" panose="020B0604020202020204" pitchFamily="34" charset="0"/>
                <a:cs typeface="Arial" panose="020B0604020202020204" pitchFamily="34" charset="0"/>
              </a:rPr>
              <a:t>coefficients of the objective function</a:t>
            </a:r>
            <a:r>
              <a:rPr lang="en-GB" sz="2500" b="0" i="1" u="none" strike="noStrike" baseline="0" dirty="0">
                <a:latin typeface="Arial" panose="020B0604020202020204" pitchFamily="34" charset="0"/>
                <a:cs typeface="Arial" panose="020B0604020202020204" pitchFamily="34" charset="0"/>
              </a:rPr>
              <a:t> </a:t>
            </a:r>
            <a:r>
              <a:rPr lang="en-GB" sz="2500" b="1" i="1" u="none" strike="noStrike" baseline="0" dirty="0">
                <a:latin typeface="Arial" panose="020B0604020202020204" pitchFamily="34" charset="0"/>
                <a:cs typeface="Arial" panose="020B0604020202020204" pitchFamily="34" charset="0"/>
              </a:rPr>
              <a:t>will</a:t>
            </a:r>
            <a:r>
              <a:rPr lang="en-GB" sz="2500" b="0" i="1" u="none" strike="noStrike" baseline="0" dirty="0">
                <a:latin typeface="Arial" panose="020B0604020202020204" pitchFamily="34" charset="0"/>
                <a:cs typeface="Arial" panose="020B0604020202020204" pitchFamily="34" charset="0"/>
              </a:rPr>
              <a:t> </a:t>
            </a:r>
            <a:r>
              <a:rPr lang="en-GB" sz="2500" b="0" i="0" u="none" strike="noStrike" baseline="0" dirty="0">
                <a:latin typeface="Arial" panose="020B0604020202020204" pitchFamily="34" charset="0"/>
                <a:cs typeface="Arial" panose="020B0604020202020204" pitchFamily="34" charset="0"/>
              </a:rPr>
              <a:t>affect the optimal</a:t>
            </a:r>
          </a:p>
          <a:p>
            <a:pPr algn="l"/>
            <a:r>
              <a:rPr lang="en-GB" sz="2500" b="0" i="0" u="none" strike="noStrike" baseline="0" dirty="0">
                <a:latin typeface="Arial" panose="020B0604020202020204" pitchFamily="34" charset="0"/>
                <a:cs typeface="Arial" panose="020B0604020202020204" pitchFamily="34" charset="0"/>
              </a:rPr>
              <a:t>solution?  </a:t>
            </a:r>
            <a:r>
              <a:rPr lang="en-GB" sz="2500" dirty="0">
                <a:latin typeface="Arial" panose="020B0604020202020204" pitchFamily="34" charset="0"/>
                <a:cs typeface="Arial" panose="020B0604020202020204" pitchFamily="34" charset="0"/>
              </a:rPr>
              <a:t>(reduced cost)</a:t>
            </a:r>
            <a:endParaRPr lang="en-GB" sz="2500" b="0" i="0" u="none" strike="noStrike" baseline="0" dirty="0">
              <a:latin typeface="Arial" panose="020B0604020202020204" pitchFamily="34" charset="0"/>
              <a:cs typeface="Arial" panose="020B0604020202020204" pitchFamily="34" charset="0"/>
            </a:endParaRPr>
          </a:p>
          <a:p>
            <a:pPr algn="l"/>
            <a:endParaRPr lang="en-GB" sz="2500" b="0" i="0" u="none" strike="noStrike" baseline="0" dirty="0">
              <a:latin typeface="Arial" panose="020B0604020202020204" pitchFamily="34" charset="0"/>
              <a:cs typeface="Arial" panose="020B0604020202020204" pitchFamily="34" charset="0"/>
            </a:endParaRPr>
          </a:p>
          <a:p>
            <a:pPr algn="l"/>
            <a:endParaRPr lang="en-GB" sz="2500" dirty="0">
              <a:latin typeface="Arial" panose="020B0604020202020204" pitchFamily="34" charset="0"/>
              <a:cs typeface="Arial" panose="020B0604020202020204" pitchFamily="34" charset="0"/>
            </a:endParaRPr>
          </a:p>
          <a:p>
            <a:pPr algn="l"/>
            <a:r>
              <a:rPr lang="en-GB" sz="2500" b="0" i="0" u="none" strike="noStrike" baseline="0" dirty="0">
                <a:latin typeface="Arial" panose="020B0604020202020204" pitchFamily="34" charset="0"/>
                <a:cs typeface="Arial" panose="020B0604020202020204" pitchFamily="34" charset="0"/>
              </a:rPr>
              <a:t>2. How a change in the </a:t>
            </a:r>
            <a:r>
              <a:rPr lang="en-GB" sz="2500" b="1" i="1" u="none" strike="noStrike" baseline="0" dirty="0">
                <a:latin typeface="Arial" panose="020B0604020202020204" pitchFamily="34" charset="0"/>
                <a:cs typeface="Arial" panose="020B0604020202020204" pitchFamily="34" charset="0"/>
              </a:rPr>
              <a:t>right-hand-side value for a constraint</a:t>
            </a:r>
            <a:r>
              <a:rPr lang="en-GB" sz="2500" b="0" i="1" u="none" strike="noStrike" baseline="0" dirty="0">
                <a:latin typeface="Arial" panose="020B0604020202020204" pitchFamily="34" charset="0"/>
                <a:cs typeface="Arial" panose="020B0604020202020204" pitchFamily="34" charset="0"/>
              </a:rPr>
              <a:t> </a:t>
            </a:r>
            <a:r>
              <a:rPr lang="en-GB" sz="2500" b="1" i="0" u="none" strike="noStrike" baseline="0" dirty="0">
                <a:latin typeface="Arial" panose="020B0604020202020204" pitchFamily="34" charset="0"/>
                <a:cs typeface="Arial" panose="020B0604020202020204" pitchFamily="34" charset="0"/>
              </a:rPr>
              <a:t>will</a:t>
            </a:r>
            <a:r>
              <a:rPr lang="en-GB" sz="2500" b="0" i="0" u="none" strike="noStrike" baseline="0" dirty="0">
                <a:latin typeface="Arial" panose="020B0604020202020204" pitchFamily="34" charset="0"/>
                <a:cs typeface="Arial" panose="020B0604020202020204" pitchFamily="34" charset="0"/>
              </a:rPr>
              <a:t> affect the optimal solution? (shadow price)</a:t>
            </a:r>
            <a:endParaRPr lang="en-GB" sz="25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5B55591-8794-4F4E-876C-B3A54FAF5807}"/>
              </a:ext>
            </a:extLst>
          </p:cNvPr>
          <p:cNvSpPr txBox="1"/>
          <p:nvPr/>
        </p:nvSpPr>
        <p:spPr>
          <a:xfrm>
            <a:off x="1184987" y="336370"/>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(SA)</a:t>
            </a:r>
            <a:endParaRPr lang="en-GB" sz="2500" b="0" i="0" u="none" strike="noStrike" baseline="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026FA3E-CAB7-431F-B74A-83EC2A668D6D}"/>
              </a:ext>
            </a:extLst>
          </p:cNvPr>
          <p:cNvSpPr txBox="1"/>
          <p:nvPr/>
        </p:nvSpPr>
        <p:spPr>
          <a:xfrm>
            <a:off x="466530" y="1079326"/>
            <a:ext cx="8210939" cy="1246495"/>
          </a:xfrm>
          <a:prstGeom prst="rect">
            <a:avLst/>
          </a:prstGeom>
          <a:noFill/>
        </p:spPr>
        <p:txBody>
          <a:bodyPr wrap="square">
            <a:spAutoFit/>
          </a:bodyPr>
          <a:lstStyle/>
          <a:p>
            <a:pPr algn="ctr"/>
            <a:r>
              <a:rPr lang="en-GB" sz="2500" b="0" i="0" u="none" strike="noStrike" baseline="0" dirty="0">
                <a:latin typeface="Arial" panose="020B0604020202020204" pitchFamily="34" charset="0"/>
                <a:cs typeface="Arial" panose="020B0604020202020204" pitchFamily="34" charset="0"/>
              </a:rPr>
              <a:t>SA is about how the changes on objective function or constrains affect the optimal solution.  </a:t>
            </a:r>
            <a:r>
              <a:rPr lang="en-GB" sz="2500" b="1" i="0" u="none" strike="noStrike" baseline="0" dirty="0">
                <a:latin typeface="Arial" panose="020B0604020202020204" pitchFamily="34" charset="0"/>
                <a:cs typeface="Arial" panose="020B0604020202020204" pitchFamily="34" charset="0"/>
              </a:rPr>
              <a:t>Two questions emerge from above </a:t>
            </a:r>
          </a:p>
        </p:txBody>
      </p:sp>
      <p:sp>
        <p:nvSpPr>
          <p:cNvPr id="2" name="Slide Number Placeholder 1">
            <a:extLst>
              <a:ext uri="{FF2B5EF4-FFF2-40B4-BE49-F238E27FC236}">
                <a16:creationId xmlns:a16="http://schemas.microsoft.com/office/drawing/2014/main" id="{C70CF0F2-A935-4E29-B8A5-6ADB42336E2A}"/>
              </a:ext>
            </a:extLst>
          </p:cNvPr>
          <p:cNvSpPr>
            <a:spLocks noGrp="1"/>
          </p:cNvSpPr>
          <p:nvPr>
            <p:ph type="sldNum" sz="quarter" idx="12"/>
          </p:nvPr>
        </p:nvSpPr>
        <p:spPr/>
        <p:txBody>
          <a:bodyPr/>
          <a:lstStyle/>
          <a:p>
            <a:fld id="{075D4558-F765-4DC8-9C03-4CEB7A24615D}" type="slidenum">
              <a:rPr lang="en-GB" smtClean="0"/>
              <a:t>2</a:t>
            </a:fld>
            <a:endParaRPr lang="en-GB"/>
          </a:p>
        </p:txBody>
      </p:sp>
      <p:sp>
        <p:nvSpPr>
          <p:cNvPr id="6" name="Star: 5 Points 5">
            <a:extLst>
              <a:ext uri="{FF2B5EF4-FFF2-40B4-BE49-F238E27FC236}">
                <a16:creationId xmlns:a16="http://schemas.microsoft.com/office/drawing/2014/main" id="{9CD6BEF4-6F5E-43E7-9F22-C01501D96980}"/>
              </a:ext>
            </a:extLst>
          </p:cNvPr>
          <p:cNvSpPr/>
          <p:nvPr/>
        </p:nvSpPr>
        <p:spPr>
          <a:xfrm>
            <a:off x="8212348" y="146649"/>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67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80D91-2B16-4870-B0EE-5D30297C15C3}"/>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 Excel Solver</a:t>
            </a:r>
            <a:endParaRPr lang="en-GB" sz="2500" b="0" i="0" u="none" strike="noStrike" baseline="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4AB482F-AC3E-4005-9984-4DD28C4F30A6}"/>
              </a:ext>
            </a:extLst>
          </p:cNvPr>
          <p:cNvSpPr>
            <a:spLocks noGrp="1"/>
          </p:cNvSpPr>
          <p:nvPr>
            <p:ph type="sldNum" sz="quarter" idx="12"/>
          </p:nvPr>
        </p:nvSpPr>
        <p:spPr/>
        <p:txBody>
          <a:bodyPr/>
          <a:lstStyle/>
          <a:p>
            <a:fld id="{075D4558-F765-4DC8-9C03-4CEB7A24615D}" type="slidenum">
              <a:rPr lang="en-GB" smtClean="0"/>
              <a:t>20</a:t>
            </a:fld>
            <a:endParaRPr lang="en-GB"/>
          </a:p>
        </p:txBody>
      </p:sp>
      <p:sp>
        <p:nvSpPr>
          <p:cNvPr id="6" name="TextBox 5">
            <a:extLst>
              <a:ext uri="{FF2B5EF4-FFF2-40B4-BE49-F238E27FC236}">
                <a16:creationId xmlns:a16="http://schemas.microsoft.com/office/drawing/2014/main" id="{C870F573-D35F-4BC4-92B4-FD59D6AB2FE4}"/>
              </a:ext>
            </a:extLst>
          </p:cNvPr>
          <p:cNvSpPr txBox="1"/>
          <p:nvPr/>
        </p:nvSpPr>
        <p:spPr>
          <a:xfrm>
            <a:off x="831591" y="1398162"/>
            <a:ext cx="7076103" cy="4524315"/>
          </a:xfrm>
          <a:prstGeom prst="rect">
            <a:avLst/>
          </a:prstGeom>
          <a:noFill/>
        </p:spPr>
        <p:txBody>
          <a:bodyPr wrap="square">
            <a:spAutoFit/>
          </a:bodyPr>
          <a:lstStyle/>
          <a:p>
            <a:pPr algn="just"/>
            <a:r>
              <a:rPr lang="en-GB" sz="2400" b="1" i="0" dirty="0">
                <a:solidFill>
                  <a:srgbClr val="111111"/>
                </a:solidFill>
                <a:effectLst/>
                <a:latin typeface="Arial" panose="020B0604020202020204" pitchFamily="34" charset="0"/>
                <a:cs typeface="Arial" panose="020B0604020202020204" pitchFamily="34" charset="0"/>
              </a:rPr>
              <a:t>Allowable increase </a:t>
            </a:r>
            <a:r>
              <a:rPr lang="en-GB" sz="2400" i="0" dirty="0">
                <a:solidFill>
                  <a:srgbClr val="111111"/>
                </a:solidFill>
                <a:effectLst/>
                <a:latin typeface="Arial" panose="020B0604020202020204" pitchFamily="34" charset="0"/>
                <a:cs typeface="Arial" panose="020B0604020202020204" pitchFamily="34" charset="0"/>
              </a:rPr>
              <a:t>and</a:t>
            </a:r>
            <a:r>
              <a:rPr lang="en-GB" sz="2400" b="1" i="0" dirty="0">
                <a:solidFill>
                  <a:srgbClr val="111111"/>
                </a:solidFill>
                <a:effectLst/>
                <a:latin typeface="Arial" panose="020B0604020202020204" pitchFamily="34" charset="0"/>
                <a:cs typeface="Arial" panose="020B0604020202020204" pitchFamily="34" charset="0"/>
              </a:rPr>
              <a:t> allowable decrease values </a:t>
            </a:r>
            <a:r>
              <a:rPr lang="en-GB" sz="2400" i="0" dirty="0">
                <a:solidFill>
                  <a:srgbClr val="111111"/>
                </a:solidFill>
                <a:effectLst/>
                <a:latin typeface="Arial" panose="020B0604020202020204" pitchFamily="34" charset="0"/>
                <a:cs typeface="Arial" panose="020B0604020202020204" pitchFamily="34" charset="0"/>
              </a:rPr>
              <a:t>refers to the extend the </a:t>
            </a:r>
            <a:r>
              <a:rPr lang="en-GB" sz="2400" b="1" i="0" dirty="0">
                <a:solidFill>
                  <a:srgbClr val="111111"/>
                </a:solidFill>
                <a:effectLst/>
                <a:latin typeface="Arial" panose="020B0604020202020204" pitchFamily="34" charset="0"/>
                <a:cs typeface="Arial" panose="020B0604020202020204" pitchFamily="34" charset="0"/>
              </a:rPr>
              <a:t>Right Side Constrain</a:t>
            </a:r>
            <a:r>
              <a:rPr lang="en-GB" sz="2400" i="0" dirty="0">
                <a:solidFill>
                  <a:srgbClr val="111111"/>
                </a:solidFill>
                <a:effectLst/>
                <a:latin typeface="Arial" panose="020B0604020202020204" pitchFamily="34" charset="0"/>
                <a:cs typeface="Arial" panose="020B0604020202020204" pitchFamily="34" charset="0"/>
              </a:rPr>
              <a:t> can change before the </a:t>
            </a:r>
            <a:r>
              <a:rPr lang="en-GB" sz="2400" b="1" i="0" dirty="0">
                <a:solidFill>
                  <a:srgbClr val="111111"/>
                </a:solidFill>
                <a:effectLst/>
                <a:latin typeface="Arial" panose="020B0604020202020204" pitchFamily="34" charset="0"/>
                <a:cs typeface="Arial" panose="020B0604020202020204" pitchFamily="34" charset="0"/>
              </a:rPr>
              <a:t>optimal value (Z)</a:t>
            </a:r>
            <a:r>
              <a:rPr lang="en-GB" sz="2400" i="0" dirty="0">
                <a:solidFill>
                  <a:srgbClr val="111111"/>
                </a:solidFill>
                <a:effectLst/>
                <a:latin typeface="Arial" panose="020B0604020202020204" pitchFamily="34" charset="0"/>
                <a:cs typeface="Arial" panose="020B0604020202020204" pitchFamily="34" charset="0"/>
              </a:rPr>
              <a:t> in not further valid.</a:t>
            </a:r>
            <a:endParaRPr lang="en-GB" sz="2400" dirty="0">
              <a:solidFill>
                <a:srgbClr val="111111"/>
              </a:solidFill>
              <a:latin typeface="Arial" panose="020B0604020202020204" pitchFamily="34" charset="0"/>
              <a:cs typeface="Arial" panose="020B0604020202020204" pitchFamily="34" charset="0"/>
            </a:endParaRP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GB" sz="2400" dirty="0">
                <a:solidFill>
                  <a:srgbClr val="111111"/>
                </a:solidFill>
                <a:latin typeface="Arial" panose="020B0604020202020204" pitchFamily="34" charset="0"/>
                <a:cs typeface="Arial" panose="020B0604020202020204" pitchFamily="34" charset="0"/>
              </a:rPr>
              <a:t> If RS constraint increases by an </a:t>
            </a:r>
            <a:r>
              <a:rPr lang="en-GB" sz="2400" b="1" dirty="0">
                <a:solidFill>
                  <a:srgbClr val="111111"/>
                </a:solidFill>
                <a:latin typeface="Arial" panose="020B0604020202020204" pitchFamily="34" charset="0"/>
                <a:cs typeface="Arial" panose="020B0604020202020204" pitchFamily="34" charset="0"/>
              </a:rPr>
              <a:t>amount greater than the allowable increase</a:t>
            </a:r>
            <a:r>
              <a:rPr lang="en-GB" sz="2400" dirty="0">
                <a:solidFill>
                  <a:srgbClr val="111111"/>
                </a:solidFill>
                <a:latin typeface="Arial" panose="020B0604020202020204" pitchFamily="34" charset="0"/>
                <a:cs typeface="Arial" panose="020B0604020202020204" pitchFamily="34" charset="0"/>
              </a:rPr>
              <a:t> the shadow price will not be valid any more.</a:t>
            </a:r>
          </a:p>
          <a:p>
            <a:pPr algn="just"/>
            <a:endParaRPr lang="en-GB" sz="2400" dirty="0">
              <a:solidFill>
                <a:srgbClr val="111111"/>
              </a:solidFill>
              <a:latin typeface="Arial" panose="020B0604020202020204" pitchFamily="34" charset="0"/>
              <a:cs typeface="Arial" panose="020B0604020202020204" pitchFamily="34" charset="0"/>
            </a:endParaRPr>
          </a:p>
          <a:p>
            <a:pPr algn="just"/>
            <a:r>
              <a:rPr lang="en-GB" sz="2400" dirty="0">
                <a:solidFill>
                  <a:srgbClr val="111111"/>
                </a:solidFill>
                <a:latin typeface="Arial" panose="020B0604020202020204" pitchFamily="34" charset="0"/>
                <a:cs typeface="Arial" panose="020B0604020202020204" pitchFamily="34" charset="0"/>
              </a:rPr>
              <a:t>On the other hand,  If RS constrain </a:t>
            </a:r>
            <a:r>
              <a:rPr lang="en-GB" sz="2400" b="1" dirty="0">
                <a:solidFill>
                  <a:srgbClr val="111111"/>
                </a:solidFill>
                <a:latin typeface="Arial" panose="020B0604020202020204" pitchFamily="34" charset="0"/>
                <a:cs typeface="Arial" panose="020B0604020202020204" pitchFamily="34" charset="0"/>
              </a:rPr>
              <a:t>decreases by an amount more than the allowable</a:t>
            </a:r>
            <a:r>
              <a:rPr lang="en-GB" sz="2400" dirty="0">
                <a:solidFill>
                  <a:srgbClr val="111111"/>
                </a:solidFill>
                <a:latin typeface="Arial" panose="020B0604020202020204" pitchFamily="34" charset="0"/>
                <a:cs typeface="Arial" panose="020B0604020202020204" pitchFamily="34" charset="0"/>
              </a:rPr>
              <a:t>, the shadow price changes will not be valid any more.</a:t>
            </a:r>
          </a:p>
        </p:txBody>
      </p:sp>
      <p:sp>
        <p:nvSpPr>
          <p:cNvPr id="7" name="Star: 5 Points 6">
            <a:extLst>
              <a:ext uri="{FF2B5EF4-FFF2-40B4-BE49-F238E27FC236}">
                <a16:creationId xmlns:a16="http://schemas.microsoft.com/office/drawing/2014/main" id="{977406BE-5A29-4402-B87A-E3E1D2117C8E}"/>
              </a:ext>
            </a:extLst>
          </p:cNvPr>
          <p:cNvSpPr/>
          <p:nvPr/>
        </p:nvSpPr>
        <p:spPr>
          <a:xfrm>
            <a:off x="8264107" y="149467"/>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56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E39ACA-D3D9-451E-BA7C-198189EA33A5}"/>
              </a:ext>
            </a:extLst>
          </p:cNvPr>
          <p:cNvSpPr>
            <a:spLocks noGrp="1"/>
          </p:cNvSpPr>
          <p:nvPr>
            <p:ph type="sldNum" sz="quarter" idx="12"/>
          </p:nvPr>
        </p:nvSpPr>
        <p:spPr/>
        <p:txBody>
          <a:bodyPr/>
          <a:lstStyle/>
          <a:p>
            <a:fld id="{075D4558-F765-4DC8-9C03-4CEB7A24615D}" type="slidenum">
              <a:rPr lang="en-GB" smtClean="0"/>
              <a:t>21</a:t>
            </a:fld>
            <a:endParaRPr lang="en-GB"/>
          </a:p>
        </p:txBody>
      </p:sp>
      <p:sp>
        <p:nvSpPr>
          <p:cNvPr id="4" name="TextBox 3">
            <a:extLst>
              <a:ext uri="{FF2B5EF4-FFF2-40B4-BE49-F238E27FC236}">
                <a16:creationId xmlns:a16="http://schemas.microsoft.com/office/drawing/2014/main" id="{0E312386-EF52-44BD-8CFD-A4C3905D3F3A}"/>
              </a:ext>
            </a:extLst>
          </p:cNvPr>
          <p:cNvSpPr txBox="1"/>
          <p:nvPr/>
        </p:nvSpPr>
        <p:spPr>
          <a:xfrm>
            <a:off x="1440296" y="97846"/>
            <a:ext cx="6951306" cy="1631216"/>
          </a:xfrm>
          <a:prstGeom prst="rect">
            <a:avLst/>
          </a:prstGeom>
          <a:noFill/>
        </p:spPr>
        <p:txBody>
          <a:bodyPr wrap="square">
            <a:spAutoFit/>
          </a:bodyPr>
          <a:lstStyle/>
          <a:p>
            <a:r>
              <a:rPr lang="en-GB" sz="2500" b="0" i="0" dirty="0">
                <a:solidFill>
                  <a:srgbClr val="111111"/>
                </a:solidFill>
                <a:effectLst/>
                <a:latin typeface="Arial" panose="020B0604020202020204" pitchFamily="34" charset="0"/>
                <a:cs typeface="Arial" panose="020B0604020202020204" pitchFamily="34" charset="0"/>
              </a:rPr>
              <a:t>SA report consist into </a:t>
            </a:r>
            <a:r>
              <a:rPr lang="en-GB" sz="2500" dirty="0">
                <a:solidFill>
                  <a:srgbClr val="111111"/>
                </a:solidFill>
                <a:latin typeface="Arial" panose="020B0604020202020204" pitchFamily="34" charset="0"/>
                <a:cs typeface="Arial" panose="020B0604020202020204" pitchFamily="34" charset="0"/>
              </a:rPr>
              <a:t>two</a:t>
            </a:r>
            <a:r>
              <a:rPr lang="en-GB" sz="2500" b="0" i="0" dirty="0">
                <a:solidFill>
                  <a:srgbClr val="111111"/>
                </a:solidFill>
                <a:effectLst/>
                <a:latin typeface="Arial" panose="020B0604020202020204" pitchFamily="34" charset="0"/>
                <a:cs typeface="Arial" panose="020B0604020202020204" pitchFamily="34" charset="0"/>
              </a:rPr>
              <a:t> parts</a:t>
            </a:r>
          </a:p>
          <a:p>
            <a:endParaRPr lang="en-GB" sz="2500" b="0" i="0" dirty="0">
              <a:solidFill>
                <a:srgbClr val="111111"/>
              </a:solidFill>
              <a:effectLst/>
              <a:latin typeface="Arial" panose="020B0604020202020204" pitchFamily="34" charset="0"/>
              <a:cs typeface="Arial" panose="020B0604020202020204" pitchFamily="34" charset="0"/>
            </a:endParaRPr>
          </a:p>
          <a:p>
            <a:pPr marL="342900" indent="-342900">
              <a:buAutoNum type="arabicParenR"/>
            </a:pPr>
            <a:r>
              <a:rPr lang="en-GB" sz="2500" b="0" i="0" dirty="0">
                <a:solidFill>
                  <a:srgbClr val="111111"/>
                </a:solidFill>
                <a:effectLst/>
                <a:latin typeface="Arial" panose="020B0604020202020204" pitchFamily="34" charset="0"/>
                <a:cs typeface="Arial" panose="020B0604020202020204" pitchFamily="34" charset="0"/>
              </a:rPr>
              <a:t>Cell Variables</a:t>
            </a:r>
          </a:p>
          <a:p>
            <a:pPr marL="342900" indent="-342900">
              <a:buAutoNum type="arabicParenR"/>
            </a:pPr>
            <a:r>
              <a:rPr lang="en-GB" sz="2500" b="0" i="0" dirty="0">
                <a:solidFill>
                  <a:srgbClr val="111111"/>
                </a:solidFill>
                <a:effectLst/>
                <a:latin typeface="Arial" panose="020B0604020202020204" pitchFamily="34" charset="0"/>
                <a:cs typeface="Arial" panose="020B0604020202020204" pitchFamily="34" charset="0"/>
              </a:rPr>
              <a:t>Constraints section</a:t>
            </a:r>
          </a:p>
        </p:txBody>
      </p:sp>
      <p:pic>
        <p:nvPicPr>
          <p:cNvPr id="5" name="Picture 4">
            <a:extLst>
              <a:ext uri="{FF2B5EF4-FFF2-40B4-BE49-F238E27FC236}">
                <a16:creationId xmlns:a16="http://schemas.microsoft.com/office/drawing/2014/main" id="{EB0C7655-8845-4FAA-9B09-9E63B7D0A742}"/>
              </a:ext>
            </a:extLst>
          </p:cNvPr>
          <p:cNvPicPr>
            <a:picLocks noChangeAspect="1"/>
          </p:cNvPicPr>
          <p:nvPr/>
        </p:nvPicPr>
        <p:blipFill>
          <a:blip r:embed="rId2"/>
          <a:stretch>
            <a:fillRect/>
          </a:stretch>
        </p:blipFill>
        <p:spPr>
          <a:xfrm>
            <a:off x="972599" y="2275055"/>
            <a:ext cx="7886700" cy="3495675"/>
          </a:xfrm>
          <a:prstGeom prst="rect">
            <a:avLst/>
          </a:prstGeom>
        </p:spPr>
      </p:pic>
      <p:sp>
        <p:nvSpPr>
          <p:cNvPr id="6" name="Arrow: Right 5">
            <a:extLst>
              <a:ext uri="{FF2B5EF4-FFF2-40B4-BE49-F238E27FC236}">
                <a16:creationId xmlns:a16="http://schemas.microsoft.com/office/drawing/2014/main" id="{CD58F7C9-D895-419F-8904-25856688DAB4}"/>
              </a:ext>
            </a:extLst>
          </p:cNvPr>
          <p:cNvSpPr/>
          <p:nvPr/>
        </p:nvSpPr>
        <p:spPr>
          <a:xfrm>
            <a:off x="284701" y="2275055"/>
            <a:ext cx="604392" cy="51286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1CA87CD6-0628-4E30-9484-AA0FB8AC2DA1}"/>
              </a:ext>
            </a:extLst>
          </p:cNvPr>
          <p:cNvSpPr/>
          <p:nvPr/>
        </p:nvSpPr>
        <p:spPr>
          <a:xfrm>
            <a:off x="284701" y="3911234"/>
            <a:ext cx="604392" cy="512860"/>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tar: 5 Points 7">
            <a:extLst>
              <a:ext uri="{FF2B5EF4-FFF2-40B4-BE49-F238E27FC236}">
                <a16:creationId xmlns:a16="http://schemas.microsoft.com/office/drawing/2014/main" id="{C614ECAE-08B0-4436-B540-75387AAB61E3}"/>
              </a:ext>
            </a:extLst>
          </p:cNvPr>
          <p:cNvSpPr/>
          <p:nvPr/>
        </p:nvSpPr>
        <p:spPr>
          <a:xfrm>
            <a:off x="8264107" y="149467"/>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47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1CFB18-D865-4412-A7E3-55E1C8B72F27}"/>
              </a:ext>
            </a:extLst>
          </p:cNvPr>
          <p:cNvSpPr>
            <a:spLocks noGrp="1"/>
          </p:cNvSpPr>
          <p:nvPr>
            <p:ph type="sldNum" sz="quarter" idx="12"/>
          </p:nvPr>
        </p:nvSpPr>
        <p:spPr/>
        <p:txBody>
          <a:bodyPr/>
          <a:lstStyle/>
          <a:p>
            <a:fld id="{075D4558-F765-4DC8-9C03-4CEB7A24615D}" type="slidenum">
              <a:rPr lang="en-GB" smtClean="0"/>
              <a:t>22</a:t>
            </a:fld>
            <a:endParaRPr lang="en-GB"/>
          </a:p>
        </p:txBody>
      </p:sp>
      <p:sp>
        <p:nvSpPr>
          <p:cNvPr id="4" name="TextBox 3">
            <a:extLst>
              <a:ext uri="{FF2B5EF4-FFF2-40B4-BE49-F238E27FC236}">
                <a16:creationId xmlns:a16="http://schemas.microsoft.com/office/drawing/2014/main" id="{BBD101E9-AA1E-4D09-AEA1-EAA2EE07C24C}"/>
              </a:ext>
            </a:extLst>
          </p:cNvPr>
          <p:cNvSpPr txBox="1"/>
          <p:nvPr/>
        </p:nvSpPr>
        <p:spPr>
          <a:xfrm>
            <a:off x="1166879" y="0"/>
            <a:ext cx="7679094" cy="5878532"/>
          </a:xfrm>
          <a:prstGeom prst="rect">
            <a:avLst/>
          </a:prstGeom>
          <a:noFill/>
        </p:spPr>
        <p:txBody>
          <a:bodyPr wrap="square">
            <a:spAutoFit/>
          </a:bodyPr>
          <a:lstStyle/>
          <a:p>
            <a:pPr algn="l"/>
            <a:r>
              <a:rPr lang="en-GB" sz="1800" b="0" u="none" strike="noStrike" baseline="0" dirty="0">
                <a:solidFill>
                  <a:srgbClr val="000000"/>
                </a:solidFill>
                <a:latin typeface="Arial" panose="020B0604020202020204" pitchFamily="34" charset="0"/>
                <a:cs typeface="Arial" panose="020B0604020202020204" pitchFamily="34" charset="0"/>
              </a:rPr>
              <a:t>Refer to the Kelson Sporting Equipment problem (Chapter 2, Problem 24). Letting</a:t>
            </a:r>
          </a:p>
          <a:p>
            <a:pPr algn="l"/>
            <a:r>
              <a:rPr lang="en-GB" sz="1800" b="0" u="none" strike="noStrike" baseline="0" dirty="0">
                <a:solidFill>
                  <a:srgbClr val="000000"/>
                </a:solidFill>
                <a:latin typeface="Arial" panose="020B0604020202020204" pitchFamily="34" charset="0"/>
                <a:cs typeface="Arial" panose="020B0604020202020204" pitchFamily="34" charset="0"/>
              </a:rPr>
              <a:t>R= number of regular gloves</a:t>
            </a:r>
          </a:p>
          <a:p>
            <a:pPr algn="l"/>
            <a:r>
              <a:rPr lang="en-GB" sz="1800" b="0" u="none" strike="noStrike" baseline="0" dirty="0">
                <a:solidFill>
                  <a:srgbClr val="000000"/>
                </a:solidFill>
                <a:latin typeface="Arial" panose="020B0604020202020204" pitchFamily="34" charset="0"/>
                <a:cs typeface="Arial" panose="020B0604020202020204" pitchFamily="34" charset="0"/>
              </a:rPr>
              <a:t>C= number of catcher’s mitts</a:t>
            </a:r>
          </a:p>
          <a:p>
            <a:pPr algn="l"/>
            <a:endParaRPr lang="en-GB" sz="1800" b="0" u="none" strike="noStrike" baseline="0" dirty="0">
              <a:solidFill>
                <a:srgbClr val="000000"/>
              </a:solidFill>
              <a:latin typeface="Arial" panose="020B0604020202020204" pitchFamily="34" charset="0"/>
              <a:cs typeface="Arial" panose="020B0604020202020204" pitchFamily="34" charset="0"/>
            </a:endParaRPr>
          </a:p>
          <a:p>
            <a:pPr algn="l"/>
            <a:endParaRPr lang="en-GB" dirty="0">
              <a:solidFill>
                <a:srgbClr val="000000"/>
              </a:solidFill>
              <a:latin typeface="Arial" panose="020B0604020202020204" pitchFamily="34" charset="0"/>
              <a:cs typeface="Arial" panose="020B0604020202020204" pitchFamily="34" charset="0"/>
            </a:endParaRPr>
          </a:p>
          <a:p>
            <a:pPr algn="l"/>
            <a:r>
              <a:rPr lang="en-GB" sz="1800" b="0" u="none" strike="noStrike" baseline="0" dirty="0">
                <a:solidFill>
                  <a:srgbClr val="000000"/>
                </a:solidFill>
                <a:latin typeface="Arial" panose="020B0604020202020204" pitchFamily="34" charset="0"/>
                <a:cs typeface="Arial" panose="020B0604020202020204" pitchFamily="34" charset="0"/>
              </a:rPr>
              <a:t>Objective Function</a:t>
            </a:r>
          </a:p>
          <a:p>
            <a:pPr algn="l"/>
            <a:r>
              <a:rPr lang="en-GB" sz="2000" b="0" u="none" strike="noStrike" baseline="0" dirty="0">
                <a:solidFill>
                  <a:srgbClr val="000000"/>
                </a:solidFill>
                <a:latin typeface="Arial" panose="020B0604020202020204" pitchFamily="34" charset="0"/>
                <a:cs typeface="Arial" panose="020B0604020202020204" pitchFamily="34" charset="0"/>
              </a:rPr>
              <a:t>5R + 8C  &gt;&gt; MAX</a:t>
            </a:r>
          </a:p>
          <a:p>
            <a:pPr algn="l"/>
            <a:r>
              <a:rPr lang="en-GB" sz="2000" b="0" u="none" strike="noStrike" baseline="0" dirty="0" err="1">
                <a:solidFill>
                  <a:srgbClr val="000000"/>
                </a:solidFill>
                <a:latin typeface="Arial" panose="020B0604020202020204" pitchFamily="34" charset="0"/>
                <a:cs typeface="Arial" panose="020B0604020202020204" pitchFamily="34" charset="0"/>
              </a:rPr>
              <a:t>s.t.</a:t>
            </a:r>
            <a:endParaRPr lang="en-GB" sz="2000" b="0" u="none" strike="noStrike" baseline="0" dirty="0">
              <a:solidFill>
                <a:srgbClr val="000000"/>
              </a:solidFill>
              <a:latin typeface="Arial" panose="020B0604020202020204" pitchFamily="34" charset="0"/>
              <a:cs typeface="Arial" panose="020B0604020202020204" pitchFamily="34" charset="0"/>
            </a:endParaRPr>
          </a:p>
          <a:p>
            <a:pPr algn="l"/>
            <a:endParaRPr lang="en-GB" sz="2000" b="0" u="none" strike="noStrike" baseline="0" dirty="0">
              <a:solidFill>
                <a:srgbClr val="000000"/>
              </a:solidFill>
              <a:latin typeface="Arial" panose="020B0604020202020204" pitchFamily="34" charset="0"/>
              <a:cs typeface="Arial" panose="020B0604020202020204" pitchFamily="34" charset="0"/>
            </a:endParaRPr>
          </a:p>
          <a:p>
            <a:pPr algn="l"/>
            <a:r>
              <a:rPr lang="en-GB" sz="2000" dirty="0">
                <a:solidFill>
                  <a:srgbClr val="000000"/>
                </a:solidFill>
                <a:latin typeface="Arial" panose="020B0604020202020204" pitchFamily="34" charset="0"/>
                <a:cs typeface="Arial" panose="020B0604020202020204" pitchFamily="34" charset="0"/>
              </a:rPr>
              <a:t>      R  +  3/2*C &lt;= 900</a:t>
            </a:r>
          </a:p>
          <a:p>
            <a:pPr algn="l"/>
            <a:r>
              <a:rPr lang="en-GB" sz="2000" dirty="0">
                <a:solidFill>
                  <a:srgbClr val="000000"/>
                </a:solidFill>
                <a:latin typeface="Arial" panose="020B0604020202020204" pitchFamily="34" charset="0"/>
                <a:cs typeface="Arial" panose="020B0604020202020204" pitchFamily="34" charset="0"/>
              </a:rPr>
              <a:t>  ½*R  + 1/3*C &lt;= 300</a:t>
            </a:r>
          </a:p>
          <a:p>
            <a:pPr algn="l"/>
            <a:r>
              <a:rPr lang="en-GB" sz="2000" dirty="0">
                <a:solidFill>
                  <a:srgbClr val="000000"/>
                </a:solidFill>
                <a:latin typeface="Arial" panose="020B0604020202020204" pitchFamily="34" charset="0"/>
                <a:cs typeface="Arial" panose="020B0604020202020204" pitchFamily="34" charset="0"/>
              </a:rPr>
              <a:t> 1/8*R +  ¼*C  &lt;= 100</a:t>
            </a:r>
          </a:p>
          <a:p>
            <a:pPr algn="l"/>
            <a:r>
              <a:rPr lang="en-GB" sz="2000" b="0" u="none" strike="noStrike" baseline="0" dirty="0">
                <a:solidFill>
                  <a:srgbClr val="000000"/>
                </a:solidFill>
                <a:latin typeface="Arial" panose="020B0604020202020204" pitchFamily="34" charset="0"/>
                <a:cs typeface="Arial" panose="020B0604020202020204" pitchFamily="34" charset="0"/>
              </a:rPr>
              <a:t>R,C =&gt; 0</a:t>
            </a:r>
          </a:p>
          <a:p>
            <a:pPr algn="l"/>
            <a:endParaRPr lang="en-GB" sz="2000" b="0" u="none" strike="noStrike" baseline="0" dirty="0">
              <a:solidFill>
                <a:srgbClr val="000000"/>
              </a:solidFill>
              <a:latin typeface="Arial" panose="020B0604020202020204" pitchFamily="34" charset="0"/>
              <a:cs typeface="Arial" panose="020B0604020202020204" pitchFamily="34" charset="0"/>
            </a:endParaRPr>
          </a:p>
          <a:p>
            <a:pPr marL="342900" indent="-342900" algn="l">
              <a:buFont typeface="+mj-lt"/>
              <a:buAutoNum type="arabicPeriod"/>
            </a:pPr>
            <a:r>
              <a:rPr lang="en-GB" sz="1800" b="0" u="none" strike="noStrike" baseline="0" dirty="0">
                <a:solidFill>
                  <a:srgbClr val="000000"/>
                </a:solidFill>
                <a:latin typeface="Arial" panose="020B0604020202020204" pitchFamily="34" charset="0"/>
                <a:cs typeface="Arial" panose="020B0604020202020204" pitchFamily="34" charset="0"/>
              </a:rPr>
              <a:t>Find the optimal solution</a:t>
            </a:r>
          </a:p>
          <a:p>
            <a:pPr marL="342900" indent="-342900" algn="l">
              <a:buFont typeface="+mj-lt"/>
              <a:buAutoNum type="arabicPeriod"/>
            </a:pPr>
            <a:r>
              <a:rPr lang="en-GB" sz="1800" b="0" u="none" strike="noStrike" baseline="0" dirty="0">
                <a:solidFill>
                  <a:srgbClr val="000000"/>
                </a:solidFill>
                <a:latin typeface="Arial" panose="020B0604020202020204" pitchFamily="34" charset="0"/>
                <a:cs typeface="Arial" panose="020B0604020202020204" pitchFamily="34" charset="0"/>
              </a:rPr>
              <a:t>Which constraints are binding?</a:t>
            </a:r>
          </a:p>
          <a:p>
            <a:pPr marL="342900" indent="-342900" algn="l">
              <a:buFont typeface="+mj-lt"/>
              <a:buAutoNum type="arabicPeriod"/>
            </a:pPr>
            <a:r>
              <a:rPr lang="en-GB" sz="1800" b="0" u="none" strike="noStrike" baseline="0" dirty="0">
                <a:solidFill>
                  <a:srgbClr val="000000"/>
                </a:solidFill>
                <a:latin typeface="Arial" panose="020B0604020202020204" pitchFamily="34" charset="0"/>
                <a:cs typeface="Arial" panose="020B0604020202020204" pitchFamily="34" charset="0"/>
              </a:rPr>
              <a:t>What are the dual values for the resources? Interpret each.</a:t>
            </a:r>
          </a:p>
          <a:p>
            <a:pPr marL="342900" indent="-342900" algn="l">
              <a:buFont typeface="+mj-lt"/>
              <a:buAutoNum type="arabicPeriod"/>
            </a:pPr>
            <a:r>
              <a:rPr lang="en-GB" sz="1800" b="0" u="none" strike="noStrike" baseline="0" dirty="0">
                <a:solidFill>
                  <a:srgbClr val="000000"/>
                </a:solidFill>
                <a:latin typeface="Arial" panose="020B0604020202020204" pitchFamily="34" charset="0"/>
                <a:cs typeface="Arial" panose="020B0604020202020204" pitchFamily="34" charset="0"/>
              </a:rPr>
              <a:t>If overtime can be scheduled in one of the departments, where would you recommend doing so?</a:t>
            </a: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B8383DE-3F65-4B1F-A1DA-B53118971C32}"/>
              </a:ext>
            </a:extLst>
          </p:cNvPr>
          <p:cNvSpPr txBox="1"/>
          <p:nvPr/>
        </p:nvSpPr>
        <p:spPr>
          <a:xfrm>
            <a:off x="1166879" y="6210363"/>
            <a:ext cx="6762557" cy="400110"/>
          </a:xfrm>
          <a:prstGeom prst="rect">
            <a:avLst/>
          </a:prstGeom>
          <a:noFill/>
        </p:spPr>
        <p:txBody>
          <a:bodyPr wrap="none" rtlCol="0">
            <a:spAutoFit/>
          </a:bodyPr>
          <a:lstStyle/>
          <a:p>
            <a:r>
              <a:rPr lang="en-GB" sz="2000" b="1" dirty="0"/>
              <a:t>Prepare your solution either using Excel Solver or Pulp python</a:t>
            </a:r>
          </a:p>
        </p:txBody>
      </p:sp>
    </p:spTree>
    <p:extLst>
      <p:ext uri="{BB962C8B-B14F-4D97-AF65-F5344CB8AC3E}">
        <p14:creationId xmlns:p14="http://schemas.microsoft.com/office/powerpoint/2010/main" val="4272975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22AC96-78BC-47F1-AD69-24E80210E80E}"/>
              </a:ext>
            </a:extLst>
          </p:cNvPr>
          <p:cNvSpPr>
            <a:spLocks noGrp="1"/>
          </p:cNvSpPr>
          <p:nvPr>
            <p:ph type="sldNum" sz="quarter" idx="12"/>
          </p:nvPr>
        </p:nvSpPr>
        <p:spPr/>
        <p:txBody>
          <a:bodyPr/>
          <a:lstStyle/>
          <a:p>
            <a:fld id="{075D4558-F765-4DC8-9C03-4CEB7A24615D}" type="slidenum">
              <a:rPr lang="en-GB" smtClean="0"/>
              <a:t>23</a:t>
            </a:fld>
            <a:endParaRPr lang="en-GB"/>
          </a:p>
        </p:txBody>
      </p:sp>
      <p:grpSp>
        <p:nvGrpSpPr>
          <p:cNvPr id="5" name="Group 4">
            <a:extLst>
              <a:ext uri="{FF2B5EF4-FFF2-40B4-BE49-F238E27FC236}">
                <a16:creationId xmlns:a16="http://schemas.microsoft.com/office/drawing/2014/main" id="{72A3F15F-9C93-4687-9056-CE7262CFC324}"/>
              </a:ext>
            </a:extLst>
          </p:cNvPr>
          <p:cNvGrpSpPr/>
          <p:nvPr/>
        </p:nvGrpSpPr>
        <p:grpSpPr>
          <a:xfrm>
            <a:off x="111415" y="1035170"/>
            <a:ext cx="8696156" cy="5359859"/>
            <a:chOff x="157527" y="1048576"/>
            <a:chExt cx="8875059" cy="5379117"/>
          </a:xfrm>
        </p:grpSpPr>
        <p:pic>
          <p:nvPicPr>
            <p:cNvPr id="3" name="Picture 2">
              <a:extLst>
                <a:ext uri="{FF2B5EF4-FFF2-40B4-BE49-F238E27FC236}">
                  <a16:creationId xmlns:a16="http://schemas.microsoft.com/office/drawing/2014/main" id="{67CAC91B-2255-4189-B011-D2F3FD902403}"/>
                </a:ext>
              </a:extLst>
            </p:cNvPr>
            <p:cNvPicPr>
              <a:picLocks noChangeAspect="1"/>
            </p:cNvPicPr>
            <p:nvPr/>
          </p:nvPicPr>
          <p:blipFill>
            <a:blip r:embed="rId2"/>
            <a:stretch>
              <a:fillRect/>
            </a:stretch>
          </p:blipFill>
          <p:spPr>
            <a:xfrm>
              <a:off x="157527" y="1048576"/>
              <a:ext cx="8875059" cy="3721054"/>
            </a:xfrm>
            <a:prstGeom prst="rect">
              <a:avLst/>
            </a:prstGeom>
          </p:spPr>
        </p:pic>
        <p:pic>
          <p:nvPicPr>
            <p:cNvPr id="4" name="Picture 3">
              <a:extLst>
                <a:ext uri="{FF2B5EF4-FFF2-40B4-BE49-F238E27FC236}">
                  <a16:creationId xmlns:a16="http://schemas.microsoft.com/office/drawing/2014/main" id="{07FCB002-86BE-4D0A-9F46-A72A38F78CC4}"/>
                </a:ext>
              </a:extLst>
            </p:cNvPr>
            <p:cNvPicPr>
              <a:picLocks noChangeAspect="1"/>
            </p:cNvPicPr>
            <p:nvPr/>
          </p:nvPicPr>
          <p:blipFill>
            <a:blip r:embed="rId3"/>
            <a:stretch>
              <a:fillRect/>
            </a:stretch>
          </p:blipFill>
          <p:spPr>
            <a:xfrm>
              <a:off x="169740" y="4769630"/>
              <a:ext cx="8593905" cy="1658063"/>
            </a:xfrm>
            <a:prstGeom prst="rect">
              <a:avLst/>
            </a:prstGeom>
          </p:spPr>
        </p:pic>
      </p:grpSp>
    </p:spTree>
    <p:extLst>
      <p:ext uri="{BB962C8B-B14F-4D97-AF65-F5344CB8AC3E}">
        <p14:creationId xmlns:p14="http://schemas.microsoft.com/office/powerpoint/2010/main" val="182108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21B4B-42CD-4C1F-8F73-AB3C2C685C12}"/>
              </a:ext>
            </a:extLst>
          </p:cNvPr>
          <p:cNvSpPr>
            <a:spLocks noGrp="1"/>
          </p:cNvSpPr>
          <p:nvPr>
            <p:ph type="sldNum" sz="quarter" idx="12"/>
          </p:nvPr>
        </p:nvSpPr>
        <p:spPr/>
        <p:txBody>
          <a:bodyPr/>
          <a:lstStyle/>
          <a:p>
            <a:fld id="{075D4558-F765-4DC8-9C03-4CEB7A24615D}" type="slidenum">
              <a:rPr lang="en-GB" smtClean="0"/>
              <a:t>24</a:t>
            </a:fld>
            <a:endParaRPr lang="en-GB"/>
          </a:p>
        </p:txBody>
      </p:sp>
      <p:sp>
        <p:nvSpPr>
          <p:cNvPr id="3" name="TextBox 2">
            <a:extLst>
              <a:ext uri="{FF2B5EF4-FFF2-40B4-BE49-F238E27FC236}">
                <a16:creationId xmlns:a16="http://schemas.microsoft.com/office/drawing/2014/main" id="{9F044351-8A53-448A-AC8B-DDAF5348B9FE}"/>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Exercise in class</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47086D5-791E-4309-B290-6FEE008C38A3}"/>
              </a:ext>
            </a:extLst>
          </p:cNvPr>
          <p:cNvSpPr txBox="1"/>
          <p:nvPr/>
        </p:nvSpPr>
        <p:spPr>
          <a:xfrm>
            <a:off x="595619" y="1301327"/>
            <a:ext cx="7826928" cy="5093702"/>
          </a:xfrm>
          <a:prstGeom prst="rect">
            <a:avLst/>
          </a:prstGeom>
          <a:noFill/>
        </p:spPr>
        <p:txBody>
          <a:bodyPr wrap="square" rtlCol="0">
            <a:spAutoFit/>
          </a:bodyPr>
          <a:lstStyle/>
          <a:p>
            <a:pPr marL="342900" indent="-342900">
              <a:buAutoNum type="arabicPeriod"/>
            </a:pPr>
            <a:r>
              <a:rPr lang="en-US" sz="2500" dirty="0"/>
              <a:t>Arrange teams up to 5 participants</a:t>
            </a:r>
          </a:p>
          <a:p>
            <a:pPr marL="342900" indent="-342900">
              <a:buAutoNum type="arabicPeriod"/>
            </a:pPr>
            <a:endParaRPr lang="en-US" sz="2500" dirty="0"/>
          </a:p>
          <a:p>
            <a:pPr marL="342900" indent="-342900">
              <a:buAutoNum type="arabicPeriod"/>
            </a:pPr>
            <a:r>
              <a:rPr lang="en-US" sz="2500" dirty="0"/>
              <a:t>Based on the </a:t>
            </a:r>
            <a:r>
              <a:rPr lang="en-US" sz="2500" dirty="0" err="1"/>
              <a:t>SeaStrand</a:t>
            </a:r>
            <a:r>
              <a:rPr lang="en-US" sz="2500" dirty="0"/>
              <a:t> case of study,  your team will find the following</a:t>
            </a:r>
          </a:p>
          <a:p>
            <a:pPr lvl="1"/>
            <a:endParaRPr lang="en-US" sz="2500" dirty="0"/>
          </a:p>
          <a:p>
            <a:pPr lvl="1"/>
            <a:r>
              <a:rPr lang="en-US" sz="2500" dirty="0"/>
              <a:t>2.1 Settle the linear programming model  </a:t>
            </a:r>
          </a:p>
          <a:p>
            <a:pPr lvl="1"/>
            <a:endParaRPr lang="en-US" sz="2500" dirty="0"/>
          </a:p>
          <a:p>
            <a:pPr lvl="1"/>
            <a:r>
              <a:rPr lang="en-US" sz="2500" dirty="0"/>
              <a:t>2.2 Write the mathematical formulation</a:t>
            </a:r>
          </a:p>
          <a:p>
            <a:pPr lvl="1"/>
            <a:endParaRPr lang="en-US" sz="2500" dirty="0"/>
          </a:p>
          <a:p>
            <a:pPr lvl="1"/>
            <a:r>
              <a:rPr lang="en-US" sz="2500" dirty="0"/>
              <a:t>2.3 Calculate how many gallons of each type of crude satisfy the minimal cost by using Excel Solver</a:t>
            </a:r>
          </a:p>
          <a:p>
            <a:pPr marL="0" lvl="1"/>
            <a:endParaRPr lang="en-US" sz="2500" dirty="0"/>
          </a:p>
          <a:p>
            <a:pPr marL="0" lvl="1"/>
            <a:r>
              <a:rPr lang="en-US" sz="2500" dirty="0"/>
              <a:t> </a:t>
            </a:r>
          </a:p>
        </p:txBody>
      </p:sp>
    </p:spTree>
    <p:extLst>
      <p:ext uri="{BB962C8B-B14F-4D97-AF65-F5344CB8AC3E}">
        <p14:creationId xmlns:p14="http://schemas.microsoft.com/office/powerpoint/2010/main" val="2947361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21B4B-42CD-4C1F-8F73-AB3C2C685C12}"/>
              </a:ext>
            </a:extLst>
          </p:cNvPr>
          <p:cNvSpPr>
            <a:spLocks noGrp="1"/>
          </p:cNvSpPr>
          <p:nvPr>
            <p:ph type="sldNum" sz="quarter" idx="12"/>
          </p:nvPr>
        </p:nvSpPr>
        <p:spPr/>
        <p:txBody>
          <a:bodyPr/>
          <a:lstStyle/>
          <a:p>
            <a:fld id="{075D4558-F765-4DC8-9C03-4CEB7A24615D}" type="slidenum">
              <a:rPr lang="en-GB" smtClean="0"/>
              <a:t>25</a:t>
            </a:fld>
            <a:endParaRPr lang="en-GB"/>
          </a:p>
        </p:txBody>
      </p:sp>
      <p:sp>
        <p:nvSpPr>
          <p:cNvPr id="3" name="TextBox 2">
            <a:extLst>
              <a:ext uri="{FF2B5EF4-FFF2-40B4-BE49-F238E27FC236}">
                <a16:creationId xmlns:a16="http://schemas.microsoft.com/office/drawing/2014/main" id="{9F044351-8A53-448A-AC8B-DDAF5348B9FE}"/>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Exercise in class</a:t>
            </a:r>
            <a:endParaRPr lang="en-GB" sz="2500" b="0" i="0" u="none" strike="noStrike" baseline="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035A19D-978B-4659-B3B4-D05835D7F2CF}"/>
              </a:ext>
            </a:extLst>
          </p:cNvPr>
          <p:cNvSpPr/>
          <p:nvPr/>
        </p:nvSpPr>
        <p:spPr>
          <a:xfrm>
            <a:off x="363896" y="1268787"/>
            <a:ext cx="4390845" cy="3143938"/>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KFUPM Investment Club is working on designing a strategy for allocating founds among six possible alternatives, as it is illustrated on the Table.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Decision makers have collected information about return rate and risk associated to each alternative. The risk is measured in an index between 0 and 1, on which the higher the index, the higher the volatility and therefore more uncertainty.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32" name="Picture 8" descr="Investment Clubs in Uganda: Options for legal status | The Kampala Post">
            <a:extLst>
              <a:ext uri="{FF2B5EF4-FFF2-40B4-BE49-F238E27FC236}">
                <a16:creationId xmlns:a16="http://schemas.microsoft.com/office/drawing/2014/main" id="{F4D74FF7-434F-4979-A030-310B0F0CC2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004" y="1143133"/>
            <a:ext cx="3580692" cy="26828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63ECDBC3-CA56-46F3-A156-A31A2C0418B8}"/>
              </a:ext>
            </a:extLst>
          </p:cNvPr>
          <p:cNvGraphicFramePr>
            <a:graphicFrameLocks noGrp="1"/>
          </p:cNvGraphicFramePr>
          <p:nvPr>
            <p:extLst>
              <p:ext uri="{D42A27DB-BD31-4B8C-83A1-F6EECF244321}">
                <p14:modId xmlns:p14="http://schemas.microsoft.com/office/powerpoint/2010/main" val="3067760595"/>
              </p:ext>
            </p:extLst>
          </p:nvPr>
        </p:nvGraphicFramePr>
        <p:xfrm>
          <a:off x="2856075" y="4412725"/>
          <a:ext cx="6081621" cy="2125412"/>
        </p:xfrm>
        <a:graphic>
          <a:graphicData uri="http://schemas.openxmlformats.org/drawingml/2006/table">
            <a:tbl>
              <a:tblPr firstRow="1" firstCol="1" bandRow="1"/>
              <a:tblGrid>
                <a:gridCol w="2346384">
                  <a:extLst>
                    <a:ext uri="{9D8B030D-6E8A-4147-A177-3AD203B41FA5}">
                      <a16:colId xmlns:a16="http://schemas.microsoft.com/office/drawing/2014/main" val="32734818"/>
                    </a:ext>
                  </a:extLst>
                </a:gridCol>
                <a:gridCol w="1250273">
                  <a:extLst>
                    <a:ext uri="{9D8B030D-6E8A-4147-A177-3AD203B41FA5}">
                      <a16:colId xmlns:a16="http://schemas.microsoft.com/office/drawing/2014/main" val="1263510139"/>
                    </a:ext>
                  </a:extLst>
                </a:gridCol>
                <a:gridCol w="1242482">
                  <a:extLst>
                    <a:ext uri="{9D8B030D-6E8A-4147-A177-3AD203B41FA5}">
                      <a16:colId xmlns:a16="http://schemas.microsoft.com/office/drawing/2014/main" val="2059973611"/>
                    </a:ext>
                  </a:extLst>
                </a:gridCol>
                <a:gridCol w="1242482">
                  <a:extLst>
                    <a:ext uri="{9D8B030D-6E8A-4147-A177-3AD203B41FA5}">
                      <a16:colId xmlns:a16="http://schemas.microsoft.com/office/drawing/2014/main" val="3850486148"/>
                    </a:ext>
                  </a:extLst>
                </a:gridCol>
              </a:tblGrid>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Alternative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Annual Return 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Price /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Risk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748777"/>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NVIDIA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168.3%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$120.30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79752"/>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Apple Inc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$256.16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0.32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911993"/>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Amazon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45.3%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$183.55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0.41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0632"/>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Tesla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$256.23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435068"/>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Google (Alphabet Inc Class 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23.8%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$166.23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392308"/>
                  </a:ext>
                </a:extLst>
              </a:tr>
              <a:tr h="0">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Cash / Savings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a:effectLst/>
                          <a:latin typeface="Calibri" panose="020F0502020204030204" pitchFamily="34" charset="0"/>
                          <a:ea typeface="Calibri" panose="020F0502020204030204" pitchFamily="34"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500" dirty="0">
                          <a:effectLst/>
                          <a:latin typeface="Calibri" panose="020F0502020204030204" pitchFamily="34" charset="0"/>
                          <a:ea typeface="Calibri" panose="020F0502020204030204" pitchFamily="34" charset="0"/>
                          <a:cs typeface="Arial" panose="020B0604020202020204" pitchFamily="34" charset="0"/>
                        </a:rPr>
                        <a:t>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0268341"/>
                  </a:ext>
                </a:extLst>
              </a:tr>
            </a:tbl>
          </a:graphicData>
        </a:graphic>
      </p:graphicFrame>
    </p:spTree>
    <p:extLst>
      <p:ext uri="{BB962C8B-B14F-4D97-AF65-F5344CB8AC3E}">
        <p14:creationId xmlns:p14="http://schemas.microsoft.com/office/powerpoint/2010/main" val="1757226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341BD4-BE3D-441F-9FF6-82B7D523CD07}"/>
              </a:ext>
            </a:extLst>
          </p:cNvPr>
          <p:cNvSpPr>
            <a:spLocks noGrp="1"/>
          </p:cNvSpPr>
          <p:nvPr>
            <p:ph type="sldNum" sz="quarter" idx="12"/>
          </p:nvPr>
        </p:nvSpPr>
        <p:spPr/>
        <p:txBody>
          <a:bodyPr/>
          <a:lstStyle/>
          <a:p>
            <a:fld id="{075D4558-F765-4DC8-9C03-4CEB7A24615D}" type="slidenum">
              <a:rPr lang="en-GB" smtClean="0"/>
              <a:t>26</a:t>
            </a:fld>
            <a:endParaRPr lang="en-GB"/>
          </a:p>
        </p:txBody>
      </p:sp>
      <p:sp>
        <p:nvSpPr>
          <p:cNvPr id="3" name="TextBox 2">
            <a:extLst>
              <a:ext uri="{FF2B5EF4-FFF2-40B4-BE49-F238E27FC236}">
                <a16:creationId xmlns:a16="http://schemas.microsoft.com/office/drawing/2014/main" id="{90030284-B0D1-44A9-9D5B-C0E0B91A06FC}"/>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Exercise in class</a:t>
            </a:r>
            <a:endParaRPr lang="en-GB" sz="2500" b="0" i="0" u="none" strike="noStrike" baseline="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59B31CA-0FC8-4604-89C0-EC5CB8A4F227}"/>
              </a:ext>
            </a:extLst>
          </p:cNvPr>
          <p:cNvSpPr/>
          <p:nvPr/>
        </p:nvSpPr>
        <p:spPr>
          <a:xfrm>
            <a:off x="1408480" y="769358"/>
            <a:ext cx="6872879" cy="25355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conservative</a:t>
            </a:r>
            <a:r>
              <a:rPr lang="en-US" dirty="0">
                <a:latin typeface="Times New Roman" panose="02020603050405020304" pitchFamily="18" charset="0"/>
                <a:cs typeface="Times New Roman" panose="02020603050405020304" pitchFamily="18" charset="0"/>
              </a:rPr>
              <a:t> strategy implies the average risk for the overall portfolio is lower or equal to 0.25.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moderate strategy </a:t>
            </a:r>
            <a:r>
              <a:rPr lang="en-US" dirty="0">
                <a:latin typeface="Times New Roman" panose="02020603050405020304" pitchFamily="18" charset="0"/>
                <a:cs typeface="Times New Roman" panose="02020603050405020304" pitchFamily="18" charset="0"/>
              </a:rPr>
              <a:t>comprises that the average risk for the overall portfolio should be between 0.26 and 0.39</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aggressive strategy </a:t>
            </a:r>
            <a:r>
              <a:rPr lang="en-US" dirty="0">
                <a:latin typeface="Times New Roman" panose="02020603050405020304" pitchFamily="18" charset="0"/>
                <a:cs typeface="Times New Roman" panose="02020603050405020304" pitchFamily="18" charset="0"/>
              </a:rPr>
              <a:t>comprises an average risk higher or equal to 0.40</a:t>
            </a:r>
          </a:p>
        </p:txBody>
      </p:sp>
      <p:sp>
        <p:nvSpPr>
          <p:cNvPr id="5" name="Rectangle 4">
            <a:extLst>
              <a:ext uri="{FF2B5EF4-FFF2-40B4-BE49-F238E27FC236}">
                <a16:creationId xmlns:a16="http://schemas.microsoft.com/office/drawing/2014/main" id="{A745DC55-7693-4FE9-9FAB-B2D2E05D862B}"/>
              </a:ext>
            </a:extLst>
          </p:cNvPr>
          <p:cNvSpPr/>
          <p:nvPr/>
        </p:nvSpPr>
        <p:spPr>
          <a:xfrm>
            <a:off x="286608" y="3429000"/>
            <a:ext cx="8570783" cy="3130344"/>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The considerations for the Club members are: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50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 </a:t>
            </a:r>
            <a:r>
              <a:rPr lang="en-US" dirty="0">
                <a:latin typeface="Times New Roman" panose="02020603050405020304" pitchFamily="18" charset="0"/>
                <a:cs typeface="Arial" panose="020B0604020202020204" pitchFamily="34" charset="0"/>
              </a:rPr>
              <a:t>No more than 50% of the total investment may be in Google (Alphabet Inc Class 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The amount invested on Apple should be at least the amount invested on Amazon.</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At least the 5% of the investments, should be kept on cash</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The plan comprises to allocate 100,000 USD based on the proposed model. </a:t>
            </a:r>
          </a:p>
          <a:p>
            <a:pPr marR="0" lvl="0" algn="just">
              <a:lnSpc>
                <a:spcPct val="150000"/>
              </a:lnSpc>
              <a:spcBef>
                <a:spcPts val="0"/>
              </a:spcBef>
              <a:spcAft>
                <a:spcPts val="0"/>
              </a:spcAft>
            </a:pPr>
            <a:r>
              <a:rPr lang="en-US" dirty="0">
                <a:latin typeface="Times New Roman" panose="02020603050405020304" pitchFamily="18" charset="0"/>
                <a:ea typeface="Calibri" panose="020F0502020204030204" pitchFamily="34" charset="0"/>
                <a:cs typeface="Arial" panose="020B0604020202020204" pitchFamily="34"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Arial" panose="020B0604020202020204" pitchFamily="34" charset="0"/>
              </a:rPr>
              <a:t>What is the optimal portfolio allocation for a conservative, moderate and aggressive strategy given the previous considerations?</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941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0ED832-4912-4554-BBC4-C3BF4ED4B1DA}"/>
              </a:ext>
            </a:extLst>
          </p:cNvPr>
          <p:cNvSpPr>
            <a:spLocks noGrp="1"/>
          </p:cNvSpPr>
          <p:nvPr>
            <p:ph type="sldNum" sz="quarter" idx="12"/>
          </p:nvPr>
        </p:nvSpPr>
        <p:spPr/>
        <p:txBody>
          <a:bodyPr/>
          <a:lstStyle/>
          <a:p>
            <a:fld id="{075D4558-F765-4DC8-9C03-4CEB7A24615D}" type="slidenum">
              <a:rPr lang="en-GB" smtClean="0"/>
              <a:t>27</a:t>
            </a:fld>
            <a:endParaRPr lang="en-GB"/>
          </a:p>
        </p:txBody>
      </p:sp>
      <p:sp>
        <p:nvSpPr>
          <p:cNvPr id="5" name="Rectangle 4">
            <a:extLst>
              <a:ext uri="{FF2B5EF4-FFF2-40B4-BE49-F238E27FC236}">
                <a16:creationId xmlns:a16="http://schemas.microsoft.com/office/drawing/2014/main" id="{F1783B54-BAF7-4032-9BEA-8682A4DF696F}"/>
              </a:ext>
            </a:extLst>
          </p:cNvPr>
          <p:cNvSpPr/>
          <p:nvPr/>
        </p:nvSpPr>
        <p:spPr>
          <a:xfrm>
            <a:off x="1355058" y="306938"/>
            <a:ext cx="7610653" cy="2130263"/>
          </a:xfrm>
          <a:prstGeom prst="rect">
            <a:avLst/>
          </a:prstGeom>
        </p:spPr>
        <p:txBody>
          <a:bodyPr wrap="square">
            <a:spAutoFit/>
          </a:bodyPr>
          <a:lstStyle/>
          <a:p>
            <a:pPr lvl="0" algn="just">
              <a:lnSpc>
                <a:spcPct val="107000"/>
              </a:lnSpc>
              <a:spcAft>
                <a:spcPts val="800"/>
              </a:spcAft>
            </a:pPr>
            <a:r>
              <a:rPr lang="en-US" sz="2500" kern="100" dirty="0" err="1">
                <a:latin typeface="Times New Roman" panose="02020603050405020304" pitchFamily="18" charset="0"/>
                <a:ea typeface="Calibri" panose="020F0502020204030204" pitchFamily="34" charset="0"/>
                <a:cs typeface="Arial" panose="020B0604020202020204" pitchFamily="34" charset="0"/>
              </a:rPr>
              <a:t>Jarir</a:t>
            </a:r>
            <a:r>
              <a:rPr lang="en-US" sz="2500" kern="100" dirty="0">
                <a:latin typeface="Times New Roman" panose="02020603050405020304" pitchFamily="18" charset="0"/>
                <a:ea typeface="Calibri" panose="020F0502020204030204" pitchFamily="34" charset="0"/>
                <a:cs typeface="Arial" panose="020B0604020202020204" pitchFamily="34" charset="0"/>
              </a:rPr>
              <a:t> Book store is planning to open a new store in Damman. The architects calculated that the store has </a:t>
            </a:r>
            <a:r>
              <a:rPr lang="en-US" sz="2500" b="1" kern="100" dirty="0">
                <a:latin typeface="Times New Roman" panose="02020603050405020304" pitchFamily="18" charset="0"/>
                <a:ea typeface="Calibri" panose="020F0502020204030204" pitchFamily="34" charset="0"/>
                <a:cs typeface="Arial" panose="020B0604020202020204" pitchFamily="34" charset="0"/>
              </a:rPr>
              <a:t>100,000</a:t>
            </a:r>
            <a:r>
              <a:rPr lang="en-US" sz="2500" kern="100" dirty="0">
                <a:solidFill>
                  <a:srgbClr val="FF0000"/>
                </a:solidFill>
                <a:latin typeface="Times New Roman" panose="02020603050405020304" pitchFamily="18" charset="0"/>
                <a:ea typeface="Calibri" panose="020F0502020204030204" pitchFamily="34" charset="0"/>
                <a:cs typeface="Arial" panose="020B0604020202020204" pitchFamily="34" charset="0"/>
              </a:rPr>
              <a:t> </a:t>
            </a:r>
            <a:r>
              <a:rPr lang="en-US" sz="2500" kern="100" dirty="0">
                <a:latin typeface="Times New Roman" panose="02020603050405020304" pitchFamily="18" charset="0"/>
                <a:ea typeface="Calibri" panose="020F0502020204030204" pitchFamily="34" charset="0"/>
                <a:cs typeface="Arial" panose="020B0604020202020204" pitchFamily="34" charset="0"/>
              </a:rPr>
              <a:t>square meters of area. Besides the business analytics department made the following projections based on the current demand.</a:t>
            </a:r>
            <a:endParaRPr lang="en-US" sz="25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4EF9BC-AE17-4287-BE36-593BDAC81EC0}"/>
              </a:ext>
            </a:extLst>
          </p:cNvPr>
          <p:cNvPicPr>
            <a:picLocks noChangeAspect="1"/>
          </p:cNvPicPr>
          <p:nvPr/>
        </p:nvPicPr>
        <p:blipFill>
          <a:blip r:embed="rId2"/>
          <a:stretch>
            <a:fillRect/>
          </a:stretch>
        </p:blipFill>
        <p:spPr>
          <a:xfrm>
            <a:off x="1544840" y="2679532"/>
            <a:ext cx="5568100" cy="4080622"/>
          </a:xfrm>
          <a:prstGeom prst="rect">
            <a:avLst/>
          </a:prstGeom>
        </p:spPr>
      </p:pic>
    </p:spTree>
    <p:extLst>
      <p:ext uri="{BB962C8B-B14F-4D97-AF65-F5344CB8AC3E}">
        <p14:creationId xmlns:p14="http://schemas.microsoft.com/office/powerpoint/2010/main" val="1358024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17859-CD89-484C-BF71-DDAECBAA1A5F}"/>
              </a:ext>
            </a:extLst>
          </p:cNvPr>
          <p:cNvSpPr>
            <a:spLocks noGrp="1"/>
          </p:cNvSpPr>
          <p:nvPr>
            <p:ph type="sldNum" sz="quarter" idx="12"/>
          </p:nvPr>
        </p:nvSpPr>
        <p:spPr/>
        <p:txBody>
          <a:bodyPr/>
          <a:lstStyle/>
          <a:p>
            <a:fld id="{075D4558-F765-4DC8-9C03-4CEB7A24615D}" type="slidenum">
              <a:rPr lang="en-GB" smtClean="0"/>
              <a:t>28</a:t>
            </a:fld>
            <a:endParaRPr lang="en-GB"/>
          </a:p>
        </p:txBody>
      </p:sp>
      <p:graphicFrame>
        <p:nvGraphicFramePr>
          <p:cNvPr id="4" name="Table 3">
            <a:extLst>
              <a:ext uri="{FF2B5EF4-FFF2-40B4-BE49-F238E27FC236}">
                <a16:creationId xmlns:a16="http://schemas.microsoft.com/office/drawing/2014/main" id="{DDE54A24-BBB5-40EB-A032-E909CBDEC492}"/>
              </a:ext>
            </a:extLst>
          </p:cNvPr>
          <p:cNvGraphicFramePr>
            <a:graphicFrameLocks noGrp="1"/>
          </p:cNvGraphicFramePr>
          <p:nvPr>
            <p:extLst>
              <p:ext uri="{D42A27DB-BD31-4B8C-83A1-F6EECF244321}">
                <p14:modId xmlns:p14="http://schemas.microsoft.com/office/powerpoint/2010/main" val="2868525311"/>
              </p:ext>
            </p:extLst>
          </p:nvPr>
        </p:nvGraphicFramePr>
        <p:xfrm>
          <a:off x="205530" y="1090569"/>
          <a:ext cx="9045815" cy="3800217"/>
        </p:xfrm>
        <a:graphic>
          <a:graphicData uri="http://schemas.openxmlformats.org/drawingml/2006/table">
            <a:tbl>
              <a:tblPr firstRow="1" firstCol="1" bandRow="1"/>
              <a:tblGrid>
                <a:gridCol w="1842135">
                  <a:extLst>
                    <a:ext uri="{9D8B030D-6E8A-4147-A177-3AD203B41FA5}">
                      <a16:colId xmlns:a16="http://schemas.microsoft.com/office/drawing/2014/main" val="262968996"/>
                    </a:ext>
                  </a:extLst>
                </a:gridCol>
                <a:gridCol w="1542936">
                  <a:extLst>
                    <a:ext uri="{9D8B030D-6E8A-4147-A177-3AD203B41FA5}">
                      <a16:colId xmlns:a16="http://schemas.microsoft.com/office/drawing/2014/main" val="3451671221"/>
                    </a:ext>
                  </a:extLst>
                </a:gridCol>
                <a:gridCol w="1470823">
                  <a:extLst>
                    <a:ext uri="{9D8B030D-6E8A-4147-A177-3AD203B41FA5}">
                      <a16:colId xmlns:a16="http://schemas.microsoft.com/office/drawing/2014/main" val="2625358774"/>
                    </a:ext>
                  </a:extLst>
                </a:gridCol>
                <a:gridCol w="1280599">
                  <a:extLst>
                    <a:ext uri="{9D8B030D-6E8A-4147-A177-3AD203B41FA5}">
                      <a16:colId xmlns:a16="http://schemas.microsoft.com/office/drawing/2014/main" val="2832749239"/>
                    </a:ext>
                  </a:extLst>
                </a:gridCol>
                <a:gridCol w="1785379">
                  <a:extLst>
                    <a:ext uri="{9D8B030D-6E8A-4147-A177-3AD203B41FA5}">
                      <a16:colId xmlns:a16="http://schemas.microsoft.com/office/drawing/2014/main" val="2802764296"/>
                    </a:ext>
                  </a:extLst>
                </a:gridCol>
                <a:gridCol w="1123943">
                  <a:extLst>
                    <a:ext uri="{9D8B030D-6E8A-4147-A177-3AD203B41FA5}">
                      <a16:colId xmlns:a16="http://schemas.microsoft.com/office/drawing/2014/main" val="4107288385"/>
                    </a:ext>
                  </a:extLst>
                </a:gridCol>
              </a:tblGrid>
              <a:tr h="1164528">
                <a:tc>
                  <a:txBody>
                    <a:bodyPr/>
                    <a:lstStyle/>
                    <a:p>
                      <a:pPr marL="171450" marR="0" indent="-171450" algn="ctr">
                        <a:lnSpc>
                          <a:spcPct val="107000"/>
                        </a:lnSpc>
                        <a:spcBef>
                          <a:spcPts val="0"/>
                        </a:spcBef>
                        <a:spcAft>
                          <a:spcPts val="0"/>
                        </a:spcAft>
                      </a:pPr>
                      <a:r>
                        <a:rPr lang="en-US"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Department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Investments sf</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Risk (% of invested)</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Minimum sf</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Maximum st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b="1"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Expected profit per st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082044"/>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 games X1</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8563700"/>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Office supplies X2</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87268131"/>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Arabic books X3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79738203"/>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 TVs x4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0314927"/>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Laptops X5</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7648347"/>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School X6</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2136854"/>
                  </a:ext>
                </a:extLst>
              </a:tr>
              <a:tr h="376527">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Smart phones X7</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40,000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marR="0" indent="-171450" algn="ctr">
                        <a:lnSpc>
                          <a:spcPct val="107000"/>
                        </a:lnSpc>
                        <a:spcBef>
                          <a:spcPts val="0"/>
                        </a:spcBef>
                        <a:spcAft>
                          <a:spcPts val="0"/>
                        </a:spcAft>
                      </a:pPr>
                      <a:r>
                        <a:rPr lang="en-US" sz="18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86878053"/>
                  </a:ext>
                </a:extLst>
              </a:tr>
            </a:tbl>
          </a:graphicData>
        </a:graphic>
      </p:graphicFrame>
    </p:spTree>
    <p:extLst>
      <p:ext uri="{BB962C8B-B14F-4D97-AF65-F5344CB8AC3E}">
        <p14:creationId xmlns:p14="http://schemas.microsoft.com/office/powerpoint/2010/main" val="1917368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FE2CB3-6937-4138-9C04-631EF0BC8A4D}"/>
              </a:ext>
            </a:extLst>
          </p:cNvPr>
          <p:cNvSpPr>
            <a:spLocks noGrp="1"/>
          </p:cNvSpPr>
          <p:nvPr>
            <p:ph type="sldNum" sz="quarter" idx="12"/>
          </p:nvPr>
        </p:nvSpPr>
        <p:spPr/>
        <p:txBody>
          <a:bodyPr/>
          <a:lstStyle/>
          <a:p>
            <a:fld id="{075D4558-F765-4DC8-9C03-4CEB7A24615D}" type="slidenum">
              <a:rPr lang="en-GB" smtClean="0"/>
              <a:t>29</a:t>
            </a:fld>
            <a:endParaRPr lang="en-GB"/>
          </a:p>
        </p:txBody>
      </p:sp>
      <p:pic>
        <p:nvPicPr>
          <p:cNvPr id="3" name="Picture 2">
            <a:extLst>
              <a:ext uri="{FF2B5EF4-FFF2-40B4-BE49-F238E27FC236}">
                <a16:creationId xmlns:a16="http://schemas.microsoft.com/office/drawing/2014/main" id="{520F0BEF-471F-4F89-8ECC-32779D4F16AB}"/>
              </a:ext>
            </a:extLst>
          </p:cNvPr>
          <p:cNvPicPr>
            <a:picLocks noChangeAspect="1"/>
          </p:cNvPicPr>
          <p:nvPr/>
        </p:nvPicPr>
        <p:blipFill>
          <a:blip r:embed="rId2"/>
          <a:stretch>
            <a:fillRect/>
          </a:stretch>
        </p:blipFill>
        <p:spPr>
          <a:xfrm>
            <a:off x="1483718" y="446036"/>
            <a:ext cx="6041207" cy="2617329"/>
          </a:xfrm>
          <a:prstGeom prst="rect">
            <a:avLst/>
          </a:prstGeom>
        </p:spPr>
      </p:pic>
      <p:sp>
        <p:nvSpPr>
          <p:cNvPr id="4" name="Rectangle 3">
            <a:extLst>
              <a:ext uri="{FF2B5EF4-FFF2-40B4-BE49-F238E27FC236}">
                <a16:creationId xmlns:a16="http://schemas.microsoft.com/office/drawing/2014/main" id="{F10F4AEA-B265-4589-AF6D-449AD67C28BD}"/>
              </a:ext>
            </a:extLst>
          </p:cNvPr>
          <p:cNvSpPr/>
          <p:nvPr/>
        </p:nvSpPr>
        <p:spPr>
          <a:xfrm>
            <a:off x="121641" y="3705837"/>
            <a:ext cx="7403284" cy="2357440"/>
          </a:xfrm>
          <a:prstGeom prst="rect">
            <a:avLst/>
          </a:prstGeom>
        </p:spPr>
        <p:txBody>
          <a:bodyPr wrap="square">
            <a:spAutoFit/>
          </a:bodyPr>
          <a:lstStyle/>
          <a:p>
            <a:pPr marL="171450" marR="0" algn="just">
              <a:lnSpc>
                <a:spcPct val="107000"/>
              </a:lnSpc>
              <a:spcBef>
                <a:spcPts val="0"/>
              </a:spcBef>
              <a:spcAft>
                <a:spcPts val="800"/>
              </a:spcAft>
            </a:pPr>
            <a:r>
              <a:rPr lang="en-US" kern="100" dirty="0">
                <a:latin typeface="Times New Roman" panose="02020603050405020304" pitchFamily="18" charset="0"/>
                <a:ea typeface="Calibri" panose="020F0502020204030204" pitchFamily="34" charset="0"/>
                <a:cs typeface="Arial" panose="020B0604020202020204" pitchFamily="34" charset="0"/>
              </a:rPr>
              <a:t>Jarir Book store is planning to allocate 200 million SAR for the new store.  The risk column refers to the associated risk for investing on the floor based on historical data. The amount of risk should be no more than 10% of the total investment. </a:t>
            </a:r>
            <a:endParaRPr lang="en-US" sz="1600" kern="100" dirty="0">
              <a:latin typeface="Calibri" panose="020F0502020204030204" pitchFamily="34" charset="0"/>
              <a:ea typeface="Calibri" panose="020F0502020204030204" pitchFamily="34" charset="0"/>
              <a:cs typeface="Arial" panose="020B0604020202020204" pitchFamily="34" charset="0"/>
            </a:endParaRPr>
          </a:p>
          <a:p>
            <a:pPr marL="742950" marR="0" indent="-171450" algn="just">
              <a:lnSpc>
                <a:spcPct val="107000"/>
              </a:lnSpc>
              <a:spcBef>
                <a:spcPts val="0"/>
              </a:spcBef>
              <a:spcAft>
                <a:spcPts val="800"/>
              </a:spcAft>
            </a:pPr>
            <a:r>
              <a:rPr lang="en-US" kern="100" dirty="0">
                <a:latin typeface="Times New Roman" panose="02020603050405020304" pitchFamily="18" charset="0"/>
                <a:ea typeface="Calibri" panose="020F0502020204030204" pitchFamily="34" charset="0"/>
                <a:cs typeface="Arial" panose="020B0604020202020204" pitchFamily="34" charset="0"/>
              </a:rPr>
              <a:t>a. Develop a linear optimization model to maximize profit.</a:t>
            </a:r>
            <a:endParaRPr lang="en-US" sz="1600" kern="100" dirty="0">
              <a:latin typeface="Calibri" panose="020F0502020204030204" pitchFamily="34" charset="0"/>
              <a:ea typeface="Calibri" panose="020F0502020204030204" pitchFamily="34" charset="0"/>
              <a:cs typeface="Arial" panose="020B0604020202020204" pitchFamily="34" charset="0"/>
            </a:endParaRPr>
          </a:p>
          <a:p>
            <a:pPr marL="742950" marR="0" indent="-171450" algn="just">
              <a:lnSpc>
                <a:spcPct val="107000"/>
              </a:lnSpc>
              <a:spcBef>
                <a:spcPts val="0"/>
              </a:spcBef>
              <a:spcAft>
                <a:spcPts val="800"/>
              </a:spcAft>
            </a:pPr>
            <a:r>
              <a:rPr lang="en-US" kern="100" dirty="0">
                <a:latin typeface="Times New Roman" panose="02020603050405020304" pitchFamily="18" charset="0"/>
                <a:ea typeface="Calibri" panose="020F0502020204030204" pitchFamily="34" charset="0"/>
                <a:cs typeface="Arial" panose="020B0604020202020204" pitchFamily="34" charset="0"/>
              </a:rPr>
              <a:t>b. If the chain obtains another $1 million of investment capital for stock, what would the new solution be?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9949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99C24-E9E6-47FD-973A-B3D6BA351215}"/>
              </a:ext>
            </a:extLst>
          </p:cNvPr>
          <p:cNvSpPr txBox="1"/>
          <p:nvPr/>
        </p:nvSpPr>
        <p:spPr>
          <a:xfrm>
            <a:off x="1254966" y="2166197"/>
            <a:ext cx="6811348" cy="3554819"/>
          </a:xfrm>
          <a:prstGeom prst="rect">
            <a:avLst/>
          </a:prstGeom>
          <a:noFill/>
        </p:spPr>
        <p:txBody>
          <a:bodyPr wrap="square">
            <a:spAutoFit/>
          </a:bodyPr>
          <a:lstStyle/>
          <a:p>
            <a:pPr marL="342900" indent="-342900"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Prices of raw materials change</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Product demand changes</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Companies purchase new machinery,</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Storage prices fluctuate</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Employee turnover occurs</a:t>
            </a:r>
          </a:p>
        </p:txBody>
      </p:sp>
      <p:sp>
        <p:nvSpPr>
          <p:cNvPr id="4" name="TextBox 3">
            <a:extLst>
              <a:ext uri="{FF2B5EF4-FFF2-40B4-BE49-F238E27FC236}">
                <a16:creationId xmlns:a16="http://schemas.microsoft.com/office/drawing/2014/main" id="{806B0DAE-41B5-4180-BE9A-4A55E91E19F9}"/>
              </a:ext>
            </a:extLst>
          </p:cNvPr>
          <p:cNvSpPr txBox="1"/>
          <p:nvPr/>
        </p:nvSpPr>
        <p:spPr>
          <a:xfrm>
            <a:off x="1184987" y="336370"/>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CFA45F3-9F4C-43A8-B86C-9B6C217C8879}"/>
              </a:ext>
            </a:extLst>
          </p:cNvPr>
          <p:cNvSpPr txBox="1"/>
          <p:nvPr/>
        </p:nvSpPr>
        <p:spPr>
          <a:xfrm>
            <a:off x="1922107" y="1186806"/>
            <a:ext cx="6811347" cy="477054"/>
          </a:xfrm>
          <a:prstGeom prst="rect">
            <a:avLst/>
          </a:prstGeom>
          <a:noFill/>
        </p:spPr>
        <p:txBody>
          <a:bodyPr wrap="square">
            <a:spAutoFit/>
          </a:bodyPr>
          <a:lstStyle/>
          <a:p>
            <a:r>
              <a:rPr lang="en-GB" sz="2500" b="0" i="0" u="none" strike="noStrike" baseline="0" dirty="0">
                <a:latin typeface="Arial" panose="020B0604020202020204" pitchFamily="34" charset="0"/>
                <a:cs typeface="Arial" panose="020B0604020202020204" pitchFamily="34" charset="0"/>
              </a:rPr>
              <a:t>Why Sensitivity Analysis is important? </a:t>
            </a:r>
          </a:p>
        </p:txBody>
      </p:sp>
      <p:sp>
        <p:nvSpPr>
          <p:cNvPr id="2" name="Slide Number Placeholder 1">
            <a:extLst>
              <a:ext uri="{FF2B5EF4-FFF2-40B4-BE49-F238E27FC236}">
                <a16:creationId xmlns:a16="http://schemas.microsoft.com/office/drawing/2014/main" id="{16FB2BF8-AB3D-46F8-9977-7AA0157652DF}"/>
              </a:ext>
            </a:extLst>
          </p:cNvPr>
          <p:cNvSpPr>
            <a:spLocks noGrp="1"/>
          </p:cNvSpPr>
          <p:nvPr>
            <p:ph type="sldNum" sz="quarter" idx="12"/>
          </p:nvPr>
        </p:nvSpPr>
        <p:spPr/>
        <p:txBody>
          <a:bodyPr/>
          <a:lstStyle/>
          <a:p>
            <a:fld id="{075D4558-F765-4DC8-9C03-4CEB7A24615D}" type="slidenum">
              <a:rPr lang="en-GB" smtClean="0"/>
              <a:t>3</a:t>
            </a:fld>
            <a:endParaRPr lang="en-GB"/>
          </a:p>
        </p:txBody>
      </p:sp>
    </p:spTree>
    <p:extLst>
      <p:ext uri="{BB962C8B-B14F-4D97-AF65-F5344CB8AC3E}">
        <p14:creationId xmlns:p14="http://schemas.microsoft.com/office/powerpoint/2010/main" val="3856088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E21B4B-42CD-4C1F-8F73-AB3C2C685C12}"/>
              </a:ext>
            </a:extLst>
          </p:cNvPr>
          <p:cNvSpPr>
            <a:spLocks noGrp="1"/>
          </p:cNvSpPr>
          <p:nvPr>
            <p:ph type="sldNum" sz="quarter" idx="12"/>
          </p:nvPr>
        </p:nvSpPr>
        <p:spPr/>
        <p:txBody>
          <a:bodyPr/>
          <a:lstStyle/>
          <a:p>
            <a:fld id="{075D4558-F765-4DC8-9C03-4CEB7A24615D}" type="slidenum">
              <a:rPr lang="en-GB" smtClean="0"/>
              <a:t>30</a:t>
            </a:fld>
            <a:endParaRPr lang="en-GB"/>
          </a:p>
        </p:txBody>
      </p:sp>
      <p:sp>
        <p:nvSpPr>
          <p:cNvPr id="3" name="TextBox 2">
            <a:extLst>
              <a:ext uri="{FF2B5EF4-FFF2-40B4-BE49-F238E27FC236}">
                <a16:creationId xmlns:a16="http://schemas.microsoft.com/office/drawing/2014/main" id="{9F044351-8A53-448A-AC8B-DDAF5348B9FE}"/>
              </a:ext>
            </a:extLst>
          </p:cNvPr>
          <p:cNvSpPr txBox="1"/>
          <p:nvPr/>
        </p:nvSpPr>
        <p:spPr>
          <a:xfrm>
            <a:off x="956388" y="242773"/>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Exercise in class</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47086D5-791E-4309-B290-6FEE008C38A3}"/>
              </a:ext>
            </a:extLst>
          </p:cNvPr>
          <p:cNvSpPr txBox="1"/>
          <p:nvPr/>
        </p:nvSpPr>
        <p:spPr>
          <a:xfrm>
            <a:off x="319574" y="1364188"/>
            <a:ext cx="7996290" cy="4662815"/>
          </a:xfrm>
          <a:prstGeom prst="rect">
            <a:avLst/>
          </a:prstGeom>
          <a:noFill/>
        </p:spPr>
        <p:txBody>
          <a:bodyPr wrap="square" rtlCol="0">
            <a:spAutoFit/>
          </a:bodyPr>
          <a:lstStyle/>
          <a:p>
            <a:pPr marL="342900" indent="-342900">
              <a:buAutoNum type="arabicPeriod"/>
            </a:pPr>
            <a:r>
              <a:rPr lang="en-US" sz="2700" dirty="0"/>
              <a:t>Arrange teams up to 5 participants</a:t>
            </a:r>
          </a:p>
          <a:p>
            <a:pPr marL="342900" indent="-342900">
              <a:buAutoNum type="arabicPeriod"/>
            </a:pPr>
            <a:endParaRPr lang="en-US" sz="2700" dirty="0"/>
          </a:p>
          <a:p>
            <a:pPr marL="342900" indent="-342900">
              <a:buAutoNum type="arabicPeriod"/>
            </a:pPr>
            <a:r>
              <a:rPr lang="en-US" sz="2700" dirty="0"/>
              <a:t>Based on the </a:t>
            </a:r>
            <a:r>
              <a:rPr lang="en-US" sz="2700" dirty="0" err="1"/>
              <a:t>Jarir</a:t>
            </a:r>
            <a:r>
              <a:rPr lang="en-US" sz="2700" dirty="0"/>
              <a:t> Bookstore case of study,  your team will find the following</a:t>
            </a:r>
          </a:p>
          <a:p>
            <a:pPr lvl="1"/>
            <a:endParaRPr lang="en-US" sz="2700" dirty="0"/>
          </a:p>
          <a:p>
            <a:pPr lvl="1"/>
            <a:r>
              <a:rPr lang="en-US" sz="2700" dirty="0"/>
              <a:t>2.1. Configure the linear programming model  </a:t>
            </a:r>
          </a:p>
          <a:p>
            <a:pPr lvl="1"/>
            <a:endParaRPr lang="en-US" sz="2700" dirty="0"/>
          </a:p>
          <a:p>
            <a:pPr lvl="1"/>
            <a:r>
              <a:rPr lang="en-US" sz="2700" dirty="0"/>
              <a:t>2.2. Write the mathematical formulation this this model.</a:t>
            </a:r>
          </a:p>
          <a:p>
            <a:pPr lvl="1"/>
            <a:endParaRPr lang="en-US" sz="2700" dirty="0"/>
          </a:p>
          <a:p>
            <a:pPr lvl="1"/>
            <a:r>
              <a:rPr lang="en-US" sz="2700" dirty="0"/>
              <a:t>2.3. Calculate how many  cost by using Excel Solver</a:t>
            </a:r>
          </a:p>
        </p:txBody>
      </p:sp>
    </p:spTree>
    <p:extLst>
      <p:ext uri="{BB962C8B-B14F-4D97-AF65-F5344CB8AC3E}">
        <p14:creationId xmlns:p14="http://schemas.microsoft.com/office/powerpoint/2010/main" val="3274168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5BC793-AB1C-48E6-AB2F-F31BB6C9DA6F}"/>
              </a:ext>
            </a:extLst>
          </p:cNvPr>
          <p:cNvSpPr>
            <a:spLocks noGrp="1"/>
          </p:cNvSpPr>
          <p:nvPr>
            <p:ph type="sldNum" sz="quarter" idx="12"/>
          </p:nvPr>
        </p:nvSpPr>
        <p:spPr/>
        <p:txBody>
          <a:bodyPr/>
          <a:lstStyle/>
          <a:p>
            <a:fld id="{075D4558-F765-4DC8-9C03-4CEB7A24615D}" type="slidenum">
              <a:rPr lang="en-GB" smtClean="0"/>
              <a:t>31</a:t>
            </a:fld>
            <a:endParaRPr lang="en-GB"/>
          </a:p>
        </p:txBody>
      </p:sp>
      <p:pic>
        <p:nvPicPr>
          <p:cNvPr id="3" name="Picture 2">
            <a:extLst>
              <a:ext uri="{FF2B5EF4-FFF2-40B4-BE49-F238E27FC236}">
                <a16:creationId xmlns:a16="http://schemas.microsoft.com/office/drawing/2014/main" id="{BDEEBD66-4DF1-48D3-BB9B-65389FADC09D}"/>
              </a:ext>
            </a:extLst>
          </p:cNvPr>
          <p:cNvPicPr>
            <a:picLocks noChangeAspect="1"/>
          </p:cNvPicPr>
          <p:nvPr/>
        </p:nvPicPr>
        <p:blipFill>
          <a:blip r:embed="rId2"/>
          <a:stretch>
            <a:fillRect/>
          </a:stretch>
        </p:blipFill>
        <p:spPr>
          <a:xfrm>
            <a:off x="86265" y="1758556"/>
            <a:ext cx="8790318" cy="4032442"/>
          </a:xfrm>
          <a:prstGeom prst="rect">
            <a:avLst/>
          </a:prstGeom>
        </p:spPr>
      </p:pic>
    </p:spTree>
    <p:extLst>
      <p:ext uri="{BB962C8B-B14F-4D97-AF65-F5344CB8AC3E}">
        <p14:creationId xmlns:p14="http://schemas.microsoft.com/office/powerpoint/2010/main" val="387060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0C953-FD67-4633-9876-2DE243FD43CB}"/>
              </a:ext>
            </a:extLst>
          </p:cNvPr>
          <p:cNvSpPr txBox="1"/>
          <p:nvPr/>
        </p:nvSpPr>
        <p:spPr>
          <a:xfrm>
            <a:off x="620485" y="1282898"/>
            <a:ext cx="7427168" cy="1246495"/>
          </a:xfrm>
          <a:prstGeom prst="rect">
            <a:avLst/>
          </a:prstGeom>
          <a:noFill/>
        </p:spPr>
        <p:txBody>
          <a:bodyPr wrap="square">
            <a:spAutoFit/>
          </a:bodyPr>
          <a:lstStyle/>
          <a:p>
            <a:pPr algn="l"/>
            <a:r>
              <a:rPr lang="en-GB" sz="2500" b="0" i="0" u="none" strike="noStrike" baseline="0" dirty="0">
                <a:latin typeface="Arial" panose="020B0604020202020204" pitchFamily="34" charset="0"/>
                <a:cs typeface="Arial" panose="020B0604020202020204" pitchFamily="34" charset="0"/>
              </a:rPr>
              <a:t>The </a:t>
            </a:r>
            <a:r>
              <a:rPr lang="en-GB" sz="2500" b="1" i="0" u="none" strike="noStrike" baseline="0" dirty="0">
                <a:latin typeface="Arial" panose="020B0604020202020204" pitchFamily="34" charset="0"/>
                <a:cs typeface="Arial" panose="020B0604020202020204" pitchFamily="34" charset="0"/>
              </a:rPr>
              <a:t>range of optimality </a:t>
            </a:r>
            <a:r>
              <a:rPr lang="en-GB" sz="2500" dirty="0">
                <a:latin typeface="Arial" panose="020B0604020202020204" pitchFamily="34" charset="0"/>
                <a:cs typeface="Arial" panose="020B0604020202020204" pitchFamily="34" charset="0"/>
              </a:rPr>
              <a:t>comprises the domain on which coefficient values  (both: objective function and constrains) throw an optimal solution</a:t>
            </a:r>
            <a:endParaRPr lang="en-GB" sz="2500" b="1"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BA696B-00FF-49E2-A7A7-0FCF57A88481}"/>
              </a:ext>
            </a:extLst>
          </p:cNvPr>
          <p:cNvSpPr txBox="1"/>
          <p:nvPr/>
        </p:nvSpPr>
        <p:spPr>
          <a:xfrm>
            <a:off x="1125984" y="444931"/>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85838A-1A22-4543-A6D5-1A9B18F47819}"/>
              </a:ext>
            </a:extLst>
          </p:cNvPr>
          <p:cNvSpPr txBox="1"/>
          <p:nvPr/>
        </p:nvSpPr>
        <p:spPr>
          <a:xfrm>
            <a:off x="746448" y="3429000"/>
            <a:ext cx="7175242" cy="2015936"/>
          </a:xfrm>
          <a:prstGeom prst="rect">
            <a:avLst/>
          </a:prstGeom>
          <a:noFill/>
        </p:spPr>
        <p:txBody>
          <a:bodyPr wrap="square">
            <a:spAutoFit/>
          </a:bodyPr>
          <a:lstStyle/>
          <a:p>
            <a:pPr algn="l"/>
            <a:r>
              <a:rPr lang="en-GB" sz="2500" dirty="0">
                <a:latin typeface="Arial" panose="020B0604020202020204" pitchFamily="34" charset="0"/>
                <a:cs typeface="Arial" panose="020B0604020202020204" pitchFamily="34" charset="0"/>
              </a:rPr>
              <a:t>A</a:t>
            </a:r>
            <a:r>
              <a:rPr lang="en-GB" sz="2500" b="0" i="0" u="none" strike="noStrike" baseline="0" dirty="0">
                <a:latin typeface="Arial" panose="020B0604020202020204" pitchFamily="34" charset="0"/>
                <a:cs typeface="Arial" panose="020B0604020202020204" pitchFamily="34" charset="0"/>
              </a:rPr>
              <a:t>ttention should be focused on coefficients that </a:t>
            </a:r>
          </a:p>
          <a:p>
            <a:pPr algn="l"/>
            <a:endParaRPr lang="en-GB" sz="2500" dirty="0">
              <a:latin typeface="Arial" panose="020B0604020202020204" pitchFamily="34" charset="0"/>
              <a:cs typeface="Arial" panose="020B0604020202020204" pitchFamily="34" charset="0"/>
            </a:endParaRPr>
          </a:p>
          <a:p>
            <a:pPr marL="989013" indent="-269875"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     Have a </a:t>
            </a:r>
            <a:r>
              <a:rPr lang="en-GB" sz="2500" b="1" i="0" u="none" strike="noStrike" baseline="0" dirty="0">
                <a:latin typeface="Arial" panose="020B0604020202020204" pitchFamily="34" charset="0"/>
                <a:cs typeface="Arial" panose="020B0604020202020204" pitchFamily="34" charset="0"/>
              </a:rPr>
              <a:t>narrow range</a:t>
            </a:r>
            <a:r>
              <a:rPr lang="en-GB" sz="2500" b="0" i="0" u="none" strike="noStrike" baseline="0" dirty="0">
                <a:latin typeface="Arial" panose="020B0604020202020204" pitchFamily="34" charset="0"/>
                <a:cs typeface="Arial" panose="020B0604020202020204" pitchFamily="34" charset="0"/>
              </a:rPr>
              <a:t> of optimality</a:t>
            </a:r>
          </a:p>
          <a:p>
            <a:pPr marL="989013" indent="-269875"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989013" indent="-269875" algn="l">
              <a:buFont typeface="Arial" panose="020B0604020202020204" pitchFamily="34" charset="0"/>
              <a:buChar char="•"/>
            </a:pPr>
            <a:r>
              <a:rPr lang="en-GB" sz="2500" b="0" i="0" u="none" strike="noStrike" baseline="0" dirty="0">
                <a:latin typeface="Arial" panose="020B0604020202020204" pitchFamily="34" charset="0"/>
                <a:cs typeface="Arial" panose="020B0604020202020204" pitchFamily="34" charset="0"/>
              </a:rPr>
              <a:t>     </a:t>
            </a:r>
            <a:r>
              <a:rPr lang="en-GB" sz="2500" b="1" i="0" u="none" strike="noStrike" baseline="0" dirty="0">
                <a:latin typeface="Arial" panose="020B0604020202020204" pitchFamily="34" charset="0"/>
                <a:cs typeface="Arial" panose="020B0604020202020204" pitchFamily="34" charset="0"/>
              </a:rPr>
              <a:t>Near to end</a:t>
            </a:r>
            <a:r>
              <a:rPr lang="en-GB" sz="2500" b="0" i="0" u="none" strike="noStrike" baseline="0" dirty="0">
                <a:latin typeface="Arial" panose="020B0604020202020204" pitchFamily="34" charset="0"/>
                <a:cs typeface="Arial" panose="020B0604020202020204" pitchFamily="34" charset="0"/>
              </a:rPr>
              <a:t> points of the range</a:t>
            </a:r>
            <a:endParaRPr lang="en-GB" sz="25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4E8EDB09-8584-46DF-8E7B-BDE67D5331C7}"/>
              </a:ext>
            </a:extLst>
          </p:cNvPr>
          <p:cNvSpPr>
            <a:spLocks noGrp="1"/>
          </p:cNvSpPr>
          <p:nvPr>
            <p:ph type="sldNum" sz="quarter" idx="12"/>
          </p:nvPr>
        </p:nvSpPr>
        <p:spPr/>
        <p:txBody>
          <a:bodyPr/>
          <a:lstStyle/>
          <a:p>
            <a:fld id="{075D4558-F765-4DC8-9C03-4CEB7A24615D}" type="slidenum">
              <a:rPr lang="en-GB" smtClean="0"/>
              <a:t>4</a:t>
            </a:fld>
            <a:endParaRPr lang="en-GB"/>
          </a:p>
        </p:txBody>
      </p:sp>
      <p:sp>
        <p:nvSpPr>
          <p:cNvPr id="8" name="Star: 5 Points 7">
            <a:extLst>
              <a:ext uri="{FF2B5EF4-FFF2-40B4-BE49-F238E27FC236}">
                <a16:creationId xmlns:a16="http://schemas.microsoft.com/office/drawing/2014/main" id="{537DB49A-41A9-469B-B973-DDCBA0AD238F}"/>
              </a:ext>
            </a:extLst>
          </p:cNvPr>
          <p:cNvSpPr/>
          <p:nvPr/>
        </p:nvSpPr>
        <p:spPr>
          <a:xfrm>
            <a:off x="8212348" y="146649"/>
            <a:ext cx="646100" cy="644874"/>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67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5D52B-A3EA-4548-BDAD-1A95ED115967}"/>
              </a:ext>
            </a:extLst>
          </p:cNvPr>
          <p:cNvPicPr>
            <a:picLocks noChangeAspect="1"/>
          </p:cNvPicPr>
          <p:nvPr/>
        </p:nvPicPr>
        <p:blipFill>
          <a:blip r:embed="rId2">
            <a:clrChange>
              <a:clrFrom>
                <a:srgbClr val="F0FAFE"/>
              </a:clrFrom>
              <a:clrTo>
                <a:srgbClr val="F0FAFE">
                  <a:alpha val="0"/>
                </a:srgbClr>
              </a:clrTo>
            </a:clrChange>
          </a:blip>
          <a:stretch>
            <a:fillRect/>
          </a:stretch>
        </p:blipFill>
        <p:spPr>
          <a:xfrm>
            <a:off x="887337" y="743274"/>
            <a:ext cx="7033417" cy="6030750"/>
          </a:xfrm>
          <a:prstGeom prst="rect">
            <a:avLst/>
          </a:prstGeom>
        </p:spPr>
      </p:pic>
      <p:sp>
        <p:nvSpPr>
          <p:cNvPr id="4" name="TextBox 3">
            <a:extLst>
              <a:ext uri="{FF2B5EF4-FFF2-40B4-BE49-F238E27FC236}">
                <a16:creationId xmlns:a16="http://schemas.microsoft.com/office/drawing/2014/main" id="{B2D7668E-F76E-47E4-9E22-AA9D65CADEFE}"/>
              </a:ext>
            </a:extLst>
          </p:cNvPr>
          <p:cNvSpPr txBox="1"/>
          <p:nvPr/>
        </p:nvSpPr>
        <p:spPr>
          <a:xfrm>
            <a:off x="1096347" y="193000"/>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92110ED-3B2F-43B3-A7B5-8135BCB7EA19}"/>
              </a:ext>
            </a:extLst>
          </p:cNvPr>
          <p:cNvSpPr>
            <a:spLocks noGrp="1"/>
          </p:cNvSpPr>
          <p:nvPr>
            <p:ph type="sldNum" sz="quarter" idx="12"/>
          </p:nvPr>
        </p:nvSpPr>
        <p:spPr/>
        <p:txBody>
          <a:bodyPr/>
          <a:lstStyle/>
          <a:p>
            <a:fld id="{075D4558-F765-4DC8-9C03-4CEB7A24615D}" type="slidenum">
              <a:rPr lang="en-GB" smtClean="0"/>
              <a:t>5</a:t>
            </a:fld>
            <a:endParaRPr lang="en-GB"/>
          </a:p>
        </p:txBody>
      </p:sp>
    </p:spTree>
    <p:extLst>
      <p:ext uri="{BB962C8B-B14F-4D97-AF65-F5344CB8AC3E}">
        <p14:creationId xmlns:p14="http://schemas.microsoft.com/office/powerpoint/2010/main" val="60225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253C3-38A9-4E4C-90AE-D2B39B5EE8A4}"/>
              </a:ext>
            </a:extLst>
          </p:cNvPr>
          <p:cNvSpPr txBox="1"/>
          <p:nvPr/>
        </p:nvSpPr>
        <p:spPr>
          <a:xfrm>
            <a:off x="1096347" y="193000"/>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F7CAE95-D57B-4A29-9D0C-01094A914C78}"/>
              </a:ext>
            </a:extLst>
          </p:cNvPr>
          <p:cNvSpPr txBox="1"/>
          <p:nvPr/>
        </p:nvSpPr>
        <p:spPr>
          <a:xfrm>
            <a:off x="853751" y="1401080"/>
            <a:ext cx="7665099" cy="4708981"/>
          </a:xfrm>
          <a:prstGeom prst="rect">
            <a:avLst/>
          </a:prstGeom>
          <a:noFill/>
        </p:spPr>
        <p:txBody>
          <a:bodyPr wrap="square">
            <a:spAutoFit/>
          </a:bodyPr>
          <a:lstStyle/>
          <a:p>
            <a:pPr marL="342900" indent="-342900" algn="l">
              <a:buFont typeface="Arial" panose="020B0604020202020204" pitchFamily="34" charset="0"/>
              <a:buChar char="•"/>
            </a:pPr>
            <a:r>
              <a:rPr lang="en-GB" sz="2500" dirty="0">
                <a:latin typeface="Arial" panose="020B0604020202020204" pitchFamily="34" charset="0"/>
                <a:cs typeface="Arial" panose="020B0604020202020204" pitchFamily="34" charset="0"/>
              </a:rPr>
              <a:t>A</a:t>
            </a:r>
            <a:r>
              <a:rPr lang="en-GB" sz="2500" b="0" i="0" u="none" strike="noStrike" baseline="0" dirty="0">
                <a:latin typeface="Arial" panose="020B0604020202020204" pitchFamily="34" charset="0"/>
                <a:cs typeface="Arial" panose="020B0604020202020204" pitchFamily="34" charset="0"/>
              </a:rPr>
              <a:t>s long as the slope of the Objective Function (OF) is between the slope of lines A and B point 3 will be optimal (S=540 and D=252)</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dirty="0">
                <a:latin typeface="Arial" panose="020B0604020202020204" pitchFamily="34" charset="0"/>
                <a:cs typeface="Arial" panose="020B0604020202020204" pitchFamily="34" charset="0"/>
              </a:rPr>
              <a:t>Changing an OF coefficients will cause the slope change</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dirty="0">
                <a:latin typeface="Arial" panose="020B0604020202020204" pitchFamily="34" charset="0"/>
                <a:cs typeface="Arial" panose="020B0604020202020204" pitchFamily="34" charset="0"/>
              </a:rPr>
              <a:t>Rotating the OF </a:t>
            </a:r>
            <a:r>
              <a:rPr lang="en-GB" sz="2500" b="1" dirty="0">
                <a:latin typeface="Arial" panose="020B0604020202020204" pitchFamily="34" charset="0"/>
                <a:cs typeface="Arial" panose="020B0604020202020204" pitchFamily="34" charset="0"/>
              </a:rPr>
              <a:t>clockwise</a:t>
            </a:r>
            <a:r>
              <a:rPr lang="en-GB" sz="2500" dirty="0">
                <a:latin typeface="Arial" panose="020B0604020202020204" pitchFamily="34" charset="0"/>
                <a:cs typeface="Arial" panose="020B0604020202020204" pitchFamily="34" charset="0"/>
              </a:rPr>
              <a:t> causes the slope to become </a:t>
            </a:r>
            <a:r>
              <a:rPr lang="en-GB" sz="2500" b="1" dirty="0">
                <a:latin typeface="Arial" panose="020B0604020202020204" pitchFamily="34" charset="0"/>
                <a:cs typeface="Arial" panose="020B0604020202020204" pitchFamily="34" charset="0"/>
              </a:rPr>
              <a:t>more negative</a:t>
            </a:r>
          </a:p>
          <a:p>
            <a:pPr marL="342900" indent="-342900" algn="l">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2500" dirty="0">
                <a:latin typeface="Arial" panose="020B0604020202020204" pitchFamily="34" charset="0"/>
                <a:cs typeface="Arial" panose="020B0604020202020204" pitchFamily="34" charset="0"/>
              </a:rPr>
              <a:t>Slope of </a:t>
            </a:r>
            <a:r>
              <a:rPr lang="en-GB" sz="2500" dirty="0">
                <a:solidFill>
                  <a:srgbClr val="0000CC"/>
                </a:solidFill>
                <a:latin typeface="Arial" panose="020B0604020202020204" pitchFamily="34" charset="0"/>
                <a:cs typeface="Arial" panose="020B0604020202020204" pitchFamily="34" charset="0"/>
              </a:rPr>
              <a:t>Line A</a:t>
            </a:r>
            <a:r>
              <a:rPr lang="en-GB" sz="2500" dirty="0">
                <a:latin typeface="Arial" panose="020B0604020202020204" pitchFamily="34" charset="0"/>
                <a:cs typeface="Arial" panose="020B0604020202020204" pitchFamily="34" charset="0"/>
              </a:rPr>
              <a:t> provides an upper limit for the slope of the OF</a:t>
            </a:r>
          </a:p>
        </p:txBody>
      </p:sp>
      <p:sp>
        <p:nvSpPr>
          <p:cNvPr id="3" name="Slide Number Placeholder 2">
            <a:extLst>
              <a:ext uri="{FF2B5EF4-FFF2-40B4-BE49-F238E27FC236}">
                <a16:creationId xmlns:a16="http://schemas.microsoft.com/office/drawing/2014/main" id="{8958EF01-969A-4431-9CD0-14049D048BAC}"/>
              </a:ext>
            </a:extLst>
          </p:cNvPr>
          <p:cNvSpPr>
            <a:spLocks noGrp="1"/>
          </p:cNvSpPr>
          <p:nvPr>
            <p:ph type="sldNum" sz="quarter" idx="12"/>
          </p:nvPr>
        </p:nvSpPr>
        <p:spPr/>
        <p:txBody>
          <a:bodyPr/>
          <a:lstStyle/>
          <a:p>
            <a:fld id="{075D4558-F765-4DC8-9C03-4CEB7A24615D}" type="slidenum">
              <a:rPr lang="en-GB" smtClean="0"/>
              <a:t>6</a:t>
            </a:fld>
            <a:endParaRPr lang="en-GB"/>
          </a:p>
        </p:txBody>
      </p:sp>
    </p:spTree>
    <p:extLst>
      <p:ext uri="{BB962C8B-B14F-4D97-AF65-F5344CB8AC3E}">
        <p14:creationId xmlns:p14="http://schemas.microsoft.com/office/powerpoint/2010/main" val="208625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10;&#10;Description automatically generated">
            <a:extLst>
              <a:ext uri="{FF2B5EF4-FFF2-40B4-BE49-F238E27FC236}">
                <a16:creationId xmlns:a16="http://schemas.microsoft.com/office/drawing/2014/main" id="{33BFC014-CECB-4DF3-A5AA-268BDF05A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48" y="1077796"/>
            <a:ext cx="7437665" cy="5477056"/>
          </a:xfrm>
          <a:prstGeom prst="rect">
            <a:avLst/>
          </a:prstGeom>
        </p:spPr>
      </p:pic>
      <p:pic>
        <p:nvPicPr>
          <p:cNvPr id="16" name="Picture 15" descr="Chart, line chart, scatter chart&#10;&#10;Description automatically generated">
            <a:extLst>
              <a:ext uri="{FF2B5EF4-FFF2-40B4-BE49-F238E27FC236}">
                <a16:creationId xmlns:a16="http://schemas.microsoft.com/office/drawing/2014/main" id="{D057E827-75D8-4928-94CC-57EA60129A6B}"/>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682" t="14821" r="3187" b="16404"/>
          <a:stretch/>
        </p:blipFill>
        <p:spPr>
          <a:xfrm>
            <a:off x="3376360" y="1407061"/>
            <a:ext cx="4671293" cy="2845837"/>
          </a:xfrm>
          <a:prstGeom prst="rect">
            <a:avLst/>
          </a:prstGeom>
        </p:spPr>
      </p:pic>
      <p:sp>
        <p:nvSpPr>
          <p:cNvPr id="4" name="TextBox 3">
            <a:extLst>
              <a:ext uri="{FF2B5EF4-FFF2-40B4-BE49-F238E27FC236}">
                <a16:creationId xmlns:a16="http://schemas.microsoft.com/office/drawing/2014/main" id="{D8395D2C-C950-45E7-894B-8DDF67649A9E}"/>
              </a:ext>
            </a:extLst>
          </p:cNvPr>
          <p:cNvSpPr txBox="1"/>
          <p:nvPr/>
        </p:nvSpPr>
        <p:spPr>
          <a:xfrm>
            <a:off x="1096347" y="193000"/>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68B2D25-4CD3-46CF-9508-BF20D6174D12}"/>
              </a:ext>
            </a:extLst>
          </p:cNvPr>
          <p:cNvCxnSpPr>
            <a:cxnSpLocks/>
          </p:cNvCxnSpPr>
          <p:nvPr/>
        </p:nvCxnSpPr>
        <p:spPr>
          <a:xfrm flipV="1">
            <a:off x="5187820" y="3946953"/>
            <a:ext cx="3470988" cy="1707398"/>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BA42AD4-EE4A-4CB5-B603-3F6983D03845}"/>
              </a:ext>
            </a:extLst>
          </p:cNvPr>
          <p:cNvCxnSpPr>
            <a:cxnSpLocks/>
          </p:cNvCxnSpPr>
          <p:nvPr/>
        </p:nvCxnSpPr>
        <p:spPr>
          <a:xfrm flipV="1">
            <a:off x="2351314" y="1824135"/>
            <a:ext cx="861759" cy="2766526"/>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0532BA7-FDF7-4A4B-8E82-309894875493}"/>
              </a:ext>
            </a:extLst>
          </p:cNvPr>
          <p:cNvSpPr txBox="1"/>
          <p:nvPr/>
        </p:nvSpPr>
        <p:spPr>
          <a:xfrm rot="2931815">
            <a:off x="1632852" y="2880439"/>
            <a:ext cx="927073" cy="369332"/>
          </a:xfrm>
          <a:prstGeom prst="rect">
            <a:avLst/>
          </a:prstGeom>
          <a:noFill/>
        </p:spPr>
        <p:txBody>
          <a:bodyPr wrap="square">
            <a:spAutoFit/>
          </a:bodyPr>
          <a:lstStyle/>
          <a:p>
            <a:r>
              <a:rPr lang="en-GB" sz="1800" i="1" dirty="0">
                <a:solidFill>
                  <a:srgbClr val="0000CC"/>
                </a:solidFill>
                <a:latin typeface="Arial" panose="020B0604020202020204" pitchFamily="34" charset="0"/>
                <a:cs typeface="Arial" panose="020B0604020202020204" pitchFamily="34" charset="0"/>
              </a:rPr>
              <a:t>Line A</a:t>
            </a:r>
            <a:endParaRPr lang="en-GB" i="1" dirty="0"/>
          </a:p>
        </p:txBody>
      </p:sp>
      <p:sp>
        <p:nvSpPr>
          <p:cNvPr id="10" name="TextBox 9">
            <a:extLst>
              <a:ext uri="{FF2B5EF4-FFF2-40B4-BE49-F238E27FC236}">
                <a16:creationId xmlns:a16="http://schemas.microsoft.com/office/drawing/2014/main" id="{B9D35B58-D290-4635-8B91-86DFF13958B3}"/>
              </a:ext>
            </a:extLst>
          </p:cNvPr>
          <p:cNvSpPr txBox="1"/>
          <p:nvPr/>
        </p:nvSpPr>
        <p:spPr>
          <a:xfrm rot="2523695">
            <a:off x="3448482" y="1939251"/>
            <a:ext cx="927073" cy="369332"/>
          </a:xfrm>
          <a:prstGeom prst="rect">
            <a:avLst/>
          </a:prstGeom>
          <a:noFill/>
        </p:spPr>
        <p:txBody>
          <a:bodyPr wrap="square">
            <a:spAutoFit/>
          </a:bodyPr>
          <a:lstStyle/>
          <a:p>
            <a:r>
              <a:rPr lang="en-GB" sz="1800" i="1" dirty="0">
                <a:solidFill>
                  <a:srgbClr val="0000CC"/>
                </a:solidFill>
                <a:latin typeface="Arial" panose="020B0604020202020204" pitchFamily="34" charset="0"/>
                <a:cs typeface="Arial" panose="020B0604020202020204" pitchFamily="34" charset="0"/>
              </a:rPr>
              <a:t>Line A</a:t>
            </a:r>
            <a:endParaRPr lang="en-GB" i="1" dirty="0"/>
          </a:p>
        </p:txBody>
      </p:sp>
      <p:sp>
        <p:nvSpPr>
          <p:cNvPr id="11" name="TextBox 10">
            <a:extLst>
              <a:ext uri="{FF2B5EF4-FFF2-40B4-BE49-F238E27FC236}">
                <a16:creationId xmlns:a16="http://schemas.microsoft.com/office/drawing/2014/main" id="{F96303CC-2D9C-4B7C-B288-65839A09B7F3}"/>
              </a:ext>
            </a:extLst>
          </p:cNvPr>
          <p:cNvSpPr txBox="1"/>
          <p:nvPr/>
        </p:nvSpPr>
        <p:spPr>
          <a:xfrm rot="1616524">
            <a:off x="4422467" y="5266273"/>
            <a:ext cx="861759" cy="369332"/>
          </a:xfrm>
          <a:prstGeom prst="rect">
            <a:avLst/>
          </a:prstGeom>
          <a:noFill/>
        </p:spPr>
        <p:txBody>
          <a:bodyPr wrap="square">
            <a:spAutoFit/>
          </a:bodyPr>
          <a:lstStyle/>
          <a:p>
            <a:r>
              <a:rPr lang="en-GB" sz="1800" i="1" dirty="0">
                <a:solidFill>
                  <a:srgbClr val="C00000"/>
                </a:solidFill>
                <a:latin typeface="Arial" panose="020B0604020202020204" pitchFamily="34" charset="0"/>
                <a:cs typeface="Arial" panose="020B0604020202020204" pitchFamily="34" charset="0"/>
              </a:rPr>
              <a:t>Line B</a:t>
            </a:r>
            <a:endParaRPr lang="en-GB" dirty="0"/>
          </a:p>
        </p:txBody>
      </p:sp>
      <p:sp>
        <p:nvSpPr>
          <p:cNvPr id="12" name="TextBox 11">
            <a:extLst>
              <a:ext uri="{FF2B5EF4-FFF2-40B4-BE49-F238E27FC236}">
                <a16:creationId xmlns:a16="http://schemas.microsoft.com/office/drawing/2014/main" id="{409E5AC6-02DF-4991-A997-2AC8FB6C5EB0}"/>
              </a:ext>
            </a:extLst>
          </p:cNvPr>
          <p:cNvSpPr txBox="1"/>
          <p:nvPr/>
        </p:nvSpPr>
        <p:spPr>
          <a:xfrm rot="1100408">
            <a:off x="6652601" y="3854768"/>
            <a:ext cx="861759" cy="369332"/>
          </a:xfrm>
          <a:prstGeom prst="rect">
            <a:avLst/>
          </a:prstGeom>
          <a:noFill/>
        </p:spPr>
        <p:txBody>
          <a:bodyPr wrap="square">
            <a:spAutoFit/>
          </a:bodyPr>
          <a:lstStyle/>
          <a:p>
            <a:r>
              <a:rPr lang="en-GB" sz="1800" i="1" dirty="0">
                <a:solidFill>
                  <a:srgbClr val="C00000"/>
                </a:solidFill>
                <a:latin typeface="Arial" panose="020B0604020202020204" pitchFamily="34" charset="0"/>
                <a:cs typeface="Arial" panose="020B0604020202020204" pitchFamily="34" charset="0"/>
              </a:rPr>
              <a:t>Line B</a:t>
            </a:r>
            <a:endParaRPr lang="en-GB" dirty="0"/>
          </a:p>
        </p:txBody>
      </p:sp>
      <p:sp>
        <p:nvSpPr>
          <p:cNvPr id="2" name="Slide Number Placeholder 1">
            <a:extLst>
              <a:ext uri="{FF2B5EF4-FFF2-40B4-BE49-F238E27FC236}">
                <a16:creationId xmlns:a16="http://schemas.microsoft.com/office/drawing/2014/main" id="{7EDC6110-390E-4921-A773-1DE7073764F1}"/>
              </a:ext>
            </a:extLst>
          </p:cNvPr>
          <p:cNvSpPr>
            <a:spLocks noGrp="1"/>
          </p:cNvSpPr>
          <p:nvPr>
            <p:ph type="sldNum" sz="quarter" idx="12"/>
          </p:nvPr>
        </p:nvSpPr>
        <p:spPr/>
        <p:txBody>
          <a:bodyPr/>
          <a:lstStyle/>
          <a:p>
            <a:fld id="{075D4558-F765-4DC8-9C03-4CEB7A24615D}" type="slidenum">
              <a:rPr lang="en-GB" smtClean="0"/>
              <a:t>7</a:t>
            </a:fld>
            <a:endParaRPr lang="en-GB"/>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F9BF5AE9-F697-4A6E-BEFC-4EF267BF6D42}"/>
                  </a:ext>
                </a:extLst>
              </p14:cNvPr>
              <p14:cNvContentPartPr/>
              <p14:nvPr/>
            </p14:nvContentPartPr>
            <p14:xfrm>
              <a:off x="830301" y="2003572"/>
              <a:ext cx="2337840" cy="2580840"/>
            </p14:xfrm>
          </p:contentPart>
        </mc:Choice>
        <mc:Fallback xmlns="">
          <p:pic>
            <p:nvPicPr>
              <p:cNvPr id="20" name="Ink 19">
                <a:extLst>
                  <a:ext uri="{FF2B5EF4-FFF2-40B4-BE49-F238E27FC236}">
                    <a16:creationId xmlns:a16="http://schemas.microsoft.com/office/drawing/2014/main" id="{F9BF5AE9-F697-4A6E-BEFC-4EF267BF6D42}"/>
                  </a:ext>
                </a:extLst>
              </p:cNvPr>
              <p:cNvPicPr/>
              <p:nvPr/>
            </p:nvPicPr>
            <p:blipFill>
              <a:blip r:embed="rId5"/>
              <a:stretch>
                <a:fillRect/>
              </a:stretch>
            </p:blipFill>
            <p:spPr>
              <a:xfrm>
                <a:off x="812301" y="1985572"/>
                <a:ext cx="2364480" cy="2607480"/>
              </a:xfrm>
              <a:prstGeom prst="rect">
                <a:avLst/>
              </a:prstGeom>
            </p:spPr>
          </p:pic>
        </mc:Fallback>
      </mc:AlternateContent>
    </p:spTree>
    <p:extLst>
      <p:ext uri="{BB962C8B-B14F-4D97-AF65-F5344CB8AC3E}">
        <p14:creationId xmlns:p14="http://schemas.microsoft.com/office/powerpoint/2010/main" val="331513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low confidence">
            <a:extLst>
              <a:ext uri="{FF2B5EF4-FFF2-40B4-BE49-F238E27FC236}">
                <a16:creationId xmlns:a16="http://schemas.microsoft.com/office/drawing/2014/main" id="{F36C1F3A-41A7-4DF6-BA32-C93D06333E8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3574" y="430481"/>
            <a:ext cx="7476192" cy="6058186"/>
          </a:xfrm>
          <a:prstGeom prst="rect">
            <a:avLst/>
          </a:prstGeom>
        </p:spPr>
      </p:pic>
      <p:sp>
        <p:nvSpPr>
          <p:cNvPr id="4" name="TextBox 3">
            <a:extLst>
              <a:ext uri="{FF2B5EF4-FFF2-40B4-BE49-F238E27FC236}">
                <a16:creationId xmlns:a16="http://schemas.microsoft.com/office/drawing/2014/main" id="{A2CF8DA4-DEDB-443B-8B0A-565D6D4AAE53}"/>
              </a:ext>
            </a:extLst>
          </p:cNvPr>
          <p:cNvSpPr txBox="1"/>
          <p:nvPr/>
        </p:nvSpPr>
        <p:spPr>
          <a:xfrm>
            <a:off x="669433" y="6488666"/>
            <a:ext cx="7091265" cy="369332"/>
          </a:xfrm>
          <a:prstGeom prst="rect">
            <a:avLst/>
          </a:prstGeom>
          <a:noFill/>
        </p:spPr>
        <p:txBody>
          <a:bodyPr wrap="square" rtlCol="0">
            <a:spAutoFit/>
          </a:bodyPr>
          <a:lstStyle/>
          <a:p>
            <a:pPr algn="ctr"/>
            <a:r>
              <a:rPr lang="en-GB" dirty="0"/>
              <a:t>Figure 3.1,  page 98, chapter 3,  Anderson’s book</a:t>
            </a:r>
          </a:p>
        </p:txBody>
      </p:sp>
      <p:sp>
        <p:nvSpPr>
          <p:cNvPr id="5" name="TextBox 4">
            <a:extLst>
              <a:ext uri="{FF2B5EF4-FFF2-40B4-BE49-F238E27FC236}">
                <a16:creationId xmlns:a16="http://schemas.microsoft.com/office/drawing/2014/main" id="{8E57A4CD-5A55-4CD8-9396-4CAD0BA979E0}"/>
              </a:ext>
            </a:extLst>
          </p:cNvPr>
          <p:cNvSpPr txBox="1"/>
          <p:nvPr/>
        </p:nvSpPr>
        <p:spPr>
          <a:xfrm>
            <a:off x="1394927" y="130806"/>
            <a:ext cx="6951306" cy="477054"/>
          </a:xfrm>
          <a:prstGeom prst="rect">
            <a:avLst/>
          </a:prstGeom>
          <a:noFill/>
        </p:spPr>
        <p:txBody>
          <a:bodyPr wrap="square">
            <a:spAutoFit/>
          </a:bodyPr>
          <a:lstStyle/>
          <a:p>
            <a:pPr algn="ctr"/>
            <a:r>
              <a:rPr lang="en-GB" sz="2500" b="1" i="0" u="none" strike="noStrike" baseline="0" dirty="0">
                <a:latin typeface="Arial" panose="020B0604020202020204" pitchFamily="34" charset="0"/>
                <a:cs typeface="Arial" panose="020B0604020202020204" pitchFamily="34" charset="0"/>
              </a:rPr>
              <a:t>Sensitivity analysis</a:t>
            </a:r>
            <a:endParaRPr lang="en-GB" sz="2500" b="0" i="0" u="none" strike="noStrike" baseline="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AEE2490-0113-4A4A-B088-1B48226680D7}"/>
              </a:ext>
            </a:extLst>
          </p:cNvPr>
          <p:cNvSpPr txBox="1"/>
          <p:nvPr/>
        </p:nvSpPr>
        <p:spPr>
          <a:xfrm rot="2973309">
            <a:off x="1087838" y="1817953"/>
            <a:ext cx="927073" cy="369332"/>
          </a:xfrm>
          <a:prstGeom prst="rect">
            <a:avLst/>
          </a:prstGeom>
          <a:noFill/>
        </p:spPr>
        <p:txBody>
          <a:bodyPr wrap="square">
            <a:spAutoFit/>
          </a:bodyPr>
          <a:lstStyle/>
          <a:p>
            <a:r>
              <a:rPr lang="en-GB" sz="1800" i="1" dirty="0">
                <a:solidFill>
                  <a:srgbClr val="0000CC"/>
                </a:solidFill>
                <a:latin typeface="Arial" panose="020B0604020202020204" pitchFamily="34" charset="0"/>
                <a:cs typeface="Arial" panose="020B0604020202020204" pitchFamily="34" charset="0"/>
              </a:rPr>
              <a:t>Line A</a:t>
            </a:r>
            <a:endParaRPr lang="en-GB" i="1" dirty="0"/>
          </a:p>
        </p:txBody>
      </p:sp>
      <p:sp>
        <p:nvSpPr>
          <p:cNvPr id="7" name="TextBox 6">
            <a:extLst>
              <a:ext uri="{FF2B5EF4-FFF2-40B4-BE49-F238E27FC236}">
                <a16:creationId xmlns:a16="http://schemas.microsoft.com/office/drawing/2014/main" id="{2176177D-8211-4DE3-BDEF-24B50151BB2B}"/>
              </a:ext>
            </a:extLst>
          </p:cNvPr>
          <p:cNvSpPr txBox="1"/>
          <p:nvPr/>
        </p:nvSpPr>
        <p:spPr>
          <a:xfrm rot="1826466">
            <a:off x="931391" y="3147398"/>
            <a:ext cx="927073" cy="369332"/>
          </a:xfrm>
          <a:prstGeom prst="rect">
            <a:avLst/>
          </a:prstGeom>
          <a:noFill/>
        </p:spPr>
        <p:txBody>
          <a:bodyPr wrap="square">
            <a:spAutoFit/>
          </a:bodyPr>
          <a:lstStyle/>
          <a:p>
            <a:r>
              <a:rPr lang="en-GB" sz="1800" i="1" dirty="0">
                <a:solidFill>
                  <a:srgbClr val="C00000"/>
                </a:solidFill>
                <a:latin typeface="Arial" panose="020B0604020202020204" pitchFamily="34" charset="0"/>
                <a:cs typeface="Arial" panose="020B0604020202020204" pitchFamily="34" charset="0"/>
              </a:rPr>
              <a:t>Line B</a:t>
            </a:r>
            <a:endParaRPr lang="en-GB" i="1" dirty="0">
              <a:solidFill>
                <a:srgbClr val="C00000"/>
              </a:solidFill>
            </a:endParaRPr>
          </a:p>
        </p:txBody>
      </p:sp>
      <p:sp>
        <p:nvSpPr>
          <p:cNvPr id="8" name="TextBox 7">
            <a:extLst>
              <a:ext uri="{FF2B5EF4-FFF2-40B4-BE49-F238E27FC236}">
                <a16:creationId xmlns:a16="http://schemas.microsoft.com/office/drawing/2014/main" id="{62153EA0-DAE7-4DF7-B36C-FA62F392948D}"/>
              </a:ext>
            </a:extLst>
          </p:cNvPr>
          <p:cNvSpPr txBox="1"/>
          <p:nvPr/>
        </p:nvSpPr>
        <p:spPr>
          <a:xfrm rot="2458612">
            <a:off x="912889" y="2433517"/>
            <a:ext cx="1078081" cy="369332"/>
          </a:xfrm>
          <a:prstGeom prst="rect">
            <a:avLst/>
          </a:prstGeom>
          <a:noFill/>
        </p:spPr>
        <p:txBody>
          <a:bodyPr wrap="square">
            <a:spAutoFit/>
          </a:bodyPr>
          <a:lstStyle/>
          <a:p>
            <a:r>
              <a:rPr lang="en-GB" sz="1800" i="1" dirty="0" err="1">
                <a:latin typeface="Arial" panose="020B0604020202020204" pitchFamily="34" charset="0"/>
                <a:cs typeface="Arial" panose="020B0604020202020204" pitchFamily="34" charset="0"/>
              </a:rPr>
              <a:t>O.Func</a:t>
            </a:r>
            <a:endParaRPr lang="en-GB" i="1" dirty="0"/>
          </a:p>
        </p:txBody>
      </p:sp>
      <p:sp>
        <p:nvSpPr>
          <p:cNvPr id="2" name="Slide Number Placeholder 1">
            <a:extLst>
              <a:ext uri="{FF2B5EF4-FFF2-40B4-BE49-F238E27FC236}">
                <a16:creationId xmlns:a16="http://schemas.microsoft.com/office/drawing/2014/main" id="{C2395131-3879-4683-AEA5-F51096FE35E4}"/>
              </a:ext>
            </a:extLst>
          </p:cNvPr>
          <p:cNvSpPr>
            <a:spLocks noGrp="1"/>
          </p:cNvSpPr>
          <p:nvPr>
            <p:ph type="sldNum" sz="quarter" idx="12"/>
          </p:nvPr>
        </p:nvSpPr>
        <p:spPr/>
        <p:txBody>
          <a:bodyPr/>
          <a:lstStyle/>
          <a:p>
            <a:fld id="{075D4558-F765-4DC8-9C03-4CEB7A24615D}" type="slidenum">
              <a:rPr lang="en-GB" smtClean="0"/>
              <a:t>8</a:t>
            </a:fld>
            <a:endParaRPr lang="en-GB"/>
          </a:p>
        </p:txBody>
      </p:sp>
    </p:spTree>
    <p:extLst>
      <p:ext uri="{BB962C8B-B14F-4D97-AF65-F5344CB8AC3E}">
        <p14:creationId xmlns:p14="http://schemas.microsoft.com/office/powerpoint/2010/main" val="14746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BAB14-6753-4E42-843E-2A504983511F}"/>
              </a:ext>
            </a:extLst>
          </p:cNvPr>
          <p:cNvGrpSpPr/>
          <p:nvPr/>
        </p:nvGrpSpPr>
        <p:grpSpPr>
          <a:xfrm>
            <a:off x="242595" y="625152"/>
            <a:ext cx="7386699" cy="5990252"/>
            <a:chOff x="783771" y="942391"/>
            <a:chExt cx="7386699" cy="5439525"/>
          </a:xfrm>
        </p:grpSpPr>
        <p:pic>
          <p:nvPicPr>
            <p:cNvPr id="3" name="Picture 2" descr="Chart&#10;&#10;Description automatically generated">
              <a:extLst>
                <a:ext uri="{FF2B5EF4-FFF2-40B4-BE49-F238E27FC236}">
                  <a16:creationId xmlns:a16="http://schemas.microsoft.com/office/drawing/2014/main" id="{4E20542E-24F9-4417-A033-EC67A44F51D2}"/>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83771" y="942391"/>
              <a:ext cx="7386699" cy="5439525"/>
            </a:xfrm>
            <a:prstGeom prst="rect">
              <a:avLst/>
            </a:prstGeom>
          </p:spPr>
        </p:pic>
        <p:sp>
          <p:nvSpPr>
            <p:cNvPr id="9" name="Arc 8">
              <a:extLst>
                <a:ext uri="{FF2B5EF4-FFF2-40B4-BE49-F238E27FC236}">
                  <a16:creationId xmlns:a16="http://schemas.microsoft.com/office/drawing/2014/main" id="{8D532AF8-BB74-48A0-B182-2A00074D2C2B}"/>
                </a:ext>
              </a:extLst>
            </p:cNvPr>
            <p:cNvSpPr/>
            <p:nvPr/>
          </p:nvSpPr>
          <p:spPr>
            <a:xfrm rot="16710326">
              <a:off x="1709411" y="1739551"/>
              <a:ext cx="737118" cy="541176"/>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4" name="TextBox 3">
            <a:extLst>
              <a:ext uri="{FF2B5EF4-FFF2-40B4-BE49-F238E27FC236}">
                <a16:creationId xmlns:a16="http://schemas.microsoft.com/office/drawing/2014/main" id="{F49D0902-B772-4EA4-BBE3-49928B1BF7AF}"/>
              </a:ext>
            </a:extLst>
          </p:cNvPr>
          <p:cNvSpPr txBox="1"/>
          <p:nvPr/>
        </p:nvSpPr>
        <p:spPr>
          <a:xfrm>
            <a:off x="970383" y="6368918"/>
            <a:ext cx="7091265" cy="369332"/>
          </a:xfrm>
          <a:prstGeom prst="rect">
            <a:avLst/>
          </a:prstGeom>
          <a:noFill/>
        </p:spPr>
        <p:txBody>
          <a:bodyPr wrap="square" rtlCol="0">
            <a:spAutoFit/>
          </a:bodyPr>
          <a:lstStyle/>
          <a:p>
            <a:pPr algn="ctr"/>
            <a:r>
              <a:rPr lang="en-GB" dirty="0"/>
              <a:t>Figure 3.1,  page 98, chapter 3,  Anderson’s book</a:t>
            </a:r>
          </a:p>
        </p:txBody>
      </p:sp>
      <p:sp>
        <p:nvSpPr>
          <p:cNvPr id="5" name="TextBox 4">
            <a:extLst>
              <a:ext uri="{FF2B5EF4-FFF2-40B4-BE49-F238E27FC236}">
                <a16:creationId xmlns:a16="http://schemas.microsoft.com/office/drawing/2014/main" id="{FC276B57-61FB-41A8-BAC6-B42A6A9465E3}"/>
              </a:ext>
            </a:extLst>
          </p:cNvPr>
          <p:cNvSpPr txBox="1"/>
          <p:nvPr/>
        </p:nvSpPr>
        <p:spPr>
          <a:xfrm>
            <a:off x="4023850" y="1062341"/>
            <a:ext cx="4572000" cy="1477328"/>
          </a:xfrm>
          <a:prstGeom prst="rect">
            <a:avLst/>
          </a:prstGeom>
          <a:noFill/>
        </p:spPr>
        <p:txBody>
          <a:bodyPr wrap="square">
            <a:spAutoFit/>
          </a:bodyPr>
          <a:lstStyle/>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Rotating the OF </a:t>
            </a:r>
            <a:r>
              <a:rPr lang="en-GB" sz="1800" b="1" dirty="0">
                <a:latin typeface="Arial" panose="020B0604020202020204" pitchFamily="34" charset="0"/>
                <a:cs typeface="Arial" panose="020B0604020202020204" pitchFamily="34" charset="0"/>
              </a:rPr>
              <a:t>clockwise</a:t>
            </a:r>
            <a:r>
              <a:rPr lang="en-GB" sz="1800" dirty="0">
                <a:latin typeface="Arial" panose="020B0604020202020204" pitchFamily="34" charset="0"/>
                <a:cs typeface="Arial" panose="020B0604020202020204" pitchFamily="34" charset="0"/>
              </a:rPr>
              <a:t> causes the slope to become </a:t>
            </a:r>
            <a:r>
              <a:rPr lang="en-GB" sz="1800" b="1" dirty="0">
                <a:latin typeface="Arial" panose="020B0604020202020204" pitchFamily="34" charset="0"/>
                <a:cs typeface="Arial" panose="020B0604020202020204" pitchFamily="34" charset="0"/>
              </a:rPr>
              <a:t>more </a:t>
            </a:r>
            <a:r>
              <a:rPr lang="en-GB" b="1" dirty="0">
                <a:latin typeface="Arial" panose="020B0604020202020204" pitchFamily="34" charset="0"/>
                <a:cs typeface="Arial" panose="020B0604020202020204" pitchFamily="34" charset="0"/>
              </a:rPr>
              <a:t>negative</a:t>
            </a:r>
            <a:endParaRPr lang="en-GB" sz="1800" b="1"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GB"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800" dirty="0">
                <a:latin typeface="Arial" panose="020B0604020202020204" pitchFamily="34" charset="0"/>
                <a:cs typeface="Arial" panose="020B0604020202020204" pitchFamily="34" charset="0"/>
              </a:rPr>
              <a:t>Slope of </a:t>
            </a:r>
            <a:r>
              <a:rPr lang="en-GB" sz="1800" b="1" dirty="0">
                <a:solidFill>
                  <a:srgbClr val="0000CC"/>
                </a:solidFill>
                <a:latin typeface="Arial" panose="020B0604020202020204" pitchFamily="34" charset="0"/>
                <a:cs typeface="Arial" panose="020B0604020202020204" pitchFamily="34" charset="0"/>
              </a:rPr>
              <a:t>Line B</a:t>
            </a:r>
            <a:r>
              <a:rPr lang="en-GB" sz="1800" dirty="0">
                <a:latin typeface="Arial" panose="020B0604020202020204" pitchFamily="34" charset="0"/>
                <a:cs typeface="Arial" panose="020B0604020202020204" pitchFamily="34" charset="0"/>
              </a:rPr>
              <a:t> provides an upper limit for the slope of the OF</a:t>
            </a:r>
          </a:p>
        </p:txBody>
      </p:sp>
      <p:sp>
        <p:nvSpPr>
          <p:cNvPr id="11" name="Arc 10">
            <a:extLst>
              <a:ext uri="{FF2B5EF4-FFF2-40B4-BE49-F238E27FC236}">
                <a16:creationId xmlns:a16="http://schemas.microsoft.com/office/drawing/2014/main" id="{4B1CE8A4-9CF9-4A8E-B3E7-A18CD8B893A2}"/>
              </a:ext>
            </a:extLst>
          </p:cNvPr>
          <p:cNvSpPr/>
          <p:nvPr/>
        </p:nvSpPr>
        <p:spPr>
          <a:xfrm rot="6044872">
            <a:off x="4839680" y="5019945"/>
            <a:ext cx="737118" cy="541176"/>
          </a:xfrm>
          <a:prstGeom prst="arc">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2306F085-640F-4A43-93C3-E475C668FB1F}"/>
              </a:ext>
            </a:extLst>
          </p:cNvPr>
          <p:cNvSpPr txBox="1"/>
          <p:nvPr/>
        </p:nvSpPr>
        <p:spPr>
          <a:xfrm rot="2637553">
            <a:off x="1533114" y="1843325"/>
            <a:ext cx="927073" cy="369332"/>
          </a:xfrm>
          <a:prstGeom prst="rect">
            <a:avLst/>
          </a:prstGeom>
          <a:noFill/>
        </p:spPr>
        <p:txBody>
          <a:bodyPr wrap="square">
            <a:spAutoFit/>
          </a:bodyPr>
          <a:lstStyle/>
          <a:p>
            <a:r>
              <a:rPr lang="en-GB" sz="1800" i="1" dirty="0">
                <a:solidFill>
                  <a:srgbClr val="0000CC"/>
                </a:solidFill>
                <a:latin typeface="Arial" panose="020B0604020202020204" pitchFamily="34" charset="0"/>
                <a:cs typeface="Arial" panose="020B0604020202020204" pitchFamily="34" charset="0"/>
              </a:rPr>
              <a:t>Line A</a:t>
            </a:r>
            <a:endParaRPr lang="en-GB" i="1" dirty="0"/>
          </a:p>
        </p:txBody>
      </p:sp>
      <p:sp>
        <p:nvSpPr>
          <p:cNvPr id="12" name="TextBox 11">
            <a:extLst>
              <a:ext uri="{FF2B5EF4-FFF2-40B4-BE49-F238E27FC236}">
                <a16:creationId xmlns:a16="http://schemas.microsoft.com/office/drawing/2014/main" id="{CB5BBDD6-6E59-4CD2-8A63-A1CCC6AA31C4}"/>
              </a:ext>
            </a:extLst>
          </p:cNvPr>
          <p:cNvSpPr txBox="1"/>
          <p:nvPr/>
        </p:nvSpPr>
        <p:spPr>
          <a:xfrm rot="1589739">
            <a:off x="1035879" y="3003000"/>
            <a:ext cx="927073" cy="369332"/>
          </a:xfrm>
          <a:prstGeom prst="rect">
            <a:avLst/>
          </a:prstGeom>
          <a:noFill/>
        </p:spPr>
        <p:txBody>
          <a:bodyPr wrap="square">
            <a:spAutoFit/>
          </a:bodyPr>
          <a:lstStyle/>
          <a:p>
            <a:r>
              <a:rPr lang="en-GB" sz="1800" i="1" dirty="0">
                <a:solidFill>
                  <a:srgbClr val="C00000"/>
                </a:solidFill>
                <a:latin typeface="Arial" panose="020B0604020202020204" pitchFamily="34" charset="0"/>
                <a:cs typeface="Arial" panose="020B0604020202020204" pitchFamily="34" charset="0"/>
              </a:rPr>
              <a:t>Line B</a:t>
            </a:r>
            <a:endParaRPr lang="en-GB" i="1" dirty="0">
              <a:solidFill>
                <a:srgbClr val="C00000"/>
              </a:solidFill>
            </a:endParaRPr>
          </a:p>
        </p:txBody>
      </p:sp>
      <p:sp>
        <p:nvSpPr>
          <p:cNvPr id="2" name="Slide Number Placeholder 1">
            <a:extLst>
              <a:ext uri="{FF2B5EF4-FFF2-40B4-BE49-F238E27FC236}">
                <a16:creationId xmlns:a16="http://schemas.microsoft.com/office/drawing/2014/main" id="{642C0518-CBBA-4466-B5E8-C6AF3E00F1D2}"/>
              </a:ext>
            </a:extLst>
          </p:cNvPr>
          <p:cNvSpPr>
            <a:spLocks noGrp="1"/>
          </p:cNvSpPr>
          <p:nvPr>
            <p:ph type="sldNum" sz="quarter" idx="12"/>
          </p:nvPr>
        </p:nvSpPr>
        <p:spPr/>
        <p:txBody>
          <a:bodyPr/>
          <a:lstStyle/>
          <a:p>
            <a:fld id="{075D4558-F765-4DC8-9C03-4CEB7A24615D}" type="slidenum">
              <a:rPr lang="en-GB" smtClean="0"/>
              <a:t>9</a:t>
            </a:fld>
            <a:endParaRPr lang="en-GB"/>
          </a:p>
        </p:txBody>
      </p:sp>
    </p:spTree>
    <p:extLst>
      <p:ext uri="{BB962C8B-B14F-4D97-AF65-F5344CB8AC3E}">
        <p14:creationId xmlns:p14="http://schemas.microsoft.com/office/powerpoint/2010/main" val="24367882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2355</TotalTime>
  <Words>1670</Words>
  <Application>Microsoft Office PowerPoint</Application>
  <PresentationFormat>On-screen Show (4:3)</PresentationFormat>
  <Paragraphs>300</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Calibri Light</vt:lpstr>
      <vt:lpstr>RotisSerifStd-Bold</vt:lpstr>
      <vt:lpstr>Symbol</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IGOR HEBERTO BARAHONA TORRES</dc:creator>
  <cp:lastModifiedBy>Jesus Igor Heberto Barahona Torres</cp:lastModifiedBy>
  <cp:revision>99</cp:revision>
  <cp:lastPrinted>2024-10-01T14:23:14Z</cp:lastPrinted>
  <dcterms:created xsi:type="dcterms:W3CDTF">2022-09-15T06:36:37Z</dcterms:created>
  <dcterms:modified xsi:type="dcterms:W3CDTF">2025-10-09T10:46:56Z</dcterms:modified>
</cp:coreProperties>
</file>