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7" r:id="rId4"/>
    <p:sldId id="288" r:id="rId5"/>
    <p:sldId id="289" r:id="rId6"/>
    <p:sldId id="290" r:id="rId7"/>
    <p:sldId id="291" r:id="rId8"/>
    <p:sldId id="292" r:id="rId9"/>
    <p:sldId id="293" r:id="rId10"/>
    <p:sldId id="294" r:id="rId11"/>
    <p:sldId id="295" r:id="rId12"/>
    <p:sldId id="296" r:id="rId13"/>
    <p:sldId id="297" r:id="rId14"/>
    <p:sldId id="304" r:id="rId15"/>
    <p:sldId id="298" r:id="rId16"/>
    <p:sldId id="301" r:id="rId17"/>
    <p:sldId id="302" r:id="rId18"/>
    <p:sldId id="303" r:id="rId19"/>
    <p:sldId id="30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8C934-678D-43ED-82C9-AB9221E99CD2}" type="datetimeFigureOut">
              <a:rPr lang="en-US" smtClean="0"/>
              <a:t>9/3/2024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BFBF4-9793-4F61-A72C-3C53BF4B1B48}" type="slidenum">
              <a:rPr lang="en-US" smtClean="0"/>
              <a:t>‹#›</a:t>
            </a:fld>
            <a:endParaRPr lang="en-US"/>
          </a:p>
        </p:txBody>
      </p:sp>
    </p:spTree>
    <p:extLst>
      <p:ext uri="{BB962C8B-B14F-4D97-AF65-F5344CB8AC3E}">
        <p14:creationId xmlns:p14="http://schemas.microsoft.com/office/powerpoint/2010/main" val="44031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7AC4F-201B-4F63-BE31-67F7EE417F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8B1B07-040E-4379-9532-462B875A5B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1D581C-69D2-406B-BC2F-60C8C7837974}"/>
              </a:ext>
            </a:extLst>
          </p:cNvPr>
          <p:cNvSpPr>
            <a:spLocks noGrp="1"/>
          </p:cNvSpPr>
          <p:nvPr>
            <p:ph type="dt" sz="half" idx="10"/>
          </p:nvPr>
        </p:nvSpPr>
        <p:spPr/>
        <p:txBody>
          <a:bodyPr/>
          <a:lstStyle/>
          <a:p>
            <a:fld id="{D4287BA5-F08F-48F3-9E7C-90D7581E0A66}" type="datetime1">
              <a:rPr lang="en-US" smtClean="0"/>
              <a:t>9/3/2024</a:t>
            </a:fld>
            <a:endParaRPr lang="en-US"/>
          </a:p>
        </p:txBody>
      </p:sp>
      <p:sp>
        <p:nvSpPr>
          <p:cNvPr id="5" name="Footer Placeholder 4">
            <a:extLst>
              <a:ext uri="{FF2B5EF4-FFF2-40B4-BE49-F238E27FC236}">
                <a16:creationId xmlns:a16="http://schemas.microsoft.com/office/drawing/2014/main" id="{885883DE-EA2D-43CA-9943-2EC84B9B0C66}"/>
              </a:ext>
            </a:extLst>
          </p:cNvPr>
          <p:cNvSpPr>
            <a:spLocks noGrp="1"/>
          </p:cNvSpPr>
          <p:nvPr>
            <p:ph type="ftr" sz="quarter" idx="11"/>
          </p:nvPr>
        </p:nvSpPr>
        <p:spPr/>
        <p:txBody>
          <a:bodyPr/>
          <a:lstStyle/>
          <a:p>
            <a:r>
              <a:rPr lang="en-US"/>
              <a:t>MIS 442 - Dr. Shawosh</a:t>
            </a:r>
          </a:p>
        </p:txBody>
      </p:sp>
      <p:sp>
        <p:nvSpPr>
          <p:cNvPr id="6" name="Slide Number Placeholder 5">
            <a:extLst>
              <a:ext uri="{FF2B5EF4-FFF2-40B4-BE49-F238E27FC236}">
                <a16:creationId xmlns:a16="http://schemas.microsoft.com/office/drawing/2014/main" id="{3A4AF948-16B8-40B6-AAB4-9D244F44164A}"/>
              </a:ext>
            </a:extLst>
          </p:cNvPr>
          <p:cNvSpPr>
            <a:spLocks noGrp="1"/>
          </p:cNvSpPr>
          <p:nvPr>
            <p:ph type="sldNum" sz="quarter" idx="12"/>
          </p:nvPr>
        </p:nvSpPr>
        <p:spPr/>
        <p:txBody>
          <a:bodyPr/>
          <a:lstStyle/>
          <a:p>
            <a:fld id="{F14C41AA-111B-4F68-9CBB-8B375BE1FF0A}" type="slidenum">
              <a:rPr lang="en-US" smtClean="0"/>
              <a:t>‹#›</a:t>
            </a:fld>
            <a:endParaRPr lang="en-US"/>
          </a:p>
        </p:txBody>
      </p:sp>
    </p:spTree>
    <p:extLst>
      <p:ext uri="{BB962C8B-B14F-4D97-AF65-F5344CB8AC3E}">
        <p14:creationId xmlns:p14="http://schemas.microsoft.com/office/powerpoint/2010/main" val="2751541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AC17-222E-48D9-8894-E92D349FD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48C495-4486-43F1-913A-01E914FEAC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FEA43F-CDB2-4575-8CF5-78BBC350153E}"/>
              </a:ext>
            </a:extLst>
          </p:cNvPr>
          <p:cNvSpPr>
            <a:spLocks noGrp="1"/>
          </p:cNvSpPr>
          <p:nvPr>
            <p:ph type="dt" sz="half" idx="10"/>
          </p:nvPr>
        </p:nvSpPr>
        <p:spPr/>
        <p:txBody>
          <a:bodyPr/>
          <a:lstStyle/>
          <a:p>
            <a:fld id="{41B7E514-B4E9-476B-A313-9583E5C1E253}" type="datetime1">
              <a:rPr lang="en-US" smtClean="0"/>
              <a:t>9/3/2024</a:t>
            </a:fld>
            <a:endParaRPr lang="en-US"/>
          </a:p>
        </p:txBody>
      </p:sp>
      <p:sp>
        <p:nvSpPr>
          <p:cNvPr id="5" name="Footer Placeholder 4">
            <a:extLst>
              <a:ext uri="{FF2B5EF4-FFF2-40B4-BE49-F238E27FC236}">
                <a16:creationId xmlns:a16="http://schemas.microsoft.com/office/drawing/2014/main" id="{2BB738C2-71EE-4C3A-B318-5DFD9B981214}"/>
              </a:ext>
            </a:extLst>
          </p:cNvPr>
          <p:cNvSpPr>
            <a:spLocks noGrp="1"/>
          </p:cNvSpPr>
          <p:nvPr>
            <p:ph type="ftr" sz="quarter" idx="11"/>
          </p:nvPr>
        </p:nvSpPr>
        <p:spPr/>
        <p:txBody>
          <a:bodyPr/>
          <a:lstStyle/>
          <a:p>
            <a:r>
              <a:rPr lang="en-US"/>
              <a:t>MIS 442 - Dr. Shawosh</a:t>
            </a:r>
          </a:p>
        </p:txBody>
      </p:sp>
      <p:sp>
        <p:nvSpPr>
          <p:cNvPr id="6" name="Slide Number Placeholder 5">
            <a:extLst>
              <a:ext uri="{FF2B5EF4-FFF2-40B4-BE49-F238E27FC236}">
                <a16:creationId xmlns:a16="http://schemas.microsoft.com/office/drawing/2014/main" id="{A74DD9D8-5AD1-4D60-B07B-41BDB63AC8CF}"/>
              </a:ext>
            </a:extLst>
          </p:cNvPr>
          <p:cNvSpPr>
            <a:spLocks noGrp="1"/>
          </p:cNvSpPr>
          <p:nvPr>
            <p:ph type="sldNum" sz="quarter" idx="12"/>
          </p:nvPr>
        </p:nvSpPr>
        <p:spPr/>
        <p:txBody>
          <a:bodyPr/>
          <a:lstStyle/>
          <a:p>
            <a:fld id="{F14C41AA-111B-4F68-9CBB-8B375BE1FF0A}" type="slidenum">
              <a:rPr lang="en-US" smtClean="0"/>
              <a:t>‹#›</a:t>
            </a:fld>
            <a:endParaRPr lang="en-US"/>
          </a:p>
        </p:txBody>
      </p:sp>
    </p:spTree>
    <p:extLst>
      <p:ext uri="{BB962C8B-B14F-4D97-AF65-F5344CB8AC3E}">
        <p14:creationId xmlns:p14="http://schemas.microsoft.com/office/powerpoint/2010/main" val="2119587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CE513-CE9D-4AE5-80AF-B2ADAEA916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25A8CC-F0AD-4880-B4E7-695FA506F0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08A1B-B9C6-4718-9A71-F6562D664E15}"/>
              </a:ext>
            </a:extLst>
          </p:cNvPr>
          <p:cNvSpPr>
            <a:spLocks noGrp="1"/>
          </p:cNvSpPr>
          <p:nvPr>
            <p:ph type="dt" sz="half" idx="10"/>
          </p:nvPr>
        </p:nvSpPr>
        <p:spPr/>
        <p:txBody>
          <a:bodyPr/>
          <a:lstStyle/>
          <a:p>
            <a:fld id="{9A5CA715-6C4D-427D-8668-308F463C86CF}" type="datetime1">
              <a:rPr lang="en-US" smtClean="0"/>
              <a:t>9/3/2024</a:t>
            </a:fld>
            <a:endParaRPr lang="en-US"/>
          </a:p>
        </p:txBody>
      </p:sp>
      <p:sp>
        <p:nvSpPr>
          <p:cNvPr id="5" name="Footer Placeholder 4">
            <a:extLst>
              <a:ext uri="{FF2B5EF4-FFF2-40B4-BE49-F238E27FC236}">
                <a16:creationId xmlns:a16="http://schemas.microsoft.com/office/drawing/2014/main" id="{1E606E1C-0E9F-40FD-A5EC-F6E6247423FB}"/>
              </a:ext>
            </a:extLst>
          </p:cNvPr>
          <p:cNvSpPr>
            <a:spLocks noGrp="1"/>
          </p:cNvSpPr>
          <p:nvPr>
            <p:ph type="ftr" sz="quarter" idx="11"/>
          </p:nvPr>
        </p:nvSpPr>
        <p:spPr/>
        <p:txBody>
          <a:bodyPr/>
          <a:lstStyle/>
          <a:p>
            <a:r>
              <a:rPr lang="en-US"/>
              <a:t>MIS 442 - Dr. Shawosh</a:t>
            </a:r>
          </a:p>
        </p:txBody>
      </p:sp>
      <p:sp>
        <p:nvSpPr>
          <p:cNvPr id="6" name="Slide Number Placeholder 5">
            <a:extLst>
              <a:ext uri="{FF2B5EF4-FFF2-40B4-BE49-F238E27FC236}">
                <a16:creationId xmlns:a16="http://schemas.microsoft.com/office/drawing/2014/main" id="{C9677F3B-21BF-467D-8E2E-A5B9A8819B63}"/>
              </a:ext>
            </a:extLst>
          </p:cNvPr>
          <p:cNvSpPr>
            <a:spLocks noGrp="1"/>
          </p:cNvSpPr>
          <p:nvPr>
            <p:ph type="sldNum" sz="quarter" idx="12"/>
          </p:nvPr>
        </p:nvSpPr>
        <p:spPr/>
        <p:txBody>
          <a:bodyPr/>
          <a:lstStyle/>
          <a:p>
            <a:fld id="{F14C41AA-111B-4F68-9CBB-8B375BE1FF0A}" type="slidenum">
              <a:rPr lang="en-US" smtClean="0"/>
              <a:t>‹#›</a:t>
            </a:fld>
            <a:endParaRPr lang="en-US"/>
          </a:p>
        </p:txBody>
      </p:sp>
    </p:spTree>
    <p:extLst>
      <p:ext uri="{BB962C8B-B14F-4D97-AF65-F5344CB8AC3E}">
        <p14:creationId xmlns:p14="http://schemas.microsoft.com/office/powerpoint/2010/main" val="66640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2F6B6-4B51-4708-BD13-8834E99187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7E6376-3A0A-4F8D-967E-294C3D2A22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4A5372-5EF5-4676-B298-F36CAE4A1654}"/>
              </a:ext>
            </a:extLst>
          </p:cNvPr>
          <p:cNvSpPr>
            <a:spLocks noGrp="1"/>
          </p:cNvSpPr>
          <p:nvPr>
            <p:ph type="dt" sz="half" idx="10"/>
          </p:nvPr>
        </p:nvSpPr>
        <p:spPr/>
        <p:txBody>
          <a:bodyPr/>
          <a:lstStyle/>
          <a:p>
            <a:fld id="{C3F6FA04-9E0B-4AC8-A83A-822FC9F76426}" type="datetime1">
              <a:rPr lang="en-US" smtClean="0"/>
              <a:t>9/3/2024</a:t>
            </a:fld>
            <a:endParaRPr lang="en-US"/>
          </a:p>
        </p:txBody>
      </p:sp>
      <p:sp>
        <p:nvSpPr>
          <p:cNvPr id="5" name="Footer Placeholder 4">
            <a:extLst>
              <a:ext uri="{FF2B5EF4-FFF2-40B4-BE49-F238E27FC236}">
                <a16:creationId xmlns:a16="http://schemas.microsoft.com/office/drawing/2014/main" id="{02496ACF-B55F-4612-90A1-BB8DA8AC484B}"/>
              </a:ext>
            </a:extLst>
          </p:cNvPr>
          <p:cNvSpPr>
            <a:spLocks noGrp="1"/>
          </p:cNvSpPr>
          <p:nvPr>
            <p:ph type="ftr" sz="quarter" idx="11"/>
          </p:nvPr>
        </p:nvSpPr>
        <p:spPr/>
        <p:txBody>
          <a:bodyPr/>
          <a:lstStyle/>
          <a:p>
            <a:r>
              <a:rPr lang="en-US"/>
              <a:t>MIS 442 - Dr. Shawosh</a:t>
            </a:r>
          </a:p>
        </p:txBody>
      </p:sp>
      <p:sp>
        <p:nvSpPr>
          <p:cNvPr id="6" name="Slide Number Placeholder 5">
            <a:extLst>
              <a:ext uri="{FF2B5EF4-FFF2-40B4-BE49-F238E27FC236}">
                <a16:creationId xmlns:a16="http://schemas.microsoft.com/office/drawing/2014/main" id="{B0547260-0C39-4B0E-AD3D-14999CDD3BAB}"/>
              </a:ext>
            </a:extLst>
          </p:cNvPr>
          <p:cNvSpPr>
            <a:spLocks noGrp="1"/>
          </p:cNvSpPr>
          <p:nvPr>
            <p:ph type="sldNum" sz="quarter" idx="12"/>
          </p:nvPr>
        </p:nvSpPr>
        <p:spPr/>
        <p:txBody>
          <a:bodyPr/>
          <a:lstStyle/>
          <a:p>
            <a:fld id="{F14C41AA-111B-4F68-9CBB-8B375BE1FF0A}" type="slidenum">
              <a:rPr lang="en-US" smtClean="0"/>
              <a:t>‹#›</a:t>
            </a:fld>
            <a:endParaRPr lang="en-US"/>
          </a:p>
        </p:txBody>
      </p:sp>
    </p:spTree>
    <p:extLst>
      <p:ext uri="{BB962C8B-B14F-4D97-AF65-F5344CB8AC3E}">
        <p14:creationId xmlns:p14="http://schemas.microsoft.com/office/powerpoint/2010/main" val="1841965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CC65-7074-4D2D-8AD8-431DC7B88E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402FE1-A9F3-4E86-8B00-BB0CC6084A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57D775-FB6E-411C-9396-0E19AF38C3AF}"/>
              </a:ext>
            </a:extLst>
          </p:cNvPr>
          <p:cNvSpPr>
            <a:spLocks noGrp="1"/>
          </p:cNvSpPr>
          <p:nvPr>
            <p:ph type="dt" sz="half" idx="10"/>
          </p:nvPr>
        </p:nvSpPr>
        <p:spPr/>
        <p:txBody>
          <a:bodyPr/>
          <a:lstStyle/>
          <a:p>
            <a:fld id="{7953B57B-D17E-4CEB-9CA0-ABF6609ABF14}" type="datetime1">
              <a:rPr lang="en-US" smtClean="0"/>
              <a:t>9/3/2024</a:t>
            </a:fld>
            <a:endParaRPr lang="en-US"/>
          </a:p>
        </p:txBody>
      </p:sp>
      <p:sp>
        <p:nvSpPr>
          <p:cNvPr id="5" name="Footer Placeholder 4">
            <a:extLst>
              <a:ext uri="{FF2B5EF4-FFF2-40B4-BE49-F238E27FC236}">
                <a16:creationId xmlns:a16="http://schemas.microsoft.com/office/drawing/2014/main" id="{E7E4B30B-BB31-4798-B0F9-01EB8D1C47A5}"/>
              </a:ext>
            </a:extLst>
          </p:cNvPr>
          <p:cNvSpPr>
            <a:spLocks noGrp="1"/>
          </p:cNvSpPr>
          <p:nvPr>
            <p:ph type="ftr" sz="quarter" idx="11"/>
          </p:nvPr>
        </p:nvSpPr>
        <p:spPr/>
        <p:txBody>
          <a:bodyPr/>
          <a:lstStyle/>
          <a:p>
            <a:r>
              <a:rPr lang="en-US"/>
              <a:t>MIS 442 - Dr. Shawosh</a:t>
            </a:r>
          </a:p>
        </p:txBody>
      </p:sp>
      <p:sp>
        <p:nvSpPr>
          <p:cNvPr id="6" name="Slide Number Placeholder 5">
            <a:extLst>
              <a:ext uri="{FF2B5EF4-FFF2-40B4-BE49-F238E27FC236}">
                <a16:creationId xmlns:a16="http://schemas.microsoft.com/office/drawing/2014/main" id="{3C67E6F8-414A-4BD0-9B2E-CBFD2E2E06CE}"/>
              </a:ext>
            </a:extLst>
          </p:cNvPr>
          <p:cNvSpPr>
            <a:spLocks noGrp="1"/>
          </p:cNvSpPr>
          <p:nvPr>
            <p:ph type="sldNum" sz="quarter" idx="12"/>
          </p:nvPr>
        </p:nvSpPr>
        <p:spPr/>
        <p:txBody>
          <a:bodyPr/>
          <a:lstStyle/>
          <a:p>
            <a:fld id="{F14C41AA-111B-4F68-9CBB-8B375BE1FF0A}" type="slidenum">
              <a:rPr lang="en-US" smtClean="0"/>
              <a:t>‹#›</a:t>
            </a:fld>
            <a:endParaRPr lang="en-US"/>
          </a:p>
        </p:txBody>
      </p:sp>
    </p:spTree>
    <p:extLst>
      <p:ext uri="{BB962C8B-B14F-4D97-AF65-F5344CB8AC3E}">
        <p14:creationId xmlns:p14="http://schemas.microsoft.com/office/powerpoint/2010/main" val="1957979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FD98-B1E1-4C7A-B78F-A29E82C819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6FD39E-D08B-44FC-82D1-D16298E659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886978-2540-4FF2-BD7B-876985FFA0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E80CAF-2380-41E6-A03C-6A357E294386}"/>
              </a:ext>
            </a:extLst>
          </p:cNvPr>
          <p:cNvSpPr>
            <a:spLocks noGrp="1"/>
          </p:cNvSpPr>
          <p:nvPr>
            <p:ph type="dt" sz="half" idx="10"/>
          </p:nvPr>
        </p:nvSpPr>
        <p:spPr/>
        <p:txBody>
          <a:bodyPr/>
          <a:lstStyle/>
          <a:p>
            <a:fld id="{BE059466-5867-4DAC-9F91-441EACB2CD59}" type="datetime1">
              <a:rPr lang="en-US" smtClean="0"/>
              <a:t>9/3/2024</a:t>
            </a:fld>
            <a:endParaRPr lang="en-US"/>
          </a:p>
        </p:txBody>
      </p:sp>
      <p:sp>
        <p:nvSpPr>
          <p:cNvPr id="6" name="Footer Placeholder 5">
            <a:extLst>
              <a:ext uri="{FF2B5EF4-FFF2-40B4-BE49-F238E27FC236}">
                <a16:creationId xmlns:a16="http://schemas.microsoft.com/office/drawing/2014/main" id="{6D15C06A-683F-4017-AC6E-48F71EE4567B}"/>
              </a:ext>
            </a:extLst>
          </p:cNvPr>
          <p:cNvSpPr>
            <a:spLocks noGrp="1"/>
          </p:cNvSpPr>
          <p:nvPr>
            <p:ph type="ftr" sz="quarter" idx="11"/>
          </p:nvPr>
        </p:nvSpPr>
        <p:spPr/>
        <p:txBody>
          <a:bodyPr/>
          <a:lstStyle/>
          <a:p>
            <a:r>
              <a:rPr lang="en-US"/>
              <a:t>MIS 442 - Dr. Shawosh</a:t>
            </a:r>
          </a:p>
        </p:txBody>
      </p:sp>
      <p:sp>
        <p:nvSpPr>
          <p:cNvPr id="7" name="Slide Number Placeholder 6">
            <a:extLst>
              <a:ext uri="{FF2B5EF4-FFF2-40B4-BE49-F238E27FC236}">
                <a16:creationId xmlns:a16="http://schemas.microsoft.com/office/drawing/2014/main" id="{9C1CDE9C-7FF5-4B58-BB21-DF05718073E0}"/>
              </a:ext>
            </a:extLst>
          </p:cNvPr>
          <p:cNvSpPr>
            <a:spLocks noGrp="1"/>
          </p:cNvSpPr>
          <p:nvPr>
            <p:ph type="sldNum" sz="quarter" idx="12"/>
          </p:nvPr>
        </p:nvSpPr>
        <p:spPr/>
        <p:txBody>
          <a:bodyPr/>
          <a:lstStyle/>
          <a:p>
            <a:fld id="{F14C41AA-111B-4F68-9CBB-8B375BE1FF0A}" type="slidenum">
              <a:rPr lang="en-US" smtClean="0"/>
              <a:t>‹#›</a:t>
            </a:fld>
            <a:endParaRPr lang="en-US"/>
          </a:p>
        </p:txBody>
      </p:sp>
    </p:spTree>
    <p:extLst>
      <p:ext uri="{BB962C8B-B14F-4D97-AF65-F5344CB8AC3E}">
        <p14:creationId xmlns:p14="http://schemas.microsoft.com/office/powerpoint/2010/main" val="315500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8713-10D1-4DA5-8402-EF97AF9ACE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8153B5-1B12-41AC-9739-2EA4AFCC66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3494A1-42F8-46E0-B273-604BB165F5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C4FCF9-2EE5-4198-82DC-FFD178CD52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23EFCD-DAD6-421C-A626-0D2E6C6B93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A84B4A-F186-4A49-8DBB-16B92B08A816}"/>
              </a:ext>
            </a:extLst>
          </p:cNvPr>
          <p:cNvSpPr>
            <a:spLocks noGrp="1"/>
          </p:cNvSpPr>
          <p:nvPr>
            <p:ph type="dt" sz="half" idx="10"/>
          </p:nvPr>
        </p:nvSpPr>
        <p:spPr/>
        <p:txBody>
          <a:bodyPr/>
          <a:lstStyle/>
          <a:p>
            <a:fld id="{7B822DD7-A475-4DED-94E4-9BFB6C9F3EF2}" type="datetime1">
              <a:rPr lang="en-US" smtClean="0"/>
              <a:t>9/3/2024</a:t>
            </a:fld>
            <a:endParaRPr lang="en-US"/>
          </a:p>
        </p:txBody>
      </p:sp>
      <p:sp>
        <p:nvSpPr>
          <p:cNvPr id="8" name="Footer Placeholder 7">
            <a:extLst>
              <a:ext uri="{FF2B5EF4-FFF2-40B4-BE49-F238E27FC236}">
                <a16:creationId xmlns:a16="http://schemas.microsoft.com/office/drawing/2014/main" id="{755EB580-F662-4021-B7A9-437083395A5E}"/>
              </a:ext>
            </a:extLst>
          </p:cNvPr>
          <p:cNvSpPr>
            <a:spLocks noGrp="1"/>
          </p:cNvSpPr>
          <p:nvPr>
            <p:ph type="ftr" sz="quarter" idx="11"/>
          </p:nvPr>
        </p:nvSpPr>
        <p:spPr/>
        <p:txBody>
          <a:bodyPr/>
          <a:lstStyle/>
          <a:p>
            <a:r>
              <a:rPr lang="en-US"/>
              <a:t>MIS 442 - Dr. Shawosh</a:t>
            </a:r>
          </a:p>
        </p:txBody>
      </p:sp>
      <p:sp>
        <p:nvSpPr>
          <p:cNvPr id="9" name="Slide Number Placeholder 8">
            <a:extLst>
              <a:ext uri="{FF2B5EF4-FFF2-40B4-BE49-F238E27FC236}">
                <a16:creationId xmlns:a16="http://schemas.microsoft.com/office/drawing/2014/main" id="{659C50C2-C48F-424A-A640-9B54240A2299}"/>
              </a:ext>
            </a:extLst>
          </p:cNvPr>
          <p:cNvSpPr>
            <a:spLocks noGrp="1"/>
          </p:cNvSpPr>
          <p:nvPr>
            <p:ph type="sldNum" sz="quarter" idx="12"/>
          </p:nvPr>
        </p:nvSpPr>
        <p:spPr/>
        <p:txBody>
          <a:bodyPr/>
          <a:lstStyle/>
          <a:p>
            <a:fld id="{F14C41AA-111B-4F68-9CBB-8B375BE1FF0A}" type="slidenum">
              <a:rPr lang="en-US" smtClean="0"/>
              <a:t>‹#›</a:t>
            </a:fld>
            <a:endParaRPr lang="en-US"/>
          </a:p>
        </p:txBody>
      </p:sp>
    </p:spTree>
    <p:extLst>
      <p:ext uri="{BB962C8B-B14F-4D97-AF65-F5344CB8AC3E}">
        <p14:creationId xmlns:p14="http://schemas.microsoft.com/office/powerpoint/2010/main" val="315406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B79A-3EFD-4AAD-80AF-40B01AB060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75B10E-2FF6-432B-A15E-A5BC80FE7676}"/>
              </a:ext>
            </a:extLst>
          </p:cNvPr>
          <p:cNvSpPr>
            <a:spLocks noGrp="1"/>
          </p:cNvSpPr>
          <p:nvPr>
            <p:ph type="dt" sz="half" idx="10"/>
          </p:nvPr>
        </p:nvSpPr>
        <p:spPr/>
        <p:txBody>
          <a:bodyPr/>
          <a:lstStyle/>
          <a:p>
            <a:fld id="{5B6957FC-401E-4277-AF39-3554FCCBF195}" type="datetime1">
              <a:rPr lang="en-US" smtClean="0"/>
              <a:t>9/3/2024</a:t>
            </a:fld>
            <a:endParaRPr lang="en-US"/>
          </a:p>
        </p:txBody>
      </p:sp>
      <p:sp>
        <p:nvSpPr>
          <p:cNvPr id="4" name="Footer Placeholder 3">
            <a:extLst>
              <a:ext uri="{FF2B5EF4-FFF2-40B4-BE49-F238E27FC236}">
                <a16:creationId xmlns:a16="http://schemas.microsoft.com/office/drawing/2014/main" id="{49583410-984C-4F8E-A83F-B49FC325F8F6}"/>
              </a:ext>
            </a:extLst>
          </p:cNvPr>
          <p:cNvSpPr>
            <a:spLocks noGrp="1"/>
          </p:cNvSpPr>
          <p:nvPr>
            <p:ph type="ftr" sz="quarter" idx="11"/>
          </p:nvPr>
        </p:nvSpPr>
        <p:spPr/>
        <p:txBody>
          <a:bodyPr/>
          <a:lstStyle/>
          <a:p>
            <a:r>
              <a:rPr lang="en-US"/>
              <a:t>MIS 442 - Dr. Shawosh</a:t>
            </a:r>
          </a:p>
        </p:txBody>
      </p:sp>
      <p:sp>
        <p:nvSpPr>
          <p:cNvPr id="5" name="Slide Number Placeholder 4">
            <a:extLst>
              <a:ext uri="{FF2B5EF4-FFF2-40B4-BE49-F238E27FC236}">
                <a16:creationId xmlns:a16="http://schemas.microsoft.com/office/drawing/2014/main" id="{8C9D0D8A-51C1-47A7-AFA1-7DD042F998AD}"/>
              </a:ext>
            </a:extLst>
          </p:cNvPr>
          <p:cNvSpPr>
            <a:spLocks noGrp="1"/>
          </p:cNvSpPr>
          <p:nvPr>
            <p:ph type="sldNum" sz="quarter" idx="12"/>
          </p:nvPr>
        </p:nvSpPr>
        <p:spPr/>
        <p:txBody>
          <a:bodyPr/>
          <a:lstStyle/>
          <a:p>
            <a:fld id="{F14C41AA-111B-4F68-9CBB-8B375BE1FF0A}" type="slidenum">
              <a:rPr lang="en-US" smtClean="0"/>
              <a:t>‹#›</a:t>
            </a:fld>
            <a:endParaRPr lang="en-US"/>
          </a:p>
        </p:txBody>
      </p:sp>
    </p:spTree>
    <p:extLst>
      <p:ext uri="{BB962C8B-B14F-4D97-AF65-F5344CB8AC3E}">
        <p14:creationId xmlns:p14="http://schemas.microsoft.com/office/powerpoint/2010/main" val="896409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AE35E1-718C-4528-BEC3-DA3F69D303B4}"/>
              </a:ext>
            </a:extLst>
          </p:cNvPr>
          <p:cNvSpPr>
            <a:spLocks noGrp="1"/>
          </p:cNvSpPr>
          <p:nvPr>
            <p:ph type="dt" sz="half" idx="10"/>
          </p:nvPr>
        </p:nvSpPr>
        <p:spPr/>
        <p:txBody>
          <a:bodyPr/>
          <a:lstStyle/>
          <a:p>
            <a:fld id="{9141DCF6-9DC7-4BE1-AE73-6B60E553D0A8}" type="datetime1">
              <a:rPr lang="en-US" smtClean="0"/>
              <a:t>9/3/2024</a:t>
            </a:fld>
            <a:endParaRPr lang="en-US"/>
          </a:p>
        </p:txBody>
      </p:sp>
      <p:sp>
        <p:nvSpPr>
          <p:cNvPr id="3" name="Footer Placeholder 2">
            <a:extLst>
              <a:ext uri="{FF2B5EF4-FFF2-40B4-BE49-F238E27FC236}">
                <a16:creationId xmlns:a16="http://schemas.microsoft.com/office/drawing/2014/main" id="{E53755D1-12D6-42E2-9E30-A20FFC619951}"/>
              </a:ext>
            </a:extLst>
          </p:cNvPr>
          <p:cNvSpPr>
            <a:spLocks noGrp="1"/>
          </p:cNvSpPr>
          <p:nvPr>
            <p:ph type="ftr" sz="quarter" idx="11"/>
          </p:nvPr>
        </p:nvSpPr>
        <p:spPr/>
        <p:txBody>
          <a:bodyPr/>
          <a:lstStyle/>
          <a:p>
            <a:r>
              <a:rPr lang="en-US"/>
              <a:t>MIS 442 - Dr. Shawosh</a:t>
            </a:r>
          </a:p>
        </p:txBody>
      </p:sp>
      <p:sp>
        <p:nvSpPr>
          <p:cNvPr id="4" name="Slide Number Placeholder 3">
            <a:extLst>
              <a:ext uri="{FF2B5EF4-FFF2-40B4-BE49-F238E27FC236}">
                <a16:creationId xmlns:a16="http://schemas.microsoft.com/office/drawing/2014/main" id="{1E9F5DE5-5FEF-4F6B-937C-AF9774320E54}"/>
              </a:ext>
            </a:extLst>
          </p:cNvPr>
          <p:cNvSpPr>
            <a:spLocks noGrp="1"/>
          </p:cNvSpPr>
          <p:nvPr>
            <p:ph type="sldNum" sz="quarter" idx="12"/>
          </p:nvPr>
        </p:nvSpPr>
        <p:spPr/>
        <p:txBody>
          <a:bodyPr/>
          <a:lstStyle/>
          <a:p>
            <a:fld id="{F14C41AA-111B-4F68-9CBB-8B375BE1FF0A}" type="slidenum">
              <a:rPr lang="en-US" smtClean="0"/>
              <a:t>‹#›</a:t>
            </a:fld>
            <a:endParaRPr lang="en-US"/>
          </a:p>
        </p:txBody>
      </p:sp>
    </p:spTree>
    <p:extLst>
      <p:ext uri="{BB962C8B-B14F-4D97-AF65-F5344CB8AC3E}">
        <p14:creationId xmlns:p14="http://schemas.microsoft.com/office/powerpoint/2010/main" val="35087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5D1C-1911-4DBE-B669-6EA57735C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6B0A68-C8B8-49C6-BBE4-7839B17671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098531-1FD0-48B5-BE0F-07952BEAC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C6A66-986A-498E-B993-3B73FA4F68A2}"/>
              </a:ext>
            </a:extLst>
          </p:cNvPr>
          <p:cNvSpPr>
            <a:spLocks noGrp="1"/>
          </p:cNvSpPr>
          <p:nvPr>
            <p:ph type="dt" sz="half" idx="10"/>
          </p:nvPr>
        </p:nvSpPr>
        <p:spPr/>
        <p:txBody>
          <a:bodyPr/>
          <a:lstStyle/>
          <a:p>
            <a:fld id="{C936A702-2CEC-494F-9B9A-82BD6E2AF576}" type="datetime1">
              <a:rPr lang="en-US" smtClean="0"/>
              <a:t>9/3/2024</a:t>
            </a:fld>
            <a:endParaRPr lang="en-US"/>
          </a:p>
        </p:txBody>
      </p:sp>
      <p:sp>
        <p:nvSpPr>
          <p:cNvPr id="6" name="Footer Placeholder 5">
            <a:extLst>
              <a:ext uri="{FF2B5EF4-FFF2-40B4-BE49-F238E27FC236}">
                <a16:creationId xmlns:a16="http://schemas.microsoft.com/office/drawing/2014/main" id="{601A1D70-20F7-4C07-9EED-61F3B560AA15}"/>
              </a:ext>
            </a:extLst>
          </p:cNvPr>
          <p:cNvSpPr>
            <a:spLocks noGrp="1"/>
          </p:cNvSpPr>
          <p:nvPr>
            <p:ph type="ftr" sz="quarter" idx="11"/>
          </p:nvPr>
        </p:nvSpPr>
        <p:spPr/>
        <p:txBody>
          <a:bodyPr/>
          <a:lstStyle/>
          <a:p>
            <a:r>
              <a:rPr lang="en-US"/>
              <a:t>MIS 442 - Dr. Shawosh</a:t>
            </a:r>
          </a:p>
        </p:txBody>
      </p:sp>
      <p:sp>
        <p:nvSpPr>
          <p:cNvPr id="7" name="Slide Number Placeholder 6">
            <a:extLst>
              <a:ext uri="{FF2B5EF4-FFF2-40B4-BE49-F238E27FC236}">
                <a16:creationId xmlns:a16="http://schemas.microsoft.com/office/drawing/2014/main" id="{35430C4F-02FF-47E1-A3C6-76403B59C22F}"/>
              </a:ext>
            </a:extLst>
          </p:cNvPr>
          <p:cNvSpPr>
            <a:spLocks noGrp="1"/>
          </p:cNvSpPr>
          <p:nvPr>
            <p:ph type="sldNum" sz="quarter" idx="12"/>
          </p:nvPr>
        </p:nvSpPr>
        <p:spPr/>
        <p:txBody>
          <a:bodyPr/>
          <a:lstStyle/>
          <a:p>
            <a:fld id="{F14C41AA-111B-4F68-9CBB-8B375BE1FF0A}" type="slidenum">
              <a:rPr lang="en-US" smtClean="0"/>
              <a:t>‹#›</a:t>
            </a:fld>
            <a:endParaRPr lang="en-US"/>
          </a:p>
        </p:txBody>
      </p:sp>
    </p:spTree>
    <p:extLst>
      <p:ext uri="{BB962C8B-B14F-4D97-AF65-F5344CB8AC3E}">
        <p14:creationId xmlns:p14="http://schemas.microsoft.com/office/powerpoint/2010/main" val="2594910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D4CE3-A7BB-4623-AA06-A6E068F61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5038E5-8BCB-4D0D-B4BF-96CAE00B1E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391026-0D6D-40B6-B693-E3F7B1BEC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E4D866-DEA4-4499-B130-4E39E1471A59}"/>
              </a:ext>
            </a:extLst>
          </p:cNvPr>
          <p:cNvSpPr>
            <a:spLocks noGrp="1"/>
          </p:cNvSpPr>
          <p:nvPr>
            <p:ph type="dt" sz="half" idx="10"/>
          </p:nvPr>
        </p:nvSpPr>
        <p:spPr/>
        <p:txBody>
          <a:bodyPr/>
          <a:lstStyle/>
          <a:p>
            <a:fld id="{F263B492-A34C-4F8D-8459-E6ECF2AFE3FF}" type="datetime1">
              <a:rPr lang="en-US" smtClean="0"/>
              <a:t>9/3/2024</a:t>
            </a:fld>
            <a:endParaRPr lang="en-US"/>
          </a:p>
        </p:txBody>
      </p:sp>
      <p:sp>
        <p:nvSpPr>
          <p:cNvPr id="6" name="Footer Placeholder 5">
            <a:extLst>
              <a:ext uri="{FF2B5EF4-FFF2-40B4-BE49-F238E27FC236}">
                <a16:creationId xmlns:a16="http://schemas.microsoft.com/office/drawing/2014/main" id="{C92BF1EA-8BCF-4458-9B95-754CD226E9DA}"/>
              </a:ext>
            </a:extLst>
          </p:cNvPr>
          <p:cNvSpPr>
            <a:spLocks noGrp="1"/>
          </p:cNvSpPr>
          <p:nvPr>
            <p:ph type="ftr" sz="quarter" idx="11"/>
          </p:nvPr>
        </p:nvSpPr>
        <p:spPr/>
        <p:txBody>
          <a:bodyPr/>
          <a:lstStyle/>
          <a:p>
            <a:r>
              <a:rPr lang="en-US"/>
              <a:t>MIS 442 - Dr. Shawosh</a:t>
            </a:r>
          </a:p>
        </p:txBody>
      </p:sp>
      <p:sp>
        <p:nvSpPr>
          <p:cNvPr id="7" name="Slide Number Placeholder 6">
            <a:extLst>
              <a:ext uri="{FF2B5EF4-FFF2-40B4-BE49-F238E27FC236}">
                <a16:creationId xmlns:a16="http://schemas.microsoft.com/office/drawing/2014/main" id="{3C2C856A-9807-49FB-B8AC-FF3D30ED678F}"/>
              </a:ext>
            </a:extLst>
          </p:cNvPr>
          <p:cNvSpPr>
            <a:spLocks noGrp="1"/>
          </p:cNvSpPr>
          <p:nvPr>
            <p:ph type="sldNum" sz="quarter" idx="12"/>
          </p:nvPr>
        </p:nvSpPr>
        <p:spPr/>
        <p:txBody>
          <a:bodyPr/>
          <a:lstStyle/>
          <a:p>
            <a:fld id="{F14C41AA-111B-4F68-9CBB-8B375BE1FF0A}" type="slidenum">
              <a:rPr lang="en-US" smtClean="0"/>
              <a:t>‹#›</a:t>
            </a:fld>
            <a:endParaRPr lang="en-US"/>
          </a:p>
        </p:txBody>
      </p:sp>
    </p:spTree>
    <p:extLst>
      <p:ext uri="{BB962C8B-B14F-4D97-AF65-F5344CB8AC3E}">
        <p14:creationId xmlns:p14="http://schemas.microsoft.com/office/powerpoint/2010/main" val="160351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B6EFF-0FDB-4351-BDC0-A9CC95E7B3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61AFCD-909B-427F-974C-F3EBB82633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6B1DF-4496-43EE-A604-9D51F2CF9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60E062-85CC-4A7D-930C-763B1B5D23B7}" type="datetime1">
              <a:rPr lang="en-US" smtClean="0"/>
              <a:t>9/3/2024</a:t>
            </a:fld>
            <a:endParaRPr lang="en-US"/>
          </a:p>
        </p:txBody>
      </p:sp>
      <p:sp>
        <p:nvSpPr>
          <p:cNvPr id="5" name="Footer Placeholder 4">
            <a:extLst>
              <a:ext uri="{FF2B5EF4-FFF2-40B4-BE49-F238E27FC236}">
                <a16:creationId xmlns:a16="http://schemas.microsoft.com/office/drawing/2014/main" id="{A26797C5-F10C-4316-B314-09326C0E03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MIS 442 - Dr. Shawosh</a:t>
            </a:r>
          </a:p>
        </p:txBody>
      </p:sp>
      <p:sp>
        <p:nvSpPr>
          <p:cNvPr id="6" name="Slide Number Placeholder 5">
            <a:extLst>
              <a:ext uri="{FF2B5EF4-FFF2-40B4-BE49-F238E27FC236}">
                <a16:creationId xmlns:a16="http://schemas.microsoft.com/office/drawing/2014/main" id="{4368E149-3472-4F27-80AF-327B03FA7D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4C41AA-111B-4F68-9CBB-8B375BE1FF0A}" type="slidenum">
              <a:rPr lang="en-US" smtClean="0"/>
              <a:t>‹#›</a:t>
            </a:fld>
            <a:endParaRPr lang="en-US"/>
          </a:p>
        </p:txBody>
      </p:sp>
    </p:spTree>
    <p:extLst>
      <p:ext uri="{BB962C8B-B14F-4D97-AF65-F5344CB8AC3E}">
        <p14:creationId xmlns:p14="http://schemas.microsoft.com/office/powerpoint/2010/main" val="247959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6BC5568-9892-4249-A470-199823D52BA9}"/>
              </a:ext>
            </a:extLst>
          </p:cNvPr>
          <p:cNvSpPr>
            <a:spLocks noGrp="1"/>
          </p:cNvSpPr>
          <p:nvPr>
            <p:ph type="sldNum" sz="quarter" idx="12"/>
          </p:nvPr>
        </p:nvSpPr>
        <p:spPr/>
        <p:txBody>
          <a:bodyPr/>
          <a:lstStyle/>
          <a:p>
            <a:fld id="{F14C41AA-111B-4F68-9CBB-8B375BE1FF0A}" type="slidenum">
              <a:rPr lang="en-US" smtClean="0"/>
              <a:t>1</a:t>
            </a:fld>
            <a:endParaRPr lang="en-US"/>
          </a:p>
        </p:txBody>
      </p:sp>
      <p:pic>
        <p:nvPicPr>
          <p:cNvPr id="1026" name="Picture 2">
            <a:extLst>
              <a:ext uri="{FF2B5EF4-FFF2-40B4-BE49-F238E27FC236}">
                <a16:creationId xmlns:a16="http://schemas.microsoft.com/office/drawing/2014/main" id="{03DBDF85-C768-41F1-A827-29ADA676D4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35" y="23813"/>
            <a:ext cx="3524790" cy="8123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HYS 102 at KFUPM">
            <a:extLst>
              <a:ext uri="{FF2B5EF4-FFF2-40B4-BE49-F238E27FC236}">
                <a16:creationId xmlns:a16="http://schemas.microsoft.com/office/drawing/2014/main" id="{AC68A264-EC38-4F45-A960-E614F85084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540" y="89351"/>
            <a:ext cx="3667125" cy="6812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igitalization icons for free download | Freepik">
            <a:extLst>
              <a:ext uri="{FF2B5EF4-FFF2-40B4-BE49-F238E27FC236}">
                <a16:creationId xmlns:a16="http://schemas.microsoft.com/office/drawing/2014/main" id="{33288431-1F73-0DC2-B591-84F62033BF43}"/>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64576" y="2482025"/>
            <a:ext cx="3017520" cy="30175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nalytics - Free business and finance icons">
            <a:extLst>
              <a:ext uri="{FF2B5EF4-FFF2-40B4-BE49-F238E27FC236}">
                <a16:creationId xmlns:a16="http://schemas.microsoft.com/office/drawing/2014/main" id="{433FA8FC-551E-F652-2501-E603F41947CE}"/>
              </a:ext>
            </a:extLst>
          </p:cNvPr>
          <p:cNvPicPr>
            <a:picLocks noChangeAspect="1" noChangeArrowheads="1"/>
          </p:cNvPicPr>
          <p:nvPr/>
        </p:nvPicPr>
        <p:blipFill>
          <a:blip r:embed="rId5">
            <a:alphaModFix amt="20000"/>
            <a:extLst>
              <a:ext uri="{28A0092B-C50C-407E-A947-70E740481C1C}">
                <a14:useLocalDpi xmlns:a14="http://schemas.microsoft.com/office/drawing/2010/main" val="0"/>
              </a:ext>
            </a:extLst>
          </a:blip>
          <a:srcRect/>
          <a:stretch>
            <a:fillRect/>
          </a:stretch>
        </p:blipFill>
        <p:spPr bwMode="auto">
          <a:xfrm>
            <a:off x="9149842" y="2482025"/>
            <a:ext cx="3017520" cy="301752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I - Free electronics icons">
            <a:extLst>
              <a:ext uri="{FF2B5EF4-FFF2-40B4-BE49-F238E27FC236}">
                <a16:creationId xmlns:a16="http://schemas.microsoft.com/office/drawing/2014/main" id="{63F9E7D0-0398-FCC6-6B97-EED51DAE9978}"/>
              </a:ext>
            </a:extLst>
          </p:cNvPr>
          <p:cNvPicPr>
            <a:picLocks noChangeAspect="1" noChangeArrowheads="1"/>
          </p:cNvPicPr>
          <p:nvPr/>
        </p:nvPicPr>
        <p:blipFill>
          <a:blip r:embed="rId6">
            <a:alphaModFix amt="20000"/>
            <a:extLst>
              <a:ext uri="{28A0092B-C50C-407E-A947-70E740481C1C}">
                <a14:useLocalDpi xmlns:a14="http://schemas.microsoft.com/office/drawing/2010/main" val="0"/>
              </a:ext>
            </a:extLst>
          </a:blip>
          <a:srcRect/>
          <a:stretch>
            <a:fillRect/>
          </a:stretch>
        </p:blipFill>
        <p:spPr bwMode="auto">
          <a:xfrm>
            <a:off x="6121420" y="2482025"/>
            <a:ext cx="3017520" cy="301752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loud computing - Free multimedia icons">
            <a:extLst>
              <a:ext uri="{FF2B5EF4-FFF2-40B4-BE49-F238E27FC236}">
                <a16:creationId xmlns:a16="http://schemas.microsoft.com/office/drawing/2014/main" id="{6141F627-8ED5-B102-D3E4-DD43AAFFAA78}"/>
              </a:ext>
            </a:extLst>
          </p:cNvPr>
          <p:cNvPicPr>
            <a:picLocks noChangeAspect="1" noChangeArrowheads="1"/>
          </p:cNvPicPr>
          <p:nvPr/>
        </p:nvPicPr>
        <p:blipFill>
          <a:blip r:embed="rId7">
            <a:alphaModFix amt="20000"/>
            <a:extLst>
              <a:ext uri="{28A0092B-C50C-407E-A947-70E740481C1C}">
                <a14:useLocalDpi xmlns:a14="http://schemas.microsoft.com/office/drawing/2010/main" val="0"/>
              </a:ext>
            </a:extLst>
          </a:blip>
          <a:srcRect/>
          <a:stretch>
            <a:fillRect/>
          </a:stretch>
        </p:blipFill>
        <p:spPr bwMode="auto">
          <a:xfrm>
            <a:off x="3092998" y="2482025"/>
            <a:ext cx="3017520" cy="30175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711A39-6F06-4F77-8B9D-D4FC19AAD9E6}"/>
              </a:ext>
            </a:extLst>
          </p:cNvPr>
          <p:cNvSpPr>
            <a:spLocks noGrp="1"/>
          </p:cNvSpPr>
          <p:nvPr>
            <p:ph type="ctrTitle"/>
          </p:nvPr>
        </p:nvSpPr>
        <p:spPr>
          <a:xfrm>
            <a:off x="157065" y="223520"/>
            <a:ext cx="11877869" cy="4860230"/>
          </a:xfrm>
        </p:spPr>
        <p:txBody>
          <a:bodyPr>
            <a:normAutofit/>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masis MT Pro Black" panose="02040A04050005020304" pitchFamily="18" charset="0"/>
                <a:cs typeface="Arial" panose="020B0604020202020204" pitchFamily="34" charset="0"/>
              </a:rPr>
              <a:t>MIS 393</a:t>
            </a:r>
            <a:b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masis MT Pro Black" panose="02040A04050005020304" pitchFamily="18" charset="0"/>
                <a:cs typeface="Arial" panose="020B0604020202020204" pitchFamily="34" charset="0"/>
              </a:rPr>
            </a:br>
            <a:br>
              <a:rPr lang="en-US" sz="3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masis MT Pro Black" panose="02040A04050005020304" pitchFamily="18" charset="0"/>
                <a:cs typeface="Arial" panose="020B0604020202020204" pitchFamily="34" charset="0"/>
              </a:rPr>
            </a:br>
            <a:b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masis MT Pro Black" panose="02040A04050005020304" pitchFamily="18" charset="0"/>
                <a:cs typeface="Arial" panose="020B0604020202020204" pitchFamily="34" charset="0"/>
              </a:rPr>
            </a:b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masis MT Pro Black" panose="02040A04050005020304" pitchFamily="18" charset="0"/>
                <a:cs typeface="Arial" panose="020B0604020202020204" pitchFamily="34" charset="0"/>
              </a:rPr>
              <a:t>Digital Transformation in Business</a:t>
            </a:r>
          </a:p>
        </p:txBody>
      </p:sp>
    </p:spTree>
    <p:extLst>
      <p:ext uri="{BB962C8B-B14F-4D97-AF65-F5344CB8AC3E}">
        <p14:creationId xmlns:p14="http://schemas.microsoft.com/office/powerpoint/2010/main" val="342157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3D7722-DD3D-4382-0288-E880D1C252C3}"/>
              </a:ext>
            </a:extLst>
          </p:cNvPr>
          <p:cNvSpPr>
            <a:spLocks noGrp="1"/>
          </p:cNvSpPr>
          <p:nvPr>
            <p:ph type="ftr" sz="quarter" idx="11"/>
          </p:nvPr>
        </p:nvSpPr>
        <p:spPr/>
        <p:txBody>
          <a:bodyPr/>
          <a:lstStyle/>
          <a:p>
            <a:r>
              <a:rPr lang="en-US" dirty="0"/>
              <a:t>MIS 393 - Dr. Shawosh</a:t>
            </a:r>
          </a:p>
        </p:txBody>
      </p:sp>
      <p:sp>
        <p:nvSpPr>
          <p:cNvPr id="3" name="Slide Number Placeholder 2">
            <a:extLst>
              <a:ext uri="{FF2B5EF4-FFF2-40B4-BE49-F238E27FC236}">
                <a16:creationId xmlns:a16="http://schemas.microsoft.com/office/drawing/2014/main" id="{031E7D9C-A25F-693E-8B00-B6E7F034B6F1}"/>
              </a:ext>
            </a:extLst>
          </p:cNvPr>
          <p:cNvSpPr>
            <a:spLocks noGrp="1"/>
          </p:cNvSpPr>
          <p:nvPr>
            <p:ph type="sldNum" sz="quarter" idx="12"/>
          </p:nvPr>
        </p:nvSpPr>
        <p:spPr/>
        <p:txBody>
          <a:bodyPr/>
          <a:lstStyle/>
          <a:p>
            <a:fld id="{F14C41AA-111B-4F68-9CBB-8B375BE1FF0A}" type="slidenum">
              <a:rPr lang="en-US" smtClean="0"/>
              <a:t>10</a:t>
            </a:fld>
            <a:endParaRPr lang="en-US"/>
          </a:p>
        </p:txBody>
      </p:sp>
      <p:sp>
        <p:nvSpPr>
          <p:cNvPr id="4" name="TextBox 3">
            <a:extLst>
              <a:ext uri="{FF2B5EF4-FFF2-40B4-BE49-F238E27FC236}">
                <a16:creationId xmlns:a16="http://schemas.microsoft.com/office/drawing/2014/main" id="{4560CE2E-7904-A5C7-2E40-3F599E5E9B23}"/>
              </a:ext>
            </a:extLst>
          </p:cNvPr>
          <p:cNvSpPr txBox="1"/>
          <p:nvPr/>
        </p:nvSpPr>
        <p:spPr>
          <a:xfrm>
            <a:off x="223519" y="28290"/>
            <a:ext cx="11744961" cy="6109365"/>
          </a:xfrm>
          <a:prstGeom prst="rect">
            <a:avLst/>
          </a:prstGeom>
          <a:noFill/>
        </p:spPr>
        <p:txBody>
          <a:bodyPr wrap="square">
            <a:spAutoFit/>
          </a:bodyPr>
          <a:lstStyle/>
          <a:p>
            <a:pPr algn="ctr"/>
            <a:r>
              <a:rPr lang="en-US" sz="24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Discussion:</a:t>
            </a:r>
          </a:p>
          <a:p>
            <a:pPr algn="ctr"/>
            <a:r>
              <a:rPr lang="en-US" sz="2400" dirty="0">
                <a:solidFill>
                  <a:srgbClr val="FF0000"/>
                </a:solidFill>
                <a:effectLst/>
                <a:latin typeface="Arial" panose="020B0604020202020204" pitchFamily="34" charset="0"/>
                <a:ea typeface="Calibri" panose="020F0502020204030204" pitchFamily="34" charset="0"/>
                <a:cs typeface="Arial" panose="020B0604020202020204" pitchFamily="34" charset="0"/>
              </a:rPr>
              <a:t>Will AI Kill Jobs?</a:t>
            </a:r>
            <a:endParaRPr lang="en-US" sz="2400" dirty="0">
              <a:solidFill>
                <a:srgbClr val="FF0000"/>
              </a:solidFill>
              <a:latin typeface="Arial" panose="020B0604020202020204" pitchFamily="34" charset="0"/>
              <a:cs typeface="Arial" panose="020B0604020202020204" pitchFamily="34" charset="0"/>
            </a:endParaRPr>
          </a:p>
          <a:p>
            <a:pPr algn="just"/>
            <a:endParaRPr lang="en-US" sz="2000" dirty="0">
              <a:solidFill>
                <a:schemeClr val="bg1">
                  <a:lumMod val="10000"/>
                </a:schemeClr>
              </a:solidFill>
              <a:latin typeface="Arial" panose="020B0604020202020204" pitchFamily="34" charset="0"/>
              <a:cs typeface="Arial" panose="020B0604020202020204" pitchFamily="34" charset="0"/>
            </a:endParaRPr>
          </a:p>
          <a:p>
            <a:pPr algn="just"/>
            <a:r>
              <a:rPr lang="en-US" sz="1900" dirty="0">
                <a:solidFill>
                  <a:schemeClr val="bg1">
                    <a:lumMod val="10000"/>
                  </a:schemeClr>
                </a:solidFill>
                <a:latin typeface="Arial" panose="020B0604020202020204" pitchFamily="34" charset="0"/>
                <a:cs typeface="Arial" panose="020B0604020202020204" pitchFamily="34" charset="0"/>
              </a:rPr>
              <a:t>AI has been widely employed by many industries, from banking, to education, to marketing, to healthcare, to perform a wide range of repetitive tasks, including customer service, technical support, facial recognition, online search, online ad targeting, and limited medical diagnoses. Despite its limitations, AI in the form of machine learning can be used to increase the efficiency of business operations and management decision making. Supplemented with other technologies, such as robots, big data, and cloud computing, AI is expected to be the next big thing that helps enterprises create value and reduce costs.</a:t>
            </a:r>
          </a:p>
          <a:p>
            <a:pPr algn="just"/>
            <a:endParaRPr lang="en-US" sz="1900" dirty="0">
              <a:solidFill>
                <a:schemeClr val="bg1">
                  <a:lumMod val="10000"/>
                </a:schemeClr>
              </a:solidFill>
              <a:latin typeface="Arial" panose="020B0604020202020204" pitchFamily="34" charset="0"/>
              <a:cs typeface="Arial" panose="020B0604020202020204" pitchFamily="34" charset="0"/>
            </a:endParaRPr>
          </a:p>
          <a:p>
            <a:pPr algn="just"/>
            <a:r>
              <a:rPr lang="en-US" sz="1900" dirty="0">
                <a:solidFill>
                  <a:schemeClr val="bg1">
                    <a:lumMod val="10000"/>
                  </a:schemeClr>
                </a:solidFill>
                <a:latin typeface="Arial" panose="020B0604020202020204" pitchFamily="34" charset="0"/>
                <a:cs typeface="Arial" panose="020B0604020202020204" pitchFamily="34" charset="0"/>
              </a:rPr>
              <a:t>While AI is beneficial to businesses, some worry that the technology threatens job stability. In a survey of 2,092 people in Switzerland by the Swiss Broadcasting Corporation, two-thirds of the respondents believed that the emergence of AI would render many jobs obsolete. Among the respondents, only 9 percent of the farmers and a quarter of the senior management were confident that their jobs would not be affected by AI. As noted by the European Commission in a comprehensive study on the changing nature of work and skills in the digital age, it is difficult to estimate the number of jobs that may be impacted by AI in the future, with estimates varying widely. In one study conducted in 32 countries, the Organization for Economic Co-operation and Development (OECD) estimated that only about 14 percent of jobs are at high risk (that is, they have more than 70 percent probability) of being automated. That said, the number of job losses forecast by the OECD—around 66 million—is still significant.</a:t>
            </a:r>
          </a:p>
        </p:txBody>
      </p:sp>
    </p:spTree>
    <p:extLst>
      <p:ext uri="{BB962C8B-B14F-4D97-AF65-F5344CB8AC3E}">
        <p14:creationId xmlns:p14="http://schemas.microsoft.com/office/powerpoint/2010/main" val="2257328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0BCCBFB-EBDD-7BCC-BD09-E2110B729CD2}"/>
              </a:ext>
            </a:extLst>
          </p:cNvPr>
          <p:cNvSpPr>
            <a:spLocks noGrp="1"/>
          </p:cNvSpPr>
          <p:nvPr>
            <p:ph type="ftr" sz="quarter" idx="11"/>
          </p:nvPr>
        </p:nvSpPr>
        <p:spPr/>
        <p:txBody>
          <a:bodyPr/>
          <a:lstStyle/>
          <a:p>
            <a:r>
              <a:rPr lang="en-US" dirty="0"/>
              <a:t>MIS 393 - Dr. Shawosh</a:t>
            </a:r>
          </a:p>
        </p:txBody>
      </p:sp>
      <p:sp>
        <p:nvSpPr>
          <p:cNvPr id="3" name="Slide Number Placeholder 2">
            <a:extLst>
              <a:ext uri="{FF2B5EF4-FFF2-40B4-BE49-F238E27FC236}">
                <a16:creationId xmlns:a16="http://schemas.microsoft.com/office/drawing/2014/main" id="{8EC24EF9-0AB6-D494-2B0B-0B4DF8A10371}"/>
              </a:ext>
            </a:extLst>
          </p:cNvPr>
          <p:cNvSpPr>
            <a:spLocks noGrp="1"/>
          </p:cNvSpPr>
          <p:nvPr>
            <p:ph type="sldNum" sz="quarter" idx="12"/>
          </p:nvPr>
        </p:nvSpPr>
        <p:spPr/>
        <p:txBody>
          <a:bodyPr/>
          <a:lstStyle/>
          <a:p>
            <a:fld id="{F14C41AA-111B-4F68-9CBB-8B375BE1FF0A}" type="slidenum">
              <a:rPr lang="en-US" smtClean="0"/>
              <a:t>11</a:t>
            </a:fld>
            <a:endParaRPr lang="en-US"/>
          </a:p>
        </p:txBody>
      </p:sp>
      <p:sp>
        <p:nvSpPr>
          <p:cNvPr id="4" name="Content Placeholder 2">
            <a:extLst>
              <a:ext uri="{FF2B5EF4-FFF2-40B4-BE49-F238E27FC236}">
                <a16:creationId xmlns:a16="http://schemas.microsoft.com/office/drawing/2014/main" id="{EC361C02-2487-6164-028B-41188AF308F7}"/>
              </a:ext>
            </a:extLst>
          </p:cNvPr>
          <p:cNvSpPr txBox="1">
            <a:spLocks/>
          </p:cNvSpPr>
          <p:nvPr/>
        </p:nvSpPr>
        <p:spPr>
          <a:xfrm>
            <a:off x="0" y="136526"/>
            <a:ext cx="12054757" cy="6304368"/>
          </a:xfr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2400" b="1" dirty="0">
                <a:solidFill>
                  <a:srgbClr val="FF0000"/>
                </a:solidFill>
                <a:latin typeface="Arial" panose="020B0604020202020204" pitchFamily="34" charset="0"/>
                <a:cs typeface="Arial" panose="020B0604020202020204" pitchFamily="34" charset="0"/>
              </a:rPr>
              <a:t>There are three views on what AI will do to jobs:</a:t>
            </a:r>
          </a:p>
          <a:p>
            <a:pPr algn="just"/>
            <a:endParaRPr lang="en-US" sz="2400" b="1" dirty="0">
              <a:solidFill>
                <a:schemeClr val="bg1">
                  <a:lumMod val="10000"/>
                </a:schemeClr>
              </a:solidFill>
              <a:latin typeface="Arial" panose="020B0604020202020204" pitchFamily="34" charset="0"/>
              <a:cs typeface="Arial" panose="020B0604020202020204" pitchFamily="34" charset="0"/>
            </a:endParaRPr>
          </a:p>
          <a:p>
            <a:pPr marL="914400" lvl="1" indent="-457200" algn="just">
              <a:buFont typeface="+mj-lt"/>
              <a:buAutoNum type="alphaUcPeriod"/>
            </a:pPr>
            <a:r>
              <a:rPr lang="en-US" sz="1800" b="1" dirty="0">
                <a:solidFill>
                  <a:srgbClr val="00B050"/>
                </a:solidFill>
                <a:latin typeface="Arial" panose="020B0604020202020204" pitchFamily="34" charset="0"/>
                <a:cs typeface="Arial" panose="020B0604020202020204" pitchFamily="34" charset="0"/>
              </a:rPr>
              <a:t>Job killer (Automation):</a:t>
            </a:r>
            <a:r>
              <a:rPr lang="en-US" sz="1800" dirty="0">
                <a:solidFill>
                  <a:srgbClr val="00B050"/>
                </a:solidFill>
                <a:latin typeface="Arial" panose="020B0604020202020204" pitchFamily="34" charset="0"/>
                <a:cs typeface="Arial" panose="020B0604020202020204" pitchFamily="34" charset="0"/>
              </a:rPr>
              <a:t> </a:t>
            </a:r>
            <a:r>
              <a:rPr lang="en-US" sz="1800" dirty="0">
                <a:solidFill>
                  <a:schemeClr val="bg1">
                    <a:lumMod val="10000"/>
                  </a:schemeClr>
                </a:solidFill>
                <a:latin typeface="Arial" panose="020B0604020202020204" pitchFamily="34" charset="0"/>
                <a:cs typeface="Arial" panose="020B0604020202020204" pitchFamily="34" charset="0"/>
              </a:rPr>
              <a:t>AI applications will become smart enough to perform most tasks, will never get tired, and will never talk back. They will be ideal employees, which is why they will gradually replace human employees completely and leave everyone out of a job.</a:t>
            </a:r>
          </a:p>
          <a:p>
            <a:pPr marL="914400" lvl="1" indent="-457200" algn="just">
              <a:buFont typeface="+mj-lt"/>
              <a:buAutoNum type="alphaUcPeriod"/>
            </a:pPr>
            <a:endParaRPr lang="en-US" sz="1800" dirty="0">
              <a:solidFill>
                <a:schemeClr val="bg1">
                  <a:lumMod val="10000"/>
                </a:schemeClr>
              </a:solidFill>
              <a:latin typeface="Arial" panose="020B0604020202020204" pitchFamily="34" charset="0"/>
              <a:cs typeface="Arial" panose="020B0604020202020204" pitchFamily="34" charset="0"/>
            </a:endParaRPr>
          </a:p>
          <a:p>
            <a:pPr marL="914400" lvl="1" indent="-457200" algn="just">
              <a:buFont typeface="+mj-lt"/>
              <a:buAutoNum type="alphaUcPeriod"/>
            </a:pPr>
            <a:r>
              <a:rPr lang="en-US" sz="1800" b="1" dirty="0">
                <a:solidFill>
                  <a:srgbClr val="00B050"/>
                </a:solidFill>
                <a:latin typeface="Arial" panose="020B0604020202020204" pitchFamily="34" charset="0"/>
                <a:cs typeface="Arial" panose="020B0604020202020204" pitchFamily="34" charset="0"/>
              </a:rPr>
              <a:t>Job changer: </a:t>
            </a:r>
            <a:r>
              <a:rPr lang="en-US" sz="1800" dirty="0">
                <a:solidFill>
                  <a:schemeClr val="bg1">
                    <a:lumMod val="10000"/>
                  </a:schemeClr>
                </a:solidFill>
                <a:latin typeface="Arial" panose="020B0604020202020204" pitchFamily="34" charset="0"/>
                <a:cs typeface="Arial" panose="020B0604020202020204" pitchFamily="34" charset="0"/>
              </a:rPr>
              <a:t>There will be a division of labor between human workers and AI. AI applications will do simple, trivial, and boring tasks involving large amounts of data, freeing their human colleagues to focus on complex and challenging assignments. People and machines will complement each other.</a:t>
            </a:r>
          </a:p>
          <a:p>
            <a:pPr marL="914400" lvl="1" indent="-457200" algn="just">
              <a:buFont typeface="+mj-lt"/>
              <a:buAutoNum type="alphaUcPeriod"/>
            </a:pPr>
            <a:endParaRPr lang="en-US" sz="1800" dirty="0">
              <a:solidFill>
                <a:schemeClr val="bg1">
                  <a:lumMod val="10000"/>
                </a:schemeClr>
              </a:solidFill>
              <a:latin typeface="Arial" panose="020B0604020202020204" pitchFamily="34" charset="0"/>
              <a:cs typeface="Arial" panose="020B0604020202020204" pitchFamily="34" charset="0"/>
            </a:endParaRPr>
          </a:p>
          <a:p>
            <a:pPr marL="914400" lvl="1" indent="-457200" algn="just">
              <a:buFont typeface="+mj-lt"/>
              <a:buAutoNum type="alphaUcPeriod"/>
            </a:pPr>
            <a:r>
              <a:rPr lang="en-US" sz="1800" b="1" dirty="0">
                <a:solidFill>
                  <a:srgbClr val="00B050"/>
                </a:solidFill>
                <a:latin typeface="Arial" panose="020B0604020202020204" pitchFamily="34" charset="0"/>
                <a:cs typeface="Arial" panose="020B0604020202020204" pitchFamily="34" charset="0"/>
              </a:rPr>
              <a:t>Job creator:</a:t>
            </a:r>
            <a:r>
              <a:rPr lang="en-US" sz="1800" dirty="0">
                <a:solidFill>
                  <a:srgbClr val="00B050"/>
                </a:solidFill>
                <a:latin typeface="Arial" panose="020B0604020202020204" pitchFamily="34" charset="0"/>
                <a:cs typeface="Arial" panose="020B0604020202020204" pitchFamily="34" charset="0"/>
              </a:rPr>
              <a:t> </a:t>
            </a:r>
            <a:r>
              <a:rPr lang="en-US" sz="1800" dirty="0">
                <a:solidFill>
                  <a:schemeClr val="bg1">
                    <a:lumMod val="10000"/>
                  </a:schemeClr>
                </a:solidFill>
                <a:latin typeface="Arial" panose="020B0604020202020204" pitchFamily="34" charset="0"/>
                <a:cs typeface="Arial" panose="020B0604020202020204" pitchFamily="34" charset="0"/>
              </a:rPr>
              <a:t>Just like how the rise of the Internet has generated a huge demand for expertise in web programming, website design, e-marketing, and so on, AI will create new jobs. For example, AI initiatives needs teams of experts to work out algorithms, write computer programs, feed materials for training, fine-tune models, and fix them when they are out of order.</a:t>
            </a:r>
          </a:p>
          <a:p>
            <a:pPr marL="914400" lvl="1" indent="-457200" algn="just">
              <a:buFont typeface="+mj-lt"/>
              <a:buAutoNum type="alphaUcPeriod"/>
            </a:pPr>
            <a:endParaRPr lang="en-US" sz="1800" dirty="0">
              <a:solidFill>
                <a:schemeClr val="bg1">
                  <a:lumMod val="10000"/>
                </a:schemeClr>
              </a:solidFill>
              <a:latin typeface="Arial" panose="020B0604020202020204" pitchFamily="34" charset="0"/>
              <a:cs typeface="Arial" panose="020B0604020202020204" pitchFamily="34" charset="0"/>
            </a:endParaRPr>
          </a:p>
          <a:p>
            <a:pPr marL="914400" lvl="1" indent="-457200" algn="just">
              <a:buFont typeface="+mj-lt"/>
              <a:buAutoNum type="alphaUcPeriod"/>
            </a:pPr>
            <a:r>
              <a:rPr lang="en-US" sz="1800" b="1" dirty="0">
                <a:solidFill>
                  <a:srgbClr val="00B050"/>
                </a:solidFill>
                <a:latin typeface="Arial" panose="020B0604020202020204" pitchFamily="34" charset="0"/>
                <a:cs typeface="Arial" panose="020B0604020202020204" pitchFamily="34" charset="0"/>
              </a:rPr>
              <a:t>Job augmenter (Augmentation): </a:t>
            </a:r>
            <a:r>
              <a:rPr lang="en-US" sz="1800" dirty="0">
                <a:solidFill>
                  <a:schemeClr val="bg1">
                    <a:lumMod val="10000"/>
                  </a:schemeClr>
                </a:solidFill>
                <a:latin typeface="Arial" panose="020B0604020202020204" pitchFamily="34" charset="0"/>
                <a:cs typeface="Arial" panose="020B0604020202020204" pitchFamily="34" charset="0"/>
              </a:rPr>
              <a:t>AI will not only perform tasks but also enhance the capabilities of human workers, allowing them to achieve more with less effort. By augmenting human intelligence, AI systems can assist in decision-making, provide insights from vast datasets, and automate routine aspects of complex tasks. This partnership between humans and AI means that workers can focus on higher-level strategic activities while leveraging AI to handle detailed analysis, routine monitoring, and other supportive functions. This collaboration will lead to more efficient workflows, enabling human workers to be more productive and innovative, ultimately enhancing job satisfaction and effectiveness rather than replacing jobs.</a:t>
            </a:r>
          </a:p>
        </p:txBody>
      </p:sp>
    </p:spTree>
    <p:extLst>
      <p:ext uri="{BB962C8B-B14F-4D97-AF65-F5344CB8AC3E}">
        <p14:creationId xmlns:p14="http://schemas.microsoft.com/office/powerpoint/2010/main" val="3968429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CAD5-DD3B-4F9F-9C56-708FA2D59B79}"/>
              </a:ext>
            </a:extLst>
          </p:cNvPr>
          <p:cNvSpPr>
            <a:spLocks noGrp="1"/>
          </p:cNvSpPr>
          <p:nvPr>
            <p:ph type="title"/>
          </p:nvPr>
        </p:nvSpPr>
        <p:spPr>
          <a:xfrm>
            <a:off x="346227" y="136525"/>
            <a:ext cx="11168109" cy="887267"/>
          </a:xfrm>
        </p:spPr>
        <p:style>
          <a:lnRef idx="2">
            <a:schemeClr val="dk1"/>
          </a:lnRef>
          <a:fillRef idx="1">
            <a:schemeClr val="lt1"/>
          </a:fillRef>
          <a:effectRef idx="0">
            <a:schemeClr val="dk1"/>
          </a:effectRef>
          <a:fontRef idx="minor">
            <a:schemeClr val="dk1"/>
          </a:fontRef>
        </p:style>
        <p:txBody>
          <a:bodyPr>
            <a:noAutofit/>
          </a:bodyPr>
          <a:lstStyle/>
          <a:p>
            <a:pPr algn="ctr"/>
            <a:r>
              <a:rPr lang="en-US" sz="3600" b="1" dirty="0">
                <a:solidFill>
                  <a:srgbClr val="0070C0"/>
                </a:solidFill>
                <a:latin typeface="Arial" panose="020B0604020202020204" pitchFamily="34" charset="0"/>
                <a:cs typeface="Arial" panose="020B0604020202020204" pitchFamily="34" charset="0"/>
              </a:rPr>
              <a:t>Information Technology vs. Digital Technology </a:t>
            </a:r>
          </a:p>
        </p:txBody>
      </p:sp>
      <p:sp>
        <p:nvSpPr>
          <p:cNvPr id="3" name="Content Placeholder 2">
            <a:extLst>
              <a:ext uri="{FF2B5EF4-FFF2-40B4-BE49-F238E27FC236}">
                <a16:creationId xmlns:a16="http://schemas.microsoft.com/office/drawing/2014/main" id="{F027E960-058E-40F6-9443-B9787B36A6CA}"/>
              </a:ext>
            </a:extLst>
          </p:cNvPr>
          <p:cNvSpPr>
            <a:spLocks noGrp="1"/>
          </p:cNvSpPr>
          <p:nvPr>
            <p:ph idx="1"/>
          </p:nvPr>
        </p:nvSpPr>
        <p:spPr>
          <a:xfrm>
            <a:off x="346229" y="1260628"/>
            <a:ext cx="4967451" cy="5095721"/>
          </a:xfrm>
        </p:spPr>
        <p:txBody>
          <a:bodyPr>
            <a:normAutofit/>
          </a:bodyPr>
          <a:lstStyle/>
          <a:p>
            <a:r>
              <a:rPr lang="en-US" sz="2400" b="1" dirty="0">
                <a:latin typeface="Arial" panose="020B0604020202020204" pitchFamily="34" charset="0"/>
                <a:cs typeface="Arial" panose="020B0604020202020204" pitchFamily="34" charset="0"/>
              </a:rPr>
              <a:t>Information Technology vs. Digital Technology </a:t>
            </a:r>
          </a:p>
          <a:p>
            <a:pPr algn="just"/>
            <a:endParaRPr lang="en-US" sz="2400" b="1" dirty="0">
              <a:latin typeface="Arial" panose="020B0604020202020204" pitchFamily="34" charset="0"/>
              <a:cs typeface="Arial" panose="020B0604020202020204" pitchFamily="34" charset="0"/>
            </a:endParaRPr>
          </a:p>
          <a:p>
            <a:pPr algn="just"/>
            <a:r>
              <a:rPr lang="en-US" sz="2400" b="1" dirty="0">
                <a:solidFill>
                  <a:srgbClr val="FF0000"/>
                </a:solidFill>
                <a:latin typeface="Arial" panose="020B0604020202020204" pitchFamily="34" charset="0"/>
                <a:cs typeface="Arial" panose="020B0604020202020204" pitchFamily="34" charset="0"/>
              </a:rPr>
              <a:t>What is the difference between Information Technologies and Digital Technologies?</a:t>
            </a:r>
          </a:p>
          <a:p>
            <a:pPr lvl="1" algn="just"/>
            <a:r>
              <a:rPr lang="en-US" sz="2200" dirty="0">
                <a:latin typeface="Arial" panose="020B0604020202020204" pitchFamily="34" charset="0"/>
                <a:cs typeface="Arial" panose="020B0604020202020204" pitchFamily="34" charset="0"/>
              </a:rPr>
              <a:t>Establishing such difference will allow us to decide whether we need new approaches to govern and invest in digital technologies and assess their contribution and organizational impact.</a:t>
            </a:r>
          </a:p>
          <a:p>
            <a:pPr algn="just"/>
            <a:endParaRPr lang="en-US"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8C00AB3C-09FE-46E6-A59A-87C40B9107C5}"/>
              </a:ext>
            </a:extLst>
          </p:cNvPr>
          <p:cNvSpPr>
            <a:spLocks noGrp="1"/>
          </p:cNvSpPr>
          <p:nvPr>
            <p:ph type="ftr" sz="quarter" idx="11"/>
          </p:nvPr>
        </p:nvSpPr>
        <p:spPr>
          <a:xfrm>
            <a:off x="101353" y="6356350"/>
            <a:ext cx="4114800" cy="365125"/>
          </a:xfrm>
        </p:spPr>
        <p:txBody>
          <a:bodyPr/>
          <a:lstStyle/>
          <a:p>
            <a:r>
              <a:rPr lang="en-US" dirty="0">
                <a:latin typeface="Arial" panose="020B0604020202020204" pitchFamily="34" charset="0"/>
                <a:cs typeface="Arial" panose="020B0604020202020204" pitchFamily="34" charset="0"/>
              </a:rPr>
              <a:t>MIS 393 - Dr. Shawosh</a:t>
            </a:r>
          </a:p>
        </p:txBody>
      </p:sp>
      <p:sp>
        <p:nvSpPr>
          <p:cNvPr id="5" name="Slide Number Placeholder 4">
            <a:extLst>
              <a:ext uri="{FF2B5EF4-FFF2-40B4-BE49-F238E27FC236}">
                <a16:creationId xmlns:a16="http://schemas.microsoft.com/office/drawing/2014/main" id="{FFC48608-6F3F-417F-A0C2-A55448B056D9}"/>
              </a:ext>
            </a:extLst>
          </p:cNvPr>
          <p:cNvSpPr>
            <a:spLocks noGrp="1"/>
          </p:cNvSpPr>
          <p:nvPr>
            <p:ph type="sldNum" sz="quarter" idx="12"/>
          </p:nvPr>
        </p:nvSpPr>
        <p:spPr/>
        <p:txBody>
          <a:bodyPr/>
          <a:lstStyle/>
          <a:p>
            <a:fld id="{F14C41AA-111B-4F68-9CBB-8B375BE1FF0A}" type="slidenum">
              <a:rPr lang="en-US" smtClean="0">
                <a:latin typeface="Arial" panose="020B0604020202020204" pitchFamily="34" charset="0"/>
                <a:cs typeface="Arial" panose="020B0604020202020204" pitchFamily="34" charset="0"/>
              </a:rPr>
              <a:t>12</a:t>
            </a:fld>
            <a:endParaRPr lang="en-US">
              <a:latin typeface="Arial" panose="020B0604020202020204" pitchFamily="34" charset="0"/>
              <a:cs typeface="Arial" panose="020B0604020202020204" pitchFamily="34" charset="0"/>
            </a:endParaRPr>
          </a:p>
        </p:txBody>
      </p:sp>
      <p:graphicFrame>
        <p:nvGraphicFramePr>
          <p:cNvPr id="9" name="Table 4">
            <a:extLst>
              <a:ext uri="{FF2B5EF4-FFF2-40B4-BE49-F238E27FC236}">
                <a16:creationId xmlns:a16="http://schemas.microsoft.com/office/drawing/2014/main" id="{A219C497-6F0C-4973-A92B-25DEDDE36280}"/>
              </a:ext>
            </a:extLst>
          </p:cNvPr>
          <p:cNvGraphicFramePr>
            <a:graphicFrameLocks noGrp="1"/>
          </p:cNvGraphicFramePr>
          <p:nvPr>
            <p:extLst>
              <p:ext uri="{D42A27DB-BD31-4B8C-83A1-F6EECF244321}">
                <p14:modId xmlns:p14="http://schemas.microsoft.com/office/powerpoint/2010/main" val="3225631251"/>
              </p:ext>
            </p:extLst>
          </p:nvPr>
        </p:nvGraphicFramePr>
        <p:xfrm>
          <a:off x="5486401" y="1571711"/>
          <a:ext cx="6624319" cy="4541520"/>
        </p:xfrm>
        <a:graphic>
          <a:graphicData uri="http://schemas.openxmlformats.org/drawingml/2006/table">
            <a:tbl>
              <a:tblPr firstRow="1" bandRow="1">
                <a:tableStyleId>{F2DE63D5-997A-4646-A377-4702673A728D}</a:tableStyleId>
              </a:tblPr>
              <a:tblGrid>
                <a:gridCol w="3088639">
                  <a:extLst>
                    <a:ext uri="{9D8B030D-6E8A-4147-A177-3AD203B41FA5}">
                      <a16:colId xmlns:a16="http://schemas.microsoft.com/office/drawing/2014/main" val="560073565"/>
                    </a:ext>
                  </a:extLst>
                </a:gridCol>
                <a:gridCol w="3535680">
                  <a:extLst>
                    <a:ext uri="{9D8B030D-6E8A-4147-A177-3AD203B41FA5}">
                      <a16:colId xmlns:a16="http://schemas.microsoft.com/office/drawing/2014/main" val="1071181046"/>
                    </a:ext>
                  </a:extLst>
                </a:gridCol>
              </a:tblGrid>
              <a:tr h="370840">
                <a:tc>
                  <a:txBody>
                    <a:bodyPr/>
                    <a:lstStyle/>
                    <a:p>
                      <a:pPr algn="ctr"/>
                      <a:r>
                        <a:rPr lang="en-US" sz="2000" b="1" dirty="0"/>
                        <a:t>Information Technology </a:t>
                      </a:r>
                    </a:p>
                  </a:txBody>
                  <a:tcPr>
                    <a:solidFill>
                      <a:schemeClr val="accent6">
                        <a:lumMod val="75000"/>
                      </a:schemeClr>
                    </a:solidFill>
                  </a:tcPr>
                </a:tc>
                <a:tc>
                  <a:txBody>
                    <a:bodyPr/>
                    <a:lstStyle/>
                    <a:p>
                      <a:pPr algn="ctr"/>
                      <a:r>
                        <a:rPr lang="en-US" sz="2000" b="1" dirty="0"/>
                        <a:t>Digital Technology </a:t>
                      </a:r>
                    </a:p>
                  </a:txBody>
                  <a:tcPr>
                    <a:solidFill>
                      <a:schemeClr val="accent6">
                        <a:lumMod val="75000"/>
                      </a:schemeClr>
                    </a:solidFill>
                  </a:tcPr>
                </a:tc>
                <a:extLst>
                  <a:ext uri="{0D108BD9-81ED-4DB2-BD59-A6C34878D82A}">
                    <a16:rowId xmlns:a16="http://schemas.microsoft.com/office/drawing/2014/main" val="4027997159"/>
                  </a:ext>
                </a:extLst>
              </a:tr>
              <a:tr h="914400">
                <a:tc>
                  <a:txBody>
                    <a:bodyPr/>
                    <a:lstStyle/>
                    <a:p>
                      <a:pPr algn="ctr"/>
                      <a:r>
                        <a:rPr lang="en-US" sz="2000" dirty="0"/>
                        <a:t>Internal… Back office…  </a:t>
                      </a:r>
                    </a:p>
                  </a:txBody>
                  <a:tcPr anchor="ctr">
                    <a:solidFill>
                      <a:schemeClr val="bg1"/>
                    </a:solidFill>
                  </a:tcPr>
                </a:tc>
                <a:tc>
                  <a:txBody>
                    <a:bodyPr/>
                    <a:lstStyle/>
                    <a:p>
                      <a:pPr algn="ctr"/>
                      <a:r>
                        <a:rPr lang="en-US" sz="2000" dirty="0"/>
                        <a:t>External</a:t>
                      </a:r>
                    </a:p>
                  </a:txBody>
                  <a:tcPr anchor="ctr">
                    <a:solidFill>
                      <a:schemeClr val="bg1"/>
                    </a:solidFill>
                  </a:tcPr>
                </a:tc>
                <a:extLst>
                  <a:ext uri="{0D108BD9-81ED-4DB2-BD59-A6C34878D82A}">
                    <a16:rowId xmlns:a16="http://schemas.microsoft.com/office/drawing/2014/main" val="2911879005"/>
                  </a:ext>
                </a:extLst>
              </a:tr>
              <a:tr h="914400">
                <a:tc>
                  <a:txBody>
                    <a:bodyPr/>
                    <a:lstStyle/>
                    <a:p>
                      <a:pPr algn="ctr"/>
                      <a:r>
                        <a:rPr lang="en-US" sz="2000" dirty="0"/>
                        <a:t>They are internal because they initiate inside the organization and mainly are under the control and governance of the IT department. </a:t>
                      </a:r>
                    </a:p>
                  </a:txBody>
                  <a:tcPr anchor="ctr">
                    <a:solidFill>
                      <a:schemeClr val="bg1"/>
                    </a:solidFill>
                  </a:tcPr>
                </a:tc>
                <a:tc>
                  <a:txBody>
                    <a:bodyPr/>
                    <a:lstStyle/>
                    <a:p>
                      <a:pPr algn="ctr"/>
                      <a:r>
                        <a:rPr lang="en-US" sz="2000" b="1" dirty="0"/>
                        <a:t>Autonomy</a:t>
                      </a:r>
                      <a:r>
                        <a:rPr lang="en-US" sz="2000" dirty="0"/>
                        <a:t>: Contemporary forms of AI have an increasing</a:t>
                      </a:r>
                    </a:p>
                    <a:p>
                      <a:pPr algn="ctr"/>
                      <a:r>
                        <a:rPr lang="en-US" sz="2000" dirty="0"/>
                        <a:t>capacity to act on their own, without human intervention</a:t>
                      </a:r>
                    </a:p>
                  </a:txBody>
                  <a:tcPr anchor="ctr">
                    <a:solidFill>
                      <a:schemeClr val="bg1"/>
                    </a:solidFill>
                  </a:tcPr>
                </a:tc>
                <a:extLst>
                  <a:ext uri="{0D108BD9-81ED-4DB2-BD59-A6C34878D82A}">
                    <a16:rowId xmlns:a16="http://schemas.microsoft.com/office/drawing/2014/main" val="3303258844"/>
                  </a:ext>
                </a:extLst>
              </a:tr>
              <a:tr h="914400">
                <a:tc>
                  <a:txBody>
                    <a:bodyPr/>
                    <a:lstStyle/>
                    <a:p>
                      <a:pPr algn="ctr"/>
                      <a:r>
                        <a:rPr lang="en-US" sz="2000" dirty="0"/>
                        <a:t>Automation &amp; efficiency.</a:t>
                      </a:r>
                    </a:p>
                  </a:txBody>
                  <a:tcPr anchor="ctr">
                    <a:solidFill>
                      <a:schemeClr val="bg1"/>
                    </a:solidFill>
                  </a:tcPr>
                </a:tc>
                <a:tc>
                  <a:txBody>
                    <a:bodyPr/>
                    <a:lstStyle/>
                    <a:p>
                      <a:pPr algn="ctr"/>
                      <a:r>
                        <a:rPr lang="en-US" sz="2000" b="1" dirty="0"/>
                        <a:t>Learning</a:t>
                      </a:r>
                      <a:r>
                        <a:rPr lang="en-US" sz="2000" dirty="0"/>
                        <a:t>: The ability to inductively improve automatically through data and experience</a:t>
                      </a:r>
                    </a:p>
                  </a:txBody>
                  <a:tcPr anchor="ctr">
                    <a:solidFill>
                      <a:schemeClr val="bg1"/>
                    </a:solidFill>
                  </a:tcPr>
                </a:tc>
                <a:extLst>
                  <a:ext uri="{0D108BD9-81ED-4DB2-BD59-A6C34878D82A}">
                    <a16:rowId xmlns:a16="http://schemas.microsoft.com/office/drawing/2014/main" val="2147805876"/>
                  </a:ext>
                </a:extLst>
              </a:tr>
            </a:tbl>
          </a:graphicData>
        </a:graphic>
      </p:graphicFrame>
    </p:spTree>
    <p:extLst>
      <p:ext uri="{BB962C8B-B14F-4D97-AF65-F5344CB8AC3E}">
        <p14:creationId xmlns:p14="http://schemas.microsoft.com/office/powerpoint/2010/main" val="4133179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CAD5-DD3B-4F9F-9C56-708FA2D59B79}"/>
              </a:ext>
            </a:extLst>
          </p:cNvPr>
          <p:cNvSpPr>
            <a:spLocks noGrp="1"/>
          </p:cNvSpPr>
          <p:nvPr>
            <p:ph type="title"/>
          </p:nvPr>
        </p:nvSpPr>
        <p:spPr>
          <a:xfrm>
            <a:off x="346227" y="136525"/>
            <a:ext cx="11168109" cy="887267"/>
          </a:xfrm>
        </p:spPr>
        <p:style>
          <a:lnRef idx="2">
            <a:schemeClr val="dk1"/>
          </a:lnRef>
          <a:fillRef idx="1">
            <a:schemeClr val="lt1"/>
          </a:fillRef>
          <a:effectRef idx="0">
            <a:schemeClr val="dk1"/>
          </a:effectRef>
          <a:fontRef idx="minor">
            <a:schemeClr val="dk1"/>
          </a:fontRef>
        </p:style>
        <p:txBody>
          <a:bodyPr>
            <a:noAutofit/>
          </a:bodyPr>
          <a:lstStyle/>
          <a:p>
            <a:pPr algn="ctr"/>
            <a:r>
              <a:rPr lang="en-US" sz="3600" b="1" dirty="0">
                <a:solidFill>
                  <a:schemeClr val="tx1"/>
                </a:solidFill>
                <a:latin typeface="Arial" panose="020B0604020202020204" pitchFamily="34" charset="0"/>
                <a:cs typeface="Arial" panose="020B0604020202020204" pitchFamily="34" charset="0"/>
              </a:rPr>
              <a:t>Information Technology vs. Digital Technology </a:t>
            </a:r>
          </a:p>
        </p:txBody>
      </p:sp>
      <p:sp>
        <p:nvSpPr>
          <p:cNvPr id="4" name="Footer Placeholder 3">
            <a:extLst>
              <a:ext uri="{FF2B5EF4-FFF2-40B4-BE49-F238E27FC236}">
                <a16:creationId xmlns:a16="http://schemas.microsoft.com/office/drawing/2014/main" id="{8C00AB3C-09FE-46E6-A59A-87C40B9107C5}"/>
              </a:ext>
            </a:extLst>
          </p:cNvPr>
          <p:cNvSpPr>
            <a:spLocks noGrp="1"/>
          </p:cNvSpPr>
          <p:nvPr>
            <p:ph type="ftr" sz="quarter" idx="11"/>
          </p:nvPr>
        </p:nvSpPr>
        <p:spPr>
          <a:xfrm>
            <a:off x="101353" y="6356350"/>
            <a:ext cx="4114800" cy="365125"/>
          </a:xfrm>
        </p:spPr>
        <p:txBody>
          <a:bodyPr/>
          <a:lstStyle/>
          <a:p>
            <a:r>
              <a:rPr lang="en-US" dirty="0">
                <a:latin typeface="Arial" panose="020B0604020202020204" pitchFamily="34" charset="0"/>
                <a:cs typeface="Arial" panose="020B0604020202020204" pitchFamily="34" charset="0"/>
              </a:rPr>
              <a:t>MIS 393 - Dr. Shawosh</a:t>
            </a:r>
          </a:p>
        </p:txBody>
      </p:sp>
      <p:sp>
        <p:nvSpPr>
          <p:cNvPr id="5" name="Slide Number Placeholder 4">
            <a:extLst>
              <a:ext uri="{FF2B5EF4-FFF2-40B4-BE49-F238E27FC236}">
                <a16:creationId xmlns:a16="http://schemas.microsoft.com/office/drawing/2014/main" id="{FFC48608-6F3F-417F-A0C2-A55448B056D9}"/>
              </a:ext>
            </a:extLst>
          </p:cNvPr>
          <p:cNvSpPr>
            <a:spLocks noGrp="1"/>
          </p:cNvSpPr>
          <p:nvPr>
            <p:ph type="sldNum" sz="quarter" idx="12"/>
          </p:nvPr>
        </p:nvSpPr>
        <p:spPr/>
        <p:txBody>
          <a:bodyPr/>
          <a:lstStyle/>
          <a:p>
            <a:fld id="{F14C41AA-111B-4F68-9CBB-8B375BE1FF0A}" type="slidenum">
              <a:rPr lang="en-US" smtClean="0">
                <a:latin typeface="Arial" panose="020B0604020202020204" pitchFamily="34" charset="0"/>
                <a:cs typeface="Arial" panose="020B0604020202020204" pitchFamily="34" charset="0"/>
              </a:rPr>
              <a:t>13</a:t>
            </a:fld>
            <a:endParaRPr lang="en-US">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626C13C0-75A5-1F91-A7DA-9A7B3E6F7338}"/>
              </a:ext>
            </a:extLst>
          </p:cNvPr>
          <p:cNvSpPr>
            <a:spLocks noGrp="1"/>
          </p:cNvSpPr>
          <p:nvPr>
            <p:ph idx="1"/>
          </p:nvPr>
        </p:nvSpPr>
        <p:spPr>
          <a:xfrm>
            <a:off x="346229" y="1260628"/>
            <a:ext cx="11652938" cy="5270801"/>
          </a:xfrm>
        </p:spPr>
        <p:txBody>
          <a:bodyPr>
            <a:normAutofit fontScale="92500" lnSpcReduction="10000"/>
          </a:bodyPr>
          <a:lstStyle/>
          <a:p>
            <a:r>
              <a:rPr lang="en-US" sz="2400" b="1" dirty="0">
                <a:highlight>
                  <a:srgbClr val="00FFFF"/>
                </a:highlight>
                <a:latin typeface="Arial" panose="020B0604020202020204" pitchFamily="34" charset="0"/>
                <a:cs typeface="Arial" panose="020B0604020202020204" pitchFamily="34" charset="0"/>
              </a:rPr>
              <a:t>Digital Technology as a Conceptual Shift</a:t>
            </a:r>
          </a:p>
          <a:p>
            <a:pPr lvl="1"/>
            <a:r>
              <a:rPr lang="en-US" sz="2000" b="1" dirty="0">
                <a:solidFill>
                  <a:srgbClr val="0070C0"/>
                </a:solidFill>
                <a:latin typeface="Arial" panose="020B0604020202020204" pitchFamily="34" charset="0"/>
                <a:cs typeface="Arial" panose="020B0604020202020204" pitchFamily="34" charset="0"/>
              </a:rPr>
              <a:t>Infrastructural Shift </a:t>
            </a:r>
            <a:r>
              <a:rPr lang="en-US" sz="2000" dirty="0">
                <a:latin typeface="Arial" panose="020B0604020202020204" pitchFamily="34" charset="0"/>
                <a:cs typeface="Arial" panose="020B0604020202020204" pitchFamily="34" charset="0"/>
                <a:sym typeface="Wingdings" panose="05000000000000000000" pitchFamily="2" charset="2"/>
              </a:rPr>
              <a:t> </a:t>
            </a:r>
            <a:r>
              <a:rPr lang="en-US" sz="2000" dirty="0">
                <a:latin typeface="Arial" panose="020B0604020202020204" pitchFamily="34" charset="0"/>
                <a:cs typeface="Arial" panose="020B0604020202020204" pitchFamily="34" charset="0"/>
              </a:rPr>
              <a:t>Shifts focus from stable, central IT systems to dynamic, interconnected digital systems:</a:t>
            </a:r>
          </a:p>
          <a:p>
            <a:pPr lvl="2"/>
            <a:r>
              <a:rPr lang="en-US" sz="1800" dirty="0">
                <a:latin typeface="Arial" panose="020B0604020202020204" pitchFamily="34" charset="0"/>
                <a:cs typeface="Arial" panose="020B0604020202020204" pitchFamily="34" charset="0"/>
                <a:sym typeface="Wingdings" panose="05000000000000000000" pitchFamily="2" charset="2"/>
              </a:rPr>
              <a:t>Decentralized, scalable, and flexible.</a:t>
            </a:r>
          </a:p>
          <a:p>
            <a:pPr lvl="2"/>
            <a:r>
              <a:rPr lang="en-US" sz="1800" dirty="0">
                <a:latin typeface="Arial" panose="020B0604020202020204" pitchFamily="34" charset="0"/>
                <a:cs typeface="Arial" panose="020B0604020202020204" pitchFamily="34" charset="0"/>
                <a:sym typeface="Wingdings" panose="05000000000000000000" pitchFamily="2" charset="2"/>
              </a:rPr>
              <a:t>Deferred and temporary binding  Flexibility and adaptability in how digital and physical elements are combined and used.</a:t>
            </a:r>
          </a:p>
          <a:p>
            <a:pPr lvl="2"/>
            <a:r>
              <a:rPr lang="en-US" sz="1800" dirty="0">
                <a:latin typeface="Arial" panose="020B0604020202020204" pitchFamily="34" charset="0"/>
                <a:cs typeface="Arial" panose="020B0604020202020204" pitchFamily="34" charset="0"/>
              </a:rPr>
              <a:t>From monolithic, organization-specific IT systems to more modular, cloud-based, and interconnected digital ecosystems.</a:t>
            </a:r>
          </a:p>
          <a:p>
            <a:pPr lvl="1"/>
            <a:endParaRPr lang="en-US" sz="500" b="1" dirty="0">
              <a:solidFill>
                <a:srgbClr val="0070C0"/>
              </a:solidFill>
              <a:latin typeface="Arial" panose="020B0604020202020204" pitchFamily="34" charset="0"/>
              <a:cs typeface="Arial" panose="020B0604020202020204" pitchFamily="34" charset="0"/>
            </a:endParaRPr>
          </a:p>
          <a:p>
            <a:pPr lvl="1"/>
            <a:r>
              <a:rPr lang="en-US" sz="2000" b="1" dirty="0">
                <a:solidFill>
                  <a:srgbClr val="0070C0"/>
                </a:solidFill>
                <a:latin typeface="Arial" panose="020B0604020202020204" pitchFamily="34" charset="0"/>
                <a:cs typeface="Arial" panose="020B0604020202020204" pitchFamily="34" charset="0"/>
              </a:rPr>
              <a:t>Agential Shift </a:t>
            </a:r>
            <a:r>
              <a:rPr lang="en-US" sz="2000" dirty="0">
                <a:latin typeface="Arial" panose="020B0604020202020204" pitchFamily="34" charset="0"/>
                <a:cs typeface="Arial" panose="020B0604020202020204" pitchFamily="34" charset="0"/>
                <a:sym typeface="Wingdings" panose="05000000000000000000" pitchFamily="2" charset="2"/>
              </a:rPr>
              <a:t> Technology as an active participant or "agent" in organizational processes rather than just a passive tool. </a:t>
            </a:r>
          </a:p>
          <a:p>
            <a:pPr lvl="1"/>
            <a:endParaRPr lang="en-US" sz="500" b="1" dirty="0">
              <a:solidFill>
                <a:srgbClr val="0070C0"/>
              </a:solidFill>
              <a:latin typeface="Arial" panose="020B0604020202020204" pitchFamily="34" charset="0"/>
              <a:cs typeface="Arial" panose="020B0604020202020204" pitchFamily="34" charset="0"/>
            </a:endParaRPr>
          </a:p>
          <a:p>
            <a:pPr lvl="1"/>
            <a:r>
              <a:rPr lang="en-US" sz="2000" b="1" dirty="0">
                <a:solidFill>
                  <a:srgbClr val="0070C0"/>
                </a:solidFill>
                <a:latin typeface="Arial" panose="020B0604020202020204" pitchFamily="34" charset="0"/>
                <a:cs typeface="Arial" panose="020B0604020202020204" pitchFamily="34" charset="0"/>
              </a:rPr>
              <a:t>Economic Shift </a:t>
            </a:r>
            <a:r>
              <a:rPr lang="en-US" sz="2000" dirty="0">
                <a:latin typeface="Arial" panose="020B0604020202020204" pitchFamily="34" charset="0"/>
                <a:cs typeface="Arial" panose="020B0604020202020204" pitchFamily="34" charset="0"/>
                <a:sym typeface="Wingdings" panose="05000000000000000000" pitchFamily="2" charset="2"/>
              </a:rPr>
              <a:t></a:t>
            </a:r>
            <a:r>
              <a:rPr lang="en-US" sz="2000" dirty="0">
                <a:latin typeface="Arial" panose="020B0604020202020204" pitchFamily="34" charset="0"/>
                <a:cs typeface="Arial" panose="020B0604020202020204" pitchFamily="34" charset="0"/>
              </a:rPr>
              <a:t> Digital technologies enable new business models, such as platform economies, sharing economies, and digital marketplaces, which can disrupt entire industries.</a:t>
            </a:r>
          </a:p>
          <a:p>
            <a:pPr lvl="1"/>
            <a:endParaRPr lang="en-US" sz="500" b="1" dirty="0">
              <a:solidFill>
                <a:schemeClr val="accent1"/>
              </a:solidFill>
              <a:latin typeface="Arial" panose="020B0604020202020204" pitchFamily="34" charset="0"/>
              <a:cs typeface="Arial" panose="020B0604020202020204" pitchFamily="34" charset="0"/>
            </a:endParaRPr>
          </a:p>
          <a:p>
            <a:pPr lvl="1"/>
            <a:r>
              <a:rPr lang="en-US" sz="2000" b="1" dirty="0">
                <a:solidFill>
                  <a:schemeClr val="accent1"/>
                </a:solidFill>
                <a:latin typeface="Arial" panose="020B0604020202020204" pitchFamily="34" charset="0"/>
                <a:cs typeface="Arial" panose="020B0604020202020204" pitchFamily="34" charset="0"/>
              </a:rPr>
              <a:t>Semiotic Shift:</a:t>
            </a:r>
          </a:p>
          <a:p>
            <a:pPr lvl="2"/>
            <a:r>
              <a:rPr lang="en-US" sz="1800" dirty="0">
                <a:latin typeface="Arial" panose="020B0604020202020204" pitchFamily="34" charset="0"/>
                <a:cs typeface="Arial" panose="020B0604020202020204" pitchFamily="34" charset="0"/>
              </a:rPr>
              <a:t>The evolving meaning and interpretation of digital artifacts. </a:t>
            </a:r>
          </a:p>
          <a:p>
            <a:pPr lvl="2"/>
            <a:r>
              <a:rPr lang="en-US" sz="1800" dirty="0">
                <a:latin typeface="Arial" panose="020B0604020202020204" pitchFamily="34" charset="0"/>
                <a:cs typeface="Arial" panose="020B0604020202020204" pitchFamily="34" charset="0"/>
              </a:rPr>
              <a:t>Digital artifacts are more dynamic and open to interpretation.</a:t>
            </a:r>
          </a:p>
          <a:p>
            <a:pPr lvl="2"/>
            <a:r>
              <a:rPr lang="en-US" sz="1800" dirty="0">
                <a:latin typeface="Arial" panose="020B0604020202020204" pitchFamily="34" charset="0"/>
                <a:cs typeface="Arial" panose="020B0604020202020204" pitchFamily="34" charset="0"/>
              </a:rPr>
              <a:t>For example, digital platforms and social media allow for continuous reconfiguration and reinterpretation of content, leading to new meanings and uses that were not originally intended by their creators.</a:t>
            </a:r>
          </a:p>
          <a:p>
            <a:pPr marL="0" indent="0">
              <a:buNone/>
            </a:pP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213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touching a screen with her finger&#10;&#10;Description automatically generated">
            <a:extLst>
              <a:ext uri="{FF2B5EF4-FFF2-40B4-BE49-F238E27FC236}">
                <a16:creationId xmlns:a16="http://schemas.microsoft.com/office/drawing/2014/main" id="{4FE2E567-FBB3-947C-BBA4-86CBA22502C9}"/>
              </a:ext>
            </a:extLst>
          </p:cNvPr>
          <p:cNvPicPr>
            <a:picLocks noChangeAspect="1"/>
          </p:cNvPicPr>
          <p:nvPr/>
        </p:nvPicPr>
        <p:blipFill>
          <a:blip r:embed="rId2">
            <a:alphaModFix amt="40000"/>
          </a:blip>
          <a:srcRect l="12854" r="19684"/>
          <a:stretch/>
        </p:blipFill>
        <p:spPr>
          <a:xfrm>
            <a:off x="21" y="10"/>
            <a:ext cx="7998086" cy="6857990"/>
          </a:xfrm>
          <a:prstGeom prst="rect">
            <a:avLst/>
          </a:prstGeom>
        </p:spPr>
      </p:pic>
      <p:sp>
        <p:nvSpPr>
          <p:cNvPr id="2" name="Title 1">
            <a:extLst>
              <a:ext uri="{FF2B5EF4-FFF2-40B4-BE49-F238E27FC236}">
                <a16:creationId xmlns:a16="http://schemas.microsoft.com/office/drawing/2014/main" id="{3CEDCAD5-DD3B-4F9F-9C56-708FA2D59B79}"/>
              </a:ext>
            </a:extLst>
          </p:cNvPr>
          <p:cNvSpPr>
            <a:spLocks noGrp="1"/>
          </p:cNvSpPr>
          <p:nvPr>
            <p:ph type="title"/>
          </p:nvPr>
        </p:nvSpPr>
        <p:spPr>
          <a:xfrm>
            <a:off x="360982" y="0"/>
            <a:ext cx="5962785" cy="1627636"/>
          </a:xfrm>
          <a:noFill/>
          <a:ln>
            <a:noFill/>
          </a:ln>
        </p:spPr>
        <p:style>
          <a:lnRef idx="2">
            <a:schemeClr val="dk1"/>
          </a:lnRef>
          <a:fillRef idx="1">
            <a:schemeClr val="lt1"/>
          </a:fillRef>
          <a:effectRef idx="0">
            <a:schemeClr val="dk1"/>
          </a:effectRef>
          <a:fontRef idx="minor">
            <a:schemeClr val="dk1"/>
          </a:fontRef>
        </p:style>
        <p:txBody>
          <a:bodyPr>
            <a:normAutofit/>
          </a:bodyPr>
          <a:lstStyle/>
          <a:p>
            <a:r>
              <a:rPr lang="en-US" sz="3700" b="1" dirty="0">
                <a:solidFill>
                  <a:schemeClr val="bg1"/>
                </a:solidFill>
                <a:latin typeface="Arial" panose="020B0604020202020204" pitchFamily="34" charset="0"/>
                <a:cs typeface="Arial" panose="020B0604020202020204" pitchFamily="34" charset="0"/>
              </a:rPr>
              <a:t>Information Technology vs. Digital Technology </a:t>
            </a:r>
          </a:p>
        </p:txBody>
      </p:sp>
      <p:pic>
        <p:nvPicPr>
          <p:cNvPr id="1026" name="Picture 2" descr="Understanding Industrial Revolutions | Salesforce Trailhead">
            <a:extLst>
              <a:ext uri="{FF2B5EF4-FFF2-40B4-BE49-F238E27FC236}">
                <a16:creationId xmlns:a16="http://schemas.microsoft.com/office/drawing/2014/main" id="{F9980DF1-98A9-6564-7F5A-60C713171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313" r="16957" b="1"/>
          <a:stretch/>
        </p:blipFill>
        <p:spPr bwMode="auto">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C00AB3C-09FE-46E6-A59A-87C40B9107C5}"/>
              </a:ext>
            </a:extLst>
          </p:cNvPr>
          <p:cNvSpPr>
            <a:spLocks noGrp="1"/>
          </p:cNvSpPr>
          <p:nvPr>
            <p:ph type="ftr" sz="quarter" idx="11"/>
          </p:nvPr>
        </p:nvSpPr>
        <p:spPr>
          <a:xfrm>
            <a:off x="3393233" y="6356350"/>
            <a:ext cx="3769567" cy="365125"/>
          </a:xfrm>
        </p:spPr>
        <p:txBody>
          <a:bodyPr>
            <a:normAutofit/>
          </a:bodyPr>
          <a:lstStyle/>
          <a:p>
            <a:pPr algn="l">
              <a:spcAft>
                <a:spcPts val="600"/>
              </a:spcAft>
            </a:pPr>
            <a:r>
              <a:rPr lang="en-US">
                <a:solidFill>
                  <a:srgbClr val="FFFFFF"/>
                </a:solidFill>
                <a:latin typeface="Arial" panose="020B0604020202020204" pitchFamily="34" charset="0"/>
                <a:cs typeface="Arial" panose="020B0604020202020204" pitchFamily="34" charset="0"/>
              </a:rPr>
              <a:t>MIS 393 - Dr. Shawosh</a:t>
            </a:r>
          </a:p>
        </p:txBody>
      </p:sp>
      <p:sp>
        <p:nvSpPr>
          <p:cNvPr id="5" name="Slide Number Placeholder 4">
            <a:extLst>
              <a:ext uri="{FF2B5EF4-FFF2-40B4-BE49-F238E27FC236}">
                <a16:creationId xmlns:a16="http://schemas.microsoft.com/office/drawing/2014/main" id="{FFC48608-6F3F-417F-A0C2-A55448B056D9}"/>
              </a:ext>
            </a:extLst>
          </p:cNvPr>
          <p:cNvSpPr>
            <a:spLocks noGrp="1"/>
          </p:cNvSpPr>
          <p:nvPr>
            <p:ph type="sldNum" sz="quarter" idx="12"/>
          </p:nvPr>
        </p:nvSpPr>
        <p:spPr>
          <a:xfrm>
            <a:off x="8610600" y="6356350"/>
            <a:ext cx="2743200" cy="365125"/>
          </a:xfrm>
        </p:spPr>
        <p:txBody>
          <a:bodyPr>
            <a:normAutofit/>
          </a:bodyPr>
          <a:lstStyle/>
          <a:p>
            <a:pPr>
              <a:spcAft>
                <a:spcPts val="600"/>
              </a:spcAft>
            </a:pPr>
            <a:fld id="{F14C41AA-111B-4F68-9CBB-8B375BE1FF0A}" type="slidenum">
              <a:rPr lang="en-US">
                <a:solidFill>
                  <a:srgbClr val="FFFFFF"/>
                </a:solidFill>
                <a:latin typeface="Arial" panose="020B0604020202020204" pitchFamily="34" charset="0"/>
                <a:cs typeface="Arial" panose="020B0604020202020204" pitchFamily="34" charset="0"/>
              </a:rPr>
              <a:pPr>
                <a:spcAft>
                  <a:spcPts val="600"/>
                </a:spcAft>
              </a:pPr>
              <a:t>14</a:t>
            </a:fld>
            <a:endParaRPr lang="en-US">
              <a:solidFill>
                <a:srgbClr val="FFFFFF"/>
              </a:solidFill>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626C13C0-75A5-1F91-A7DA-9A7B3E6F7338}"/>
              </a:ext>
            </a:extLst>
          </p:cNvPr>
          <p:cNvSpPr>
            <a:spLocks noGrp="1"/>
          </p:cNvSpPr>
          <p:nvPr>
            <p:ph idx="1"/>
          </p:nvPr>
        </p:nvSpPr>
        <p:spPr>
          <a:xfrm>
            <a:off x="360982" y="1627635"/>
            <a:ext cx="11387322" cy="4592189"/>
          </a:xfrm>
        </p:spPr>
        <p:txBody>
          <a:bodyPr>
            <a:normAutofit/>
          </a:bodyPr>
          <a:lstStyle/>
          <a:p>
            <a:r>
              <a:rPr lang="en-US" sz="2000" b="1" dirty="0">
                <a:solidFill>
                  <a:srgbClr val="FFFFFF"/>
                </a:solidFill>
                <a:effectLst>
                  <a:outerShdw blurRad="38100" dist="38100" dir="2700000" algn="tl">
                    <a:srgbClr val="000000">
                      <a:alpha val="43137"/>
                    </a:srgbClr>
                  </a:outerShdw>
                </a:effectLst>
                <a:highlight>
                  <a:srgbClr val="00FFFF"/>
                </a:highlight>
                <a:latin typeface="Arial" panose="020B0604020202020204" pitchFamily="34" charset="0"/>
                <a:cs typeface="Arial" panose="020B0604020202020204" pitchFamily="34" charset="0"/>
              </a:rPr>
              <a:t>Root Metaphor Shift</a:t>
            </a:r>
          </a:p>
          <a:p>
            <a:pPr lvl="1"/>
            <a:r>
              <a:rPr lang="en-US" sz="2000" dirty="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Industrial Age: Rooted in physical production, efficiency, and central IT artifacts.</a:t>
            </a:r>
          </a:p>
          <a:p>
            <a:pPr lvl="1"/>
            <a:r>
              <a:rPr lang="en-US" sz="2000" dirty="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Digital Age: Focus on software development, user-centered design, and iterative processes.</a:t>
            </a:r>
          </a:p>
          <a:p>
            <a:pPr lvl="1"/>
            <a:r>
              <a:rPr lang="en-US" sz="2000" dirty="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Digital technology emphasizes agility, responsiveness, and innovation over physical production.</a:t>
            </a:r>
          </a:p>
          <a:p>
            <a:endParaRPr lang="en-US" sz="2000" dirty="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r>
              <a:rPr lang="en-US" sz="2000" b="1" dirty="0">
                <a:solidFill>
                  <a:srgbClr val="FFFFFF"/>
                </a:solidFill>
                <a:effectLst>
                  <a:outerShdw blurRad="38100" dist="38100" dir="2700000" algn="tl">
                    <a:srgbClr val="000000">
                      <a:alpha val="43137"/>
                    </a:srgbClr>
                  </a:outerShdw>
                </a:effectLst>
                <a:highlight>
                  <a:srgbClr val="00FFFF"/>
                </a:highlight>
                <a:latin typeface="Arial" panose="020B0604020202020204" pitchFamily="34" charset="0"/>
                <a:cs typeface="Arial" panose="020B0604020202020204" pitchFamily="34" charset="0"/>
              </a:rPr>
              <a:t>Scaling in the Digital Age</a:t>
            </a:r>
          </a:p>
          <a:p>
            <a:pPr lvl="1"/>
            <a:r>
              <a:rPr lang="en-US" sz="2000" dirty="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Scaling digital ventures is faster and less resource-intensive (e.g., Asset-light organizations).</a:t>
            </a:r>
          </a:p>
          <a:p>
            <a:pPr lvl="1"/>
            <a:r>
              <a:rPr lang="en-US" sz="2000" dirty="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Relies on digital infrastructure rather than physical resources (e.g., Cloud Computing Services).</a:t>
            </a:r>
          </a:p>
          <a:p>
            <a:pPr lvl="1"/>
            <a:r>
              <a:rPr lang="en-US" sz="2000" dirty="0">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Marks a significant departure from traditional scaling processes in industrial firms (e.g., building more factories).</a:t>
            </a:r>
          </a:p>
        </p:txBody>
      </p:sp>
    </p:spTree>
    <p:extLst>
      <p:ext uri="{BB962C8B-B14F-4D97-AF65-F5344CB8AC3E}">
        <p14:creationId xmlns:p14="http://schemas.microsoft.com/office/powerpoint/2010/main" val="270912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CAD5-DD3B-4F9F-9C56-708FA2D59B79}"/>
              </a:ext>
            </a:extLst>
          </p:cNvPr>
          <p:cNvSpPr>
            <a:spLocks noGrp="1"/>
          </p:cNvSpPr>
          <p:nvPr>
            <p:ph type="title"/>
          </p:nvPr>
        </p:nvSpPr>
        <p:spPr>
          <a:xfrm>
            <a:off x="5618480" y="136525"/>
            <a:ext cx="5895856" cy="1018555"/>
          </a:xfrm>
        </p:spPr>
        <p:style>
          <a:lnRef idx="2">
            <a:schemeClr val="dk1"/>
          </a:lnRef>
          <a:fillRef idx="1">
            <a:schemeClr val="lt1"/>
          </a:fillRef>
          <a:effectRef idx="0">
            <a:schemeClr val="dk1"/>
          </a:effectRef>
          <a:fontRef idx="minor">
            <a:schemeClr val="dk1"/>
          </a:fontRef>
        </p:style>
        <p:txBody>
          <a:bodyPr>
            <a:noAutofit/>
          </a:bodyPr>
          <a:lstStyle/>
          <a:p>
            <a:pPr algn="ctr"/>
            <a:r>
              <a:rPr lang="en-US" sz="3600" b="1" dirty="0">
                <a:solidFill>
                  <a:schemeClr val="tx1"/>
                </a:solidFill>
                <a:latin typeface="Arial" panose="020B0604020202020204" pitchFamily="34" charset="0"/>
                <a:cs typeface="Arial" panose="020B0604020202020204" pitchFamily="34" charset="0"/>
              </a:rPr>
              <a:t>Information Technology vs. Digital Technology </a:t>
            </a:r>
          </a:p>
        </p:txBody>
      </p:sp>
      <p:sp>
        <p:nvSpPr>
          <p:cNvPr id="4" name="Footer Placeholder 3">
            <a:extLst>
              <a:ext uri="{FF2B5EF4-FFF2-40B4-BE49-F238E27FC236}">
                <a16:creationId xmlns:a16="http://schemas.microsoft.com/office/drawing/2014/main" id="{8C00AB3C-09FE-46E6-A59A-87C40B9107C5}"/>
              </a:ext>
            </a:extLst>
          </p:cNvPr>
          <p:cNvSpPr>
            <a:spLocks noGrp="1"/>
          </p:cNvSpPr>
          <p:nvPr>
            <p:ph type="ftr" sz="quarter" idx="11"/>
          </p:nvPr>
        </p:nvSpPr>
        <p:spPr>
          <a:xfrm>
            <a:off x="101353" y="6356350"/>
            <a:ext cx="4114800" cy="365125"/>
          </a:xfrm>
        </p:spPr>
        <p:txBody>
          <a:bodyPr/>
          <a:lstStyle/>
          <a:p>
            <a:r>
              <a:rPr lang="en-US" dirty="0">
                <a:latin typeface="Arial" panose="020B0604020202020204" pitchFamily="34" charset="0"/>
                <a:cs typeface="Arial" panose="020B0604020202020204" pitchFamily="34" charset="0"/>
              </a:rPr>
              <a:t>MIS 393 - Dr. Shawosh</a:t>
            </a:r>
          </a:p>
        </p:txBody>
      </p:sp>
      <p:sp>
        <p:nvSpPr>
          <p:cNvPr id="5" name="Slide Number Placeholder 4">
            <a:extLst>
              <a:ext uri="{FF2B5EF4-FFF2-40B4-BE49-F238E27FC236}">
                <a16:creationId xmlns:a16="http://schemas.microsoft.com/office/drawing/2014/main" id="{FFC48608-6F3F-417F-A0C2-A55448B056D9}"/>
              </a:ext>
            </a:extLst>
          </p:cNvPr>
          <p:cNvSpPr>
            <a:spLocks noGrp="1"/>
          </p:cNvSpPr>
          <p:nvPr>
            <p:ph type="sldNum" sz="quarter" idx="12"/>
          </p:nvPr>
        </p:nvSpPr>
        <p:spPr/>
        <p:txBody>
          <a:bodyPr/>
          <a:lstStyle/>
          <a:p>
            <a:fld id="{F14C41AA-111B-4F68-9CBB-8B375BE1FF0A}" type="slidenum">
              <a:rPr lang="en-US" smtClean="0">
                <a:latin typeface="Arial" panose="020B0604020202020204" pitchFamily="34" charset="0"/>
                <a:cs typeface="Arial" panose="020B0604020202020204" pitchFamily="34" charset="0"/>
              </a:rPr>
              <a:t>15</a:t>
            </a:fld>
            <a:endParaRPr lang="en-US">
              <a:latin typeface="Arial" panose="020B0604020202020204" pitchFamily="34" charset="0"/>
              <a:cs typeface="Arial" panose="020B0604020202020204" pitchFamily="34" charset="0"/>
            </a:endParaRPr>
          </a:p>
        </p:txBody>
      </p:sp>
      <p:pic>
        <p:nvPicPr>
          <p:cNvPr id="2050" name="Picture 2" descr="The Book of Why: The New Science of Cause and Effect: Pearl, Judea,  Mackenzie, Dana: 9780465097609: Amazon.com: Books">
            <a:extLst>
              <a:ext uri="{FF2B5EF4-FFF2-40B4-BE49-F238E27FC236}">
                <a16:creationId xmlns:a16="http://schemas.microsoft.com/office/drawing/2014/main" id="{2398F0A2-B38B-1CD4-450C-1F8DA9FF7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7363" y="1410581"/>
            <a:ext cx="3146474" cy="48528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Judea Pearl's Ladder of Causation. Illustrator: Maayan Hare">
            <a:extLst>
              <a:ext uri="{FF2B5EF4-FFF2-40B4-BE49-F238E27FC236}">
                <a16:creationId xmlns:a16="http://schemas.microsoft.com/office/drawing/2014/main" id="{5387A444-8410-9306-9594-B7BDC410F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912" y="11847"/>
            <a:ext cx="4551927" cy="635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974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CAD5-DD3B-4F9F-9C56-708FA2D59B79}"/>
              </a:ext>
            </a:extLst>
          </p:cNvPr>
          <p:cNvSpPr>
            <a:spLocks noGrp="1"/>
          </p:cNvSpPr>
          <p:nvPr>
            <p:ph type="title"/>
          </p:nvPr>
        </p:nvSpPr>
        <p:spPr>
          <a:xfrm>
            <a:off x="5618480" y="136525"/>
            <a:ext cx="5895856" cy="1018555"/>
          </a:xfrm>
        </p:spPr>
        <p:style>
          <a:lnRef idx="2">
            <a:schemeClr val="dk1"/>
          </a:lnRef>
          <a:fillRef idx="1">
            <a:schemeClr val="lt1"/>
          </a:fillRef>
          <a:effectRef idx="0">
            <a:schemeClr val="dk1"/>
          </a:effectRef>
          <a:fontRef idx="minor">
            <a:schemeClr val="dk1"/>
          </a:fontRef>
        </p:style>
        <p:txBody>
          <a:bodyPr>
            <a:noAutofit/>
          </a:bodyPr>
          <a:lstStyle/>
          <a:p>
            <a:pPr algn="ctr"/>
            <a:r>
              <a:rPr lang="en-US" sz="3600" b="1" dirty="0">
                <a:solidFill>
                  <a:schemeClr val="tx1"/>
                </a:solidFill>
                <a:latin typeface="Arial" panose="020B0604020202020204" pitchFamily="34" charset="0"/>
                <a:cs typeface="Arial" panose="020B0604020202020204" pitchFamily="34" charset="0"/>
              </a:rPr>
              <a:t>Information Technology vs. Digital Technology </a:t>
            </a:r>
          </a:p>
        </p:txBody>
      </p:sp>
      <p:sp>
        <p:nvSpPr>
          <p:cNvPr id="4" name="Footer Placeholder 3">
            <a:extLst>
              <a:ext uri="{FF2B5EF4-FFF2-40B4-BE49-F238E27FC236}">
                <a16:creationId xmlns:a16="http://schemas.microsoft.com/office/drawing/2014/main" id="{8C00AB3C-09FE-46E6-A59A-87C40B9107C5}"/>
              </a:ext>
            </a:extLst>
          </p:cNvPr>
          <p:cNvSpPr>
            <a:spLocks noGrp="1"/>
          </p:cNvSpPr>
          <p:nvPr>
            <p:ph type="ftr" sz="quarter" idx="11"/>
          </p:nvPr>
        </p:nvSpPr>
        <p:spPr>
          <a:xfrm>
            <a:off x="101353" y="6356350"/>
            <a:ext cx="4114800" cy="365125"/>
          </a:xfrm>
        </p:spPr>
        <p:txBody>
          <a:bodyPr/>
          <a:lstStyle/>
          <a:p>
            <a:r>
              <a:rPr lang="en-US" dirty="0">
                <a:latin typeface="Arial" panose="020B0604020202020204" pitchFamily="34" charset="0"/>
                <a:cs typeface="Arial" panose="020B0604020202020204" pitchFamily="34" charset="0"/>
              </a:rPr>
              <a:t>MIS 393 - Dr. Shawosh</a:t>
            </a:r>
          </a:p>
        </p:txBody>
      </p:sp>
      <p:sp>
        <p:nvSpPr>
          <p:cNvPr id="5" name="Slide Number Placeholder 4">
            <a:extLst>
              <a:ext uri="{FF2B5EF4-FFF2-40B4-BE49-F238E27FC236}">
                <a16:creationId xmlns:a16="http://schemas.microsoft.com/office/drawing/2014/main" id="{FFC48608-6F3F-417F-A0C2-A55448B056D9}"/>
              </a:ext>
            </a:extLst>
          </p:cNvPr>
          <p:cNvSpPr>
            <a:spLocks noGrp="1"/>
          </p:cNvSpPr>
          <p:nvPr>
            <p:ph type="sldNum" sz="quarter" idx="12"/>
          </p:nvPr>
        </p:nvSpPr>
        <p:spPr/>
        <p:txBody>
          <a:bodyPr/>
          <a:lstStyle/>
          <a:p>
            <a:fld id="{F14C41AA-111B-4F68-9CBB-8B375BE1FF0A}" type="slidenum">
              <a:rPr lang="en-US" smtClean="0">
                <a:latin typeface="Arial" panose="020B0604020202020204" pitchFamily="34" charset="0"/>
                <a:cs typeface="Arial" panose="020B0604020202020204" pitchFamily="34" charset="0"/>
              </a:rPr>
              <a:t>16</a:t>
            </a:fld>
            <a:endParaRPr lang="en-US">
              <a:latin typeface="Arial" panose="020B0604020202020204" pitchFamily="34" charset="0"/>
              <a:cs typeface="Arial" panose="020B0604020202020204" pitchFamily="34" charset="0"/>
            </a:endParaRPr>
          </a:p>
        </p:txBody>
      </p:sp>
      <p:pic>
        <p:nvPicPr>
          <p:cNvPr id="7" name="Picture 2" descr="Judea Pearl's Ladder of Causation. Illustrator: Maayan Hare">
            <a:extLst>
              <a:ext uri="{FF2B5EF4-FFF2-40B4-BE49-F238E27FC236}">
                <a16:creationId xmlns:a16="http://schemas.microsoft.com/office/drawing/2014/main" id="{5387A444-8410-9306-9594-B7BDC410F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912" y="11847"/>
            <a:ext cx="4551927" cy="63597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A0D2837-148E-4DAB-BEBD-447C577B9D53}"/>
              </a:ext>
            </a:extLst>
          </p:cNvPr>
          <p:cNvSpPr txBox="1"/>
          <p:nvPr/>
        </p:nvSpPr>
        <p:spPr>
          <a:xfrm>
            <a:off x="5618480" y="1399043"/>
            <a:ext cx="5895856" cy="5139869"/>
          </a:xfrm>
          <a:prstGeom prst="rect">
            <a:avLst/>
          </a:prstGeom>
          <a:solidFill>
            <a:schemeClr val="accent3">
              <a:lumMod val="20000"/>
              <a:lumOff val="80000"/>
            </a:schemeClr>
          </a:solidFill>
          <a:ln>
            <a:noFill/>
          </a:ln>
        </p:spPr>
        <p:txBody>
          <a:bodyPr wrap="square">
            <a:spAutoFit/>
          </a:bodyPr>
          <a:lstStyle/>
          <a:p>
            <a:pPr marL="457200" indent="-457200">
              <a:buAutoNum type="arabicPeriod"/>
            </a:pPr>
            <a:r>
              <a:rPr lang="en-US" sz="2000" b="1" dirty="0">
                <a:highlight>
                  <a:srgbClr val="00FF00"/>
                </a:highlight>
                <a:latin typeface="Arial" panose="020B0604020202020204" pitchFamily="34" charset="0"/>
                <a:cs typeface="Arial" panose="020B0604020202020204" pitchFamily="34" charset="0"/>
              </a:rPr>
              <a:t>Association (Seeing)</a:t>
            </a:r>
          </a:p>
          <a:p>
            <a:pPr marL="457200" indent="-457200">
              <a:buAutoNum type="arabicPeriod"/>
            </a:pPr>
            <a:endParaRPr lang="en-US" sz="2000" b="1" dirty="0">
              <a:highlight>
                <a:srgbClr val="00FF00"/>
              </a:highligh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Activity</a:t>
            </a:r>
            <a:r>
              <a:rPr lang="en-US" dirty="0">
                <a:latin typeface="Arial" panose="020B0604020202020204" pitchFamily="34" charset="0"/>
                <a:cs typeface="Arial" panose="020B0604020202020204" pitchFamily="34" charset="0"/>
              </a:rPr>
              <a:t>: Observing and recognizing patterns in data.</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Questions</a:t>
            </a:r>
            <a:r>
              <a:rPr lang="en-US" dirty="0">
                <a:latin typeface="Arial" panose="020B0604020202020204" pitchFamily="34" charset="0"/>
                <a:cs typeface="Arial" panose="020B0604020202020204" pitchFamily="34" charset="0"/>
              </a:rPr>
              <a:t>: "What if I see...?" (e.g., How are variables related? What does seeing one thing tell us about another?)</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Examples</a:t>
            </a:r>
            <a:r>
              <a:rPr lang="en-US" dirty="0">
                <a:latin typeface="Arial" panose="020B0604020202020204" pitchFamily="34" charset="0"/>
                <a:cs typeface="Arial" panose="020B0604020202020204" pitchFamily="34" charset="0"/>
              </a:rPr>
              <a:t>: What does a symptom tell me about a disease? What does a survey tell us about customer satisfaction?</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Implications for AI</a:t>
            </a:r>
            <a:r>
              <a:rPr lang="en-US" dirty="0">
                <a:latin typeface="Arial" panose="020B0604020202020204" pitchFamily="34" charset="0"/>
                <a:cs typeface="Arial" panose="020B0604020202020204" pitchFamily="34" charset="0"/>
              </a:rPr>
              <a:t>: Most AI systems today operate at this level. They use large datasets to </a:t>
            </a:r>
            <a:r>
              <a:rPr lang="en-US" dirty="0">
                <a:solidFill>
                  <a:srgbClr val="0070C0"/>
                </a:solidFill>
                <a:latin typeface="Arial" panose="020B0604020202020204" pitchFamily="34" charset="0"/>
                <a:cs typeface="Arial" panose="020B0604020202020204" pitchFamily="34" charset="0"/>
              </a:rPr>
              <a:t>identify patterns and make predictions based on correlations</a:t>
            </a:r>
            <a:r>
              <a:rPr lang="en-US" dirty="0">
                <a:latin typeface="Arial" panose="020B0604020202020204" pitchFamily="34" charset="0"/>
                <a:cs typeface="Arial" panose="020B0604020202020204" pitchFamily="34" charset="0"/>
              </a:rPr>
              <a:t>. For example, predict outcomes like customer churn or disease diagnosis based on observed data patterns.</a:t>
            </a:r>
          </a:p>
        </p:txBody>
      </p:sp>
      <p:sp>
        <p:nvSpPr>
          <p:cNvPr id="8" name="Rectangle: Rounded Corners 7">
            <a:extLst>
              <a:ext uri="{FF2B5EF4-FFF2-40B4-BE49-F238E27FC236}">
                <a16:creationId xmlns:a16="http://schemas.microsoft.com/office/drawing/2014/main" id="{F0CD5879-92F8-F0DB-7011-379E84157485}"/>
              </a:ext>
            </a:extLst>
          </p:cNvPr>
          <p:cNvSpPr/>
          <p:nvPr/>
        </p:nvSpPr>
        <p:spPr>
          <a:xfrm>
            <a:off x="2547257" y="4310740"/>
            <a:ext cx="2892490" cy="1716832"/>
          </a:xfrm>
          <a:custGeom>
            <a:avLst/>
            <a:gdLst>
              <a:gd name="connsiteX0" fmla="*/ 0 w 2892490"/>
              <a:gd name="connsiteY0" fmla="*/ 286144 h 1716832"/>
              <a:gd name="connsiteX1" fmla="*/ 286144 w 2892490"/>
              <a:gd name="connsiteY1" fmla="*/ 0 h 1716832"/>
              <a:gd name="connsiteX2" fmla="*/ 866195 w 2892490"/>
              <a:gd name="connsiteY2" fmla="*/ 0 h 1716832"/>
              <a:gd name="connsiteX3" fmla="*/ 1446245 w 2892490"/>
              <a:gd name="connsiteY3" fmla="*/ 0 h 1716832"/>
              <a:gd name="connsiteX4" fmla="*/ 1979891 w 2892490"/>
              <a:gd name="connsiteY4" fmla="*/ 0 h 1716832"/>
              <a:gd name="connsiteX5" fmla="*/ 2606346 w 2892490"/>
              <a:gd name="connsiteY5" fmla="*/ 0 h 1716832"/>
              <a:gd name="connsiteX6" fmla="*/ 2892490 w 2892490"/>
              <a:gd name="connsiteY6" fmla="*/ 286144 h 1716832"/>
              <a:gd name="connsiteX7" fmla="*/ 2892490 w 2892490"/>
              <a:gd name="connsiteY7" fmla="*/ 824080 h 1716832"/>
              <a:gd name="connsiteX8" fmla="*/ 2892490 w 2892490"/>
              <a:gd name="connsiteY8" fmla="*/ 1430688 h 1716832"/>
              <a:gd name="connsiteX9" fmla="*/ 2606346 w 2892490"/>
              <a:gd name="connsiteY9" fmla="*/ 1716832 h 1716832"/>
              <a:gd name="connsiteX10" fmla="*/ 2026296 w 2892490"/>
              <a:gd name="connsiteY10" fmla="*/ 1716832 h 1716832"/>
              <a:gd name="connsiteX11" fmla="*/ 1399841 w 2892490"/>
              <a:gd name="connsiteY11" fmla="*/ 1716832 h 1716832"/>
              <a:gd name="connsiteX12" fmla="*/ 819790 w 2892490"/>
              <a:gd name="connsiteY12" fmla="*/ 1716832 h 1716832"/>
              <a:gd name="connsiteX13" fmla="*/ 286144 w 2892490"/>
              <a:gd name="connsiteY13" fmla="*/ 1716832 h 1716832"/>
              <a:gd name="connsiteX14" fmla="*/ 0 w 2892490"/>
              <a:gd name="connsiteY14" fmla="*/ 1430688 h 1716832"/>
              <a:gd name="connsiteX15" fmla="*/ 0 w 2892490"/>
              <a:gd name="connsiteY15" fmla="*/ 835525 h 1716832"/>
              <a:gd name="connsiteX16" fmla="*/ 0 w 2892490"/>
              <a:gd name="connsiteY16" fmla="*/ 286144 h 171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92490" h="1716832" extrusionOk="0">
                <a:moveTo>
                  <a:pt x="0" y="286144"/>
                </a:moveTo>
                <a:cubicBezTo>
                  <a:pt x="38" y="114688"/>
                  <a:pt x="124519" y="9965"/>
                  <a:pt x="286144" y="0"/>
                </a:cubicBezTo>
                <a:cubicBezTo>
                  <a:pt x="574457" y="17040"/>
                  <a:pt x="733540" y="25342"/>
                  <a:pt x="866195" y="0"/>
                </a:cubicBezTo>
                <a:cubicBezTo>
                  <a:pt x="998850" y="-25342"/>
                  <a:pt x="1169801" y="-24992"/>
                  <a:pt x="1446245" y="0"/>
                </a:cubicBezTo>
                <a:cubicBezTo>
                  <a:pt x="1722689" y="24992"/>
                  <a:pt x="1796088" y="5014"/>
                  <a:pt x="1979891" y="0"/>
                </a:cubicBezTo>
                <a:cubicBezTo>
                  <a:pt x="2163694" y="-5014"/>
                  <a:pt x="2452027" y="23397"/>
                  <a:pt x="2606346" y="0"/>
                </a:cubicBezTo>
                <a:cubicBezTo>
                  <a:pt x="2778777" y="32072"/>
                  <a:pt x="2901680" y="108578"/>
                  <a:pt x="2892490" y="286144"/>
                </a:cubicBezTo>
                <a:cubicBezTo>
                  <a:pt x="2881128" y="551745"/>
                  <a:pt x="2898380" y="663998"/>
                  <a:pt x="2892490" y="824080"/>
                </a:cubicBezTo>
                <a:cubicBezTo>
                  <a:pt x="2886600" y="984162"/>
                  <a:pt x="2892848" y="1200614"/>
                  <a:pt x="2892490" y="1430688"/>
                </a:cubicBezTo>
                <a:cubicBezTo>
                  <a:pt x="2872457" y="1612242"/>
                  <a:pt x="2761075" y="1725733"/>
                  <a:pt x="2606346" y="1716832"/>
                </a:cubicBezTo>
                <a:cubicBezTo>
                  <a:pt x="2341229" y="1723722"/>
                  <a:pt x="2223066" y="1693084"/>
                  <a:pt x="2026296" y="1716832"/>
                </a:cubicBezTo>
                <a:cubicBezTo>
                  <a:pt x="1829526" y="1740581"/>
                  <a:pt x="1650903" y="1717181"/>
                  <a:pt x="1399841" y="1716832"/>
                </a:cubicBezTo>
                <a:cubicBezTo>
                  <a:pt x="1148779" y="1716483"/>
                  <a:pt x="1094874" y="1735288"/>
                  <a:pt x="819790" y="1716832"/>
                </a:cubicBezTo>
                <a:cubicBezTo>
                  <a:pt x="544706" y="1698376"/>
                  <a:pt x="432963" y="1701406"/>
                  <a:pt x="286144" y="1716832"/>
                </a:cubicBezTo>
                <a:cubicBezTo>
                  <a:pt x="122736" y="1732114"/>
                  <a:pt x="6916" y="1600797"/>
                  <a:pt x="0" y="1430688"/>
                </a:cubicBezTo>
                <a:cubicBezTo>
                  <a:pt x="25204" y="1157117"/>
                  <a:pt x="26643" y="1029390"/>
                  <a:pt x="0" y="835525"/>
                </a:cubicBezTo>
                <a:cubicBezTo>
                  <a:pt x="-26643" y="641660"/>
                  <a:pt x="13380" y="549544"/>
                  <a:pt x="0" y="286144"/>
                </a:cubicBezTo>
                <a:close/>
              </a:path>
            </a:pathLst>
          </a:custGeom>
          <a:noFill/>
          <a:ln w="38100">
            <a:solidFill>
              <a:srgbClr val="FF0000"/>
            </a:solidFill>
            <a:extLst>
              <a:ext uri="{C807C97D-BFC1-408E-A445-0C87EB9F89A2}">
                <ask:lineSketchStyleProps xmlns:ask="http://schemas.microsoft.com/office/drawing/2018/sketchyshapes" sd="4186702117">
                  <a:prstGeom prst="roundRect">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58932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CAD5-DD3B-4F9F-9C56-708FA2D59B79}"/>
              </a:ext>
            </a:extLst>
          </p:cNvPr>
          <p:cNvSpPr>
            <a:spLocks noGrp="1"/>
          </p:cNvSpPr>
          <p:nvPr>
            <p:ph type="title"/>
          </p:nvPr>
        </p:nvSpPr>
        <p:spPr>
          <a:xfrm>
            <a:off x="5618480" y="136525"/>
            <a:ext cx="5895856" cy="1018555"/>
          </a:xfrm>
        </p:spPr>
        <p:style>
          <a:lnRef idx="2">
            <a:schemeClr val="dk1"/>
          </a:lnRef>
          <a:fillRef idx="1">
            <a:schemeClr val="lt1"/>
          </a:fillRef>
          <a:effectRef idx="0">
            <a:schemeClr val="dk1"/>
          </a:effectRef>
          <a:fontRef idx="minor">
            <a:schemeClr val="dk1"/>
          </a:fontRef>
        </p:style>
        <p:txBody>
          <a:bodyPr>
            <a:noAutofit/>
          </a:bodyPr>
          <a:lstStyle/>
          <a:p>
            <a:pPr algn="ctr"/>
            <a:r>
              <a:rPr lang="en-US" sz="3600" b="1" dirty="0">
                <a:solidFill>
                  <a:schemeClr val="tx1"/>
                </a:solidFill>
                <a:latin typeface="Arial" panose="020B0604020202020204" pitchFamily="34" charset="0"/>
                <a:cs typeface="Arial" panose="020B0604020202020204" pitchFamily="34" charset="0"/>
              </a:rPr>
              <a:t>Information Technology vs. Digital Technology </a:t>
            </a:r>
          </a:p>
        </p:txBody>
      </p:sp>
      <p:sp>
        <p:nvSpPr>
          <p:cNvPr id="4" name="Footer Placeholder 3">
            <a:extLst>
              <a:ext uri="{FF2B5EF4-FFF2-40B4-BE49-F238E27FC236}">
                <a16:creationId xmlns:a16="http://schemas.microsoft.com/office/drawing/2014/main" id="{8C00AB3C-09FE-46E6-A59A-87C40B9107C5}"/>
              </a:ext>
            </a:extLst>
          </p:cNvPr>
          <p:cNvSpPr>
            <a:spLocks noGrp="1"/>
          </p:cNvSpPr>
          <p:nvPr>
            <p:ph type="ftr" sz="quarter" idx="11"/>
          </p:nvPr>
        </p:nvSpPr>
        <p:spPr>
          <a:xfrm>
            <a:off x="101353" y="6356350"/>
            <a:ext cx="4114800" cy="365125"/>
          </a:xfrm>
        </p:spPr>
        <p:txBody>
          <a:bodyPr/>
          <a:lstStyle/>
          <a:p>
            <a:r>
              <a:rPr lang="en-US" dirty="0">
                <a:latin typeface="Arial" panose="020B0604020202020204" pitchFamily="34" charset="0"/>
                <a:cs typeface="Arial" panose="020B0604020202020204" pitchFamily="34" charset="0"/>
              </a:rPr>
              <a:t>MIS 393 - Dr. Shawosh</a:t>
            </a:r>
          </a:p>
        </p:txBody>
      </p:sp>
      <p:sp>
        <p:nvSpPr>
          <p:cNvPr id="5" name="Slide Number Placeholder 4">
            <a:extLst>
              <a:ext uri="{FF2B5EF4-FFF2-40B4-BE49-F238E27FC236}">
                <a16:creationId xmlns:a16="http://schemas.microsoft.com/office/drawing/2014/main" id="{FFC48608-6F3F-417F-A0C2-A55448B056D9}"/>
              </a:ext>
            </a:extLst>
          </p:cNvPr>
          <p:cNvSpPr>
            <a:spLocks noGrp="1"/>
          </p:cNvSpPr>
          <p:nvPr>
            <p:ph type="sldNum" sz="quarter" idx="12"/>
          </p:nvPr>
        </p:nvSpPr>
        <p:spPr/>
        <p:txBody>
          <a:bodyPr/>
          <a:lstStyle/>
          <a:p>
            <a:fld id="{F14C41AA-111B-4F68-9CBB-8B375BE1FF0A}" type="slidenum">
              <a:rPr lang="en-US" smtClean="0">
                <a:latin typeface="Arial" panose="020B0604020202020204" pitchFamily="34" charset="0"/>
                <a:cs typeface="Arial" panose="020B0604020202020204" pitchFamily="34" charset="0"/>
              </a:rPr>
              <a:t>17</a:t>
            </a:fld>
            <a:endParaRPr lang="en-US">
              <a:latin typeface="Arial" panose="020B0604020202020204" pitchFamily="34" charset="0"/>
              <a:cs typeface="Arial" panose="020B0604020202020204" pitchFamily="34" charset="0"/>
            </a:endParaRPr>
          </a:p>
        </p:txBody>
      </p:sp>
      <p:pic>
        <p:nvPicPr>
          <p:cNvPr id="7" name="Picture 2" descr="Judea Pearl's Ladder of Causation. Illustrator: Maayan Hare">
            <a:extLst>
              <a:ext uri="{FF2B5EF4-FFF2-40B4-BE49-F238E27FC236}">
                <a16:creationId xmlns:a16="http://schemas.microsoft.com/office/drawing/2014/main" id="{5387A444-8410-9306-9594-B7BDC410F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912" y="11847"/>
            <a:ext cx="4551927" cy="635974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F0CD5879-92F8-F0DB-7011-379E84157485}"/>
              </a:ext>
            </a:extLst>
          </p:cNvPr>
          <p:cNvSpPr/>
          <p:nvPr/>
        </p:nvSpPr>
        <p:spPr>
          <a:xfrm>
            <a:off x="2547257" y="2687209"/>
            <a:ext cx="2892490" cy="1716832"/>
          </a:xfrm>
          <a:custGeom>
            <a:avLst/>
            <a:gdLst>
              <a:gd name="connsiteX0" fmla="*/ 0 w 2892490"/>
              <a:gd name="connsiteY0" fmla="*/ 286144 h 1716832"/>
              <a:gd name="connsiteX1" fmla="*/ 286144 w 2892490"/>
              <a:gd name="connsiteY1" fmla="*/ 0 h 1716832"/>
              <a:gd name="connsiteX2" fmla="*/ 866195 w 2892490"/>
              <a:gd name="connsiteY2" fmla="*/ 0 h 1716832"/>
              <a:gd name="connsiteX3" fmla="*/ 1446245 w 2892490"/>
              <a:gd name="connsiteY3" fmla="*/ 0 h 1716832"/>
              <a:gd name="connsiteX4" fmla="*/ 1979891 w 2892490"/>
              <a:gd name="connsiteY4" fmla="*/ 0 h 1716832"/>
              <a:gd name="connsiteX5" fmla="*/ 2606346 w 2892490"/>
              <a:gd name="connsiteY5" fmla="*/ 0 h 1716832"/>
              <a:gd name="connsiteX6" fmla="*/ 2892490 w 2892490"/>
              <a:gd name="connsiteY6" fmla="*/ 286144 h 1716832"/>
              <a:gd name="connsiteX7" fmla="*/ 2892490 w 2892490"/>
              <a:gd name="connsiteY7" fmla="*/ 824080 h 1716832"/>
              <a:gd name="connsiteX8" fmla="*/ 2892490 w 2892490"/>
              <a:gd name="connsiteY8" fmla="*/ 1430688 h 1716832"/>
              <a:gd name="connsiteX9" fmla="*/ 2606346 w 2892490"/>
              <a:gd name="connsiteY9" fmla="*/ 1716832 h 1716832"/>
              <a:gd name="connsiteX10" fmla="*/ 2026296 w 2892490"/>
              <a:gd name="connsiteY10" fmla="*/ 1716832 h 1716832"/>
              <a:gd name="connsiteX11" fmla="*/ 1399841 w 2892490"/>
              <a:gd name="connsiteY11" fmla="*/ 1716832 h 1716832"/>
              <a:gd name="connsiteX12" fmla="*/ 819790 w 2892490"/>
              <a:gd name="connsiteY12" fmla="*/ 1716832 h 1716832"/>
              <a:gd name="connsiteX13" fmla="*/ 286144 w 2892490"/>
              <a:gd name="connsiteY13" fmla="*/ 1716832 h 1716832"/>
              <a:gd name="connsiteX14" fmla="*/ 0 w 2892490"/>
              <a:gd name="connsiteY14" fmla="*/ 1430688 h 1716832"/>
              <a:gd name="connsiteX15" fmla="*/ 0 w 2892490"/>
              <a:gd name="connsiteY15" fmla="*/ 835525 h 1716832"/>
              <a:gd name="connsiteX16" fmla="*/ 0 w 2892490"/>
              <a:gd name="connsiteY16" fmla="*/ 286144 h 171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92490" h="1716832" extrusionOk="0">
                <a:moveTo>
                  <a:pt x="0" y="286144"/>
                </a:moveTo>
                <a:cubicBezTo>
                  <a:pt x="38" y="114688"/>
                  <a:pt x="124519" y="9965"/>
                  <a:pt x="286144" y="0"/>
                </a:cubicBezTo>
                <a:cubicBezTo>
                  <a:pt x="574457" y="17040"/>
                  <a:pt x="733540" y="25342"/>
                  <a:pt x="866195" y="0"/>
                </a:cubicBezTo>
                <a:cubicBezTo>
                  <a:pt x="998850" y="-25342"/>
                  <a:pt x="1169801" y="-24992"/>
                  <a:pt x="1446245" y="0"/>
                </a:cubicBezTo>
                <a:cubicBezTo>
                  <a:pt x="1722689" y="24992"/>
                  <a:pt x="1796088" y="5014"/>
                  <a:pt x="1979891" y="0"/>
                </a:cubicBezTo>
                <a:cubicBezTo>
                  <a:pt x="2163694" y="-5014"/>
                  <a:pt x="2452027" y="23397"/>
                  <a:pt x="2606346" y="0"/>
                </a:cubicBezTo>
                <a:cubicBezTo>
                  <a:pt x="2778777" y="32072"/>
                  <a:pt x="2901680" y="108578"/>
                  <a:pt x="2892490" y="286144"/>
                </a:cubicBezTo>
                <a:cubicBezTo>
                  <a:pt x="2881128" y="551745"/>
                  <a:pt x="2898380" y="663998"/>
                  <a:pt x="2892490" y="824080"/>
                </a:cubicBezTo>
                <a:cubicBezTo>
                  <a:pt x="2886600" y="984162"/>
                  <a:pt x="2892848" y="1200614"/>
                  <a:pt x="2892490" y="1430688"/>
                </a:cubicBezTo>
                <a:cubicBezTo>
                  <a:pt x="2872457" y="1612242"/>
                  <a:pt x="2761075" y="1725733"/>
                  <a:pt x="2606346" y="1716832"/>
                </a:cubicBezTo>
                <a:cubicBezTo>
                  <a:pt x="2341229" y="1723722"/>
                  <a:pt x="2223066" y="1693084"/>
                  <a:pt x="2026296" y="1716832"/>
                </a:cubicBezTo>
                <a:cubicBezTo>
                  <a:pt x="1829526" y="1740581"/>
                  <a:pt x="1650903" y="1717181"/>
                  <a:pt x="1399841" y="1716832"/>
                </a:cubicBezTo>
                <a:cubicBezTo>
                  <a:pt x="1148779" y="1716483"/>
                  <a:pt x="1094874" y="1735288"/>
                  <a:pt x="819790" y="1716832"/>
                </a:cubicBezTo>
                <a:cubicBezTo>
                  <a:pt x="544706" y="1698376"/>
                  <a:pt x="432963" y="1701406"/>
                  <a:pt x="286144" y="1716832"/>
                </a:cubicBezTo>
                <a:cubicBezTo>
                  <a:pt x="122736" y="1732114"/>
                  <a:pt x="6916" y="1600797"/>
                  <a:pt x="0" y="1430688"/>
                </a:cubicBezTo>
                <a:cubicBezTo>
                  <a:pt x="25204" y="1157117"/>
                  <a:pt x="26643" y="1029390"/>
                  <a:pt x="0" y="835525"/>
                </a:cubicBezTo>
                <a:cubicBezTo>
                  <a:pt x="-26643" y="641660"/>
                  <a:pt x="13380" y="549544"/>
                  <a:pt x="0" y="286144"/>
                </a:cubicBezTo>
                <a:close/>
              </a:path>
            </a:pathLst>
          </a:custGeom>
          <a:noFill/>
          <a:ln w="38100">
            <a:solidFill>
              <a:srgbClr val="FF0000"/>
            </a:solidFill>
            <a:extLst>
              <a:ext uri="{C807C97D-BFC1-408E-A445-0C87EB9F89A2}">
                <ask:lineSketchStyleProps xmlns:ask="http://schemas.microsoft.com/office/drawing/2018/sketchyshapes" sd="4186702117">
                  <a:prstGeom prst="roundRect">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FFE75721-09F7-A6F1-F5C8-4C91BA9FF62E}"/>
              </a:ext>
            </a:extLst>
          </p:cNvPr>
          <p:cNvSpPr txBox="1"/>
          <p:nvPr/>
        </p:nvSpPr>
        <p:spPr>
          <a:xfrm>
            <a:off x="5618479" y="1249331"/>
            <a:ext cx="6472167" cy="5139869"/>
          </a:xfrm>
          <a:prstGeom prst="rect">
            <a:avLst/>
          </a:prstGeom>
          <a:solidFill>
            <a:schemeClr val="accent4">
              <a:lumMod val="20000"/>
              <a:lumOff val="80000"/>
            </a:schemeClr>
          </a:solidFill>
        </p:spPr>
        <p:txBody>
          <a:bodyPr wrap="square">
            <a:spAutoFit/>
          </a:bodyPr>
          <a:lstStyle/>
          <a:p>
            <a:pPr algn="just"/>
            <a:r>
              <a:rPr lang="en-US" sz="2000" b="1" dirty="0">
                <a:highlight>
                  <a:srgbClr val="00FF00"/>
                </a:highlight>
                <a:latin typeface="Arial" panose="020B0604020202020204" pitchFamily="34" charset="0"/>
                <a:cs typeface="Arial" panose="020B0604020202020204" pitchFamily="34" charset="0"/>
              </a:rPr>
              <a:t>2. Intervention (Doing)</a:t>
            </a:r>
          </a:p>
          <a:p>
            <a:pPr algn="just"/>
            <a:endParaRPr lang="en-US" sz="2000" b="1" dirty="0">
              <a:highlight>
                <a:srgbClr val="00FF00"/>
              </a:highligh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Activity</a:t>
            </a:r>
            <a:r>
              <a:rPr lang="en-US" dirty="0">
                <a:latin typeface="Arial" panose="020B0604020202020204" pitchFamily="34" charset="0"/>
                <a:cs typeface="Arial" panose="020B0604020202020204" pitchFamily="34" charset="0"/>
              </a:rPr>
              <a:t>: Intervening in the world to see the effect of actions.</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Questions</a:t>
            </a:r>
            <a:r>
              <a:rPr lang="en-US" dirty="0">
                <a:latin typeface="Arial" panose="020B0604020202020204" pitchFamily="34" charset="0"/>
                <a:cs typeface="Arial" panose="020B0604020202020204" pitchFamily="34" charset="0"/>
              </a:rPr>
              <a:t>: "What if I do...?" (e.g., What would happen if I do X? How can I make Y happen?)</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Examples</a:t>
            </a:r>
            <a:r>
              <a:rPr lang="en-US" dirty="0">
                <a:latin typeface="Arial" panose="020B0604020202020204" pitchFamily="34" charset="0"/>
                <a:cs typeface="Arial" panose="020B0604020202020204" pitchFamily="34" charset="0"/>
              </a:rPr>
              <a:t>: If I take aspirin, will my headache be cured? What if we ban cigarettes?</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Implications for AI</a:t>
            </a:r>
            <a:r>
              <a:rPr lang="en-US" dirty="0">
                <a:latin typeface="Arial" panose="020B0604020202020204" pitchFamily="34" charset="0"/>
                <a:cs typeface="Arial" panose="020B0604020202020204" pitchFamily="34" charset="0"/>
              </a:rPr>
              <a:t>: This level </a:t>
            </a:r>
            <a:r>
              <a:rPr lang="en-US" dirty="0">
                <a:solidFill>
                  <a:srgbClr val="0070C0"/>
                </a:solidFill>
                <a:latin typeface="Arial" panose="020B0604020202020204" pitchFamily="34" charset="0"/>
                <a:cs typeface="Arial" panose="020B0604020202020204" pitchFamily="34" charset="0"/>
              </a:rPr>
              <a:t>involves understanding causality</a:t>
            </a:r>
            <a:r>
              <a:rPr lang="en-US" dirty="0">
                <a:latin typeface="Arial" panose="020B0604020202020204" pitchFamily="34" charset="0"/>
                <a:cs typeface="Arial" panose="020B0604020202020204" pitchFamily="34" charset="0"/>
              </a:rPr>
              <a:t>—knowing not just that two variables are related, but how one can influence the other. AI systems that operate at this level are </a:t>
            </a:r>
            <a:r>
              <a:rPr lang="en-US" dirty="0">
                <a:solidFill>
                  <a:srgbClr val="0070C0"/>
                </a:solidFill>
                <a:latin typeface="Arial" panose="020B0604020202020204" pitchFamily="34" charset="0"/>
                <a:cs typeface="Arial" panose="020B0604020202020204" pitchFamily="34" charset="0"/>
              </a:rPr>
              <a:t>capable of making </a:t>
            </a:r>
            <a:r>
              <a:rPr lang="en-US" dirty="0">
                <a:latin typeface="Arial" panose="020B0604020202020204" pitchFamily="34" charset="0"/>
                <a:cs typeface="Arial" panose="020B0604020202020204" pitchFamily="34" charset="0"/>
              </a:rPr>
              <a:t>decisions based on potential outcomes of different actions. This is more complex than simple pattern recognition and requires understanding the cause-and-effect relationships in data.</a:t>
            </a:r>
          </a:p>
        </p:txBody>
      </p:sp>
    </p:spTree>
    <p:extLst>
      <p:ext uri="{BB962C8B-B14F-4D97-AF65-F5344CB8AC3E}">
        <p14:creationId xmlns:p14="http://schemas.microsoft.com/office/powerpoint/2010/main" val="1680804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CAD5-DD3B-4F9F-9C56-708FA2D59B79}"/>
              </a:ext>
            </a:extLst>
          </p:cNvPr>
          <p:cNvSpPr>
            <a:spLocks noGrp="1"/>
          </p:cNvSpPr>
          <p:nvPr>
            <p:ph type="title"/>
          </p:nvPr>
        </p:nvSpPr>
        <p:spPr>
          <a:xfrm>
            <a:off x="5618480" y="136525"/>
            <a:ext cx="5895856" cy="1018555"/>
          </a:xfrm>
        </p:spPr>
        <p:style>
          <a:lnRef idx="2">
            <a:schemeClr val="dk1"/>
          </a:lnRef>
          <a:fillRef idx="1">
            <a:schemeClr val="lt1"/>
          </a:fillRef>
          <a:effectRef idx="0">
            <a:schemeClr val="dk1"/>
          </a:effectRef>
          <a:fontRef idx="minor">
            <a:schemeClr val="dk1"/>
          </a:fontRef>
        </p:style>
        <p:txBody>
          <a:bodyPr>
            <a:noAutofit/>
          </a:bodyPr>
          <a:lstStyle/>
          <a:p>
            <a:pPr algn="ctr"/>
            <a:r>
              <a:rPr lang="en-US" sz="3600" b="1" dirty="0">
                <a:solidFill>
                  <a:schemeClr val="tx1"/>
                </a:solidFill>
                <a:latin typeface="Arial" panose="020B0604020202020204" pitchFamily="34" charset="0"/>
                <a:cs typeface="Arial" panose="020B0604020202020204" pitchFamily="34" charset="0"/>
              </a:rPr>
              <a:t>Information Technology vs. Digital Technology </a:t>
            </a:r>
          </a:p>
        </p:txBody>
      </p:sp>
      <p:sp>
        <p:nvSpPr>
          <p:cNvPr id="4" name="Footer Placeholder 3">
            <a:extLst>
              <a:ext uri="{FF2B5EF4-FFF2-40B4-BE49-F238E27FC236}">
                <a16:creationId xmlns:a16="http://schemas.microsoft.com/office/drawing/2014/main" id="{8C00AB3C-09FE-46E6-A59A-87C40B9107C5}"/>
              </a:ext>
            </a:extLst>
          </p:cNvPr>
          <p:cNvSpPr>
            <a:spLocks noGrp="1"/>
          </p:cNvSpPr>
          <p:nvPr>
            <p:ph type="ftr" sz="quarter" idx="11"/>
          </p:nvPr>
        </p:nvSpPr>
        <p:spPr>
          <a:xfrm>
            <a:off x="101353" y="6356350"/>
            <a:ext cx="4114800" cy="365125"/>
          </a:xfrm>
        </p:spPr>
        <p:txBody>
          <a:bodyPr/>
          <a:lstStyle/>
          <a:p>
            <a:r>
              <a:rPr lang="en-US" dirty="0">
                <a:latin typeface="Arial" panose="020B0604020202020204" pitchFamily="34" charset="0"/>
                <a:cs typeface="Arial" panose="020B0604020202020204" pitchFamily="34" charset="0"/>
              </a:rPr>
              <a:t>MIS 393 - Dr. Shawosh</a:t>
            </a:r>
          </a:p>
        </p:txBody>
      </p:sp>
      <p:sp>
        <p:nvSpPr>
          <p:cNvPr id="5" name="Slide Number Placeholder 4">
            <a:extLst>
              <a:ext uri="{FF2B5EF4-FFF2-40B4-BE49-F238E27FC236}">
                <a16:creationId xmlns:a16="http://schemas.microsoft.com/office/drawing/2014/main" id="{FFC48608-6F3F-417F-A0C2-A55448B056D9}"/>
              </a:ext>
            </a:extLst>
          </p:cNvPr>
          <p:cNvSpPr>
            <a:spLocks noGrp="1"/>
          </p:cNvSpPr>
          <p:nvPr>
            <p:ph type="sldNum" sz="quarter" idx="12"/>
          </p:nvPr>
        </p:nvSpPr>
        <p:spPr/>
        <p:txBody>
          <a:bodyPr/>
          <a:lstStyle/>
          <a:p>
            <a:fld id="{F14C41AA-111B-4F68-9CBB-8B375BE1FF0A}" type="slidenum">
              <a:rPr lang="en-US" smtClean="0">
                <a:latin typeface="Arial" panose="020B0604020202020204" pitchFamily="34" charset="0"/>
                <a:cs typeface="Arial" panose="020B0604020202020204" pitchFamily="34" charset="0"/>
              </a:rPr>
              <a:t>18</a:t>
            </a:fld>
            <a:endParaRPr lang="en-US">
              <a:latin typeface="Arial" panose="020B0604020202020204" pitchFamily="34" charset="0"/>
              <a:cs typeface="Arial" panose="020B0604020202020204" pitchFamily="34" charset="0"/>
            </a:endParaRPr>
          </a:p>
        </p:txBody>
      </p:sp>
      <p:pic>
        <p:nvPicPr>
          <p:cNvPr id="7" name="Picture 2" descr="Judea Pearl's Ladder of Causation. Illustrator: Maayan Hare">
            <a:extLst>
              <a:ext uri="{FF2B5EF4-FFF2-40B4-BE49-F238E27FC236}">
                <a16:creationId xmlns:a16="http://schemas.microsoft.com/office/drawing/2014/main" id="{5387A444-8410-9306-9594-B7BDC410F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912" y="11847"/>
            <a:ext cx="4551927" cy="635974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F0CD5879-92F8-F0DB-7011-379E84157485}"/>
              </a:ext>
            </a:extLst>
          </p:cNvPr>
          <p:cNvSpPr/>
          <p:nvPr/>
        </p:nvSpPr>
        <p:spPr>
          <a:xfrm>
            <a:off x="2547257" y="1119664"/>
            <a:ext cx="2892490" cy="1716832"/>
          </a:xfrm>
          <a:custGeom>
            <a:avLst/>
            <a:gdLst>
              <a:gd name="connsiteX0" fmla="*/ 0 w 2892490"/>
              <a:gd name="connsiteY0" fmla="*/ 286144 h 1716832"/>
              <a:gd name="connsiteX1" fmla="*/ 286144 w 2892490"/>
              <a:gd name="connsiteY1" fmla="*/ 0 h 1716832"/>
              <a:gd name="connsiteX2" fmla="*/ 866195 w 2892490"/>
              <a:gd name="connsiteY2" fmla="*/ 0 h 1716832"/>
              <a:gd name="connsiteX3" fmla="*/ 1446245 w 2892490"/>
              <a:gd name="connsiteY3" fmla="*/ 0 h 1716832"/>
              <a:gd name="connsiteX4" fmla="*/ 1979891 w 2892490"/>
              <a:gd name="connsiteY4" fmla="*/ 0 h 1716832"/>
              <a:gd name="connsiteX5" fmla="*/ 2606346 w 2892490"/>
              <a:gd name="connsiteY5" fmla="*/ 0 h 1716832"/>
              <a:gd name="connsiteX6" fmla="*/ 2892490 w 2892490"/>
              <a:gd name="connsiteY6" fmla="*/ 286144 h 1716832"/>
              <a:gd name="connsiteX7" fmla="*/ 2892490 w 2892490"/>
              <a:gd name="connsiteY7" fmla="*/ 824080 h 1716832"/>
              <a:gd name="connsiteX8" fmla="*/ 2892490 w 2892490"/>
              <a:gd name="connsiteY8" fmla="*/ 1430688 h 1716832"/>
              <a:gd name="connsiteX9" fmla="*/ 2606346 w 2892490"/>
              <a:gd name="connsiteY9" fmla="*/ 1716832 h 1716832"/>
              <a:gd name="connsiteX10" fmla="*/ 2026296 w 2892490"/>
              <a:gd name="connsiteY10" fmla="*/ 1716832 h 1716832"/>
              <a:gd name="connsiteX11" fmla="*/ 1399841 w 2892490"/>
              <a:gd name="connsiteY11" fmla="*/ 1716832 h 1716832"/>
              <a:gd name="connsiteX12" fmla="*/ 819790 w 2892490"/>
              <a:gd name="connsiteY12" fmla="*/ 1716832 h 1716832"/>
              <a:gd name="connsiteX13" fmla="*/ 286144 w 2892490"/>
              <a:gd name="connsiteY13" fmla="*/ 1716832 h 1716832"/>
              <a:gd name="connsiteX14" fmla="*/ 0 w 2892490"/>
              <a:gd name="connsiteY14" fmla="*/ 1430688 h 1716832"/>
              <a:gd name="connsiteX15" fmla="*/ 0 w 2892490"/>
              <a:gd name="connsiteY15" fmla="*/ 835525 h 1716832"/>
              <a:gd name="connsiteX16" fmla="*/ 0 w 2892490"/>
              <a:gd name="connsiteY16" fmla="*/ 286144 h 171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92490" h="1716832" extrusionOk="0">
                <a:moveTo>
                  <a:pt x="0" y="286144"/>
                </a:moveTo>
                <a:cubicBezTo>
                  <a:pt x="38" y="114688"/>
                  <a:pt x="124519" y="9965"/>
                  <a:pt x="286144" y="0"/>
                </a:cubicBezTo>
                <a:cubicBezTo>
                  <a:pt x="574457" y="17040"/>
                  <a:pt x="733540" y="25342"/>
                  <a:pt x="866195" y="0"/>
                </a:cubicBezTo>
                <a:cubicBezTo>
                  <a:pt x="998850" y="-25342"/>
                  <a:pt x="1169801" y="-24992"/>
                  <a:pt x="1446245" y="0"/>
                </a:cubicBezTo>
                <a:cubicBezTo>
                  <a:pt x="1722689" y="24992"/>
                  <a:pt x="1796088" y="5014"/>
                  <a:pt x="1979891" y="0"/>
                </a:cubicBezTo>
                <a:cubicBezTo>
                  <a:pt x="2163694" y="-5014"/>
                  <a:pt x="2452027" y="23397"/>
                  <a:pt x="2606346" y="0"/>
                </a:cubicBezTo>
                <a:cubicBezTo>
                  <a:pt x="2778777" y="32072"/>
                  <a:pt x="2901680" y="108578"/>
                  <a:pt x="2892490" y="286144"/>
                </a:cubicBezTo>
                <a:cubicBezTo>
                  <a:pt x="2881128" y="551745"/>
                  <a:pt x="2898380" y="663998"/>
                  <a:pt x="2892490" y="824080"/>
                </a:cubicBezTo>
                <a:cubicBezTo>
                  <a:pt x="2886600" y="984162"/>
                  <a:pt x="2892848" y="1200614"/>
                  <a:pt x="2892490" y="1430688"/>
                </a:cubicBezTo>
                <a:cubicBezTo>
                  <a:pt x="2872457" y="1612242"/>
                  <a:pt x="2761075" y="1725733"/>
                  <a:pt x="2606346" y="1716832"/>
                </a:cubicBezTo>
                <a:cubicBezTo>
                  <a:pt x="2341229" y="1723722"/>
                  <a:pt x="2223066" y="1693084"/>
                  <a:pt x="2026296" y="1716832"/>
                </a:cubicBezTo>
                <a:cubicBezTo>
                  <a:pt x="1829526" y="1740581"/>
                  <a:pt x="1650903" y="1717181"/>
                  <a:pt x="1399841" y="1716832"/>
                </a:cubicBezTo>
                <a:cubicBezTo>
                  <a:pt x="1148779" y="1716483"/>
                  <a:pt x="1094874" y="1735288"/>
                  <a:pt x="819790" y="1716832"/>
                </a:cubicBezTo>
                <a:cubicBezTo>
                  <a:pt x="544706" y="1698376"/>
                  <a:pt x="432963" y="1701406"/>
                  <a:pt x="286144" y="1716832"/>
                </a:cubicBezTo>
                <a:cubicBezTo>
                  <a:pt x="122736" y="1732114"/>
                  <a:pt x="6916" y="1600797"/>
                  <a:pt x="0" y="1430688"/>
                </a:cubicBezTo>
                <a:cubicBezTo>
                  <a:pt x="25204" y="1157117"/>
                  <a:pt x="26643" y="1029390"/>
                  <a:pt x="0" y="835525"/>
                </a:cubicBezTo>
                <a:cubicBezTo>
                  <a:pt x="-26643" y="641660"/>
                  <a:pt x="13380" y="549544"/>
                  <a:pt x="0" y="286144"/>
                </a:cubicBezTo>
                <a:close/>
              </a:path>
            </a:pathLst>
          </a:custGeom>
          <a:noFill/>
          <a:ln w="38100">
            <a:solidFill>
              <a:srgbClr val="FF0000"/>
            </a:solidFill>
            <a:extLst>
              <a:ext uri="{C807C97D-BFC1-408E-A445-0C87EB9F89A2}">
                <ask:lineSketchStyleProps xmlns:ask="http://schemas.microsoft.com/office/drawing/2018/sketchyshapes" sd="4186702117">
                  <a:prstGeom prst="roundRect">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E84F9BCD-9573-410D-95F8-A2C29995D662}"/>
              </a:ext>
            </a:extLst>
          </p:cNvPr>
          <p:cNvSpPr txBox="1"/>
          <p:nvPr/>
        </p:nvSpPr>
        <p:spPr>
          <a:xfrm>
            <a:off x="5618479" y="1355018"/>
            <a:ext cx="6371357" cy="5016758"/>
          </a:xfrm>
          <a:prstGeom prst="rect">
            <a:avLst/>
          </a:prstGeom>
          <a:solidFill>
            <a:schemeClr val="accent6">
              <a:lumMod val="20000"/>
              <a:lumOff val="80000"/>
            </a:schemeClr>
          </a:solidFill>
        </p:spPr>
        <p:txBody>
          <a:bodyPr wrap="square">
            <a:spAutoFit/>
          </a:bodyPr>
          <a:lstStyle/>
          <a:p>
            <a:pPr algn="just"/>
            <a:r>
              <a:rPr lang="en-US" sz="2000" b="1" dirty="0">
                <a:highlight>
                  <a:srgbClr val="00FF00"/>
                </a:highlight>
                <a:latin typeface="Arial" panose="020B0604020202020204" pitchFamily="34" charset="0"/>
                <a:cs typeface="Arial" panose="020B0604020202020204" pitchFamily="34" charset="0"/>
              </a:rPr>
              <a:t>3. Counterfactuals (Imagining)</a:t>
            </a:r>
          </a:p>
          <a:p>
            <a:pPr algn="just"/>
            <a:endParaRPr lang="en-US" sz="2000" b="1" dirty="0">
              <a:highlight>
                <a:srgbClr val="00FF00"/>
              </a:highlight>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750" b="1" dirty="0">
                <a:latin typeface="Arial" panose="020B0604020202020204" pitchFamily="34" charset="0"/>
                <a:cs typeface="Arial" panose="020B0604020202020204" pitchFamily="34" charset="0"/>
              </a:rPr>
              <a:t>Activity</a:t>
            </a:r>
            <a:r>
              <a:rPr lang="en-US" sz="1750" dirty="0">
                <a:latin typeface="Arial" panose="020B0604020202020204" pitchFamily="34" charset="0"/>
                <a:cs typeface="Arial" panose="020B0604020202020204" pitchFamily="34" charset="0"/>
              </a:rPr>
              <a:t>: Imagining alternate realities or understanding what could have been.</a:t>
            </a:r>
          </a:p>
          <a:p>
            <a:pPr marL="285750" indent="-285750" algn="just">
              <a:buFont typeface="Arial" panose="020B0604020202020204" pitchFamily="34" charset="0"/>
              <a:buChar char="•"/>
            </a:pPr>
            <a:endParaRPr lang="en-US" sz="175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750" b="1" dirty="0">
                <a:latin typeface="Arial" panose="020B0604020202020204" pitchFamily="34" charset="0"/>
                <a:cs typeface="Arial" panose="020B0604020202020204" pitchFamily="34" charset="0"/>
              </a:rPr>
              <a:t>Questions</a:t>
            </a:r>
            <a:r>
              <a:rPr lang="en-US" sz="1750" dirty="0">
                <a:latin typeface="Arial" panose="020B0604020202020204" pitchFamily="34" charset="0"/>
                <a:cs typeface="Arial" panose="020B0604020202020204" pitchFamily="34" charset="0"/>
              </a:rPr>
              <a:t>: "What if I had done...?" (e.g., What if X had not occurred? What if I had acted differently?)</a:t>
            </a:r>
          </a:p>
          <a:p>
            <a:pPr marL="285750" indent="-285750" algn="just">
              <a:buFont typeface="Arial" panose="020B0604020202020204" pitchFamily="34" charset="0"/>
              <a:buChar char="•"/>
            </a:pPr>
            <a:endParaRPr lang="en-US" sz="175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750" b="1" dirty="0">
                <a:latin typeface="Arial" panose="020B0604020202020204" pitchFamily="34" charset="0"/>
                <a:cs typeface="Arial" panose="020B0604020202020204" pitchFamily="34" charset="0"/>
              </a:rPr>
              <a:t>Examples</a:t>
            </a:r>
            <a:r>
              <a:rPr lang="en-US" sz="1750" dirty="0">
                <a:latin typeface="Arial" panose="020B0604020202020204" pitchFamily="34" charset="0"/>
                <a:cs typeface="Arial" panose="020B0604020202020204" pitchFamily="34" charset="0"/>
              </a:rPr>
              <a:t>: Was it the aspirin that stopped my headache? Would Kennedy be alive if Oswald had not killed him?</a:t>
            </a:r>
          </a:p>
          <a:p>
            <a:pPr marL="285750" indent="-285750" algn="just">
              <a:buFont typeface="Arial" panose="020B0604020202020204" pitchFamily="34" charset="0"/>
              <a:buChar char="•"/>
            </a:pPr>
            <a:endParaRPr lang="en-US" sz="175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750" b="1" dirty="0">
                <a:latin typeface="Arial" panose="020B0604020202020204" pitchFamily="34" charset="0"/>
                <a:cs typeface="Arial" panose="020B0604020202020204" pitchFamily="34" charset="0"/>
              </a:rPr>
              <a:t>Implications for AI</a:t>
            </a:r>
            <a:r>
              <a:rPr lang="en-US" sz="1750" dirty="0">
                <a:latin typeface="Arial" panose="020B0604020202020204" pitchFamily="34" charset="0"/>
                <a:cs typeface="Arial" panose="020B0604020202020204" pitchFamily="34" charset="0"/>
              </a:rPr>
              <a:t>: This is the </a:t>
            </a:r>
            <a:r>
              <a:rPr lang="en-US" sz="1750" dirty="0">
                <a:solidFill>
                  <a:srgbClr val="0070C0"/>
                </a:solidFill>
                <a:latin typeface="Arial" panose="020B0604020202020204" pitchFamily="34" charset="0"/>
                <a:cs typeface="Arial" panose="020B0604020202020204" pitchFamily="34" charset="0"/>
              </a:rPr>
              <a:t>highest level of causal reasoning and involves deep understanding and reasoning about possible worlds that differ from the actual one</a:t>
            </a:r>
            <a:r>
              <a:rPr lang="en-US" sz="1750" dirty="0">
                <a:latin typeface="Arial" panose="020B0604020202020204" pitchFamily="34" charset="0"/>
                <a:cs typeface="Arial" panose="020B0604020202020204" pitchFamily="34" charset="0"/>
              </a:rPr>
              <a:t>. AI systems capable of counterfactual reasoning could simulate and analyze alternate scenarios, allowing them to explain decisions, explore hypothetical outcomes, and provide more robust decision-making capabilities.</a:t>
            </a:r>
          </a:p>
        </p:txBody>
      </p:sp>
    </p:spTree>
    <p:extLst>
      <p:ext uri="{BB962C8B-B14F-4D97-AF65-F5344CB8AC3E}">
        <p14:creationId xmlns:p14="http://schemas.microsoft.com/office/powerpoint/2010/main" val="2796430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CAD5-DD3B-4F9F-9C56-708FA2D59B79}"/>
              </a:ext>
            </a:extLst>
          </p:cNvPr>
          <p:cNvSpPr>
            <a:spLocks noGrp="1"/>
          </p:cNvSpPr>
          <p:nvPr>
            <p:ph type="title"/>
          </p:nvPr>
        </p:nvSpPr>
        <p:spPr>
          <a:xfrm>
            <a:off x="609600" y="136525"/>
            <a:ext cx="10904736" cy="1018555"/>
          </a:xfrm>
        </p:spPr>
        <p:style>
          <a:lnRef idx="2">
            <a:schemeClr val="dk1"/>
          </a:lnRef>
          <a:fillRef idx="1">
            <a:schemeClr val="lt1"/>
          </a:fillRef>
          <a:effectRef idx="0">
            <a:schemeClr val="dk1"/>
          </a:effectRef>
          <a:fontRef idx="minor">
            <a:schemeClr val="dk1"/>
          </a:fontRef>
        </p:style>
        <p:txBody>
          <a:bodyPr>
            <a:noAutofit/>
          </a:bodyPr>
          <a:lstStyle/>
          <a:p>
            <a:pPr algn="ctr"/>
            <a:r>
              <a:rPr lang="en-US" sz="3600" b="1" dirty="0">
                <a:solidFill>
                  <a:schemeClr val="tx1"/>
                </a:solidFill>
                <a:latin typeface="Arial" panose="020B0604020202020204" pitchFamily="34" charset="0"/>
                <a:cs typeface="Arial" panose="020B0604020202020204" pitchFamily="34" charset="0"/>
              </a:rPr>
              <a:t>Information Technology vs. Digital Technology </a:t>
            </a:r>
          </a:p>
        </p:txBody>
      </p:sp>
      <p:sp>
        <p:nvSpPr>
          <p:cNvPr id="4" name="Footer Placeholder 3">
            <a:extLst>
              <a:ext uri="{FF2B5EF4-FFF2-40B4-BE49-F238E27FC236}">
                <a16:creationId xmlns:a16="http://schemas.microsoft.com/office/drawing/2014/main" id="{8C00AB3C-09FE-46E6-A59A-87C40B9107C5}"/>
              </a:ext>
            </a:extLst>
          </p:cNvPr>
          <p:cNvSpPr>
            <a:spLocks noGrp="1"/>
          </p:cNvSpPr>
          <p:nvPr>
            <p:ph type="ftr" sz="quarter" idx="11"/>
          </p:nvPr>
        </p:nvSpPr>
        <p:spPr>
          <a:xfrm>
            <a:off x="101353" y="6356350"/>
            <a:ext cx="4114800" cy="365125"/>
          </a:xfrm>
        </p:spPr>
        <p:txBody>
          <a:bodyPr/>
          <a:lstStyle/>
          <a:p>
            <a:r>
              <a:rPr lang="en-US" dirty="0">
                <a:latin typeface="Arial" panose="020B0604020202020204" pitchFamily="34" charset="0"/>
                <a:cs typeface="Arial" panose="020B0604020202020204" pitchFamily="34" charset="0"/>
              </a:rPr>
              <a:t>MIS 393 - Dr. Shawosh</a:t>
            </a:r>
          </a:p>
        </p:txBody>
      </p:sp>
      <p:sp>
        <p:nvSpPr>
          <p:cNvPr id="5" name="Slide Number Placeholder 4">
            <a:extLst>
              <a:ext uri="{FF2B5EF4-FFF2-40B4-BE49-F238E27FC236}">
                <a16:creationId xmlns:a16="http://schemas.microsoft.com/office/drawing/2014/main" id="{FFC48608-6F3F-417F-A0C2-A55448B056D9}"/>
              </a:ext>
            </a:extLst>
          </p:cNvPr>
          <p:cNvSpPr>
            <a:spLocks noGrp="1"/>
          </p:cNvSpPr>
          <p:nvPr>
            <p:ph type="sldNum" sz="quarter" idx="12"/>
          </p:nvPr>
        </p:nvSpPr>
        <p:spPr/>
        <p:txBody>
          <a:bodyPr/>
          <a:lstStyle/>
          <a:p>
            <a:fld id="{F14C41AA-111B-4F68-9CBB-8B375BE1FF0A}" type="slidenum">
              <a:rPr lang="en-US" smtClean="0">
                <a:latin typeface="Arial" panose="020B0604020202020204" pitchFamily="34" charset="0"/>
                <a:cs typeface="Arial" panose="020B0604020202020204" pitchFamily="34" charset="0"/>
              </a:rPr>
              <a:t>19</a:t>
            </a:fld>
            <a:endParaRPr lang="en-US">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D6C7DF-BB99-59C6-423D-43653E118CFC}"/>
              </a:ext>
            </a:extLst>
          </p:cNvPr>
          <p:cNvSpPr txBox="1"/>
          <p:nvPr/>
        </p:nvSpPr>
        <p:spPr>
          <a:xfrm>
            <a:off x="609600" y="1540084"/>
            <a:ext cx="10904736" cy="4862870"/>
          </a:xfrm>
          <a:prstGeom prst="rect">
            <a:avLst/>
          </a:prstGeom>
          <a:noFill/>
        </p:spPr>
        <p:txBody>
          <a:bodyPr wrap="square">
            <a:spAutoFit/>
          </a:bodyPr>
          <a:lstStyle/>
          <a:p>
            <a:pPr algn="just"/>
            <a:r>
              <a:rPr lang="en-US" sz="2400" b="1" dirty="0">
                <a:solidFill>
                  <a:srgbClr val="FF0000"/>
                </a:solidFill>
                <a:latin typeface="Arial" panose="020B0604020202020204" pitchFamily="34" charset="0"/>
                <a:cs typeface="Arial" panose="020B0604020202020204" pitchFamily="34" charset="0"/>
              </a:rPr>
              <a:t>What It Tells Us About AI?</a:t>
            </a:r>
          </a:p>
          <a:p>
            <a:pPr algn="just"/>
            <a:endParaRPr lang="en-US" sz="2000" b="1"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dirty="0">
                <a:solidFill>
                  <a:srgbClr val="0070C0"/>
                </a:solidFill>
                <a:latin typeface="Arial" panose="020B0604020202020204" pitchFamily="34" charset="0"/>
                <a:cs typeface="Arial" panose="020B0604020202020204" pitchFamily="34" charset="0"/>
              </a:rPr>
              <a:t>Current AI Systems</a:t>
            </a:r>
            <a:r>
              <a:rPr lang="en-US" sz="2000" dirty="0">
                <a:solidFill>
                  <a:srgbClr val="0070C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Most AI today operates primarily at the </a:t>
            </a:r>
            <a:r>
              <a:rPr lang="en-US" sz="2000" b="1" dirty="0">
                <a:latin typeface="Arial" panose="020B0604020202020204" pitchFamily="34" charset="0"/>
                <a:cs typeface="Arial" panose="020B0604020202020204" pitchFamily="34" charset="0"/>
              </a:rPr>
              <a:t>association</a:t>
            </a:r>
            <a:r>
              <a:rPr lang="en-US" sz="2000" dirty="0">
                <a:latin typeface="Arial" panose="020B0604020202020204" pitchFamily="34" charset="0"/>
                <a:cs typeface="Arial" panose="020B0604020202020204" pitchFamily="34" charset="0"/>
              </a:rPr>
              <a:t> level, where models predict outcomes based on observed correlations without understanding the underlying causal mechanisms.</a:t>
            </a:r>
          </a:p>
          <a:p>
            <a:pPr marL="171450" indent="-171450" algn="just">
              <a:buFont typeface="Arial" panose="020B0604020202020204" pitchFamily="34" charset="0"/>
              <a:buChar char="•"/>
            </a:pPr>
            <a:endParaRPr lang="en-US" sz="1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dirty="0">
                <a:solidFill>
                  <a:srgbClr val="0070C0"/>
                </a:solidFill>
                <a:latin typeface="Arial" panose="020B0604020202020204" pitchFamily="34" charset="0"/>
                <a:cs typeface="Arial" panose="020B0604020202020204" pitchFamily="34" charset="0"/>
              </a:rPr>
              <a:t>Advancing AI</a:t>
            </a:r>
            <a:r>
              <a:rPr lang="en-US" sz="2000" dirty="0">
                <a:solidFill>
                  <a:srgbClr val="0070C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To reach the </a:t>
            </a:r>
            <a:r>
              <a:rPr lang="en-US" sz="2000" b="1" dirty="0">
                <a:latin typeface="Arial" panose="020B0604020202020204" pitchFamily="34" charset="0"/>
                <a:cs typeface="Arial" panose="020B0604020202020204" pitchFamily="34" charset="0"/>
              </a:rPr>
              <a:t>intervention</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counterfactual</a:t>
            </a:r>
            <a:r>
              <a:rPr lang="en-US" sz="2000" dirty="0">
                <a:latin typeface="Arial" panose="020B0604020202020204" pitchFamily="34" charset="0"/>
                <a:cs typeface="Arial" panose="020B0604020202020204" pitchFamily="34" charset="0"/>
              </a:rPr>
              <a:t> levels, AI systems need to be able to reason about causality, not just correlation. This would enable them to understand the impact of their actions and reason about hypothetical scenarios, making them more powerful, explainable, and capable of generalizing across different contexts.</a:t>
            </a:r>
          </a:p>
          <a:p>
            <a:pPr marL="171450" indent="-171450" algn="just">
              <a:buFont typeface="Arial" panose="020B0604020202020204" pitchFamily="34" charset="0"/>
              <a:buChar char="•"/>
            </a:pPr>
            <a:endParaRPr lang="en-US" sz="1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dirty="0">
                <a:solidFill>
                  <a:srgbClr val="0070C0"/>
                </a:solidFill>
                <a:latin typeface="Arial" panose="020B0604020202020204" pitchFamily="34" charset="0"/>
                <a:cs typeface="Arial" panose="020B0604020202020204" pitchFamily="34" charset="0"/>
              </a:rPr>
              <a:t>The Future of AI</a:t>
            </a:r>
            <a:r>
              <a:rPr lang="en-US" sz="2000" dirty="0">
                <a:solidFill>
                  <a:srgbClr val="0070C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As AI progresses, the goal is to develop systems that can operate at all three levels, moving from mere pattern recognition to deeper causal reasoning and decision-making. This would allow AI to not only predict outcomes but also understand and manipulate the causes behind them, ultimately making AI more aligned with human reasoning and better suited for complex real-world tasks.</a:t>
            </a:r>
          </a:p>
        </p:txBody>
      </p:sp>
    </p:spTree>
    <p:extLst>
      <p:ext uri="{BB962C8B-B14F-4D97-AF65-F5344CB8AC3E}">
        <p14:creationId xmlns:p14="http://schemas.microsoft.com/office/powerpoint/2010/main" val="1549842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ow to Prepare for the Fourth Industrial Revolution | Interim Executives">
            <a:extLst>
              <a:ext uri="{FF2B5EF4-FFF2-40B4-BE49-F238E27FC236}">
                <a16:creationId xmlns:a16="http://schemas.microsoft.com/office/drawing/2014/main" id="{E1B236A9-8DEF-4507-7FB5-826898A8DB85}"/>
              </a:ext>
            </a:extLst>
          </p:cNvPr>
          <p:cNvPicPr>
            <a:picLocks noChangeAspect="1" noChangeArrowheads="1"/>
          </p:cNvPicPr>
          <p:nvPr/>
        </p:nvPicPr>
        <p:blipFill rotWithShape="1">
          <a:blip r:embed="rId2">
            <a:alphaModFix amt="10000"/>
            <a:extLst>
              <a:ext uri="{28A0092B-C50C-407E-A947-70E740481C1C}">
                <a14:useLocalDpi xmlns:a14="http://schemas.microsoft.com/office/drawing/2010/main" val="0"/>
              </a:ext>
            </a:extLst>
          </a:blip>
          <a:srcRect b="46616"/>
          <a:stretch/>
        </p:blipFill>
        <p:spPr bwMode="auto">
          <a:xfrm>
            <a:off x="0" y="1812925"/>
            <a:ext cx="12192000" cy="29661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711A39-6F06-4F77-8B9D-D4FC19AAD9E6}"/>
              </a:ext>
            </a:extLst>
          </p:cNvPr>
          <p:cNvSpPr>
            <a:spLocks noGrp="1"/>
          </p:cNvSpPr>
          <p:nvPr>
            <p:ph type="ctrTitle"/>
          </p:nvPr>
        </p:nvSpPr>
        <p:spPr>
          <a:xfrm>
            <a:off x="1524000" y="2102195"/>
            <a:ext cx="9144000" cy="2387600"/>
          </a:xfrm>
        </p:spPr>
        <p:txBody>
          <a:bodyPr>
            <a:normAutofit fontScale="90000"/>
          </a:bodyPr>
          <a:lstStyle/>
          <a:p>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t>History of Technological Revolution: The Four Industrial Revolutions</a:t>
            </a:r>
          </a:p>
        </p:txBody>
      </p:sp>
      <p:sp>
        <p:nvSpPr>
          <p:cNvPr id="5" name="Slide Number Placeholder 4">
            <a:extLst>
              <a:ext uri="{FF2B5EF4-FFF2-40B4-BE49-F238E27FC236}">
                <a16:creationId xmlns:a16="http://schemas.microsoft.com/office/drawing/2014/main" id="{96BC5568-9892-4249-A470-199823D52BA9}"/>
              </a:ext>
            </a:extLst>
          </p:cNvPr>
          <p:cNvSpPr>
            <a:spLocks noGrp="1"/>
          </p:cNvSpPr>
          <p:nvPr>
            <p:ph type="sldNum" sz="quarter" idx="12"/>
          </p:nvPr>
        </p:nvSpPr>
        <p:spPr/>
        <p:txBody>
          <a:bodyPr/>
          <a:lstStyle/>
          <a:p>
            <a:fld id="{F14C41AA-111B-4F68-9CBB-8B375BE1FF0A}" type="slidenum">
              <a:rPr lang="en-US" smtClean="0"/>
              <a:t>2</a:t>
            </a:fld>
            <a:endParaRPr lang="en-US"/>
          </a:p>
        </p:txBody>
      </p:sp>
      <p:pic>
        <p:nvPicPr>
          <p:cNvPr id="1026" name="Picture 2">
            <a:extLst>
              <a:ext uri="{FF2B5EF4-FFF2-40B4-BE49-F238E27FC236}">
                <a16:creationId xmlns:a16="http://schemas.microsoft.com/office/drawing/2014/main" id="{03DBDF85-C768-41F1-A827-29ADA676D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35" y="23813"/>
            <a:ext cx="3524790" cy="8123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HYS 102 at KFUPM">
            <a:extLst>
              <a:ext uri="{FF2B5EF4-FFF2-40B4-BE49-F238E27FC236}">
                <a16:creationId xmlns:a16="http://schemas.microsoft.com/office/drawing/2014/main" id="{AC68A264-EC38-4F45-A960-E614F85084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540" y="89351"/>
            <a:ext cx="3667125" cy="681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26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CAD5-DD3B-4F9F-9C56-708FA2D59B79}"/>
              </a:ext>
            </a:extLst>
          </p:cNvPr>
          <p:cNvSpPr>
            <a:spLocks noGrp="1"/>
          </p:cNvSpPr>
          <p:nvPr>
            <p:ph type="title"/>
          </p:nvPr>
        </p:nvSpPr>
        <p:spPr>
          <a:xfrm>
            <a:off x="850777" y="356248"/>
            <a:ext cx="10515600" cy="1325563"/>
          </a:xfrm>
        </p:spPr>
        <p:txBody>
          <a:bodyPr/>
          <a:lstStyle/>
          <a:p>
            <a:r>
              <a:rPr lang="en-US" b="1" dirty="0">
                <a:latin typeface="Arial" panose="020B0604020202020204" pitchFamily="34" charset="0"/>
                <a:cs typeface="Arial" panose="020B0604020202020204" pitchFamily="34" charset="0"/>
              </a:rPr>
              <a:t>Objectives</a:t>
            </a:r>
          </a:p>
        </p:txBody>
      </p:sp>
      <p:sp>
        <p:nvSpPr>
          <p:cNvPr id="3" name="Content Placeholder 2">
            <a:extLst>
              <a:ext uri="{FF2B5EF4-FFF2-40B4-BE49-F238E27FC236}">
                <a16:creationId xmlns:a16="http://schemas.microsoft.com/office/drawing/2014/main" id="{F027E960-058E-40F6-9443-B9787B36A6CA}"/>
              </a:ext>
            </a:extLst>
          </p:cNvPr>
          <p:cNvSpPr>
            <a:spLocks noGrp="1"/>
          </p:cNvSpPr>
          <p:nvPr>
            <p:ph idx="1"/>
          </p:nvPr>
        </p:nvSpPr>
        <p:spPr>
          <a:xfrm>
            <a:off x="518160" y="1825625"/>
            <a:ext cx="11521440" cy="4351338"/>
          </a:xfrm>
        </p:spPr>
        <p:txBody>
          <a:bodyPr/>
          <a:lstStyle/>
          <a:p>
            <a:r>
              <a:rPr lang="en-US" dirty="0">
                <a:latin typeface="Arial" panose="020B0604020202020204" pitchFamily="34" charset="0"/>
                <a:cs typeface="Arial" panose="020B0604020202020204" pitchFamily="34" charset="0"/>
              </a:rPr>
              <a:t>Understand the </a:t>
            </a:r>
            <a:r>
              <a:rPr lang="en-US" u="sng" dirty="0">
                <a:latin typeface="Arial" panose="020B0604020202020204" pitchFamily="34" charset="0"/>
                <a:cs typeface="Arial" panose="020B0604020202020204" pitchFamily="34" charset="0"/>
              </a:rPr>
              <a:t>Historical Context of Technological Evolution</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Analyze the </a:t>
            </a:r>
            <a:r>
              <a:rPr lang="en-US" u="sng" dirty="0">
                <a:latin typeface="Arial" panose="020B0604020202020204" pitchFamily="34" charset="0"/>
                <a:cs typeface="Arial" panose="020B0604020202020204" pitchFamily="34" charset="0"/>
              </a:rPr>
              <a:t>Impact</a:t>
            </a:r>
            <a:r>
              <a:rPr lang="en-US" dirty="0">
                <a:latin typeface="Arial" panose="020B0604020202020204" pitchFamily="34" charset="0"/>
                <a:cs typeface="Arial" panose="020B0604020202020204" pitchFamily="34" charset="0"/>
              </a:rPr>
              <a:t> of Revolutions on </a:t>
            </a:r>
            <a:r>
              <a:rPr lang="en-US" u="sng" dirty="0">
                <a:latin typeface="Arial" panose="020B0604020202020204" pitchFamily="34" charset="0"/>
                <a:cs typeface="Arial" panose="020B0604020202020204" pitchFamily="34" charset="0"/>
              </a:rPr>
              <a:t>Society</a:t>
            </a:r>
            <a:r>
              <a:rPr lang="en-US" dirty="0">
                <a:latin typeface="Arial" panose="020B0604020202020204" pitchFamily="34" charset="0"/>
                <a:cs typeface="Arial" panose="020B0604020202020204" pitchFamily="34" charset="0"/>
              </a:rPr>
              <a:t> and </a:t>
            </a:r>
            <a:r>
              <a:rPr lang="en-US" u="sng" dirty="0">
                <a:latin typeface="Arial" panose="020B0604020202020204" pitchFamily="34" charset="0"/>
                <a:cs typeface="Arial" panose="020B0604020202020204" pitchFamily="34" charset="0"/>
              </a:rPr>
              <a:t>Economy</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Differentiate Between </a:t>
            </a:r>
            <a:r>
              <a:rPr lang="en-US" u="sng" dirty="0">
                <a:latin typeface="Arial" panose="020B0604020202020204" pitchFamily="34" charset="0"/>
                <a:cs typeface="Arial" panose="020B0604020202020204" pitchFamily="34" charset="0"/>
              </a:rPr>
              <a:t>Information Technology </a:t>
            </a:r>
            <a:r>
              <a:rPr lang="en-US" dirty="0">
                <a:latin typeface="Arial" panose="020B0604020202020204" pitchFamily="34" charset="0"/>
                <a:cs typeface="Arial" panose="020B0604020202020204" pitchFamily="34" charset="0"/>
              </a:rPr>
              <a:t>and </a:t>
            </a:r>
            <a:r>
              <a:rPr lang="en-US" u="sng" dirty="0">
                <a:latin typeface="Arial" panose="020B0604020202020204" pitchFamily="34" charset="0"/>
                <a:cs typeface="Arial" panose="020B0604020202020204" pitchFamily="34" charset="0"/>
              </a:rPr>
              <a:t>Digital Technology</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Understand the </a:t>
            </a:r>
            <a:r>
              <a:rPr lang="en-US" u="sng" dirty="0">
                <a:latin typeface="Arial" panose="020B0604020202020204" pitchFamily="34" charset="0"/>
                <a:cs typeface="Arial" panose="020B0604020202020204" pitchFamily="34" charset="0"/>
              </a:rPr>
              <a:t>Levels</a:t>
            </a:r>
            <a:r>
              <a:rPr lang="en-US" dirty="0">
                <a:latin typeface="Arial" panose="020B0604020202020204" pitchFamily="34" charset="0"/>
                <a:cs typeface="Arial" panose="020B0604020202020204" pitchFamily="34" charset="0"/>
              </a:rPr>
              <a:t> of </a:t>
            </a:r>
            <a:r>
              <a:rPr lang="en-US" u="sng" dirty="0">
                <a:latin typeface="Arial" panose="020B0604020202020204" pitchFamily="34" charset="0"/>
                <a:cs typeface="Arial" panose="020B0604020202020204" pitchFamily="34" charset="0"/>
              </a:rPr>
              <a:t>Artificial Intelligence</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8C00AB3C-09FE-46E6-A59A-87C40B9107C5}"/>
              </a:ext>
            </a:extLst>
          </p:cNvPr>
          <p:cNvSpPr>
            <a:spLocks noGrp="1"/>
          </p:cNvSpPr>
          <p:nvPr>
            <p:ph type="ftr" sz="quarter" idx="11"/>
          </p:nvPr>
        </p:nvSpPr>
        <p:spPr>
          <a:xfrm>
            <a:off x="114300" y="6356350"/>
            <a:ext cx="4114800" cy="365125"/>
          </a:xfrm>
        </p:spPr>
        <p:txBody>
          <a:bodyPr/>
          <a:lstStyle/>
          <a:p>
            <a:r>
              <a:rPr lang="en-US" dirty="0">
                <a:latin typeface="Arial" panose="020B0604020202020204" pitchFamily="34" charset="0"/>
                <a:cs typeface="Arial" panose="020B0604020202020204" pitchFamily="34" charset="0"/>
              </a:rPr>
              <a:t>MIS 393 - Dr. Shawosh</a:t>
            </a:r>
          </a:p>
        </p:txBody>
      </p:sp>
      <p:sp>
        <p:nvSpPr>
          <p:cNvPr id="5" name="Slide Number Placeholder 4">
            <a:extLst>
              <a:ext uri="{FF2B5EF4-FFF2-40B4-BE49-F238E27FC236}">
                <a16:creationId xmlns:a16="http://schemas.microsoft.com/office/drawing/2014/main" id="{FFC48608-6F3F-417F-A0C2-A55448B056D9}"/>
              </a:ext>
            </a:extLst>
          </p:cNvPr>
          <p:cNvSpPr>
            <a:spLocks noGrp="1"/>
          </p:cNvSpPr>
          <p:nvPr>
            <p:ph type="sldNum" sz="quarter" idx="12"/>
          </p:nvPr>
        </p:nvSpPr>
        <p:spPr/>
        <p:txBody>
          <a:bodyPr/>
          <a:lstStyle/>
          <a:p>
            <a:fld id="{F14C41AA-111B-4F68-9CBB-8B375BE1FF0A}" type="slidenum">
              <a:rPr lang="en-US" smtClean="0">
                <a:latin typeface="Arial" panose="020B0604020202020204" pitchFamily="34" charset="0"/>
                <a:cs typeface="Arial" panose="020B0604020202020204" pitchFamily="34" charset="0"/>
              </a:rPr>
              <a:t>3</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6601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CAD5-DD3B-4F9F-9C56-708FA2D59B79}"/>
              </a:ext>
            </a:extLst>
          </p:cNvPr>
          <p:cNvSpPr>
            <a:spLocks noGrp="1"/>
          </p:cNvSpPr>
          <p:nvPr>
            <p:ph type="title"/>
          </p:nvPr>
        </p:nvSpPr>
        <p:spPr>
          <a:xfrm>
            <a:off x="346227" y="136525"/>
            <a:ext cx="11168109" cy="887267"/>
          </a:xfrm>
        </p:spPr>
        <p:style>
          <a:lnRef idx="2">
            <a:schemeClr val="dk1"/>
          </a:lnRef>
          <a:fillRef idx="1">
            <a:schemeClr val="lt1"/>
          </a:fillRef>
          <a:effectRef idx="0">
            <a:schemeClr val="dk1"/>
          </a:effectRef>
          <a:fontRef idx="minor">
            <a:schemeClr val="dk1"/>
          </a:fontRef>
        </p:style>
        <p:txBody>
          <a:bodyPr/>
          <a:lstStyle/>
          <a:p>
            <a:pPr algn="ctr"/>
            <a:r>
              <a:rPr lang="en-US" b="1" dirty="0">
                <a:solidFill>
                  <a:srgbClr val="0070C0"/>
                </a:solidFill>
                <a:latin typeface="Arial" panose="020B0604020202020204" pitchFamily="34" charset="0"/>
                <a:cs typeface="Arial" panose="020B0604020202020204" pitchFamily="34" charset="0"/>
              </a:rPr>
              <a:t>Technological Evolution</a:t>
            </a:r>
          </a:p>
        </p:txBody>
      </p:sp>
      <p:sp>
        <p:nvSpPr>
          <p:cNvPr id="3" name="Content Placeholder 2">
            <a:extLst>
              <a:ext uri="{FF2B5EF4-FFF2-40B4-BE49-F238E27FC236}">
                <a16:creationId xmlns:a16="http://schemas.microsoft.com/office/drawing/2014/main" id="{F027E960-058E-40F6-9443-B9787B36A6CA}"/>
              </a:ext>
            </a:extLst>
          </p:cNvPr>
          <p:cNvSpPr>
            <a:spLocks noGrp="1"/>
          </p:cNvSpPr>
          <p:nvPr>
            <p:ph idx="1"/>
          </p:nvPr>
        </p:nvSpPr>
        <p:spPr>
          <a:xfrm>
            <a:off x="346228" y="1260628"/>
            <a:ext cx="11168109" cy="5095721"/>
          </a:xfrm>
        </p:spPr>
        <p:txBody>
          <a:bodyPr>
            <a:normAutofit fontScale="92500" lnSpcReduction="20000"/>
          </a:bodyPr>
          <a:lstStyle/>
          <a:p>
            <a:pPr algn="just"/>
            <a:r>
              <a:rPr lang="en-US" sz="2400" b="1" dirty="0">
                <a:latin typeface="Arial" panose="020B0604020202020204" pitchFamily="34" charset="0"/>
                <a:cs typeface="Arial" panose="020B0604020202020204" pitchFamily="34" charset="0"/>
              </a:rPr>
              <a:t>To know the present and future, you must learn the past.</a:t>
            </a:r>
          </a:p>
          <a:p>
            <a:pPr algn="just"/>
            <a:endParaRPr 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Why a Revolution?</a:t>
            </a:r>
            <a:endParaRPr lang="ar-SA" sz="2400" b="1" dirty="0">
              <a:latin typeface="Arial" panose="020B0604020202020204" pitchFamily="34" charset="0"/>
              <a:cs typeface="Arial" panose="020B0604020202020204" pitchFamily="34" charset="0"/>
            </a:endParaRPr>
          </a:p>
          <a:p>
            <a:pPr lvl="1" algn="just"/>
            <a:r>
              <a:rPr lang="en-US" dirty="0">
                <a:latin typeface="Arial" panose="020B0604020202020204" pitchFamily="34" charset="0"/>
                <a:cs typeface="Arial" panose="020B0604020202020204" pitchFamily="34" charset="0"/>
              </a:rPr>
              <a:t>The word “revolution” denotes abrupt and radical change.</a:t>
            </a:r>
          </a:p>
          <a:p>
            <a:pPr lvl="1" algn="just"/>
            <a:r>
              <a:rPr lang="en-US" dirty="0">
                <a:latin typeface="Arial" panose="020B0604020202020204" pitchFamily="34" charset="0"/>
                <a:cs typeface="Arial" panose="020B0604020202020204" pitchFamily="34" charset="0"/>
              </a:rPr>
              <a:t>Revolutions have occurred throughout history when new technologies and novel ways of perceiving the world trigger a profound change in:</a:t>
            </a:r>
          </a:p>
          <a:p>
            <a:pPr lvl="2" algn="just"/>
            <a:r>
              <a:rPr lang="en-US" sz="2400" dirty="0">
                <a:solidFill>
                  <a:srgbClr val="0070C0"/>
                </a:solidFill>
                <a:latin typeface="Arial" panose="020B0604020202020204" pitchFamily="34" charset="0"/>
                <a:cs typeface="Arial" panose="020B0604020202020204" pitchFamily="34" charset="0"/>
              </a:rPr>
              <a:t>Economic systems</a:t>
            </a:r>
          </a:p>
          <a:p>
            <a:pPr lvl="2" algn="just"/>
            <a:r>
              <a:rPr lang="en-US" sz="2400" dirty="0">
                <a:solidFill>
                  <a:srgbClr val="0070C0"/>
                </a:solidFill>
                <a:latin typeface="Arial" panose="020B0604020202020204" pitchFamily="34" charset="0"/>
                <a:cs typeface="Arial" panose="020B0604020202020204" pitchFamily="34" charset="0"/>
              </a:rPr>
              <a:t>Social structures.</a:t>
            </a:r>
          </a:p>
          <a:p>
            <a:pPr algn="just"/>
            <a:endParaRPr lang="en-US" sz="24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8C00AB3C-09FE-46E6-A59A-87C40B9107C5}"/>
              </a:ext>
            </a:extLst>
          </p:cNvPr>
          <p:cNvSpPr>
            <a:spLocks noGrp="1"/>
          </p:cNvSpPr>
          <p:nvPr>
            <p:ph type="ftr" sz="quarter" idx="11"/>
          </p:nvPr>
        </p:nvSpPr>
        <p:spPr>
          <a:xfrm>
            <a:off x="101353" y="6356350"/>
            <a:ext cx="4114800" cy="365125"/>
          </a:xfrm>
        </p:spPr>
        <p:txBody>
          <a:bodyPr/>
          <a:lstStyle/>
          <a:p>
            <a:r>
              <a:rPr lang="en-US" dirty="0">
                <a:latin typeface="Arial" panose="020B0604020202020204" pitchFamily="34" charset="0"/>
                <a:cs typeface="Arial" panose="020B0604020202020204" pitchFamily="34" charset="0"/>
              </a:rPr>
              <a:t>MIS 393 - Dr. Shawosh</a:t>
            </a:r>
          </a:p>
        </p:txBody>
      </p:sp>
      <p:sp>
        <p:nvSpPr>
          <p:cNvPr id="5" name="Slide Number Placeholder 4">
            <a:extLst>
              <a:ext uri="{FF2B5EF4-FFF2-40B4-BE49-F238E27FC236}">
                <a16:creationId xmlns:a16="http://schemas.microsoft.com/office/drawing/2014/main" id="{FFC48608-6F3F-417F-A0C2-A55448B056D9}"/>
              </a:ext>
            </a:extLst>
          </p:cNvPr>
          <p:cNvSpPr>
            <a:spLocks noGrp="1"/>
          </p:cNvSpPr>
          <p:nvPr>
            <p:ph type="sldNum" sz="quarter" idx="12"/>
          </p:nvPr>
        </p:nvSpPr>
        <p:spPr/>
        <p:txBody>
          <a:bodyPr/>
          <a:lstStyle/>
          <a:p>
            <a:fld id="{F14C41AA-111B-4F68-9CBB-8B375BE1FF0A}" type="slidenum">
              <a:rPr lang="en-US" smtClean="0">
                <a:latin typeface="Arial" panose="020B0604020202020204" pitchFamily="34" charset="0"/>
                <a:cs typeface="Arial" panose="020B0604020202020204" pitchFamily="34" charset="0"/>
              </a:rPr>
              <a:t>4</a:t>
            </a:fld>
            <a:endParaRPr lang="en-US">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CDCD61C-73F8-F80F-99A1-109094A6F193}"/>
              </a:ext>
            </a:extLst>
          </p:cNvPr>
          <p:cNvSpPr txBox="1"/>
          <p:nvPr/>
        </p:nvSpPr>
        <p:spPr>
          <a:xfrm>
            <a:off x="4725273" y="2121880"/>
            <a:ext cx="6214368" cy="1569660"/>
          </a:xfrm>
          <a:prstGeom prst="rect">
            <a:avLst/>
          </a:prstGeom>
          <a:noFill/>
        </p:spPr>
        <p:txBody>
          <a:bodyPr wrap="square">
            <a:spAutoFit/>
          </a:bodyPr>
          <a:lstStyle/>
          <a:p>
            <a:pPr algn="ctr" rtl="1"/>
            <a:r>
              <a:rPr lang="ar-SA" sz="2400" b="0" i="0" dirty="0">
                <a:solidFill>
                  <a:srgbClr val="C00000"/>
                </a:solidFill>
                <a:effectLst/>
                <a:latin typeface="Tahoma" panose="020B0604030504040204" pitchFamily="34" charset="0"/>
              </a:rPr>
              <a:t>وبعدُ فالتاريخُ والأخبارُ</a:t>
            </a:r>
          </a:p>
          <a:p>
            <a:pPr algn="ctr" rtl="1"/>
            <a:r>
              <a:rPr lang="ar-SA" sz="2400" b="0" i="0" dirty="0">
                <a:solidFill>
                  <a:srgbClr val="C00000"/>
                </a:solidFill>
                <a:effectLst/>
                <a:latin typeface="Tahoma" panose="020B0604030504040204" pitchFamily="34" charset="0"/>
              </a:rPr>
              <a:t>وفِيهِ للمُسْتَبْصِرِ اسْتِبْصَارُ</a:t>
            </a:r>
          </a:p>
          <a:p>
            <a:pPr algn="ctr" rtl="1"/>
            <a:r>
              <a:rPr lang="ar-SA" sz="2400" b="0" i="0" dirty="0">
                <a:solidFill>
                  <a:srgbClr val="C00000"/>
                </a:solidFill>
                <a:effectLst/>
                <a:latin typeface="Tahoma" panose="020B0604030504040204" pitchFamily="34" charset="0"/>
              </a:rPr>
              <a:t>يُمْضِي على الحاضِرِ حُكْمَ الغائِبِ</a:t>
            </a:r>
          </a:p>
          <a:p>
            <a:pPr algn="ctr" rtl="1"/>
            <a:r>
              <a:rPr lang="ar-SA" sz="2400" b="0" i="0" dirty="0">
                <a:solidFill>
                  <a:srgbClr val="C00000"/>
                </a:solidFill>
                <a:effectLst/>
                <a:latin typeface="Tahoma" panose="020B0604030504040204" pitchFamily="34" charset="0"/>
              </a:rPr>
              <a:t>ويَنْظُرُ الدنيا بعين النُبْلِ</a:t>
            </a:r>
            <a:endParaRPr lang="en-US" sz="2400" dirty="0">
              <a:solidFill>
                <a:srgbClr val="C00000"/>
              </a:solidFill>
            </a:endParaRPr>
          </a:p>
        </p:txBody>
      </p:sp>
      <p:sp>
        <p:nvSpPr>
          <p:cNvPr id="7" name="TextBox 6">
            <a:extLst>
              <a:ext uri="{FF2B5EF4-FFF2-40B4-BE49-F238E27FC236}">
                <a16:creationId xmlns:a16="http://schemas.microsoft.com/office/drawing/2014/main" id="{83B87454-3064-13A5-4236-8ACD19F29F80}"/>
              </a:ext>
            </a:extLst>
          </p:cNvPr>
          <p:cNvSpPr txBox="1"/>
          <p:nvPr/>
        </p:nvSpPr>
        <p:spPr>
          <a:xfrm>
            <a:off x="1748629" y="2134521"/>
            <a:ext cx="4065973" cy="1569660"/>
          </a:xfrm>
          <a:prstGeom prst="rect">
            <a:avLst/>
          </a:prstGeom>
          <a:noFill/>
        </p:spPr>
        <p:txBody>
          <a:bodyPr wrap="square">
            <a:spAutoFit/>
          </a:bodyPr>
          <a:lstStyle/>
          <a:p>
            <a:pPr algn="ctr" rtl="1"/>
            <a:r>
              <a:rPr lang="ar-SA" sz="2400" b="0" i="0" dirty="0">
                <a:solidFill>
                  <a:srgbClr val="C00000"/>
                </a:solidFill>
                <a:effectLst/>
                <a:latin typeface="Tahoma" panose="020B0604030504040204" pitchFamily="34" charset="0"/>
              </a:rPr>
              <a:t>فِيهِ لنفسِ العاقِلِ اعْتِبَارُ</a:t>
            </a:r>
          </a:p>
          <a:p>
            <a:pPr algn="ctr" rtl="1"/>
            <a:r>
              <a:rPr lang="ar-SA" sz="2400" b="0" i="0" dirty="0">
                <a:solidFill>
                  <a:srgbClr val="C00000"/>
                </a:solidFill>
                <a:effectLst/>
                <a:latin typeface="Tahoma" panose="020B0604030504040204" pitchFamily="34" charset="0"/>
              </a:rPr>
              <a:t>كيف آتَى القوْمُ وكيف صاروا</a:t>
            </a:r>
          </a:p>
          <a:p>
            <a:pPr algn="ctr" rtl="1"/>
            <a:r>
              <a:rPr lang="ar-SA" sz="2400" b="0" i="0" dirty="0">
                <a:solidFill>
                  <a:srgbClr val="C00000"/>
                </a:solidFill>
                <a:effectLst/>
                <a:latin typeface="Tahoma" panose="020B0604030504040204" pitchFamily="34" charset="0"/>
              </a:rPr>
              <a:t>فَيُثْبِتُ الحق بِسَهْمٍ صائِبٍ</a:t>
            </a:r>
          </a:p>
          <a:p>
            <a:pPr algn="ctr" rtl="1"/>
            <a:r>
              <a:rPr lang="ar-SA" sz="2400" b="0" i="0" dirty="0">
                <a:solidFill>
                  <a:srgbClr val="C00000"/>
                </a:solidFill>
                <a:effectLst/>
                <a:latin typeface="Tahoma" panose="020B0604030504040204" pitchFamily="34" charset="0"/>
              </a:rPr>
              <a:t>ويَتْرُكُ الجهل لِأَهْل الجهلِ</a:t>
            </a:r>
            <a:endParaRPr lang="en-US" sz="2400" dirty="0">
              <a:solidFill>
                <a:srgbClr val="C00000"/>
              </a:solidFill>
            </a:endParaRPr>
          </a:p>
        </p:txBody>
      </p:sp>
      <p:sp>
        <p:nvSpPr>
          <p:cNvPr id="8" name="TextBox 7">
            <a:extLst>
              <a:ext uri="{FF2B5EF4-FFF2-40B4-BE49-F238E27FC236}">
                <a16:creationId xmlns:a16="http://schemas.microsoft.com/office/drawing/2014/main" id="{89B36408-AE7C-25B9-3095-225E0F277F93}"/>
              </a:ext>
            </a:extLst>
          </p:cNvPr>
          <p:cNvSpPr txBox="1"/>
          <p:nvPr/>
        </p:nvSpPr>
        <p:spPr>
          <a:xfrm>
            <a:off x="900812" y="3602464"/>
            <a:ext cx="1695634" cy="338554"/>
          </a:xfrm>
          <a:prstGeom prst="rect">
            <a:avLst/>
          </a:prstGeom>
          <a:noFill/>
        </p:spPr>
        <p:txBody>
          <a:bodyPr wrap="square">
            <a:spAutoFit/>
          </a:bodyPr>
          <a:lstStyle/>
          <a:p>
            <a:r>
              <a:rPr lang="en-US" sz="1600" dirty="0" err="1"/>
              <a:t>لسان</a:t>
            </a:r>
            <a:r>
              <a:rPr lang="en-US" sz="1600" dirty="0"/>
              <a:t> </a:t>
            </a:r>
            <a:r>
              <a:rPr lang="en-US" sz="1600" dirty="0" err="1"/>
              <a:t>الدين</a:t>
            </a:r>
            <a:r>
              <a:rPr lang="en-US" sz="1600" dirty="0"/>
              <a:t> </a:t>
            </a:r>
            <a:r>
              <a:rPr lang="en-US" sz="1600" dirty="0" err="1"/>
              <a:t>ابن</a:t>
            </a:r>
            <a:r>
              <a:rPr lang="en-US" sz="1600" dirty="0"/>
              <a:t> </a:t>
            </a:r>
            <a:r>
              <a:rPr lang="en-US" sz="1600" dirty="0" err="1"/>
              <a:t>الخطيب</a:t>
            </a:r>
            <a:endParaRPr lang="en-US" sz="1600" dirty="0"/>
          </a:p>
        </p:txBody>
      </p:sp>
    </p:spTree>
    <p:extLst>
      <p:ext uri="{BB962C8B-B14F-4D97-AF65-F5344CB8AC3E}">
        <p14:creationId xmlns:p14="http://schemas.microsoft.com/office/powerpoint/2010/main" val="37201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CAD5-DD3B-4F9F-9C56-708FA2D59B79}"/>
              </a:ext>
            </a:extLst>
          </p:cNvPr>
          <p:cNvSpPr>
            <a:spLocks noGrp="1"/>
          </p:cNvSpPr>
          <p:nvPr>
            <p:ph type="title"/>
          </p:nvPr>
        </p:nvSpPr>
        <p:spPr>
          <a:xfrm>
            <a:off x="346227" y="136525"/>
            <a:ext cx="7578573" cy="887267"/>
          </a:xfrm>
        </p:spPr>
        <p:style>
          <a:lnRef idx="2">
            <a:schemeClr val="dk1"/>
          </a:lnRef>
          <a:fillRef idx="1">
            <a:schemeClr val="lt1"/>
          </a:fillRef>
          <a:effectRef idx="0">
            <a:schemeClr val="dk1"/>
          </a:effectRef>
          <a:fontRef idx="minor">
            <a:schemeClr val="dk1"/>
          </a:fontRef>
        </p:style>
        <p:txBody>
          <a:bodyPr/>
          <a:lstStyle/>
          <a:p>
            <a:pPr algn="ctr"/>
            <a:r>
              <a:rPr lang="en-US" b="1" dirty="0">
                <a:solidFill>
                  <a:schemeClr val="tx1"/>
                </a:solidFill>
                <a:latin typeface="Arial" panose="020B0604020202020204" pitchFamily="34" charset="0"/>
                <a:cs typeface="Arial" panose="020B0604020202020204" pitchFamily="34" charset="0"/>
              </a:rPr>
              <a:t>Technological Evolution</a:t>
            </a:r>
          </a:p>
        </p:txBody>
      </p:sp>
      <p:sp>
        <p:nvSpPr>
          <p:cNvPr id="4" name="Footer Placeholder 3">
            <a:extLst>
              <a:ext uri="{FF2B5EF4-FFF2-40B4-BE49-F238E27FC236}">
                <a16:creationId xmlns:a16="http://schemas.microsoft.com/office/drawing/2014/main" id="{8C00AB3C-09FE-46E6-A59A-87C40B9107C5}"/>
              </a:ext>
            </a:extLst>
          </p:cNvPr>
          <p:cNvSpPr>
            <a:spLocks noGrp="1"/>
          </p:cNvSpPr>
          <p:nvPr>
            <p:ph type="ftr" sz="quarter" idx="11"/>
          </p:nvPr>
        </p:nvSpPr>
        <p:spPr>
          <a:xfrm>
            <a:off x="101353" y="6356350"/>
            <a:ext cx="4114800" cy="365125"/>
          </a:xfrm>
        </p:spPr>
        <p:txBody>
          <a:bodyPr/>
          <a:lstStyle/>
          <a:p>
            <a:r>
              <a:rPr lang="en-US" dirty="0">
                <a:latin typeface="Arial" panose="020B0604020202020204" pitchFamily="34" charset="0"/>
                <a:cs typeface="Arial" panose="020B0604020202020204" pitchFamily="34" charset="0"/>
              </a:rPr>
              <a:t>MIS 393 - Dr. Shawosh</a:t>
            </a:r>
          </a:p>
        </p:txBody>
      </p:sp>
      <p:sp>
        <p:nvSpPr>
          <p:cNvPr id="5" name="Slide Number Placeholder 4">
            <a:extLst>
              <a:ext uri="{FF2B5EF4-FFF2-40B4-BE49-F238E27FC236}">
                <a16:creationId xmlns:a16="http://schemas.microsoft.com/office/drawing/2014/main" id="{FFC48608-6F3F-417F-A0C2-A55448B056D9}"/>
              </a:ext>
            </a:extLst>
          </p:cNvPr>
          <p:cNvSpPr>
            <a:spLocks noGrp="1"/>
          </p:cNvSpPr>
          <p:nvPr>
            <p:ph type="sldNum" sz="quarter" idx="12"/>
          </p:nvPr>
        </p:nvSpPr>
        <p:spPr/>
        <p:txBody>
          <a:bodyPr/>
          <a:lstStyle/>
          <a:p>
            <a:fld id="{F14C41AA-111B-4F68-9CBB-8B375BE1FF0A}" type="slidenum">
              <a:rPr lang="en-US" smtClean="0">
                <a:latin typeface="Arial" panose="020B0604020202020204" pitchFamily="34" charset="0"/>
                <a:cs typeface="Arial" panose="020B0604020202020204" pitchFamily="34" charset="0"/>
              </a:rPr>
              <a:t>5</a:t>
            </a:fld>
            <a:endParaRPr lang="en-US">
              <a:latin typeface="Arial" panose="020B0604020202020204" pitchFamily="34" charset="0"/>
              <a:cs typeface="Arial" panose="020B0604020202020204" pitchFamily="34" charset="0"/>
            </a:endParaRPr>
          </a:p>
        </p:txBody>
      </p:sp>
      <p:sp>
        <p:nvSpPr>
          <p:cNvPr id="11" name="Content Placeholder 2">
            <a:extLst>
              <a:ext uri="{FF2B5EF4-FFF2-40B4-BE49-F238E27FC236}">
                <a16:creationId xmlns:a16="http://schemas.microsoft.com/office/drawing/2014/main" id="{D121A040-DB15-EA91-FACB-366F3DFF4344}"/>
              </a:ext>
            </a:extLst>
          </p:cNvPr>
          <p:cNvSpPr txBox="1">
            <a:spLocks/>
          </p:cNvSpPr>
          <p:nvPr/>
        </p:nvSpPr>
        <p:spPr>
          <a:xfrm>
            <a:off x="103910" y="1233182"/>
            <a:ext cx="8154265" cy="5029316"/>
          </a:xfr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sz="2400" b="1" dirty="0">
                <a:solidFill>
                  <a:schemeClr val="bg1">
                    <a:lumMod val="10000"/>
                  </a:schemeClr>
                </a:solidFill>
                <a:highlight>
                  <a:srgbClr val="FFFF00"/>
                </a:highlight>
              </a:rPr>
              <a:t>~ 10,000 years ago </a:t>
            </a:r>
            <a:r>
              <a:rPr lang="en-US" sz="2400" b="1" dirty="0">
                <a:solidFill>
                  <a:schemeClr val="bg1">
                    <a:lumMod val="10000"/>
                  </a:schemeClr>
                </a:solidFill>
                <a:highlight>
                  <a:srgbClr val="FFFF00"/>
                </a:highlight>
                <a:sym typeface="Wingdings" panose="05000000000000000000" pitchFamily="2" charset="2"/>
              </a:rPr>
              <a:t> </a:t>
            </a:r>
            <a:r>
              <a:rPr lang="en-US" sz="2400" b="1">
                <a:solidFill>
                  <a:schemeClr val="bg1">
                    <a:lumMod val="10000"/>
                  </a:schemeClr>
                </a:solidFill>
                <a:highlight>
                  <a:srgbClr val="FFFF00"/>
                </a:highlight>
                <a:sym typeface="Wingdings" panose="05000000000000000000" pitchFamily="2" charset="2"/>
              </a:rPr>
              <a:t>Agricultural revolution.</a:t>
            </a:r>
            <a:endParaRPr lang="en-US" sz="2400" b="1" dirty="0">
              <a:solidFill>
                <a:schemeClr val="bg1">
                  <a:lumMod val="10000"/>
                </a:schemeClr>
              </a:solidFill>
              <a:highlight>
                <a:srgbClr val="FFFF00"/>
              </a:highlight>
              <a:sym typeface="Wingdings" panose="05000000000000000000" pitchFamily="2" charset="2"/>
            </a:endParaRPr>
          </a:p>
          <a:p>
            <a:pPr lvl="1" algn="l"/>
            <a:r>
              <a:rPr lang="en-US" dirty="0">
                <a:solidFill>
                  <a:schemeClr val="bg1">
                    <a:lumMod val="10000"/>
                  </a:schemeClr>
                </a:solidFill>
                <a:sym typeface="Wingdings" panose="05000000000000000000" pitchFamily="2" charset="2"/>
              </a:rPr>
              <a:t>From hunting and gathering to one of agriculture and settlement.</a:t>
            </a:r>
            <a:endParaRPr lang="ar-SA" dirty="0">
              <a:solidFill>
                <a:schemeClr val="bg1">
                  <a:lumMod val="10000"/>
                </a:schemeClr>
              </a:solidFill>
              <a:sym typeface="Wingdings" panose="05000000000000000000" pitchFamily="2" charset="2"/>
            </a:endParaRPr>
          </a:p>
          <a:p>
            <a:pPr lvl="1"/>
            <a:r>
              <a:rPr lang="en-US" dirty="0">
                <a:solidFill>
                  <a:schemeClr val="bg1">
                    <a:lumMod val="10000"/>
                  </a:schemeClr>
                </a:solidFill>
                <a:sym typeface="Wingdings" panose="05000000000000000000" pitchFamily="2" charset="2"/>
              </a:rPr>
              <a:t>Domestication of animals.</a:t>
            </a:r>
          </a:p>
          <a:p>
            <a:pPr lvl="1"/>
            <a:r>
              <a:rPr lang="en-US" dirty="0">
                <a:solidFill>
                  <a:schemeClr val="bg1">
                    <a:lumMod val="10000"/>
                  </a:schemeClr>
                </a:solidFill>
                <a:sym typeface="Wingdings" panose="05000000000000000000" pitchFamily="2" charset="2"/>
              </a:rPr>
              <a:t>Production, transportation and communication.</a:t>
            </a:r>
          </a:p>
          <a:p>
            <a:pPr lvl="1"/>
            <a:r>
              <a:rPr lang="en-US" dirty="0">
                <a:solidFill>
                  <a:schemeClr val="bg1">
                    <a:lumMod val="10000"/>
                  </a:schemeClr>
                </a:solidFill>
                <a:sym typeface="Wingdings" panose="05000000000000000000" pitchFamily="2" charset="2"/>
              </a:rPr>
              <a:t>Results:</a:t>
            </a:r>
          </a:p>
          <a:p>
            <a:pPr lvl="2"/>
            <a:r>
              <a:rPr lang="en-US" dirty="0">
                <a:solidFill>
                  <a:schemeClr val="bg1">
                    <a:lumMod val="10000"/>
                  </a:schemeClr>
                </a:solidFill>
                <a:sym typeface="Wingdings" panose="05000000000000000000" pitchFamily="2" charset="2"/>
              </a:rPr>
              <a:t>Food production improved.</a:t>
            </a:r>
          </a:p>
          <a:p>
            <a:pPr lvl="2"/>
            <a:r>
              <a:rPr lang="en-US" dirty="0">
                <a:solidFill>
                  <a:schemeClr val="bg1">
                    <a:lumMod val="10000"/>
                  </a:schemeClr>
                </a:solidFill>
                <a:sym typeface="Wingdings" panose="05000000000000000000" pitchFamily="2" charset="2"/>
              </a:rPr>
              <a:t>population growth.</a:t>
            </a:r>
          </a:p>
          <a:p>
            <a:pPr lvl="2"/>
            <a:r>
              <a:rPr lang="en-US" dirty="0">
                <a:solidFill>
                  <a:schemeClr val="bg1">
                    <a:lumMod val="10000"/>
                  </a:schemeClr>
                </a:solidFill>
                <a:sym typeface="Wingdings" panose="05000000000000000000" pitchFamily="2" charset="2"/>
              </a:rPr>
              <a:t>Development of large societies.</a:t>
            </a:r>
          </a:p>
          <a:p>
            <a:pPr lvl="2"/>
            <a:endParaRPr lang="en-US" dirty="0">
              <a:solidFill>
                <a:schemeClr val="bg1">
                  <a:lumMod val="10000"/>
                </a:schemeClr>
              </a:solidFill>
              <a:sym typeface="Wingdings" panose="05000000000000000000" pitchFamily="2" charset="2"/>
            </a:endParaRPr>
          </a:p>
        </p:txBody>
      </p:sp>
      <p:pic>
        <p:nvPicPr>
          <p:cNvPr id="12" name="Picture 4">
            <a:extLst>
              <a:ext uri="{FF2B5EF4-FFF2-40B4-BE49-F238E27FC236}">
                <a16:creationId xmlns:a16="http://schemas.microsoft.com/office/drawing/2014/main" id="{D043F9F8-9EB4-F371-5968-6B7C9781C1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74" b="7999"/>
          <a:stretch/>
        </p:blipFill>
        <p:spPr bwMode="auto">
          <a:xfrm>
            <a:off x="5455980" y="4456085"/>
            <a:ext cx="3354637" cy="197786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British Agricultural Revolution - Wikipedia">
            <a:extLst>
              <a:ext uri="{FF2B5EF4-FFF2-40B4-BE49-F238E27FC236}">
                <a16:creationId xmlns:a16="http://schemas.microsoft.com/office/drawing/2014/main" id="{6E2A9096-DC5F-0A88-8D5D-4FDA39908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76" y="4686059"/>
            <a:ext cx="264795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History Carnival: Facets of Environmental History – Jessica M. DeWitt:  Editing and Consulting">
            <a:extLst>
              <a:ext uri="{FF2B5EF4-FFF2-40B4-BE49-F238E27FC236}">
                <a16:creationId xmlns:a16="http://schemas.microsoft.com/office/drawing/2014/main" id="{01EDD119-9A85-B21B-97DC-8705670A21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8527" y="4665964"/>
            <a:ext cx="2580998" cy="176798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A close-up of a map&#10;&#10;Description automatically generated">
            <a:extLst>
              <a:ext uri="{FF2B5EF4-FFF2-40B4-BE49-F238E27FC236}">
                <a16:creationId xmlns:a16="http://schemas.microsoft.com/office/drawing/2014/main" id="{9BAD265D-46AF-BB30-7466-A9FA32021901}"/>
              </a:ext>
            </a:extLst>
          </p:cNvPr>
          <p:cNvPicPr>
            <a:picLocks noChangeAspect="1"/>
          </p:cNvPicPr>
          <p:nvPr/>
        </p:nvPicPr>
        <p:blipFill rotWithShape="1">
          <a:blip r:embed="rId5">
            <a:extLst>
              <a:ext uri="{28A0092B-C50C-407E-A947-70E740481C1C}">
                <a14:useLocalDpi xmlns:a14="http://schemas.microsoft.com/office/drawing/2010/main" val="0"/>
              </a:ext>
            </a:extLst>
          </a:blip>
          <a:srcRect l="8518" t="17982" r="3148" b="4584"/>
          <a:stretch/>
        </p:blipFill>
        <p:spPr>
          <a:xfrm>
            <a:off x="8979892" y="0"/>
            <a:ext cx="2929747" cy="3424377"/>
          </a:xfrm>
          <a:prstGeom prst="rect">
            <a:avLst/>
          </a:prstGeom>
        </p:spPr>
      </p:pic>
      <p:pic>
        <p:nvPicPr>
          <p:cNvPr id="18" name="Picture 17" descr="A white sign with black text&#10;&#10;Description automatically generated">
            <a:extLst>
              <a:ext uri="{FF2B5EF4-FFF2-40B4-BE49-F238E27FC236}">
                <a16:creationId xmlns:a16="http://schemas.microsoft.com/office/drawing/2014/main" id="{46E2A1E9-9D03-32B2-7256-ADB5D01F484E}"/>
              </a:ext>
            </a:extLst>
          </p:cNvPr>
          <p:cNvPicPr>
            <a:picLocks noChangeAspect="1"/>
          </p:cNvPicPr>
          <p:nvPr/>
        </p:nvPicPr>
        <p:blipFill rotWithShape="1">
          <a:blip r:embed="rId6">
            <a:extLst>
              <a:ext uri="{28A0092B-C50C-407E-A947-70E740481C1C}">
                <a14:useLocalDpi xmlns:a14="http://schemas.microsoft.com/office/drawing/2010/main" val="0"/>
              </a:ext>
            </a:extLst>
          </a:blip>
          <a:srcRect l="17408" t="29861" r="24118"/>
          <a:stretch/>
        </p:blipFill>
        <p:spPr>
          <a:xfrm>
            <a:off x="8979892" y="3424377"/>
            <a:ext cx="2131717" cy="3409272"/>
          </a:xfrm>
          <a:prstGeom prst="rect">
            <a:avLst/>
          </a:prstGeom>
        </p:spPr>
      </p:pic>
    </p:spTree>
    <p:extLst>
      <p:ext uri="{BB962C8B-B14F-4D97-AF65-F5344CB8AC3E}">
        <p14:creationId xmlns:p14="http://schemas.microsoft.com/office/powerpoint/2010/main" val="112411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CAD5-DD3B-4F9F-9C56-708FA2D59B79}"/>
              </a:ext>
            </a:extLst>
          </p:cNvPr>
          <p:cNvSpPr>
            <a:spLocks noGrp="1"/>
          </p:cNvSpPr>
          <p:nvPr>
            <p:ph type="title"/>
          </p:nvPr>
        </p:nvSpPr>
        <p:spPr>
          <a:xfrm>
            <a:off x="346227" y="136525"/>
            <a:ext cx="7578573" cy="887267"/>
          </a:xfrm>
        </p:spPr>
        <p:style>
          <a:lnRef idx="2">
            <a:schemeClr val="dk1"/>
          </a:lnRef>
          <a:fillRef idx="1">
            <a:schemeClr val="lt1"/>
          </a:fillRef>
          <a:effectRef idx="0">
            <a:schemeClr val="dk1"/>
          </a:effectRef>
          <a:fontRef idx="minor">
            <a:schemeClr val="dk1"/>
          </a:fontRef>
        </p:style>
        <p:txBody>
          <a:bodyPr/>
          <a:lstStyle/>
          <a:p>
            <a:pPr algn="ctr"/>
            <a:r>
              <a:rPr lang="en-US" b="1" dirty="0">
                <a:solidFill>
                  <a:schemeClr val="tx1"/>
                </a:solidFill>
                <a:latin typeface="Arial" panose="020B0604020202020204" pitchFamily="34" charset="0"/>
                <a:cs typeface="Arial" panose="020B0604020202020204" pitchFamily="34" charset="0"/>
              </a:rPr>
              <a:t>Technological Evolution</a:t>
            </a:r>
          </a:p>
        </p:txBody>
      </p:sp>
      <p:sp>
        <p:nvSpPr>
          <p:cNvPr id="4" name="Footer Placeholder 3">
            <a:extLst>
              <a:ext uri="{FF2B5EF4-FFF2-40B4-BE49-F238E27FC236}">
                <a16:creationId xmlns:a16="http://schemas.microsoft.com/office/drawing/2014/main" id="{8C00AB3C-09FE-46E6-A59A-87C40B9107C5}"/>
              </a:ext>
            </a:extLst>
          </p:cNvPr>
          <p:cNvSpPr>
            <a:spLocks noGrp="1"/>
          </p:cNvSpPr>
          <p:nvPr>
            <p:ph type="ftr" sz="quarter" idx="11"/>
          </p:nvPr>
        </p:nvSpPr>
        <p:spPr>
          <a:xfrm>
            <a:off x="101353" y="6356350"/>
            <a:ext cx="4114800" cy="365125"/>
          </a:xfrm>
        </p:spPr>
        <p:txBody>
          <a:bodyPr/>
          <a:lstStyle/>
          <a:p>
            <a:r>
              <a:rPr lang="en-US" dirty="0">
                <a:latin typeface="Arial" panose="020B0604020202020204" pitchFamily="34" charset="0"/>
                <a:cs typeface="Arial" panose="020B0604020202020204" pitchFamily="34" charset="0"/>
              </a:rPr>
              <a:t>MIS 393 - Dr. Shawosh</a:t>
            </a:r>
          </a:p>
        </p:txBody>
      </p:sp>
      <p:sp>
        <p:nvSpPr>
          <p:cNvPr id="5" name="Slide Number Placeholder 4">
            <a:extLst>
              <a:ext uri="{FF2B5EF4-FFF2-40B4-BE49-F238E27FC236}">
                <a16:creationId xmlns:a16="http://schemas.microsoft.com/office/drawing/2014/main" id="{FFC48608-6F3F-417F-A0C2-A55448B056D9}"/>
              </a:ext>
            </a:extLst>
          </p:cNvPr>
          <p:cNvSpPr>
            <a:spLocks noGrp="1"/>
          </p:cNvSpPr>
          <p:nvPr>
            <p:ph type="sldNum" sz="quarter" idx="12"/>
          </p:nvPr>
        </p:nvSpPr>
        <p:spPr/>
        <p:txBody>
          <a:bodyPr/>
          <a:lstStyle/>
          <a:p>
            <a:fld id="{F14C41AA-111B-4F68-9CBB-8B375BE1FF0A}" type="slidenum">
              <a:rPr lang="en-US" smtClean="0">
                <a:latin typeface="Arial" panose="020B0604020202020204" pitchFamily="34" charset="0"/>
                <a:cs typeface="Arial" panose="020B0604020202020204" pitchFamily="34" charset="0"/>
              </a:rPr>
              <a:t>6</a:t>
            </a:fld>
            <a:endParaRPr lang="en-US">
              <a:latin typeface="Arial" panose="020B0604020202020204" pitchFamily="34" charset="0"/>
              <a:cs typeface="Arial" panose="020B0604020202020204" pitchFamily="34" charset="0"/>
            </a:endParaRPr>
          </a:p>
        </p:txBody>
      </p:sp>
      <p:pic>
        <p:nvPicPr>
          <p:cNvPr id="3" name="Picture 2" descr="Meet the Three Industrial Revolutions Unit | Salesforce Trailhead">
            <a:extLst>
              <a:ext uri="{FF2B5EF4-FFF2-40B4-BE49-F238E27FC236}">
                <a16:creationId xmlns:a16="http://schemas.microsoft.com/office/drawing/2014/main" id="{F7421C47-DC7B-0534-1F45-9C1CF67C3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36525"/>
            <a:ext cx="3361601" cy="26877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Leaves &amp;amp; Beans of History: The Industrial Revolution — Barista Guild">
            <a:extLst>
              <a:ext uri="{FF2B5EF4-FFF2-40B4-BE49-F238E27FC236}">
                <a16:creationId xmlns:a16="http://schemas.microsoft.com/office/drawing/2014/main" id="{E73A2342-8433-D673-B617-0B3CDAA7A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6730" y="2950136"/>
            <a:ext cx="3904694" cy="21671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Karl Marx - History Crunch - History Articles, Summaries, Biographies,  Resources and More">
            <a:extLst>
              <a:ext uri="{FF2B5EF4-FFF2-40B4-BE49-F238E27FC236}">
                <a16:creationId xmlns:a16="http://schemas.microsoft.com/office/drawing/2014/main" id="{D3D84EC8-240B-FD9D-540B-009DF8367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8747" y="4304782"/>
            <a:ext cx="1846053" cy="2167106"/>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2">
            <a:extLst>
              <a:ext uri="{FF2B5EF4-FFF2-40B4-BE49-F238E27FC236}">
                <a16:creationId xmlns:a16="http://schemas.microsoft.com/office/drawing/2014/main" id="{B3E2877E-A518-B35A-E2AB-5D1BE685AF7A}"/>
              </a:ext>
            </a:extLst>
          </p:cNvPr>
          <p:cNvSpPr txBox="1">
            <a:spLocks/>
          </p:cNvSpPr>
          <p:nvPr/>
        </p:nvSpPr>
        <p:spPr>
          <a:xfrm>
            <a:off x="103910" y="1233182"/>
            <a:ext cx="11917514" cy="5029316"/>
          </a:xfr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2400" b="1" dirty="0">
                <a:solidFill>
                  <a:schemeClr val="bg1">
                    <a:lumMod val="10000"/>
                  </a:schemeClr>
                </a:solidFill>
                <a:highlight>
                  <a:srgbClr val="FFFF00"/>
                </a:highlight>
                <a:latin typeface="Arial" panose="020B0604020202020204" pitchFamily="34" charset="0"/>
                <a:cs typeface="Arial" panose="020B0604020202020204" pitchFamily="34" charset="0"/>
              </a:rPr>
              <a:t>First Industrial Revolution:</a:t>
            </a:r>
          </a:p>
          <a:p>
            <a:pPr lvl="1" algn="just"/>
            <a:r>
              <a:rPr lang="en-US" dirty="0">
                <a:solidFill>
                  <a:schemeClr val="bg1">
                    <a:lumMod val="10000"/>
                  </a:schemeClr>
                </a:solidFill>
                <a:latin typeface="Arial" panose="020B0604020202020204" pitchFamily="34" charset="0"/>
                <a:cs typeface="Arial" panose="020B0604020202020204" pitchFamily="34" charset="0"/>
              </a:rPr>
              <a:t>~ From 1760 to 1840.</a:t>
            </a:r>
          </a:p>
          <a:p>
            <a:pPr lvl="1" algn="just"/>
            <a:r>
              <a:rPr lang="en-US" dirty="0">
                <a:solidFill>
                  <a:schemeClr val="bg1">
                    <a:lumMod val="10000"/>
                  </a:schemeClr>
                </a:solidFill>
                <a:latin typeface="Arial" panose="020B0604020202020204" pitchFamily="34" charset="0"/>
                <a:cs typeface="Arial" panose="020B0604020202020204" pitchFamily="34" charset="0"/>
              </a:rPr>
              <a:t>From muscle power to mechanical power.</a:t>
            </a:r>
          </a:p>
          <a:p>
            <a:pPr lvl="1" algn="just"/>
            <a:r>
              <a:rPr lang="en-US" dirty="0">
                <a:solidFill>
                  <a:schemeClr val="bg1">
                    <a:lumMod val="10000"/>
                  </a:schemeClr>
                </a:solidFill>
                <a:latin typeface="Arial" panose="020B0604020202020204" pitchFamily="34" charset="0"/>
                <a:cs typeface="Arial" panose="020B0604020202020204" pitchFamily="34" charset="0"/>
              </a:rPr>
              <a:t>Technologies:</a:t>
            </a:r>
          </a:p>
          <a:p>
            <a:pPr lvl="2" algn="just"/>
            <a:r>
              <a:rPr lang="en-US" sz="2400" dirty="0">
                <a:solidFill>
                  <a:schemeClr val="bg1">
                    <a:lumMod val="10000"/>
                  </a:schemeClr>
                </a:solidFill>
                <a:latin typeface="Arial" panose="020B0604020202020204" pitchFamily="34" charset="0"/>
                <a:cs typeface="Arial" panose="020B0604020202020204" pitchFamily="34" charset="0"/>
              </a:rPr>
              <a:t>Construction of railroads.</a:t>
            </a:r>
          </a:p>
          <a:p>
            <a:pPr lvl="2" algn="just"/>
            <a:r>
              <a:rPr lang="en-US" sz="2400" dirty="0">
                <a:solidFill>
                  <a:schemeClr val="bg1">
                    <a:lumMod val="10000"/>
                  </a:schemeClr>
                </a:solidFill>
                <a:latin typeface="Arial" panose="020B0604020202020204" pitchFamily="34" charset="0"/>
                <a:cs typeface="Arial" panose="020B0604020202020204" pitchFamily="34" charset="0"/>
              </a:rPr>
              <a:t>Invention of the steam engine.</a:t>
            </a:r>
          </a:p>
          <a:p>
            <a:pPr lvl="2" algn="just"/>
            <a:r>
              <a:rPr lang="en-US" sz="2400" dirty="0">
                <a:solidFill>
                  <a:schemeClr val="bg1">
                    <a:lumMod val="10000"/>
                  </a:schemeClr>
                </a:solidFill>
                <a:latin typeface="Arial" panose="020B0604020202020204" pitchFamily="34" charset="0"/>
                <a:cs typeface="Arial" panose="020B0604020202020204" pitchFamily="34" charset="0"/>
              </a:rPr>
              <a:t>Factory System.</a:t>
            </a:r>
          </a:p>
          <a:p>
            <a:pPr lvl="1" algn="just"/>
            <a:r>
              <a:rPr lang="en-US" dirty="0">
                <a:solidFill>
                  <a:schemeClr val="bg1">
                    <a:lumMod val="10000"/>
                  </a:schemeClr>
                </a:solidFill>
                <a:latin typeface="Arial" panose="020B0604020202020204" pitchFamily="34" charset="0"/>
                <a:cs typeface="Arial" panose="020B0604020202020204" pitchFamily="34" charset="0"/>
              </a:rPr>
              <a:t>Changes:</a:t>
            </a:r>
          </a:p>
          <a:p>
            <a:pPr lvl="2" algn="just"/>
            <a:r>
              <a:rPr lang="en-US" dirty="0">
                <a:solidFill>
                  <a:schemeClr val="bg1">
                    <a:lumMod val="10000"/>
                  </a:schemeClr>
                </a:solidFill>
                <a:latin typeface="Arial" panose="020B0604020202020204" pitchFamily="34" charset="0"/>
                <a:cs typeface="Arial" panose="020B0604020202020204" pitchFamily="34" charset="0"/>
              </a:rPr>
              <a:t>Mid-class .</a:t>
            </a:r>
          </a:p>
          <a:p>
            <a:pPr lvl="2" algn="just"/>
            <a:r>
              <a:rPr lang="en-US" dirty="0">
                <a:solidFill>
                  <a:schemeClr val="bg1">
                    <a:lumMod val="10000"/>
                  </a:schemeClr>
                </a:solidFill>
                <a:latin typeface="Arial" panose="020B0604020202020204" pitchFamily="34" charset="0"/>
                <a:cs typeface="Arial" panose="020B0604020202020204" pitchFamily="34" charset="0"/>
              </a:rPr>
              <a:t>Population growth.</a:t>
            </a:r>
          </a:p>
          <a:p>
            <a:pPr lvl="2" algn="just"/>
            <a:r>
              <a:rPr lang="en-US" dirty="0">
                <a:solidFill>
                  <a:schemeClr val="bg1">
                    <a:lumMod val="10000"/>
                  </a:schemeClr>
                </a:solidFill>
                <a:latin typeface="Arial" panose="020B0604020202020204" pitchFamily="34" charset="0"/>
                <a:cs typeface="Arial" panose="020B0604020202020204" pitchFamily="34" charset="0"/>
              </a:rPr>
              <a:t>Capitalism.</a:t>
            </a:r>
          </a:p>
        </p:txBody>
      </p:sp>
    </p:spTree>
    <p:extLst>
      <p:ext uri="{BB962C8B-B14F-4D97-AF65-F5344CB8AC3E}">
        <p14:creationId xmlns:p14="http://schemas.microsoft.com/office/powerpoint/2010/main" val="406859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CAD5-DD3B-4F9F-9C56-708FA2D59B79}"/>
              </a:ext>
            </a:extLst>
          </p:cNvPr>
          <p:cNvSpPr>
            <a:spLocks noGrp="1"/>
          </p:cNvSpPr>
          <p:nvPr>
            <p:ph type="title"/>
          </p:nvPr>
        </p:nvSpPr>
        <p:spPr>
          <a:xfrm>
            <a:off x="346227" y="136525"/>
            <a:ext cx="7578573" cy="887267"/>
          </a:xfrm>
        </p:spPr>
        <p:style>
          <a:lnRef idx="2">
            <a:schemeClr val="dk1"/>
          </a:lnRef>
          <a:fillRef idx="1">
            <a:schemeClr val="lt1"/>
          </a:fillRef>
          <a:effectRef idx="0">
            <a:schemeClr val="dk1"/>
          </a:effectRef>
          <a:fontRef idx="minor">
            <a:schemeClr val="dk1"/>
          </a:fontRef>
        </p:style>
        <p:txBody>
          <a:bodyPr/>
          <a:lstStyle/>
          <a:p>
            <a:pPr algn="ctr"/>
            <a:r>
              <a:rPr lang="en-US" b="1" dirty="0">
                <a:solidFill>
                  <a:schemeClr val="tx1"/>
                </a:solidFill>
                <a:latin typeface="Arial" panose="020B0604020202020204" pitchFamily="34" charset="0"/>
                <a:cs typeface="Arial" panose="020B0604020202020204" pitchFamily="34" charset="0"/>
              </a:rPr>
              <a:t>Technological Evolution</a:t>
            </a:r>
          </a:p>
        </p:txBody>
      </p:sp>
      <p:sp>
        <p:nvSpPr>
          <p:cNvPr id="4" name="Footer Placeholder 3">
            <a:extLst>
              <a:ext uri="{FF2B5EF4-FFF2-40B4-BE49-F238E27FC236}">
                <a16:creationId xmlns:a16="http://schemas.microsoft.com/office/drawing/2014/main" id="{8C00AB3C-09FE-46E6-A59A-87C40B9107C5}"/>
              </a:ext>
            </a:extLst>
          </p:cNvPr>
          <p:cNvSpPr>
            <a:spLocks noGrp="1"/>
          </p:cNvSpPr>
          <p:nvPr>
            <p:ph type="ftr" sz="quarter" idx="11"/>
          </p:nvPr>
        </p:nvSpPr>
        <p:spPr>
          <a:xfrm>
            <a:off x="101353" y="6356350"/>
            <a:ext cx="4114800" cy="365125"/>
          </a:xfrm>
        </p:spPr>
        <p:txBody>
          <a:bodyPr/>
          <a:lstStyle/>
          <a:p>
            <a:r>
              <a:rPr lang="en-US" dirty="0">
                <a:latin typeface="Arial" panose="020B0604020202020204" pitchFamily="34" charset="0"/>
                <a:cs typeface="Arial" panose="020B0604020202020204" pitchFamily="34" charset="0"/>
              </a:rPr>
              <a:t>MIS 393 - Dr. Shawosh</a:t>
            </a:r>
          </a:p>
        </p:txBody>
      </p:sp>
      <p:sp>
        <p:nvSpPr>
          <p:cNvPr id="5" name="Slide Number Placeholder 4">
            <a:extLst>
              <a:ext uri="{FF2B5EF4-FFF2-40B4-BE49-F238E27FC236}">
                <a16:creationId xmlns:a16="http://schemas.microsoft.com/office/drawing/2014/main" id="{FFC48608-6F3F-417F-A0C2-A55448B056D9}"/>
              </a:ext>
            </a:extLst>
          </p:cNvPr>
          <p:cNvSpPr>
            <a:spLocks noGrp="1"/>
          </p:cNvSpPr>
          <p:nvPr>
            <p:ph type="sldNum" sz="quarter" idx="12"/>
          </p:nvPr>
        </p:nvSpPr>
        <p:spPr/>
        <p:txBody>
          <a:bodyPr/>
          <a:lstStyle/>
          <a:p>
            <a:fld id="{F14C41AA-111B-4F68-9CBB-8B375BE1FF0A}" type="slidenum">
              <a:rPr lang="en-US" smtClean="0">
                <a:latin typeface="Arial" panose="020B0604020202020204" pitchFamily="34" charset="0"/>
                <a:cs typeface="Arial" panose="020B0604020202020204" pitchFamily="34" charset="0"/>
              </a:rPr>
              <a:t>7</a:t>
            </a:fld>
            <a:endParaRPr lang="en-US">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53B57052-3D9E-EA61-3FB3-4AD5E63FEA0A}"/>
              </a:ext>
            </a:extLst>
          </p:cNvPr>
          <p:cNvSpPr txBox="1">
            <a:spLocks/>
          </p:cNvSpPr>
          <p:nvPr/>
        </p:nvSpPr>
        <p:spPr>
          <a:xfrm>
            <a:off x="103910" y="1233182"/>
            <a:ext cx="11917514" cy="5029316"/>
          </a:xfr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2400" b="1" dirty="0">
                <a:solidFill>
                  <a:schemeClr val="bg1">
                    <a:lumMod val="10000"/>
                  </a:schemeClr>
                </a:solidFill>
                <a:highlight>
                  <a:srgbClr val="FFFF00"/>
                </a:highlight>
                <a:latin typeface="Arial" panose="020B0604020202020204" pitchFamily="34" charset="0"/>
                <a:cs typeface="Arial" panose="020B0604020202020204" pitchFamily="34" charset="0"/>
              </a:rPr>
              <a:t>Second Industrial Revolution:</a:t>
            </a:r>
          </a:p>
          <a:p>
            <a:pPr lvl="1" algn="just"/>
            <a:r>
              <a:rPr lang="en-US" dirty="0">
                <a:solidFill>
                  <a:schemeClr val="bg1">
                    <a:lumMod val="10000"/>
                  </a:schemeClr>
                </a:solidFill>
                <a:latin typeface="Arial" panose="020B0604020202020204" pitchFamily="34" charset="0"/>
                <a:cs typeface="Arial" panose="020B0604020202020204" pitchFamily="34" charset="0"/>
              </a:rPr>
              <a:t>~ From Late 19</a:t>
            </a:r>
            <a:r>
              <a:rPr lang="en-US" baseline="30000" dirty="0">
                <a:solidFill>
                  <a:schemeClr val="bg1">
                    <a:lumMod val="10000"/>
                  </a:schemeClr>
                </a:solidFill>
                <a:latin typeface="Arial" panose="020B0604020202020204" pitchFamily="34" charset="0"/>
                <a:cs typeface="Arial" panose="020B0604020202020204" pitchFamily="34" charset="0"/>
              </a:rPr>
              <a:t>th</a:t>
            </a:r>
            <a:r>
              <a:rPr lang="en-US" dirty="0">
                <a:solidFill>
                  <a:schemeClr val="bg1">
                    <a:lumMod val="10000"/>
                  </a:schemeClr>
                </a:solidFill>
                <a:latin typeface="Arial" panose="020B0604020202020204" pitchFamily="34" charset="0"/>
                <a:cs typeface="Arial" panose="020B0604020202020204" pitchFamily="34" charset="0"/>
              </a:rPr>
              <a:t> century to early 20</a:t>
            </a:r>
            <a:r>
              <a:rPr lang="en-US" baseline="30000" dirty="0">
                <a:solidFill>
                  <a:schemeClr val="bg1">
                    <a:lumMod val="10000"/>
                  </a:schemeClr>
                </a:solidFill>
                <a:latin typeface="Arial" panose="020B0604020202020204" pitchFamily="34" charset="0"/>
                <a:cs typeface="Arial" panose="020B0604020202020204" pitchFamily="34" charset="0"/>
              </a:rPr>
              <a:t>th</a:t>
            </a:r>
            <a:r>
              <a:rPr lang="en-US" dirty="0">
                <a:solidFill>
                  <a:schemeClr val="bg1">
                    <a:lumMod val="10000"/>
                  </a:schemeClr>
                </a:solidFill>
                <a:latin typeface="Arial" panose="020B0604020202020204" pitchFamily="34" charset="0"/>
                <a:cs typeface="Arial" panose="020B0604020202020204" pitchFamily="34" charset="0"/>
              </a:rPr>
              <a:t> century.</a:t>
            </a:r>
          </a:p>
          <a:p>
            <a:pPr lvl="1" algn="just"/>
            <a:r>
              <a:rPr lang="en-US" dirty="0">
                <a:solidFill>
                  <a:schemeClr val="bg1">
                    <a:lumMod val="10000"/>
                  </a:schemeClr>
                </a:solidFill>
                <a:latin typeface="Arial" panose="020B0604020202020204" pitchFamily="34" charset="0"/>
                <a:cs typeface="Arial" panose="020B0604020202020204" pitchFamily="34" charset="0"/>
              </a:rPr>
              <a:t>Industrial mass-production</a:t>
            </a:r>
          </a:p>
          <a:p>
            <a:pPr lvl="1" algn="just"/>
            <a:r>
              <a:rPr lang="en-US" dirty="0">
                <a:solidFill>
                  <a:schemeClr val="bg1">
                    <a:lumMod val="10000"/>
                  </a:schemeClr>
                </a:solidFill>
                <a:latin typeface="Arial" panose="020B0604020202020204" pitchFamily="34" charset="0"/>
                <a:cs typeface="Arial" panose="020B0604020202020204" pitchFamily="34" charset="0"/>
              </a:rPr>
              <a:t>Technologies:</a:t>
            </a:r>
          </a:p>
          <a:p>
            <a:pPr lvl="2" algn="just"/>
            <a:r>
              <a:rPr lang="en-US" sz="2400" dirty="0">
                <a:solidFill>
                  <a:schemeClr val="bg1">
                    <a:lumMod val="10000"/>
                  </a:schemeClr>
                </a:solidFill>
                <a:latin typeface="Arial" panose="020B0604020202020204" pitchFamily="34" charset="0"/>
                <a:cs typeface="Arial" panose="020B0604020202020204" pitchFamily="34" charset="0"/>
              </a:rPr>
              <a:t>Electrical power.</a:t>
            </a:r>
          </a:p>
          <a:p>
            <a:pPr lvl="2" algn="just"/>
            <a:r>
              <a:rPr lang="en-US" sz="2400" dirty="0">
                <a:solidFill>
                  <a:schemeClr val="bg1">
                    <a:lumMod val="10000"/>
                  </a:schemeClr>
                </a:solidFill>
                <a:latin typeface="Arial" panose="020B0604020202020204" pitchFamily="34" charset="0"/>
                <a:cs typeface="Arial" panose="020B0604020202020204" pitchFamily="34" charset="0"/>
              </a:rPr>
              <a:t>Telephone.</a:t>
            </a:r>
          </a:p>
          <a:p>
            <a:pPr lvl="2" algn="just"/>
            <a:r>
              <a:rPr lang="en-US" sz="2400" dirty="0">
                <a:solidFill>
                  <a:schemeClr val="bg1">
                    <a:lumMod val="10000"/>
                  </a:schemeClr>
                </a:solidFill>
                <a:latin typeface="Arial" panose="020B0604020202020204" pitchFamily="34" charset="0"/>
                <a:cs typeface="Arial" panose="020B0604020202020204" pitchFamily="34" charset="0"/>
              </a:rPr>
              <a:t>Assembly line.</a:t>
            </a:r>
          </a:p>
          <a:p>
            <a:pPr lvl="1" algn="just"/>
            <a:r>
              <a:rPr lang="en-US" dirty="0">
                <a:solidFill>
                  <a:schemeClr val="bg1">
                    <a:lumMod val="10000"/>
                  </a:schemeClr>
                </a:solidFill>
                <a:latin typeface="Arial" panose="020B0604020202020204" pitchFamily="34" charset="0"/>
                <a:cs typeface="Arial" panose="020B0604020202020204" pitchFamily="34" charset="0"/>
              </a:rPr>
              <a:t>Changes:</a:t>
            </a:r>
          </a:p>
          <a:p>
            <a:pPr lvl="2" algn="just"/>
            <a:r>
              <a:rPr lang="en-US" dirty="0">
                <a:solidFill>
                  <a:schemeClr val="bg1">
                    <a:lumMod val="10000"/>
                  </a:schemeClr>
                </a:solidFill>
                <a:latin typeface="Arial" panose="020B0604020202020204" pitchFamily="34" charset="0"/>
                <a:cs typeface="Arial" panose="020B0604020202020204" pitchFamily="34" charset="0"/>
              </a:rPr>
              <a:t>Economic growth.</a:t>
            </a:r>
          </a:p>
          <a:p>
            <a:pPr lvl="2" algn="just"/>
            <a:r>
              <a:rPr lang="en-US" dirty="0">
                <a:solidFill>
                  <a:schemeClr val="bg1">
                    <a:lumMod val="10000"/>
                  </a:schemeClr>
                </a:solidFill>
                <a:latin typeface="Arial" panose="020B0604020202020204" pitchFamily="34" charset="0"/>
                <a:cs typeface="Arial" panose="020B0604020202020204" pitchFamily="34" charset="0"/>
              </a:rPr>
              <a:t>Machines replacing humans.</a:t>
            </a:r>
          </a:p>
          <a:p>
            <a:pPr lvl="2" algn="just"/>
            <a:r>
              <a:rPr lang="en-US" dirty="0">
                <a:solidFill>
                  <a:schemeClr val="bg1">
                    <a:lumMod val="10000"/>
                  </a:schemeClr>
                </a:solidFill>
                <a:latin typeface="Arial" panose="020B0604020202020204" pitchFamily="34" charset="0"/>
                <a:cs typeface="Arial" panose="020B0604020202020204" pitchFamily="34" charset="0"/>
              </a:rPr>
              <a:t>Improvements in public health.</a:t>
            </a:r>
          </a:p>
          <a:p>
            <a:pPr lvl="2" algn="just"/>
            <a:endParaRPr lang="en-US" sz="2400" dirty="0">
              <a:solidFill>
                <a:schemeClr val="bg1">
                  <a:lumMod val="10000"/>
                </a:schemeClr>
              </a:solidFill>
              <a:latin typeface="Arial" panose="020B0604020202020204" pitchFamily="34" charset="0"/>
              <a:cs typeface="Arial" panose="020B0604020202020204" pitchFamily="34" charset="0"/>
            </a:endParaRPr>
          </a:p>
        </p:txBody>
      </p:sp>
      <p:pic>
        <p:nvPicPr>
          <p:cNvPr id="9" name="Picture 2">
            <a:extLst>
              <a:ext uri="{FF2B5EF4-FFF2-40B4-BE49-F238E27FC236}">
                <a16:creationId xmlns:a16="http://schemas.microsoft.com/office/drawing/2014/main" id="{627BADCB-B1B3-3702-6BD7-F6A0DAF733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8048" y="3843518"/>
            <a:ext cx="3564872" cy="29695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Your Corn Is like a Factory Assembly Line - Peterson Farms Seed">
            <a:extLst>
              <a:ext uri="{FF2B5EF4-FFF2-40B4-BE49-F238E27FC236}">
                <a16:creationId xmlns:a16="http://schemas.microsoft.com/office/drawing/2014/main" id="{79E05AE5-8B32-6F91-4230-B7B840CFE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633" y="1073172"/>
            <a:ext cx="4322316" cy="25213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Second Industrial Revolution: The Technological Revolution - Richmondvale  Blog">
            <a:extLst>
              <a:ext uri="{FF2B5EF4-FFF2-40B4-BE49-F238E27FC236}">
                <a16:creationId xmlns:a16="http://schemas.microsoft.com/office/drawing/2014/main" id="{1304B94E-5B86-AC63-F730-E87EBE401E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4815" y="3754533"/>
            <a:ext cx="2171962" cy="2997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56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CAD5-DD3B-4F9F-9C56-708FA2D59B79}"/>
              </a:ext>
            </a:extLst>
          </p:cNvPr>
          <p:cNvSpPr>
            <a:spLocks noGrp="1"/>
          </p:cNvSpPr>
          <p:nvPr>
            <p:ph type="title"/>
          </p:nvPr>
        </p:nvSpPr>
        <p:spPr>
          <a:xfrm>
            <a:off x="346227" y="136525"/>
            <a:ext cx="7578573" cy="887267"/>
          </a:xfrm>
        </p:spPr>
        <p:style>
          <a:lnRef idx="2">
            <a:schemeClr val="dk1"/>
          </a:lnRef>
          <a:fillRef idx="1">
            <a:schemeClr val="lt1"/>
          </a:fillRef>
          <a:effectRef idx="0">
            <a:schemeClr val="dk1"/>
          </a:effectRef>
          <a:fontRef idx="minor">
            <a:schemeClr val="dk1"/>
          </a:fontRef>
        </p:style>
        <p:txBody>
          <a:bodyPr/>
          <a:lstStyle/>
          <a:p>
            <a:pPr algn="ctr"/>
            <a:r>
              <a:rPr lang="en-US" b="1" dirty="0">
                <a:solidFill>
                  <a:schemeClr val="tx1"/>
                </a:solidFill>
                <a:latin typeface="Arial" panose="020B0604020202020204" pitchFamily="34" charset="0"/>
                <a:cs typeface="Arial" panose="020B0604020202020204" pitchFamily="34" charset="0"/>
              </a:rPr>
              <a:t>Technological Evolution</a:t>
            </a:r>
          </a:p>
        </p:txBody>
      </p:sp>
      <p:sp>
        <p:nvSpPr>
          <p:cNvPr id="4" name="Footer Placeholder 3">
            <a:extLst>
              <a:ext uri="{FF2B5EF4-FFF2-40B4-BE49-F238E27FC236}">
                <a16:creationId xmlns:a16="http://schemas.microsoft.com/office/drawing/2014/main" id="{8C00AB3C-09FE-46E6-A59A-87C40B9107C5}"/>
              </a:ext>
            </a:extLst>
          </p:cNvPr>
          <p:cNvSpPr>
            <a:spLocks noGrp="1"/>
          </p:cNvSpPr>
          <p:nvPr>
            <p:ph type="ftr" sz="quarter" idx="11"/>
          </p:nvPr>
        </p:nvSpPr>
        <p:spPr>
          <a:xfrm>
            <a:off x="101353" y="6356350"/>
            <a:ext cx="4114800" cy="365125"/>
          </a:xfrm>
        </p:spPr>
        <p:txBody>
          <a:bodyPr/>
          <a:lstStyle/>
          <a:p>
            <a:r>
              <a:rPr lang="en-US" dirty="0">
                <a:latin typeface="Arial" panose="020B0604020202020204" pitchFamily="34" charset="0"/>
                <a:cs typeface="Arial" panose="020B0604020202020204" pitchFamily="34" charset="0"/>
              </a:rPr>
              <a:t>MIS 393 - Dr. Shawosh</a:t>
            </a:r>
          </a:p>
        </p:txBody>
      </p:sp>
      <p:sp>
        <p:nvSpPr>
          <p:cNvPr id="5" name="Slide Number Placeholder 4">
            <a:extLst>
              <a:ext uri="{FF2B5EF4-FFF2-40B4-BE49-F238E27FC236}">
                <a16:creationId xmlns:a16="http://schemas.microsoft.com/office/drawing/2014/main" id="{FFC48608-6F3F-417F-A0C2-A55448B056D9}"/>
              </a:ext>
            </a:extLst>
          </p:cNvPr>
          <p:cNvSpPr>
            <a:spLocks noGrp="1"/>
          </p:cNvSpPr>
          <p:nvPr>
            <p:ph type="sldNum" sz="quarter" idx="12"/>
          </p:nvPr>
        </p:nvSpPr>
        <p:spPr/>
        <p:txBody>
          <a:bodyPr/>
          <a:lstStyle/>
          <a:p>
            <a:fld id="{F14C41AA-111B-4F68-9CBB-8B375BE1FF0A}" type="slidenum">
              <a:rPr lang="en-US" smtClean="0">
                <a:latin typeface="Arial" panose="020B0604020202020204" pitchFamily="34" charset="0"/>
                <a:cs typeface="Arial" panose="020B0604020202020204" pitchFamily="34" charset="0"/>
              </a:rPr>
              <a:t>8</a:t>
            </a:fld>
            <a:endParaRPr lang="en-US">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5895039-EB2C-1E05-D1E4-12441556AB03}"/>
              </a:ext>
            </a:extLst>
          </p:cNvPr>
          <p:cNvSpPr txBox="1">
            <a:spLocks/>
          </p:cNvSpPr>
          <p:nvPr/>
        </p:nvSpPr>
        <p:spPr>
          <a:xfrm>
            <a:off x="103910" y="1163271"/>
            <a:ext cx="11917514" cy="5312587"/>
          </a:xfr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2400" b="1" dirty="0">
                <a:solidFill>
                  <a:schemeClr val="bg1">
                    <a:lumMod val="10000"/>
                  </a:schemeClr>
                </a:solidFill>
                <a:highlight>
                  <a:srgbClr val="FFFF00"/>
                </a:highlight>
                <a:latin typeface="Arial" panose="020B0604020202020204" pitchFamily="34" charset="0"/>
                <a:cs typeface="Arial" panose="020B0604020202020204" pitchFamily="34" charset="0"/>
              </a:rPr>
              <a:t>Third Industrial Revolution</a:t>
            </a:r>
          </a:p>
          <a:p>
            <a:pPr lvl="1" algn="just"/>
            <a:r>
              <a:rPr lang="en-US" dirty="0">
                <a:solidFill>
                  <a:schemeClr val="bg1">
                    <a:lumMod val="10000"/>
                  </a:schemeClr>
                </a:solidFill>
                <a:latin typeface="Arial" panose="020B0604020202020204" pitchFamily="34" charset="0"/>
                <a:cs typeface="Arial" panose="020B0604020202020204" pitchFamily="34" charset="0"/>
              </a:rPr>
              <a:t>~ From 1960s – After WW2.</a:t>
            </a:r>
          </a:p>
          <a:p>
            <a:pPr lvl="1" algn="just"/>
            <a:r>
              <a:rPr lang="en-US" dirty="0">
                <a:solidFill>
                  <a:schemeClr val="bg1">
                    <a:lumMod val="10000"/>
                  </a:schemeClr>
                </a:solidFill>
                <a:latin typeface="Arial" panose="020B0604020202020204" pitchFamily="34" charset="0"/>
                <a:cs typeface="Arial" panose="020B0604020202020204" pitchFamily="34" charset="0"/>
              </a:rPr>
              <a:t>From mechanical and analogue electronic technology </a:t>
            </a:r>
          </a:p>
          <a:p>
            <a:pPr marL="457200" lvl="1" indent="0" algn="just">
              <a:buNone/>
            </a:pPr>
            <a:r>
              <a:rPr lang="en-US" dirty="0">
                <a:solidFill>
                  <a:schemeClr val="bg1">
                    <a:lumMod val="10000"/>
                  </a:schemeClr>
                </a:solidFill>
                <a:latin typeface="Arial" panose="020B0604020202020204" pitchFamily="34" charset="0"/>
                <a:cs typeface="Arial" panose="020B0604020202020204" pitchFamily="34" charset="0"/>
              </a:rPr>
              <a:t>	to digital electronics</a:t>
            </a:r>
          </a:p>
          <a:p>
            <a:pPr lvl="1" algn="just"/>
            <a:r>
              <a:rPr lang="en-US" dirty="0">
                <a:solidFill>
                  <a:schemeClr val="bg1">
                    <a:lumMod val="10000"/>
                  </a:schemeClr>
                </a:solidFill>
                <a:latin typeface="Arial" panose="020B0604020202020204" pitchFamily="34" charset="0"/>
                <a:cs typeface="Arial" panose="020B0604020202020204" pitchFamily="34" charset="0"/>
              </a:rPr>
              <a:t>Technologies:</a:t>
            </a:r>
          </a:p>
          <a:p>
            <a:pPr lvl="2" algn="just"/>
            <a:r>
              <a:rPr lang="en-US" sz="2400" dirty="0">
                <a:solidFill>
                  <a:schemeClr val="bg1">
                    <a:lumMod val="10000"/>
                  </a:schemeClr>
                </a:solidFill>
                <a:latin typeface="Arial" panose="020B0604020202020204" pitchFamily="34" charset="0"/>
                <a:cs typeface="Arial" panose="020B0604020202020204" pitchFamily="34" charset="0"/>
              </a:rPr>
              <a:t>Semiconductors &amp; Mainframe computing (1960s).</a:t>
            </a:r>
          </a:p>
          <a:p>
            <a:pPr lvl="2" algn="just"/>
            <a:r>
              <a:rPr lang="en-US" sz="2400" dirty="0">
                <a:solidFill>
                  <a:schemeClr val="bg1">
                    <a:lumMod val="10000"/>
                  </a:schemeClr>
                </a:solidFill>
                <a:latin typeface="Arial" panose="020B0604020202020204" pitchFamily="34" charset="0"/>
                <a:cs typeface="Arial" panose="020B0604020202020204" pitchFamily="34" charset="0"/>
              </a:rPr>
              <a:t>Personal computing (1970s and 80s).</a:t>
            </a:r>
          </a:p>
          <a:p>
            <a:pPr lvl="2" algn="just"/>
            <a:r>
              <a:rPr lang="en-US" sz="2400" dirty="0">
                <a:solidFill>
                  <a:schemeClr val="bg1">
                    <a:lumMod val="10000"/>
                  </a:schemeClr>
                </a:solidFill>
                <a:latin typeface="Arial" panose="020B0604020202020204" pitchFamily="34" charset="0"/>
                <a:cs typeface="Arial" panose="020B0604020202020204" pitchFamily="34" charset="0"/>
              </a:rPr>
              <a:t>Internet (1990s).</a:t>
            </a:r>
          </a:p>
          <a:p>
            <a:pPr lvl="1" algn="just"/>
            <a:r>
              <a:rPr lang="en-US" dirty="0">
                <a:solidFill>
                  <a:schemeClr val="bg1">
                    <a:lumMod val="10000"/>
                  </a:schemeClr>
                </a:solidFill>
                <a:latin typeface="Arial" panose="020B0604020202020204" pitchFamily="34" charset="0"/>
                <a:cs typeface="Arial" panose="020B0604020202020204" pitchFamily="34" charset="0"/>
              </a:rPr>
              <a:t>Changes:</a:t>
            </a:r>
          </a:p>
          <a:p>
            <a:pPr lvl="2" algn="just"/>
            <a:r>
              <a:rPr lang="en-US" dirty="0">
                <a:solidFill>
                  <a:schemeClr val="bg1">
                    <a:lumMod val="10000"/>
                  </a:schemeClr>
                </a:solidFill>
                <a:latin typeface="Arial" panose="020B0604020202020204" pitchFamily="34" charset="0"/>
                <a:cs typeface="Arial" panose="020B0604020202020204" pitchFamily="34" charset="0"/>
              </a:rPr>
              <a:t>Globalization.</a:t>
            </a:r>
          </a:p>
          <a:p>
            <a:pPr lvl="2" algn="just"/>
            <a:r>
              <a:rPr lang="en-US" dirty="0">
                <a:solidFill>
                  <a:schemeClr val="bg1">
                    <a:lumMod val="10000"/>
                  </a:schemeClr>
                </a:solidFill>
                <a:latin typeface="Arial" panose="020B0604020202020204" pitchFamily="34" charset="0"/>
                <a:cs typeface="Arial" panose="020B0604020202020204" pitchFamily="34" charset="0"/>
              </a:rPr>
              <a:t>IT productivity paradox.</a:t>
            </a:r>
          </a:p>
          <a:p>
            <a:pPr lvl="2" algn="just"/>
            <a:r>
              <a:rPr lang="en-US" dirty="0">
                <a:solidFill>
                  <a:schemeClr val="bg1">
                    <a:lumMod val="10000"/>
                  </a:schemeClr>
                </a:solidFill>
                <a:latin typeface="Arial" panose="020B0604020202020204" pitchFamily="34" charset="0"/>
                <a:cs typeface="Arial" panose="020B0604020202020204" pitchFamily="34" charset="0"/>
              </a:rPr>
              <a:t>New business models:</a:t>
            </a:r>
          </a:p>
          <a:p>
            <a:pPr lvl="3" algn="just"/>
            <a:r>
              <a:rPr lang="en-US" dirty="0">
                <a:solidFill>
                  <a:schemeClr val="bg1">
                    <a:lumMod val="10000"/>
                  </a:schemeClr>
                </a:solidFill>
                <a:latin typeface="Arial" panose="020B0604020202020204" pitchFamily="34" charset="0"/>
                <a:cs typeface="Arial" panose="020B0604020202020204" pitchFamily="34" charset="0"/>
              </a:rPr>
              <a:t>Sharing economy – digital platforms – outsourcing.</a:t>
            </a:r>
          </a:p>
          <a:p>
            <a:pPr lvl="2" algn="just"/>
            <a:r>
              <a:rPr lang="en-US" b="1" dirty="0">
                <a:solidFill>
                  <a:srgbClr val="FF0000"/>
                </a:solidFill>
                <a:latin typeface="Arial" panose="020B0604020202020204" pitchFamily="34" charset="0"/>
                <a:cs typeface="Arial" panose="020B0604020202020204" pitchFamily="34" charset="0"/>
              </a:rPr>
              <a:t>Data… Data… Data.</a:t>
            </a:r>
          </a:p>
        </p:txBody>
      </p:sp>
      <p:pic>
        <p:nvPicPr>
          <p:cNvPr id="6" name="Picture 2" descr="Global Semiconductor market: Where we are and where we are headed">
            <a:extLst>
              <a:ext uri="{FF2B5EF4-FFF2-40B4-BE49-F238E27FC236}">
                <a16:creationId xmlns:a16="http://schemas.microsoft.com/office/drawing/2014/main" id="{A6D71C07-2163-FC4F-53BE-45E0B7638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374" y="604550"/>
            <a:ext cx="3975716" cy="13268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Making Sense of the Mainframe, 50 Years Later - Techonomy">
            <a:extLst>
              <a:ext uri="{FF2B5EF4-FFF2-40B4-BE49-F238E27FC236}">
                <a16:creationId xmlns:a16="http://schemas.microsoft.com/office/drawing/2014/main" id="{54C47350-6496-E49C-ED6F-2B51BF832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7065" y="2147861"/>
            <a:ext cx="3146333" cy="226800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Who Invented the Internet? | Britannica">
            <a:extLst>
              <a:ext uri="{FF2B5EF4-FFF2-40B4-BE49-F238E27FC236}">
                <a16:creationId xmlns:a16="http://schemas.microsoft.com/office/drawing/2014/main" id="{AA4A1E34-2A0A-1EAC-A271-34F0EC32BCB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216" b="23882"/>
          <a:stretch/>
        </p:blipFill>
        <p:spPr bwMode="auto">
          <a:xfrm>
            <a:off x="8409033" y="4814756"/>
            <a:ext cx="3146333" cy="1649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14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CAD5-DD3B-4F9F-9C56-708FA2D59B79}"/>
              </a:ext>
            </a:extLst>
          </p:cNvPr>
          <p:cNvSpPr>
            <a:spLocks noGrp="1"/>
          </p:cNvSpPr>
          <p:nvPr>
            <p:ph type="title"/>
          </p:nvPr>
        </p:nvSpPr>
        <p:spPr>
          <a:xfrm>
            <a:off x="346227" y="136525"/>
            <a:ext cx="7578573" cy="887267"/>
          </a:xfrm>
        </p:spPr>
        <p:style>
          <a:lnRef idx="2">
            <a:schemeClr val="dk1"/>
          </a:lnRef>
          <a:fillRef idx="1">
            <a:schemeClr val="lt1"/>
          </a:fillRef>
          <a:effectRef idx="0">
            <a:schemeClr val="dk1"/>
          </a:effectRef>
          <a:fontRef idx="minor">
            <a:schemeClr val="dk1"/>
          </a:fontRef>
        </p:style>
        <p:txBody>
          <a:bodyPr/>
          <a:lstStyle/>
          <a:p>
            <a:pPr algn="ctr"/>
            <a:r>
              <a:rPr lang="en-US" b="1">
                <a:solidFill>
                  <a:schemeClr val="tx1"/>
                </a:solidFill>
                <a:latin typeface="Arial" panose="020B0604020202020204" pitchFamily="34" charset="0"/>
                <a:cs typeface="Arial" panose="020B0604020202020204" pitchFamily="34" charset="0"/>
              </a:rPr>
              <a:t>Technological Evolution</a:t>
            </a:r>
            <a:endParaRPr lang="en-US" b="1" dirty="0">
              <a:solidFill>
                <a:schemeClr val="tx1"/>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8C00AB3C-09FE-46E6-A59A-87C40B9107C5}"/>
              </a:ext>
            </a:extLst>
          </p:cNvPr>
          <p:cNvSpPr>
            <a:spLocks noGrp="1"/>
          </p:cNvSpPr>
          <p:nvPr>
            <p:ph type="ftr" sz="quarter" idx="11"/>
          </p:nvPr>
        </p:nvSpPr>
        <p:spPr>
          <a:xfrm>
            <a:off x="101353" y="6356350"/>
            <a:ext cx="4114800" cy="365125"/>
          </a:xfrm>
        </p:spPr>
        <p:txBody>
          <a:bodyPr/>
          <a:lstStyle/>
          <a:p>
            <a:r>
              <a:rPr lang="en-US">
                <a:latin typeface="Arial" panose="020B0604020202020204" pitchFamily="34" charset="0"/>
                <a:cs typeface="Arial" panose="020B0604020202020204" pitchFamily="34" charset="0"/>
              </a:rPr>
              <a:t>MIS 393 - Dr. Shawosh</a:t>
            </a:r>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FC48608-6F3F-417F-A0C2-A55448B056D9}"/>
              </a:ext>
            </a:extLst>
          </p:cNvPr>
          <p:cNvSpPr>
            <a:spLocks noGrp="1"/>
          </p:cNvSpPr>
          <p:nvPr>
            <p:ph type="sldNum" sz="quarter" idx="12"/>
          </p:nvPr>
        </p:nvSpPr>
        <p:spPr/>
        <p:txBody>
          <a:bodyPr/>
          <a:lstStyle/>
          <a:p>
            <a:fld id="{F14C41AA-111B-4F68-9CBB-8B375BE1FF0A}" type="slidenum">
              <a:rPr lang="en-US" smtClean="0">
                <a:latin typeface="Arial" panose="020B0604020202020204" pitchFamily="34" charset="0"/>
                <a:cs typeface="Arial" panose="020B0604020202020204" pitchFamily="34" charset="0"/>
              </a:rPr>
              <a:t>9</a:t>
            </a:fld>
            <a:endParaRPr lang="en-US">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E83A3C6E-2181-79E0-256A-5030D759A39D}"/>
              </a:ext>
            </a:extLst>
          </p:cNvPr>
          <p:cNvSpPr txBox="1">
            <a:spLocks/>
          </p:cNvSpPr>
          <p:nvPr/>
        </p:nvSpPr>
        <p:spPr>
          <a:xfrm>
            <a:off x="203366" y="1226325"/>
            <a:ext cx="11917514" cy="5312587"/>
          </a:xfr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2400" b="1" dirty="0">
                <a:solidFill>
                  <a:schemeClr val="bg1">
                    <a:lumMod val="10000"/>
                  </a:schemeClr>
                </a:solidFill>
                <a:highlight>
                  <a:srgbClr val="FFFF00"/>
                </a:highlight>
                <a:latin typeface="Arial" panose="020B0604020202020204" pitchFamily="34" charset="0"/>
                <a:cs typeface="Arial" panose="020B0604020202020204" pitchFamily="34" charset="0"/>
              </a:rPr>
              <a:t>Fourth Industrial Revolution:</a:t>
            </a:r>
          </a:p>
          <a:p>
            <a:pPr lvl="1" algn="just"/>
            <a:r>
              <a:rPr lang="en-US" dirty="0">
                <a:solidFill>
                  <a:schemeClr val="bg1">
                    <a:lumMod val="10000"/>
                  </a:schemeClr>
                </a:solidFill>
                <a:latin typeface="Arial" panose="020B0604020202020204" pitchFamily="34" charset="0"/>
                <a:cs typeface="Arial" panose="020B0604020202020204" pitchFamily="34" charset="0"/>
              </a:rPr>
              <a:t>~ From 2000s.</a:t>
            </a:r>
          </a:p>
          <a:p>
            <a:pPr lvl="1" algn="just"/>
            <a:r>
              <a:rPr lang="en-US" dirty="0">
                <a:solidFill>
                  <a:schemeClr val="bg1">
                    <a:lumMod val="10000"/>
                  </a:schemeClr>
                </a:solidFill>
                <a:latin typeface="Arial" panose="020B0604020202020204" pitchFamily="34" charset="0"/>
                <a:cs typeface="Arial" panose="020B0604020202020204" pitchFamily="34" charset="0"/>
              </a:rPr>
              <a:t>Connectedness, Machine Intelligence, Digitization.</a:t>
            </a:r>
          </a:p>
          <a:p>
            <a:pPr lvl="1" algn="just"/>
            <a:r>
              <a:rPr lang="en-US" dirty="0">
                <a:solidFill>
                  <a:schemeClr val="bg1">
                    <a:lumMod val="10000"/>
                  </a:schemeClr>
                </a:solidFill>
                <a:latin typeface="Arial" panose="020B0604020202020204" pitchFamily="34" charset="0"/>
                <a:cs typeface="Arial" panose="020B0604020202020204" pitchFamily="34" charset="0"/>
              </a:rPr>
              <a:t>Technologies:</a:t>
            </a:r>
          </a:p>
          <a:p>
            <a:pPr lvl="2" algn="just"/>
            <a:r>
              <a:rPr lang="en-US" sz="2400" dirty="0">
                <a:solidFill>
                  <a:schemeClr val="bg1">
                    <a:lumMod val="10000"/>
                  </a:schemeClr>
                </a:solidFill>
                <a:latin typeface="Arial" panose="020B0604020202020204" pitchFamily="34" charset="0"/>
                <a:cs typeface="Arial" panose="020B0604020202020204" pitchFamily="34" charset="0"/>
              </a:rPr>
              <a:t>Artificial intelligence &amp; Machine learning.</a:t>
            </a:r>
          </a:p>
          <a:p>
            <a:pPr lvl="2" algn="just"/>
            <a:r>
              <a:rPr lang="en-US" sz="2400" dirty="0">
                <a:solidFill>
                  <a:schemeClr val="bg1">
                    <a:lumMod val="10000"/>
                  </a:schemeClr>
                </a:solidFill>
                <a:latin typeface="Arial" panose="020B0604020202020204" pitchFamily="34" charset="0"/>
                <a:cs typeface="Arial" panose="020B0604020202020204" pitchFamily="34" charset="0"/>
              </a:rPr>
              <a:t>Internet of Things (IoT).</a:t>
            </a:r>
          </a:p>
          <a:p>
            <a:pPr lvl="2" algn="just"/>
            <a:r>
              <a:rPr lang="en-US" sz="2400" dirty="0">
                <a:solidFill>
                  <a:schemeClr val="bg1">
                    <a:lumMod val="10000"/>
                  </a:schemeClr>
                </a:solidFill>
                <a:latin typeface="Arial" panose="020B0604020202020204" pitchFamily="34" charset="0"/>
                <a:cs typeface="Arial" panose="020B0604020202020204" pitchFamily="34" charset="0"/>
              </a:rPr>
              <a:t>Blockchain.</a:t>
            </a:r>
          </a:p>
          <a:p>
            <a:pPr lvl="2" algn="just"/>
            <a:r>
              <a:rPr lang="en-US" sz="2400" dirty="0">
                <a:solidFill>
                  <a:schemeClr val="bg1">
                    <a:lumMod val="10000"/>
                  </a:schemeClr>
                </a:solidFill>
                <a:latin typeface="Arial" panose="020B0604020202020204" pitchFamily="34" charset="0"/>
                <a:cs typeface="Arial" panose="020B0604020202020204" pitchFamily="34" charset="0"/>
              </a:rPr>
              <a:t>5G.</a:t>
            </a:r>
          </a:p>
          <a:p>
            <a:pPr lvl="2" algn="just"/>
            <a:r>
              <a:rPr lang="en-US" sz="2400" dirty="0">
                <a:solidFill>
                  <a:schemeClr val="bg1">
                    <a:lumMod val="10000"/>
                  </a:schemeClr>
                </a:solidFill>
                <a:latin typeface="Arial" panose="020B0604020202020204" pitchFamily="34" charset="0"/>
                <a:cs typeface="Arial" panose="020B0604020202020204" pitchFamily="34" charset="0"/>
              </a:rPr>
              <a:t>Robotics.</a:t>
            </a:r>
          </a:p>
          <a:p>
            <a:pPr lvl="2" algn="just"/>
            <a:r>
              <a:rPr lang="en-US" sz="2400" dirty="0">
                <a:solidFill>
                  <a:schemeClr val="bg1">
                    <a:lumMod val="10000"/>
                  </a:schemeClr>
                </a:solidFill>
                <a:latin typeface="Arial" panose="020B0604020202020204" pitchFamily="34" charset="0"/>
                <a:cs typeface="Arial" panose="020B0604020202020204" pitchFamily="34" charset="0"/>
              </a:rPr>
              <a:t>Big data &amp; Analytics.</a:t>
            </a:r>
          </a:p>
          <a:p>
            <a:pPr lvl="2" algn="just"/>
            <a:r>
              <a:rPr lang="en-US" sz="2400" dirty="0">
                <a:solidFill>
                  <a:schemeClr val="bg1">
                    <a:lumMod val="10000"/>
                  </a:schemeClr>
                </a:solidFill>
                <a:latin typeface="Arial" panose="020B0604020202020204" pitchFamily="34" charset="0"/>
                <a:cs typeface="Arial" panose="020B0604020202020204" pitchFamily="34" charset="0"/>
              </a:rPr>
              <a:t>Cloud computing.</a:t>
            </a:r>
          </a:p>
          <a:p>
            <a:pPr lvl="2" algn="just"/>
            <a:r>
              <a:rPr lang="en-US" sz="2400" dirty="0">
                <a:solidFill>
                  <a:schemeClr val="bg1">
                    <a:lumMod val="10000"/>
                  </a:schemeClr>
                </a:solidFill>
                <a:latin typeface="Arial" panose="020B0604020202020204" pitchFamily="34" charset="0"/>
                <a:cs typeface="Arial" panose="020B0604020202020204" pitchFamily="34" charset="0"/>
              </a:rPr>
              <a:t>AR &amp; VR.</a:t>
            </a:r>
          </a:p>
          <a:p>
            <a:pPr lvl="2" algn="just"/>
            <a:endParaRPr lang="en-US" sz="2400" dirty="0">
              <a:solidFill>
                <a:schemeClr val="bg1">
                  <a:lumMod val="10000"/>
                </a:schemeClr>
              </a:solidFill>
              <a:latin typeface="Arial" panose="020B0604020202020204" pitchFamily="34" charset="0"/>
              <a:cs typeface="Arial" panose="020B0604020202020204" pitchFamily="34" charset="0"/>
            </a:endParaRPr>
          </a:p>
          <a:p>
            <a:pPr lvl="2" algn="just"/>
            <a:endParaRPr lang="en-US" sz="2400" dirty="0">
              <a:solidFill>
                <a:schemeClr val="bg1">
                  <a:lumMod val="10000"/>
                </a:schemeClr>
              </a:solidFill>
              <a:latin typeface="Arial" panose="020B0604020202020204" pitchFamily="34" charset="0"/>
              <a:cs typeface="Arial" panose="020B0604020202020204" pitchFamily="34" charset="0"/>
            </a:endParaRPr>
          </a:p>
        </p:txBody>
      </p:sp>
      <p:pic>
        <p:nvPicPr>
          <p:cNvPr id="11" name="Picture 6" descr="The internet of things (IOT): 5 reasons why the world needs it | by Tim |  Zeux | Medium">
            <a:extLst>
              <a:ext uri="{FF2B5EF4-FFF2-40B4-BE49-F238E27FC236}">
                <a16:creationId xmlns:a16="http://schemas.microsoft.com/office/drawing/2014/main" id="{669642CF-AA1D-C938-82AE-6395FFE76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1757" y="1226325"/>
            <a:ext cx="4086511" cy="265629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A Brief History of Robots in Manufacturing">
            <a:extLst>
              <a:ext uri="{FF2B5EF4-FFF2-40B4-BE49-F238E27FC236}">
                <a16:creationId xmlns:a16="http://schemas.microsoft.com/office/drawing/2014/main" id="{701934B5-FB6B-2499-8E65-EFAA71887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5689" y="3946718"/>
            <a:ext cx="4086511" cy="268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071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TotalTime>
  <Words>2087</Words>
  <Application>Microsoft Office PowerPoint</Application>
  <PresentationFormat>Widescreen</PresentationFormat>
  <Paragraphs>220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Amasis MT Pro Black</vt:lpstr>
      <vt:lpstr>Arial</vt:lpstr>
      <vt:lpstr>Calibri</vt:lpstr>
      <vt:lpstr>Calibri Light</vt:lpstr>
      <vt:lpstr>Tahoma</vt:lpstr>
      <vt:lpstr>Wingdings</vt:lpstr>
      <vt:lpstr>Office Theme</vt:lpstr>
      <vt:lpstr>MIS 393   Digital Transformation in Business</vt:lpstr>
      <vt:lpstr>History of Technological Revolution: The Four Industrial Revolutions</vt:lpstr>
      <vt:lpstr>Objectives</vt:lpstr>
      <vt:lpstr>Technological Evolution</vt:lpstr>
      <vt:lpstr>Technological Evolution</vt:lpstr>
      <vt:lpstr>Technological Evolution</vt:lpstr>
      <vt:lpstr>Technological Evolution</vt:lpstr>
      <vt:lpstr>Technological Evolution</vt:lpstr>
      <vt:lpstr>Technological Evolution</vt:lpstr>
      <vt:lpstr>PowerPoint Presentation</vt:lpstr>
      <vt:lpstr>PowerPoint Presentation</vt:lpstr>
      <vt:lpstr>Information Technology vs. Digital Technology </vt:lpstr>
      <vt:lpstr>Information Technology vs. Digital Technology </vt:lpstr>
      <vt:lpstr>Information Technology vs. Digital Technology </vt:lpstr>
      <vt:lpstr>Information Technology vs. Digital Technology </vt:lpstr>
      <vt:lpstr>Information Technology vs. Digital Technology </vt:lpstr>
      <vt:lpstr>Information Technology vs. Digital Technology </vt:lpstr>
      <vt:lpstr>Information Technology vs. Digital Technology </vt:lpstr>
      <vt:lpstr>Information Technology vs. Digital Technology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442 – Data Analytics Applications</dc:title>
  <dc:creator>Mazen Harbi Abdullah Shawosh</dc:creator>
  <cp:lastModifiedBy>Mazen Harbi Abdullah Shawosh</cp:lastModifiedBy>
  <cp:revision>186</cp:revision>
  <dcterms:created xsi:type="dcterms:W3CDTF">2022-01-18T14:26:13Z</dcterms:created>
  <dcterms:modified xsi:type="dcterms:W3CDTF">2024-09-03T07:50:58Z</dcterms:modified>
</cp:coreProperties>
</file>