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89"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00E0BB-AFB8-8943-AE2D-570200BC52A6}">
          <p14:sldIdLst>
            <p14:sldId id="256"/>
            <p14:sldId id="257"/>
            <p14:sldId id="258"/>
            <p14:sldId id="259"/>
            <p14:sldId id="260"/>
            <p14:sldId id="261"/>
            <p14:sldId id="262"/>
            <p14:sldId id="265"/>
            <p14:sldId id="263"/>
            <p14:sldId id="264"/>
            <p14:sldId id="266"/>
            <p14:sldId id="267"/>
            <p14:sldId id="268"/>
            <p14:sldId id="269"/>
            <p14:sldId id="270"/>
            <p14:sldId id="271"/>
            <p14:sldId id="272"/>
            <p14:sldId id="273"/>
            <p14:sldId id="289"/>
            <p14:sldId id="274"/>
            <p14:sldId id="275"/>
            <p14:sldId id="276"/>
            <p14:sldId id="277"/>
            <p14:sldId id="278"/>
            <p14:sldId id="279"/>
            <p14:sldId id="280"/>
            <p14:sldId id="281"/>
            <p14:sldId id="282"/>
            <p14:sldId id="283"/>
            <p14:sldId id="284"/>
            <p14:sldId id="285"/>
            <p14:sldId id="286"/>
            <p14:sldId id="287"/>
            <p14:sldId id="288"/>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1"/>
    <p:restoredTop sz="94643"/>
  </p:normalViewPr>
  <p:slideViewPr>
    <p:cSldViewPr snapToGrid="0" snapToObjects="1">
      <p:cViewPr varScale="1">
        <p:scale>
          <a:sx n="115" d="100"/>
          <a:sy n="115" d="100"/>
        </p:scale>
        <p:origin x="224"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8160"/>
          </a:xfrm>
          <a:prstGeom prst="rect">
            <a:avLst/>
          </a:prstGeom>
        </p:spPr>
      </p:pic>
      <p:sp>
        <p:nvSpPr>
          <p:cNvPr id="57347" name="Rectangle 3"/>
          <p:cNvSpPr>
            <a:spLocks noGrp="1" noChangeArrowheads="1"/>
          </p:cNvSpPr>
          <p:nvPr>
            <p:ph type="ctrTitle" hasCustomPrompt="1"/>
          </p:nvPr>
        </p:nvSpPr>
        <p:spPr>
          <a:xfrm>
            <a:off x="4267200" y="609601"/>
            <a:ext cx="7315200" cy="2044700"/>
          </a:xfrm>
          <a:prstGeom prst="rect">
            <a:avLst/>
          </a:prstGeom>
        </p:spPr>
        <p:txBody>
          <a:bodyPr anchor="t" anchorCtr="0"/>
          <a:lstStyle>
            <a:lvl1pPr algn="l">
              <a:lnSpc>
                <a:spcPct val="90000"/>
              </a:lnSpc>
              <a:defRPr sz="4800">
                <a:ln cap="rnd">
                  <a:noFill/>
                  <a:prstDash val="solid"/>
                </a:ln>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57348" name="Rectangle 4"/>
          <p:cNvSpPr>
            <a:spLocks noGrp="1" noChangeArrowheads="1"/>
          </p:cNvSpPr>
          <p:nvPr>
            <p:ph type="subTitle" idx="1" hasCustomPrompt="1"/>
          </p:nvPr>
        </p:nvSpPr>
        <p:spPr>
          <a:xfrm>
            <a:off x="7315200" y="3048000"/>
            <a:ext cx="4267200" cy="1600200"/>
          </a:xfrm>
        </p:spPr>
        <p:txBody>
          <a:bodyPr/>
          <a:lstStyle>
            <a:lvl1pPr marL="0" indent="0" algn="l">
              <a:lnSpc>
                <a:spcPct val="90000"/>
              </a:lnSpc>
              <a:buFontTx/>
              <a:buNone/>
              <a:defRPr sz="2133" b="1">
                <a:solidFill>
                  <a:srgbClr val="FFFFFF"/>
                </a:solidFill>
              </a:defRPr>
            </a:lvl1pPr>
          </a:lstStyle>
          <a:p>
            <a:r>
              <a:rPr lang="en-US" dirty="0" smtClean="0"/>
              <a:t>Click to edit Master </a:t>
            </a:r>
            <a:br>
              <a:rPr lang="en-US" dirty="0" smtClean="0"/>
            </a:br>
            <a:r>
              <a:rPr lang="en-US" dirty="0" smtClean="0"/>
              <a:t>subtitle style</a:t>
            </a:r>
            <a:endParaRPr lang="en-US" dirty="0"/>
          </a:p>
        </p:txBody>
      </p:sp>
    </p:spTree>
    <p:extLst>
      <p:ext uri="{BB962C8B-B14F-4D97-AF65-F5344CB8AC3E}">
        <p14:creationId xmlns:p14="http://schemas.microsoft.com/office/powerpoint/2010/main" val="16565492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950720"/>
            <a:ext cx="5035296" cy="639763"/>
          </a:xfrm>
        </p:spPr>
        <p:txBody>
          <a:bodyPr anchor="b"/>
          <a:lstStyle>
            <a:lvl1pPr marL="0" indent="0">
              <a:lnSpc>
                <a:spcPct val="90000"/>
              </a:lnSpc>
              <a:buNone/>
              <a:defRPr sz="2667" b="0">
                <a:solidFill>
                  <a:schemeClr val="bg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20785" y="2697788"/>
            <a:ext cx="5035296"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39367" y="1950720"/>
            <a:ext cx="5035296" cy="639763"/>
          </a:xfrm>
        </p:spPr>
        <p:txBody>
          <a:bodyPr anchor="b"/>
          <a:lstStyle>
            <a:lvl1pPr marL="0" indent="0">
              <a:lnSpc>
                <a:spcPct val="90000"/>
              </a:lnSpc>
              <a:buNone/>
              <a:defRPr sz="2667" b="0">
                <a:solidFill>
                  <a:srgbClr val="949494"/>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5950552" y="2697788"/>
            <a:ext cx="5035296"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3"/>
          <p:cNvSpPr>
            <a:spLocks noGrp="1" noChangeArrowheads="1"/>
          </p:cNvSpPr>
          <p:nvPr>
            <p:ph type="title"/>
          </p:nvPr>
        </p:nvSpPr>
        <p:spPr bwMode="auto">
          <a:xfrm>
            <a:off x="609601" y="268224"/>
            <a:ext cx="10380135" cy="129235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8" name="Slide Number Placeholder 10"/>
          <p:cNvSpPr>
            <a:spLocks noGrp="1" noChangeArrowheads="1"/>
          </p:cNvSpPr>
          <p:nvPr>
            <p:ph type="sldNum" sz="quarter" idx="10"/>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1724584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bwMode="auto">
          <a:xfrm>
            <a:off x="609601" y="268224"/>
            <a:ext cx="10380135" cy="129235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6"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499882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Full Image">
    <p:spTree>
      <p:nvGrpSpPr>
        <p:cNvPr id="1" name=""/>
        <p:cNvGrpSpPr/>
        <p:nvPr/>
      </p:nvGrpSpPr>
      <p:grpSpPr>
        <a:xfrm>
          <a:off x="0" y="0"/>
          <a:ext cx="0" cy="0"/>
          <a:chOff x="0" y="0"/>
          <a:chExt cx="0" cy="0"/>
        </a:xfrm>
      </p:grpSpPr>
      <p:pic>
        <p:nvPicPr>
          <p:cNvPr id="2" name="Picture 1" descr="Axway_PPT_Assets_16-9_Full-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48400"/>
            <a:ext cx="12192000" cy="609600"/>
          </a:xfrm>
          <a:prstGeom prst="rect">
            <a:avLst/>
          </a:prstGeom>
        </p:spPr>
      </p:pic>
      <p:sp>
        <p:nvSpPr>
          <p:cNvPr id="8" name="Slide Number Placeholder 10"/>
          <p:cNvSpPr>
            <a:spLocks noGrp="1" noChangeArrowheads="1"/>
          </p:cNvSpPr>
          <p:nvPr>
            <p:ph type="sldNum" sz="quarter" idx="4"/>
          </p:nvPr>
        </p:nvSpPr>
        <p:spPr>
          <a:xfrm>
            <a:off x="11305699" y="6350247"/>
            <a:ext cx="730972" cy="391875"/>
          </a:xfrm>
          <a:prstGeom prst="rect">
            <a:avLst/>
          </a:prstGeom>
        </p:spPr>
        <p:txBody>
          <a:bodyPr vert="horz" anchor="ctr" anchorCtr="0"/>
          <a:lstStyle>
            <a:lvl1pPr algn="r">
              <a:defRPr sz="1467">
                <a:solidFill>
                  <a:schemeClr val="bg1"/>
                </a:solidFill>
              </a:defRPr>
            </a:lvl1pPr>
          </a:lstStyle>
          <a:p>
            <a:fld id="{EEA3E018-9E33-F942-A62F-7D4D1D96A601}" type="slidenum">
              <a:rPr lang="en-US" smtClean="0"/>
              <a:t>‹#›</a:t>
            </a:fld>
            <a:endParaRPr lang="en-US"/>
          </a:p>
        </p:txBody>
      </p:sp>
      <p:sp>
        <p:nvSpPr>
          <p:cNvPr id="9" name="Picture Placeholder 8"/>
          <p:cNvSpPr>
            <a:spLocks noGrp="1"/>
          </p:cNvSpPr>
          <p:nvPr>
            <p:ph type="pic" sz="quarter" idx="10"/>
          </p:nvPr>
        </p:nvSpPr>
        <p:spPr>
          <a:xfrm>
            <a:off x="0" y="-63177"/>
            <a:ext cx="12192000" cy="6315456"/>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571637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aseStudy-Overview">
    <p:spTree>
      <p:nvGrpSpPr>
        <p:cNvPr id="1" name=""/>
        <p:cNvGrpSpPr/>
        <p:nvPr/>
      </p:nvGrpSpPr>
      <p:grpSpPr>
        <a:xfrm>
          <a:off x="0" y="0"/>
          <a:ext cx="0" cy="0"/>
          <a:chOff x="0" y="0"/>
          <a:chExt cx="0" cy="0"/>
        </a:xfrm>
      </p:grpSpPr>
      <p:sp>
        <p:nvSpPr>
          <p:cNvPr id="36" name="Text Placeholder 13"/>
          <p:cNvSpPr>
            <a:spLocks noGrp="1"/>
          </p:cNvSpPr>
          <p:nvPr>
            <p:ph type="body" sz="quarter" idx="13"/>
          </p:nvPr>
        </p:nvSpPr>
        <p:spPr>
          <a:xfrm>
            <a:off x="3657602" y="2538602"/>
            <a:ext cx="7247465" cy="2710733"/>
          </a:xfrm>
        </p:spPr>
        <p:txBody>
          <a:bodyPr>
            <a:normAutofit/>
          </a:bodyPr>
          <a:lstStyle>
            <a:lvl1pPr marL="228594" indent="-228594">
              <a:buClr>
                <a:schemeClr val="accent1"/>
              </a:buClr>
              <a:defRPr sz="2400">
                <a:solidFill>
                  <a:schemeClr val="tx2"/>
                </a:solidFill>
              </a:defRPr>
            </a:lvl1pPr>
            <a:lvl2pPr marL="457189" indent="-228594">
              <a:buClr>
                <a:schemeClr val="accent1"/>
              </a:buClr>
              <a:defRPr sz="2133">
                <a:solidFill>
                  <a:schemeClr val="tx2"/>
                </a:solidFill>
              </a:defRPr>
            </a:lvl2pPr>
            <a:lvl3pPr marL="761981" indent="-152396">
              <a:buClr>
                <a:schemeClr val="accent1"/>
              </a:buClr>
              <a:defRPr sz="1867">
                <a:solidFill>
                  <a:schemeClr val="tx2"/>
                </a:solidFill>
              </a:defRPr>
            </a:lvl3pPr>
            <a:lvl4pPr marL="1219170" indent="-304792">
              <a:buClr>
                <a:schemeClr val="accent1"/>
              </a:buClr>
              <a:defRPr sz="1600">
                <a:solidFill>
                  <a:schemeClr val="tx2"/>
                </a:solidFill>
              </a:defRPr>
            </a:lvl4pPr>
            <a:lvl5pPr marL="1523962" indent="-304792">
              <a:buClr>
                <a:schemeClr val="accent1"/>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Text Placeholder 8"/>
          <p:cNvSpPr>
            <a:spLocks noGrp="1"/>
          </p:cNvSpPr>
          <p:nvPr>
            <p:ph type="body" sz="quarter" idx="14"/>
          </p:nvPr>
        </p:nvSpPr>
        <p:spPr>
          <a:xfrm>
            <a:off x="3657600" y="1921933"/>
            <a:ext cx="7247467" cy="508000"/>
          </a:xfrm>
          <a:noFill/>
          <a:ln w="9525">
            <a:noFill/>
            <a:miter lim="800000"/>
            <a:headEnd/>
            <a:tailEnd/>
          </a:ln>
        </p:spPr>
        <p:txBody>
          <a:bodyPr vert="horz" wrap="square" lIns="0" tIns="45720" rIns="91440" bIns="45720" numCol="1" anchor="b" anchorCtr="0" compatLnSpc="1">
            <a:prstTxWarp prst="textNoShape">
              <a:avLst/>
            </a:prstTxWarp>
          </a:bodyPr>
          <a:lstStyle>
            <a:lvl1pPr algn="l" rtl="0" eaLnBrk="1" fontAlgn="base" hangingPunct="1">
              <a:spcAft>
                <a:spcPct val="0"/>
              </a:spcAft>
              <a:buFontTx/>
              <a:buNone/>
              <a:defRPr lang="en-US" sz="2667" b="1" i="0" cap="all" baseline="0" dirty="0" smtClean="0">
                <a:solidFill>
                  <a:schemeClr val="accent1"/>
                </a:solidFill>
                <a:latin typeface="+mn-lt"/>
                <a:ea typeface="ＭＳ Ｐゴシック" pitchFamily="-105" charset="-128"/>
                <a:cs typeface="ＭＳ Ｐゴシック" pitchFamily="-105" charset="-128"/>
              </a:defRPr>
            </a:lvl1pPr>
            <a:lvl2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5pPr>
          </a:lstStyle>
          <a:p>
            <a:pPr lvl="0"/>
            <a:r>
              <a:rPr lang="en-US" smtClean="0"/>
              <a:t>Click to edit Master text styles</a:t>
            </a:r>
          </a:p>
        </p:txBody>
      </p:sp>
      <p:sp>
        <p:nvSpPr>
          <p:cNvPr id="17" name="Rectangle 3"/>
          <p:cNvSpPr>
            <a:spLocks noGrp="1" noChangeArrowheads="1"/>
          </p:cNvSpPr>
          <p:nvPr>
            <p:ph type="title"/>
          </p:nvPr>
        </p:nvSpPr>
        <p:spPr bwMode="auto">
          <a:xfrm>
            <a:off x="609601" y="268224"/>
            <a:ext cx="10380135" cy="129235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Picture Placeholder 4"/>
          <p:cNvSpPr>
            <a:spLocks noGrp="1" noChangeAspect="1"/>
          </p:cNvSpPr>
          <p:nvPr>
            <p:ph type="pic" sz="quarter" idx="15"/>
          </p:nvPr>
        </p:nvSpPr>
        <p:spPr>
          <a:xfrm>
            <a:off x="609600" y="2040805"/>
            <a:ext cx="2743200" cy="1828800"/>
          </a:xfrm>
        </p:spPr>
        <p:txBody>
          <a:bodyPr/>
          <a:lstStyle/>
          <a:p>
            <a:r>
              <a:rPr lang="en-US" smtClean="0"/>
              <a:t>Drag picture to placeholder or click icon to add</a:t>
            </a:r>
            <a:endParaRPr lang="en-US" dirty="0"/>
          </a:p>
        </p:txBody>
      </p:sp>
      <p:sp>
        <p:nvSpPr>
          <p:cNvPr id="7"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182336167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aseStudy-Challenges">
    <p:spTree>
      <p:nvGrpSpPr>
        <p:cNvPr id="1" name=""/>
        <p:cNvGrpSpPr/>
        <p:nvPr/>
      </p:nvGrpSpPr>
      <p:grpSpPr>
        <a:xfrm>
          <a:off x="0" y="0"/>
          <a:ext cx="0" cy="0"/>
          <a:chOff x="0" y="0"/>
          <a:chExt cx="0" cy="0"/>
        </a:xfrm>
      </p:grpSpPr>
      <p:sp>
        <p:nvSpPr>
          <p:cNvPr id="12" name="Rectangle 3"/>
          <p:cNvSpPr>
            <a:spLocks noGrp="1" noChangeArrowheads="1"/>
          </p:cNvSpPr>
          <p:nvPr>
            <p:ph type="title"/>
          </p:nvPr>
        </p:nvSpPr>
        <p:spPr bwMode="auto">
          <a:xfrm>
            <a:off x="609601" y="268224"/>
            <a:ext cx="10380135" cy="129235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17" name="Text Placeholder 13"/>
          <p:cNvSpPr>
            <a:spLocks noGrp="1"/>
          </p:cNvSpPr>
          <p:nvPr>
            <p:ph type="body" sz="quarter" idx="13"/>
          </p:nvPr>
        </p:nvSpPr>
        <p:spPr>
          <a:xfrm>
            <a:off x="609601" y="2521669"/>
            <a:ext cx="10380135" cy="2748833"/>
          </a:xfrm>
        </p:spPr>
        <p:txBody>
          <a:bodyPr>
            <a:normAutofit/>
          </a:bodyPr>
          <a:lstStyle>
            <a:lvl1pPr marL="228594" indent="-228594">
              <a:buClr>
                <a:schemeClr val="accent1"/>
              </a:buClr>
              <a:defRPr sz="2400">
                <a:solidFill>
                  <a:schemeClr val="tx2"/>
                </a:solidFill>
              </a:defRPr>
            </a:lvl1pPr>
            <a:lvl2pPr marL="457189" indent="-228594">
              <a:buClr>
                <a:schemeClr val="accent1"/>
              </a:buClr>
              <a:defRPr sz="2133">
                <a:solidFill>
                  <a:schemeClr val="tx2"/>
                </a:solidFill>
              </a:defRPr>
            </a:lvl2pPr>
            <a:lvl3pPr marL="761981" indent="-152396">
              <a:buClr>
                <a:schemeClr val="accent1"/>
              </a:buClr>
              <a:defRPr sz="1867">
                <a:solidFill>
                  <a:schemeClr val="tx2"/>
                </a:solidFill>
              </a:defRPr>
            </a:lvl3pPr>
            <a:lvl4pPr marL="1219170" indent="-304792">
              <a:buClr>
                <a:schemeClr val="accent1"/>
              </a:buClr>
              <a:defRPr sz="1600">
                <a:solidFill>
                  <a:schemeClr val="tx2"/>
                </a:solidFill>
              </a:defRPr>
            </a:lvl4pPr>
            <a:lvl5pPr marL="1523962" indent="-304792">
              <a:buClr>
                <a:schemeClr val="accent1"/>
              </a:buClr>
              <a:defRPr sz="16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8"/>
          <p:cNvSpPr>
            <a:spLocks noGrp="1"/>
          </p:cNvSpPr>
          <p:nvPr>
            <p:ph type="body" sz="quarter" idx="14"/>
          </p:nvPr>
        </p:nvSpPr>
        <p:spPr>
          <a:xfrm>
            <a:off x="609601" y="1905000"/>
            <a:ext cx="10380135" cy="508000"/>
          </a:xfrm>
          <a:noFill/>
          <a:ln w="9525">
            <a:noFill/>
            <a:miter lim="800000"/>
            <a:headEnd/>
            <a:tailEnd/>
          </a:ln>
        </p:spPr>
        <p:txBody>
          <a:bodyPr vert="horz" wrap="square" lIns="0" tIns="45720" rIns="91440" bIns="45720" numCol="1" anchor="b" anchorCtr="0" compatLnSpc="1">
            <a:prstTxWarp prst="textNoShape">
              <a:avLst/>
            </a:prstTxWarp>
          </a:bodyPr>
          <a:lstStyle>
            <a:lvl1pPr algn="l" rtl="0" eaLnBrk="1" fontAlgn="base" hangingPunct="1">
              <a:spcAft>
                <a:spcPct val="0"/>
              </a:spcAft>
              <a:buFontTx/>
              <a:buNone/>
              <a:defRPr lang="en-US" sz="2667" b="1" i="0" cap="all" baseline="0" dirty="0" smtClean="0">
                <a:solidFill>
                  <a:schemeClr val="accent1"/>
                </a:solidFill>
                <a:latin typeface="+mn-lt"/>
                <a:ea typeface="ＭＳ Ｐゴシック" pitchFamily="-105" charset="-128"/>
                <a:cs typeface="ＭＳ Ｐゴシック" pitchFamily="-105" charset="-128"/>
              </a:defRPr>
            </a:lvl1pPr>
            <a:lvl2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5pPr>
          </a:lstStyle>
          <a:p>
            <a:pPr lvl="0"/>
            <a:r>
              <a:rPr lang="en-US" smtClean="0"/>
              <a:t>Click to edit Master text styles</a:t>
            </a:r>
          </a:p>
        </p:txBody>
      </p:sp>
      <p:sp>
        <p:nvSpPr>
          <p:cNvPr id="6"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6479954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Chart Placeholder 4"/>
          <p:cNvSpPr>
            <a:spLocks noGrp="1"/>
          </p:cNvSpPr>
          <p:nvPr>
            <p:ph type="chart" sz="quarter" idx="11"/>
          </p:nvPr>
        </p:nvSpPr>
        <p:spPr>
          <a:xfrm>
            <a:off x="609600" y="1950721"/>
            <a:ext cx="10363200" cy="4559300"/>
          </a:xfrm>
        </p:spPr>
        <p:txBody>
          <a:bodyPr/>
          <a:lstStyle/>
          <a:p>
            <a:r>
              <a:rPr lang="en-US" smtClean="0"/>
              <a:t>Click icon to add chart</a:t>
            </a:r>
            <a:endParaRPr lang="en-US"/>
          </a:p>
        </p:txBody>
      </p:sp>
      <p:sp>
        <p:nvSpPr>
          <p:cNvPr id="6"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969466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189" marR="0" indent="-457189" algn="l" defTabSz="1219170" rtl="0" eaLnBrk="1" fontAlgn="base" latinLnBrk="0" hangingPunct="1">
              <a:lnSpc>
                <a:spcPct val="100000"/>
              </a:lnSpc>
              <a:spcBef>
                <a:spcPts val="800"/>
              </a:spcBef>
              <a:spcAft>
                <a:spcPct val="0"/>
              </a:spcAft>
              <a:buClr>
                <a:schemeClr val="accent1"/>
              </a:buClr>
              <a:buSzTx/>
              <a:buFont typeface="Arial"/>
              <a:buChar char="•"/>
              <a:tabLst/>
              <a:defRPr>
                <a:solidFill>
                  <a:schemeClr val="tx2"/>
                </a:solidFill>
              </a:defRPr>
            </a:lvl1pPr>
            <a:lvl2pPr>
              <a:spcBef>
                <a:spcPts val="64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457189" marR="0" lvl="0"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Click to edit Master text styles</a:t>
            </a:r>
          </a:p>
          <a:p>
            <a:pPr marL="457189" marR="0" lvl="1"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Second level</a:t>
            </a:r>
          </a:p>
          <a:p>
            <a:pPr marL="457189" marR="0" lvl="2"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Third level</a:t>
            </a:r>
          </a:p>
          <a:p>
            <a:pPr marL="457189" marR="0" lvl="3"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Fourth level</a:t>
            </a:r>
          </a:p>
          <a:p>
            <a:pPr marL="457189" marR="0" lvl="4"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609601" y="228600"/>
            <a:ext cx="10380135" cy="103327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870245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189" marR="0" indent="-457189" algn="l" defTabSz="1219170" rtl="0" eaLnBrk="1" fontAlgn="base" latinLnBrk="0" hangingPunct="1">
              <a:lnSpc>
                <a:spcPct val="100000"/>
              </a:lnSpc>
              <a:spcBef>
                <a:spcPts val="800"/>
              </a:spcBef>
              <a:spcAft>
                <a:spcPct val="0"/>
              </a:spcAft>
              <a:buClr>
                <a:schemeClr val="accent1"/>
              </a:buClr>
              <a:buSzTx/>
              <a:buFont typeface="Arial"/>
              <a:buChar char="•"/>
              <a:tabLst/>
              <a:defRPr>
                <a:solidFill>
                  <a:schemeClr val="tx2"/>
                </a:solidFill>
              </a:defRPr>
            </a:lvl1pPr>
            <a:lvl2pPr>
              <a:spcBef>
                <a:spcPts val="64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457189" marR="0" lvl="0"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Click to edit Master text styles</a:t>
            </a:r>
          </a:p>
          <a:p>
            <a:pPr marL="457189" marR="0" lvl="1"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Second level</a:t>
            </a:r>
          </a:p>
          <a:p>
            <a:pPr marL="457189" marR="0" lvl="2"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Third level</a:t>
            </a:r>
          </a:p>
          <a:p>
            <a:pPr marL="457189" marR="0" lvl="3"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Fourth level</a:t>
            </a:r>
          </a:p>
          <a:p>
            <a:pPr marL="457189" marR="0" lvl="4"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609601" y="228600"/>
            <a:ext cx="10380135" cy="103327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7031743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189" marR="0" indent="-457189" algn="l" defTabSz="1219170" rtl="0" eaLnBrk="1" fontAlgn="base" latinLnBrk="0" hangingPunct="1">
              <a:lnSpc>
                <a:spcPct val="100000"/>
              </a:lnSpc>
              <a:spcBef>
                <a:spcPts val="800"/>
              </a:spcBef>
              <a:spcAft>
                <a:spcPct val="0"/>
              </a:spcAft>
              <a:buClr>
                <a:schemeClr val="accent1"/>
              </a:buClr>
              <a:buSzTx/>
              <a:buFont typeface="Arial"/>
              <a:buChar char="•"/>
              <a:tabLst/>
              <a:defRPr>
                <a:solidFill>
                  <a:schemeClr val="tx2"/>
                </a:solidFill>
              </a:defRPr>
            </a:lvl1pPr>
            <a:lvl2pPr>
              <a:spcBef>
                <a:spcPts val="64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457189" marR="0" lvl="0"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Click to edit Master text styles</a:t>
            </a:r>
          </a:p>
          <a:p>
            <a:pPr marL="457189" marR="0" lvl="1"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Second level</a:t>
            </a:r>
          </a:p>
          <a:p>
            <a:pPr marL="457189" marR="0" lvl="2"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Third level</a:t>
            </a:r>
          </a:p>
          <a:p>
            <a:pPr marL="457189" marR="0" lvl="3"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Fourth level</a:t>
            </a:r>
          </a:p>
          <a:p>
            <a:pPr marL="457189" marR="0" lvl="4"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609601" y="228600"/>
            <a:ext cx="10380135" cy="103327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648337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189" marR="0" indent="-457189" algn="l" defTabSz="1219170" rtl="0" eaLnBrk="1" fontAlgn="base" latinLnBrk="0" hangingPunct="1">
              <a:lnSpc>
                <a:spcPct val="100000"/>
              </a:lnSpc>
              <a:spcBef>
                <a:spcPts val="800"/>
              </a:spcBef>
              <a:spcAft>
                <a:spcPct val="0"/>
              </a:spcAft>
              <a:buClr>
                <a:schemeClr val="accent1"/>
              </a:buClr>
              <a:buSzTx/>
              <a:buFont typeface="Arial"/>
              <a:buChar char="•"/>
              <a:tabLst/>
              <a:defRPr>
                <a:solidFill>
                  <a:schemeClr val="tx2"/>
                </a:solidFill>
              </a:defRPr>
            </a:lvl1pPr>
            <a:lvl2pPr>
              <a:spcBef>
                <a:spcPts val="64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457189" marR="0" lvl="0"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Click to edit Master text styles</a:t>
            </a:r>
          </a:p>
          <a:p>
            <a:pPr marL="457189" marR="0" lvl="1"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Second level</a:t>
            </a:r>
          </a:p>
          <a:p>
            <a:pPr marL="457189" marR="0" lvl="2"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Third level</a:t>
            </a:r>
          </a:p>
          <a:p>
            <a:pPr marL="457189" marR="0" lvl="3"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Fourth level</a:t>
            </a:r>
          </a:p>
          <a:p>
            <a:pPr marL="457189" marR="0" lvl="4" indent="-457189" algn="l" defTabSz="1219170" rtl="0" eaLnBrk="1" fontAlgn="base" latinLnBrk="0" hangingPunct="1">
              <a:lnSpc>
                <a:spcPct val="100000"/>
              </a:lnSpc>
              <a:spcBef>
                <a:spcPts val="8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609601" y="228600"/>
            <a:ext cx="10380135" cy="103327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27163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Divider">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8160"/>
          </a:xfrm>
          <a:prstGeom prst="rect">
            <a:avLst/>
          </a:prstGeom>
        </p:spPr>
      </p:pic>
      <p:sp>
        <p:nvSpPr>
          <p:cNvPr id="2" name="Title 1"/>
          <p:cNvSpPr>
            <a:spLocks noGrp="1"/>
          </p:cNvSpPr>
          <p:nvPr>
            <p:ph type="title"/>
          </p:nvPr>
        </p:nvSpPr>
        <p:spPr bwMode="gray">
          <a:xfrm>
            <a:off x="4267201" y="609601"/>
            <a:ext cx="6985369" cy="504388"/>
          </a:xfrm>
          <a:prstGeom prst="rect">
            <a:avLst/>
          </a:prstGeom>
        </p:spPr>
        <p:txBody>
          <a:bodyPr anchor="b" anchorCtr="0">
            <a:normAutofit/>
          </a:bodyPr>
          <a:lstStyle>
            <a:lvl1pPr algn="l">
              <a:lnSpc>
                <a:spcPct val="90000"/>
              </a:lnSpc>
              <a:defRPr sz="2133" b="1" cap="none">
                <a:ln cap="rnd">
                  <a:noFill/>
                  <a:prstDash val="solid"/>
                </a:ln>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4267200" y="1219201"/>
            <a:ext cx="6985368" cy="1440460"/>
          </a:xfrm>
        </p:spPr>
        <p:txBody>
          <a:bodyPr lIns="0" anchor="t" anchorCtr="0"/>
          <a:lstStyle>
            <a:lvl1pPr marL="0" indent="0" algn="l">
              <a:lnSpc>
                <a:spcPct val="90000"/>
              </a:lnSpc>
              <a:spcBef>
                <a:spcPts val="0"/>
              </a:spcBef>
              <a:buNone/>
              <a:defRPr lang="en-US" sz="4800" b="0" baseline="0" dirty="0" smtClean="0">
                <a:solidFill>
                  <a:schemeClr val="accent1"/>
                </a:solidFill>
                <a:latin typeface="Arial"/>
                <a:ea typeface="ＭＳ Ｐゴシック" pitchFamily="-105" charset="-128"/>
                <a:cs typeface="ＭＳ Ｐゴシック" pitchFamily="-105" charset="-128"/>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smtClean="0"/>
              <a:t>Click to edit Master text styles</a:t>
            </a:r>
          </a:p>
        </p:txBody>
      </p:sp>
    </p:spTree>
    <p:extLst>
      <p:ext uri="{BB962C8B-B14F-4D97-AF65-F5344CB8AC3E}">
        <p14:creationId xmlns:p14="http://schemas.microsoft.com/office/powerpoint/2010/main" val="1644606376"/>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5" name="Rectangle 3"/>
          <p:cNvSpPr>
            <a:spLocks noGrp="1" noChangeArrowheads="1"/>
          </p:cNvSpPr>
          <p:nvPr>
            <p:ph type="title"/>
          </p:nvPr>
        </p:nvSpPr>
        <p:spPr bwMode="auto">
          <a:xfrm>
            <a:off x="609601" y="268224"/>
            <a:ext cx="10373783" cy="129235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lvl1pPr>
              <a:defRPr sz="3733" b="0" baseline="0">
                <a:solidFill>
                  <a:srgbClr val="E31B23"/>
                </a:solidFill>
              </a:defRPr>
            </a:lvl1pPr>
          </a:lstStyle>
          <a:p>
            <a:pPr lvl="0"/>
            <a:r>
              <a:rPr lang="en-US" smtClean="0"/>
              <a:t>Click to edit Master title style</a:t>
            </a:r>
            <a:endParaRPr lang="en-US" dirty="0"/>
          </a:p>
        </p:txBody>
      </p:sp>
      <p:pic>
        <p:nvPicPr>
          <p:cNvPr id="9" name="Picture 8" descr="polyhedron_08211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71" y="1950720"/>
            <a:ext cx="5481672" cy="4438464"/>
          </a:xfrm>
          <a:prstGeom prst="rect">
            <a:avLst/>
          </a:prstGeom>
        </p:spPr>
      </p:pic>
      <p:sp>
        <p:nvSpPr>
          <p:cNvPr id="7" name="Rectangle 4"/>
          <p:cNvSpPr>
            <a:spLocks noGrp="1" noChangeArrowheads="1"/>
          </p:cNvSpPr>
          <p:nvPr>
            <p:ph idx="1"/>
          </p:nvPr>
        </p:nvSpPr>
        <p:spPr bwMode="auto">
          <a:xfrm>
            <a:off x="3657600" y="1950720"/>
            <a:ext cx="7298267"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6373408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CustomPhoto">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06" y="1950721"/>
            <a:ext cx="4330871" cy="4330871"/>
          </a:xfrm>
          <a:prstGeom prst="roundRect">
            <a:avLst>
              <a:gd name="adj" fmla="val 0"/>
            </a:avLst>
          </a:prstGeom>
          <a:solidFill>
            <a:srgbClr val="FFFFFF">
              <a:shade val="85000"/>
            </a:srgbClr>
          </a:solidFill>
          <a:ln w="38100">
            <a:noFill/>
          </a:ln>
          <a:effectLst/>
        </p:spPr>
      </p:pic>
      <p:sp>
        <p:nvSpPr>
          <p:cNvPr id="9" name="Rectangle 3"/>
          <p:cNvSpPr>
            <a:spLocks noGrp="1" noChangeArrowheads="1"/>
          </p:cNvSpPr>
          <p:nvPr>
            <p:ph type="title"/>
          </p:nvPr>
        </p:nvSpPr>
        <p:spPr bwMode="auto">
          <a:xfrm>
            <a:off x="609601" y="268224"/>
            <a:ext cx="10373783" cy="129235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lvl1pPr>
              <a:defRPr sz="3733" b="0" baseline="0">
                <a:solidFill>
                  <a:srgbClr val="E31B23"/>
                </a:solidFill>
              </a:defRPr>
            </a:lvl1pPr>
          </a:lstStyle>
          <a:p>
            <a:pPr lvl="0"/>
            <a:r>
              <a:rPr lang="en-US" smtClean="0"/>
              <a:t>Click to edit Master title style</a:t>
            </a:r>
            <a:endParaRPr lang="en-US" dirty="0"/>
          </a:p>
        </p:txBody>
      </p:sp>
      <p:sp>
        <p:nvSpPr>
          <p:cNvPr id="12" name="Rectangle 4"/>
          <p:cNvSpPr>
            <a:spLocks noGrp="1" noChangeArrowheads="1"/>
          </p:cNvSpPr>
          <p:nvPr>
            <p:ph idx="10"/>
          </p:nvPr>
        </p:nvSpPr>
        <p:spPr bwMode="auto">
          <a:xfrm>
            <a:off x="3657600" y="1950720"/>
            <a:ext cx="7298267"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04792" indent="-304792">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1399910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bwMode="auto">
          <a:xfrm>
            <a:off x="609601" y="268224"/>
            <a:ext cx="10373783" cy="129235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lvl1pPr>
              <a:defRPr sz="3733" b="0" baseline="0">
                <a:solidFill>
                  <a:srgbClr val="E31B23"/>
                </a:solidFill>
              </a:defRPr>
            </a:lvl1pPr>
          </a:lstStyle>
          <a:p>
            <a:pPr lvl="0"/>
            <a:r>
              <a:rPr lang="en-US" smtClean="0"/>
              <a:t>Click to edit Master title style</a:t>
            </a:r>
            <a:endParaRPr lang="en-US" dirty="0"/>
          </a:p>
        </p:txBody>
      </p:sp>
      <p:sp>
        <p:nvSpPr>
          <p:cNvPr id="7" name="Rectangle 4"/>
          <p:cNvSpPr>
            <a:spLocks noGrp="1" noChangeArrowheads="1"/>
          </p:cNvSpPr>
          <p:nvPr>
            <p:ph idx="10"/>
          </p:nvPr>
        </p:nvSpPr>
        <p:spPr bwMode="auto">
          <a:xfrm>
            <a:off x="609600" y="1954403"/>
            <a:ext cx="10380133"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04792" indent="-304792">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1334630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Sub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09600" y="1049867"/>
            <a:ext cx="10363200" cy="609600"/>
          </a:xfr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90000"/>
              </a:lnSpc>
              <a:spcAft>
                <a:spcPct val="0"/>
              </a:spcAft>
              <a:buFontTx/>
              <a:buNone/>
              <a:defRPr lang="en-US" sz="2667" b="0" i="0" dirty="0" smtClean="0">
                <a:solidFill>
                  <a:schemeClr val="bg2"/>
                </a:solidFill>
                <a:latin typeface="Arial"/>
                <a:ea typeface="ＭＳ Ｐゴシック" pitchFamily="-105" charset="-128"/>
                <a:cs typeface="Arial"/>
              </a:defRPr>
            </a:lvl1pPr>
            <a:lvl2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5pPr>
          </a:lstStyle>
          <a:p>
            <a:pPr lvl="0"/>
            <a:r>
              <a:rPr lang="en-US" smtClean="0"/>
              <a:t>Click to edit Master text styles</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3"/>
          <p:cNvSpPr>
            <a:spLocks noGrp="1" noChangeArrowheads="1"/>
          </p:cNvSpPr>
          <p:nvPr>
            <p:ph type="title"/>
          </p:nvPr>
        </p:nvSpPr>
        <p:spPr bwMode="auto">
          <a:xfrm>
            <a:off x="609600" y="516467"/>
            <a:ext cx="10363200" cy="609600"/>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6"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675482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Feature">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2531535"/>
            <a:ext cx="10972800" cy="376396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2"/>
          </p:nvPr>
        </p:nvSpPr>
        <p:spPr>
          <a:xfrm>
            <a:off x="609601" y="1693334"/>
            <a:ext cx="10363200" cy="608013"/>
          </a:xfrm>
        </p:spPr>
        <p:txBody>
          <a:bodyPr lIns="0" anchor="ctr" anchorCtr="0"/>
          <a:lstStyle>
            <a:lvl1pPr marL="0" indent="0" algn="l">
              <a:lnSpc>
                <a:spcPct val="90000"/>
              </a:lnSpc>
              <a:buNone/>
              <a:defRPr lang="en-US" sz="2667" b="1" kern="1200" dirty="0" smtClean="0">
                <a:solidFill>
                  <a:schemeClr val="accent1"/>
                </a:solidFill>
                <a:latin typeface="Arial" pitchFamily="-105" charset="0"/>
                <a:ea typeface="ＭＳ Ｐゴシック" pitchFamily="-105" charset="-128"/>
                <a:cs typeface="ＭＳ Ｐゴシック" pitchFamily="-105" charset="-128"/>
              </a:defRPr>
            </a:lvl1pPr>
          </a:lstStyle>
          <a:p>
            <a:pPr lvl="0"/>
            <a:r>
              <a:rPr lang="en-US" smtClean="0"/>
              <a:t>Click to edit Master text styles</a:t>
            </a:r>
          </a:p>
        </p:txBody>
      </p:sp>
      <p:sp>
        <p:nvSpPr>
          <p:cNvPr id="10" name="Text Placeholder 8"/>
          <p:cNvSpPr>
            <a:spLocks noGrp="1"/>
          </p:cNvSpPr>
          <p:nvPr>
            <p:ph type="body" sz="quarter" idx="10"/>
          </p:nvPr>
        </p:nvSpPr>
        <p:spPr>
          <a:xfrm>
            <a:off x="609600" y="1066800"/>
            <a:ext cx="10363200" cy="609600"/>
          </a:xfr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90000"/>
              </a:lnSpc>
              <a:spcAft>
                <a:spcPct val="0"/>
              </a:spcAft>
              <a:buFontTx/>
              <a:buNone/>
              <a:defRPr lang="en-US" sz="2667" b="0" i="0" dirty="0" smtClean="0">
                <a:solidFill>
                  <a:schemeClr val="bg2"/>
                </a:solidFill>
                <a:latin typeface="Arial"/>
                <a:ea typeface="ＭＳ Ｐゴシック" pitchFamily="-105" charset="-128"/>
                <a:cs typeface="Arial"/>
              </a:defRPr>
            </a:lvl1pPr>
            <a:lvl2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5pPr>
          </a:lstStyle>
          <a:p>
            <a:pPr lvl="0"/>
            <a:r>
              <a:rPr lang="en-US" smtClean="0"/>
              <a:t>Click to edit Master text styles</a:t>
            </a:r>
          </a:p>
        </p:txBody>
      </p:sp>
      <p:sp>
        <p:nvSpPr>
          <p:cNvPr id="11" name="Rectangle 3"/>
          <p:cNvSpPr>
            <a:spLocks noGrp="1" noChangeArrowheads="1"/>
          </p:cNvSpPr>
          <p:nvPr>
            <p:ph type="title"/>
          </p:nvPr>
        </p:nvSpPr>
        <p:spPr bwMode="auto">
          <a:xfrm>
            <a:off x="609600" y="533400"/>
            <a:ext cx="10363200" cy="609600"/>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8"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1228273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950720"/>
            <a:ext cx="5035296" cy="4525963"/>
          </a:xfrm>
        </p:spPr>
        <p:txBody>
          <a:bodyPr/>
          <a:lstStyle>
            <a:lvl1pPr marL="304792" indent="-304792">
              <a:defRPr sz="3200">
                <a:solidFill>
                  <a:schemeClr val="tx2"/>
                </a:solidFill>
              </a:defRPr>
            </a:lvl1pPr>
            <a:lvl2pPr>
              <a:defRPr sz="2667">
                <a:solidFill>
                  <a:schemeClr val="tx2"/>
                </a:solidFill>
              </a:defRPr>
            </a:lvl2pPr>
            <a:lvl3pPr>
              <a:defRPr sz="2400">
                <a:solidFill>
                  <a:schemeClr val="tx2"/>
                </a:solidFill>
              </a:defRPr>
            </a:lvl3pPr>
            <a:lvl4pPr>
              <a:defRPr sz="2133">
                <a:solidFill>
                  <a:schemeClr val="tx2"/>
                </a:solidFill>
              </a:defRPr>
            </a:lvl4pPr>
            <a:lvl5pPr>
              <a:defRPr sz="2133">
                <a:solidFill>
                  <a:schemeClr val="tx2"/>
                </a:solidFill>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60533" y="1950720"/>
            <a:ext cx="5035296" cy="4525963"/>
          </a:xfrm>
        </p:spPr>
        <p:txBody>
          <a:bodyPr/>
          <a:lstStyle>
            <a:lvl1pPr>
              <a:defRPr sz="3200">
                <a:solidFill>
                  <a:schemeClr val="tx2"/>
                </a:solidFill>
              </a:defRPr>
            </a:lvl1pPr>
            <a:lvl2pPr>
              <a:defRPr sz="2667">
                <a:solidFill>
                  <a:schemeClr val="tx2"/>
                </a:solidFill>
              </a:defRPr>
            </a:lvl2pPr>
            <a:lvl3pPr>
              <a:defRPr sz="2400">
                <a:solidFill>
                  <a:schemeClr val="tx2"/>
                </a:solidFill>
              </a:defRPr>
            </a:lvl3pPr>
            <a:lvl4pPr>
              <a:defRPr sz="2133">
                <a:solidFill>
                  <a:schemeClr val="tx2"/>
                </a:solidFill>
              </a:defRPr>
            </a:lvl4pPr>
            <a:lvl5pPr>
              <a:defRPr sz="2133">
                <a:solidFill>
                  <a:schemeClr val="tx2"/>
                </a:solidFill>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3"/>
          <p:cNvSpPr>
            <a:spLocks noGrp="1" noChangeArrowheads="1"/>
          </p:cNvSpPr>
          <p:nvPr>
            <p:ph type="title"/>
          </p:nvPr>
        </p:nvSpPr>
        <p:spPr bwMode="auto">
          <a:xfrm>
            <a:off x="609601" y="268224"/>
            <a:ext cx="10380135" cy="1292352"/>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6"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197342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wo Content Subtitle">
    <p:spTree>
      <p:nvGrpSpPr>
        <p:cNvPr id="1" name=""/>
        <p:cNvGrpSpPr/>
        <p:nvPr/>
      </p:nvGrpSpPr>
      <p:grpSpPr>
        <a:xfrm>
          <a:off x="0" y="0"/>
          <a:ext cx="0" cy="0"/>
          <a:chOff x="0" y="0"/>
          <a:chExt cx="0" cy="0"/>
        </a:xfrm>
      </p:grpSpPr>
      <p:sp>
        <p:nvSpPr>
          <p:cNvPr id="10" name="Text Placeholder 8"/>
          <p:cNvSpPr>
            <a:spLocks noGrp="1"/>
          </p:cNvSpPr>
          <p:nvPr>
            <p:ph type="body" sz="quarter" idx="10"/>
          </p:nvPr>
        </p:nvSpPr>
        <p:spPr>
          <a:xfrm>
            <a:off x="609600" y="1066800"/>
            <a:ext cx="10363200" cy="609600"/>
          </a:xfr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90000"/>
              </a:lnSpc>
              <a:spcAft>
                <a:spcPct val="0"/>
              </a:spcAft>
              <a:buFontTx/>
              <a:buNone/>
              <a:defRPr lang="en-US" sz="2667" b="0" i="0" dirty="0" smtClean="0">
                <a:solidFill>
                  <a:schemeClr val="bg2"/>
                </a:solidFill>
                <a:latin typeface="Arial"/>
                <a:ea typeface="ＭＳ Ｐゴシック" pitchFamily="-105" charset="-128"/>
                <a:cs typeface="Arial"/>
              </a:defRPr>
            </a:lvl1pPr>
            <a:lvl2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4267" dirty="0" smtClean="0">
                <a:solidFill>
                  <a:schemeClr val="tx1"/>
                </a:solidFill>
                <a:latin typeface="+mn-lt"/>
                <a:ea typeface="ＭＳ Ｐゴシック" pitchFamily="-105" charset="-128"/>
                <a:cs typeface="ＭＳ Ｐゴシック" pitchFamily="-105" charset="-128"/>
              </a:defRPr>
            </a:lvl5pPr>
          </a:lstStyle>
          <a:p>
            <a:pPr lvl="0"/>
            <a:r>
              <a:rPr lang="en-US" smtClean="0"/>
              <a:t>Click to edit Master text styles</a:t>
            </a:r>
          </a:p>
        </p:txBody>
      </p:sp>
      <p:sp>
        <p:nvSpPr>
          <p:cNvPr id="11" name="Rectangle 3"/>
          <p:cNvSpPr>
            <a:spLocks noGrp="1" noChangeArrowheads="1"/>
          </p:cNvSpPr>
          <p:nvPr>
            <p:ph type="title"/>
          </p:nvPr>
        </p:nvSpPr>
        <p:spPr bwMode="auto">
          <a:xfrm>
            <a:off x="609600" y="533400"/>
            <a:ext cx="10363200" cy="609600"/>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2" name="Content Placeholder 2"/>
          <p:cNvSpPr>
            <a:spLocks noGrp="1"/>
          </p:cNvSpPr>
          <p:nvPr>
            <p:ph sz="half" idx="1"/>
          </p:nvPr>
        </p:nvSpPr>
        <p:spPr>
          <a:xfrm>
            <a:off x="609600" y="1950720"/>
            <a:ext cx="5035296" cy="4525963"/>
          </a:xfrm>
        </p:spPr>
        <p:txBody>
          <a:bodyPr/>
          <a:lstStyle>
            <a:lvl1pPr>
              <a:defRPr sz="3200"/>
            </a:lvl1pPr>
            <a:lvl2pPr>
              <a:defRPr sz="2667"/>
            </a:lvl2pPr>
            <a:lvl3pPr>
              <a:defRPr sz="2400"/>
            </a:lvl3pPr>
            <a:lvl4pPr>
              <a:defRPr sz="2133"/>
            </a:lvl4pPr>
            <a:lvl5pPr>
              <a:defRPr sz="2133"/>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half" idx="2"/>
          </p:nvPr>
        </p:nvSpPr>
        <p:spPr>
          <a:xfrm>
            <a:off x="5960533" y="1950720"/>
            <a:ext cx="5035296" cy="4525963"/>
          </a:xfrm>
        </p:spPr>
        <p:txBody>
          <a:bodyPr/>
          <a:lstStyle>
            <a:lvl1pPr>
              <a:defRPr sz="3200"/>
            </a:lvl1pPr>
            <a:lvl2pPr>
              <a:defRPr sz="2667"/>
            </a:lvl2pPr>
            <a:lvl3pPr>
              <a:defRPr sz="2400"/>
            </a:lvl3pPr>
            <a:lvl4pPr>
              <a:defRPr sz="2133"/>
            </a:lvl4pPr>
            <a:lvl5pPr>
              <a:defRPr sz="2133"/>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168108641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xway_PPT_Assets_16-9_Interior.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83301" y="0"/>
            <a:ext cx="608699" cy="6858000"/>
          </a:xfrm>
          <a:prstGeom prst="rect">
            <a:avLst/>
          </a:prstGeom>
        </p:spPr>
      </p:pic>
      <p:sp>
        <p:nvSpPr>
          <p:cNvPr id="27651" name="Rectangle 4"/>
          <p:cNvSpPr>
            <a:spLocks noGrp="1" noChangeArrowheads="1"/>
          </p:cNvSpPr>
          <p:nvPr>
            <p:ph type="body" idx="1"/>
          </p:nvPr>
        </p:nvSpPr>
        <p:spPr bwMode="auto">
          <a:xfrm>
            <a:off x="609600" y="1954403"/>
            <a:ext cx="10363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 - 24</a:t>
            </a:r>
          </a:p>
          <a:p>
            <a:pPr lvl="1"/>
            <a:r>
              <a:rPr lang="en-US" dirty="0" smtClean="0"/>
              <a:t>Second level - 20</a:t>
            </a:r>
          </a:p>
          <a:p>
            <a:pPr lvl="2"/>
            <a:r>
              <a:rPr lang="en-US" dirty="0" smtClean="0"/>
              <a:t>Third level - 18</a:t>
            </a:r>
          </a:p>
          <a:p>
            <a:pPr lvl="3"/>
            <a:r>
              <a:rPr lang="en-US" dirty="0" smtClean="0"/>
              <a:t>Fourth level - 16</a:t>
            </a:r>
          </a:p>
          <a:p>
            <a:pPr lvl="4"/>
            <a:r>
              <a:rPr lang="en-US" dirty="0" smtClean="0"/>
              <a:t>Fifth level - 16</a:t>
            </a:r>
            <a:endParaRPr lang="en-US" dirty="0"/>
          </a:p>
        </p:txBody>
      </p:sp>
      <p:sp>
        <p:nvSpPr>
          <p:cNvPr id="8" name="Rectangle 3"/>
          <p:cNvSpPr>
            <a:spLocks noGrp="1" noChangeArrowheads="1"/>
          </p:cNvSpPr>
          <p:nvPr>
            <p:ph type="title"/>
          </p:nvPr>
        </p:nvSpPr>
        <p:spPr bwMode="auto">
          <a:xfrm>
            <a:off x="609601" y="270933"/>
            <a:ext cx="10380135" cy="1295739"/>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cxnSp>
        <p:nvCxnSpPr>
          <p:cNvPr id="11" name="Straight Connector 10"/>
          <p:cNvCxnSpPr/>
          <p:nvPr/>
        </p:nvCxnSpPr>
        <p:spPr>
          <a:xfrm>
            <a:off x="609600" y="1676401"/>
            <a:ext cx="10363200" cy="12700"/>
          </a:xfrm>
          <a:prstGeom prst="line">
            <a:avLst/>
          </a:prstGeom>
          <a:ln w="19050" cap="rnd" cmpd="sng">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6" name="Slide Number Placeholder 10"/>
          <p:cNvSpPr>
            <a:spLocks noGrp="1" noChangeArrowheads="1"/>
          </p:cNvSpPr>
          <p:nvPr>
            <p:ph type="sldNum" sz="quarter" idx="4"/>
          </p:nvPr>
        </p:nvSpPr>
        <p:spPr>
          <a:xfrm>
            <a:off x="11573912" y="6285371"/>
            <a:ext cx="654755" cy="612848"/>
          </a:xfrm>
          <a:prstGeom prst="rect">
            <a:avLst/>
          </a:prstGeom>
        </p:spPr>
        <p:txBody>
          <a:bodyPr vert="vert270" anchor="ctr" anchorCtr="0"/>
          <a:lstStyle>
            <a:lvl1pPr algn="r">
              <a:defRPr sz="1467">
                <a:solidFill>
                  <a:schemeClr val="bg1"/>
                </a:solidFill>
              </a:defRPr>
            </a:lvl1pPr>
          </a:lstStyle>
          <a:p>
            <a:fld id="{EEA3E018-9E33-F942-A62F-7D4D1D96A601}" type="slidenum">
              <a:rPr lang="en-US" smtClean="0"/>
              <a:t>‹#›</a:t>
            </a:fld>
            <a:endParaRPr lang="en-US"/>
          </a:p>
        </p:txBody>
      </p:sp>
    </p:spTree>
    <p:extLst>
      <p:ext uri="{BB962C8B-B14F-4D97-AF65-F5344CB8AC3E}">
        <p14:creationId xmlns:p14="http://schemas.microsoft.com/office/powerpoint/2010/main" val="2021086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680" r:id="rId19"/>
  </p:sldLayoutIdLst>
  <p:txStyles>
    <p:titleStyle>
      <a:lvl1pPr algn="l" rtl="0" eaLnBrk="1" fontAlgn="base" hangingPunct="1">
        <a:lnSpc>
          <a:spcPct val="90000"/>
        </a:lnSpc>
        <a:spcBef>
          <a:spcPct val="0"/>
        </a:spcBef>
        <a:spcAft>
          <a:spcPct val="0"/>
        </a:spcAft>
        <a:defRPr lang="en-US" sz="3733" kern="0" spc="0" baseline="0" dirty="0">
          <a:ln cap="rnd">
            <a:solidFill>
              <a:schemeClr val="accent1"/>
            </a:solidFill>
            <a:prstDash val="solid"/>
          </a:ln>
          <a:solidFill>
            <a:schemeClr val="accent1"/>
          </a:solidFill>
          <a:latin typeface="Arial" pitchFamily="34" charset="0"/>
          <a:ea typeface="ＭＳ Ｐゴシック" pitchFamily="-105" charset="-128"/>
          <a:cs typeface="Arial" pitchFamily="34" charset="0"/>
        </a:defRPr>
      </a:lvl1pPr>
      <a:lvl2pPr algn="l" rtl="0" eaLnBrk="1" fontAlgn="base" hangingPunct="1">
        <a:lnSpc>
          <a:spcPts val="5600"/>
        </a:lnSpc>
        <a:spcBef>
          <a:spcPct val="0"/>
        </a:spcBef>
        <a:spcAft>
          <a:spcPct val="0"/>
        </a:spcAft>
        <a:defRPr sz="4667">
          <a:solidFill>
            <a:srgbClr val="818285"/>
          </a:solidFill>
          <a:latin typeface="Arial Narrow" pitchFamily="-105" charset="0"/>
          <a:ea typeface="ＭＳ Ｐゴシック" pitchFamily="-105" charset="-128"/>
          <a:cs typeface="ＭＳ Ｐゴシック" pitchFamily="-105" charset="-128"/>
        </a:defRPr>
      </a:lvl2pPr>
      <a:lvl3pPr algn="l" rtl="0" eaLnBrk="1" fontAlgn="base" hangingPunct="1">
        <a:lnSpc>
          <a:spcPts val="5600"/>
        </a:lnSpc>
        <a:spcBef>
          <a:spcPct val="0"/>
        </a:spcBef>
        <a:spcAft>
          <a:spcPct val="0"/>
        </a:spcAft>
        <a:defRPr sz="4667">
          <a:solidFill>
            <a:srgbClr val="818285"/>
          </a:solidFill>
          <a:latin typeface="Arial Narrow" pitchFamily="-105" charset="0"/>
          <a:ea typeface="ＭＳ Ｐゴシック" pitchFamily="-105" charset="-128"/>
          <a:cs typeface="ＭＳ Ｐゴシック" pitchFamily="-105" charset="-128"/>
        </a:defRPr>
      </a:lvl3pPr>
      <a:lvl4pPr algn="l" rtl="0" eaLnBrk="1" fontAlgn="base" hangingPunct="1">
        <a:lnSpc>
          <a:spcPts val="5600"/>
        </a:lnSpc>
        <a:spcBef>
          <a:spcPct val="0"/>
        </a:spcBef>
        <a:spcAft>
          <a:spcPct val="0"/>
        </a:spcAft>
        <a:defRPr sz="4667">
          <a:solidFill>
            <a:srgbClr val="818285"/>
          </a:solidFill>
          <a:latin typeface="Arial Narrow" pitchFamily="-105" charset="0"/>
          <a:ea typeface="ＭＳ Ｐゴシック" pitchFamily="-105" charset="-128"/>
          <a:cs typeface="ＭＳ Ｐゴシック" pitchFamily="-105" charset="-128"/>
        </a:defRPr>
      </a:lvl4pPr>
      <a:lvl5pPr algn="l" rtl="0" eaLnBrk="1" fontAlgn="base" hangingPunct="1">
        <a:lnSpc>
          <a:spcPts val="5600"/>
        </a:lnSpc>
        <a:spcBef>
          <a:spcPct val="0"/>
        </a:spcBef>
        <a:spcAft>
          <a:spcPct val="0"/>
        </a:spcAft>
        <a:defRPr sz="4667">
          <a:solidFill>
            <a:srgbClr val="818285"/>
          </a:solidFill>
          <a:latin typeface="Arial Narrow" pitchFamily="-105" charset="0"/>
          <a:ea typeface="ＭＳ Ｐゴシック" pitchFamily="-105" charset="-128"/>
          <a:cs typeface="ＭＳ Ｐゴシック" pitchFamily="-105" charset="-128"/>
        </a:defRPr>
      </a:lvl5pPr>
      <a:lvl6pPr marL="609585" algn="ctr" rtl="0" eaLnBrk="1" fontAlgn="base" hangingPunct="1">
        <a:spcBef>
          <a:spcPct val="0"/>
        </a:spcBef>
        <a:spcAft>
          <a:spcPct val="0"/>
        </a:spcAft>
        <a:defRPr sz="5867">
          <a:solidFill>
            <a:schemeClr val="tx1"/>
          </a:solidFill>
          <a:latin typeface="Calibri" pitchFamily="34" charset="0"/>
        </a:defRPr>
      </a:lvl6pPr>
      <a:lvl7pPr marL="1219170" algn="ctr" rtl="0" eaLnBrk="1" fontAlgn="base" hangingPunct="1">
        <a:spcBef>
          <a:spcPct val="0"/>
        </a:spcBef>
        <a:spcAft>
          <a:spcPct val="0"/>
        </a:spcAft>
        <a:defRPr sz="5867">
          <a:solidFill>
            <a:schemeClr val="tx1"/>
          </a:solidFill>
          <a:latin typeface="Calibri" pitchFamily="34" charset="0"/>
        </a:defRPr>
      </a:lvl7pPr>
      <a:lvl8pPr marL="1828754" algn="ctr" rtl="0" eaLnBrk="1" fontAlgn="base" hangingPunct="1">
        <a:spcBef>
          <a:spcPct val="0"/>
        </a:spcBef>
        <a:spcAft>
          <a:spcPct val="0"/>
        </a:spcAft>
        <a:defRPr sz="5867">
          <a:solidFill>
            <a:schemeClr val="tx1"/>
          </a:solidFill>
          <a:latin typeface="Calibri" pitchFamily="34" charset="0"/>
        </a:defRPr>
      </a:lvl8pPr>
      <a:lvl9pPr marL="2438339" algn="ctr" rtl="0" eaLnBrk="1" fontAlgn="base" hangingPunct="1">
        <a:spcBef>
          <a:spcPct val="0"/>
        </a:spcBef>
        <a:spcAft>
          <a:spcPct val="0"/>
        </a:spcAft>
        <a:defRPr sz="5867">
          <a:solidFill>
            <a:schemeClr val="tx1"/>
          </a:solidFill>
          <a:latin typeface="Calibri" pitchFamily="34" charset="0"/>
        </a:defRPr>
      </a:lvl9pPr>
    </p:titleStyle>
    <p:bodyStyle>
      <a:lvl1pPr marL="304792" indent="-304792" algn="l" rtl="0" eaLnBrk="1" fontAlgn="base" hangingPunct="1">
        <a:lnSpc>
          <a:spcPct val="90000"/>
        </a:lnSpc>
        <a:spcBef>
          <a:spcPts val="800"/>
        </a:spcBef>
        <a:spcAft>
          <a:spcPct val="0"/>
        </a:spcAft>
        <a:buClr>
          <a:schemeClr val="accent1"/>
        </a:buClr>
        <a:buChar char="•"/>
        <a:defRPr sz="3200">
          <a:solidFill>
            <a:schemeClr val="tx2"/>
          </a:solidFill>
          <a:latin typeface="Arial" pitchFamily="34" charset="0"/>
          <a:ea typeface="ＭＳ Ｐゴシック" pitchFamily="-105" charset="-128"/>
          <a:cs typeface="Arial" pitchFamily="34" charset="0"/>
        </a:defRPr>
      </a:lvl1pPr>
      <a:lvl2pPr marL="990575" indent="-380990" algn="l" rtl="0" eaLnBrk="1" fontAlgn="base" hangingPunct="1">
        <a:lnSpc>
          <a:spcPct val="90000"/>
        </a:lnSpc>
        <a:spcBef>
          <a:spcPts val="800"/>
        </a:spcBef>
        <a:spcAft>
          <a:spcPct val="0"/>
        </a:spcAft>
        <a:buClr>
          <a:schemeClr val="accent1"/>
        </a:buClr>
        <a:buChar char="–"/>
        <a:defRPr sz="2667">
          <a:solidFill>
            <a:schemeClr val="tx2"/>
          </a:solidFill>
          <a:latin typeface="Arial" pitchFamily="34" charset="0"/>
          <a:ea typeface="ＭＳ Ｐゴシック" pitchFamily="-105" charset="-128"/>
          <a:cs typeface="Arial" pitchFamily="34" charset="0"/>
        </a:defRPr>
      </a:lvl2pPr>
      <a:lvl3pPr marL="1523962" indent="-304792" algn="l" rtl="0" eaLnBrk="1" fontAlgn="base" hangingPunct="1">
        <a:lnSpc>
          <a:spcPct val="90000"/>
        </a:lnSpc>
        <a:spcBef>
          <a:spcPts val="8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3pPr>
      <a:lvl4pPr marL="2133547" indent="-304792" algn="l" rtl="0" eaLnBrk="1" fontAlgn="base" hangingPunct="1">
        <a:lnSpc>
          <a:spcPct val="90000"/>
        </a:lnSpc>
        <a:spcBef>
          <a:spcPts val="800"/>
        </a:spcBef>
        <a:spcAft>
          <a:spcPct val="0"/>
        </a:spcAft>
        <a:buClr>
          <a:schemeClr val="accent1"/>
        </a:buClr>
        <a:buChar char="–"/>
        <a:defRPr sz="2133">
          <a:solidFill>
            <a:schemeClr val="tx2"/>
          </a:solidFill>
          <a:latin typeface="Arial" pitchFamily="34" charset="0"/>
          <a:ea typeface="ＭＳ Ｐゴシック" pitchFamily="-105" charset="-128"/>
          <a:cs typeface="Arial" pitchFamily="34" charset="0"/>
        </a:defRPr>
      </a:lvl4pPr>
      <a:lvl5pPr marL="2743131" indent="-304792" algn="l" rtl="0" eaLnBrk="1" fontAlgn="base" hangingPunct="1">
        <a:lnSpc>
          <a:spcPct val="90000"/>
        </a:lnSpc>
        <a:spcBef>
          <a:spcPts val="800"/>
        </a:spcBef>
        <a:spcAft>
          <a:spcPct val="0"/>
        </a:spcAft>
        <a:buClr>
          <a:schemeClr val="accent1"/>
        </a:buClr>
        <a:buChar char="»"/>
        <a:defRPr sz="2133">
          <a:solidFill>
            <a:schemeClr val="tx2"/>
          </a:solidFill>
          <a:latin typeface="Arial" pitchFamily="34" charset="0"/>
          <a:ea typeface="ＭＳ Ｐゴシック" pitchFamily="-105" charset="-128"/>
          <a:cs typeface="Arial" pitchFamily="34" charset="0"/>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en.wikipedia.org/wiki/Python_(programming_languag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en.wikipedia.org/wiki/Standards_organization" TargetMode="External"/><Relationship Id="rId3" Type="http://schemas.openxmlformats.org/officeDocument/2006/relationships/hyperlink" Target="https://en.wikipedia.org/wiki/Acrony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www.typescriptlang.org/docs/handbook/declaration-files/introduction.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NODE JS TRAINING</a:t>
            </a:r>
            <a:endParaRPr lang="en-US" dirty="0"/>
          </a:p>
        </p:txBody>
      </p:sp>
      <p:sp>
        <p:nvSpPr>
          <p:cNvPr id="3" name="Subtitle 2"/>
          <p:cNvSpPr>
            <a:spLocks noGrp="1"/>
          </p:cNvSpPr>
          <p:nvPr>
            <p:ph type="subTitle" idx="1"/>
          </p:nvPr>
        </p:nvSpPr>
        <p:spPr/>
        <p:txBody>
          <a:bodyPr/>
          <a:lstStyle/>
          <a:p>
            <a:r>
              <a:rPr lang="en-US" dirty="0" smtClean="0"/>
              <a:t>ECMASCRIPT 6 </a:t>
            </a:r>
          </a:p>
          <a:p>
            <a:r>
              <a:rPr lang="en-US" dirty="0" smtClean="0"/>
              <a:t>AND </a:t>
            </a:r>
          </a:p>
          <a:p>
            <a:r>
              <a:rPr lang="en-US" dirty="0" smtClean="0"/>
              <a:t>TYPESCRIPT</a:t>
            </a:r>
            <a:endParaRPr lang="en-US" dirty="0"/>
          </a:p>
        </p:txBody>
      </p:sp>
    </p:spTree>
    <p:extLst>
      <p:ext uri="{BB962C8B-B14F-4D97-AF65-F5344CB8AC3E}">
        <p14:creationId xmlns:p14="http://schemas.microsoft.com/office/powerpoint/2010/main" val="496406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defTabSz="914400" fontAlgn="auto">
              <a:spcBef>
                <a:spcPts val="0"/>
              </a:spcBef>
              <a:spcAft>
                <a:spcPts val="0"/>
              </a:spcAft>
              <a:buClrTx/>
              <a:buNone/>
            </a:pPr>
            <a:r>
              <a:rPr lang="en-US" sz="2400" dirty="0" smtClean="0"/>
              <a:t>6. </a:t>
            </a:r>
            <a:r>
              <a:rPr lang="en-US" sz="2400" dirty="0"/>
              <a:t>June 2015 </a:t>
            </a:r>
            <a:r>
              <a:rPr lang="mr-IN" sz="2400" dirty="0" smtClean="0"/>
              <a:t>–</a:t>
            </a:r>
            <a:r>
              <a:rPr lang="en-US" sz="2400" dirty="0" smtClean="0"/>
              <a:t> The </a:t>
            </a:r>
            <a:r>
              <a:rPr lang="en-US" altLang="en-US" sz="2400" dirty="0">
                <a:solidFill>
                  <a:schemeClr val="tx1"/>
                </a:solidFill>
                <a:latin typeface="Arial" charset="0"/>
              </a:rPr>
              <a:t>Sixth Edition, known as ES6 or ECMAScript 2015</a:t>
            </a:r>
            <a:r>
              <a:rPr lang="en-US" altLang="en-US" sz="2400" dirty="0" smtClean="0">
                <a:solidFill>
                  <a:schemeClr val="tx1"/>
                </a:solidFill>
                <a:latin typeface="Arial" charset="0"/>
              </a:rPr>
              <a:t>,</a:t>
            </a:r>
            <a:r>
              <a:rPr lang="en-US" altLang="en-US" sz="2400" baseline="-2147483648" dirty="0">
                <a:solidFill>
                  <a:schemeClr val="tx1"/>
                </a:solidFill>
                <a:latin typeface="Arial" charset="0"/>
              </a:rPr>
              <a:t> </a:t>
            </a:r>
            <a:r>
              <a:rPr lang="en-US" altLang="en-US" sz="2400" dirty="0">
                <a:solidFill>
                  <a:schemeClr val="tx1"/>
                </a:solidFill>
                <a:latin typeface="Arial" charset="0"/>
              </a:rPr>
              <a:t>adds significant new syntax for writing complex applications, including classes and modules, but defines them semantically in the same terms as ECMAScript 5 strict mode. Other new features include iterators </a:t>
            </a:r>
            <a:r>
              <a:rPr lang="en-US" altLang="en-US" sz="2400" dirty="0" smtClean="0">
                <a:solidFill>
                  <a:schemeClr val="tx1"/>
                </a:solidFill>
                <a:latin typeface="Arial" charset="0"/>
              </a:rPr>
              <a:t>and </a:t>
            </a:r>
            <a:r>
              <a:rPr lang="en-US" altLang="en-US" sz="2400" i="1" dirty="0" smtClean="0">
                <a:solidFill>
                  <a:schemeClr val="tx1"/>
                </a:solidFill>
                <a:latin typeface="Arial" charset="0"/>
              </a:rPr>
              <a:t>for of</a:t>
            </a:r>
            <a:r>
              <a:rPr lang="en-US" altLang="en-US" sz="2400" dirty="0" smtClean="0">
                <a:solidFill>
                  <a:schemeClr val="tx1"/>
                </a:solidFill>
                <a:latin typeface="Arial" charset="0"/>
              </a:rPr>
              <a:t> loops</a:t>
            </a:r>
            <a:r>
              <a:rPr lang="en-US" altLang="en-US" sz="2400" dirty="0">
                <a:solidFill>
                  <a:schemeClr val="tx1"/>
                </a:solidFill>
                <a:latin typeface="Arial" charset="0"/>
              </a:rPr>
              <a:t>, </a:t>
            </a:r>
            <a:r>
              <a:rPr lang="en-US" altLang="en-US" sz="2400" dirty="0">
                <a:solidFill>
                  <a:schemeClr val="tx1"/>
                </a:solidFill>
                <a:latin typeface="Arial" charset="0"/>
                <a:hlinkClick r:id="rId2" tooltip="Python (programming language)"/>
              </a:rPr>
              <a:t>Python</a:t>
            </a:r>
            <a:r>
              <a:rPr lang="en-US" altLang="en-US" sz="2400" dirty="0">
                <a:solidFill>
                  <a:schemeClr val="tx1"/>
                </a:solidFill>
                <a:latin typeface="Arial" charset="0"/>
              </a:rPr>
              <a:t>-style generators and generator expressions, arrow functions, binary data, typed arrays, collections (maps, sets and weak maps), promises, number and math enhancements, reflection, and proxies (metaprogramming for virtual objects and wrappers). As the first "ECMAScript Harmony" specification, it is also known as "ES6 Harmony. </a:t>
            </a:r>
          </a:p>
          <a:p>
            <a:pPr marL="457200" lvl="0" indent="-457200" defTabSz="914400" fontAlgn="auto">
              <a:spcBef>
                <a:spcPts val="0"/>
              </a:spcBef>
              <a:spcAft>
                <a:spcPts val="0"/>
              </a:spcAft>
              <a:buClrTx/>
              <a:buNone/>
            </a:pPr>
            <a:endParaRPr lang="en-US" sz="2400" dirty="0" smtClean="0"/>
          </a:p>
        </p:txBody>
      </p:sp>
      <p:sp>
        <p:nvSpPr>
          <p:cNvPr id="3" name="Title 2"/>
          <p:cNvSpPr>
            <a:spLocks noGrp="1"/>
          </p:cNvSpPr>
          <p:nvPr>
            <p:ph type="title"/>
          </p:nvPr>
        </p:nvSpPr>
        <p:spPr/>
        <p:txBody>
          <a:bodyPr/>
          <a:lstStyle/>
          <a:p>
            <a:r>
              <a:rPr lang="en-US" dirty="0"/>
              <a:t>Historical </a:t>
            </a:r>
            <a:r>
              <a:rPr lang="en-US" dirty="0" smtClean="0"/>
              <a:t>versions</a:t>
            </a:r>
            <a:endParaRPr lang="en-US" dirty="0"/>
          </a:p>
        </p:txBody>
      </p:sp>
    </p:spTree>
    <p:extLst>
      <p:ext uri="{BB962C8B-B14F-4D97-AF65-F5344CB8AC3E}">
        <p14:creationId xmlns:p14="http://schemas.microsoft.com/office/powerpoint/2010/main" val="603534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ECMASCRIPT 6 (ECMAScript 2015</a:t>
            </a:r>
            <a:r>
              <a:rPr lang="en-US" dirty="0" smtClean="0"/>
              <a:t>)</a:t>
            </a:r>
            <a:endParaRPr lang="en-US" dirty="0"/>
          </a:p>
        </p:txBody>
      </p:sp>
      <p:sp>
        <p:nvSpPr>
          <p:cNvPr id="3" name="Text Placeholder 2"/>
          <p:cNvSpPr>
            <a:spLocks noGrp="1"/>
          </p:cNvSpPr>
          <p:nvPr>
            <p:ph type="body" idx="1"/>
          </p:nvPr>
        </p:nvSpPr>
        <p:spPr/>
        <p:txBody>
          <a:bodyPr/>
          <a:lstStyle/>
          <a:p>
            <a:r>
              <a:rPr lang="en-US" sz="3200" dirty="0"/>
              <a:t>EcmaScript 6 is considered to be a major update to the language specification. Some of the modifications proposed for ES4 are included in this version. Note that Browser support for ES6 is yet incomplete. </a:t>
            </a:r>
          </a:p>
        </p:txBody>
      </p:sp>
    </p:spTree>
    <p:extLst>
      <p:ext uri="{BB962C8B-B14F-4D97-AF65-F5344CB8AC3E}">
        <p14:creationId xmlns:p14="http://schemas.microsoft.com/office/powerpoint/2010/main" val="767183093"/>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smtClean="0"/>
              <a:t>let </a:t>
            </a:r>
            <a:r>
              <a:rPr lang="en-US" sz="2400" dirty="0"/>
              <a:t>&amp; </a:t>
            </a:r>
            <a:r>
              <a:rPr lang="en-US" sz="2400" dirty="0" err="1"/>
              <a:t>const</a:t>
            </a:r>
            <a:r>
              <a:rPr lang="en-US" sz="2400" dirty="0"/>
              <a:t> Keywords</a:t>
            </a:r>
          </a:p>
          <a:p>
            <a:pPr lvl="0"/>
            <a:r>
              <a:rPr lang="en-US" sz="2400" dirty="0" smtClean="0"/>
              <a:t>Arrow </a:t>
            </a:r>
            <a:r>
              <a:rPr lang="en-US" sz="2400" dirty="0"/>
              <a:t>functions (similar to Lambda functions in Java)</a:t>
            </a:r>
          </a:p>
          <a:p>
            <a:pPr lvl="0"/>
            <a:r>
              <a:rPr lang="en-US" sz="2400" dirty="0"/>
              <a:t>Classes</a:t>
            </a:r>
          </a:p>
          <a:p>
            <a:pPr lvl="0"/>
            <a:r>
              <a:rPr lang="en-US" sz="2400" dirty="0"/>
              <a:t>Template Literals</a:t>
            </a:r>
          </a:p>
          <a:p>
            <a:pPr lvl="0"/>
            <a:r>
              <a:rPr lang="en-US" sz="2400" dirty="0"/>
              <a:t>spread Operator</a:t>
            </a:r>
          </a:p>
          <a:p>
            <a:pPr lvl="0"/>
            <a:r>
              <a:rPr lang="en-US" sz="2400" dirty="0"/>
              <a:t>for(... of ... ){}</a:t>
            </a:r>
          </a:p>
          <a:p>
            <a:pPr lvl="0"/>
            <a:r>
              <a:rPr lang="en-US" sz="2400" dirty="0"/>
              <a:t>Modules</a:t>
            </a:r>
          </a:p>
          <a:p>
            <a:pPr lvl="0"/>
            <a:r>
              <a:rPr lang="en-US" sz="2400" dirty="0"/>
              <a:t>Promises</a:t>
            </a:r>
          </a:p>
          <a:p>
            <a:pPr defTabSz="914400" fontAlgn="auto">
              <a:spcBef>
                <a:spcPts val="0"/>
              </a:spcBef>
              <a:spcAft>
                <a:spcPts val="0"/>
              </a:spcAft>
              <a:buClrTx/>
            </a:pPr>
            <a:endParaRPr lang="en-US" sz="2400" dirty="0" smtClean="0"/>
          </a:p>
        </p:txBody>
      </p:sp>
      <p:sp>
        <p:nvSpPr>
          <p:cNvPr id="3" name="Title 2"/>
          <p:cNvSpPr>
            <a:spLocks noGrp="1"/>
          </p:cNvSpPr>
          <p:nvPr>
            <p:ph type="title"/>
          </p:nvPr>
        </p:nvSpPr>
        <p:spPr>
          <a:xfrm>
            <a:off x="609600" y="252984"/>
            <a:ext cx="10380135" cy="1033272"/>
          </a:xfrm>
        </p:spPr>
        <p:txBody>
          <a:bodyPr/>
          <a:lstStyle/>
          <a:p>
            <a:r>
              <a:rPr lang="en-US" dirty="0" smtClean="0"/>
              <a:t>New </a:t>
            </a:r>
            <a:r>
              <a:rPr lang="en-US" dirty="0" smtClean="0"/>
              <a:t>Features</a:t>
            </a:r>
            <a:endParaRPr lang="en-US" dirty="0"/>
          </a:p>
        </p:txBody>
      </p:sp>
    </p:spTree>
    <p:extLst>
      <p:ext uri="{BB962C8B-B14F-4D97-AF65-F5344CB8AC3E}">
        <p14:creationId xmlns:p14="http://schemas.microsoft.com/office/powerpoint/2010/main" val="1885345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dirty="0"/>
              <a:t>e</a:t>
            </a:r>
            <a:r>
              <a:rPr lang="en-US" sz="2400" b="1" dirty="0" smtClean="0"/>
              <a:t>s6/es6.features.js</a:t>
            </a:r>
          </a:p>
        </p:txBody>
      </p:sp>
      <p:sp>
        <p:nvSpPr>
          <p:cNvPr id="3" name="Title 2"/>
          <p:cNvSpPr>
            <a:spLocks noGrp="1"/>
          </p:cNvSpPr>
          <p:nvPr>
            <p:ph type="title"/>
          </p:nvPr>
        </p:nvSpPr>
        <p:spPr>
          <a:xfrm>
            <a:off x="609600" y="252984"/>
            <a:ext cx="10380135" cy="1033272"/>
          </a:xfrm>
        </p:spPr>
        <p:txBody>
          <a:bodyPr/>
          <a:lstStyle/>
          <a:p>
            <a:r>
              <a:rPr lang="en-US" smtClean="0"/>
              <a:t>New </a:t>
            </a:r>
            <a:r>
              <a:rPr lang="en-US" smtClean="0"/>
              <a:t>Features</a:t>
            </a:r>
            <a:endParaRPr lang="en-US" dirty="0"/>
          </a:p>
        </p:txBody>
      </p:sp>
    </p:spTree>
    <p:extLst>
      <p:ext uri="{BB962C8B-B14F-4D97-AF65-F5344CB8AC3E}">
        <p14:creationId xmlns:p14="http://schemas.microsoft.com/office/powerpoint/2010/main" val="1458441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defTabSz="914400" fontAlgn="auto">
              <a:spcBef>
                <a:spcPts val="0"/>
              </a:spcBef>
              <a:spcAft>
                <a:spcPts val="0"/>
              </a:spcAft>
              <a:buClrTx/>
              <a:buNone/>
            </a:pPr>
            <a:r>
              <a:rPr lang="en-US" sz="2400" dirty="0"/>
              <a:t>JavaScript classes introduced in ECMAScript 6 are syntactical sugar over JavaScript's existing prototype-based inheritance. The class syntax is </a:t>
            </a:r>
            <a:r>
              <a:rPr lang="en-US" sz="2400" b="1" dirty="0"/>
              <a:t>not</a:t>
            </a:r>
            <a:r>
              <a:rPr lang="en-US" sz="2400" dirty="0"/>
              <a:t> introducing a new object-oriented inheritance model to JavaScript. JavaScript classes provide a much simpler and clearer syntax to create objects and deal with inheritance</a:t>
            </a:r>
            <a:r>
              <a:rPr lang="en-US" sz="2400" dirty="0" smtClean="0"/>
              <a:t>.</a:t>
            </a:r>
          </a:p>
          <a:p>
            <a:pPr marL="0" indent="0" defTabSz="914400" fontAlgn="auto">
              <a:spcBef>
                <a:spcPts val="0"/>
              </a:spcBef>
              <a:spcAft>
                <a:spcPts val="0"/>
              </a:spcAft>
              <a:buClrTx/>
              <a:buNone/>
            </a:pPr>
            <a:endParaRPr lang="en-US" sz="2400" dirty="0" smtClean="0"/>
          </a:p>
          <a:p>
            <a:pPr marL="0" indent="0" defTabSz="914400" fontAlgn="auto">
              <a:spcBef>
                <a:spcPts val="0"/>
              </a:spcBef>
              <a:spcAft>
                <a:spcPts val="0"/>
              </a:spcAft>
              <a:buClrTx/>
              <a:buNone/>
            </a:pPr>
            <a:r>
              <a:rPr lang="en-US" sz="2400" i="1" dirty="0" smtClean="0"/>
              <a:t>ES6 Classes on the other hand</a:t>
            </a:r>
            <a:r>
              <a:rPr lang="en-US" sz="2400" dirty="0" smtClean="0"/>
              <a:t>, present new set of functionalities, not present in ES5!</a:t>
            </a: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p:txBody>
      </p:sp>
      <p:sp>
        <p:nvSpPr>
          <p:cNvPr id="3" name="Title 2"/>
          <p:cNvSpPr>
            <a:spLocks noGrp="1"/>
          </p:cNvSpPr>
          <p:nvPr>
            <p:ph type="title"/>
          </p:nvPr>
        </p:nvSpPr>
        <p:spPr>
          <a:xfrm>
            <a:off x="609600" y="252984"/>
            <a:ext cx="10380135" cy="1033272"/>
          </a:xfrm>
        </p:spPr>
        <p:txBody>
          <a:bodyPr/>
          <a:lstStyle/>
          <a:p>
            <a:pPr lvl="1"/>
            <a:r>
              <a:rPr lang="en-US" sz="4800" b="1" dirty="0" smtClean="0">
                <a:solidFill>
                  <a:srgbClr val="FF0000"/>
                </a:solidFill>
              </a:rPr>
              <a:t>Classes </a:t>
            </a:r>
            <a:r>
              <a:rPr lang="en-US" sz="2400" b="1" dirty="0" smtClean="0">
                <a:solidFill>
                  <a:srgbClr val="FF0000"/>
                </a:solidFill>
              </a:rPr>
              <a:t>(or something like it)</a:t>
            </a:r>
            <a:endParaRPr lang="en-US" sz="2400" dirty="0">
              <a:solidFill>
                <a:srgbClr val="FF0000"/>
              </a:solidFill>
            </a:endParaRPr>
          </a:p>
        </p:txBody>
      </p:sp>
    </p:spTree>
    <p:extLst>
      <p:ext uri="{BB962C8B-B14F-4D97-AF65-F5344CB8AC3E}">
        <p14:creationId xmlns:p14="http://schemas.microsoft.com/office/powerpoint/2010/main" val="61652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defTabSz="914400" fontAlgn="auto">
              <a:spcBef>
                <a:spcPts val="0"/>
              </a:spcBef>
              <a:spcAft>
                <a:spcPts val="0"/>
              </a:spcAft>
              <a:buClrTx/>
              <a:buNone/>
            </a:pPr>
            <a:r>
              <a:rPr lang="en-US" sz="2400" b="1" dirty="0"/>
              <a:t>Classes are in fact "special functions", </a:t>
            </a:r>
            <a:r>
              <a:rPr lang="en-US" sz="2400" dirty="0"/>
              <a:t>and just as you can define function expressions and function declarations, the class syntax has two components: class expressions and class declarations</a:t>
            </a:r>
            <a:r>
              <a:rPr lang="en-US" sz="2400" dirty="0" smtClean="0"/>
              <a:t>.</a:t>
            </a:r>
            <a:r>
              <a:rPr lang="en-US" sz="2400" dirty="0"/>
              <a:t> </a:t>
            </a:r>
          </a:p>
          <a:p>
            <a:pPr marL="0" lvl="0" indent="0" defTabSz="914400" fontAlgn="auto">
              <a:spcBef>
                <a:spcPts val="0"/>
              </a:spcBef>
              <a:spcAft>
                <a:spcPts val="0"/>
              </a:spcAft>
              <a:buClrTx/>
              <a:buNone/>
            </a:pPr>
            <a:r>
              <a:rPr lang="en-US" sz="2400" dirty="0"/>
              <a:t> </a:t>
            </a:r>
          </a:p>
          <a:p>
            <a:pPr marL="0" lvl="0" indent="0" defTabSz="914400" fontAlgn="auto">
              <a:spcBef>
                <a:spcPts val="0"/>
              </a:spcBef>
              <a:spcAft>
                <a:spcPts val="0"/>
              </a:spcAft>
              <a:buClrTx/>
              <a:buNone/>
            </a:pPr>
            <a:r>
              <a:rPr lang="en-US" sz="2400" b="1" dirty="0"/>
              <a:t>Hoisting</a:t>
            </a:r>
          </a:p>
          <a:p>
            <a:pPr marL="0" lvl="0" indent="0" defTabSz="914400" fontAlgn="auto">
              <a:spcBef>
                <a:spcPts val="0"/>
              </a:spcBef>
              <a:spcAft>
                <a:spcPts val="0"/>
              </a:spcAft>
              <a:buClrTx/>
              <a:buNone/>
            </a:pPr>
            <a:r>
              <a:rPr lang="en-US" sz="2400" dirty="0"/>
              <a:t>An important difference between function declarations and class declarations is that function declarations are hoisted and class declarations are not. You first need to declare your class and then access it, otherwise code like the following will throw a “</a:t>
            </a:r>
            <a:r>
              <a:rPr lang="en-US" sz="2400" dirty="0" err="1"/>
              <a:t>ReferenceError</a:t>
            </a:r>
            <a:r>
              <a:rPr lang="en-US" sz="2400" dirty="0"/>
              <a:t>”:</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p:txBody>
      </p:sp>
      <p:sp>
        <p:nvSpPr>
          <p:cNvPr id="3" name="Title 2"/>
          <p:cNvSpPr>
            <a:spLocks noGrp="1"/>
          </p:cNvSpPr>
          <p:nvPr>
            <p:ph type="title"/>
          </p:nvPr>
        </p:nvSpPr>
        <p:spPr>
          <a:xfrm>
            <a:off x="609600" y="252984"/>
            <a:ext cx="10380135" cy="1033272"/>
          </a:xfrm>
        </p:spPr>
        <p:txBody>
          <a:bodyPr/>
          <a:lstStyle/>
          <a:p>
            <a:r>
              <a:rPr lang="en-US" sz="4000" b="1" dirty="0"/>
              <a:t>Defining classes</a:t>
            </a:r>
            <a:endParaRPr lang="en-US" sz="4000" dirty="0"/>
          </a:p>
        </p:txBody>
      </p:sp>
    </p:spTree>
    <p:extLst>
      <p:ext uri="{BB962C8B-B14F-4D97-AF65-F5344CB8AC3E}">
        <p14:creationId xmlns:p14="http://schemas.microsoft.com/office/powerpoint/2010/main" val="1203047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defTabSz="914400" fontAlgn="auto">
              <a:spcBef>
                <a:spcPts val="0"/>
              </a:spcBef>
              <a:spcAft>
                <a:spcPts val="0"/>
              </a:spcAft>
              <a:buClrTx/>
              <a:buNone/>
            </a:pPr>
            <a:r>
              <a:rPr lang="en-US" sz="2400" b="1" dirty="0"/>
              <a:t>Class constructors</a:t>
            </a:r>
          </a:p>
          <a:p>
            <a:pPr marL="0" lvl="0" indent="0" defTabSz="914400" fontAlgn="auto">
              <a:spcBef>
                <a:spcPts val="0"/>
              </a:spcBef>
              <a:spcAft>
                <a:spcPts val="0"/>
              </a:spcAft>
              <a:buClrTx/>
              <a:buNone/>
            </a:pPr>
            <a:r>
              <a:rPr lang="en-US" sz="2400" dirty="0"/>
              <a:t>The constructor method is a special method for creating and initializing an object created with a class. There can only be one special method with the name "constructor" in a class (NO OVERLOADING). A </a:t>
            </a:r>
            <a:r>
              <a:rPr lang="en-US" sz="2400" dirty="0" err="1"/>
              <a:t>SyntaxError</a:t>
            </a:r>
            <a:r>
              <a:rPr lang="en-US" sz="2400" dirty="0"/>
              <a:t> will be thrown if the class contains more than one occurrence of a constructor method.</a:t>
            </a:r>
          </a:p>
          <a:p>
            <a:pPr marL="0" lvl="0" indent="0" defTabSz="914400" fontAlgn="auto">
              <a:spcBef>
                <a:spcPts val="0"/>
              </a:spcBef>
              <a:spcAft>
                <a:spcPts val="0"/>
              </a:spcAft>
              <a:buClrTx/>
              <a:buNone/>
            </a:pPr>
            <a:r>
              <a:rPr lang="en-US" sz="2400" dirty="0"/>
              <a:t>When an extending class calls its constructor method, the method should invoke the parent constructor:</a:t>
            </a:r>
          </a:p>
          <a:p>
            <a:pPr marL="0" lvl="0" indent="0" defTabSz="914400" fontAlgn="auto">
              <a:spcBef>
                <a:spcPts val="0"/>
              </a:spcBef>
              <a:spcAft>
                <a:spcPts val="0"/>
              </a:spcAft>
              <a:buClrTx/>
              <a:buNone/>
            </a:pPr>
            <a:r>
              <a:rPr lang="en-US" sz="2400" b="1" dirty="0"/>
              <a:t>super(…</a:t>
            </a:r>
            <a:r>
              <a:rPr lang="en-US" sz="2400" b="1" dirty="0" err="1"/>
              <a:t>args</a:t>
            </a:r>
            <a:r>
              <a:rPr lang="en-US" sz="2400" b="1" dirty="0"/>
              <a:t>)</a:t>
            </a:r>
          </a:p>
        </p:txBody>
      </p:sp>
      <p:sp>
        <p:nvSpPr>
          <p:cNvPr id="3" name="Title 2"/>
          <p:cNvSpPr>
            <a:spLocks noGrp="1"/>
          </p:cNvSpPr>
          <p:nvPr>
            <p:ph type="title"/>
          </p:nvPr>
        </p:nvSpPr>
        <p:spPr>
          <a:xfrm>
            <a:off x="609600" y="252984"/>
            <a:ext cx="10380135" cy="1033272"/>
          </a:xfrm>
        </p:spPr>
        <p:txBody>
          <a:bodyPr/>
          <a:lstStyle/>
          <a:p>
            <a:r>
              <a:rPr lang="en-US" sz="4000" b="1" dirty="0" smtClean="0"/>
              <a:t>Constructor(s)</a:t>
            </a:r>
            <a:endParaRPr lang="en-US" sz="4000" dirty="0"/>
          </a:p>
        </p:txBody>
      </p:sp>
    </p:spTree>
    <p:extLst>
      <p:ext uri="{BB962C8B-B14F-4D97-AF65-F5344CB8AC3E}">
        <p14:creationId xmlns:p14="http://schemas.microsoft.com/office/powerpoint/2010/main" val="23883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defTabSz="914400" fontAlgn="auto">
              <a:spcBef>
                <a:spcPts val="0"/>
              </a:spcBef>
              <a:spcAft>
                <a:spcPts val="0"/>
              </a:spcAft>
              <a:buClrTx/>
              <a:buNone/>
            </a:pPr>
            <a:r>
              <a:rPr lang="en-US" sz="2400" dirty="0"/>
              <a:t> </a:t>
            </a:r>
          </a:p>
          <a:p>
            <a:pPr marL="0" lvl="0" indent="0" defTabSz="914400" fontAlgn="auto">
              <a:spcBef>
                <a:spcPts val="0"/>
              </a:spcBef>
              <a:spcAft>
                <a:spcPts val="0"/>
              </a:spcAft>
              <a:buClrTx/>
              <a:buNone/>
            </a:pPr>
            <a:r>
              <a:rPr lang="en-US" sz="2400" dirty="0"/>
              <a:t>Member functions (methods), are defined only by setting the name of the function, and settings its body:</a:t>
            </a:r>
          </a:p>
          <a:p>
            <a:pPr marL="0" lvl="0" indent="0" defTabSz="914400" fontAlgn="auto">
              <a:spcBef>
                <a:spcPts val="0"/>
              </a:spcBef>
              <a:spcAft>
                <a:spcPts val="0"/>
              </a:spcAft>
              <a:buClrTx/>
              <a:buNone/>
            </a:pPr>
            <a:r>
              <a:rPr lang="en-US" sz="2400" b="1" dirty="0" err="1" smtClean="0"/>
              <a:t>memberFunction</a:t>
            </a:r>
            <a:r>
              <a:rPr lang="en-US" sz="2400" b="1" dirty="0"/>
              <a:t>(){};</a:t>
            </a:r>
          </a:p>
          <a:p>
            <a:pPr marL="0" lvl="0" indent="0" defTabSz="914400" fontAlgn="auto">
              <a:spcBef>
                <a:spcPts val="0"/>
              </a:spcBef>
              <a:spcAft>
                <a:spcPts val="0"/>
              </a:spcAft>
              <a:buClrTx/>
              <a:buNone/>
            </a:pPr>
            <a:r>
              <a:rPr lang="en-US" sz="2400" dirty="0" smtClean="0"/>
              <a:t>Member </a:t>
            </a:r>
            <a:r>
              <a:rPr lang="en-US" sz="2400" dirty="0"/>
              <a:t>functions have access to the this object of the instantiated class (</a:t>
            </a:r>
            <a:r>
              <a:rPr lang="en-US" sz="2400" i="1" dirty="0"/>
              <a:t>except for the cases they don’t!!!</a:t>
            </a:r>
            <a:r>
              <a:rPr lang="en-US" sz="2400" dirty="0"/>
              <a:t>). </a:t>
            </a:r>
          </a:p>
          <a:p>
            <a:pPr marL="0" indent="0">
              <a:buNone/>
            </a:pPr>
            <a:r>
              <a:rPr lang="en-US" sz="2400" dirty="0"/>
              <a:t>In order to use the static version of the class you can use </a:t>
            </a:r>
            <a:r>
              <a:rPr lang="en-US" sz="2400" b="1" dirty="0"/>
              <a:t>Static Methods</a:t>
            </a:r>
            <a:endParaRPr lang="en-US" sz="2400" dirty="0"/>
          </a:p>
          <a:p>
            <a:pPr marL="0" indent="0">
              <a:buNone/>
            </a:pPr>
            <a:r>
              <a:rPr lang="en-US" sz="2400" dirty="0"/>
              <a:t>Static methods are called without instantiating their class and are also not callable when the class is instantiated. Static methods are often used to create utility functions for an application.</a:t>
            </a:r>
          </a:p>
          <a:p>
            <a:pPr marL="0" lvl="0" indent="0" defTabSz="914400" fontAlgn="auto">
              <a:spcBef>
                <a:spcPts val="0"/>
              </a:spcBef>
              <a:spcAft>
                <a:spcPts val="0"/>
              </a:spcAft>
              <a:buClrTx/>
              <a:buNone/>
            </a:pPr>
            <a:endParaRPr lang="en-US" sz="2400" dirty="0"/>
          </a:p>
        </p:txBody>
      </p:sp>
      <p:sp>
        <p:nvSpPr>
          <p:cNvPr id="3" name="Title 2"/>
          <p:cNvSpPr>
            <a:spLocks noGrp="1"/>
          </p:cNvSpPr>
          <p:nvPr>
            <p:ph type="title"/>
          </p:nvPr>
        </p:nvSpPr>
        <p:spPr>
          <a:xfrm>
            <a:off x="609600" y="252984"/>
            <a:ext cx="10380135" cy="1033272"/>
          </a:xfrm>
        </p:spPr>
        <p:txBody>
          <a:bodyPr/>
          <a:lstStyle/>
          <a:p>
            <a:r>
              <a:rPr lang="en-US" sz="4000" b="1" dirty="0" smtClean="0"/>
              <a:t>Class Methods	</a:t>
            </a:r>
            <a:endParaRPr lang="en-US" sz="4000" dirty="0"/>
          </a:p>
        </p:txBody>
      </p:sp>
    </p:spTree>
    <p:extLst>
      <p:ext uri="{BB962C8B-B14F-4D97-AF65-F5344CB8AC3E}">
        <p14:creationId xmlns:p14="http://schemas.microsoft.com/office/powerpoint/2010/main" val="870202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dirty="0"/>
              <a:t>Extending</a:t>
            </a:r>
            <a:endParaRPr lang="en-US" sz="2400" dirty="0"/>
          </a:p>
          <a:p>
            <a:pPr marL="0" indent="0">
              <a:buNone/>
            </a:pPr>
            <a:r>
              <a:rPr lang="en-US" sz="2400" dirty="0"/>
              <a:t>In ES6 we can easily extend a class by adding extends to the class definition, instead of manually constructing an object. </a:t>
            </a:r>
          </a:p>
          <a:p>
            <a:pPr marL="0" indent="0">
              <a:buNone/>
            </a:pPr>
            <a:r>
              <a:rPr lang="en-US" sz="2400" dirty="0"/>
              <a:t>Inheritance is only one level down, meaning that each class can have only one parent</a:t>
            </a:r>
            <a:r>
              <a:rPr lang="en-US" sz="2400" dirty="0" smtClean="0"/>
              <a:t>.</a:t>
            </a:r>
          </a:p>
          <a:p>
            <a:pPr marL="0" indent="0">
              <a:buNone/>
            </a:pPr>
            <a:r>
              <a:rPr lang="en-US" sz="2400" b="1" dirty="0"/>
              <a:t>Multi-inheritance aka </a:t>
            </a:r>
            <a:r>
              <a:rPr lang="en-US" sz="2400" b="1" dirty="0" err="1"/>
              <a:t>Mixins</a:t>
            </a:r>
            <a:r>
              <a:rPr lang="en-US" sz="2400" b="1" dirty="0"/>
              <a:t> or </a:t>
            </a:r>
            <a:r>
              <a:rPr lang="en-US" sz="2400" b="1" dirty="0" err="1"/>
              <a:t>subclassing</a:t>
            </a:r>
            <a:endParaRPr lang="en-US" sz="2400" dirty="0"/>
          </a:p>
          <a:p>
            <a:pPr marL="0" indent="0">
              <a:buNone/>
            </a:pPr>
            <a:r>
              <a:rPr lang="en-US" sz="2400" dirty="0" smtClean="0"/>
              <a:t>Abstract subclasses or mix-ins are templates for classes. An ECMAScript class can only have a single superclass, so multiple inheritance from tooling classes, for example, is not possible. The functionality must be provided by the superclass.</a:t>
            </a:r>
          </a:p>
          <a:p>
            <a:pPr marL="0" indent="0">
              <a:buNone/>
            </a:pPr>
            <a:endParaRPr lang="en-US" sz="2400" dirty="0"/>
          </a:p>
        </p:txBody>
      </p:sp>
      <p:sp>
        <p:nvSpPr>
          <p:cNvPr id="3" name="Title 2"/>
          <p:cNvSpPr>
            <a:spLocks noGrp="1"/>
          </p:cNvSpPr>
          <p:nvPr>
            <p:ph type="title"/>
          </p:nvPr>
        </p:nvSpPr>
        <p:spPr>
          <a:xfrm>
            <a:off x="609600" y="252984"/>
            <a:ext cx="10380135" cy="1033272"/>
          </a:xfrm>
        </p:spPr>
        <p:txBody>
          <a:bodyPr/>
          <a:lstStyle/>
          <a:p>
            <a:r>
              <a:rPr lang="en-US" sz="4000" b="1" dirty="0" smtClean="0"/>
              <a:t>Extending Classes</a:t>
            </a:r>
            <a:endParaRPr lang="en-US" sz="4000" dirty="0"/>
          </a:p>
        </p:txBody>
      </p:sp>
    </p:spTree>
    <p:extLst>
      <p:ext uri="{BB962C8B-B14F-4D97-AF65-F5344CB8AC3E}">
        <p14:creationId xmlns:p14="http://schemas.microsoft.com/office/powerpoint/2010/main" val="2093152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35802" t="2964" r="-35802" b="2964"/>
          <a:stretch/>
        </p:blipFill>
        <p:spPr>
          <a:xfrm>
            <a:off x="-1280160" y="0"/>
            <a:ext cx="14752320" cy="6915402"/>
          </a:xfrm>
        </p:spPr>
      </p:pic>
    </p:spTree>
    <p:extLst>
      <p:ext uri="{BB962C8B-B14F-4D97-AF65-F5344CB8AC3E}">
        <p14:creationId xmlns:p14="http://schemas.microsoft.com/office/powerpoint/2010/main" val="912877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ECMASCRIPT</a:t>
            </a:r>
            <a:endParaRPr lang="en-US" dirty="0"/>
          </a:p>
        </p:txBody>
      </p:sp>
      <p:sp>
        <p:nvSpPr>
          <p:cNvPr id="3" name="Text Placeholder 2"/>
          <p:cNvSpPr>
            <a:spLocks noGrp="1"/>
          </p:cNvSpPr>
          <p:nvPr>
            <p:ph type="body" idx="1"/>
          </p:nvPr>
        </p:nvSpPr>
        <p:spPr>
          <a:xfrm>
            <a:off x="4267200" y="1219200"/>
            <a:ext cx="6985368" cy="5071871"/>
          </a:xfrm>
        </p:spPr>
        <p:txBody>
          <a:bodyPr/>
          <a:lstStyle/>
          <a:p>
            <a:r>
              <a:rPr lang="en-US" sz="2800" dirty="0"/>
              <a:t>The ECMAScript specification is a standardized specification of a scripting language developed by Brendan Eich of Netscape. </a:t>
            </a:r>
          </a:p>
          <a:p>
            <a:r>
              <a:rPr lang="en-US" sz="2800" dirty="0"/>
              <a:t>Throughout the years it was known as Mocha, later LiveScript, and finally JavaScript</a:t>
            </a:r>
            <a:r>
              <a:rPr lang="en-US" sz="2800" dirty="0" smtClean="0"/>
              <a:t>.</a:t>
            </a:r>
            <a:endParaRPr lang="en-US" sz="2800" dirty="0"/>
          </a:p>
        </p:txBody>
      </p:sp>
    </p:spTree>
    <p:extLst>
      <p:ext uri="{BB962C8B-B14F-4D97-AF65-F5344CB8AC3E}">
        <p14:creationId xmlns:p14="http://schemas.microsoft.com/office/powerpoint/2010/main" val="119132009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defTabSz="914400" fontAlgn="auto">
              <a:spcBef>
                <a:spcPts val="0"/>
              </a:spcBef>
              <a:spcAft>
                <a:spcPts val="0"/>
              </a:spcAft>
              <a:buClrTx/>
              <a:buNone/>
            </a:pPr>
            <a:r>
              <a:rPr lang="en-US" sz="2400" dirty="0"/>
              <a:t>Modules are one of the most important features of any programming language. Sadly, JavaScript lacks this very basic feature. But, that doesn’t stop us from writing modular code. We have two important standards, namely </a:t>
            </a:r>
            <a:r>
              <a:rPr lang="en-US" sz="2400" dirty="0" err="1"/>
              <a:t>CommonJS</a:t>
            </a:r>
            <a:r>
              <a:rPr lang="en-US" sz="2400" dirty="0"/>
              <a:t> and Asynchronous Module Definition (AMD) which let developers use modules in JavaScript. But, the next JavaScript version, known as ECMAScript 6, brings modules into JavaScript officially. Yes, modules are first class citizens in ES6. So, this article will give you a basic overview of how modules are used in ES6. In the end we will also see how to </a:t>
            </a:r>
            <a:r>
              <a:rPr lang="en-US" sz="2400" dirty="0" err="1"/>
              <a:t>transpile</a:t>
            </a:r>
            <a:r>
              <a:rPr lang="en-US" sz="2400" dirty="0"/>
              <a:t> your ES6 modules to ES5 so that they work in today’s browsers.</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p:txBody>
      </p:sp>
      <p:sp>
        <p:nvSpPr>
          <p:cNvPr id="3" name="Title 2"/>
          <p:cNvSpPr>
            <a:spLocks noGrp="1"/>
          </p:cNvSpPr>
          <p:nvPr>
            <p:ph type="title"/>
          </p:nvPr>
        </p:nvSpPr>
        <p:spPr>
          <a:xfrm>
            <a:off x="609600" y="252984"/>
            <a:ext cx="10380135" cy="1033272"/>
          </a:xfrm>
        </p:spPr>
        <p:txBody>
          <a:bodyPr/>
          <a:lstStyle/>
          <a:p>
            <a:pPr lvl="1"/>
            <a:r>
              <a:rPr lang="en-US" sz="4800" b="1" dirty="0" smtClean="0">
                <a:solidFill>
                  <a:srgbClr val="FF0000"/>
                </a:solidFill>
              </a:rPr>
              <a:t>Modules</a:t>
            </a:r>
            <a:endParaRPr lang="en-US" sz="2400" dirty="0">
              <a:solidFill>
                <a:srgbClr val="FF0000"/>
              </a:solidFill>
            </a:endParaRPr>
          </a:p>
        </p:txBody>
      </p:sp>
    </p:spTree>
    <p:extLst>
      <p:ext uri="{BB962C8B-B14F-4D97-AF65-F5344CB8AC3E}">
        <p14:creationId xmlns:p14="http://schemas.microsoft.com/office/powerpoint/2010/main" val="1442077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defTabSz="914400" fontAlgn="auto">
              <a:spcBef>
                <a:spcPts val="0"/>
              </a:spcBef>
              <a:spcAft>
                <a:spcPts val="0"/>
              </a:spcAft>
              <a:buClrTx/>
              <a:buNone/>
            </a:pPr>
            <a:r>
              <a:rPr lang="en-US" sz="2400" b="1" dirty="0" smtClean="0"/>
              <a:t>The BASICs</a:t>
            </a:r>
          </a:p>
          <a:p>
            <a:pPr marL="0" indent="0" defTabSz="914400" fontAlgn="auto">
              <a:spcBef>
                <a:spcPts val="0"/>
              </a:spcBef>
              <a:spcAft>
                <a:spcPts val="0"/>
              </a:spcAft>
              <a:buClrTx/>
              <a:buNone/>
            </a:pPr>
            <a:endParaRPr lang="en-US" sz="2400" dirty="0" smtClean="0"/>
          </a:p>
          <a:p>
            <a:pPr marL="0" indent="0">
              <a:buNone/>
            </a:pPr>
            <a:r>
              <a:rPr lang="en-US" sz="2400" dirty="0"/>
              <a:t>In ES6 each module is defined in its own file. The functions or variables defined in a module are not visible outside unless you explicitly export them. This means that you can write code in your module and only export those values which should be accessed by other parts of your app.</a:t>
            </a:r>
          </a:p>
          <a:p>
            <a:pPr marL="0" indent="0">
              <a:buNone/>
            </a:pPr>
            <a:r>
              <a:rPr lang="en-US" sz="2400" dirty="0"/>
              <a:t> </a:t>
            </a:r>
          </a:p>
          <a:p>
            <a:pPr marL="0" indent="0">
              <a:buNone/>
            </a:pPr>
            <a:r>
              <a:rPr lang="en-US" sz="2400" dirty="0"/>
              <a:t>ES6 modules are declarative in nature. To export certain variables from a module you just use the keyword </a:t>
            </a:r>
            <a:r>
              <a:rPr lang="en-US" sz="2400" b="1" dirty="0"/>
              <a:t>export</a:t>
            </a:r>
            <a:r>
              <a:rPr lang="en-US" sz="2400" dirty="0"/>
              <a:t>. Similarly, to consume the exported variables in a different module you use </a:t>
            </a:r>
            <a:r>
              <a:rPr lang="en-US" sz="2400" b="1" dirty="0"/>
              <a:t>import</a:t>
            </a:r>
          </a:p>
        </p:txBody>
      </p:sp>
      <p:sp>
        <p:nvSpPr>
          <p:cNvPr id="3" name="Title 2"/>
          <p:cNvSpPr>
            <a:spLocks noGrp="1"/>
          </p:cNvSpPr>
          <p:nvPr>
            <p:ph type="title"/>
          </p:nvPr>
        </p:nvSpPr>
        <p:spPr>
          <a:xfrm>
            <a:off x="609600" y="252984"/>
            <a:ext cx="10380135" cy="1033272"/>
          </a:xfrm>
        </p:spPr>
        <p:txBody>
          <a:bodyPr/>
          <a:lstStyle/>
          <a:p>
            <a:pPr lvl="1"/>
            <a:r>
              <a:rPr lang="en-US" sz="4800" b="1" dirty="0" smtClean="0">
                <a:solidFill>
                  <a:srgbClr val="FF0000"/>
                </a:solidFill>
              </a:rPr>
              <a:t>Modules</a:t>
            </a:r>
            <a:endParaRPr lang="en-US" sz="2400" dirty="0">
              <a:solidFill>
                <a:srgbClr val="FF0000"/>
              </a:solidFill>
            </a:endParaRPr>
          </a:p>
        </p:txBody>
      </p:sp>
    </p:spTree>
    <p:extLst>
      <p:ext uri="{BB962C8B-B14F-4D97-AF65-F5344CB8AC3E}">
        <p14:creationId xmlns:p14="http://schemas.microsoft.com/office/powerpoint/2010/main" val="1414018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defTabSz="914400" fontAlgn="auto">
              <a:spcBef>
                <a:spcPts val="0"/>
              </a:spcBef>
              <a:spcAft>
                <a:spcPts val="0"/>
              </a:spcAft>
              <a:buClrTx/>
              <a:buNone/>
            </a:pPr>
            <a:r>
              <a:rPr lang="en-US" sz="2400" dirty="0"/>
              <a:t>The </a:t>
            </a:r>
            <a:r>
              <a:rPr lang="en-US" sz="2400" b="1" dirty="0"/>
              <a:t>Promise</a:t>
            </a:r>
            <a:r>
              <a:rPr lang="en-US" sz="2400" dirty="0"/>
              <a:t> object is used for asynchronous computations. A Promise represents a value which may be available now, or in the future, </a:t>
            </a:r>
            <a:endParaRPr lang="en-US" sz="2400" dirty="0" smtClean="0"/>
          </a:p>
          <a:p>
            <a:pPr marL="0" indent="0" defTabSz="914400" fontAlgn="auto">
              <a:spcBef>
                <a:spcPts val="0"/>
              </a:spcBef>
              <a:spcAft>
                <a:spcPts val="0"/>
              </a:spcAft>
              <a:buClrTx/>
              <a:buNone/>
            </a:pPr>
            <a:r>
              <a:rPr lang="en-US" dirty="0" smtClean="0"/>
              <a:t>or </a:t>
            </a:r>
            <a:r>
              <a:rPr lang="en-US" dirty="0"/>
              <a:t>never</a:t>
            </a:r>
            <a:r>
              <a:rPr lang="en-US" sz="2400" dirty="0"/>
              <a:t>.</a:t>
            </a:r>
          </a:p>
          <a:p>
            <a:pPr marL="0" indent="0" defTabSz="914400" fontAlgn="auto">
              <a:spcBef>
                <a:spcPts val="0"/>
              </a:spcBef>
              <a:spcAft>
                <a:spcPts val="0"/>
              </a:spcAft>
              <a:buClrTx/>
              <a:buNone/>
            </a:pPr>
            <a:endParaRPr lang="en-US" sz="2400" b="1" dirty="0" smtClean="0"/>
          </a:p>
          <a:p>
            <a:pPr marL="0" indent="0">
              <a:spcAft>
                <a:spcPts val="0"/>
              </a:spcAft>
              <a:buNone/>
            </a:pPr>
            <a:r>
              <a:rPr lang="en-US" sz="2400" dirty="0">
                <a:solidFill>
                  <a:srgbClr val="AFABAB"/>
                </a:solidFill>
                <a:latin typeface="Consolas" charset="0"/>
                <a:ea typeface="Calibri" charset="0"/>
                <a:cs typeface="Courier New" charset="0"/>
              </a:rPr>
              <a:t>new </a:t>
            </a:r>
            <a:r>
              <a:rPr lang="en-US" sz="2400" dirty="0">
                <a:solidFill>
                  <a:srgbClr val="0077AA"/>
                </a:solidFill>
                <a:latin typeface="Consolas" charset="0"/>
                <a:ea typeface="Calibri" charset="0"/>
                <a:cs typeface="Courier New" charset="0"/>
              </a:rPr>
              <a:t>Promise(</a:t>
            </a:r>
            <a:r>
              <a:rPr lang="en-US" sz="2400" dirty="0">
                <a:solidFill>
                  <a:srgbClr val="AFABAB"/>
                </a:solidFill>
                <a:latin typeface="Consolas" charset="0"/>
                <a:ea typeface="Calibri" charset="0"/>
                <a:cs typeface="Courier New" charset="0"/>
              </a:rPr>
              <a:t>function</a:t>
            </a:r>
            <a:r>
              <a:rPr lang="en-US" sz="2400" dirty="0">
                <a:solidFill>
                  <a:srgbClr val="0077AA"/>
                </a:solidFill>
                <a:latin typeface="Consolas" charset="0"/>
                <a:ea typeface="Calibri" charset="0"/>
                <a:cs typeface="Courier New" charset="0"/>
              </a:rPr>
              <a:t>(resolve, reject) {} );</a:t>
            </a:r>
            <a:endParaRPr lang="en-US" sz="2400" dirty="0">
              <a:latin typeface="Times New Roman" charset="0"/>
              <a:ea typeface="Calibri" charset="0"/>
            </a:endParaRPr>
          </a:p>
          <a:p>
            <a:pPr marL="0" indent="0">
              <a:buNone/>
            </a:pPr>
            <a:r>
              <a:rPr lang="en-US" sz="1800" b="1" dirty="0"/>
              <a:t>@</a:t>
            </a:r>
            <a:r>
              <a:rPr lang="en-US" sz="1800" b="1" dirty="0" err="1"/>
              <a:t>param</a:t>
            </a:r>
            <a:r>
              <a:rPr lang="en-US" sz="1800" b="1" dirty="0" smtClean="0"/>
              <a:t>:</a:t>
            </a:r>
            <a:r>
              <a:rPr lang="en-US" sz="1800" dirty="0"/>
              <a:t> </a:t>
            </a:r>
          </a:p>
          <a:p>
            <a:pPr marL="0" indent="0">
              <a:buNone/>
            </a:pPr>
            <a:r>
              <a:rPr lang="en-US" sz="1800" dirty="0"/>
              <a:t>A function that is passed the arguments resolve and reject. The executor function is executed immediately by the Promise implementation, passing resolve and reject functions (the executor is called before the Promise constructor even returns the created object). The resolve and reject functions, when called, resolve or reject the promise respectively. The executor normally initiates some asynchronous work and then, once that completes, calls either the resolve or reject function to resolve the promise or else reject it if an error occurred.</a:t>
            </a:r>
          </a:p>
          <a:p>
            <a:pPr marL="0" indent="0" defTabSz="914400" fontAlgn="auto">
              <a:spcBef>
                <a:spcPts val="0"/>
              </a:spcBef>
              <a:spcAft>
                <a:spcPts val="0"/>
              </a:spcAft>
              <a:buClrTx/>
              <a:buNone/>
            </a:pPr>
            <a:endParaRPr lang="en-US" sz="1800" b="1" dirty="0"/>
          </a:p>
        </p:txBody>
      </p:sp>
      <p:sp>
        <p:nvSpPr>
          <p:cNvPr id="3" name="Title 2"/>
          <p:cNvSpPr>
            <a:spLocks noGrp="1"/>
          </p:cNvSpPr>
          <p:nvPr>
            <p:ph type="title"/>
          </p:nvPr>
        </p:nvSpPr>
        <p:spPr>
          <a:xfrm>
            <a:off x="609600" y="252984"/>
            <a:ext cx="10380135" cy="1033272"/>
          </a:xfrm>
        </p:spPr>
        <p:txBody>
          <a:bodyPr/>
          <a:lstStyle/>
          <a:p>
            <a:pPr lvl="1"/>
            <a:r>
              <a:rPr lang="en-US" sz="4800" b="1" dirty="0" smtClean="0">
                <a:solidFill>
                  <a:srgbClr val="FF0000"/>
                </a:solidFill>
              </a:rPr>
              <a:t>Promise</a:t>
            </a:r>
            <a:endParaRPr lang="en-US" sz="2400" dirty="0">
              <a:solidFill>
                <a:srgbClr val="FF0000"/>
              </a:solidFill>
            </a:endParaRPr>
          </a:p>
        </p:txBody>
      </p:sp>
    </p:spTree>
    <p:extLst>
      <p:ext uri="{BB962C8B-B14F-4D97-AF65-F5344CB8AC3E}">
        <p14:creationId xmlns:p14="http://schemas.microsoft.com/office/powerpoint/2010/main" val="1169373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dirty="0"/>
              <a:t>Description:</a:t>
            </a:r>
            <a:endParaRPr lang="en-US" sz="2400" dirty="0"/>
          </a:p>
          <a:p>
            <a:pPr marL="0" indent="0">
              <a:buNone/>
            </a:pPr>
            <a:r>
              <a:rPr lang="en-US" sz="2400" dirty="0"/>
              <a:t>A Promise is a proxy for a value not necessarily known when the promise is created. It allows you to associate handlers to an asynchronous action's eventual success value or failure reason. This lets asynchronous methods return values like synchronous methods: instead of the final value, the asynchronous method returns a promise for the value at some point in the future.</a:t>
            </a:r>
          </a:p>
          <a:p>
            <a:pPr marL="0" indent="0" defTabSz="914400" fontAlgn="auto">
              <a:spcBef>
                <a:spcPts val="0"/>
              </a:spcBef>
              <a:spcAft>
                <a:spcPts val="0"/>
              </a:spcAft>
              <a:buClrTx/>
              <a:buNone/>
            </a:pPr>
            <a:endParaRPr lang="en-US" sz="1800" b="1" dirty="0"/>
          </a:p>
        </p:txBody>
      </p:sp>
      <p:sp>
        <p:nvSpPr>
          <p:cNvPr id="3" name="Title 2"/>
          <p:cNvSpPr>
            <a:spLocks noGrp="1"/>
          </p:cNvSpPr>
          <p:nvPr>
            <p:ph type="title"/>
          </p:nvPr>
        </p:nvSpPr>
        <p:spPr>
          <a:xfrm>
            <a:off x="609600" y="252984"/>
            <a:ext cx="10380135" cy="1033272"/>
          </a:xfrm>
        </p:spPr>
        <p:txBody>
          <a:bodyPr/>
          <a:lstStyle/>
          <a:p>
            <a:pPr lvl="1"/>
            <a:r>
              <a:rPr lang="en-US" sz="4800" b="1" dirty="0" smtClean="0">
                <a:solidFill>
                  <a:srgbClr val="FF0000"/>
                </a:solidFill>
              </a:rPr>
              <a:t>Promise</a:t>
            </a:r>
            <a:endParaRPr lang="en-US" sz="2400" dirty="0">
              <a:solidFill>
                <a:srgbClr val="FF0000"/>
              </a:solidFill>
            </a:endParaRPr>
          </a:p>
        </p:txBody>
      </p:sp>
    </p:spTree>
    <p:extLst>
      <p:ext uri="{BB962C8B-B14F-4D97-AF65-F5344CB8AC3E}">
        <p14:creationId xmlns:p14="http://schemas.microsoft.com/office/powerpoint/2010/main" val="234304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dirty="0"/>
              <a:t>A Promise is in one of these states:</a:t>
            </a:r>
          </a:p>
          <a:p>
            <a:pPr marL="0" indent="0">
              <a:buNone/>
            </a:pPr>
            <a:r>
              <a:rPr lang="en-US" sz="1800" dirty="0"/>
              <a:t> </a:t>
            </a:r>
          </a:p>
          <a:p>
            <a:r>
              <a:rPr lang="en-US" sz="1800" b="1" dirty="0"/>
              <a:t>pending</a:t>
            </a:r>
            <a:r>
              <a:rPr lang="en-US" sz="1800" dirty="0"/>
              <a:t>: initial state, not fulfilled or rejected.</a:t>
            </a:r>
          </a:p>
          <a:p>
            <a:r>
              <a:rPr lang="en-US" sz="1800" b="1" dirty="0"/>
              <a:t>fulfilled</a:t>
            </a:r>
            <a:r>
              <a:rPr lang="en-US" sz="1800" dirty="0"/>
              <a:t>: meaning that the operation completed successfully.</a:t>
            </a:r>
          </a:p>
          <a:p>
            <a:r>
              <a:rPr lang="en-US" sz="1800" b="1" dirty="0"/>
              <a:t>rejected</a:t>
            </a:r>
            <a:r>
              <a:rPr lang="en-US" sz="1800" dirty="0"/>
              <a:t>: meaning that the operation failed.</a:t>
            </a:r>
          </a:p>
          <a:p>
            <a:pPr marL="0" indent="0">
              <a:buNone/>
            </a:pPr>
            <a:r>
              <a:rPr lang="en-US" sz="1800" dirty="0"/>
              <a:t>A pending promise can either be fulfilled with a value, or rejected with a reason (error). When either of these happens, the associated handlers queued up by a promise's then method are called. (If the promise has already been fulfilled or rejected when a corresponding handler is attached, the handler will be called, so there is no race condition between an asynchronous operation completing and its handlers being attached.)</a:t>
            </a:r>
          </a:p>
          <a:p>
            <a:pPr marL="0" indent="0">
              <a:buNone/>
            </a:pPr>
            <a:r>
              <a:rPr lang="en-US" sz="1800" dirty="0"/>
              <a:t> </a:t>
            </a:r>
          </a:p>
          <a:p>
            <a:pPr marL="0" indent="0">
              <a:buNone/>
            </a:pPr>
            <a:r>
              <a:rPr lang="en-US" sz="1800" dirty="0"/>
              <a:t>As the </a:t>
            </a:r>
            <a:r>
              <a:rPr lang="en-US" sz="1800" b="1" i="1" dirty="0" err="1"/>
              <a:t>Promise.prototype.then</a:t>
            </a:r>
            <a:r>
              <a:rPr lang="en-US" sz="1800" b="1" i="1" dirty="0"/>
              <a:t>() </a:t>
            </a:r>
            <a:r>
              <a:rPr lang="en-US" sz="1800" dirty="0"/>
              <a:t>and </a:t>
            </a:r>
            <a:r>
              <a:rPr lang="en-US" sz="1800" b="1" i="1" dirty="0" err="1"/>
              <a:t>Promise.prototype.catch</a:t>
            </a:r>
            <a:r>
              <a:rPr lang="en-US" sz="1800" b="1" i="1" dirty="0"/>
              <a:t>() </a:t>
            </a:r>
            <a:r>
              <a:rPr lang="en-US" sz="1800" dirty="0"/>
              <a:t>methods return promises, they can be chained.</a:t>
            </a:r>
          </a:p>
          <a:p>
            <a:pPr marL="0" indent="0" defTabSz="914400" fontAlgn="auto">
              <a:spcBef>
                <a:spcPts val="0"/>
              </a:spcBef>
              <a:spcAft>
                <a:spcPts val="0"/>
              </a:spcAft>
              <a:buClrTx/>
              <a:buNone/>
            </a:pPr>
            <a:endParaRPr lang="en-US" sz="1800" b="1" dirty="0"/>
          </a:p>
        </p:txBody>
      </p:sp>
      <p:sp>
        <p:nvSpPr>
          <p:cNvPr id="3" name="Title 2"/>
          <p:cNvSpPr>
            <a:spLocks noGrp="1"/>
          </p:cNvSpPr>
          <p:nvPr>
            <p:ph type="title"/>
          </p:nvPr>
        </p:nvSpPr>
        <p:spPr>
          <a:xfrm>
            <a:off x="609600" y="252984"/>
            <a:ext cx="10380135" cy="1033272"/>
          </a:xfrm>
        </p:spPr>
        <p:txBody>
          <a:bodyPr/>
          <a:lstStyle/>
          <a:p>
            <a:pPr lvl="1"/>
            <a:r>
              <a:rPr lang="en-US" sz="4800" b="1" dirty="0" smtClean="0">
                <a:solidFill>
                  <a:srgbClr val="FF0000"/>
                </a:solidFill>
              </a:rPr>
              <a:t>Promise</a:t>
            </a:r>
            <a:endParaRPr lang="en-US" sz="2400" dirty="0">
              <a:solidFill>
                <a:srgbClr val="FF0000"/>
              </a:solidFill>
            </a:endParaRPr>
          </a:p>
        </p:txBody>
      </p:sp>
    </p:spTree>
    <p:extLst>
      <p:ext uri="{BB962C8B-B14F-4D97-AF65-F5344CB8AC3E}">
        <p14:creationId xmlns:p14="http://schemas.microsoft.com/office/powerpoint/2010/main" val="333208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6444" t="-9" r="-6444" b="-9"/>
          <a:stretch/>
        </p:blipFill>
        <p:spPr/>
      </p:pic>
    </p:spTree>
    <p:extLst>
      <p:ext uri="{BB962C8B-B14F-4D97-AF65-F5344CB8AC3E}">
        <p14:creationId xmlns:p14="http://schemas.microsoft.com/office/powerpoint/2010/main" val="393040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buNone/>
            </a:pPr>
            <a:r>
              <a:rPr lang="en-US" sz="1800" b="1" dirty="0" err="1"/>
              <a:t>ES.Next</a:t>
            </a:r>
            <a:r>
              <a:rPr lang="en-US" sz="1800" dirty="0"/>
              <a:t> is a dynamic name that refers to whatever the next version is at time of writing. Currently ES7. </a:t>
            </a:r>
            <a:r>
              <a:rPr lang="en-US" sz="1800" dirty="0" err="1"/>
              <a:t>ES.Next</a:t>
            </a:r>
            <a:r>
              <a:rPr lang="en-US" sz="1800" dirty="0"/>
              <a:t> features are more correctly called proposals, because by definition the specification has not been finalized yet.</a:t>
            </a:r>
          </a:p>
          <a:p>
            <a:pPr marL="0" indent="0">
              <a:buNone/>
            </a:pPr>
            <a:r>
              <a:rPr lang="en-US" sz="1800" dirty="0"/>
              <a:t> </a:t>
            </a:r>
          </a:p>
          <a:p>
            <a:pPr marL="0" indent="0" defTabSz="914400" fontAlgn="auto">
              <a:spcBef>
                <a:spcPts val="0"/>
              </a:spcBef>
              <a:spcAft>
                <a:spcPts val="0"/>
              </a:spcAft>
              <a:buClrTx/>
              <a:buNone/>
            </a:pPr>
            <a:endParaRPr lang="en-US" sz="1800" b="1" dirty="0"/>
          </a:p>
        </p:txBody>
      </p:sp>
      <p:sp>
        <p:nvSpPr>
          <p:cNvPr id="3" name="Title 2"/>
          <p:cNvSpPr>
            <a:spLocks noGrp="1"/>
          </p:cNvSpPr>
          <p:nvPr>
            <p:ph type="title"/>
          </p:nvPr>
        </p:nvSpPr>
        <p:spPr>
          <a:xfrm>
            <a:off x="609600" y="252984"/>
            <a:ext cx="10380135" cy="1033272"/>
          </a:xfrm>
        </p:spPr>
        <p:txBody>
          <a:bodyPr/>
          <a:lstStyle/>
          <a:p>
            <a:pPr lvl="1"/>
            <a:r>
              <a:rPr lang="en-US" sz="4800" b="1" dirty="0" smtClean="0">
                <a:solidFill>
                  <a:srgbClr val="FF0000"/>
                </a:solidFill>
              </a:rPr>
              <a:t>The Future of ECMAScript</a:t>
            </a:r>
            <a:endParaRPr lang="en-US" sz="2400" dirty="0">
              <a:solidFill>
                <a:srgbClr val="FF0000"/>
              </a:solidFill>
            </a:endParaRPr>
          </a:p>
        </p:txBody>
      </p:sp>
    </p:spTree>
    <p:extLst>
      <p:ext uri="{BB962C8B-B14F-4D97-AF65-F5344CB8AC3E}">
        <p14:creationId xmlns:p14="http://schemas.microsoft.com/office/powerpoint/2010/main" val="1905884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TypeScript</a:t>
            </a:r>
            <a:endParaRPr lang="en-US" dirty="0"/>
          </a:p>
        </p:txBody>
      </p:sp>
      <p:sp>
        <p:nvSpPr>
          <p:cNvPr id="3" name="Text Placeholder 2"/>
          <p:cNvSpPr>
            <a:spLocks noGrp="1"/>
          </p:cNvSpPr>
          <p:nvPr>
            <p:ph type="body" idx="1"/>
          </p:nvPr>
        </p:nvSpPr>
        <p:spPr>
          <a:xfrm>
            <a:off x="4267200" y="1219200"/>
            <a:ext cx="6985368" cy="5071871"/>
          </a:xfrm>
        </p:spPr>
        <p:txBody>
          <a:bodyPr/>
          <a:lstStyle/>
          <a:p>
            <a:r>
              <a:rPr lang="en-US" sz="2800" b="1" dirty="0"/>
              <a:t>TypeScript</a:t>
            </a:r>
            <a:r>
              <a:rPr lang="en-US" sz="2800" dirty="0"/>
              <a:t> is a free and open source programming language developed and maintained by </a:t>
            </a:r>
            <a:r>
              <a:rPr lang="en-US" sz="2800" dirty="0" smtClean="0"/>
              <a:t>Microsoft (and Google!!!). </a:t>
            </a:r>
            <a:r>
              <a:rPr lang="en-US" sz="2800" dirty="0"/>
              <a:t>It is a strict superset of JavaScript, and adds optional static typing and class-based object-oriented programming to the language.</a:t>
            </a:r>
          </a:p>
        </p:txBody>
      </p:sp>
    </p:spTree>
    <p:extLst>
      <p:ext uri="{BB962C8B-B14F-4D97-AF65-F5344CB8AC3E}">
        <p14:creationId xmlns:p14="http://schemas.microsoft.com/office/powerpoint/2010/main" val="1309070067"/>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b="1" dirty="0"/>
              <a:t>Anders Hejlsberg, </a:t>
            </a:r>
            <a:r>
              <a:rPr lang="en-US" sz="1800" dirty="0"/>
              <a:t>lead architect of C# </a:t>
            </a:r>
            <a:r>
              <a:rPr lang="en-US" sz="1800" dirty="0" smtClean="0"/>
              <a:t>has </a:t>
            </a:r>
            <a:r>
              <a:rPr lang="en-US" sz="1800" dirty="0"/>
              <a:t>worked on the development of TypeScript. </a:t>
            </a:r>
            <a:r>
              <a:rPr lang="en-US" sz="1800" dirty="0" smtClean="0"/>
              <a:t>TypeScript </a:t>
            </a:r>
            <a:r>
              <a:rPr lang="en-US" sz="1800" dirty="0"/>
              <a:t>may be used to develop JavaScript applications for client-side or server-side (Node.js) execution.</a:t>
            </a:r>
          </a:p>
          <a:p>
            <a:pPr marL="0" indent="0">
              <a:buNone/>
            </a:pPr>
            <a:r>
              <a:rPr lang="en-US" sz="1800" dirty="0"/>
              <a:t> </a:t>
            </a:r>
          </a:p>
          <a:p>
            <a:pPr marL="0" indent="0">
              <a:buNone/>
            </a:pPr>
            <a:r>
              <a:rPr lang="en-US" sz="1800" dirty="0"/>
              <a:t>TypeScript is designed for development of large applications to JavaScript. As TypeScript is a superset of JavaScript, any existing JavaScript programs are also valid TypeScript programs</a:t>
            </a:r>
            <a:r>
              <a:rPr lang="en-US" sz="1800" dirty="0" smtClean="0"/>
              <a:t>.</a:t>
            </a:r>
          </a:p>
          <a:p>
            <a:pPr marL="0" indent="0">
              <a:buNone/>
            </a:pPr>
            <a:endParaRPr lang="en-US" sz="1800" dirty="0"/>
          </a:p>
          <a:p>
            <a:pPr marL="0" indent="0" defTabSz="914400" fontAlgn="auto">
              <a:spcBef>
                <a:spcPts val="0"/>
              </a:spcBef>
              <a:spcAft>
                <a:spcPts val="0"/>
              </a:spcAft>
              <a:buClrTx/>
              <a:buNone/>
            </a:pPr>
            <a:r>
              <a:rPr lang="en-US" sz="1800" b="1" dirty="0"/>
              <a:t>TypeScript supports definition files that can contain type information of existing JavaScript libraries, much like C/C++ header files can describe the structure of existing object files</a:t>
            </a:r>
            <a:r>
              <a:rPr lang="en-US" sz="1800" b="1" dirty="0" smtClean="0"/>
              <a:t>.</a:t>
            </a:r>
            <a:r>
              <a:rPr lang="en-US" sz="1800" dirty="0"/>
              <a:t> This enables other programs to use the values defined in the files as if they were statically typed TypeScript entities. There are third-party header files for popular libraries like jQuery, MongoDB, and D3.js. TypeScript headers for the Node.js basic modules are also available, allowing development of Node.js programs within TypeScript </a:t>
            </a:r>
            <a:endParaRPr lang="en-US" sz="1800" dirty="0" smtClean="0"/>
          </a:p>
          <a:p>
            <a:pPr marL="0" indent="0" defTabSz="914400" fontAlgn="auto">
              <a:spcBef>
                <a:spcPts val="0"/>
              </a:spcBef>
              <a:spcAft>
                <a:spcPts val="0"/>
              </a:spcAft>
              <a:buClrTx/>
              <a:buNone/>
            </a:pPr>
            <a:r>
              <a:rPr lang="en-US" sz="1800" dirty="0"/>
              <a:t>The TypeScript compiler is itself written in TypeScript, </a:t>
            </a:r>
            <a:r>
              <a:rPr lang="en-US" sz="1800" dirty="0" err="1"/>
              <a:t>transcompiled</a:t>
            </a:r>
            <a:r>
              <a:rPr lang="en-US" sz="1800" dirty="0"/>
              <a:t> to JavaScript and licensed under the Apache 2 License.</a:t>
            </a:r>
          </a:p>
          <a:p>
            <a:pPr marL="0" indent="0" defTabSz="914400" fontAlgn="auto">
              <a:spcBef>
                <a:spcPts val="0"/>
              </a:spcBef>
              <a:spcAft>
                <a:spcPts val="0"/>
              </a:spcAft>
              <a:buClrTx/>
              <a:buNone/>
            </a:pPr>
            <a:endParaRPr lang="en-US" sz="1800" b="1" dirty="0"/>
          </a:p>
        </p:txBody>
      </p:sp>
      <p:sp>
        <p:nvSpPr>
          <p:cNvPr id="3" name="Title 2"/>
          <p:cNvSpPr>
            <a:spLocks noGrp="1"/>
          </p:cNvSpPr>
          <p:nvPr>
            <p:ph type="title"/>
          </p:nvPr>
        </p:nvSpPr>
        <p:spPr>
          <a:xfrm>
            <a:off x="609600" y="252984"/>
            <a:ext cx="10380135" cy="1033272"/>
          </a:xfrm>
        </p:spPr>
        <p:txBody>
          <a:bodyPr/>
          <a:lstStyle/>
          <a:p>
            <a:pPr lvl="1"/>
            <a:r>
              <a:rPr lang="en-US" sz="4800" b="1" dirty="0" smtClean="0">
                <a:solidFill>
                  <a:srgbClr val="FF0000"/>
                </a:solidFill>
              </a:rPr>
              <a:t>TypeScript</a:t>
            </a:r>
            <a:endParaRPr lang="en-US" sz="2400" dirty="0">
              <a:solidFill>
                <a:srgbClr val="FF0000"/>
              </a:solidFill>
            </a:endParaRPr>
          </a:p>
        </p:txBody>
      </p:sp>
    </p:spTree>
    <p:extLst>
      <p:ext uri="{BB962C8B-B14F-4D97-AF65-F5344CB8AC3E}">
        <p14:creationId xmlns:p14="http://schemas.microsoft.com/office/powerpoint/2010/main" val="810120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dirty="0"/>
              <a:t>TypeScript is included as a first-class programming language in Microsoft Visual Studio 2013 Update 2 and later, beside C# and other Microsoft languages.[8] An official extension allows Visual Studio 2012 to support TypeScript as well.</a:t>
            </a:r>
          </a:p>
        </p:txBody>
      </p:sp>
      <p:sp>
        <p:nvSpPr>
          <p:cNvPr id="3" name="Title 2"/>
          <p:cNvSpPr>
            <a:spLocks noGrp="1"/>
          </p:cNvSpPr>
          <p:nvPr>
            <p:ph type="title"/>
          </p:nvPr>
        </p:nvSpPr>
        <p:spPr>
          <a:xfrm>
            <a:off x="609600" y="252984"/>
            <a:ext cx="10380135" cy="1033272"/>
          </a:xfrm>
        </p:spPr>
        <p:txBody>
          <a:bodyPr/>
          <a:lstStyle/>
          <a:p>
            <a:pPr lvl="1"/>
            <a:r>
              <a:rPr lang="en-US" sz="4800" b="1" dirty="0" smtClean="0">
                <a:solidFill>
                  <a:srgbClr val="FF0000"/>
                </a:solidFill>
              </a:rPr>
              <a:t>TypeScript</a:t>
            </a:r>
            <a:endParaRPr lang="en-US" sz="2400" dirty="0">
              <a:solidFill>
                <a:srgbClr val="FF0000"/>
              </a:solidFill>
            </a:endParaRPr>
          </a:p>
        </p:txBody>
      </p:sp>
    </p:spTree>
    <p:extLst>
      <p:ext uri="{BB962C8B-B14F-4D97-AF65-F5344CB8AC3E}">
        <p14:creationId xmlns:p14="http://schemas.microsoft.com/office/powerpoint/2010/main" val="472968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600" y="1049866"/>
            <a:ext cx="10363200" cy="5387509"/>
          </a:xfrm>
        </p:spPr>
        <p:txBody>
          <a:bodyPr/>
          <a:lstStyle/>
          <a:p>
            <a:r>
              <a:rPr lang="en-US" b="1" i="1" dirty="0" smtClean="0"/>
              <a:t>ECMA International </a:t>
            </a:r>
            <a:r>
              <a:rPr lang="en-US" i="1" dirty="0" smtClean="0"/>
              <a:t>is </a:t>
            </a:r>
            <a:r>
              <a:rPr lang="en-US" i="1" dirty="0"/>
              <a:t>an international private (membership-based) non-profit </a:t>
            </a:r>
            <a:r>
              <a:rPr lang="en-US" i="1" dirty="0">
                <a:hlinkClick r:id="rId2" tooltip="Standards organization"/>
              </a:rPr>
              <a:t>standards organization</a:t>
            </a:r>
            <a:r>
              <a:rPr lang="en-US" i="1" dirty="0"/>
              <a:t> for information and communication </a:t>
            </a:r>
            <a:r>
              <a:rPr lang="en-US" i="1" dirty="0" smtClean="0"/>
              <a:t>systems. It </a:t>
            </a:r>
            <a:r>
              <a:rPr lang="en-US" i="1" dirty="0"/>
              <a:t>acquired its current name in 1994, when the European Computer Manufacturers Association (ECMA) changed its name to reflect the organization's global reach and activities. As a consequence, the name is no longer considered an </a:t>
            </a:r>
            <a:r>
              <a:rPr lang="en-US" i="1" dirty="0">
                <a:hlinkClick r:id="rId3" tooltip="Acronym"/>
              </a:rPr>
              <a:t>acronym</a:t>
            </a:r>
            <a:r>
              <a:rPr lang="en-US" i="1" dirty="0"/>
              <a:t> and no longer uses full capitalization</a:t>
            </a:r>
            <a:r>
              <a:rPr lang="en-US" dirty="0"/>
              <a:t>.</a:t>
            </a:r>
          </a:p>
          <a:p>
            <a:endParaRPr lang="en-US" dirty="0"/>
          </a:p>
        </p:txBody>
      </p:sp>
    </p:spTree>
    <p:extLst>
      <p:ext uri="{BB962C8B-B14F-4D97-AF65-F5344CB8AC3E}">
        <p14:creationId xmlns:p14="http://schemas.microsoft.com/office/powerpoint/2010/main" val="2023127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buNone/>
            </a:pPr>
            <a:r>
              <a:rPr lang="en-US" sz="1800" dirty="0"/>
              <a:t>C</a:t>
            </a:r>
            <a:r>
              <a:rPr lang="en-US" sz="1800" dirty="0" smtClean="0"/>
              <a:t>onfigurations </a:t>
            </a:r>
            <a:r>
              <a:rPr lang="en-US" sz="1800" dirty="0"/>
              <a:t>for the typescript compiler. The folder where this file is placed is considered the root folder for the project.</a:t>
            </a:r>
          </a:p>
        </p:txBody>
      </p:sp>
      <p:sp>
        <p:nvSpPr>
          <p:cNvPr id="3" name="Title 2"/>
          <p:cNvSpPr>
            <a:spLocks noGrp="1"/>
          </p:cNvSpPr>
          <p:nvPr>
            <p:ph type="title"/>
          </p:nvPr>
        </p:nvSpPr>
        <p:spPr>
          <a:xfrm>
            <a:off x="609600" y="252984"/>
            <a:ext cx="10380135" cy="1033272"/>
          </a:xfrm>
        </p:spPr>
        <p:txBody>
          <a:bodyPr/>
          <a:lstStyle/>
          <a:p>
            <a:pPr lvl="1"/>
            <a:r>
              <a:rPr lang="en-US" sz="4800" b="1" dirty="0" err="1">
                <a:solidFill>
                  <a:srgbClr val="FF0000"/>
                </a:solidFill>
              </a:rPr>
              <a:t>t</a:t>
            </a:r>
            <a:r>
              <a:rPr lang="en-US" sz="4800" b="1" dirty="0" err="1" smtClean="0">
                <a:solidFill>
                  <a:srgbClr val="FF0000"/>
                </a:solidFill>
              </a:rPr>
              <a:t>sconfig.json</a:t>
            </a:r>
            <a:endParaRPr lang="en-US" sz="2400" dirty="0">
              <a:solidFill>
                <a:srgbClr val="FF0000"/>
              </a:solidFill>
            </a:endParaRPr>
          </a:p>
        </p:txBody>
      </p:sp>
    </p:spTree>
    <p:extLst>
      <p:ext uri="{BB962C8B-B14F-4D97-AF65-F5344CB8AC3E}">
        <p14:creationId xmlns:p14="http://schemas.microsoft.com/office/powerpoint/2010/main" val="5535056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buNone/>
            </a:pPr>
            <a:r>
              <a:rPr lang="en-US" sz="1800" dirty="0" smtClean="0"/>
              <a:t>Different than ECMAScript 6 classes and somewhat more OOP oriented</a:t>
            </a:r>
          </a:p>
          <a:p>
            <a:pPr marL="0" lvl="0" indent="0">
              <a:buNone/>
            </a:pPr>
            <a:endParaRPr lang="en-US" sz="1800" dirty="0"/>
          </a:p>
          <a:p>
            <a:pPr marL="0" indent="0">
              <a:buNone/>
            </a:pPr>
            <a:r>
              <a:rPr lang="en-US" sz="1800" b="1" dirty="0" smtClean="0"/>
              <a:t>typescript/</a:t>
            </a:r>
            <a:r>
              <a:rPr lang="en-US" sz="1800" b="1" dirty="0" err="1" smtClean="0"/>
              <a:t>classes.ts</a:t>
            </a:r>
            <a:endParaRPr lang="en-US" sz="1800" b="1" dirty="0"/>
          </a:p>
          <a:p>
            <a:pPr marL="0" lvl="0" indent="0">
              <a:buNone/>
            </a:pPr>
            <a:endParaRPr lang="en-US" sz="1800" dirty="0"/>
          </a:p>
        </p:txBody>
      </p:sp>
      <p:sp>
        <p:nvSpPr>
          <p:cNvPr id="3" name="Title 2"/>
          <p:cNvSpPr>
            <a:spLocks noGrp="1"/>
          </p:cNvSpPr>
          <p:nvPr>
            <p:ph type="title"/>
          </p:nvPr>
        </p:nvSpPr>
        <p:spPr>
          <a:xfrm>
            <a:off x="609600" y="252984"/>
            <a:ext cx="10380135" cy="1033272"/>
          </a:xfrm>
        </p:spPr>
        <p:txBody>
          <a:bodyPr/>
          <a:lstStyle/>
          <a:p>
            <a:pPr lvl="1"/>
            <a:r>
              <a:rPr lang="en-US" sz="4800" b="1" dirty="0" smtClean="0">
                <a:solidFill>
                  <a:srgbClr val="FF0000"/>
                </a:solidFill>
              </a:rPr>
              <a:t>TypeScript Classes</a:t>
            </a:r>
            <a:endParaRPr lang="en-US" sz="2400" dirty="0">
              <a:solidFill>
                <a:srgbClr val="FF0000"/>
              </a:solidFill>
            </a:endParaRPr>
          </a:p>
        </p:txBody>
      </p:sp>
    </p:spTree>
    <p:extLst>
      <p:ext uri="{BB962C8B-B14F-4D97-AF65-F5344CB8AC3E}">
        <p14:creationId xmlns:p14="http://schemas.microsoft.com/office/powerpoint/2010/main" val="818950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b="1" dirty="0" smtClean="0"/>
              <a:t>typescript/</a:t>
            </a:r>
            <a:r>
              <a:rPr lang="en-US" sz="1800" b="1" dirty="0" err="1" smtClean="0"/>
              <a:t>basic.types.ts</a:t>
            </a:r>
            <a:endParaRPr lang="en-US" sz="1800" b="1" dirty="0"/>
          </a:p>
          <a:p>
            <a:pPr marL="0" lvl="0" indent="0">
              <a:buNone/>
            </a:pPr>
            <a:endParaRPr lang="en-US" sz="1800" dirty="0"/>
          </a:p>
        </p:txBody>
      </p:sp>
      <p:sp>
        <p:nvSpPr>
          <p:cNvPr id="3" name="Title 2"/>
          <p:cNvSpPr>
            <a:spLocks noGrp="1"/>
          </p:cNvSpPr>
          <p:nvPr>
            <p:ph type="title"/>
          </p:nvPr>
        </p:nvSpPr>
        <p:spPr>
          <a:xfrm>
            <a:off x="609600" y="252984"/>
            <a:ext cx="10380135" cy="1033272"/>
          </a:xfrm>
        </p:spPr>
        <p:txBody>
          <a:bodyPr/>
          <a:lstStyle/>
          <a:p>
            <a:pPr lvl="1"/>
            <a:r>
              <a:rPr lang="en-US" sz="4800" b="1" dirty="0" smtClean="0">
                <a:solidFill>
                  <a:srgbClr val="FF0000"/>
                </a:solidFill>
              </a:rPr>
              <a:t>TypeScript Basic Types</a:t>
            </a:r>
            <a:endParaRPr lang="en-US" sz="2400" dirty="0">
              <a:solidFill>
                <a:srgbClr val="FF0000"/>
              </a:solidFill>
            </a:endParaRPr>
          </a:p>
        </p:txBody>
      </p:sp>
    </p:spTree>
    <p:extLst>
      <p:ext uri="{BB962C8B-B14F-4D97-AF65-F5344CB8AC3E}">
        <p14:creationId xmlns:p14="http://schemas.microsoft.com/office/powerpoint/2010/main" val="2212820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b="1" dirty="0" smtClean="0"/>
              <a:t>typescript/</a:t>
            </a:r>
            <a:r>
              <a:rPr lang="en-US" sz="1800" b="1" dirty="0" err="1" smtClean="0"/>
              <a:t>interfaces.ts</a:t>
            </a:r>
            <a:endParaRPr lang="en-US" sz="1800" b="1" dirty="0"/>
          </a:p>
          <a:p>
            <a:pPr marL="0" lvl="0" indent="0">
              <a:buNone/>
            </a:pPr>
            <a:endParaRPr lang="en-US" sz="1800" dirty="0"/>
          </a:p>
        </p:txBody>
      </p:sp>
      <p:sp>
        <p:nvSpPr>
          <p:cNvPr id="3" name="Title 2"/>
          <p:cNvSpPr>
            <a:spLocks noGrp="1"/>
          </p:cNvSpPr>
          <p:nvPr>
            <p:ph type="title"/>
          </p:nvPr>
        </p:nvSpPr>
        <p:spPr>
          <a:xfrm>
            <a:off x="609600" y="252984"/>
            <a:ext cx="10380135" cy="1033272"/>
          </a:xfrm>
        </p:spPr>
        <p:txBody>
          <a:bodyPr/>
          <a:lstStyle/>
          <a:p>
            <a:pPr lvl="1"/>
            <a:r>
              <a:rPr lang="en-US" sz="4800" b="1" dirty="0" smtClean="0">
                <a:solidFill>
                  <a:srgbClr val="FF0000"/>
                </a:solidFill>
              </a:rPr>
              <a:t>TypeScript Interfaces</a:t>
            </a:r>
            <a:endParaRPr lang="en-US" sz="2400" dirty="0">
              <a:solidFill>
                <a:srgbClr val="FF0000"/>
              </a:solidFill>
            </a:endParaRPr>
          </a:p>
        </p:txBody>
      </p:sp>
    </p:spTree>
    <p:extLst>
      <p:ext uri="{BB962C8B-B14F-4D97-AF65-F5344CB8AC3E}">
        <p14:creationId xmlns:p14="http://schemas.microsoft.com/office/powerpoint/2010/main" val="9592339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dirty="0" smtClean="0"/>
              <a:t>References are like header files in C/C++. They “instruct” what functionality is going to be exposed by the program.</a:t>
            </a:r>
          </a:p>
          <a:p>
            <a:pPr marL="0" indent="0">
              <a:buNone/>
            </a:pPr>
            <a:endParaRPr lang="en-US" sz="1800" b="1" dirty="0" smtClean="0"/>
          </a:p>
          <a:p>
            <a:pPr marL="0" indent="0">
              <a:buNone/>
            </a:pPr>
            <a:r>
              <a:rPr lang="en-US" sz="1800" b="1" dirty="0" smtClean="0"/>
              <a:t>&gt;&gt;</a:t>
            </a:r>
            <a:r>
              <a:rPr lang="en-US" sz="1800" b="1" dirty="0" err="1" smtClean="0"/>
              <a:t>tsd</a:t>
            </a:r>
            <a:r>
              <a:rPr lang="en-US" sz="1800" b="1" dirty="0" smtClean="0"/>
              <a:t> query &lt;</a:t>
            </a:r>
            <a:r>
              <a:rPr lang="en-US" sz="1800" b="1" dirty="0" err="1" smtClean="0"/>
              <a:t>refName</a:t>
            </a:r>
            <a:r>
              <a:rPr lang="en-US" sz="1800" b="1" dirty="0" smtClean="0"/>
              <a:t>&gt;</a:t>
            </a:r>
          </a:p>
          <a:p>
            <a:pPr marL="0" lvl="0" indent="0">
              <a:buNone/>
            </a:pPr>
            <a:r>
              <a:rPr lang="en-US" sz="1800" b="1" dirty="0" smtClean="0"/>
              <a:t>&gt;&gt; </a:t>
            </a:r>
            <a:r>
              <a:rPr lang="en-US" sz="1800" b="1" dirty="0" err="1" smtClean="0"/>
              <a:t>tsd</a:t>
            </a:r>
            <a:r>
              <a:rPr lang="en-US" sz="1800" b="1" dirty="0" smtClean="0"/>
              <a:t> install &lt;</a:t>
            </a:r>
            <a:r>
              <a:rPr lang="en-US" sz="1800" b="1" dirty="0" err="1" smtClean="0"/>
              <a:t>refName</a:t>
            </a:r>
            <a:r>
              <a:rPr lang="en-US" sz="1800" b="1" dirty="0" smtClean="0"/>
              <a:t>&gt;</a:t>
            </a:r>
          </a:p>
          <a:p>
            <a:pPr marL="0" lvl="0" indent="0">
              <a:buNone/>
            </a:pPr>
            <a:endParaRPr lang="en-US" sz="1800" b="1" dirty="0"/>
          </a:p>
          <a:p>
            <a:pPr marL="0" lvl="0" indent="0">
              <a:buNone/>
            </a:pPr>
            <a:r>
              <a:rPr lang="en-US" sz="1800" u="sng" dirty="0" smtClean="0"/>
              <a:t>You can later on import this reference by typing: </a:t>
            </a:r>
          </a:p>
          <a:p>
            <a:pPr marL="0" lvl="0" indent="0">
              <a:buNone/>
            </a:pPr>
            <a:endParaRPr lang="en-US" sz="1800" u="sng" dirty="0" smtClean="0"/>
          </a:p>
          <a:p>
            <a:pPr marL="0" lvl="0" indent="0">
              <a:buNone/>
            </a:pPr>
            <a:r>
              <a:rPr lang="en-US" sz="1800" dirty="0"/>
              <a:t>/// &lt;reference path</a:t>
            </a:r>
            <a:r>
              <a:rPr lang="en-US" sz="1800" dirty="0" smtClean="0"/>
              <a:t>=”path/to/</a:t>
            </a:r>
            <a:r>
              <a:rPr lang="en-US" sz="1800" dirty="0" err="1" smtClean="0"/>
              <a:t>lib.d.ts</a:t>
            </a:r>
            <a:r>
              <a:rPr lang="en-US" sz="1800" dirty="0"/>
              <a:t>" </a:t>
            </a:r>
            <a:r>
              <a:rPr lang="en-US" sz="1800" dirty="0" smtClean="0"/>
              <a:t>/&gt;</a:t>
            </a:r>
          </a:p>
          <a:p>
            <a:pPr marL="0" lvl="0" indent="0">
              <a:buNone/>
            </a:pPr>
            <a:r>
              <a:rPr lang="en-US" sz="1800" dirty="0" smtClean="0"/>
              <a:t>Yes the three slashes are mandatory! </a:t>
            </a:r>
          </a:p>
          <a:p>
            <a:pPr marL="0" lvl="0" indent="0">
              <a:buNone/>
            </a:pPr>
            <a:endParaRPr lang="en-US" sz="1800" dirty="0"/>
          </a:p>
          <a:p>
            <a:pPr marL="0" lvl="0" indent="0">
              <a:buNone/>
            </a:pPr>
            <a:r>
              <a:rPr lang="en-US" sz="1800" dirty="0" smtClean="0"/>
              <a:t>And here’s how you can </a:t>
            </a:r>
            <a:r>
              <a:rPr lang="en-US" sz="1800" b="1" u="sng" dirty="0" smtClean="0">
                <a:hlinkClick r:id="rId2"/>
              </a:rPr>
              <a:t>write those files on your own</a:t>
            </a:r>
            <a:endParaRPr lang="en-US" sz="1800" b="1" u="sng" dirty="0"/>
          </a:p>
        </p:txBody>
      </p:sp>
      <p:sp>
        <p:nvSpPr>
          <p:cNvPr id="3" name="Title 2"/>
          <p:cNvSpPr>
            <a:spLocks noGrp="1"/>
          </p:cNvSpPr>
          <p:nvPr>
            <p:ph type="title"/>
          </p:nvPr>
        </p:nvSpPr>
        <p:spPr>
          <a:xfrm>
            <a:off x="609600" y="252984"/>
            <a:ext cx="10380135" cy="1033272"/>
          </a:xfrm>
        </p:spPr>
        <p:txBody>
          <a:bodyPr/>
          <a:lstStyle/>
          <a:p>
            <a:pPr lvl="1"/>
            <a:r>
              <a:rPr lang="en-US" sz="4800" b="1" dirty="0" smtClean="0">
                <a:solidFill>
                  <a:srgbClr val="FF0000"/>
                </a:solidFill>
              </a:rPr>
              <a:t>TypeScript Reference files</a:t>
            </a:r>
            <a:endParaRPr lang="en-US" sz="2400" dirty="0">
              <a:solidFill>
                <a:srgbClr val="FF0000"/>
              </a:solidFill>
            </a:endParaRPr>
          </a:p>
        </p:txBody>
      </p:sp>
    </p:spTree>
    <p:extLst>
      <p:ext uri="{BB962C8B-B14F-4D97-AF65-F5344CB8AC3E}">
        <p14:creationId xmlns:p14="http://schemas.microsoft.com/office/powerpoint/2010/main" val="300309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ECMAScript6 &amp; TypeScript</a:t>
            </a:r>
            <a:endParaRPr lang="en-US" dirty="0"/>
          </a:p>
        </p:txBody>
      </p:sp>
      <p:sp>
        <p:nvSpPr>
          <p:cNvPr id="3" name="Text Placeholder 2"/>
          <p:cNvSpPr>
            <a:spLocks noGrp="1"/>
          </p:cNvSpPr>
          <p:nvPr>
            <p:ph type="body" idx="1"/>
          </p:nvPr>
        </p:nvSpPr>
        <p:spPr>
          <a:xfrm>
            <a:off x="4267200" y="1219201"/>
            <a:ext cx="6985368" cy="2706028"/>
          </a:xfrm>
        </p:spPr>
        <p:txBody>
          <a:bodyPr/>
          <a:lstStyle/>
          <a:p>
            <a:r>
              <a:rPr lang="en-US" sz="2400" dirty="0"/>
              <a:t>THANK YOU FOR YOUR ATTENTION!</a:t>
            </a:r>
          </a:p>
        </p:txBody>
      </p:sp>
    </p:spTree>
    <p:extLst>
      <p:ext uri="{BB962C8B-B14F-4D97-AF65-F5344CB8AC3E}">
        <p14:creationId xmlns:p14="http://schemas.microsoft.com/office/powerpoint/2010/main" val="1042325613"/>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defTabSz="914400" fontAlgn="auto">
              <a:spcBef>
                <a:spcPts val="0"/>
              </a:spcBef>
              <a:spcAft>
                <a:spcPts val="0"/>
              </a:spcAft>
              <a:buClrTx/>
              <a:buNone/>
            </a:pPr>
            <a:r>
              <a:rPr lang="en-US" sz="2400" b="1" dirty="0"/>
              <a:t>ECMAScript 5's strict mode </a:t>
            </a:r>
            <a:r>
              <a:rPr lang="en-US" sz="2400" dirty="0"/>
              <a:t>is a way to opt in to a restricted variant of JavaScript. Strict mode isn't just a subset: it intentionally has different semantics from normal code. Browsers not supporting strict mode will run strict mode code with different behavior from browsers that do, so don't rely on strict mode without feature-testing for support for the relevant aspects of strict mode. Strict mode code and non-strict mode code can coexist, so scripts can opt into strict mode incrementally.</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p:txBody>
      </p:sp>
      <p:sp>
        <p:nvSpPr>
          <p:cNvPr id="3" name="Title 2"/>
          <p:cNvSpPr>
            <a:spLocks noGrp="1"/>
          </p:cNvSpPr>
          <p:nvPr>
            <p:ph type="title"/>
          </p:nvPr>
        </p:nvSpPr>
        <p:spPr/>
        <p:txBody>
          <a:bodyPr/>
          <a:lstStyle/>
          <a:p>
            <a:r>
              <a:rPr lang="en-US" b="1" dirty="0"/>
              <a:t>Runing in “strict” mode – ‘use strict’</a:t>
            </a:r>
            <a:endParaRPr lang="en-US" dirty="0"/>
          </a:p>
        </p:txBody>
      </p:sp>
    </p:spTree>
    <p:extLst>
      <p:ext uri="{BB962C8B-B14F-4D97-AF65-F5344CB8AC3E}">
        <p14:creationId xmlns:p14="http://schemas.microsoft.com/office/powerpoint/2010/main" val="632017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a:t>In December </a:t>
            </a:r>
            <a:r>
              <a:rPr lang="en-US" sz="2400" b="1" dirty="0"/>
              <a:t>1995</a:t>
            </a:r>
            <a:r>
              <a:rPr lang="en-US" sz="2400" dirty="0"/>
              <a:t>, </a:t>
            </a:r>
            <a:r>
              <a:rPr lang="en-US" sz="2400" b="1" dirty="0"/>
              <a:t>Sun Microsystems</a:t>
            </a:r>
            <a:r>
              <a:rPr lang="en-US" sz="2400" dirty="0"/>
              <a:t> and </a:t>
            </a:r>
            <a:r>
              <a:rPr lang="en-US" sz="2400" b="1" dirty="0"/>
              <a:t>Netscape</a:t>
            </a:r>
            <a:r>
              <a:rPr lang="en-US" sz="2400" dirty="0"/>
              <a:t> announced JavaScript in a press release. </a:t>
            </a:r>
          </a:p>
          <a:p>
            <a:pPr lvl="0"/>
            <a:r>
              <a:rPr lang="en-US" sz="2400" dirty="0"/>
              <a:t>In March </a:t>
            </a:r>
            <a:r>
              <a:rPr lang="en-US" sz="2400" b="1" dirty="0"/>
              <a:t>1996</a:t>
            </a:r>
            <a:r>
              <a:rPr lang="en-US" sz="2400" dirty="0"/>
              <a:t>, Netscape Navigator 2.0 was released, featuring support for JavaScript</a:t>
            </a:r>
            <a:r>
              <a:rPr lang="en-US" sz="2400" dirty="0" smtClean="0"/>
              <a:t>. </a:t>
            </a:r>
            <a:r>
              <a:rPr lang="en-US" sz="2400" dirty="0"/>
              <a:t>Developed by </a:t>
            </a:r>
            <a:r>
              <a:rPr lang="en-US" sz="2400" dirty="0" smtClean="0"/>
              <a:t>Brendan </a:t>
            </a:r>
            <a:r>
              <a:rPr lang="en-US" sz="2400" dirty="0"/>
              <a:t>Eich.</a:t>
            </a:r>
          </a:p>
          <a:p>
            <a:pPr lvl="0"/>
            <a:r>
              <a:rPr lang="en-US" sz="2400" dirty="0"/>
              <a:t>Microsoft developed Jscript to rival JavaScript (also compatible with ECMAScript standards)</a:t>
            </a:r>
          </a:p>
          <a:p>
            <a:pPr lvl="0"/>
            <a:r>
              <a:rPr lang="en-US" sz="2400" dirty="0"/>
              <a:t>Netscape delivers JavaScript to ECMA International for standardization. The first adopted standard was ECMA-262 (adopted by the ECMA General Assembly of June 1997)</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p:txBody>
      </p:sp>
      <p:sp>
        <p:nvSpPr>
          <p:cNvPr id="3" name="Title 2"/>
          <p:cNvSpPr>
            <a:spLocks noGrp="1"/>
          </p:cNvSpPr>
          <p:nvPr>
            <p:ph type="title"/>
          </p:nvPr>
        </p:nvSpPr>
        <p:spPr/>
        <p:txBody>
          <a:bodyPr/>
          <a:lstStyle/>
          <a:p>
            <a:r>
              <a:rPr lang="en-US" b="1" dirty="0" smtClean="0"/>
              <a:t>The story behind ECMASCRIPT</a:t>
            </a:r>
            <a:endParaRPr lang="en-US" dirty="0"/>
          </a:p>
        </p:txBody>
      </p:sp>
    </p:spTree>
    <p:extLst>
      <p:ext uri="{BB962C8B-B14F-4D97-AF65-F5344CB8AC3E}">
        <p14:creationId xmlns:p14="http://schemas.microsoft.com/office/powerpoint/2010/main" val="775069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defTabSz="914400" fontAlgn="auto">
              <a:spcBef>
                <a:spcPts val="0"/>
              </a:spcBef>
              <a:spcAft>
                <a:spcPts val="0"/>
              </a:spcAft>
              <a:buClrTx/>
              <a:buFont typeface="+mj-lt"/>
              <a:buAutoNum type="arabicPeriod"/>
            </a:pPr>
            <a:r>
              <a:rPr lang="en-US" sz="2400" b="1" dirty="0"/>
              <a:t>June </a:t>
            </a:r>
            <a:r>
              <a:rPr lang="en-US" sz="2400" b="1" dirty="0" smtClean="0"/>
              <a:t>1997 </a:t>
            </a:r>
            <a:r>
              <a:rPr lang="en-US" sz="2400" dirty="0" smtClean="0"/>
              <a:t>- </a:t>
            </a:r>
            <a:r>
              <a:rPr lang="en-US" sz="2400" dirty="0"/>
              <a:t>First edition </a:t>
            </a:r>
            <a:endParaRPr lang="en-US" sz="2400" dirty="0" smtClean="0"/>
          </a:p>
          <a:p>
            <a:pPr marL="457200" lvl="0" indent="-457200" defTabSz="914400" fontAlgn="auto">
              <a:spcBef>
                <a:spcPts val="0"/>
              </a:spcBef>
              <a:spcAft>
                <a:spcPts val="0"/>
              </a:spcAft>
              <a:buClrTx/>
              <a:buFont typeface="+mj-lt"/>
              <a:buAutoNum type="arabicPeriod"/>
            </a:pPr>
            <a:r>
              <a:rPr lang="en-US" sz="2400" b="1" dirty="0"/>
              <a:t>June </a:t>
            </a:r>
            <a:r>
              <a:rPr lang="en-US" sz="2400" b="1" dirty="0" smtClean="0"/>
              <a:t>1998 </a:t>
            </a:r>
            <a:r>
              <a:rPr lang="en-US" sz="2400" dirty="0" smtClean="0"/>
              <a:t>- </a:t>
            </a:r>
            <a:r>
              <a:rPr lang="en-US" sz="2400" dirty="0"/>
              <a:t>Editorial changes to keep the specification fully aligned with ISO/IEC 16262 international standard </a:t>
            </a:r>
            <a:endParaRPr lang="en-US" sz="2400" dirty="0" smtClean="0"/>
          </a:p>
          <a:p>
            <a:pPr marL="457200" indent="-457200" defTabSz="914400" fontAlgn="auto">
              <a:spcBef>
                <a:spcPts val="0"/>
              </a:spcBef>
              <a:spcAft>
                <a:spcPts val="0"/>
              </a:spcAft>
              <a:buClrTx/>
              <a:buFont typeface="+mj-lt"/>
              <a:buAutoNum type="arabicPeriod"/>
            </a:pPr>
            <a:r>
              <a:rPr lang="en-US" sz="2400" b="1" dirty="0"/>
              <a:t>December 1999 </a:t>
            </a:r>
            <a:r>
              <a:rPr lang="en-US" sz="2400" dirty="0"/>
              <a:t>- Added </a:t>
            </a:r>
            <a:r>
              <a:rPr lang="en-US" sz="2400" i="1" dirty="0"/>
              <a:t>regular expressions</a:t>
            </a:r>
            <a:r>
              <a:rPr lang="en-US" sz="2400" dirty="0"/>
              <a:t>, better string handling, new control statements, try/catch exception handling, tighter definition of errors, formatting for numeric output and other enhancements </a:t>
            </a:r>
            <a:endParaRPr lang="en-US" sz="2400" dirty="0" smtClean="0"/>
          </a:p>
        </p:txBody>
      </p:sp>
      <p:sp>
        <p:nvSpPr>
          <p:cNvPr id="3" name="Title 2"/>
          <p:cNvSpPr>
            <a:spLocks noGrp="1"/>
          </p:cNvSpPr>
          <p:nvPr>
            <p:ph type="title"/>
          </p:nvPr>
        </p:nvSpPr>
        <p:spPr/>
        <p:txBody>
          <a:bodyPr/>
          <a:lstStyle/>
          <a:p>
            <a:r>
              <a:rPr lang="en-US" dirty="0"/>
              <a:t>Historical </a:t>
            </a:r>
            <a:r>
              <a:rPr lang="en-US" dirty="0" smtClean="0"/>
              <a:t>versions</a:t>
            </a:r>
            <a:endParaRPr lang="en-US" dirty="0"/>
          </a:p>
        </p:txBody>
      </p:sp>
    </p:spTree>
    <p:extLst>
      <p:ext uri="{BB962C8B-B14F-4D97-AF65-F5344CB8AC3E}">
        <p14:creationId xmlns:p14="http://schemas.microsoft.com/office/powerpoint/2010/main" val="1636401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090" b="11090"/>
          <a:stretch>
            <a:fillRect/>
          </a:stretch>
        </p:blipFill>
        <p:spPr/>
      </p:pic>
    </p:spTree>
    <p:extLst>
      <p:ext uri="{BB962C8B-B14F-4D97-AF65-F5344CB8AC3E}">
        <p14:creationId xmlns:p14="http://schemas.microsoft.com/office/powerpoint/2010/main" val="1271135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defTabSz="914400" fontAlgn="auto">
              <a:spcBef>
                <a:spcPts val="0"/>
              </a:spcBef>
              <a:spcAft>
                <a:spcPts val="0"/>
              </a:spcAft>
              <a:buClrTx/>
              <a:buNone/>
            </a:pPr>
            <a:r>
              <a:rPr lang="en-US" sz="2400" b="1" dirty="0" smtClean="0"/>
              <a:t>BLAME MICROSOFT</a:t>
            </a:r>
          </a:p>
          <a:p>
            <a:pPr marL="457200" lvl="0" indent="-457200" defTabSz="914400" fontAlgn="auto">
              <a:spcBef>
                <a:spcPts val="0"/>
              </a:spcBef>
              <a:spcAft>
                <a:spcPts val="0"/>
              </a:spcAft>
              <a:buClrTx/>
              <a:buNone/>
            </a:pPr>
            <a:endParaRPr lang="en-US" sz="2400" b="1" dirty="0"/>
          </a:p>
          <a:p>
            <a:pPr marL="457200" indent="-457200" defTabSz="914400" fontAlgn="auto">
              <a:spcBef>
                <a:spcPts val="0"/>
              </a:spcBef>
              <a:spcAft>
                <a:spcPts val="0"/>
              </a:spcAft>
              <a:buClrTx/>
              <a:buNone/>
            </a:pPr>
            <a:r>
              <a:rPr lang="en-US" sz="2400" dirty="0"/>
              <a:t>This version should have been the first major update to JavaScript for </a:t>
            </a:r>
            <a:r>
              <a:rPr lang="en-US" sz="2400" dirty="0" smtClean="0"/>
              <a:t>the past </a:t>
            </a:r>
            <a:r>
              <a:rPr lang="en-US" sz="2400" dirty="0"/>
              <a:t>9 years (ES3 1999 – ES4 2008) It was Intended to introduce a variety of features to the language specifications such as – classes, module system, type annotations, static typing, destructors etc. Eich (Mozilla Foundation CTO) vs Wilson (IE platform architect). Wilson states that backwards compatibility is not ensured. MS, Google, Yahoo joined to form together a less ambitious update – Version 5.</a:t>
            </a:r>
            <a:endParaRPr lang="en-US" sz="2400" dirty="0" smtClean="0"/>
          </a:p>
        </p:txBody>
      </p:sp>
      <p:sp>
        <p:nvSpPr>
          <p:cNvPr id="3" name="Title 2"/>
          <p:cNvSpPr>
            <a:spLocks noGrp="1"/>
          </p:cNvSpPr>
          <p:nvPr>
            <p:ph type="title"/>
          </p:nvPr>
        </p:nvSpPr>
        <p:spPr/>
        <p:txBody>
          <a:bodyPr/>
          <a:lstStyle/>
          <a:p>
            <a:r>
              <a:rPr lang="en-US" dirty="0"/>
              <a:t>Historical </a:t>
            </a:r>
            <a:r>
              <a:rPr lang="en-US" dirty="0" smtClean="0"/>
              <a:t>versions</a:t>
            </a:r>
            <a:br>
              <a:rPr lang="en-US" dirty="0" smtClean="0"/>
            </a:br>
            <a:r>
              <a:rPr lang="en-US" b="1" dirty="0"/>
              <a:t> Version 4</a:t>
            </a:r>
            <a:r>
              <a:rPr lang="en-US" dirty="0"/>
              <a:t> </a:t>
            </a:r>
          </a:p>
        </p:txBody>
      </p:sp>
    </p:spTree>
    <p:extLst>
      <p:ext uri="{BB962C8B-B14F-4D97-AF65-F5344CB8AC3E}">
        <p14:creationId xmlns:p14="http://schemas.microsoft.com/office/powerpoint/2010/main" val="338268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defTabSz="914400" fontAlgn="auto">
              <a:spcBef>
                <a:spcPts val="0"/>
              </a:spcBef>
              <a:spcAft>
                <a:spcPts val="0"/>
              </a:spcAft>
              <a:buClrTx/>
              <a:buNone/>
            </a:pPr>
            <a:r>
              <a:rPr lang="en-US" sz="2400" dirty="0" smtClean="0"/>
              <a:t>4. </a:t>
            </a:r>
            <a:r>
              <a:rPr lang="en-US" sz="2400" dirty="0"/>
              <a:t>Abandoned </a:t>
            </a:r>
            <a:endParaRPr lang="en-US" sz="2400" dirty="0" smtClean="0"/>
          </a:p>
          <a:p>
            <a:pPr marL="457200" indent="-457200" defTabSz="914400" fontAlgn="auto">
              <a:spcBef>
                <a:spcPts val="0"/>
              </a:spcBef>
              <a:spcAft>
                <a:spcPts val="0"/>
              </a:spcAft>
              <a:buClrTx/>
              <a:buNone/>
            </a:pPr>
            <a:r>
              <a:rPr lang="en-US" sz="2400" dirty="0" smtClean="0"/>
              <a:t>5. </a:t>
            </a:r>
            <a:r>
              <a:rPr lang="en-US" sz="2400" b="1" dirty="0"/>
              <a:t>December 2009</a:t>
            </a:r>
            <a:r>
              <a:rPr lang="en-US" sz="2400" dirty="0"/>
              <a:t> - Adds "strict mode," a subset intended to provide more thorough error checking and avoid error-prone constructs. Clarifies many ambiguities in the 3rd edition specification, and accommodates </a:t>
            </a:r>
            <a:r>
              <a:rPr lang="en-US" sz="2400" dirty="0" err="1"/>
              <a:t>behaviour</a:t>
            </a:r>
            <a:r>
              <a:rPr lang="en-US" sz="2400" dirty="0"/>
              <a:t> of real-world implementations that differed consistently from that specification. Adds some new features, such as getters and setters, library support for JSON, and more complete reflection on object properties </a:t>
            </a:r>
            <a:endParaRPr lang="en-US" sz="2400" dirty="0" smtClean="0"/>
          </a:p>
          <a:p>
            <a:pPr marL="457200" indent="-457200" defTabSz="914400" fontAlgn="auto">
              <a:spcBef>
                <a:spcPts val="0"/>
              </a:spcBef>
              <a:spcAft>
                <a:spcPts val="0"/>
              </a:spcAft>
              <a:buClrTx/>
              <a:buNone/>
            </a:pPr>
            <a:r>
              <a:rPr lang="en-US" sz="2400" dirty="0" smtClean="0"/>
              <a:t>5.1. </a:t>
            </a:r>
            <a:r>
              <a:rPr lang="en-US" sz="2400" b="1" dirty="0"/>
              <a:t>June 2011 </a:t>
            </a:r>
            <a:r>
              <a:rPr lang="en-US" sz="2400" dirty="0" smtClean="0"/>
              <a:t>- </a:t>
            </a:r>
            <a:r>
              <a:rPr lang="en-US" sz="2400" dirty="0"/>
              <a:t>This edition 5.1 of the ECMAScript Standard is fully aligned with third edition of the international standard ISO/IEC 16262:2011 </a:t>
            </a:r>
            <a:endParaRPr lang="en-US" sz="2400" dirty="0" smtClean="0"/>
          </a:p>
        </p:txBody>
      </p:sp>
      <p:sp>
        <p:nvSpPr>
          <p:cNvPr id="3" name="Title 2"/>
          <p:cNvSpPr>
            <a:spLocks noGrp="1"/>
          </p:cNvSpPr>
          <p:nvPr>
            <p:ph type="title"/>
          </p:nvPr>
        </p:nvSpPr>
        <p:spPr/>
        <p:txBody>
          <a:bodyPr/>
          <a:lstStyle/>
          <a:p>
            <a:r>
              <a:rPr lang="en-US" dirty="0"/>
              <a:t>Historical </a:t>
            </a:r>
            <a:r>
              <a:rPr lang="en-US" dirty="0" smtClean="0"/>
              <a:t>versions</a:t>
            </a:r>
            <a:endParaRPr lang="en-US" dirty="0"/>
          </a:p>
        </p:txBody>
      </p:sp>
    </p:spTree>
    <p:extLst>
      <p:ext uri="{BB962C8B-B14F-4D97-AF65-F5344CB8AC3E}">
        <p14:creationId xmlns:p14="http://schemas.microsoft.com/office/powerpoint/2010/main" val="1048272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Axway 2015 Corp PowerPoint Template - REGULAR SCREEN">
  <a:themeElements>
    <a:clrScheme name="Axway 2015">
      <a:dk1>
        <a:srgbClr val="000000"/>
      </a:dk1>
      <a:lt1>
        <a:srgbClr val="FFFFFF"/>
      </a:lt1>
      <a:dk2>
        <a:srgbClr val="616161"/>
      </a:dk2>
      <a:lt2>
        <a:srgbClr val="949494"/>
      </a:lt2>
      <a:accent1>
        <a:srgbClr val="E31B23"/>
      </a:accent1>
      <a:accent2>
        <a:srgbClr val="FEC240"/>
      </a:accent2>
      <a:accent3>
        <a:srgbClr val="00ACDB"/>
      </a:accent3>
      <a:accent4>
        <a:srgbClr val="F8A047"/>
      </a:accent4>
      <a:accent5>
        <a:srgbClr val="73B532"/>
      </a:accent5>
      <a:accent6>
        <a:srgbClr val="6D7397"/>
      </a:accent6>
      <a:hlink>
        <a:srgbClr val="46AFD4"/>
      </a:hlink>
      <a:folHlink>
        <a:srgbClr val="00769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defRPr b="1" dirty="0" smtClean="0">
            <a:solidFill>
              <a:schemeClr val="bg1"/>
            </a:solidFill>
            <a:latin typeface="+mn-lt"/>
          </a:defRPr>
        </a:defPPr>
      </a:lstStyle>
    </a:spDef>
    <a:lnDef>
      <a:spPr bwMode="auto">
        <a:solidFill>
          <a:schemeClr val="accent2"/>
        </a:solidFill>
        <a:ln w="19050" cap="sq" cmpd="sng" algn="ctr">
          <a:solidFill>
            <a:schemeClr val="tx2"/>
          </a:solidFill>
          <a:prstDash val="solid"/>
          <a:round/>
          <a:headEnd type="triangle" w="med" len="med"/>
          <a:tailEnd type="triangle" w="med" len="med"/>
        </a:ln>
        <a:effectLst/>
      </a:spPr>
      <a:bodyPr/>
      <a:lstStyle/>
    </a:lnDef>
    <a:txDef>
      <a:spPr>
        <a:noFill/>
      </a:spPr>
      <a:bodyPr wrap="none" rtlCol="0">
        <a:spAutoFit/>
      </a:bodyPr>
      <a:lstStyle>
        <a:defPPr algn="ctr">
          <a:defRPr dirty="0" err="1" smtClean="0">
            <a:latin typeface="+mn-lt"/>
          </a:defRPr>
        </a:defPPr>
      </a:lstStyle>
    </a:txDef>
  </a:objectDefaults>
  <a:extraClrSchemeLst>
    <a:extraClrScheme>
      <a:clrScheme name="Presentation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Axway 2015 Corp PowerPoint Template 16-9</Template>
  <TotalTime>3931</TotalTime>
  <Words>1306</Words>
  <Application>Microsoft Macintosh PowerPoint</Application>
  <PresentationFormat>Widescreen</PresentationFormat>
  <Paragraphs>134</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 Narrow</vt:lpstr>
      <vt:lpstr>Calibri</vt:lpstr>
      <vt:lpstr>Consolas</vt:lpstr>
      <vt:lpstr>Courier New</vt:lpstr>
      <vt:lpstr>ＭＳ Ｐゴシック</vt:lpstr>
      <vt:lpstr>Times New Roman</vt:lpstr>
      <vt:lpstr>Arial</vt:lpstr>
      <vt:lpstr>Axway 2015 Corp PowerPoint Template - REGULAR SCREEN</vt:lpstr>
      <vt:lpstr>NODE JS TRAINING</vt:lpstr>
      <vt:lpstr>ECMASCRIPT</vt:lpstr>
      <vt:lpstr>PowerPoint Presentation</vt:lpstr>
      <vt:lpstr>Runing in “strict” mode – ‘use strict’</vt:lpstr>
      <vt:lpstr>The story behind ECMASCRIPT</vt:lpstr>
      <vt:lpstr>Historical versions</vt:lpstr>
      <vt:lpstr>PowerPoint Presentation</vt:lpstr>
      <vt:lpstr>Historical versions  Version 4 </vt:lpstr>
      <vt:lpstr>Historical versions</vt:lpstr>
      <vt:lpstr>Historical versions</vt:lpstr>
      <vt:lpstr>ECMASCRIPT 6 (ECMAScript 2015)</vt:lpstr>
      <vt:lpstr>New Features</vt:lpstr>
      <vt:lpstr>New Features</vt:lpstr>
      <vt:lpstr>Classes (or something like it)</vt:lpstr>
      <vt:lpstr>Defining classes</vt:lpstr>
      <vt:lpstr>Constructor(s)</vt:lpstr>
      <vt:lpstr>Class Methods </vt:lpstr>
      <vt:lpstr>Extending Classes</vt:lpstr>
      <vt:lpstr>PowerPoint Presentation</vt:lpstr>
      <vt:lpstr>Modules</vt:lpstr>
      <vt:lpstr>Modules</vt:lpstr>
      <vt:lpstr>Promise</vt:lpstr>
      <vt:lpstr>Promise</vt:lpstr>
      <vt:lpstr>Promise</vt:lpstr>
      <vt:lpstr>PowerPoint Presentation</vt:lpstr>
      <vt:lpstr>The Future of ECMAScript</vt:lpstr>
      <vt:lpstr>TypeScript</vt:lpstr>
      <vt:lpstr>TypeScript</vt:lpstr>
      <vt:lpstr>TypeScript</vt:lpstr>
      <vt:lpstr>tsconfig.json</vt:lpstr>
      <vt:lpstr>TypeScript Classes</vt:lpstr>
      <vt:lpstr>TypeScript Basic Types</vt:lpstr>
      <vt:lpstr>TypeScript Interfaces</vt:lpstr>
      <vt:lpstr>TypeScript Reference files</vt:lpstr>
      <vt:lpstr>ECMAScript6 &amp; TypeScript</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 TRAINING</dc:title>
  <dc:creator>Marin Vasilev</dc:creator>
  <cp:lastModifiedBy>Plamen Todorov</cp:lastModifiedBy>
  <cp:revision>72</cp:revision>
  <dcterms:created xsi:type="dcterms:W3CDTF">2016-09-19T08:01:22Z</dcterms:created>
  <dcterms:modified xsi:type="dcterms:W3CDTF">2016-11-10T20:54:31Z</dcterms:modified>
</cp:coreProperties>
</file>