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741" r:id="rId1"/>
  </p:sldMasterIdLst>
  <p:notesMasterIdLst>
    <p:notesMasterId r:id="rId64"/>
  </p:notesMasterIdLst>
  <p:handoutMasterIdLst>
    <p:handoutMasterId r:id="rId65"/>
  </p:handoutMasterIdLst>
  <p:sldIdLst>
    <p:sldId id="417" r:id="rId2"/>
    <p:sldId id="462" r:id="rId3"/>
    <p:sldId id="537" r:id="rId4"/>
    <p:sldId id="512" r:id="rId5"/>
    <p:sldId id="538" r:id="rId6"/>
    <p:sldId id="540" r:id="rId7"/>
    <p:sldId id="601" r:id="rId8"/>
    <p:sldId id="543" r:id="rId9"/>
    <p:sldId id="544" r:id="rId10"/>
    <p:sldId id="545" r:id="rId11"/>
    <p:sldId id="546" r:id="rId12"/>
    <p:sldId id="547" r:id="rId13"/>
    <p:sldId id="548" r:id="rId14"/>
    <p:sldId id="549" r:id="rId15"/>
    <p:sldId id="550" r:id="rId16"/>
    <p:sldId id="604" r:id="rId17"/>
    <p:sldId id="551" r:id="rId18"/>
    <p:sldId id="552" r:id="rId19"/>
    <p:sldId id="554" r:id="rId20"/>
    <p:sldId id="555" r:id="rId21"/>
    <p:sldId id="556" r:id="rId22"/>
    <p:sldId id="559" r:id="rId23"/>
    <p:sldId id="560" r:id="rId24"/>
    <p:sldId id="463" r:id="rId25"/>
    <p:sldId id="564" r:id="rId26"/>
    <p:sldId id="570" r:id="rId27"/>
    <p:sldId id="568" r:id="rId28"/>
    <p:sldId id="569" r:id="rId29"/>
    <p:sldId id="571" r:id="rId30"/>
    <p:sldId id="579" r:id="rId31"/>
    <p:sldId id="565" r:id="rId32"/>
    <p:sldId id="583" r:id="rId33"/>
    <p:sldId id="573" r:id="rId34"/>
    <p:sldId id="603" r:id="rId35"/>
    <p:sldId id="577" r:id="rId36"/>
    <p:sldId id="598" r:id="rId37"/>
    <p:sldId id="584" r:id="rId38"/>
    <p:sldId id="602" r:id="rId39"/>
    <p:sldId id="606" r:id="rId40"/>
    <p:sldId id="588" r:id="rId41"/>
    <p:sldId id="599" r:id="rId42"/>
    <p:sldId id="605" r:id="rId43"/>
    <p:sldId id="607" r:id="rId44"/>
    <p:sldId id="608" r:id="rId45"/>
    <p:sldId id="591" r:id="rId46"/>
    <p:sldId id="600" r:id="rId47"/>
    <p:sldId id="595" r:id="rId48"/>
    <p:sldId id="610" r:id="rId49"/>
    <p:sldId id="596" r:id="rId50"/>
    <p:sldId id="611" r:id="rId51"/>
    <p:sldId id="614" r:id="rId52"/>
    <p:sldId id="615" r:id="rId53"/>
    <p:sldId id="613" r:id="rId54"/>
    <p:sldId id="616" r:id="rId55"/>
    <p:sldId id="622" r:id="rId56"/>
    <p:sldId id="618" r:id="rId57"/>
    <p:sldId id="619" r:id="rId58"/>
    <p:sldId id="620" r:id="rId59"/>
    <p:sldId id="578" r:id="rId60"/>
    <p:sldId id="623" r:id="rId61"/>
    <p:sldId id="621" r:id="rId62"/>
    <p:sldId id="581" r:id="rId63"/>
  </p:sldIdLst>
  <p:sldSz cx="9144000" cy="5143500" type="screen16x9"/>
  <p:notesSz cx="7010400" cy="9296400"/>
  <p:custDataLst>
    <p:tags r:id="rId66"/>
  </p:custDataLst>
  <p:defaultTextStyle>
    <a:defPPr>
      <a:defRPr lang="en-US"/>
    </a:defPPr>
    <a:lvl1pPr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1pPr>
    <a:lvl2pPr marL="4572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2pPr>
    <a:lvl3pPr marL="9144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3pPr>
    <a:lvl4pPr marL="13716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4pPr>
    <a:lvl5pPr marL="18288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5pPr>
    <a:lvl6pPr marL="22860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6pPr>
    <a:lvl7pPr marL="27432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7pPr>
    <a:lvl8pPr marL="32004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8pPr>
    <a:lvl9pPr marL="36576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9pPr>
  </p:defaultTextStyle>
  <p:extLst>
    <p:ext uri="{521415D9-36F7-43E2-AB2F-B90AF26B5E84}">
      <p14:sectionLst xmlns:p14="http://schemas.microsoft.com/office/powerpoint/2010/main">
        <p14:section name="Lecture 6" id="{2B782964-4D63-452B-806F-01EC54D6F5B2}">
          <p14:sldIdLst>
            <p14:sldId id="417"/>
            <p14:sldId id="462"/>
            <p14:sldId id="537"/>
            <p14:sldId id="512"/>
            <p14:sldId id="538"/>
            <p14:sldId id="540"/>
            <p14:sldId id="601"/>
            <p14:sldId id="543"/>
            <p14:sldId id="544"/>
            <p14:sldId id="545"/>
            <p14:sldId id="546"/>
            <p14:sldId id="547"/>
            <p14:sldId id="548"/>
            <p14:sldId id="549"/>
            <p14:sldId id="550"/>
            <p14:sldId id="604"/>
            <p14:sldId id="551"/>
            <p14:sldId id="552"/>
            <p14:sldId id="554"/>
            <p14:sldId id="555"/>
            <p14:sldId id="556"/>
            <p14:sldId id="559"/>
            <p14:sldId id="560"/>
            <p14:sldId id="463"/>
            <p14:sldId id="564"/>
            <p14:sldId id="570"/>
            <p14:sldId id="568"/>
            <p14:sldId id="569"/>
            <p14:sldId id="571"/>
            <p14:sldId id="579"/>
            <p14:sldId id="565"/>
            <p14:sldId id="583"/>
            <p14:sldId id="573"/>
            <p14:sldId id="603"/>
            <p14:sldId id="577"/>
            <p14:sldId id="598"/>
            <p14:sldId id="584"/>
            <p14:sldId id="602"/>
            <p14:sldId id="606"/>
            <p14:sldId id="588"/>
            <p14:sldId id="599"/>
            <p14:sldId id="605"/>
            <p14:sldId id="607"/>
            <p14:sldId id="608"/>
            <p14:sldId id="591"/>
            <p14:sldId id="600"/>
            <p14:sldId id="595"/>
            <p14:sldId id="610"/>
            <p14:sldId id="596"/>
            <p14:sldId id="611"/>
            <p14:sldId id="614"/>
            <p14:sldId id="615"/>
            <p14:sldId id="613"/>
            <p14:sldId id="616"/>
            <p14:sldId id="622"/>
            <p14:sldId id="618"/>
            <p14:sldId id="619"/>
            <p14:sldId id="620"/>
            <p14:sldId id="578"/>
            <p14:sldId id="623"/>
            <p14:sldId id="621"/>
            <p14:sldId id="581"/>
          </p14:sldIdLst>
        </p14:section>
      </p14:sectionLst>
    </p:ext>
    <p:ext uri="{EFAFB233-063F-42B5-8137-9DF3F51BA10A}">
      <p15:sldGuideLst xmlns:p15="http://schemas.microsoft.com/office/powerpoint/2012/main">
        <p15:guide id="1" orient="horz" pos="1597">
          <p15:clr>
            <a:srgbClr val="A4A3A4"/>
          </p15:clr>
        </p15:guide>
        <p15:guide id="2" pos="2893">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mish Brewer" initials="HB" lastIdx="1" clrIdx="0"/>
  <p:cmAuthor id="1" name="Kathy Kim" initials="KK" lastIdx="0" clrIdx="1"/>
  <p:cmAuthor id="2" name="Colleen Lupien" initials="CL"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2B36"/>
    <a:srgbClr val="005596"/>
    <a:srgbClr val="1E5DA7"/>
    <a:srgbClr val="6C6C70"/>
    <a:srgbClr val="48484B"/>
    <a:srgbClr val="595959"/>
    <a:srgbClr val="7F7F7F"/>
    <a:srgbClr val="919195"/>
    <a:srgbClr val="009DDC"/>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02" autoAdjust="0"/>
    <p:restoredTop sz="79341" autoAdjust="0"/>
  </p:normalViewPr>
  <p:slideViewPr>
    <p:cSldViewPr snapToGrid="0" showGuides="1">
      <p:cViewPr varScale="1">
        <p:scale>
          <a:sx n="120" d="100"/>
          <a:sy n="120" d="100"/>
        </p:scale>
        <p:origin x="928" y="184"/>
      </p:cViewPr>
      <p:guideLst>
        <p:guide orient="horz" pos="1597"/>
        <p:guide pos="28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9" d="100"/>
        <a:sy n="89" d="100"/>
      </p:scale>
      <p:origin x="0" y="3112"/>
    </p:cViewPr>
  </p:sorterViewPr>
  <p:notesViewPr>
    <p:cSldViewPr snapToGrid="0" showGuides="1">
      <p:cViewPr varScale="1">
        <p:scale>
          <a:sx n="84" d="100"/>
          <a:sy n="84" d="100"/>
        </p:scale>
        <p:origin x="-376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tags" Target="tags/tag1.xml"/><Relationship Id="rId67" Type="http://schemas.openxmlformats.org/officeDocument/2006/relationships/commentAuthors" Target="commentAuthors.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lvl1pPr defTabSz="930275">
              <a:defRPr sz="1200">
                <a:latin typeface="Times New Roman" pitchFamily="-105" charset="0"/>
              </a:defRPr>
            </a:lvl1pPr>
          </a:lstStyle>
          <a:p>
            <a:pPr>
              <a:defRPr/>
            </a:pPr>
            <a:endParaRPr lang="en-US" dirty="0"/>
          </a:p>
        </p:txBody>
      </p:sp>
      <p:sp>
        <p:nvSpPr>
          <p:cNvPr id="8195"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lvl1pPr algn="r" defTabSz="930275">
              <a:defRPr sz="1200">
                <a:latin typeface="Times New Roman" pitchFamily="-105" charset="0"/>
              </a:defRPr>
            </a:lvl1pPr>
          </a:lstStyle>
          <a:p>
            <a:pPr>
              <a:defRPr/>
            </a:pPr>
            <a:endParaRPr lang="en-US" dirty="0"/>
          </a:p>
        </p:txBody>
      </p:sp>
      <p:sp>
        <p:nvSpPr>
          <p:cNvPr id="8196"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69" tIns="46585" rIns="93169" bIns="46585" numCol="1" anchor="b" anchorCtr="0" compatLnSpc="1">
            <a:prstTxWarp prst="textNoShape">
              <a:avLst/>
            </a:prstTxWarp>
          </a:bodyPr>
          <a:lstStyle>
            <a:lvl1pPr defTabSz="930275">
              <a:defRPr sz="1200">
                <a:latin typeface="Times New Roman" pitchFamily="-105" charset="0"/>
              </a:defRPr>
            </a:lvl1pPr>
          </a:lstStyle>
          <a:p>
            <a:pPr>
              <a:defRPr/>
            </a:pPr>
            <a:endParaRPr lang="en-US" dirty="0"/>
          </a:p>
        </p:txBody>
      </p:sp>
      <p:sp>
        <p:nvSpPr>
          <p:cNvPr id="819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69" tIns="46585" rIns="93169" bIns="46585" numCol="1" anchor="b" anchorCtr="0" compatLnSpc="1">
            <a:prstTxWarp prst="textNoShape">
              <a:avLst/>
            </a:prstTxWarp>
          </a:bodyPr>
          <a:lstStyle>
            <a:lvl1pPr algn="r" defTabSz="930275">
              <a:defRPr sz="1200">
                <a:latin typeface="Times New Roman" pitchFamily="-105" charset="0"/>
              </a:defRPr>
            </a:lvl1pPr>
          </a:lstStyle>
          <a:p>
            <a:pPr>
              <a:defRPr/>
            </a:pPr>
            <a:fld id="{B34D82E7-9B21-5843-AC7F-2ACBA5F1446A}" type="slidenum">
              <a:rPr lang="en-US"/>
              <a:pPr>
                <a:defRPr/>
              </a:pPr>
              <a:t>‹#›</a:t>
            </a:fld>
            <a:endParaRPr lang="en-US" dirty="0"/>
          </a:p>
        </p:txBody>
      </p:sp>
    </p:spTree>
    <p:extLst>
      <p:ext uri="{BB962C8B-B14F-4D97-AF65-F5344CB8AC3E}">
        <p14:creationId xmlns:p14="http://schemas.microsoft.com/office/powerpoint/2010/main" val="28357693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1026"/>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lvl1pPr defTabSz="930275">
              <a:defRPr sz="1200">
                <a:latin typeface="Times New Roman" pitchFamily="-105" charset="0"/>
              </a:defRPr>
            </a:lvl1pPr>
          </a:lstStyle>
          <a:p>
            <a:pPr>
              <a:defRPr/>
            </a:pPr>
            <a:endParaRPr lang="en-US" dirty="0"/>
          </a:p>
        </p:txBody>
      </p:sp>
      <p:sp>
        <p:nvSpPr>
          <p:cNvPr id="10243" name="Rectangle 1027"/>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lvl1pPr algn="r" defTabSz="930275">
              <a:defRPr sz="1200">
                <a:latin typeface="Times New Roman" pitchFamily="-105" charset="0"/>
              </a:defRPr>
            </a:lvl1pPr>
          </a:lstStyle>
          <a:p>
            <a:pPr>
              <a:defRPr/>
            </a:pPr>
            <a:endParaRPr lang="en-US" dirty="0"/>
          </a:p>
        </p:txBody>
      </p:sp>
      <p:sp>
        <p:nvSpPr>
          <p:cNvPr id="37892" name="Rectangle 1028"/>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10245" name="Rectangle 1029"/>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1030"/>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69" tIns="46585" rIns="93169" bIns="46585" numCol="1" anchor="b" anchorCtr="0" compatLnSpc="1">
            <a:prstTxWarp prst="textNoShape">
              <a:avLst/>
            </a:prstTxWarp>
          </a:bodyPr>
          <a:lstStyle>
            <a:lvl1pPr defTabSz="930275">
              <a:defRPr sz="1200">
                <a:latin typeface="Times New Roman" pitchFamily="-105" charset="0"/>
              </a:defRPr>
            </a:lvl1pPr>
          </a:lstStyle>
          <a:p>
            <a:pPr>
              <a:defRPr/>
            </a:pPr>
            <a:endParaRPr lang="en-US" dirty="0"/>
          </a:p>
        </p:txBody>
      </p:sp>
      <p:sp>
        <p:nvSpPr>
          <p:cNvPr id="10247" name="Rectangle 1031"/>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69" tIns="46585" rIns="93169" bIns="46585" numCol="1" anchor="b" anchorCtr="0" compatLnSpc="1">
            <a:prstTxWarp prst="textNoShape">
              <a:avLst/>
            </a:prstTxWarp>
          </a:bodyPr>
          <a:lstStyle>
            <a:lvl1pPr algn="r" defTabSz="930275">
              <a:defRPr sz="1200">
                <a:latin typeface="Times New Roman" pitchFamily="-105" charset="0"/>
              </a:defRPr>
            </a:lvl1pPr>
          </a:lstStyle>
          <a:p>
            <a:pPr>
              <a:defRPr/>
            </a:pPr>
            <a:fld id="{0E8FF136-95B6-064A-AAF7-6C8FCD1F69DD}" type="slidenum">
              <a:rPr lang="en-US"/>
              <a:pPr>
                <a:defRPr/>
              </a:pPr>
              <a:t>‹#›</a:t>
            </a:fld>
            <a:endParaRPr lang="en-US" dirty="0"/>
          </a:p>
        </p:txBody>
      </p:sp>
    </p:spTree>
    <p:extLst>
      <p:ext uri="{BB962C8B-B14F-4D97-AF65-F5344CB8AC3E}">
        <p14:creationId xmlns:p14="http://schemas.microsoft.com/office/powerpoint/2010/main" val="9644424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0F2CE-DAA7-4DEE-8EED-08DDA41E7B9E}" type="slidenum">
              <a:rPr lang="en-US"/>
              <a:pPr/>
              <a:t>2</a:t>
            </a:fld>
            <a:endParaRPr lang="en-US" dirty="0"/>
          </a:p>
        </p:txBody>
      </p:sp>
      <p:sp>
        <p:nvSpPr>
          <p:cNvPr id="602114" name="Rectangle 2"/>
          <p:cNvSpPr>
            <a:spLocks noGrp="1" noRot="1" noChangeAspect="1" noChangeArrowheads="1" noTextEdit="1"/>
          </p:cNvSpPr>
          <p:nvPr>
            <p:ph type="sldImg"/>
          </p:nvPr>
        </p:nvSpPr>
        <p:spPr>
          <a:xfrm>
            <a:off x="406400" y="696913"/>
            <a:ext cx="6197600" cy="3486150"/>
          </a:xfrm>
          <a:ln/>
        </p:spPr>
      </p:sp>
      <p:sp>
        <p:nvSpPr>
          <p:cNvPr id="602115" name="Rectangle 3"/>
          <p:cNvSpPr>
            <a:spLocks noGrp="1" noChangeArrowheads="1"/>
          </p:cNvSpPr>
          <p:nvPr>
            <p:ph type="body" idx="1"/>
          </p:nvPr>
        </p:nvSpPr>
        <p:spPr/>
        <p:txBody>
          <a:bodyPr/>
          <a:lstStyle/>
          <a:p>
            <a:r>
              <a:rPr lang="bg-BG" dirty="0" smtClean="0"/>
              <a:t>Какво е </a:t>
            </a:r>
            <a:r>
              <a:rPr lang="en-US" dirty="0" smtClean="0"/>
              <a:t>Event-loop?</a:t>
            </a:r>
            <a:r>
              <a:rPr lang="en-US" baseline="0" dirty="0" smtClean="0"/>
              <a:t> </a:t>
            </a:r>
            <a:r>
              <a:rPr lang="bg-BG" baseline="0" dirty="0" smtClean="0"/>
              <a:t>Преди да отговорим на този въпрос ще разгледаме как работи </a:t>
            </a:r>
            <a:r>
              <a:rPr lang="en-US" baseline="0" dirty="0" err="1" smtClean="0"/>
              <a:t>javascript</a:t>
            </a:r>
            <a:r>
              <a:rPr lang="en-US" baseline="0" dirty="0" smtClean="0"/>
              <a:t> </a:t>
            </a:r>
            <a:r>
              <a:rPr lang="bg-BG" baseline="0" dirty="0" smtClean="0"/>
              <a:t>и в частност </a:t>
            </a:r>
            <a:r>
              <a:rPr lang="en-US" baseline="0" dirty="0" err="1" smtClean="0"/>
              <a:t>node.js</a:t>
            </a:r>
            <a:r>
              <a:rPr lang="en-US" baseline="0" dirty="0" smtClean="0"/>
              <a:t>?</a:t>
            </a:r>
            <a:r>
              <a:rPr lang="bg-BG" baseline="0" dirty="0" smtClean="0"/>
              <a:t> </a:t>
            </a:r>
            <a:r>
              <a:rPr lang="en-US" baseline="0" dirty="0" smtClean="0"/>
              <a:t> </a:t>
            </a:r>
            <a:endParaRPr lang="bg-BG" baseline="0" dirty="0" smtClean="0"/>
          </a:p>
        </p:txBody>
      </p:sp>
    </p:spTree>
    <p:extLst>
      <p:ext uri="{BB962C8B-B14F-4D97-AF65-F5344CB8AC3E}">
        <p14:creationId xmlns:p14="http://schemas.microsoft.com/office/powerpoint/2010/main" val="2785683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11</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r>
              <a:rPr lang="bg-BG" dirty="0" smtClean="0"/>
              <a:t>Така, големият въпрос който следва е - какво</a:t>
            </a:r>
            <a:r>
              <a:rPr lang="bg-BG" baseline="0" dirty="0" smtClean="0"/>
              <a:t> се случва когато нещата са бавни. В случая говорим за </a:t>
            </a:r>
            <a:r>
              <a:rPr lang="en-US" baseline="0" dirty="0" smtClean="0"/>
              <a:t>blocking </a:t>
            </a:r>
            <a:r>
              <a:rPr lang="bg-BG" baseline="0" dirty="0" smtClean="0"/>
              <a:t>и </a:t>
            </a:r>
            <a:r>
              <a:rPr lang="en-US" baseline="0" dirty="0" smtClean="0"/>
              <a:t>blocking behavior, </a:t>
            </a:r>
            <a:r>
              <a:rPr lang="bg-BG" baseline="0" dirty="0" smtClean="0"/>
              <a:t>но под </a:t>
            </a:r>
            <a:r>
              <a:rPr lang="en-US" baseline="0" dirty="0" smtClean="0"/>
              <a:t>blocking </a:t>
            </a:r>
            <a:r>
              <a:rPr lang="bg-BG" baseline="0" dirty="0" smtClean="0"/>
              <a:t>няма точна дефиниция какво в същност е или не е </a:t>
            </a:r>
            <a:r>
              <a:rPr lang="en-US" baseline="0" dirty="0" smtClean="0"/>
              <a:t>blocking</a:t>
            </a:r>
            <a:r>
              <a:rPr lang="bg-BG" baseline="0" dirty="0" smtClean="0"/>
              <a:t> и в повечето пъти се има в предвид, че нещата всъщност са доста бавни. Например извикването на </a:t>
            </a:r>
            <a:r>
              <a:rPr lang="en-US" baseline="0" dirty="0" err="1" smtClean="0"/>
              <a:t>console.log</a:t>
            </a:r>
            <a:r>
              <a:rPr lang="en-US" baseline="0" dirty="0" smtClean="0"/>
              <a:t> </a:t>
            </a:r>
            <a:r>
              <a:rPr lang="bg-BG" baseline="0" dirty="0" smtClean="0"/>
              <a:t>еднократно не е бавно, но </a:t>
            </a:r>
            <a:r>
              <a:rPr lang="en-US" baseline="0" dirty="0" smtClean="0"/>
              <a:t>while </a:t>
            </a:r>
            <a:r>
              <a:rPr lang="bg-BG" baseline="0" dirty="0" smtClean="0"/>
              <a:t>цикъл от 1 до 10 милиарда е бавно, </a:t>
            </a:r>
            <a:r>
              <a:rPr lang="en-US" baseline="0" dirty="0" smtClean="0"/>
              <a:t>network request </a:t>
            </a:r>
            <a:r>
              <a:rPr lang="bg-BG" baseline="0" dirty="0" smtClean="0"/>
              <a:t>са бавни, </a:t>
            </a:r>
            <a:r>
              <a:rPr lang="en-US" baseline="0" dirty="0" smtClean="0"/>
              <a:t>Image requests </a:t>
            </a:r>
            <a:r>
              <a:rPr lang="bg-BG" baseline="0" dirty="0" smtClean="0"/>
              <a:t>са бавни. Нещата които забавят много и са вътре в стека, това се има в предвид под </a:t>
            </a:r>
            <a:r>
              <a:rPr lang="en-US" baseline="0" dirty="0" err="1" smtClean="0"/>
              <a:t>bocking</a:t>
            </a:r>
            <a:r>
              <a:rPr lang="en-US" baseline="0" dirty="0" smtClean="0"/>
              <a:t>.</a:t>
            </a:r>
            <a:endParaRPr lang="en-US" dirty="0"/>
          </a:p>
        </p:txBody>
      </p:sp>
    </p:spTree>
    <p:extLst>
      <p:ext uri="{BB962C8B-B14F-4D97-AF65-F5344CB8AC3E}">
        <p14:creationId xmlns:p14="http://schemas.microsoft.com/office/powerpoint/2010/main" val="3169019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12</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r>
              <a:rPr lang="bg-BG" dirty="0" smtClean="0"/>
              <a:t>Ето</a:t>
            </a:r>
            <a:r>
              <a:rPr lang="bg-BG" baseline="0" dirty="0" smtClean="0"/>
              <a:t> малък пример. </a:t>
            </a:r>
            <a:r>
              <a:rPr lang="en-US" sz="1200" b="0" i="0" kern="1200" baseline="0" dirty="0" smtClean="0">
                <a:solidFill>
                  <a:schemeClr val="tx1"/>
                </a:solidFill>
                <a:effectLst/>
                <a:latin typeface="Times New Roman" pitchFamily="18" charset="0"/>
                <a:ea typeface="ＭＳ Ｐゴシック" pitchFamily="-105" charset="-128"/>
                <a:cs typeface="ＭＳ Ｐゴシック" pitchFamily="-105" charset="-128"/>
              </a:rPr>
              <a:t>L</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et's say we have, this is like a fake bit of code,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getSynchronous</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right, like http</a:t>
            </a:r>
            <a:r>
              <a:rPr lang="en-US" sz="1200" b="0" i="0" kern="1200" baseline="0" dirty="0" smtClean="0">
                <a:solidFill>
                  <a:schemeClr val="tx1"/>
                </a:solidFill>
                <a:effectLst/>
                <a:latin typeface="Times New Roman" pitchFamily="18" charset="0"/>
                <a:ea typeface="ＭＳ Ｐゴシック" pitchFamily="-105" charset="-128"/>
                <a:cs typeface="ＭＳ Ｐゴシック" pitchFamily="-105" charset="-128"/>
              </a:rPr>
              <a:t> request </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is like, AJAX request. What would happen if those were synchronous requests, forget what we know about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async</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callbacks they're synchronous. If we go through it like we have, we call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getSync</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and then we wait, because then we're doing network request, network is relative to computers, are slow, hopefully that network requests completes, we can move on, wait, move on. Wait, and, I mean, this network request might never finish, so ... yeah, I guess I'll go home. Finally those three, you know blocking behaviors complete and we can clear the stack, right. So in a programming language is single threaded you're not using threads like say Ruby, that's what happens, right, we make a network request, we have to just wait till it's done, because we have no way of handling that.</a:t>
            </a:r>
            <a:endParaRPr lang="en-US" dirty="0"/>
          </a:p>
        </p:txBody>
      </p:sp>
    </p:spTree>
    <p:extLst>
      <p:ext uri="{BB962C8B-B14F-4D97-AF65-F5344CB8AC3E}">
        <p14:creationId xmlns:p14="http://schemas.microsoft.com/office/powerpoint/2010/main" val="1966449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13</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Why is this actually a problem? </a:t>
            </a:r>
            <a:r>
              <a:rPr lang="bg-BG" sz="1200" b="0" i="0" kern="1200" dirty="0" smtClean="0">
                <a:solidFill>
                  <a:schemeClr val="tx1"/>
                </a:solidFill>
                <a:effectLst/>
                <a:latin typeface="Times New Roman" pitchFamily="18" charset="0"/>
                <a:ea typeface="ＭＳ Ｐゴシック" pitchFamily="-105" charset="-128"/>
                <a:cs typeface="ＭＳ Ｐゴシック" pitchFamily="-105" charset="-128"/>
              </a:rPr>
              <a:t>Проблемът е защото ние трябва да обработваме множество клиентски заявки едва</a:t>
            </a:r>
            <a:r>
              <a:rPr lang="bg-BG" sz="1200" b="0" i="0" kern="1200" baseline="0" dirty="0" smtClean="0">
                <a:solidFill>
                  <a:schemeClr val="tx1"/>
                </a:solidFill>
                <a:effectLst/>
                <a:latin typeface="Times New Roman" pitchFamily="18" charset="0"/>
                <a:ea typeface="ＭＳ Ｐゴシック" pitchFamily="-105" charset="-128"/>
                <a:cs typeface="ＭＳ Ｐゴシック" pitchFamily="-105" charset="-128"/>
              </a:rPr>
              <a:t> ли не едновременно.</a:t>
            </a:r>
            <a:endParaRPr lang="en-US" dirty="0"/>
          </a:p>
        </p:txBody>
      </p:sp>
    </p:spTree>
    <p:extLst>
      <p:ext uri="{BB962C8B-B14F-4D97-AF65-F5344CB8AC3E}">
        <p14:creationId xmlns:p14="http://schemas.microsoft.com/office/powerpoint/2010/main" val="1487916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14</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I'm faking this out with a big while loop, because it's synchronous, I basically while loop for five seconds before continuing, so if I open up the console here. We can see what happens, so with request foo.com, why this is happening, I can't do anything, right, even the run button hasn't finished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rerendering</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the fact that I clicked it. The browser is blocked, it's stuck, it can't do anything until those requests complete. And then all hell breaks loose because I did some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stuff,it</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figured that out I'd done it, it couldn't actually render it. Couldn't do anything. That's because if that call stack has things on it, and here it's got these yeah, it's still going. We've got the synchronous request, the browser can't do anything else. It can't render, it can't run any other code, it's stuck. Not ideal, right if we want people to have nice fluid UIs, we can't block the stack. </a:t>
            </a:r>
            <a:endParaRPr lang="en-US" dirty="0"/>
          </a:p>
        </p:txBody>
      </p:sp>
    </p:spTree>
    <p:extLst>
      <p:ext uri="{BB962C8B-B14F-4D97-AF65-F5344CB8AC3E}">
        <p14:creationId xmlns:p14="http://schemas.microsoft.com/office/powerpoint/2010/main" val="3692542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15</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So, how do we handle this? Well the simplest solution we're provided with is asynchronous callbacks, there's almost no blocking functions in the browser, equally in node, they're all made asynchronous, which basically means we run some code, give it a callback, and run that later, if you've seen JavaScript you've seen asynchronous callbacks, what does this actually look like.</a:t>
            </a:r>
            <a:endParaRPr lang="en-US" dirty="0" smtClean="0"/>
          </a:p>
          <a:p>
            <a:endParaRPr lang="en-US" dirty="0"/>
          </a:p>
        </p:txBody>
      </p:sp>
    </p:spTree>
    <p:extLst>
      <p:ext uri="{BB962C8B-B14F-4D97-AF65-F5344CB8AC3E}">
        <p14:creationId xmlns:p14="http://schemas.microsoft.com/office/powerpoint/2010/main" val="3622725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16</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02871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17</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et's</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run the code. Console.log hi.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setTimeout</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We know it doesn't run immediately, we know it's going to run in five seconds time, we can't push it on to the stack, somehow it just disappears, we don't have like a way of describing this yet, but we'll come to it. We log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JSConfEU</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clear, five seconds later somehow magically "there" appears on the stack. How does that happen? And that's ‑‑ this is basically where the event loop comes in on concurrency. </a:t>
            </a:r>
            <a:endParaRPr lang="en-US" dirty="0"/>
          </a:p>
        </p:txBody>
      </p:sp>
    </p:spTree>
    <p:extLst>
      <p:ext uri="{BB962C8B-B14F-4D97-AF65-F5344CB8AC3E}">
        <p14:creationId xmlns:p14="http://schemas.microsoft.com/office/powerpoint/2010/main" val="370973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18</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Right, so I've been kind of partially lying do you and telling you that JavaScript can only do one thing at one time. That's true the JavaScript Runtime can only do one thing at one time. It can't make an AJAX request while you're doing other code. It can't do a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setTimeout</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while you're doing another code. The reason we can do things concurrently is that the browser is more than just the Runtime. So, remember this diagram, the JavaScript Runtime can do one thing at a time, but the browser gives us these other things, gives us these we shall APIs, these are effectively threads, you can just make calls to, and those pieces of the browser are aware of this concurrency kicks in. If you're back end person this diagram looks basically identical for node, instead of web APIs we have C++ APIs and the threading is being hidden from you by C++.</a:t>
            </a:r>
            <a:endParaRPr lang="en-US" dirty="0"/>
          </a:p>
        </p:txBody>
      </p:sp>
    </p:spTree>
    <p:extLst>
      <p:ext uri="{BB962C8B-B14F-4D97-AF65-F5344CB8AC3E}">
        <p14:creationId xmlns:p14="http://schemas.microsoft.com/office/powerpoint/2010/main" val="96849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19</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Now we have this picture let's see how this code runs in a more full picture of what a browser looks like. So, same as before, run code, console log hi, logs hi to the console, simple. now we can see what happens when we call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setTimeout</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We are ‑‑ we pass this callback function and a delay to the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setTimeout</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call. Now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setTimeout</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is an API provided to us by the browser, it doesn't live in the V8 source, it's extra stuff we get in that we're running the JavaScript run time in. The browser kicks off a timer for you. And now it's going to handle the count down for you, right, so that means our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setTimeout</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call, itself is now complete, so we can pop off the stack.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JSConfEU</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clear, so, now we've got this timer in the web API, which five seconds later is going to complete. Now the web API can't just start modifying your code, it can't chuck stuff onto the stack when it's ready if it did it would appear randomly in the middle of your code so this is where the task queue or callback queue kicks in. Any of the web APIs pushes the callback on to the task queue when it's done. Finally we get to the event loop, title of the talk, what the heck is the event loop is like the simplest little piece in this whole equation, and it has one very simple job. The event loop's job is to look at the stack and look at the task queue. If the stack is empty it takes the first thing on the queue and pushes it on to the stack which effectively run it. So here we can see that now the stack is clear, there's a callback on the task queue, the event loop runs, it says, oh, I get to do something, pushes the callback on to the stack. Remember it's the stack is like JavaScript land, back inside V8, the callback appears on the stack, run, console.log “there”, and we're done.</a:t>
            </a:r>
            <a:endParaRPr lang="en-US" dirty="0"/>
          </a:p>
        </p:txBody>
      </p:sp>
    </p:spTree>
    <p:extLst>
      <p:ext uri="{BB962C8B-B14F-4D97-AF65-F5344CB8AC3E}">
        <p14:creationId xmlns:p14="http://schemas.microsoft.com/office/powerpoint/2010/main" val="1899982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20</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So, now we can see how this works with probably one of the first encounters you would have had with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Async</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stuff which for some weird reason someone says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says</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you have to call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setTimeout</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zero, ‑‑ okay, you want me to run the function in zero time? Why would I wrap it in a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setTimeout</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Like the first time you run across this, if you're like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me,i</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see it doing something, but I don't know why. The reason is, generally, if you're trying to defer something until the stack is clear. So we know looking at this, if you've written JavaScript, that we're going to see the same result, we're going to see “hi”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JSConf</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and “there” is going to appear at the end. We can see how that happens. The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setTimeout</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zero, now it's going to complete immediately and push it on to the queue, remember what I said about the event loop, it has to wait till the stack is clear before it can push the callback on to the stack, so your stack is going to continue to run, console.log “hi”,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JSConfEU</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and clear, now the event loop can kick in and call your callback. That's like an example of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setTimeout</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zero, is deferring that execution of code, for whatever reason to the end of the stack. Or until stack is clear.</a:t>
            </a:r>
            <a:endParaRPr lang="en-US" dirty="0"/>
          </a:p>
        </p:txBody>
      </p:sp>
    </p:spTree>
    <p:extLst>
      <p:ext uri="{BB962C8B-B14F-4D97-AF65-F5344CB8AC3E}">
        <p14:creationId xmlns:p14="http://schemas.microsoft.com/office/powerpoint/2010/main" val="1671010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0F2CE-DAA7-4DEE-8EED-08DDA41E7B9E}" type="slidenum">
              <a:rPr lang="en-US"/>
              <a:pPr/>
              <a:t>3</a:t>
            </a:fld>
            <a:endParaRPr lang="en-US" dirty="0"/>
          </a:p>
        </p:txBody>
      </p:sp>
      <p:sp>
        <p:nvSpPr>
          <p:cNvPr id="602114" name="Rectangle 2"/>
          <p:cNvSpPr>
            <a:spLocks noGrp="1" noRot="1" noChangeAspect="1" noChangeArrowheads="1" noTextEdit="1"/>
          </p:cNvSpPr>
          <p:nvPr>
            <p:ph type="sldImg"/>
          </p:nvPr>
        </p:nvSpPr>
        <p:spPr>
          <a:xfrm>
            <a:off x="406400" y="696913"/>
            <a:ext cx="6197600" cy="3486150"/>
          </a:xfrm>
          <a:ln/>
        </p:spPr>
      </p:sp>
      <p:sp>
        <p:nvSpPr>
          <p:cNvPr id="60211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bg-BG" baseline="0" dirty="0" smtClean="0"/>
              <a:t>Защо е важно да знаем как работи даден език за програмиране</a:t>
            </a:r>
            <a:r>
              <a:rPr lang="en-US" baseline="0" dirty="0" smtClean="0"/>
              <a:t>? </a:t>
            </a:r>
            <a:r>
              <a:rPr lang="bg-BG" baseline="0" dirty="0" smtClean="0"/>
              <a:t>Ами всъщност е важно но не е задължително.  Но </a:t>
            </a:r>
            <a:r>
              <a:rPr lang="en-US" baseline="0" dirty="0" err="1" smtClean="0"/>
              <a:t>javascript</a:t>
            </a:r>
            <a:r>
              <a:rPr lang="en-US" baseline="0" dirty="0" smtClean="0"/>
              <a:t> </a:t>
            </a:r>
            <a:r>
              <a:rPr lang="bg-BG" baseline="0" dirty="0" smtClean="0"/>
              <a:t>е странен език и много неща в него не изглеждат логични. И за да не търсим излишно логика е по добре да знаем какво в действителност се случва. Нека да разгледаме какво представлява </a:t>
            </a:r>
            <a:r>
              <a:rPr lang="en-US" baseline="0" dirty="0" err="1" smtClean="0"/>
              <a:t>node.js</a:t>
            </a:r>
            <a:r>
              <a:rPr lang="en-US" baseline="0" dirty="0" smtClean="0"/>
              <a:t>.</a:t>
            </a:r>
            <a:endParaRPr lang="en-US" dirty="0"/>
          </a:p>
        </p:txBody>
      </p:sp>
    </p:spTree>
    <p:extLst>
      <p:ext uri="{BB962C8B-B14F-4D97-AF65-F5344CB8AC3E}">
        <p14:creationId xmlns:p14="http://schemas.microsoft.com/office/powerpoint/2010/main" val="3380821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21</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So, all these web APIs work the same way, if we have AJAX request, we make an AJAX request to the URL with a callback, works the same way, oops sorry, console log, “hi”, make an AJAX request, the code for running that AJAX request does not live in JavaScript Runtime but in the browser as a web API, so we spin it up with a callback in the URL, your code can continue to run. Until that XHR request completes, or it may never complete, it's okay, the stack can continue to run, assuming it completes, gets pushed to the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queue,picked</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up by the event loop and it's run. That's all that happens when an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Async</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call happens.</a:t>
            </a:r>
            <a:endParaRPr lang="en-US" dirty="0"/>
          </a:p>
        </p:txBody>
      </p:sp>
    </p:spTree>
    <p:extLst>
      <p:ext uri="{BB962C8B-B14F-4D97-AF65-F5344CB8AC3E}">
        <p14:creationId xmlns:p14="http://schemas.microsoft.com/office/powerpoint/2010/main" val="630090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22</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03604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23</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09310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24</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75300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25</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r>
              <a:rPr lang="en-US" sz="1200" dirty="0" err="1" smtClean="0">
                <a:latin typeface="Consolas" charset="0"/>
                <a:ea typeface="Consolas" charset="0"/>
                <a:cs typeface="Consolas" charset="0"/>
              </a:rPr>
              <a:t>nextTick</a:t>
            </a:r>
            <a:r>
              <a:rPr lang="en-US" sz="1200" dirty="0" smtClean="0">
                <a:latin typeface="Consolas" charset="0"/>
                <a:ea typeface="Consolas" charset="0"/>
                <a:cs typeface="Consolas" charset="0"/>
              </a:rPr>
              <a:t> handlers are run right after each call from C++ into JavaScript. That means that, if your JavaScript code calls </a:t>
            </a:r>
            <a:r>
              <a:rPr lang="en-US" sz="1200" dirty="0" err="1" smtClean="0">
                <a:latin typeface="Consolas" charset="0"/>
                <a:ea typeface="Consolas" charset="0"/>
                <a:cs typeface="Consolas" charset="0"/>
              </a:rPr>
              <a:t>process.nextTick</a:t>
            </a:r>
            <a:r>
              <a:rPr lang="en-US" sz="1200" dirty="0" smtClean="0">
                <a:latin typeface="Consolas" charset="0"/>
                <a:ea typeface="Consolas" charset="0"/>
                <a:cs typeface="Consolas" charset="0"/>
              </a:rPr>
              <a:t>, then the callback will fire as soon as the code runs to completion, but before going back to the event loop. The race is over, and all is good.</a:t>
            </a:r>
          </a:p>
          <a:p>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However, there are programs out in the wild that use recursive calls to </a:t>
            </a:r>
            <a:r>
              <a:rPr lang="en-US" sz="1200" dirty="0" err="1" smtClean="0">
                <a:latin typeface="Consolas" charset="0"/>
                <a:ea typeface="Consolas" charset="0"/>
                <a:cs typeface="Consolas" charset="0"/>
              </a:rPr>
              <a:t>process.nextTick</a:t>
            </a:r>
            <a:r>
              <a:rPr lang="en-US" sz="1200" dirty="0" smtClean="0">
                <a:latin typeface="Consolas" charset="0"/>
                <a:ea typeface="Consolas" charset="0"/>
                <a:cs typeface="Consolas" charset="0"/>
              </a:rPr>
              <a:t> to avoid pre-empting the I/O event loop for long-running jobs. In order to avoid breaking horribly right away, you have to use </a:t>
            </a:r>
            <a:r>
              <a:rPr lang="en-US" sz="1200" dirty="0" err="1" smtClean="0">
                <a:latin typeface="Consolas" charset="0"/>
                <a:ea typeface="Consolas" charset="0"/>
                <a:cs typeface="Consolas" charset="0"/>
              </a:rPr>
              <a:t>setImmediate</a:t>
            </a:r>
            <a:r>
              <a:rPr lang="en-US" sz="1200" dirty="0" smtClean="0">
                <a:latin typeface="Consolas" charset="0"/>
                <a:ea typeface="Consolas" charset="0"/>
                <a:cs typeface="Consolas" charset="0"/>
              </a:rPr>
              <a:t> for these kinds of tasks instead.</a:t>
            </a:r>
          </a:p>
          <a:p>
            <a:endParaRPr lang="en-US" dirty="0"/>
          </a:p>
        </p:txBody>
      </p:sp>
    </p:spTree>
    <p:extLst>
      <p:ext uri="{BB962C8B-B14F-4D97-AF65-F5344CB8AC3E}">
        <p14:creationId xmlns:p14="http://schemas.microsoft.com/office/powerpoint/2010/main" val="2113708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26</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05048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27</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75204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28</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00528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29</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12160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30</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22838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Едно от определенията</a:t>
            </a:r>
            <a:r>
              <a:rPr lang="bg-BG" baseline="0" dirty="0" smtClean="0"/>
              <a:t> какво представлява </a:t>
            </a:r>
            <a:r>
              <a:rPr lang="en-US" baseline="0" dirty="0" err="1" smtClean="0"/>
              <a:t>n</a:t>
            </a:r>
            <a:r>
              <a:rPr lang="en-US" dirty="0" err="1" smtClean="0"/>
              <a:t>ode.js</a:t>
            </a:r>
            <a:r>
              <a:rPr lang="en-US" dirty="0" smtClean="0"/>
              <a:t> </a:t>
            </a:r>
            <a:r>
              <a:rPr lang="bg-BG" dirty="0" smtClean="0"/>
              <a:t>е</a:t>
            </a:r>
            <a:r>
              <a:rPr lang="en-US" dirty="0" smtClean="0"/>
              <a:t>:</a:t>
            </a:r>
            <a:r>
              <a:rPr lang="bg-BG" dirty="0" smtClean="0"/>
              <a:t> </a:t>
            </a:r>
            <a:r>
              <a:rPr lang="en-US" dirty="0" smtClean="0"/>
              <a:t> ”A single-threaded event-driven server-side JavaScript environment based on V8”. </a:t>
            </a:r>
            <a:r>
              <a:rPr lang="en-US" dirty="0" err="1" smtClean="0"/>
              <a:t>Node.js</a:t>
            </a:r>
            <a:r>
              <a:rPr lang="en-US" dirty="0" smtClean="0"/>
              <a:t> </a:t>
            </a:r>
            <a:r>
              <a:rPr lang="bg-BG" dirty="0" smtClean="0"/>
              <a:t>обединява </a:t>
            </a:r>
            <a:r>
              <a:rPr lang="en-US" dirty="0" smtClean="0"/>
              <a:t>stack,</a:t>
            </a:r>
            <a:r>
              <a:rPr lang="en-US" baseline="0" dirty="0" smtClean="0"/>
              <a:t> event loop, callbacks queues, C++ </a:t>
            </a:r>
            <a:r>
              <a:rPr lang="en-US" baseline="0" dirty="0" err="1" smtClean="0"/>
              <a:t>apis</a:t>
            </a:r>
            <a:r>
              <a:rPr lang="en-US" baseline="0" dirty="0" smtClean="0"/>
              <a:t> </a:t>
            </a:r>
            <a:r>
              <a:rPr lang="bg-BG" baseline="0" dirty="0" smtClean="0"/>
              <a:t>и други неща. </a:t>
            </a:r>
            <a:r>
              <a:rPr lang="en-US" baseline="0" dirty="0" smtClean="0"/>
              <a:t>Event-loop-</a:t>
            </a:r>
            <a:r>
              <a:rPr lang="bg-BG" baseline="0" dirty="0" smtClean="0"/>
              <a:t>а изиграва много важна роля в екосистемата на </a:t>
            </a:r>
            <a:r>
              <a:rPr lang="en-US" baseline="0" dirty="0" err="1" smtClean="0"/>
              <a:t>node.js</a:t>
            </a:r>
            <a:r>
              <a:rPr lang="en-US" baseline="0" dirty="0" smtClean="0"/>
              <a:t> </a:t>
            </a:r>
            <a:r>
              <a:rPr lang="bg-BG" baseline="0" dirty="0" smtClean="0"/>
              <a:t>и както ще видим по нататък без </a:t>
            </a:r>
            <a:r>
              <a:rPr lang="en-US" baseline="0" dirty="0" smtClean="0"/>
              <a:t>event-loop</a:t>
            </a:r>
            <a:r>
              <a:rPr lang="bg-BG" baseline="0" dirty="0" smtClean="0"/>
              <a:t> нямаме асинхронен модел. Също така </a:t>
            </a:r>
            <a:r>
              <a:rPr lang="en-US" baseline="0" dirty="0" err="1" smtClean="0"/>
              <a:t>node.js</a:t>
            </a:r>
            <a:r>
              <a:rPr lang="en-US" baseline="0" dirty="0" smtClean="0"/>
              <a:t> </a:t>
            </a:r>
            <a:r>
              <a:rPr lang="bg-BG" baseline="0" dirty="0" smtClean="0"/>
              <a:t>използва </a:t>
            </a:r>
            <a:r>
              <a:rPr lang="en-US" baseline="0" dirty="0" smtClean="0"/>
              <a:t>v8 </a:t>
            </a:r>
            <a:r>
              <a:rPr lang="bg-BG" baseline="0" dirty="0" smtClean="0"/>
              <a:t>за </a:t>
            </a:r>
            <a:r>
              <a:rPr lang="en-US" baseline="0" dirty="0" smtClean="0"/>
              <a:t>runtime-engine. </a:t>
            </a:r>
          </a:p>
          <a:p>
            <a:endParaRPr lang="en-US" baseline="0" dirty="0" smtClean="0"/>
          </a:p>
          <a:p>
            <a:r>
              <a:rPr lang="en-US" sz="1200" b="0" i="0" kern="1200" smtClean="0">
                <a:solidFill>
                  <a:schemeClr val="tx1"/>
                </a:solidFill>
                <a:effectLst/>
                <a:latin typeface="Times New Roman" pitchFamily="18" charset="0"/>
                <a:ea typeface="ＭＳ Ｐゴシック" pitchFamily="-105" charset="-128"/>
                <a:cs typeface="ＭＳ Ｐゴシック" pitchFamily="-105" charset="-128"/>
              </a:rPr>
              <a:t>A call stack is used for several related purposes, but the main reason for having one is to keep track of the point to which each active subroutine should return control when it finishes executing. </a:t>
            </a:r>
          </a:p>
          <a:p>
            <a:endParaRPr lang="en-US" baseline="0" dirty="0" smtClean="0"/>
          </a:p>
          <a:p>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V8 translates JavaScript code into more efficient machine code instead of using an interpreter.</a:t>
            </a:r>
            <a:endParaRPr lang="en-US" dirty="0"/>
          </a:p>
        </p:txBody>
      </p:sp>
      <p:sp>
        <p:nvSpPr>
          <p:cNvPr id="4" name="Slide Number Placeholder 3"/>
          <p:cNvSpPr>
            <a:spLocks noGrp="1"/>
          </p:cNvSpPr>
          <p:nvPr>
            <p:ph type="sldNum" sz="quarter" idx="10"/>
          </p:nvPr>
        </p:nvSpPr>
        <p:spPr/>
        <p:txBody>
          <a:bodyPr/>
          <a:lstStyle/>
          <a:p>
            <a:pPr>
              <a:defRPr/>
            </a:pPr>
            <a:fld id="{0E8FF136-95B6-064A-AAF7-6C8FCD1F69DD}" type="slidenum">
              <a:rPr lang="en-US" smtClean="0"/>
              <a:pPr>
                <a:defRPr/>
              </a:pPr>
              <a:t>4</a:t>
            </a:fld>
            <a:endParaRPr lang="en-US" dirty="0"/>
          </a:p>
        </p:txBody>
      </p:sp>
    </p:spTree>
    <p:extLst>
      <p:ext uri="{BB962C8B-B14F-4D97-AF65-F5344CB8AC3E}">
        <p14:creationId xmlns:p14="http://schemas.microsoft.com/office/powerpoint/2010/main" val="1338439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0F2CE-DAA7-4DEE-8EED-08DDA41E7B9E}" type="slidenum">
              <a:rPr lang="en-US"/>
              <a:pPr/>
              <a:t>31</a:t>
            </a:fld>
            <a:endParaRPr lang="en-US" dirty="0"/>
          </a:p>
        </p:txBody>
      </p:sp>
      <p:sp>
        <p:nvSpPr>
          <p:cNvPr id="602114" name="Rectangle 2"/>
          <p:cNvSpPr>
            <a:spLocks noGrp="1" noRot="1" noChangeAspect="1" noChangeArrowheads="1" noTextEdit="1"/>
          </p:cNvSpPr>
          <p:nvPr>
            <p:ph type="sldImg"/>
          </p:nvPr>
        </p:nvSpPr>
        <p:spPr>
          <a:xfrm>
            <a:off x="406400" y="696913"/>
            <a:ext cx="6197600" cy="3486150"/>
          </a:xfrm>
          <a:ln/>
        </p:spPr>
      </p:sp>
      <p:sp>
        <p:nvSpPr>
          <p:cNvPr id="602115" name="Rectangle 3"/>
          <p:cNvSpPr>
            <a:spLocks noGrp="1" noChangeArrowheads="1"/>
          </p:cNvSpPr>
          <p:nvPr>
            <p:ph type="body" idx="1"/>
          </p:nvPr>
        </p:nvSpPr>
        <p:spPr/>
        <p:txBody>
          <a:bodyPr/>
          <a:lstStyle/>
          <a:p>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Node is know for its ability to handle events and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async</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methods etc. but there are plenty of use-cases where might need to get some flow control in place. So not matter what order the callbacks return in, you would like them to be executed in the right order.</a:t>
            </a:r>
            <a:endParaRPr lang="en-US" dirty="0"/>
          </a:p>
        </p:txBody>
      </p:sp>
    </p:spTree>
    <p:extLst>
      <p:ext uri="{BB962C8B-B14F-4D97-AF65-F5344CB8AC3E}">
        <p14:creationId xmlns:p14="http://schemas.microsoft.com/office/powerpoint/2010/main" val="30666574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32</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096145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33</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871892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34</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299188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35</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491288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36</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54963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37</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343848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38</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27597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39</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19020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40</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80645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V8 </a:t>
            </a:r>
            <a:r>
              <a:rPr lang="bg-BG" dirty="0" smtClean="0"/>
              <a:t>има</a:t>
            </a:r>
            <a:r>
              <a:rPr lang="bg-BG" baseline="0" dirty="0" smtClean="0"/>
              <a:t> </a:t>
            </a:r>
            <a:r>
              <a:rPr lang="en-US" baseline="0" dirty="0" smtClean="0"/>
              <a:t>call-stack </a:t>
            </a:r>
            <a:r>
              <a:rPr lang="bg-BG" baseline="0" dirty="0" smtClean="0"/>
              <a:t>и </a:t>
            </a:r>
            <a:r>
              <a:rPr lang="en-US" baseline="0" dirty="0" smtClean="0"/>
              <a:t>heap. </a:t>
            </a:r>
            <a:r>
              <a:rPr lang="bg-BG" sz="1200" b="0" i="0" kern="1200" dirty="0" smtClean="0">
                <a:solidFill>
                  <a:schemeClr val="tx1"/>
                </a:solidFill>
                <a:effectLst/>
                <a:latin typeface="Times New Roman" pitchFamily="18" charset="0"/>
                <a:ea typeface="ＭＳ Ｐゴシック" pitchFamily="-105" charset="-128"/>
                <a:cs typeface="ＭＳ Ｐゴシック" pitchFamily="-105" charset="-128"/>
              </a:rPr>
              <a:t>Обектите са разпределени в </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heap-a(</a:t>
            </a:r>
            <a:r>
              <a:rPr lang="bg-BG" sz="1200" b="0" i="0" kern="1200" dirty="0" smtClean="0">
                <a:solidFill>
                  <a:schemeClr val="tx1"/>
                </a:solidFill>
                <a:effectLst/>
                <a:latin typeface="Times New Roman" pitchFamily="18" charset="0"/>
                <a:ea typeface="ＭＳ Ｐゴシック" pitchFamily="-105" charset="-128"/>
                <a:cs typeface="ＭＳ Ｐゴシック" pitchFamily="-105" charset="-128"/>
              </a:rPr>
              <a:t>купчина</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a:t>
            </a:r>
            <a:r>
              <a:rPr lang="bg-BG" sz="1200" b="0" i="0" kern="1200" dirty="0" smtClean="0">
                <a:solidFill>
                  <a:schemeClr val="tx1"/>
                </a:solidFill>
                <a:effectLst/>
                <a:latin typeface="Times New Roman" pitchFamily="18" charset="0"/>
                <a:ea typeface="ＭＳ Ｐゴシック" pitchFamily="-105" charset="-128"/>
                <a:cs typeface="ＭＳ Ｐゴシック" pitchFamily="-105" charset="-128"/>
              </a:rPr>
              <a:t>, който е просто име за означаване най-вече на голяма неструктурирана област на паметта.</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a:t>
            </a:r>
            <a:r>
              <a:rPr lang="bg-BG" sz="1200" b="0" i="0" kern="1200" dirty="0" smtClean="0">
                <a:solidFill>
                  <a:schemeClr val="tx1"/>
                </a:solidFill>
                <a:effectLst/>
                <a:latin typeface="Times New Roman" pitchFamily="18" charset="0"/>
                <a:ea typeface="ＭＳ Ｐゴシック" pitchFamily="-105" charset="-128"/>
                <a:cs typeface="ＭＳ Ｐゴシック" pitchFamily="-105" charset="-128"/>
              </a:rPr>
              <a:t>Стекът</a:t>
            </a:r>
            <a:r>
              <a:rPr lang="bg-BG" sz="1200" b="0" i="0" kern="1200" baseline="0" dirty="0" smtClean="0">
                <a:solidFill>
                  <a:schemeClr val="tx1"/>
                </a:solidFill>
                <a:effectLst/>
                <a:latin typeface="Times New Roman" pitchFamily="18" charset="0"/>
                <a:ea typeface="ＭＳ Ｐゴシック" pitchFamily="-105" charset="-128"/>
                <a:cs typeface="ＭＳ Ｐゴシック" pitchFamily="-105" charset="-128"/>
              </a:rPr>
              <a:t> от друга страна е мястото където се държат временни данни с кратък живот. </a:t>
            </a:r>
            <a:r>
              <a:rPr lang="en-US" sz="1200" b="0" i="0" kern="1200" baseline="0" dirty="0" smtClean="0">
                <a:solidFill>
                  <a:schemeClr val="tx1"/>
                </a:solidFill>
                <a:effectLst/>
                <a:latin typeface="Times New Roman" pitchFamily="18" charset="0"/>
                <a:ea typeface="ＭＳ Ｐゴシック" pitchFamily="-105" charset="-128"/>
                <a:cs typeface="ＭＳ Ｐゴシック" pitchFamily="-105" charset="-128"/>
              </a:rPr>
              <a:t>Heap-</a:t>
            </a:r>
            <a:r>
              <a:rPr lang="bg-BG" sz="1200" b="0" i="0" kern="1200" baseline="0" dirty="0" smtClean="0">
                <a:solidFill>
                  <a:schemeClr val="tx1"/>
                </a:solidFill>
                <a:effectLst/>
                <a:latin typeface="Times New Roman" pitchFamily="18" charset="0"/>
                <a:ea typeface="ＭＳ Ｐゴシック" pitchFamily="-105" charset="-128"/>
                <a:cs typeface="ＭＳ Ｐゴシック" pitchFamily="-105" charset="-128"/>
              </a:rPr>
              <a:t>а няма да го разглеждаме в конкретната лекция, като ще обърнем голямо внимание на стекът.</a:t>
            </a:r>
            <a:endParaRPr lang="en-US" dirty="0"/>
          </a:p>
        </p:txBody>
      </p:sp>
      <p:sp>
        <p:nvSpPr>
          <p:cNvPr id="4" name="Slide Number Placeholder 3"/>
          <p:cNvSpPr>
            <a:spLocks noGrp="1"/>
          </p:cNvSpPr>
          <p:nvPr>
            <p:ph type="sldNum" sz="quarter" idx="10"/>
          </p:nvPr>
        </p:nvSpPr>
        <p:spPr/>
        <p:txBody>
          <a:bodyPr/>
          <a:lstStyle/>
          <a:p>
            <a:pPr>
              <a:defRPr/>
            </a:pPr>
            <a:fld id="{0E8FF136-95B6-064A-AAF7-6C8FCD1F69DD}" type="slidenum">
              <a:rPr lang="en-US" smtClean="0"/>
              <a:pPr>
                <a:defRPr/>
              </a:pPr>
              <a:t>5</a:t>
            </a:fld>
            <a:endParaRPr lang="en-US" dirty="0"/>
          </a:p>
        </p:txBody>
      </p:sp>
    </p:spTree>
    <p:extLst>
      <p:ext uri="{BB962C8B-B14F-4D97-AF65-F5344CB8AC3E}">
        <p14:creationId xmlns:p14="http://schemas.microsoft.com/office/powerpoint/2010/main" val="1714049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41</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594617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42</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032759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43</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835999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44</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481988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45</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606910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46</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19425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47</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761277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48</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545365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49</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494665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50</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r>
              <a:rPr lang="en-US" sz="1200" dirty="0" smtClean="0"/>
              <a:t>1. Generator function itself does not do anything but return a generator, in the case above, </a:t>
            </a:r>
            <a:r>
              <a:rPr lang="en-US" sz="1200" dirty="0" smtClean="0">
                <a:solidFill>
                  <a:srgbClr val="002060"/>
                </a:solidFill>
              </a:rPr>
              <a:t>gen</a:t>
            </a:r>
            <a:r>
              <a:rPr lang="en-US" sz="1200" dirty="0" smtClean="0"/>
              <a:t>. No console output here because only after the returned </a:t>
            </a:r>
          </a:p>
          <a:p>
            <a:r>
              <a:rPr lang="en-US" sz="1200" i="1" dirty="0" smtClean="0"/>
              <a:t>generator</a:t>
            </a:r>
            <a:r>
              <a:rPr lang="en-US" sz="1200" dirty="0" smtClean="0"/>
              <a:t>'s </a:t>
            </a:r>
            <a:r>
              <a:rPr lang="en-US" sz="1200" dirty="0" smtClean="0">
                <a:solidFill>
                  <a:srgbClr val="002060"/>
                </a:solidFill>
              </a:rPr>
              <a:t>next</a:t>
            </a:r>
            <a:r>
              <a:rPr lang="en-US" sz="1200" dirty="0" smtClean="0"/>
              <a:t> method is called the body of </a:t>
            </a:r>
            <a:r>
              <a:rPr lang="en-US" sz="1200" i="1" dirty="0" smtClean="0"/>
              <a:t>generator function</a:t>
            </a:r>
            <a:r>
              <a:rPr lang="en-US" sz="1200" dirty="0" smtClean="0"/>
              <a:t> will run. Generator has several methods, of which the most important one is </a:t>
            </a:r>
            <a:r>
              <a:rPr lang="en-US" sz="1200" dirty="0" smtClean="0">
                <a:solidFill>
                  <a:srgbClr val="002060"/>
                </a:solidFill>
              </a:rPr>
              <a:t>next</a:t>
            </a:r>
            <a:r>
              <a:rPr lang="en-US" sz="1200" dirty="0" smtClean="0"/>
              <a:t>. </a:t>
            </a:r>
          </a:p>
          <a:p>
            <a:r>
              <a:rPr lang="en-US" sz="1200" dirty="0" smtClean="0">
                <a:solidFill>
                  <a:srgbClr val="002060"/>
                </a:solidFill>
              </a:rPr>
              <a:t>next</a:t>
            </a:r>
            <a:r>
              <a:rPr lang="en-US" sz="1200" dirty="0" smtClean="0"/>
              <a:t> runs the code and returns the </a:t>
            </a:r>
            <a:r>
              <a:rPr lang="en-US" sz="1200" i="1" dirty="0" smtClean="0"/>
              <a:t>generator result</a:t>
            </a:r>
            <a:r>
              <a:rPr lang="en-US" sz="1200" dirty="0" smtClean="0"/>
              <a:t>.</a:t>
            </a:r>
          </a:p>
          <a:p>
            <a:endParaRPr lang="en-US" sz="1200" dirty="0" smtClean="0">
              <a:solidFill>
                <a:srgbClr val="002060"/>
              </a:solidFill>
            </a:endParaRPr>
          </a:p>
          <a:p>
            <a:r>
              <a:rPr lang="en-US" sz="1200" dirty="0" smtClean="0">
                <a:solidFill>
                  <a:srgbClr val="002060"/>
                </a:solidFill>
              </a:rPr>
              <a:t>2. ret </a:t>
            </a:r>
            <a:r>
              <a:rPr lang="en-US" sz="1200" dirty="0" smtClean="0"/>
              <a:t>above is </a:t>
            </a:r>
            <a:r>
              <a:rPr lang="en-US" sz="1200" i="1" dirty="0" smtClean="0"/>
              <a:t>generator result</a:t>
            </a:r>
            <a:r>
              <a:rPr lang="en-US" sz="1200" dirty="0" smtClean="0"/>
              <a:t>. It has two property: value, the value you </a:t>
            </a:r>
            <a:r>
              <a:rPr lang="en-US" sz="1200" dirty="0" smtClean="0">
                <a:solidFill>
                  <a:srgbClr val="002060"/>
                </a:solidFill>
              </a:rPr>
              <a:t>yield</a:t>
            </a:r>
            <a:r>
              <a:rPr lang="en-US" sz="1200" dirty="0" smtClean="0"/>
              <a:t> in </a:t>
            </a:r>
            <a:r>
              <a:rPr lang="en-US" sz="1200" i="1" dirty="0" smtClean="0"/>
              <a:t>generator function</a:t>
            </a:r>
            <a:r>
              <a:rPr lang="en-US" sz="1200" dirty="0" smtClean="0"/>
              <a:t>, and done, a flag indicating </a:t>
            </a:r>
          </a:p>
          <a:p>
            <a:r>
              <a:rPr lang="en-US" sz="1200" dirty="0" smtClean="0"/>
              <a:t>whether the </a:t>
            </a:r>
            <a:r>
              <a:rPr lang="en-US" sz="1200" i="1" dirty="0" smtClean="0"/>
              <a:t>generator function</a:t>
            </a:r>
            <a:r>
              <a:rPr lang="en-US" sz="1200" dirty="0" smtClean="0"/>
              <a:t> return.</a:t>
            </a:r>
          </a:p>
          <a:p>
            <a:endParaRPr lang="en-US" sz="1200" kern="1200" dirty="0" smtClean="0">
              <a:solidFill>
                <a:schemeClr val="tx1"/>
              </a:solidFill>
              <a:latin typeface="Times New Roman" pitchFamily="18" charset="0"/>
              <a:ea typeface="ＭＳ Ｐゴシック" pitchFamily="-105" charset="-128"/>
              <a:cs typeface="ＭＳ Ｐゴシック" pitchFamily="-105" charset="-128"/>
            </a:endParaRPr>
          </a:p>
          <a:p>
            <a:r>
              <a:rPr lang="en-US" sz="1200" kern="1200" dirty="0" smtClean="0">
                <a:solidFill>
                  <a:schemeClr val="tx1"/>
                </a:solidFill>
                <a:latin typeface="Times New Roman" pitchFamily="18" charset="0"/>
                <a:ea typeface="ＭＳ Ｐゴシック" pitchFamily="-105" charset="-128"/>
                <a:cs typeface="ＭＳ Ｐゴシック" pitchFamily="-105" charset="-128"/>
              </a:rPr>
              <a:t>3. </a:t>
            </a:r>
            <a:r>
              <a:rPr lang="en-US" sz="1200" dirty="0" smtClean="0"/>
              <a:t>Generator has two features:</a:t>
            </a:r>
          </a:p>
          <a:p>
            <a:pPr marL="171450" indent="-171450">
              <a:buFont typeface="Arial" charset="0"/>
              <a:buChar char="•"/>
            </a:pPr>
            <a:r>
              <a:rPr lang="en-US" sz="1200" dirty="0" smtClean="0"/>
              <a:t>one can choose to jump out of a function and let outer code to determine when to jump back into the function.</a:t>
            </a:r>
          </a:p>
          <a:p>
            <a:pPr marL="171450" indent="-171450">
              <a:buFont typeface="Arial" charset="0"/>
              <a:buChar char="•"/>
            </a:pPr>
            <a:r>
              <a:rPr lang="en-US" sz="1200" dirty="0" smtClean="0"/>
              <a:t>the control of asynchronous call can be done outside of your code</a:t>
            </a:r>
          </a:p>
          <a:p>
            <a:pPr marL="171450" indent="-171450">
              <a:buFont typeface="Arial" charset="0"/>
              <a:buChar char="•"/>
            </a:pPr>
            <a:endParaRPr lang="en-US" sz="1200" dirty="0" smtClean="0"/>
          </a:p>
          <a:p>
            <a:r>
              <a:rPr lang="en-US" sz="1200" dirty="0" smtClean="0"/>
              <a:t>In code, </a:t>
            </a:r>
            <a:r>
              <a:rPr lang="en-US" sz="1200" dirty="0" smtClean="0">
                <a:solidFill>
                  <a:srgbClr val="002060"/>
                </a:solidFill>
              </a:rPr>
              <a:t>yield</a:t>
            </a:r>
            <a:r>
              <a:rPr lang="en-US" sz="1200" dirty="0" smtClean="0"/>
              <a:t> jumps outside of function, and </a:t>
            </a:r>
            <a:r>
              <a:rPr lang="en-US" sz="1200" dirty="0" smtClean="0">
                <a:solidFill>
                  <a:srgbClr val="002060"/>
                </a:solidFill>
              </a:rPr>
              <a:t>next(</a:t>
            </a:r>
            <a:r>
              <a:rPr lang="en-US" sz="1200" dirty="0" err="1" smtClean="0">
                <a:solidFill>
                  <a:srgbClr val="002060"/>
                </a:solidFill>
              </a:rPr>
              <a:t>val</a:t>
            </a:r>
            <a:r>
              <a:rPr lang="en-US" sz="1200" dirty="0" smtClean="0">
                <a:solidFill>
                  <a:srgbClr val="002060"/>
                </a:solidFill>
              </a:rPr>
              <a:t>)</a:t>
            </a:r>
            <a:r>
              <a:rPr lang="en-US" sz="1200" dirty="0" smtClean="0"/>
              <a:t> jumps back to the function and pass value back into the function. </a:t>
            </a:r>
          </a:p>
          <a:p>
            <a:r>
              <a:rPr lang="en-US" sz="1200" dirty="0" smtClean="0"/>
              <a:t>Outside code can handle asynchronous call and decide proper time to switch to your own code.</a:t>
            </a:r>
          </a:p>
          <a:p>
            <a:endParaRPr lang="en-US" sz="1200" kern="1200" dirty="0" smtClean="0">
              <a:solidFill>
                <a:schemeClr val="tx1"/>
              </a:solidFill>
              <a:latin typeface="Times New Roman" pitchFamily="18" charset="0"/>
              <a:ea typeface="ＭＳ Ｐゴシック" pitchFamily="-105" charset="-128"/>
              <a:cs typeface="ＭＳ Ｐゴシック" pitchFamily="-105" charset="-128"/>
            </a:endParaRPr>
          </a:p>
          <a:p>
            <a:endParaRPr lang="en-US" sz="1200" kern="1200" dirty="0" smtClean="0">
              <a:solidFill>
                <a:schemeClr val="tx1"/>
              </a:solidFill>
              <a:latin typeface="Times New Roman" pitchFamily="18" charset="0"/>
              <a:ea typeface="ＭＳ Ｐゴシック" pitchFamily="-105" charset="-128"/>
              <a:cs typeface="ＭＳ Ｐゴシック" pitchFamily="-105" charset="-128"/>
            </a:endParaRPr>
          </a:p>
          <a:p>
            <a:endParaRPr lang="en-US" dirty="0"/>
          </a:p>
        </p:txBody>
      </p:sp>
    </p:spTree>
    <p:extLst>
      <p:ext uri="{BB962C8B-B14F-4D97-AF65-F5344CB8AC3E}">
        <p14:creationId xmlns:p14="http://schemas.microsoft.com/office/powerpoint/2010/main" val="33715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6</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r>
              <a:rPr lang="bg-BG" dirty="0" smtClean="0"/>
              <a:t>Ето една друга диаграма където освен стекът и </a:t>
            </a:r>
            <a:r>
              <a:rPr lang="en-US" dirty="0" smtClean="0"/>
              <a:t>heap-</a:t>
            </a:r>
            <a:r>
              <a:rPr lang="bg-BG" dirty="0" err="1" smtClean="0"/>
              <a:t>ът</a:t>
            </a:r>
            <a:r>
              <a:rPr lang="bg-BG" dirty="0" smtClean="0"/>
              <a:t>,</a:t>
            </a:r>
            <a:r>
              <a:rPr lang="bg-BG" baseline="0" dirty="0" smtClean="0"/>
              <a:t> които са част от </a:t>
            </a:r>
            <a:r>
              <a:rPr lang="en-US" baseline="0" dirty="0" smtClean="0"/>
              <a:t>v8 </a:t>
            </a:r>
            <a:r>
              <a:rPr lang="bg-BG" baseline="0" dirty="0" smtClean="0"/>
              <a:t>можем да видим как са свързани с </a:t>
            </a:r>
            <a:r>
              <a:rPr lang="en-US" baseline="0" dirty="0" smtClean="0"/>
              <a:t>C++ </a:t>
            </a:r>
            <a:r>
              <a:rPr lang="en-US" baseline="0" dirty="0" err="1" smtClean="0"/>
              <a:t>api</a:t>
            </a:r>
            <a:r>
              <a:rPr lang="en-US" baseline="0" dirty="0" smtClean="0"/>
              <a:t>-</a:t>
            </a:r>
            <a:r>
              <a:rPr lang="bg-BG" baseline="0" dirty="0" smtClean="0"/>
              <a:t>тата, с </a:t>
            </a:r>
            <a:r>
              <a:rPr lang="en-US" baseline="0" dirty="0" smtClean="0"/>
              <a:t>event-loop-a </a:t>
            </a:r>
            <a:r>
              <a:rPr lang="bg-BG" baseline="0" dirty="0" smtClean="0"/>
              <a:t>и с </a:t>
            </a:r>
            <a:r>
              <a:rPr lang="en-US" baseline="0" dirty="0" smtClean="0"/>
              <a:t>callback queue-</a:t>
            </a:r>
            <a:r>
              <a:rPr lang="bg-BG" baseline="0" dirty="0" smtClean="0"/>
              <a:t>то. Имайте в предвид, че </a:t>
            </a:r>
            <a:r>
              <a:rPr lang="en-US" baseline="0" dirty="0" err="1" smtClean="0"/>
              <a:t>node.js</a:t>
            </a:r>
            <a:r>
              <a:rPr lang="en-US" baseline="0" dirty="0" smtClean="0"/>
              <a:t> </a:t>
            </a:r>
            <a:r>
              <a:rPr lang="bg-BG" baseline="0" dirty="0" smtClean="0"/>
              <a:t>има повече от едно </a:t>
            </a:r>
            <a:r>
              <a:rPr lang="en-US" baseline="0" dirty="0" smtClean="0"/>
              <a:t>callback queue, </a:t>
            </a:r>
            <a:r>
              <a:rPr lang="bg-BG" baseline="0" dirty="0" smtClean="0"/>
              <a:t>но за момента, ще разгледаме само това, което също го има в </a:t>
            </a:r>
            <a:r>
              <a:rPr lang="en-US" baseline="0" dirty="0" smtClean="0"/>
              <a:t>web-browser-</a:t>
            </a:r>
            <a:r>
              <a:rPr lang="bg-BG" baseline="0" dirty="0" err="1" smtClean="0"/>
              <a:t>ите</a:t>
            </a:r>
            <a:r>
              <a:rPr lang="bg-BG" baseline="0" dirty="0" smtClean="0"/>
              <a:t> и което се използва по същият начин.</a:t>
            </a:r>
            <a:endParaRPr lang="en-US" dirty="0"/>
          </a:p>
        </p:txBody>
      </p:sp>
    </p:spTree>
    <p:extLst>
      <p:ext uri="{BB962C8B-B14F-4D97-AF65-F5344CB8AC3E}">
        <p14:creationId xmlns:p14="http://schemas.microsoft.com/office/powerpoint/2010/main" val="16921191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51</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156802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52</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951391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53</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915487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54</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307148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55</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651489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56</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727485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57</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1. </a:t>
            </a:r>
            <a:r>
              <a:rPr lang="en-US" sz="1200" dirty="0" smtClean="0"/>
              <a:t>This cognitive overhead creates a barrier to entry for newcomers to programming and the language and even causes frequent heartburn for those of us who have been using the language a while.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2. </a:t>
            </a:r>
            <a:r>
              <a:rPr lang="en-US" sz="1200" smtClean="0"/>
              <a:t>Return statements are widely used and pretty intuitive in other languages but unfortunately we’re unable to use them as much as we’d like in JavaScript because they don’t work well with JavaScript’s asynchronous nature.</a:t>
            </a:r>
          </a:p>
          <a:p>
            <a:endParaRPr lang="en-US" dirty="0"/>
          </a:p>
        </p:txBody>
      </p:sp>
    </p:spTree>
    <p:extLst>
      <p:ext uri="{BB962C8B-B14F-4D97-AF65-F5344CB8AC3E}">
        <p14:creationId xmlns:p14="http://schemas.microsoft.com/office/powerpoint/2010/main" val="18866100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58</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780515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59</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966064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60</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13661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7</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r>
              <a:rPr lang="en-US" dirty="0" smtClean="0"/>
              <a:t>1. </a:t>
            </a:r>
            <a:r>
              <a:rPr lang="bg-BG" dirty="0" smtClean="0"/>
              <a:t>Така,</a:t>
            </a:r>
            <a:r>
              <a:rPr lang="bg-BG" baseline="0" dirty="0" smtClean="0"/>
              <a:t> </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JavaScript is a single threaded programming language, single threaded Runtime, it has a single call stack. And it can do one thing at a time, that's what a single thread means, the program can run one piece of code at a time. </a:t>
            </a:r>
          </a:p>
          <a:p>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2.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Node.js</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uses a single thread any time it is running the JavaScript in your application. Tasks that are asynchronous (network, filesystem, etc.) are all handled on separate threads automatically for you. This means that you get much of the usefulness of a multithreaded application without having to worry about all of the trouble that comes with locking resources and what not.</a:t>
            </a:r>
          </a:p>
          <a:p>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3. The reason Node is often quoted as being faster than servers like Apache is that it doesn't create a thread and all of the resources with it to handling requests. In Apache, most of the time, that thread handling requests is waiting on network or filesystem data. While it does this, it is wasting resources. With Node, only one thread processes those requests (in your application).</a:t>
            </a:r>
          </a:p>
          <a:p>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4. This is great for some things, but if you have a lot of processing to do, Node would not be effective as it can really only handle a single request at a time in these situations. A single instance of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Node.js</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runs in a single thread. To take advantage of multi-core systems the user will sometimes want to launch an additional process of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Node.js</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processes to handle the load.</a:t>
            </a:r>
            <a:r>
              <a:rPr lang="en-US" sz="1200" b="0" i="0" kern="1200" baseline="0" dirty="0" smtClean="0">
                <a:solidFill>
                  <a:schemeClr val="tx1"/>
                </a:solidFill>
                <a:effectLst/>
                <a:latin typeface="Times New Roman" pitchFamily="18" charset="0"/>
                <a:ea typeface="ＭＳ Ｐゴシック" pitchFamily="-105" charset="-128"/>
                <a:cs typeface="ＭＳ Ｐゴシック" pitchFamily="-105" charset="-128"/>
              </a:rPr>
              <a:t> </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The </a:t>
            </a:r>
            <a:r>
              <a:rPr lang="en-US" sz="1200" i="1" dirty="0" err="1" smtClean="0"/>
              <a:t>child_process</a:t>
            </a:r>
            <a:r>
              <a:rPr lang="en-US" sz="1200" dirty="0" smtClean="0"/>
              <a:t>  and </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cluster modules allows you to easily create child processes that all share server ports.</a:t>
            </a:r>
          </a:p>
          <a:p>
            <a:endPar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endParaRPr>
          </a:p>
          <a:p>
            <a:r>
              <a:rPr lang="bg-BG" sz="1200" b="0" i="0" kern="1200" dirty="0" smtClean="0">
                <a:solidFill>
                  <a:schemeClr val="tx1"/>
                </a:solidFill>
                <a:effectLst/>
                <a:latin typeface="Times New Roman" pitchFamily="18" charset="0"/>
                <a:ea typeface="ＭＳ Ｐゴシック" pitchFamily="-105" charset="-128"/>
                <a:cs typeface="ＭＳ Ｐゴシック" pitchFamily="-105" charset="-128"/>
              </a:rPr>
              <a:t>В</a:t>
            </a:r>
            <a:r>
              <a:rPr lang="bg-BG" sz="1200" b="0" i="0" kern="1200" baseline="0" dirty="0" smtClean="0">
                <a:solidFill>
                  <a:schemeClr val="tx1"/>
                </a:solidFill>
                <a:effectLst/>
                <a:latin typeface="Times New Roman" pitchFamily="18" charset="0"/>
                <a:ea typeface="ＭＳ Ｐゴシック" pitchFamily="-105" charset="-128"/>
                <a:cs typeface="ＭＳ Ｐゴシック" pitchFamily="-105" charset="-128"/>
              </a:rPr>
              <a:t> днешната лекция обаче няма да говорим за </a:t>
            </a:r>
            <a:r>
              <a:rPr lang="en-US" sz="1200" b="0" i="0" kern="1200" baseline="0" dirty="0" smtClean="0">
                <a:solidFill>
                  <a:schemeClr val="tx1"/>
                </a:solidFill>
                <a:effectLst/>
                <a:latin typeface="Times New Roman" pitchFamily="18" charset="0"/>
                <a:ea typeface="ＭＳ Ｐゴシック" pitchFamily="-105" charset="-128"/>
                <a:cs typeface="ＭＳ Ｐゴシック" pitchFamily="-105" charset="-128"/>
              </a:rPr>
              <a:t>scaling </a:t>
            </a:r>
            <a:r>
              <a:rPr lang="en-US" sz="1200" b="0" i="0" kern="1200" baseline="0" dirty="0" err="1" smtClean="0">
                <a:solidFill>
                  <a:schemeClr val="tx1"/>
                </a:solidFill>
                <a:effectLst/>
                <a:latin typeface="Times New Roman" pitchFamily="18" charset="0"/>
                <a:ea typeface="ＭＳ Ｐゴシック" pitchFamily="-105" charset="-128"/>
                <a:cs typeface="ＭＳ Ｐゴシック" pitchFamily="-105" charset="-128"/>
              </a:rPr>
              <a:t>node.js</a:t>
            </a:r>
            <a:r>
              <a:rPr lang="en-US" sz="1200" b="0" i="0" kern="1200" baseline="0" dirty="0" smtClean="0">
                <a:solidFill>
                  <a:schemeClr val="tx1"/>
                </a:solidFill>
                <a:effectLst/>
                <a:latin typeface="Times New Roman" pitchFamily="18" charset="0"/>
                <a:ea typeface="ＭＳ Ｐゴシック" pitchFamily="-105" charset="-128"/>
                <a:cs typeface="ＭＳ Ｐゴシック" pitchFamily="-105" charset="-128"/>
              </a:rPr>
              <a:t>. </a:t>
            </a:r>
            <a:r>
              <a:rPr lang="bg-BG" sz="1200" b="0" i="0" kern="1200" baseline="0" dirty="0" smtClean="0">
                <a:solidFill>
                  <a:schemeClr val="tx1"/>
                </a:solidFill>
                <a:effectLst/>
                <a:latin typeface="Times New Roman" pitchFamily="18" charset="0"/>
                <a:ea typeface="ＭＳ Ｐゴシック" pitchFamily="-105" charset="-128"/>
                <a:cs typeface="ＭＳ Ｐゴシック" pitchFamily="-105" charset="-128"/>
              </a:rPr>
              <a:t>Просто ги споменавам, че ги има и че съществуват като варианти.</a:t>
            </a:r>
            <a:endPar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endParaRPr>
          </a:p>
          <a:p>
            <a:endParaRPr lang="en-US" dirty="0"/>
          </a:p>
        </p:txBody>
      </p:sp>
    </p:spTree>
    <p:extLst>
      <p:ext uri="{BB962C8B-B14F-4D97-AF65-F5344CB8AC3E}">
        <p14:creationId xmlns:p14="http://schemas.microsoft.com/office/powerpoint/2010/main" val="14057573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61</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136785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62</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40770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8</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r>
              <a:rPr lang="bg-BG" dirty="0" smtClean="0"/>
              <a:t>Така, нека се опитаме да визуализираме,</a:t>
            </a:r>
            <a:r>
              <a:rPr lang="bg-BG" baseline="0" dirty="0" smtClean="0"/>
              <a:t> какво представлява един процес и как работи той в този конкретен пример:</a:t>
            </a:r>
          </a:p>
          <a:p>
            <a:endParaRPr lang="bg-BG" baseline="0" dirty="0" smtClean="0"/>
          </a:p>
          <a:p>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I have some code like this on your left, we've got a few functions, a function multiplier which multiplies two numbers, square which calls multiply with the same number twice, a function which prints the square of a number of calling square and then calling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console.log</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and then at the bottom of our file we actually run print square, this code all good? Make sense? Cool. So, if we run this, well, I should back up a step, so the call stack is basically ‑‑ it's a data structure which records basically where in the program we are, if we step into a function, we put something on to the stack, if we return from a function, we pop off the top of the stack that's all the stack can do, ‑‑ so if you run this file, there's kind of a main function, right, like the file itself, so, we push that on to the stack. Then we have some function definitions, they're just like defining the state of the world, and finally we got to print square, right, so print square is a function call, so we push that on to the stack, and immediately inside print square, push on to the stack, which calls multiply, now we have a return statement, we multiply A and B and we return, when we return we pop something off the stack, so, pop, multiplier of the stack, returning to square, return to print square,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console.log</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there's no return, it's implicit, because we got to the end of the function, and we're done so that's like a visualization of the call stalk, does that make sense? </a:t>
            </a:r>
            <a:endParaRPr lang="bg-BG" baseline="0" dirty="0" smtClean="0"/>
          </a:p>
          <a:p>
            <a:endParaRPr lang="en-US" dirty="0"/>
          </a:p>
        </p:txBody>
      </p:sp>
    </p:spTree>
    <p:extLst>
      <p:ext uri="{BB962C8B-B14F-4D97-AF65-F5344CB8AC3E}">
        <p14:creationId xmlns:p14="http://schemas.microsoft.com/office/powerpoint/2010/main" val="866286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9</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r>
              <a:rPr lang="bg-BG" dirty="0" smtClean="0"/>
              <a:t>Даже и да не сте виждали</a:t>
            </a:r>
            <a:r>
              <a:rPr lang="bg-BG" baseline="0" dirty="0" smtClean="0"/>
              <a:t> стек преди най-вероятно ще видите нещо подобно в </a:t>
            </a:r>
            <a:r>
              <a:rPr lang="en-US" baseline="0" dirty="0" err="1" smtClean="0"/>
              <a:t>node.js</a:t>
            </a:r>
            <a:r>
              <a:rPr lang="en-US" baseline="0" dirty="0" smtClean="0"/>
              <a:t> </a:t>
            </a:r>
            <a:r>
              <a:rPr lang="bg-BG" baseline="0" dirty="0" smtClean="0"/>
              <a:t>като гръмне някоя грешка. В </a:t>
            </a:r>
            <a:r>
              <a:rPr lang="en-US" baseline="0" dirty="0" smtClean="0"/>
              <a:t>Chrome </a:t>
            </a:r>
            <a:r>
              <a:rPr lang="bg-BG" baseline="0" dirty="0" smtClean="0"/>
              <a:t>изгледът би бил подобен. Така, в случая </a:t>
            </a:r>
            <a:r>
              <a:rPr lang="en-US" baseline="0" dirty="0" err="1" smtClean="0"/>
              <a:t>baz</a:t>
            </a:r>
            <a:r>
              <a:rPr lang="en-US" baseline="0" dirty="0" smtClean="0"/>
              <a:t> </a:t>
            </a:r>
            <a:r>
              <a:rPr lang="bg-BG" baseline="0" dirty="0" smtClean="0"/>
              <a:t>извиква </a:t>
            </a:r>
            <a:r>
              <a:rPr lang="en-US" baseline="0" dirty="0" smtClean="0"/>
              <a:t>bar, </a:t>
            </a:r>
            <a:r>
              <a:rPr lang="bg-BG" baseline="0" dirty="0" smtClean="0"/>
              <a:t>която извиква </a:t>
            </a:r>
            <a:r>
              <a:rPr lang="en-US" baseline="0" dirty="0" smtClean="0"/>
              <a:t>foo, </a:t>
            </a:r>
            <a:r>
              <a:rPr lang="bg-BG" baseline="0" dirty="0" smtClean="0"/>
              <a:t>която хвърля грешка. Снимката е </a:t>
            </a:r>
            <a:r>
              <a:rPr lang="en-US" baseline="0" dirty="0" smtClean="0"/>
              <a:t>snapshot </a:t>
            </a:r>
            <a:r>
              <a:rPr lang="bg-BG" baseline="0" dirty="0" smtClean="0"/>
              <a:t>на конзолата.</a:t>
            </a:r>
            <a:endParaRPr lang="en-US" dirty="0"/>
          </a:p>
        </p:txBody>
      </p:sp>
    </p:spTree>
    <p:extLst>
      <p:ext uri="{BB962C8B-B14F-4D97-AF65-F5344CB8AC3E}">
        <p14:creationId xmlns:p14="http://schemas.microsoft.com/office/powerpoint/2010/main" val="271822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10</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r>
              <a:rPr lang="bg-BG" dirty="0" smtClean="0"/>
              <a:t>Ако се чували</a:t>
            </a:r>
            <a:r>
              <a:rPr lang="bg-BG" baseline="0" dirty="0" smtClean="0"/>
              <a:t> терминът препълване на стекът следващото е пример на това. Имаме функция </a:t>
            </a:r>
            <a:r>
              <a:rPr lang="en-US" baseline="0" dirty="0" smtClean="0"/>
              <a:t>foo,</a:t>
            </a:r>
            <a:r>
              <a:rPr lang="bg-BG" baseline="0" dirty="0" smtClean="0"/>
              <a:t> която извиква </a:t>
            </a:r>
            <a:r>
              <a:rPr lang="en-US" baseline="0" dirty="0" smtClean="0"/>
              <a:t>foo, </a:t>
            </a:r>
            <a:r>
              <a:rPr lang="bg-BG" baseline="0" dirty="0" smtClean="0"/>
              <a:t>т.е. рекурсивно – себе си. И в случая </a:t>
            </a:r>
            <a:r>
              <a:rPr lang="en-US" baseline="0" dirty="0" err="1" smtClean="0"/>
              <a:t>node.js</a:t>
            </a:r>
            <a:r>
              <a:rPr lang="bg-BG" baseline="0" dirty="0" smtClean="0"/>
              <a:t> ти казва – едва ли наистина си </a:t>
            </a:r>
            <a:r>
              <a:rPr lang="bg-BG" baseline="0" dirty="0" err="1" smtClean="0"/>
              <a:t>искъл</a:t>
            </a:r>
            <a:r>
              <a:rPr lang="bg-BG" baseline="0" dirty="0" smtClean="0"/>
              <a:t> да викнеш </a:t>
            </a:r>
            <a:r>
              <a:rPr lang="en-US" baseline="0" dirty="0" smtClean="0"/>
              <a:t>foo </a:t>
            </a:r>
            <a:r>
              <a:rPr lang="bg-BG" baseline="0" dirty="0" smtClean="0"/>
              <a:t>16000 пъти.</a:t>
            </a:r>
            <a:endParaRPr lang="en-US" dirty="0"/>
          </a:p>
        </p:txBody>
      </p:sp>
    </p:spTree>
    <p:extLst>
      <p:ext uri="{BB962C8B-B14F-4D97-AF65-F5344CB8AC3E}">
        <p14:creationId xmlns:p14="http://schemas.microsoft.com/office/powerpoint/2010/main" val="3595726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51120"/>
          </a:xfrm>
          <a:prstGeom prst="rect">
            <a:avLst/>
          </a:prstGeom>
        </p:spPr>
      </p:pic>
      <p:sp>
        <p:nvSpPr>
          <p:cNvPr id="57347" name="Rectangle 3"/>
          <p:cNvSpPr>
            <a:spLocks noGrp="1" noChangeArrowheads="1"/>
          </p:cNvSpPr>
          <p:nvPr>
            <p:ph type="ctrTitle" hasCustomPrompt="1"/>
          </p:nvPr>
        </p:nvSpPr>
        <p:spPr>
          <a:xfrm>
            <a:off x="3200400" y="457200"/>
            <a:ext cx="5486400" cy="1533525"/>
          </a:xfrm>
          <a:prstGeom prst="rect">
            <a:avLst/>
          </a:prstGeom>
        </p:spPr>
        <p:txBody>
          <a:bodyPr anchor="t" anchorCtr="0"/>
          <a:lstStyle>
            <a:lvl1pPr algn="l">
              <a:lnSpc>
                <a:spcPct val="90000"/>
              </a:lnSpc>
              <a:defRPr sz="3600">
                <a:ln cap="rnd">
                  <a:noFill/>
                  <a:prstDash val="solid"/>
                </a:ln>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57348" name="Rectangle 4"/>
          <p:cNvSpPr>
            <a:spLocks noGrp="1" noChangeArrowheads="1"/>
          </p:cNvSpPr>
          <p:nvPr>
            <p:ph type="subTitle" idx="1" hasCustomPrompt="1"/>
          </p:nvPr>
        </p:nvSpPr>
        <p:spPr>
          <a:xfrm>
            <a:off x="5486400" y="2286000"/>
            <a:ext cx="3200400" cy="1200150"/>
          </a:xfrm>
        </p:spPr>
        <p:txBody>
          <a:bodyPr/>
          <a:lstStyle>
            <a:lvl1pPr marL="0" indent="0" algn="l">
              <a:lnSpc>
                <a:spcPct val="90000"/>
              </a:lnSpc>
              <a:buFontTx/>
              <a:buNone/>
              <a:defRPr sz="1600" b="1">
                <a:solidFill>
                  <a:srgbClr val="FFFFFF"/>
                </a:solidFill>
              </a:defRPr>
            </a:lvl1pPr>
          </a:lstStyle>
          <a:p>
            <a:r>
              <a:rPr lang="en-US" dirty="0" smtClean="0"/>
              <a:t>Click to edit Master </a:t>
            </a:r>
            <a:br>
              <a:rPr lang="en-US" dirty="0" smtClean="0"/>
            </a:br>
            <a:r>
              <a:rPr lang="en-US" dirty="0" smtClean="0"/>
              <a:t>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bwMode="auto">
          <a:xfrm>
            <a:off x="457200" y="201168"/>
            <a:ext cx="7785101" cy="96926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dirty="0" smtClean="0"/>
              <a:t>Click to edit Master title style</a:t>
            </a:r>
            <a:endParaRPr lang="en-US" dirty="0"/>
          </a:p>
        </p:txBody>
      </p:sp>
      <p:sp>
        <p:nvSpPr>
          <p:cNvPr id="6"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pic>
        <p:nvPicPr>
          <p:cNvPr id="2" name="Picture 1" descr="Axway_PPT_Assets_16-9_Full-Imag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86300"/>
            <a:ext cx="9144000" cy="457200"/>
          </a:xfrm>
          <a:prstGeom prst="rect">
            <a:avLst/>
          </a:prstGeom>
        </p:spPr>
      </p:pic>
      <p:sp>
        <p:nvSpPr>
          <p:cNvPr id="8" name="Slide Number Placeholder 10"/>
          <p:cNvSpPr>
            <a:spLocks noGrp="1" noChangeArrowheads="1"/>
          </p:cNvSpPr>
          <p:nvPr>
            <p:ph type="sldNum" sz="quarter" idx="4"/>
          </p:nvPr>
        </p:nvSpPr>
        <p:spPr>
          <a:xfrm>
            <a:off x="8479274" y="4762685"/>
            <a:ext cx="548229" cy="293906"/>
          </a:xfrm>
          <a:prstGeom prst="rect">
            <a:avLst/>
          </a:prstGeom>
        </p:spPr>
        <p:txBody>
          <a:bodyPr vert="horz"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
        <p:nvSpPr>
          <p:cNvPr id="9" name="Picture Placeholder 8"/>
          <p:cNvSpPr>
            <a:spLocks noGrp="1"/>
          </p:cNvSpPr>
          <p:nvPr>
            <p:ph type="pic" sz="quarter" idx="10"/>
          </p:nvPr>
        </p:nvSpPr>
        <p:spPr>
          <a:xfrm>
            <a:off x="0" y="-47383"/>
            <a:ext cx="9144000" cy="4736592"/>
          </a:xfrm>
        </p:spPr>
        <p:txBody>
          <a:bodyPr/>
          <a:lstStyle/>
          <a:p>
            <a:r>
              <a:rPr lang="en-US" smtClean="0"/>
              <a:t>Drag picture to placeholder or click icon to add</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Chart Placeholder 4"/>
          <p:cNvSpPr>
            <a:spLocks noGrp="1"/>
          </p:cNvSpPr>
          <p:nvPr>
            <p:ph type="chart" sz="quarter" idx="11"/>
          </p:nvPr>
        </p:nvSpPr>
        <p:spPr>
          <a:xfrm>
            <a:off x="457200" y="1463040"/>
            <a:ext cx="7772400" cy="3419475"/>
          </a:xfrm>
        </p:spPr>
        <p:txBody>
          <a:bodyPr/>
          <a:lstStyle/>
          <a:p>
            <a:r>
              <a:rPr lang="en-US" smtClean="0"/>
              <a:t>Click icon to add chart</a:t>
            </a:r>
            <a:endParaRPr lang="en-US"/>
          </a:p>
        </p:txBody>
      </p:sp>
      <p:sp>
        <p:nvSpPr>
          <p:cNvPr id="6"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extLst>
      <p:ext uri="{BB962C8B-B14F-4D97-AF65-F5344CB8AC3E}">
        <p14:creationId xmlns:p14="http://schemas.microsoft.com/office/powerpoint/2010/main" val="2131712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marR="0" indent="-342900" algn="l" defTabSz="914400" rtl="0" eaLnBrk="1" fontAlgn="base" latinLnBrk="0" hangingPunct="1">
              <a:lnSpc>
                <a:spcPct val="100000"/>
              </a:lnSpc>
              <a:spcBef>
                <a:spcPts val="600"/>
              </a:spcBef>
              <a:spcAft>
                <a:spcPct val="0"/>
              </a:spcAft>
              <a:buClr>
                <a:schemeClr val="accent1"/>
              </a:buClr>
              <a:buSzTx/>
              <a:buFont typeface="Arial"/>
              <a:buChar char="•"/>
              <a:tabLst/>
              <a:defRPr>
                <a:solidFill>
                  <a:schemeClr val="tx2"/>
                </a:solidFill>
              </a:defRPr>
            </a:lvl1pPr>
            <a:lvl2pPr>
              <a:spcBef>
                <a:spcPts val="48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342900" marR="0" lvl="0"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Click to edit Master text styles</a:t>
            </a:r>
          </a:p>
          <a:p>
            <a:pPr marL="342900" marR="0" lvl="1"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Second level</a:t>
            </a:r>
          </a:p>
          <a:p>
            <a:pPr marL="342900" marR="0" lvl="2"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Third level</a:t>
            </a:r>
          </a:p>
          <a:p>
            <a:pPr marL="342900" marR="0" lvl="3"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Fourth level</a:t>
            </a:r>
          </a:p>
          <a:p>
            <a:pPr marL="342900" marR="0" lvl="4"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457200" y="171450"/>
            <a:ext cx="7785101" cy="77495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marR="0" indent="-342900" algn="l" defTabSz="914400" rtl="0" eaLnBrk="1" fontAlgn="base" latinLnBrk="0" hangingPunct="1">
              <a:lnSpc>
                <a:spcPct val="100000"/>
              </a:lnSpc>
              <a:spcBef>
                <a:spcPts val="600"/>
              </a:spcBef>
              <a:spcAft>
                <a:spcPct val="0"/>
              </a:spcAft>
              <a:buClr>
                <a:schemeClr val="accent1"/>
              </a:buClr>
              <a:buSzTx/>
              <a:buFont typeface="Arial"/>
              <a:buChar char="•"/>
              <a:tabLst/>
              <a:defRPr>
                <a:solidFill>
                  <a:schemeClr val="tx2"/>
                </a:solidFill>
              </a:defRPr>
            </a:lvl1pPr>
            <a:lvl2pPr>
              <a:spcBef>
                <a:spcPts val="48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342900" marR="0" lvl="0"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Click to edit Master text styles</a:t>
            </a:r>
          </a:p>
          <a:p>
            <a:pPr marL="342900" marR="0" lvl="1"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Second level</a:t>
            </a:r>
          </a:p>
          <a:p>
            <a:pPr marL="342900" marR="0" lvl="2"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Third level</a:t>
            </a:r>
          </a:p>
          <a:p>
            <a:pPr marL="342900" marR="0" lvl="3"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Fourth level</a:t>
            </a:r>
          </a:p>
          <a:p>
            <a:pPr marL="342900" marR="0" lvl="4"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457200" y="171450"/>
            <a:ext cx="7785101" cy="77495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marR="0" indent="-342900" algn="l" defTabSz="914400" rtl="0" eaLnBrk="1" fontAlgn="base" latinLnBrk="0" hangingPunct="1">
              <a:lnSpc>
                <a:spcPct val="100000"/>
              </a:lnSpc>
              <a:spcBef>
                <a:spcPts val="600"/>
              </a:spcBef>
              <a:spcAft>
                <a:spcPct val="0"/>
              </a:spcAft>
              <a:buClr>
                <a:schemeClr val="accent1"/>
              </a:buClr>
              <a:buSzTx/>
              <a:buFont typeface="Arial"/>
              <a:buChar char="•"/>
              <a:tabLst/>
              <a:defRPr>
                <a:solidFill>
                  <a:schemeClr val="tx2"/>
                </a:solidFill>
              </a:defRPr>
            </a:lvl1pPr>
            <a:lvl2pPr>
              <a:spcBef>
                <a:spcPts val="48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342900" marR="0" lvl="0"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Click to edit Master text styles</a:t>
            </a:r>
          </a:p>
          <a:p>
            <a:pPr marL="342900" marR="0" lvl="1"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Second level</a:t>
            </a:r>
          </a:p>
          <a:p>
            <a:pPr marL="342900" marR="0" lvl="2"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Third level</a:t>
            </a:r>
          </a:p>
          <a:p>
            <a:pPr marL="342900" marR="0" lvl="3"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Fourth level</a:t>
            </a:r>
          </a:p>
          <a:p>
            <a:pPr marL="342900" marR="0" lvl="4"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457200" y="171450"/>
            <a:ext cx="7785101" cy="77495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marR="0" indent="-342900" algn="l" defTabSz="914400" rtl="0" eaLnBrk="1" fontAlgn="base" latinLnBrk="0" hangingPunct="1">
              <a:lnSpc>
                <a:spcPct val="100000"/>
              </a:lnSpc>
              <a:spcBef>
                <a:spcPts val="600"/>
              </a:spcBef>
              <a:spcAft>
                <a:spcPct val="0"/>
              </a:spcAft>
              <a:buClr>
                <a:schemeClr val="accent1"/>
              </a:buClr>
              <a:buSzTx/>
              <a:buFont typeface="Arial"/>
              <a:buChar char="•"/>
              <a:tabLst/>
              <a:defRPr>
                <a:solidFill>
                  <a:schemeClr val="tx2"/>
                </a:solidFill>
              </a:defRPr>
            </a:lvl1pPr>
            <a:lvl2pPr>
              <a:spcBef>
                <a:spcPts val="48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342900" marR="0" lvl="0"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Click to edit Master text styles</a:t>
            </a:r>
          </a:p>
          <a:p>
            <a:pPr marL="342900" marR="0" lvl="1"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Second level</a:t>
            </a:r>
          </a:p>
          <a:p>
            <a:pPr marL="342900" marR="0" lvl="2"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Third level</a:t>
            </a:r>
          </a:p>
          <a:p>
            <a:pPr marL="342900" marR="0" lvl="3"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Fourth level</a:t>
            </a:r>
          </a:p>
          <a:p>
            <a:pPr marL="342900" marR="0" lvl="4"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457200" y="171450"/>
            <a:ext cx="7785101" cy="77495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marR="0" indent="-342900" algn="l" defTabSz="914400" rtl="0" eaLnBrk="1" fontAlgn="base" latinLnBrk="0" hangingPunct="1">
              <a:lnSpc>
                <a:spcPct val="100000"/>
              </a:lnSpc>
              <a:spcBef>
                <a:spcPts val="600"/>
              </a:spcBef>
              <a:spcAft>
                <a:spcPct val="0"/>
              </a:spcAft>
              <a:buClr>
                <a:schemeClr val="accent1"/>
              </a:buClr>
              <a:buSzTx/>
              <a:buFont typeface="Arial"/>
              <a:buChar char="•"/>
              <a:tabLst/>
              <a:defRPr>
                <a:solidFill>
                  <a:schemeClr val="tx2"/>
                </a:solidFill>
              </a:defRPr>
            </a:lvl1pPr>
            <a:lvl2pPr>
              <a:spcBef>
                <a:spcPts val="48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342900" marR="0" lvl="0"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Click to edit Master text styles</a:t>
            </a:r>
          </a:p>
          <a:p>
            <a:pPr marL="342900" marR="0" lvl="1"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Second level</a:t>
            </a:r>
          </a:p>
          <a:p>
            <a:pPr marL="342900" marR="0" lvl="2"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Third level</a:t>
            </a:r>
          </a:p>
          <a:p>
            <a:pPr marL="342900" marR="0" lvl="3"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Fourth level</a:t>
            </a:r>
          </a:p>
          <a:p>
            <a:pPr marL="342900" marR="0" lvl="4"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457200" y="171450"/>
            <a:ext cx="7785101" cy="77495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Divi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51120"/>
          </a:xfrm>
          <a:prstGeom prst="rect">
            <a:avLst/>
          </a:prstGeom>
        </p:spPr>
      </p:pic>
      <p:sp>
        <p:nvSpPr>
          <p:cNvPr id="2" name="Title 1"/>
          <p:cNvSpPr>
            <a:spLocks noGrp="1"/>
          </p:cNvSpPr>
          <p:nvPr>
            <p:ph type="title"/>
          </p:nvPr>
        </p:nvSpPr>
        <p:spPr bwMode="gray">
          <a:xfrm>
            <a:off x="3200400" y="457200"/>
            <a:ext cx="5239027" cy="378291"/>
          </a:xfrm>
          <a:prstGeom prst="rect">
            <a:avLst/>
          </a:prstGeom>
        </p:spPr>
        <p:txBody>
          <a:bodyPr anchor="b" anchorCtr="0">
            <a:normAutofit/>
          </a:bodyPr>
          <a:lstStyle>
            <a:lvl1pPr algn="l">
              <a:lnSpc>
                <a:spcPct val="90000"/>
              </a:lnSpc>
              <a:defRPr sz="1600" b="1" cap="none">
                <a:ln cap="rnd">
                  <a:noFill/>
                  <a:prstDash val="solid"/>
                </a:ln>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3200400" y="914400"/>
            <a:ext cx="5239026" cy="1080345"/>
          </a:xfrm>
        </p:spPr>
        <p:txBody>
          <a:bodyPr lIns="0" anchor="t" anchorCtr="0"/>
          <a:lstStyle>
            <a:lvl1pPr marL="0" indent="0" algn="l">
              <a:lnSpc>
                <a:spcPct val="90000"/>
              </a:lnSpc>
              <a:spcBef>
                <a:spcPts val="0"/>
              </a:spcBef>
              <a:buNone/>
              <a:defRPr lang="en-US" sz="3600" b="0" baseline="0" dirty="0" smtClean="0">
                <a:solidFill>
                  <a:schemeClr val="accent1"/>
                </a:solidFill>
                <a:latin typeface="Arial"/>
                <a:ea typeface="ＭＳ Ｐゴシック" pitchFamily="-105" charset="-128"/>
                <a:cs typeface="ＭＳ Ｐゴシック" pitchFamily="-105"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3966400560"/>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3"/>
          <p:cNvSpPr>
            <a:spLocks noGrp="1" noChangeArrowheads="1"/>
          </p:cNvSpPr>
          <p:nvPr>
            <p:ph type="title"/>
          </p:nvPr>
        </p:nvSpPr>
        <p:spPr bwMode="auto">
          <a:xfrm>
            <a:off x="457200" y="201168"/>
            <a:ext cx="7780337" cy="96926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lvl1pPr>
              <a:defRPr sz="2800" b="0" baseline="0">
                <a:solidFill>
                  <a:srgbClr val="E31B23"/>
                </a:solidFill>
              </a:defRPr>
            </a:lvl1pPr>
          </a:lstStyle>
          <a:p>
            <a:pPr lvl="0"/>
            <a:r>
              <a:rPr lang="en-US" dirty="0" smtClean="0"/>
              <a:t>Click to edit Master title style</a:t>
            </a:r>
            <a:endParaRPr lang="en-US" dirty="0"/>
          </a:p>
        </p:txBody>
      </p:sp>
      <p:pic>
        <p:nvPicPr>
          <p:cNvPr id="9" name="Picture 8" descr="polyhedron_082115.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39553" y="1463040"/>
            <a:ext cx="4111254" cy="3328848"/>
          </a:xfrm>
          <a:prstGeom prst="rect">
            <a:avLst/>
          </a:prstGeom>
        </p:spPr>
      </p:pic>
      <p:sp>
        <p:nvSpPr>
          <p:cNvPr id="7" name="Rectangle 4"/>
          <p:cNvSpPr>
            <a:spLocks noGrp="1" noChangeArrowheads="1"/>
          </p:cNvSpPr>
          <p:nvPr>
            <p:ph idx="1"/>
          </p:nvPr>
        </p:nvSpPr>
        <p:spPr bwMode="auto">
          <a:xfrm>
            <a:off x="2743200" y="1463040"/>
            <a:ext cx="54737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 - 24</a:t>
            </a:r>
          </a:p>
          <a:p>
            <a:pPr lvl="1"/>
            <a:r>
              <a:rPr lang="en-US" dirty="0" smtClean="0"/>
              <a:t>Second level - 20</a:t>
            </a:r>
          </a:p>
          <a:p>
            <a:pPr lvl="2"/>
            <a:r>
              <a:rPr lang="en-US" dirty="0" smtClean="0"/>
              <a:t>Third level - 18</a:t>
            </a:r>
          </a:p>
          <a:p>
            <a:pPr lvl="3"/>
            <a:r>
              <a:rPr lang="en-US" dirty="0" smtClean="0"/>
              <a:t>Fourth level - 16</a:t>
            </a:r>
          </a:p>
          <a:p>
            <a:pPr lvl="4"/>
            <a:r>
              <a:rPr lang="en-US" dirty="0" smtClean="0"/>
              <a:t>Fifth level - 16</a:t>
            </a:r>
            <a:endParaRPr lang="en-US" dirty="0"/>
          </a:p>
        </p:txBody>
      </p:sp>
      <p:sp>
        <p:nvSpPr>
          <p:cNvPr id="6"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extLst>
      <p:ext uri="{BB962C8B-B14F-4D97-AF65-F5344CB8AC3E}">
        <p14:creationId xmlns:p14="http://schemas.microsoft.com/office/powerpoint/2010/main" val="1547653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CustomPhot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1255" y="1463040"/>
            <a:ext cx="3248153" cy="3248153"/>
          </a:xfrm>
          <a:prstGeom prst="roundRect">
            <a:avLst>
              <a:gd name="adj" fmla="val 0"/>
            </a:avLst>
          </a:prstGeom>
          <a:solidFill>
            <a:srgbClr val="FFFFFF">
              <a:shade val="85000"/>
            </a:srgbClr>
          </a:solidFill>
          <a:ln w="38100">
            <a:noFill/>
          </a:ln>
          <a:effectLst/>
        </p:spPr>
      </p:pic>
      <p:sp>
        <p:nvSpPr>
          <p:cNvPr id="9" name="Rectangle 3"/>
          <p:cNvSpPr>
            <a:spLocks noGrp="1" noChangeArrowheads="1"/>
          </p:cNvSpPr>
          <p:nvPr>
            <p:ph type="title"/>
          </p:nvPr>
        </p:nvSpPr>
        <p:spPr bwMode="auto">
          <a:xfrm>
            <a:off x="457200" y="201168"/>
            <a:ext cx="7780337" cy="96926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lvl1pPr>
              <a:defRPr sz="2800" b="0" baseline="0">
                <a:solidFill>
                  <a:srgbClr val="E31B23"/>
                </a:solidFill>
              </a:defRPr>
            </a:lvl1pPr>
          </a:lstStyle>
          <a:p>
            <a:pPr lvl="0"/>
            <a:r>
              <a:rPr lang="en-US" dirty="0" smtClean="0"/>
              <a:t>Click to edit Master title style</a:t>
            </a:r>
            <a:endParaRPr lang="en-US" dirty="0"/>
          </a:p>
        </p:txBody>
      </p:sp>
      <p:sp>
        <p:nvSpPr>
          <p:cNvPr id="12" name="Rectangle 4"/>
          <p:cNvSpPr>
            <a:spLocks noGrp="1" noChangeArrowheads="1"/>
          </p:cNvSpPr>
          <p:nvPr>
            <p:ph idx="10"/>
          </p:nvPr>
        </p:nvSpPr>
        <p:spPr bwMode="auto">
          <a:xfrm>
            <a:off x="2743200" y="1463040"/>
            <a:ext cx="54737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defRPr/>
            </a:lvl1pPr>
          </a:lstStyle>
          <a:p>
            <a:pPr lvl="0"/>
            <a:r>
              <a:rPr lang="en-US" dirty="0" smtClean="0"/>
              <a:t>Click to edit Master text styles - 24</a:t>
            </a:r>
          </a:p>
          <a:p>
            <a:pPr lvl="1"/>
            <a:r>
              <a:rPr lang="en-US" dirty="0" smtClean="0"/>
              <a:t>Second level - 20</a:t>
            </a:r>
          </a:p>
          <a:p>
            <a:pPr lvl="2"/>
            <a:r>
              <a:rPr lang="en-US" dirty="0" smtClean="0"/>
              <a:t>Third level - 18</a:t>
            </a:r>
          </a:p>
          <a:p>
            <a:pPr lvl="3"/>
            <a:r>
              <a:rPr lang="en-US" dirty="0" smtClean="0"/>
              <a:t>Fourth level - 16</a:t>
            </a:r>
          </a:p>
          <a:p>
            <a:pPr lvl="4"/>
            <a:r>
              <a:rPr lang="en-US" dirty="0" smtClean="0"/>
              <a:t>Fifth level - 16</a:t>
            </a:r>
            <a:endParaRPr lang="en-US" dirty="0"/>
          </a:p>
        </p:txBody>
      </p:sp>
      <p:sp>
        <p:nvSpPr>
          <p:cNvPr id="10"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extLst>
      <p:ext uri="{BB962C8B-B14F-4D97-AF65-F5344CB8AC3E}">
        <p14:creationId xmlns:p14="http://schemas.microsoft.com/office/powerpoint/2010/main" val="36769154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bwMode="auto">
          <a:xfrm>
            <a:off x="457200" y="201168"/>
            <a:ext cx="7780337" cy="96926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lvl1pPr>
              <a:defRPr sz="2800" b="0" baseline="0">
                <a:solidFill>
                  <a:srgbClr val="E31B23"/>
                </a:solidFill>
              </a:defRPr>
            </a:lvl1pPr>
          </a:lstStyle>
          <a:p>
            <a:pPr lvl="0"/>
            <a:r>
              <a:rPr lang="en-US" dirty="0" smtClean="0"/>
              <a:t>Click to edit Master title style</a:t>
            </a:r>
            <a:endParaRPr lang="en-US" dirty="0"/>
          </a:p>
        </p:txBody>
      </p:sp>
      <p:sp>
        <p:nvSpPr>
          <p:cNvPr id="7" name="Rectangle 4"/>
          <p:cNvSpPr>
            <a:spLocks noGrp="1" noChangeArrowheads="1"/>
          </p:cNvSpPr>
          <p:nvPr>
            <p:ph idx="10"/>
          </p:nvPr>
        </p:nvSpPr>
        <p:spPr bwMode="auto">
          <a:xfrm>
            <a:off x="457200" y="1465802"/>
            <a:ext cx="77851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defRPr/>
            </a:lvl1pPr>
          </a:lstStyle>
          <a:p>
            <a:pPr lvl="0"/>
            <a:r>
              <a:rPr lang="en-US" dirty="0" smtClean="0"/>
              <a:t>Click to edit Master text styles - 24</a:t>
            </a:r>
          </a:p>
          <a:p>
            <a:pPr lvl="1"/>
            <a:r>
              <a:rPr lang="en-US" dirty="0" smtClean="0"/>
              <a:t>Second level - 20</a:t>
            </a:r>
          </a:p>
          <a:p>
            <a:pPr lvl="2"/>
            <a:r>
              <a:rPr lang="en-US" dirty="0" smtClean="0"/>
              <a:t>Third level - 18</a:t>
            </a:r>
          </a:p>
          <a:p>
            <a:pPr lvl="3"/>
            <a:r>
              <a:rPr lang="en-US" dirty="0" smtClean="0"/>
              <a:t>Fourth level - 16</a:t>
            </a:r>
          </a:p>
          <a:p>
            <a:pPr lvl="4"/>
            <a:r>
              <a:rPr lang="en-US" dirty="0" smtClean="0"/>
              <a:t>Fifth level - 16</a:t>
            </a:r>
            <a:endParaRPr lang="en-US" dirty="0"/>
          </a:p>
        </p:txBody>
      </p:sp>
      <p:sp>
        <p:nvSpPr>
          <p:cNvPr id="8"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7200" y="787400"/>
            <a:ext cx="7772400" cy="457200"/>
          </a:xfr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90000"/>
              </a:lnSpc>
              <a:spcAft>
                <a:spcPct val="0"/>
              </a:spcAft>
              <a:buFontTx/>
              <a:buNone/>
              <a:defRPr lang="en-US" sz="2000" b="0" i="0" dirty="0" smtClean="0">
                <a:solidFill>
                  <a:schemeClr val="bg2"/>
                </a:solidFill>
                <a:latin typeface="Arial"/>
                <a:ea typeface="ＭＳ Ｐゴシック" pitchFamily="-105" charset="-128"/>
                <a:cs typeface="Arial"/>
              </a:defRPr>
            </a:lvl1pPr>
            <a:lvl2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5pPr>
          </a:lstStyle>
          <a:p>
            <a:pPr lvl="0"/>
            <a:r>
              <a:rPr lang="en-US" dirty="0" smtClean="0"/>
              <a:t>Click to edit Master text styles</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3"/>
          <p:cNvSpPr>
            <a:spLocks noGrp="1" noChangeArrowheads="1"/>
          </p:cNvSpPr>
          <p:nvPr>
            <p:ph type="title"/>
          </p:nvPr>
        </p:nvSpPr>
        <p:spPr bwMode="auto">
          <a:xfrm>
            <a:off x="457200" y="387350"/>
            <a:ext cx="7772400" cy="457200"/>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dirty="0" smtClean="0"/>
              <a:t>Click to edit Master title style</a:t>
            </a:r>
            <a:endParaRPr lang="en-US" dirty="0"/>
          </a:p>
        </p:txBody>
      </p:sp>
      <p:sp>
        <p:nvSpPr>
          <p:cNvPr id="6"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Feature">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898651"/>
            <a:ext cx="8229600" cy="282297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p:nvPr>
        </p:nvSpPr>
        <p:spPr>
          <a:xfrm>
            <a:off x="457201" y="1270000"/>
            <a:ext cx="7772400" cy="456010"/>
          </a:xfrm>
        </p:spPr>
        <p:txBody>
          <a:bodyPr lIns="0" anchor="ctr" anchorCtr="0"/>
          <a:lstStyle>
            <a:lvl1pPr marL="0" indent="0" algn="l">
              <a:lnSpc>
                <a:spcPct val="90000"/>
              </a:lnSpc>
              <a:buNone/>
              <a:defRPr lang="en-US" sz="2000" b="1" kern="1200" dirty="0" smtClean="0">
                <a:solidFill>
                  <a:schemeClr val="accent1"/>
                </a:solidFill>
                <a:latin typeface="Arial" pitchFamily="-105" charset="0"/>
                <a:ea typeface="ＭＳ Ｐゴシック" pitchFamily="-105" charset="-128"/>
                <a:cs typeface="ＭＳ Ｐゴシック" pitchFamily="-105" charset="-128"/>
              </a:defRPr>
            </a:lvl1pPr>
          </a:lstStyle>
          <a:p>
            <a:pPr lvl="0"/>
            <a:r>
              <a:rPr lang="en-US" dirty="0" smtClean="0"/>
              <a:t>Click to edit Master text styles</a:t>
            </a:r>
          </a:p>
        </p:txBody>
      </p:sp>
      <p:sp>
        <p:nvSpPr>
          <p:cNvPr id="10" name="Text Placeholder 8"/>
          <p:cNvSpPr>
            <a:spLocks noGrp="1"/>
          </p:cNvSpPr>
          <p:nvPr>
            <p:ph type="body" sz="quarter" idx="10"/>
          </p:nvPr>
        </p:nvSpPr>
        <p:spPr>
          <a:xfrm>
            <a:off x="457200" y="800100"/>
            <a:ext cx="7772400" cy="457200"/>
          </a:xfr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90000"/>
              </a:lnSpc>
              <a:spcAft>
                <a:spcPct val="0"/>
              </a:spcAft>
              <a:buFontTx/>
              <a:buNone/>
              <a:defRPr lang="en-US" sz="2000" b="0" i="0" dirty="0" smtClean="0">
                <a:solidFill>
                  <a:schemeClr val="bg2"/>
                </a:solidFill>
                <a:latin typeface="Arial"/>
                <a:ea typeface="ＭＳ Ｐゴシック" pitchFamily="-105" charset="-128"/>
                <a:cs typeface="Arial"/>
              </a:defRPr>
            </a:lvl1pPr>
            <a:lvl2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5pPr>
          </a:lstStyle>
          <a:p>
            <a:pPr lvl="0"/>
            <a:r>
              <a:rPr lang="en-US" dirty="0" smtClean="0"/>
              <a:t>Click to edit Master text styles</a:t>
            </a:r>
          </a:p>
        </p:txBody>
      </p:sp>
      <p:sp>
        <p:nvSpPr>
          <p:cNvPr id="11" name="Rectangle 3"/>
          <p:cNvSpPr>
            <a:spLocks noGrp="1" noChangeArrowheads="1"/>
          </p:cNvSpPr>
          <p:nvPr>
            <p:ph type="title"/>
          </p:nvPr>
        </p:nvSpPr>
        <p:spPr bwMode="auto">
          <a:xfrm>
            <a:off x="457200" y="400050"/>
            <a:ext cx="7772400" cy="457200"/>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8"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63040"/>
            <a:ext cx="3776472" cy="3394472"/>
          </a:xfrm>
        </p:spPr>
        <p:txBody>
          <a:bodyPr/>
          <a:lstStyle>
            <a:lvl1pPr marL="228600" indent="-228600">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6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70400" y="1463040"/>
            <a:ext cx="3776472" cy="3394472"/>
          </a:xfrm>
        </p:spPr>
        <p:txBody>
          <a:bodyPr/>
          <a:lstStyle>
            <a:lvl1pPr>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6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3"/>
          <p:cNvSpPr>
            <a:spLocks noGrp="1" noChangeArrowheads="1"/>
          </p:cNvSpPr>
          <p:nvPr>
            <p:ph type="title"/>
          </p:nvPr>
        </p:nvSpPr>
        <p:spPr bwMode="auto">
          <a:xfrm>
            <a:off x="457200" y="201168"/>
            <a:ext cx="7785101" cy="96926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dirty="0" smtClean="0"/>
              <a:t>Click to edit Master title style</a:t>
            </a:r>
            <a:endParaRPr lang="en-US" dirty="0"/>
          </a:p>
        </p:txBody>
      </p:sp>
      <p:sp>
        <p:nvSpPr>
          <p:cNvPr id="6"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463040"/>
            <a:ext cx="3776472" cy="479822"/>
          </a:xfrm>
        </p:spPr>
        <p:txBody>
          <a:bodyPr anchor="b"/>
          <a:lstStyle>
            <a:lvl1pPr marL="0" indent="0">
              <a:lnSpc>
                <a:spcPct val="90000"/>
              </a:lnSpc>
              <a:buNone/>
              <a:defRPr sz="20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589" y="2023341"/>
            <a:ext cx="3776472"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54525" y="1463040"/>
            <a:ext cx="3776472" cy="479822"/>
          </a:xfrm>
        </p:spPr>
        <p:txBody>
          <a:bodyPr anchor="b"/>
          <a:lstStyle>
            <a:lvl1pPr marL="0" indent="0">
              <a:lnSpc>
                <a:spcPct val="90000"/>
              </a:lnSpc>
              <a:buNone/>
              <a:defRPr sz="2000" b="0">
                <a:solidFill>
                  <a:srgbClr val="94949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62914" y="2023341"/>
            <a:ext cx="3776472"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3"/>
          <p:cNvSpPr>
            <a:spLocks noGrp="1" noChangeArrowheads="1"/>
          </p:cNvSpPr>
          <p:nvPr>
            <p:ph type="title"/>
          </p:nvPr>
        </p:nvSpPr>
        <p:spPr bwMode="auto">
          <a:xfrm>
            <a:off x="457200" y="201168"/>
            <a:ext cx="7785101" cy="96926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dirty="0" smtClean="0"/>
              <a:t>Click to edit Master title style</a:t>
            </a:r>
            <a:endParaRPr lang="en-US" dirty="0"/>
          </a:p>
        </p:txBody>
      </p:sp>
      <p:sp>
        <p:nvSpPr>
          <p:cNvPr id="8" name="Slide Number Placeholder 10"/>
          <p:cNvSpPr>
            <a:spLocks noGrp="1" noChangeArrowheads="1"/>
          </p:cNvSpPr>
          <p:nvPr>
            <p:ph type="sldNum" sz="quarter" idx="10"/>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xway_PPT_Assets_16-9_Interior.jp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687476" y="0"/>
            <a:ext cx="456524" cy="5143500"/>
          </a:xfrm>
          <a:prstGeom prst="rect">
            <a:avLst/>
          </a:prstGeom>
        </p:spPr>
      </p:pic>
      <p:sp>
        <p:nvSpPr>
          <p:cNvPr id="27651" name="Rectangle 4"/>
          <p:cNvSpPr>
            <a:spLocks noGrp="1" noChangeArrowheads="1"/>
          </p:cNvSpPr>
          <p:nvPr>
            <p:ph type="body" idx="1"/>
          </p:nvPr>
        </p:nvSpPr>
        <p:spPr bwMode="auto">
          <a:xfrm>
            <a:off x="457200" y="1465802"/>
            <a:ext cx="77724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 - 24</a:t>
            </a:r>
          </a:p>
          <a:p>
            <a:pPr lvl="1"/>
            <a:r>
              <a:rPr lang="en-US" dirty="0" smtClean="0"/>
              <a:t>Second level - 20</a:t>
            </a:r>
          </a:p>
          <a:p>
            <a:pPr lvl="2"/>
            <a:r>
              <a:rPr lang="en-US" dirty="0" smtClean="0"/>
              <a:t>Third level - 18</a:t>
            </a:r>
          </a:p>
          <a:p>
            <a:pPr lvl="3"/>
            <a:r>
              <a:rPr lang="en-US" dirty="0" smtClean="0"/>
              <a:t>Fourth level - 16</a:t>
            </a:r>
          </a:p>
          <a:p>
            <a:pPr lvl="4"/>
            <a:r>
              <a:rPr lang="en-US" dirty="0" smtClean="0"/>
              <a:t>Fifth level - 16</a:t>
            </a:r>
            <a:endParaRPr lang="en-US" dirty="0"/>
          </a:p>
        </p:txBody>
      </p:sp>
      <p:sp>
        <p:nvSpPr>
          <p:cNvPr id="8" name="Rectangle 3"/>
          <p:cNvSpPr>
            <a:spLocks noGrp="1" noChangeArrowheads="1"/>
          </p:cNvSpPr>
          <p:nvPr>
            <p:ph type="title"/>
          </p:nvPr>
        </p:nvSpPr>
        <p:spPr bwMode="auto">
          <a:xfrm>
            <a:off x="457200" y="203200"/>
            <a:ext cx="7785101" cy="97180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dirty="0" smtClean="0"/>
              <a:t>Click to edit Master title style</a:t>
            </a:r>
            <a:endParaRPr lang="en-US" dirty="0"/>
          </a:p>
        </p:txBody>
      </p:sp>
      <p:cxnSp>
        <p:nvCxnSpPr>
          <p:cNvPr id="11" name="Straight Connector 10"/>
          <p:cNvCxnSpPr/>
          <p:nvPr/>
        </p:nvCxnSpPr>
        <p:spPr>
          <a:xfrm>
            <a:off x="457200" y="1257300"/>
            <a:ext cx="7772400" cy="9525"/>
          </a:xfrm>
          <a:prstGeom prst="line">
            <a:avLst/>
          </a:prstGeom>
          <a:ln w="19050" cap="rnd" cmpd="sng">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6"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49" r:id="rId1"/>
    <p:sldLayoutId id="2147484267" r:id="rId2"/>
    <p:sldLayoutId id="2147484271" r:id="rId3"/>
    <p:sldLayoutId id="2147484274" r:id="rId4"/>
    <p:sldLayoutId id="2147484242" r:id="rId5"/>
    <p:sldLayoutId id="2147484250" r:id="rId6"/>
    <p:sldLayoutId id="2147484252" r:id="rId7"/>
    <p:sldLayoutId id="2147484243" r:id="rId8"/>
    <p:sldLayoutId id="2147484244" r:id="rId9"/>
    <p:sldLayoutId id="2147484245" r:id="rId10"/>
    <p:sldLayoutId id="2147484246" r:id="rId11"/>
    <p:sldLayoutId id="2147484275" r:id="rId12"/>
    <p:sldLayoutId id="2147484276" r:id="rId13"/>
    <p:sldLayoutId id="2147484277" r:id="rId14"/>
    <p:sldLayoutId id="2147484278" r:id="rId15"/>
    <p:sldLayoutId id="2147484279" r:id="rId16"/>
    <p:sldLayoutId id="2147484280" r:id="rId17"/>
  </p:sldLayoutIdLst>
  <p:hf hdr="0" ftr="0" dt="0"/>
  <p:txStyles>
    <p:titleStyle>
      <a:lvl1pPr algn="l" rtl="0" eaLnBrk="1" fontAlgn="base" hangingPunct="1">
        <a:lnSpc>
          <a:spcPct val="90000"/>
        </a:lnSpc>
        <a:spcBef>
          <a:spcPct val="0"/>
        </a:spcBef>
        <a:spcAft>
          <a:spcPct val="0"/>
        </a:spcAft>
        <a:defRPr lang="en-US" sz="2800" kern="0" spc="0" baseline="0" dirty="0">
          <a:ln cap="rnd">
            <a:solidFill>
              <a:schemeClr val="accent1"/>
            </a:solidFill>
            <a:prstDash val="solid"/>
          </a:ln>
          <a:solidFill>
            <a:schemeClr val="accent1"/>
          </a:solidFill>
          <a:latin typeface="Arial" pitchFamily="34" charset="0"/>
          <a:ea typeface="ＭＳ Ｐゴシック" pitchFamily="-105" charset="-128"/>
          <a:cs typeface="Arial" pitchFamily="34" charset="0"/>
        </a:defRPr>
      </a:lvl1pPr>
      <a:lvl2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2pPr>
      <a:lvl3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3pPr>
      <a:lvl4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4pPr>
      <a:lvl5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2.gif"/><Relationship Id="rId5" Type="http://schemas.openxmlformats.org/officeDocument/2006/relationships/image" Target="../media/image14.png"/><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2.gif"/><Relationship Id="rId5" Type="http://schemas.openxmlformats.org/officeDocument/2006/relationships/image" Target="../media/image14.png"/><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2.gif"/><Relationship Id="rId5" Type="http://schemas.openxmlformats.org/officeDocument/2006/relationships/image" Target="../media/image15.png"/><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9.gif"/><Relationship Id="rId4" Type="http://schemas.openxmlformats.org/officeDocument/2006/relationships/image" Target="../media/image20.jpeg"/><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hyperlink" Target="http://caolan.github.io/async/doc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hyperlink" Target="http://blog.trevnorris.com/2014/02/nodejs-es6-and-me.html" TargetMode="External"/><Relationship Id="rId4" Type="http://schemas.openxmlformats.org/officeDocument/2006/relationships/hyperlink" Target="https://github.com/nodejs/node/issues/4596" TargetMode="External"/><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 Id="rId3" Type="http://schemas.openxmlformats.org/officeDocument/2006/relationships/hyperlink" Target="https://poshworks.wordpress.com/2014/12/26/process-nexttick-vs-setimmediate-vs-settimeou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 Id="rId3" Type="http://schemas.openxmlformats.org/officeDocument/2006/relationships/hyperlink" Target="https://poshworks.wordpress.com/2014/12/26/process-nexttick-vs-setimmediate-vs-settimeout/"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s://poshworks.wordpress.com/2014/12/26/process-nexttick-vs-setimmediate-vs-settimeout/" TargetMode="External"/><Relationship Id="rId4" Type="http://schemas.openxmlformats.org/officeDocument/2006/relationships/hyperlink" Target="https://www.youtube.com/watch?v=8aGhZQkoFbQ" TargetMode="External"/><Relationship Id="rId5" Type="http://schemas.openxmlformats.org/officeDocument/2006/relationships/hyperlink" Target="https://github.com/nodejs/node/blob/master/doc/topics/the-event-loop-timers-and-nexttick.md" TargetMode="External"/><Relationship Id="rId6" Type="http://schemas.openxmlformats.org/officeDocument/2006/relationships/hyperlink" Target="https://github.com/nodejs/promises/issues/16" TargetMode="External"/><Relationship Id="rId7" Type="http://schemas.openxmlformats.org/officeDocument/2006/relationships/hyperlink" Target="https://pouchdb.com/2015/05/18/we-have-a-problem-with-promises.html" TargetMode="External"/><Relationship Id="rId8" Type="http://schemas.openxmlformats.org/officeDocument/2006/relationships/hyperlink" Target="http://www.2ality.com/2015/03/es6-generators.html" TargetMode="External"/><Relationship Id="rId1" Type="http://schemas.openxmlformats.org/officeDocument/2006/relationships/slideLayout" Target="../slideLayouts/slideLayout11.xml"/><Relationship Id="rId2"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dirty="0" smtClean="0"/>
              <a:t>Node.js Training</a:t>
            </a:r>
            <a:endParaRPr lang="en-US" dirty="0"/>
          </a:p>
        </p:txBody>
      </p:sp>
      <p:sp>
        <p:nvSpPr>
          <p:cNvPr id="14" name="Subtitle 13"/>
          <p:cNvSpPr>
            <a:spLocks noGrp="1"/>
          </p:cNvSpPr>
          <p:nvPr>
            <p:ph type="subTitle" idx="1"/>
          </p:nvPr>
        </p:nvSpPr>
        <p:spPr/>
        <p:txBody>
          <a:bodyPr/>
          <a:lstStyle/>
          <a:p>
            <a:r>
              <a:rPr lang="en-US" dirty="0" smtClean="0"/>
              <a:t>Event Loop and Control Flow</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7" name="Rectangle 7"/>
          <p:cNvSpPr>
            <a:spLocks noGrp="1" noChangeArrowheads="1"/>
          </p:cNvSpPr>
          <p:nvPr>
            <p:ph idx="1"/>
          </p:nvPr>
        </p:nvSpPr>
        <p:spPr/>
        <p:txBody>
          <a:bodyPr/>
          <a:lstStyle/>
          <a:p>
            <a:pPr marL="0" indent="0">
              <a:buNone/>
            </a:pPr>
            <a:endParaRPr lang="en-US" sz="1200" dirty="0" smtClean="0">
              <a:solidFill>
                <a:schemeClr val="accent3">
                  <a:lumMod val="50000"/>
                </a:schemeClr>
              </a:solidFill>
            </a:endParaRPr>
          </a:p>
          <a:p>
            <a:pPr marL="0" indent="0">
              <a:buNone/>
            </a:pPr>
            <a:endParaRPr lang="en-US" sz="1200" dirty="0">
              <a:solidFill>
                <a:schemeClr val="accent3">
                  <a:lumMod val="50000"/>
                </a:schemeClr>
              </a:solidFill>
            </a:endParaRPr>
          </a:p>
          <a:p>
            <a:pPr marL="0" indent="0">
              <a:buNone/>
            </a:pPr>
            <a:r>
              <a:rPr lang="en-US" sz="1200" dirty="0" smtClean="0">
                <a:solidFill>
                  <a:schemeClr val="accent3">
                    <a:lumMod val="50000"/>
                  </a:schemeClr>
                </a:solidFill>
              </a:rPr>
              <a:t>function</a:t>
            </a:r>
            <a:r>
              <a:rPr lang="en-US" sz="1200" dirty="0" smtClean="0">
                <a:solidFill>
                  <a:schemeClr val="tx1"/>
                </a:solidFill>
              </a:rPr>
              <a:t> </a:t>
            </a:r>
            <a:r>
              <a:rPr lang="en-US" sz="1200" dirty="0" smtClean="0">
                <a:solidFill>
                  <a:schemeClr val="accent1"/>
                </a:solidFill>
              </a:rPr>
              <a:t>foo</a:t>
            </a:r>
            <a:r>
              <a:rPr lang="en-US" sz="1200" dirty="0" smtClean="0">
                <a:solidFill>
                  <a:schemeClr val="tx1"/>
                </a:solidFill>
              </a:rPr>
              <a:t>()</a:t>
            </a:r>
            <a:r>
              <a:rPr lang="en-US" sz="1200" dirty="0" smtClean="0">
                <a:solidFill>
                  <a:schemeClr val="accent1"/>
                </a:solidFill>
              </a:rPr>
              <a:t> </a:t>
            </a:r>
            <a:r>
              <a:rPr lang="en-US" sz="1200" dirty="0">
                <a:solidFill>
                  <a:schemeClr val="tx1"/>
                </a:solidFill>
              </a:rPr>
              <a:t>{</a:t>
            </a:r>
          </a:p>
          <a:p>
            <a:pPr marL="0" indent="0">
              <a:buNone/>
            </a:pPr>
            <a:r>
              <a:rPr lang="en-US" sz="1200" dirty="0">
                <a:solidFill>
                  <a:schemeClr val="accent3">
                    <a:lumMod val="75000"/>
                  </a:schemeClr>
                </a:solidFill>
              </a:rPr>
              <a:t>  </a:t>
            </a:r>
            <a:r>
              <a:rPr lang="en-US" sz="1200" dirty="0" smtClean="0">
                <a:solidFill>
                  <a:schemeClr val="accent3">
                    <a:lumMod val="50000"/>
                  </a:schemeClr>
                </a:solidFill>
              </a:rPr>
              <a:t>return </a:t>
            </a:r>
            <a:r>
              <a:rPr lang="en-US" sz="1200" dirty="0" smtClean="0">
                <a:solidFill>
                  <a:schemeClr val="accent1"/>
                </a:solidFill>
              </a:rPr>
              <a:t>foo</a:t>
            </a:r>
            <a:r>
              <a:rPr lang="en-US" sz="1200" dirty="0" smtClean="0">
                <a:solidFill>
                  <a:schemeClr val="tx1"/>
                </a:solidFill>
              </a:rPr>
              <a:t>();</a:t>
            </a:r>
          </a:p>
          <a:p>
            <a:pPr marL="0" indent="0">
              <a:buNone/>
            </a:pPr>
            <a:r>
              <a:rPr lang="en-US" sz="1200" dirty="0" smtClean="0">
                <a:solidFill>
                  <a:schemeClr val="tx1"/>
                </a:solidFill>
              </a:rPr>
              <a:t>}</a:t>
            </a:r>
          </a:p>
          <a:p>
            <a:pPr marL="0" indent="0">
              <a:buNone/>
            </a:pPr>
            <a:endParaRPr lang="en-US" sz="1200" dirty="0" smtClean="0">
              <a:solidFill>
                <a:schemeClr val="accent3">
                  <a:lumMod val="75000"/>
                </a:schemeClr>
              </a:solidFill>
            </a:endParaRPr>
          </a:p>
          <a:p>
            <a:pPr marL="0" indent="0">
              <a:buNone/>
            </a:pPr>
            <a:endParaRPr lang="en-US" sz="1200" dirty="0">
              <a:solidFill>
                <a:schemeClr val="accent3">
                  <a:lumMod val="75000"/>
                </a:schemeClr>
              </a:solidFill>
            </a:endParaRPr>
          </a:p>
          <a:p>
            <a:pPr marL="0" indent="0">
              <a:buNone/>
            </a:pPr>
            <a:r>
              <a:rPr lang="en-US" sz="1200" dirty="0" smtClean="0">
                <a:solidFill>
                  <a:schemeClr val="accent1"/>
                </a:solidFill>
              </a:rPr>
              <a:t>foo</a:t>
            </a:r>
            <a:r>
              <a:rPr lang="en-US" sz="1200" dirty="0" smtClean="0">
                <a:solidFill>
                  <a:schemeClr val="tx1"/>
                </a:solidFill>
              </a:rPr>
              <a:t>();</a:t>
            </a:r>
            <a:endParaRPr lang="en-US" sz="1200" dirty="0">
              <a:solidFill>
                <a:schemeClr val="tx1"/>
              </a:solidFill>
            </a:endParaRPr>
          </a:p>
          <a:p>
            <a:pPr marL="0" indent="0">
              <a:buNone/>
            </a:pPr>
            <a:endParaRPr lang="en-US" sz="1400" dirty="0"/>
          </a:p>
          <a:p>
            <a:pPr marL="0" indent="0">
              <a:buNone/>
            </a:pPr>
            <a:endParaRPr lang="en-US" dirty="0" smtClean="0"/>
          </a:p>
        </p:txBody>
      </p:sp>
      <p:sp>
        <p:nvSpPr>
          <p:cNvPr id="499718" name="Rectangle 6"/>
          <p:cNvSpPr>
            <a:spLocks noGrp="1" noChangeArrowheads="1"/>
          </p:cNvSpPr>
          <p:nvPr>
            <p:ph type="title"/>
          </p:nvPr>
        </p:nvSpPr>
        <p:spPr/>
        <p:txBody>
          <a:bodyPr/>
          <a:lstStyle/>
          <a:p>
            <a:r>
              <a:rPr lang="en-US" dirty="0" smtClean="0"/>
              <a:t>Call Stack</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10</a:t>
            </a:fld>
            <a:endParaRPr lang="en-US" dirty="0"/>
          </a:p>
        </p:txBody>
      </p:sp>
      <p:sp>
        <p:nvSpPr>
          <p:cNvPr id="4" name="Rectangle 3"/>
          <p:cNvSpPr/>
          <p:nvPr/>
        </p:nvSpPr>
        <p:spPr bwMode="auto">
          <a:xfrm>
            <a:off x="5110480" y="1544320"/>
            <a:ext cx="3007360" cy="324104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5" name="TextBox 4"/>
          <p:cNvSpPr txBox="1"/>
          <p:nvPr/>
        </p:nvSpPr>
        <p:spPr>
          <a:xfrm>
            <a:off x="5598160" y="1644650"/>
            <a:ext cx="2032000" cy="369332"/>
          </a:xfrm>
          <a:prstGeom prst="rect">
            <a:avLst/>
          </a:prstGeom>
          <a:noFill/>
        </p:spPr>
        <p:txBody>
          <a:bodyPr wrap="square" rtlCol="0">
            <a:spAutoFit/>
          </a:bodyPr>
          <a:lstStyle/>
          <a:p>
            <a:pPr algn="ctr"/>
            <a:r>
              <a:rPr lang="en-US" dirty="0" smtClean="0">
                <a:latin typeface="+mn-lt"/>
              </a:rPr>
              <a:t>stack</a:t>
            </a:r>
          </a:p>
        </p:txBody>
      </p:sp>
      <p:sp>
        <p:nvSpPr>
          <p:cNvPr id="13" name="Rectangle 12"/>
          <p:cNvSpPr/>
          <p:nvPr/>
        </p:nvSpPr>
        <p:spPr bwMode="auto">
          <a:xfrm>
            <a:off x="5195777" y="4330995"/>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b="1" dirty="0">
                <a:latin typeface="+mn-lt"/>
              </a:rPr>
              <a:t>m</a:t>
            </a:r>
            <a:r>
              <a:rPr lang="en-US" b="1" dirty="0" smtClean="0">
                <a:latin typeface="+mn-lt"/>
              </a:rPr>
              <a:t>ain()</a:t>
            </a:r>
          </a:p>
        </p:txBody>
      </p:sp>
      <p:sp>
        <p:nvSpPr>
          <p:cNvPr id="27" name="Rectangle 26"/>
          <p:cNvSpPr/>
          <p:nvPr/>
        </p:nvSpPr>
        <p:spPr bwMode="auto">
          <a:xfrm>
            <a:off x="5195777" y="3876630"/>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b="1" dirty="0" smtClean="0">
                <a:latin typeface="+mn-lt"/>
              </a:rPr>
              <a:t>foo()</a:t>
            </a:r>
          </a:p>
        </p:txBody>
      </p:sp>
      <p:sp>
        <p:nvSpPr>
          <p:cNvPr id="28" name="Rectangle 27"/>
          <p:cNvSpPr/>
          <p:nvPr/>
        </p:nvSpPr>
        <p:spPr bwMode="auto">
          <a:xfrm>
            <a:off x="513907" y="1650174"/>
            <a:ext cx="1984745" cy="1389174"/>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29" name="Rectangle 28"/>
          <p:cNvSpPr/>
          <p:nvPr/>
        </p:nvSpPr>
        <p:spPr bwMode="auto">
          <a:xfrm>
            <a:off x="5195777" y="3422265"/>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b="1" dirty="0" smtClean="0">
                <a:latin typeface="+mn-lt"/>
              </a:rPr>
              <a:t>foo()</a:t>
            </a:r>
          </a:p>
        </p:txBody>
      </p:sp>
      <p:sp>
        <p:nvSpPr>
          <p:cNvPr id="30" name="Rectangle 29"/>
          <p:cNvSpPr/>
          <p:nvPr/>
        </p:nvSpPr>
        <p:spPr bwMode="auto">
          <a:xfrm>
            <a:off x="567069" y="1692703"/>
            <a:ext cx="1874876" cy="1289937"/>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31" name="Rectangle 30"/>
          <p:cNvSpPr/>
          <p:nvPr/>
        </p:nvSpPr>
        <p:spPr bwMode="auto">
          <a:xfrm>
            <a:off x="5195777" y="2975114"/>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b="1" dirty="0" smtClean="0">
                <a:latin typeface="+mn-lt"/>
              </a:rPr>
              <a:t>foo()</a:t>
            </a:r>
          </a:p>
        </p:txBody>
      </p:sp>
      <p:sp>
        <p:nvSpPr>
          <p:cNvPr id="32" name="Rectangle 31"/>
          <p:cNvSpPr/>
          <p:nvPr/>
        </p:nvSpPr>
        <p:spPr bwMode="auto">
          <a:xfrm>
            <a:off x="620233" y="1749265"/>
            <a:ext cx="1765005" cy="1176670"/>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33" name="Rectangle 32"/>
          <p:cNvSpPr/>
          <p:nvPr/>
        </p:nvSpPr>
        <p:spPr bwMode="auto">
          <a:xfrm>
            <a:off x="5195777" y="2527963"/>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b="1" dirty="0" smtClean="0">
                <a:latin typeface="+mn-lt"/>
              </a:rPr>
              <a:t>foo()</a:t>
            </a:r>
          </a:p>
        </p:txBody>
      </p:sp>
      <p:sp>
        <p:nvSpPr>
          <p:cNvPr id="34" name="Rectangle 33"/>
          <p:cNvSpPr/>
          <p:nvPr/>
        </p:nvSpPr>
        <p:spPr bwMode="auto">
          <a:xfrm>
            <a:off x="676941" y="1813059"/>
            <a:ext cx="1644502" cy="1049079"/>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35" name="Rectangle 34"/>
          <p:cNvSpPr/>
          <p:nvPr/>
        </p:nvSpPr>
        <p:spPr bwMode="auto">
          <a:xfrm>
            <a:off x="5195777" y="2080812"/>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b="1" dirty="0" smtClean="0">
                <a:latin typeface="+mn-lt"/>
              </a:rPr>
              <a:t>foo()</a:t>
            </a:r>
          </a:p>
        </p:txBody>
      </p:sp>
      <p:sp>
        <p:nvSpPr>
          <p:cNvPr id="36" name="Rectangle 35"/>
          <p:cNvSpPr/>
          <p:nvPr/>
        </p:nvSpPr>
        <p:spPr bwMode="auto">
          <a:xfrm>
            <a:off x="733647" y="1869766"/>
            <a:ext cx="1524000" cy="935666"/>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37" name="Rectangle 36"/>
          <p:cNvSpPr/>
          <p:nvPr/>
        </p:nvSpPr>
        <p:spPr bwMode="auto">
          <a:xfrm>
            <a:off x="5195777" y="1641392"/>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b="1" dirty="0" smtClean="0">
                <a:latin typeface="+mn-lt"/>
              </a:rPr>
              <a:t>foo()</a:t>
            </a:r>
          </a:p>
        </p:txBody>
      </p:sp>
      <p:sp>
        <p:nvSpPr>
          <p:cNvPr id="38" name="Rectangle 37"/>
          <p:cNvSpPr/>
          <p:nvPr/>
        </p:nvSpPr>
        <p:spPr bwMode="auto">
          <a:xfrm>
            <a:off x="790355" y="1926473"/>
            <a:ext cx="1417674" cy="829341"/>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39" name="Rectangle 38"/>
          <p:cNvSpPr/>
          <p:nvPr/>
        </p:nvSpPr>
        <p:spPr bwMode="auto">
          <a:xfrm>
            <a:off x="5195777" y="1197488"/>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b="1" dirty="0" smtClean="0">
                <a:latin typeface="+mn-lt"/>
              </a:rPr>
              <a:t>foo()</a:t>
            </a:r>
          </a:p>
        </p:txBody>
      </p:sp>
      <p:sp>
        <p:nvSpPr>
          <p:cNvPr id="40" name="Rectangle 39"/>
          <p:cNvSpPr/>
          <p:nvPr/>
        </p:nvSpPr>
        <p:spPr bwMode="auto">
          <a:xfrm>
            <a:off x="850605" y="1983181"/>
            <a:ext cx="1300716" cy="715926"/>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41" name="Rectangle 40"/>
          <p:cNvSpPr/>
          <p:nvPr/>
        </p:nvSpPr>
        <p:spPr bwMode="auto">
          <a:xfrm>
            <a:off x="5195777" y="735144"/>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b="1" dirty="0" smtClean="0">
                <a:latin typeface="+mn-lt"/>
              </a:rPr>
              <a:t>foo()</a:t>
            </a:r>
          </a:p>
        </p:txBody>
      </p:sp>
      <p:sp>
        <p:nvSpPr>
          <p:cNvPr id="42" name="Rectangle 41"/>
          <p:cNvSpPr/>
          <p:nvPr/>
        </p:nvSpPr>
        <p:spPr bwMode="auto">
          <a:xfrm>
            <a:off x="910857" y="2033683"/>
            <a:ext cx="1183758" cy="615804"/>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43" name="Rectangle 42"/>
          <p:cNvSpPr/>
          <p:nvPr/>
        </p:nvSpPr>
        <p:spPr bwMode="auto">
          <a:xfrm>
            <a:off x="5195777" y="280779"/>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b="1" dirty="0" smtClean="0">
                <a:latin typeface="+mn-lt"/>
              </a:rPr>
              <a:t>foo()</a:t>
            </a:r>
          </a:p>
        </p:txBody>
      </p:sp>
      <p:sp>
        <p:nvSpPr>
          <p:cNvPr id="44" name="Rectangle 43"/>
          <p:cNvSpPr/>
          <p:nvPr/>
        </p:nvSpPr>
        <p:spPr bwMode="auto">
          <a:xfrm>
            <a:off x="967563" y="2100513"/>
            <a:ext cx="1070344" cy="499355"/>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45" name="Rectangle 44"/>
          <p:cNvSpPr/>
          <p:nvPr/>
        </p:nvSpPr>
        <p:spPr bwMode="auto">
          <a:xfrm>
            <a:off x="5195777" y="-181565"/>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b="1" dirty="0" smtClean="0">
                <a:latin typeface="+mn-lt"/>
              </a:rPr>
              <a:t>foo()</a:t>
            </a:r>
          </a:p>
        </p:txBody>
      </p:sp>
      <p:sp>
        <p:nvSpPr>
          <p:cNvPr id="46" name="Rectangle 45"/>
          <p:cNvSpPr/>
          <p:nvPr/>
        </p:nvSpPr>
        <p:spPr bwMode="auto">
          <a:xfrm>
            <a:off x="1024271" y="2160389"/>
            <a:ext cx="956930" cy="387275"/>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48" name="Rectangle 47"/>
          <p:cNvSpPr/>
          <p:nvPr/>
        </p:nvSpPr>
        <p:spPr bwMode="auto">
          <a:xfrm>
            <a:off x="457200" y="1465802"/>
            <a:ext cx="2374605" cy="2041378"/>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1521"/>
            <a:ext cx="9200707" cy="841154"/>
          </a:xfrm>
          <a:prstGeom prst="rect">
            <a:avLst/>
          </a:prstGeom>
        </p:spPr>
      </p:pic>
    </p:spTree>
    <p:extLst>
      <p:ext uri="{BB962C8B-B14F-4D97-AF65-F5344CB8AC3E}">
        <p14:creationId xmlns:p14="http://schemas.microsoft.com/office/powerpoint/2010/main" val="40530642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7" name="Rectangle 7"/>
          <p:cNvSpPr>
            <a:spLocks noGrp="1" noChangeArrowheads="1"/>
          </p:cNvSpPr>
          <p:nvPr>
            <p:ph idx="1"/>
          </p:nvPr>
        </p:nvSpPr>
        <p:spPr/>
        <p:txBody>
          <a:bodyPr/>
          <a:lstStyle/>
          <a:p>
            <a:pPr marL="0" indent="0">
              <a:buNone/>
            </a:pPr>
            <a:r>
              <a:rPr lang="en-US" dirty="0" smtClean="0"/>
              <a:t>What happens when things are slow?</a:t>
            </a:r>
          </a:p>
        </p:txBody>
      </p:sp>
      <p:sp>
        <p:nvSpPr>
          <p:cNvPr id="499718" name="Rectangle 6"/>
          <p:cNvSpPr>
            <a:spLocks noGrp="1" noChangeArrowheads="1"/>
          </p:cNvSpPr>
          <p:nvPr>
            <p:ph type="title"/>
          </p:nvPr>
        </p:nvSpPr>
        <p:spPr/>
        <p:txBody>
          <a:bodyPr/>
          <a:lstStyle/>
          <a:p>
            <a:r>
              <a:rPr lang="en-US" dirty="0" smtClean="0"/>
              <a:t>blocking</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11</a:t>
            </a:fld>
            <a:endParaRPr lang="en-US" dirty="0"/>
          </a:p>
        </p:txBody>
      </p:sp>
    </p:spTree>
    <p:extLst>
      <p:ext uri="{BB962C8B-B14F-4D97-AF65-F5344CB8AC3E}">
        <p14:creationId xmlns:p14="http://schemas.microsoft.com/office/powerpoint/2010/main" val="7345237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7" name="Rectangle 7"/>
          <p:cNvSpPr>
            <a:spLocks noGrp="1" noChangeArrowheads="1"/>
          </p:cNvSpPr>
          <p:nvPr>
            <p:ph idx="1"/>
          </p:nvPr>
        </p:nvSpPr>
        <p:spPr/>
        <p:txBody>
          <a:bodyPr/>
          <a:lstStyle/>
          <a:p>
            <a:pPr marL="0" indent="0">
              <a:buNone/>
            </a:pPr>
            <a:endParaRPr lang="en-US" sz="1200" dirty="0">
              <a:solidFill>
                <a:schemeClr val="tx1"/>
              </a:solidFill>
            </a:endParaRPr>
          </a:p>
          <a:p>
            <a:pPr marL="0" indent="0">
              <a:buNone/>
            </a:pPr>
            <a:r>
              <a:rPr lang="en-US" sz="1200" dirty="0" err="1">
                <a:solidFill>
                  <a:schemeClr val="accent3">
                    <a:lumMod val="50000"/>
                  </a:schemeClr>
                </a:solidFill>
              </a:rPr>
              <a:t>var</a:t>
            </a:r>
            <a:r>
              <a:rPr lang="en-US" sz="1200" dirty="0">
                <a:solidFill>
                  <a:schemeClr val="tx1"/>
                </a:solidFill>
              </a:rPr>
              <a:t> </a:t>
            </a:r>
            <a:r>
              <a:rPr lang="en-US" sz="1200" dirty="0" err="1" smtClean="0">
                <a:solidFill>
                  <a:schemeClr val="accent1"/>
                </a:solidFill>
              </a:rPr>
              <a:t>syncRequest</a:t>
            </a:r>
            <a:r>
              <a:rPr lang="en-US" sz="1200" dirty="0" smtClean="0">
                <a:solidFill>
                  <a:schemeClr val="accent1"/>
                </a:solidFill>
              </a:rPr>
              <a:t> </a:t>
            </a:r>
            <a:r>
              <a:rPr lang="en-US" sz="1200" dirty="0">
                <a:solidFill>
                  <a:schemeClr val="accent1"/>
                </a:solidFill>
              </a:rPr>
              <a:t>= require</a:t>
            </a:r>
            <a:r>
              <a:rPr lang="en-US" sz="1200" dirty="0">
                <a:solidFill>
                  <a:schemeClr val="tx1"/>
                </a:solidFill>
              </a:rPr>
              <a:t>(</a:t>
            </a:r>
            <a:r>
              <a:rPr lang="en-US" sz="1200" dirty="0">
                <a:solidFill>
                  <a:schemeClr val="accent5"/>
                </a:solidFill>
              </a:rPr>
              <a:t>‘sync-request’</a:t>
            </a:r>
            <a:r>
              <a:rPr lang="en-US" sz="1200" dirty="0">
                <a:solidFill>
                  <a:schemeClr val="tx1"/>
                </a:solidFill>
              </a:rPr>
              <a:t>);</a:t>
            </a:r>
            <a:r>
              <a:rPr lang="en-US" sz="1200" dirty="0">
                <a:solidFill>
                  <a:schemeClr val="accent5"/>
                </a:solidFill>
              </a:rPr>
              <a:t> </a:t>
            </a:r>
            <a:endParaRPr lang="en-US" sz="1200" dirty="0" smtClean="0">
              <a:solidFill>
                <a:schemeClr val="accent5"/>
              </a:solidFill>
            </a:endParaRPr>
          </a:p>
          <a:p>
            <a:pPr marL="0" indent="0">
              <a:buNone/>
            </a:pPr>
            <a:endParaRPr lang="en-US" sz="1200" dirty="0">
              <a:solidFill>
                <a:schemeClr val="accent3">
                  <a:lumMod val="75000"/>
                </a:schemeClr>
              </a:solidFill>
            </a:endParaRPr>
          </a:p>
          <a:p>
            <a:pPr marL="0" indent="0">
              <a:buNone/>
            </a:pPr>
            <a:r>
              <a:rPr lang="en-US" sz="1200" dirty="0" err="1">
                <a:solidFill>
                  <a:schemeClr val="accent3">
                    <a:lumMod val="50000"/>
                  </a:schemeClr>
                </a:solidFill>
              </a:rPr>
              <a:t>var</a:t>
            </a:r>
            <a:r>
              <a:rPr lang="en-US" sz="1200" dirty="0">
                <a:solidFill>
                  <a:schemeClr val="tx1"/>
                </a:solidFill>
              </a:rPr>
              <a:t> </a:t>
            </a:r>
            <a:r>
              <a:rPr lang="en-US" sz="1200" dirty="0" smtClean="0">
                <a:solidFill>
                  <a:schemeClr val="accent1"/>
                </a:solidFill>
              </a:rPr>
              <a:t>foo </a:t>
            </a:r>
            <a:r>
              <a:rPr lang="en-US" sz="1200" dirty="0">
                <a:solidFill>
                  <a:schemeClr val="accent1"/>
                </a:solidFill>
              </a:rPr>
              <a:t>= </a:t>
            </a:r>
            <a:r>
              <a:rPr lang="en-US" sz="1200" dirty="0" err="1" smtClean="0">
                <a:solidFill>
                  <a:schemeClr val="accent1"/>
                </a:solidFill>
              </a:rPr>
              <a:t>syncRequest</a:t>
            </a:r>
            <a:r>
              <a:rPr lang="en-US" sz="1200" dirty="0" smtClean="0">
                <a:solidFill>
                  <a:schemeClr val="tx1"/>
                </a:solidFill>
              </a:rPr>
              <a:t>(</a:t>
            </a:r>
            <a:r>
              <a:rPr lang="en-US" sz="1200" dirty="0" smtClean="0">
                <a:solidFill>
                  <a:schemeClr val="accent5"/>
                </a:solidFill>
              </a:rPr>
              <a:t>‘GET’</a:t>
            </a:r>
            <a:r>
              <a:rPr lang="en-US" sz="1200" dirty="0" smtClean="0">
                <a:solidFill>
                  <a:schemeClr val="tx1"/>
                </a:solidFill>
              </a:rPr>
              <a:t>,</a:t>
            </a:r>
            <a:r>
              <a:rPr lang="en-US" sz="1200" dirty="0" smtClean="0">
                <a:solidFill>
                  <a:schemeClr val="accent5"/>
                </a:solidFill>
              </a:rPr>
              <a:t> ‘//foo.com’</a:t>
            </a:r>
            <a:r>
              <a:rPr lang="en-US" sz="1200" dirty="0" smtClean="0">
                <a:solidFill>
                  <a:schemeClr val="tx1"/>
                </a:solidFill>
              </a:rPr>
              <a:t>);</a:t>
            </a:r>
            <a:r>
              <a:rPr lang="en-US" sz="1200" dirty="0" smtClean="0">
                <a:solidFill>
                  <a:schemeClr val="accent5"/>
                </a:solidFill>
              </a:rPr>
              <a:t> </a:t>
            </a:r>
          </a:p>
          <a:p>
            <a:pPr marL="0" indent="0">
              <a:buNone/>
            </a:pPr>
            <a:r>
              <a:rPr lang="en-US" sz="1200" dirty="0" err="1">
                <a:solidFill>
                  <a:schemeClr val="accent3">
                    <a:lumMod val="50000"/>
                  </a:schemeClr>
                </a:solidFill>
              </a:rPr>
              <a:t>var</a:t>
            </a:r>
            <a:r>
              <a:rPr lang="en-US" sz="1200" dirty="0">
                <a:solidFill>
                  <a:schemeClr val="tx1"/>
                </a:solidFill>
              </a:rPr>
              <a:t> </a:t>
            </a:r>
            <a:r>
              <a:rPr lang="en-US" sz="1200" dirty="0" smtClean="0">
                <a:solidFill>
                  <a:schemeClr val="accent1"/>
                </a:solidFill>
              </a:rPr>
              <a:t>bar </a:t>
            </a:r>
            <a:r>
              <a:rPr lang="en-US" sz="1200" dirty="0">
                <a:solidFill>
                  <a:schemeClr val="accent1"/>
                </a:solidFill>
              </a:rPr>
              <a:t>= </a:t>
            </a:r>
            <a:r>
              <a:rPr lang="en-US" sz="1200" dirty="0" err="1" smtClean="0">
                <a:solidFill>
                  <a:schemeClr val="accent1"/>
                </a:solidFill>
              </a:rPr>
              <a:t>syncRequest</a:t>
            </a:r>
            <a:r>
              <a:rPr lang="en-US" sz="1200" dirty="0" smtClean="0">
                <a:solidFill>
                  <a:schemeClr val="tx1"/>
                </a:solidFill>
              </a:rPr>
              <a:t>(</a:t>
            </a:r>
            <a:r>
              <a:rPr lang="en-US" sz="1200" dirty="0" smtClean="0">
                <a:solidFill>
                  <a:schemeClr val="accent5"/>
                </a:solidFill>
              </a:rPr>
              <a:t>‘</a:t>
            </a:r>
            <a:r>
              <a:rPr lang="en-US" sz="1200" dirty="0">
                <a:solidFill>
                  <a:schemeClr val="accent5"/>
                </a:solidFill>
              </a:rPr>
              <a:t>GET’</a:t>
            </a:r>
            <a:r>
              <a:rPr lang="en-US" sz="1200" dirty="0">
                <a:solidFill>
                  <a:schemeClr val="tx1"/>
                </a:solidFill>
              </a:rPr>
              <a:t>,</a:t>
            </a:r>
            <a:r>
              <a:rPr lang="en-US" sz="1200" dirty="0">
                <a:solidFill>
                  <a:schemeClr val="accent5"/>
                </a:solidFill>
              </a:rPr>
              <a:t> </a:t>
            </a:r>
            <a:r>
              <a:rPr lang="en-US" sz="1200" dirty="0" smtClean="0">
                <a:solidFill>
                  <a:schemeClr val="accent5"/>
                </a:solidFill>
              </a:rPr>
              <a:t>‘//bar.com</a:t>
            </a:r>
            <a:r>
              <a:rPr lang="en-US" sz="1200" dirty="0">
                <a:solidFill>
                  <a:schemeClr val="accent5"/>
                </a:solidFill>
              </a:rPr>
              <a:t>’</a:t>
            </a:r>
            <a:r>
              <a:rPr lang="en-US" sz="1200" dirty="0">
                <a:solidFill>
                  <a:schemeClr val="tx1"/>
                </a:solidFill>
              </a:rPr>
              <a:t>);</a:t>
            </a:r>
            <a:r>
              <a:rPr lang="en-US" sz="1200" dirty="0">
                <a:solidFill>
                  <a:schemeClr val="accent5"/>
                </a:solidFill>
              </a:rPr>
              <a:t> </a:t>
            </a:r>
            <a:endParaRPr lang="en-US" sz="1200" dirty="0" smtClean="0">
              <a:solidFill>
                <a:schemeClr val="accent5"/>
              </a:solidFill>
            </a:endParaRPr>
          </a:p>
          <a:p>
            <a:pPr marL="0" indent="0">
              <a:buNone/>
            </a:pPr>
            <a:r>
              <a:rPr lang="en-US" sz="1200" dirty="0" err="1">
                <a:solidFill>
                  <a:schemeClr val="accent3">
                    <a:lumMod val="50000"/>
                  </a:schemeClr>
                </a:solidFill>
              </a:rPr>
              <a:t>var</a:t>
            </a:r>
            <a:r>
              <a:rPr lang="en-US" sz="1200" dirty="0">
                <a:solidFill>
                  <a:schemeClr val="tx1"/>
                </a:solidFill>
              </a:rPr>
              <a:t> </a:t>
            </a:r>
            <a:r>
              <a:rPr lang="en-US" sz="1200" dirty="0" err="1" smtClean="0">
                <a:solidFill>
                  <a:schemeClr val="accent1"/>
                </a:solidFill>
              </a:rPr>
              <a:t>qux</a:t>
            </a:r>
            <a:r>
              <a:rPr lang="en-US" sz="1200" dirty="0" smtClean="0">
                <a:solidFill>
                  <a:schemeClr val="accent1"/>
                </a:solidFill>
              </a:rPr>
              <a:t> </a:t>
            </a:r>
            <a:r>
              <a:rPr lang="en-US" sz="1200" dirty="0">
                <a:solidFill>
                  <a:schemeClr val="accent1"/>
                </a:solidFill>
              </a:rPr>
              <a:t>= </a:t>
            </a:r>
            <a:r>
              <a:rPr lang="en-US" sz="1200" dirty="0" err="1" smtClean="0">
                <a:solidFill>
                  <a:schemeClr val="accent1"/>
                </a:solidFill>
              </a:rPr>
              <a:t>syncRequest</a:t>
            </a:r>
            <a:r>
              <a:rPr lang="en-US" sz="1200" dirty="0" smtClean="0">
                <a:solidFill>
                  <a:schemeClr val="tx1"/>
                </a:solidFill>
              </a:rPr>
              <a:t>(</a:t>
            </a:r>
            <a:r>
              <a:rPr lang="en-US" sz="1200" dirty="0" smtClean="0">
                <a:solidFill>
                  <a:schemeClr val="accent5"/>
                </a:solidFill>
              </a:rPr>
              <a:t>‘</a:t>
            </a:r>
            <a:r>
              <a:rPr lang="en-US" sz="1200" dirty="0">
                <a:solidFill>
                  <a:schemeClr val="accent5"/>
                </a:solidFill>
              </a:rPr>
              <a:t>GET’</a:t>
            </a:r>
            <a:r>
              <a:rPr lang="en-US" sz="1200" dirty="0">
                <a:solidFill>
                  <a:schemeClr val="tx1"/>
                </a:solidFill>
              </a:rPr>
              <a:t>,</a:t>
            </a:r>
            <a:r>
              <a:rPr lang="en-US" sz="1200" dirty="0">
                <a:solidFill>
                  <a:schemeClr val="accent5"/>
                </a:solidFill>
              </a:rPr>
              <a:t> </a:t>
            </a:r>
            <a:r>
              <a:rPr lang="en-US" sz="1200" dirty="0" smtClean="0">
                <a:solidFill>
                  <a:schemeClr val="accent5"/>
                </a:solidFill>
              </a:rPr>
              <a:t>‘//qux.com</a:t>
            </a:r>
            <a:r>
              <a:rPr lang="en-US" sz="1200" dirty="0">
                <a:solidFill>
                  <a:schemeClr val="accent5"/>
                </a:solidFill>
              </a:rPr>
              <a:t>’</a:t>
            </a:r>
            <a:r>
              <a:rPr lang="en-US" sz="1200" dirty="0">
                <a:solidFill>
                  <a:schemeClr val="tx1"/>
                </a:solidFill>
              </a:rPr>
              <a:t>);</a:t>
            </a:r>
            <a:r>
              <a:rPr lang="en-US" sz="1200" dirty="0">
                <a:solidFill>
                  <a:schemeClr val="accent5"/>
                </a:solidFill>
              </a:rPr>
              <a:t> </a:t>
            </a:r>
            <a:endParaRPr lang="en-US" sz="1200" dirty="0" smtClean="0">
              <a:solidFill>
                <a:schemeClr val="accent5"/>
              </a:solidFill>
            </a:endParaRPr>
          </a:p>
          <a:p>
            <a:pPr marL="0" indent="0">
              <a:buNone/>
            </a:pPr>
            <a:endParaRPr lang="en-US" sz="1200" dirty="0">
              <a:solidFill>
                <a:schemeClr val="accent5"/>
              </a:solidFill>
            </a:endParaRPr>
          </a:p>
          <a:p>
            <a:pPr marL="0" indent="0">
              <a:buNone/>
            </a:pPr>
            <a:r>
              <a:rPr lang="en-US" sz="1200" dirty="0" smtClean="0">
                <a:solidFill>
                  <a:schemeClr val="accent1"/>
                </a:solidFill>
              </a:rPr>
              <a:t>console</a:t>
            </a:r>
            <a:r>
              <a:rPr lang="en-US" sz="1200" dirty="0" smtClean="0">
                <a:solidFill>
                  <a:schemeClr val="tx1"/>
                </a:solidFill>
              </a:rPr>
              <a:t>.</a:t>
            </a:r>
            <a:r>
              <a:rPr lang="en-US" sz="1200" dirty="0" smtClean="0">
                <a:solidFill>
                  <a:schemeClr val="accent1"/>
                </a:solidFill>
              </a:rPr>
              <a:t>log</a:t>
            </a:r>
            <a:r>
              <a:rPr lang="en-US" sz="1200" dirty="0" smtClean="0">
                <a:solidFill>
                  <a:schemeClr val="accent3">
                    <a:lumMod val="50000"/>
                  </a:schemeClr>
                </a:solidFill>
              </a:rPr>
              <a:t>(</a:t>
            </a:r>
            <a:r>
              <a:rPr lang="en-US" sz="1200" dirty="0" err="1" smtClean="0">
                <a:solidFill>
                  <a:schemeClr val="accent1"/>
                </a:solidFill>
              </a:rPr>
              <a:t>foo.getBody</a:t>
            </a:r>
            <a:r>
              <a:rPr lang="en-US" sz="1200" dirty="0" smtClean="0">
                <a:solidFill>
                  <a:schemeClr val="tx1"/>
                </a:solidFill>
              </a:rPr>
              <a:t>());</a:t>
            </a:r>
            <a:r>
              <a:rPr lang="en-US" sz="1200" dirty="0" smtClean="0">
                <a:solidFill>
                  <a:schemeClr val="accent5"/>
                </a:solidFill>
              </a:rPr>
              <a:t> </a:t>
            </a:r>
          </a:p>
          <a:p>
            <a:pPr marL="0" indent="0">
              <a:buNone/>
            </a:pPr>
            <a:r>
              <a:rPr lang="en-US" sz="1200" dirty="0" smtClean="0">
                <a:solidFill>
                  <a:schemeClr val="accent1"/>
                </a:solidFill>
              </a:rPr>
              <a:t>console</a:t>
            </a:r>
            <a:r>
              <a:rPr lang="en-US" sz="1200" dirty="0" smtClean="0">
                <a:solidFill>
                  <a:schemeClr val="tx1"/>
                </a:solidFill>
              </a:rPr>
              <a:t>.</a:t>
            </a:r>
            <a:r>
              <a:rPr lang="en-US" sz="1200" dirty="0" smtClean="0">
                <a:solidFill>
                  <a:schemeClr val="accent1"/>
                </a:solidFill>
              </a:rPr>
              <a:t>log</a:t>
            </a:r>
            <a:r>
              <a:rPr lang="en-US" sz="1200" dirty="0" smtClean="0">
                <a:solidFill>
                  <a:schemeClr val="accent3">
                    <a:lumMod val="50000"/>
                  </a:schemeClr>
                </a:solidFill>
              </a:rPr>
              <a:t>(</a:t>
            </a:r>
            <a:r>
              <a:rPr lang="en-US" sz="1200" dirty="0" err="1" smtClean="0">
                <a:solidFill>
                  <a:schemeClr val="accent1"/>
                </a:solidFill>
              </a:rPr>
              <a:t>bar.getBody</a:t>
            </a:r>
            <a:r>
              <a:rPr lang="en-US" sz="1200" dirty="0" smtClean="0">
                <a:solidFill>
                  <a:schemeClr val="tx1"/>
                </a:solidFill>
              </a:rPr>
              <a:t>());</a:t>
            </a:r>
            <a:r>
              <a:rPr lang="en-US" sz="1200" dirty="0" smtClean="0">
                <a:solidFill>
                  <a:schemeClr val="accent5"/>
                </a:solidFill>
              </a:rPr>
              <a:t> </a:t>
            </a:r>
          </a:p>
          <a:p>
            <a:pPr marL="0" indent="0">
              <a:buNone/>
            </a:pPr>
            <a:r>
              <a:rPr lang="en-US" sz="1200" dirty="0" smtClean="0">
                <a:solidFill>
                  <a:schemeClr val="accent1"/>
                </a:solidFill>
              </a:rPr>
              <a:t>console</a:t>
            </a:r>
            <a:r>
              <a:rPr lang="en-US" sz="1200" dirty="0" smtClean="0">
                <a:solidFill>
                  <a:schemeClr val="tx1"/>
                </a:solidFill>
              </a:rPr>
              <a:t>.</a:t>
            </a:r>
            <a:r>
              <a:rPr lang="en-US" sz="1200" dirty="0" smtClean="0">
                <a:solidFill>
                  <a:schemeClr val="accent1"/>
                </a:solidFill>
              </a:rPr>
              <a:t>log</a:t>
            </a:r>
            <a:r>
              <a:rPr lang="en-US" sz="1200" dirty="0" smtClean="0">
                <a:solidFill>
                  <a:schemeClr val="accent3">
                    <a:lumMod val="50000"/>
                  </a:schemeClr>
                </a:solidFill>
              </a:rPr>
              <a:t>(</a:t>
            </a:r>
            <a:r>
              <a:rPr lang="en-US" sz="1200" dirty="0" err="1" smtClean="0">
                <a:solidFill>
                  <a:schemeClr val="accent1"/>
                </a:solidFill>
              </a:rPr>
              <a:t>qux.getBody</a:t>
            </a:r>
            <a:r>
              <a:rPr lang="en-US" sz="1200" dirty="0">
                <a:solidFill>
                  <a:schemeClr val="tx1"/>
                </a:solidFill>
              </a:rPr>
              <a:t>());</a:t>
            </a:r>
            <a:r>
              <a:rPr lang="en-US" sz="1200" dirty="0">
                <a:solidFill>
                  <a:schemeClr val="accent5"/>
                </a:solidFill>
              </a:rPr>
              <a:t> </a:t>
            </a:r>
          </a:p>
        </p:txBody>
      </p:sp>
      <p:sp>
        <p:nvSpPr>
          <p:cNvPr id="499718" name="Rectangle 6"/>
          <p:cNvSpPr>
            <a:spLocks noGrp="1" noChangeArrowheads="1"/>
          </p:cNvSpPr>
          <p:nvPr>
            <p:ph type="title"/>
          </p:nvPr>
        </p:nvSpPr>
        <p:spPr/>
        <p:txBody>
          <a:bodyPr/>
          <a:lstStyle/>
          <a:p>
            <a:r>
              <a:rPr lang="en-US" dirty="0" smtClean="0"/>
              <a:t>Call Stack</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12</a:t>
            </a:fld>
            <a:endParaRPr lang="en-US" dirty="0"/>
          </a:p>
        </p:txBody>
      </p:sp>
      <p:sp>
        <p:nvSpPr>
          <p:cNvPr id="4" name="Rectangle 3"/>
          <p:cNvSpPr/>
          <p:nvPr/>
        </p:nvSpPr>
        <p:spPr bwMode="auto">
          <a:xfrm>
            <a:off x="5110480" y="1544320"/>
            <a:ext cx="3007360" cy="324104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5" name="TextBox 4"/>
          <p:cNvSpPr txBox="1"/>
          <p:nvPr/>
        </p:nvSpPr>
        <p:spPr>
          <a:xfrm>
            <a:off x="5598160" y="1644650"/>
            <a:ext cx="2032000" cy="369332"/>
          </a:xfrm>
          <a:prstGeom prst="rect">
            <a:avLst/>
          </a:prstGeom>
          <a:noFill/>
        </p:spPr>
        <p:txBody>
          <a:bodyPr wrap="square" rtlCol="0">
            <a:spAutoFit/>
          </a:bodyPr>
          <a:lstStyle/>
          <a:p>
            <a:pPr algn="ctr"/>
            <a:r>
              <a:rPr lang="en-US" dirty="0" smtClean="0">
                <a:latin typeface="+mn-lt"/>
              </a:rPr>
              <a:t>stack</a:t>
            </a:r>
          </a:p>
        </p:txBody>
      </p:sp>
      <p:sp>
        <p:nvSpPr>
          <p:cNvPr id="13" name="Rectangle 12"/>
          <p:cNvSpPr/>
          <p:nvPr/>
        </p:nvSpPr>
        <p:spPr bwMode="auto">
          <a:xfrm>
            <a:off x="5195777" y="4330995"/>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b="1" dirty="0">
                <a:latin typeface="+mn-lt"/>
              </a:rPr>
              <a:t>m</a:t>
            </a:r>
            <a:r>
              <a:rPr lang="en-US" b="1" dirty="0" smtClean="0">
                <a:latin typeface="+mn-lt"/>
              </a:rPr>
              <a:t>ain()</a:t>
            </a:r>
          </a:p>
        </p:txBody>
      </p:sp>
      <p:sp>
        <p:nvSpPr>
          <p:cNvPr id="23" name="Rectangle 22"/>
          <p:cNvSpPr/>
          <p:nvPr/>
        </p:nvSpPr>
        <p:spPr bwMode="auto">
          <a:xfrm>
            <a:off x="357961" y="1608538"/>
            <a:ext cx="3250020" cy="2488541"/>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27" name="Rectangle 26"/>
          <p:cNvSpPr/>
          <p:nvPr/>
        </p:nvSpPr>
        <p:spPr bwMode="auto">
          <a:xfrm>
            <a:off x="5195777" y="3843351"/>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err="1"/>
              <a:t>syncRequest</a:t>
            </a:r>
            <a:r>
              <a:rPr lang="en-US" sz="1400" dirty="0"/>
              <a:t>(‘GET’, ‘//foo.com</a:t>
            </a:r>
            <a:r>
              <a:rPr lang="en-US" sz="1400" dirty="0" smtClean="0"/>
              <a:t>’)</a:t>
            </a:r>
            <a:endParaRPr lang="en-US" sz="1400" b="1" dirty="0" smtClean="0">
              <a:latin typeface="+mn-lt"/>
            </a:endParaRPr>
          </a:p>
        </p:txBody>
      </p:sp>
      <p:sp>
        <p:nvSpPr>
          <p:cNvPr id="28" name="Rectangle 27"/>
          <p:cNvSpPr/>
          <p:nvPr/>
        </p:nvSpPr>
        <p:spPr bwMode="auto">
          <a:xfrm>
            <a:off x="457200" y="2176129"/>
            <a:ext cx="3097620" cy="262271"/>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353" y="1215376"/>
            <a:ext cx="3491466" cy="3491466"/>
          </a:xfrm>
          <a:prstGeom prst="rect">
            <a:avLst/>
          </a:prstGeom>
        </p:spPr>
      </p:pic>
      <p:sp>
        <p:nvSpPr>
          <p:cNvPr id="30" name="Rectangle 29"/>
          <p:cNvSpPr/>
          <p:nvPr/>
        </p:nvSpPr>
        <p:spPr bwMode="auto">
          <a:xfrm>
            <a:off x="5193874" y="3851521"/>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err="1"/>
              <a:t>syncRequest</a:t>
            </a:r>
            <a:r>
              <a:rPr lang="en-US" sz="1400" dirty="0"/>
              <a:t>(‘GET’, </a:t>
            </a:r>
            <a:r>
              <a:rPr lang="en-US" sz="1400" dirty="0" smtClean="0"/>
              <a:t>‘//bar.com’)</a:t>
            </a:r>
            <a:endParaRPr lang="en-US" sz="1400" b="1" dirty="0" smtClean="0">
              <a:latin typeface="+mn-lt"/>
            </a:endParaRPr>
          </a:p>
        </p:txBody>
      </p:sp>
      <p:sp>
        <p:nvSpPr>
          <p:cNvPr id="31" name="Rectangle 30"/>
          <p:cNvSpPr/>
          <p:nvPr/>
        </p:nvSpPr>
        <p:spPr bwMode="auto">
          <a:xfrm>
            <a:off x="457200" y="2408044"/>
            <a:ext cx="3097620" cy="262271"/>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32" name="Rectangle 31"/>
          <p:cNvSpPr/>
          <p:nvPr/>
        </p:nvSpPr>
        <p:spPr bwMode="auto">
          <a:xfrm>
            <a:off x="5191971" y="3864772"/>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err="1"/>
              <a:t>syncRequest</a:t>
            </a:r>
            <a:r>
              <a:rPr lang="en-US" sz="1400" dirty="0"/>
              <a:t>(‘GET’, </a:t>
            </a:r>
            <a:r>
              <a:rPr lang="en-US" sz="1400" dirty="0" smtClean="0"/>
              <a:t>‘//qux.com’)</a:t>
            </a:r>
            <a:endParaRPr lang="en-US" sz="1400" b="1" dirty="0" smtClean="0">
              <a:latin typeface="+mn-lt"/>
            </a:endParaRPr>
          </a:p>
        </p:txBody>
      </p:sp>
      <p:sp>
        <p:nvSpPr>
          <p:cNvPr id="33" name="Rectangle 32"/>
          <p:cNvSpPr/>
          <p:nvPr/>
        </p:nvSpPr>
        <p:spPr bwMode="auto">
          <a:xfrm>
            <a:off x="457200" y="2679027"/>
            <a:ext cx="3097620" cy="262271"/>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36" name="Rectangle 35"/>
          <p:cNvSpPr/>
          <p:nvPr/>
        </p:nvSpPr>
        <p:spPr bwMode="auto">
          <a:xfrm>
            <a:off x="457200" y="3125782"/>
            <a:ext cx="2037907" cy="262271"/>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37" name="Rectangle 36"/>
          <p:cNvSpPr/>
          <p:nvPr/>
        </p:nvSpPr>
        <p:spPr bwMode="auto">
          <a:xfrm>
            <a:off x="5191971" y="3844586"/>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a:t>console.log(</a:t>
            </a:r>
            <a:r>
              <a:rPr lang="en-US" sz="1400" dirty="0" err="1"/>
              <a:t>foo.getBody</a:t>
            </a:r>
            <a:r>
              <a:rPr lang="en-US" sz="1400" dirty="0" smtClean="0"/>
              <a:t>())</a:t>
            </a:r>
            <a:endParaRPr lang="en-US" sz="1400" b="1" dirty="0" smtClean="0">
              <a:latin typeface="+mn-lt"/>
            </a:endParaRPr>
          </a:p>
        </p:txBody>
      </p:sp>
      <p:sp>
        <p:nvSpPr>
          <p:cNvPr id="38" name="Rectangle 37"/>
          <p:cNvSpPr/>
          <p:nvPr/>
        </p:nvSpPr>
        <p:spPr bwMode="auto">
          <a:xfrm>
            <a:off x="462287" y="3403009"/>
            <a:ext cx="2037907" cy="262271"/>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39" name="Rectangle 38"/>
          <p:cNvSpPr/>
          <p:nvPr/>
        </p:nvSpPr>
        <p:spPr bwMode="auto">
          <a:xfrm>
            <a:off x="5208597" y="3850754"/>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smtClean="0"/>
              <a:t>console.log(</a:t>
            </a:r>
            <a:r>
              <a:rPr lang="en-US" sz="1400" dirty="0" err="1" smtClean="0"/>
              <a:t>bar.getBody</a:t>
            </a:r>
            <a:r>
              <a:rPr lang="en-US" sz="1400" dirty="0" smtClean="0"/>
              <a:t>())</a:t>
            </a:r>
            <a:endParaRPr lang="en-US" sz="1400" b="1" dirty="0" smtClean="0">
              <a:latin typeface="+mn-lt"/>
            </a:endParaRPr>
          </a:p>
        </p:txBody>
      </p:sp>
      <p:sp>
        <p:nvSpPr>
          <p:cNvPr id="40" name="Rectangle 39"/>
          <p:cNvSpPr/>
          <p:nvPr/>
        </p:nvSpPr>
        <p:spPr bwMode="auto">
          <a:xfrm>
            <a:off x="467374" y="3640075"/>
            <a:ext cx="2037907" cy="262271"/>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41" name="Rectangle 40"/>
          <p:cNvSpPr/>
          <p:nvPr/>
        </p:nvSpPr>
        <p:spPr bwMode="auto">
          <a:xfrm>
            <a:off x="5202187" y="3849976"/>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smtClean="0"/>
              <a:t>console.log(</a:t>
            </a:r>
            <a:r>
              <a:rPr lang="en-US" sz="1400" dirty="0" err="1" smtClean="0"/>
              <a:t>qux.getBody</a:t>
            </a:r>
            <a:r>
              <a:rPr lang="en-US" sz="1400" dirty="0" smtClean="0"/>
              <a:t>())</a:t>
            </a:r>
            <a:endParaRPr lang="en-US" sz="1400" b="1" dirty="0" smtClean="0">
              <a:latin typeface="+mn-lt"/>
            </a:endParaRPr>
          </a:p>
        </p:txBody>
      </p:sp>
    </p:spTree>
    <p:extLst>
      <p:ext uri="{BB962C8B-B14F-4D97-AF65-F5344CB8AC3E}">
        <p14:creationId xmlns:p14="http://schemas.microsoft.com/office/powerpoint/2010/main" val="2232682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2" nodeType="clickEffect">
                                  <p:stCondLst>
                                    <p:cond delay="0"/>
                                  </p:stCondLst>
                                  <p:childTnLst>
                                    <p:set>
                                      <p:cBhvr>
                                        <p:cTn id="48" dur="1" fill="hold">
                                          <p:stCondLst>
                                            <p:cond delay="0"/>
                                          </p:stCondLst>
                                        </p:cTn>
                                        <p:tgtEl>
                                          <p:spTgt spid="30"/>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32"/>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3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7"/>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3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39"/>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3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41"/>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40"/>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3"/>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23" grpId="0" animBg="1"/>
      <p:bldP spid="23" grpId="1" animBg="1"/>
      <p:bldP spid="27" grpId="0" animBg="1"/>
      <p:bldP spid="27" grpId="1" animBg="1"/>
      <p:bldP spid="28" grpId="0" animBg="1"/>
      <p:bldP spid="28" grpId="1" animBg="1"/>
      <p:bldP spid="30" grpId="0" animBg="1"/>
      <p:bldP spid="30" grpId="2" animBg="1"/>
      <p:bldP spid="31" grpId="0" animBg="1"/>
      <p:bldP spid="31" grpId="1" animBg="1"/>
      <p:bldP spid="32" grpId="0" animBg="1"/>
      <p:bldP spid="32" grpId="1" animBg="1"/>
      <p:bldP spid="33" grpId="0" animBg="1"/>
      <p:bldP spid="33"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7" name="Rectangle 7"/>
          <p:cNvSpPr>
            <a:spLocks noGrp="1" noChangeArrowheads="1"/>
          </p:cNvSpPr>
          <p:nvPr>
            <p:ph idx="1"/>
          </p:nvPr>
        </p:nvSpPr>
        <p:spPr/>
        <p:txBody>
          <a:bodyPr/>
          <a:lstStyle/>
          <a:p>
            <a:pPr marL="0" indent="0">
              <a:buNone/>
            </a:pPr>
            <a:r>
              <a:rPr lang="en-US" dirty="0" smtClean="0"/>
              <a:t>because, the I/O.</a:t>
            </a:r>
          </a:p>
          <a:p>
            <a:pPr marL="0" indent="0">
              <a:buNone/>
            </a:pPr>
            <a:r>
              <a:rPr lang="en-US" dirty="0" smtClean="0"/>
              <a:t>(in most cases)</a:t>
            </a:r>
          </a:p>
        </p:txBody>
      </p:sp>
      <p:sp>
        <p:nvSpPr>
          <p:cNvPr id="499718" name="Rectangle 6"/>
          <p:cNvSpPr>
            <a:spLocks noGrp="1" noChangeArrowheads="1"/>
          </p:cNvSpPr>
          <p:nvPr>
            <p:ph type="title"/>
          </p:nvPr>
        </p:nvSpPr>
        <p:spPr/>
        <p:txBody>
          <a:bodyPr/>
          <a:lstStyle/>
          <a:p>
            <a:r>
              <a:rPr lang="en-US" dirty="0" smtClean="0"/>
              <a:t>Why is this a problem?</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13</a:t>
            </a:fld>
            <a:endParaRPr lang="en-US" dirty="0"/>
          </a:p>
        </p:txBody>
      </p:sp>
    </p:spTree>
    <p:extLst>
      <p:ext uri="{BB962C8B-B14F-4D97-AF65-F5344CB8AC3E}">
        <p14:creationId xmlns:p14="http://schemas.microsoft.com/office/powerpoint/2010/main" val="31641546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p:txBody>
          <a:bodyPr/>
          <a:lstStyle/>
          <a:p>
            <a:r>
              <a:rPr lang="en-US" dirty="0" smtClean="0"/>
              <a:t>Demo</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14</a:t>
            </a:fld>
            <a:endParaRPr lang="en-US" dirty="0"/>
          </a:p>
        </p:txBody>
      </p:sp>
      <p:sp>
        <p:nvSpPr>
          <p:cNvPr id="4" name="Content Placeholder 3"/>
          <p:cNvSpPr>
            <a:spLocks noGrp="1"/>
          </p:cNvSpPr>
          <p:nvPr>
            <p:ph idx="1"/>
          </p:nvPr>
        </p:nvSpPr>
        <p:spPr/>
        <p:txBody>
          <a:bodyPr/>
          <a:lstStyle/>
          <a:p>
            <a:pPr marL="0" indent="0">
              <a:buNone/>
            </a:pPr>
            <a:r>
              <a:rPr lang="en-US" dirty="0"/>
              <a:t> </a:t>
            </a:r>
          </a:p>
        </p:txBody>
      </p:sp>
    </p:spTree>
    <p:extLst>
      <p:ext uri="{BB962C8B-B14F-4D97-AF65-F5344CB8AC3E}">
        <p14:creationId xmlns:p14="http://schemas.microsoft.com/office/powerpoint/2010/main" val="83334772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p:txBody>
          <a:bodyPr/>
          <a:lstStyle/>
          <a:p>
            <a:r>
              <a:rPr lang="en-US" dirty="0" smtClean="0"/>
              <a:t>The solution?</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15</a:t>
            </a:fld>
            <a:endParaRPr lang="en-US" dirty="0"/>
          </a:p>
        </p:txBody>
      </p:sp>
      <p:sp>
        <p:nvSpPr>
          <p:cNvPr id="4" name="Content Placeholder 3"/>
          <p:cNvSpPr>
            <a:spLocks noGrp="1"/>
          </p:cNvSpPr>
          <p:nvPr>
            <p:ph idx="1"/>
          </p:nvPr>
        </p:nvSpPr>
        <p:spPr/>
        <p:txBody>
          <a:bodyPr/>
          <a:lstStyle/>
          <a:p>
            <a:pPr marL="0" indent="0">
              <a:buNone/>
            </a:pPr>
            <a:r>
              <a:rPr lang="en-US" dirty="0" smtClean="0"/>
              <a:t>Asynchronous callbacks</a:t>
            </a:r>
          </a:p>
          <a:p>
            <a:pPr marL="0" indent="0">
              <a:buNone/>
            </a:pPr>
            <a:endParaRPr lang="en-US" dirty="0" smtClean="0"/>
          </a:p>
          <a:p>
            <a:r>
              <a:rPr lang="en-US" sz="2200" dirty="0" smtClean="0"/>
              <a:t>By </a:t>
            </a:r>
            <a:r>
              <a:rPr lang="en-US" sz="2200" b="1" dirty="0" smtClean="0"/>
              <a:t>synchronous</a:t>
            </a:r>
            <a:r>
              <a:rPr lang="en-US" sz="2200" dirty="0" smtClean="0"/>
              <a:t> we mean a function that calls its callback on the same tick in the </a:t>
            </a:r>
            <a:r>
              <a:rPr lang="en-US" sz="2200" dirty="0" err="1" smtClean="0"/>
              <a:t>javascript</a:t>
            </a:r>
            <a:r>
              <a:rPr lang="en-US" sz="2200" dirty="0" smtClean="0"/>
              <a:t> event loop and asynchronous is called in a different tick.</a:t>
            </a:r>
          </a:p>
          <a:p>
            <a:r>
              <a:rPr lang="en-US" sz="2200" b="1" dirty="0"/>
              <a:t>Asynchronous</a:t>
            </a:r>
            <a:r>
              <a:rPr lang="en-US" sz="2200" dirty="0"/>
              <a:t> events are those occurring independently of the main program flow. Asynchronous actions are actions executed in a non-blocking scheme, allowing the main program flow to continue processing.</a:t>
            </a:r>
          </a:p>
          <a:p>
            <a:endParaRPr lang="en-US" sz="2200" dirty="0" smtClean="0"/>
          </a:p>
          <a:p>
            <a:pPr marL="0" indent="0">
              <a:buNone/>
            </a:pPr>
            <a:endParaRPr lang="en-US" dirty="0"/>
          </a:p>
        </p:txBody>
      </p:sp>
    </p:spTree>
    <p:extLst>
      <p:ext uri="{BB962C8B-B14F-4D97-AF65-F5344CB8AC3E}">
        <p14:creationId xmlns:p14="http://schemas.microsoft.com/office/powerpoint/2010/main" val="2892849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p:txBody>
          <a:bodyPr/>
          <a:lstStyle/>
          <a:p>
            <a:r>
              <a:rPr lang="en-US" b="1" dirty="0"/>
              <a:t>Asynchronous</a:t>
            </a:r>
            <a:r>
              <a:rPr lang="en-US" b="1" dirty="0" smtClean="0"/>
              <a:t> code functions</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16</a:t>
            </a:fld>
            <a:endParaRPr lang="en-US" dirty="0"/>
          </a:p>
        </p:txBody>
      </p:sp>
      <p:sp>
        <p:nvSpPr>
          <p:cNvPr id="4" name="Content Placeholder 3"/>
          <p:cNvSpPr>
            <a:spLocks noGrp="1"/>
          </p:cNvSpPr>
          <p:nvPr>
            <p:ph idx="1"/>
          </p:nvPr>
        </p:nvSpPr>
        <p:spPr/>
        <p:txBody>
          <a:bodyPr/>
          <a:lstStyle/>
          <a:p>
            <a:pPr marL="0" indent="0">
              <a:buNone/>
            </a:pPr>
            <a:r>
              <a:rPr lang="en-US" dirty="0" smtClean="0"/>
              <a:t>The </a:t>
            </a:r>
            <a:r>
              <a:rPr lang="en-US" b="1" dirty="0" smtClean="0"/>
              <a:t>asynchronous</a:t>
            </a:r>
            <a:r>
              <a:rPr lang="en-US" dirty="0"/>
              <a:t> </a:t>
            </a:r>
            <a:r>
              <a:rPr lang="en-US" dirty="0" smtClean="0"/>
              <a:t>code node.js functions are </a:t>
            </a:r>
            <a:r>
              <a:rPr lang="en-US" dirty="0" err="1" smtClean="0"/>
              <a:t>setTimeout</a:t>
            </a:r>
            <a:r>
              <a:rPr lang="en-US" dirty="0" smtClean="0"/>
              <a:t>, </a:t>
            </a:r>
            <a:r>
              <a:rPr lang="en-US" dirty="0" err="1" smtClean="0"/>
              <a:t>setInterval</a:t>
            </a:r>
            <a:r>
              <a:rPr lang="en-US" dirty="0" smtClean="0"/>
              <a:t>, </a:t>
            </a:r>
            <a:r>
              <a:rPr lang="en-US" dirty="0" err="1" smtClean="0"/>
              <a:t>setImmediate</a:t>
            </a:r>
            <a:r>
              <a:rPr lang="en-US" dirty="0" smtClean="0"/>
              <a:t> and </a:t>
            </a:r>
            <a:r>
              <a:rPr lang="en-US" dirty="0" err="1" smtClean="0"/>
              <a:t>process.nextTick</a:t>
            </a:r>
            <a:r>
              <a:rPr lang="en-US" dirty="0" smtClean="0"/>
              <a:t>.</a:t>
            </a:r>
          </a:p>
          <a:p>
            <a:pPr marL="0" indent="0">
              <a:buNone/>
            </a:pPr>
            <a:endParaRPr lang="en-US" dirty="0"/>
          </a:p>
          <a:p>
            <a:pPr marL="0" indent="0">
              <a:buNone/>
            </a:pPr>
            <a:r>
              <a:rPr lang="en-US" b="1" dirty="0" err="1"/>
              <a:t>setTimeout</a:t>
            </a:r>
            <a:r>
              <a:rPr lang="en-US" dirty="0"/>
              <a:t> is a native JavaScript function, which calls a function or executes a code snippet after a specified delay (in milliseconds).</a:t>
            </a:r>
          </a:p>
          <a:p>
            <a:pPr marL="0" indent="0">
              <a:buNone/>
            </a:pPr>
            <a:endParaRPr lang="en-US" dirty="0"/>
          </a:p>
        </p:txBody>
      </p:sp>
    </p:spTree>
    <p:extLst>
      <p:ext uri="{BB962C8B-B14F-4D97-AF65-F5344CB8AC3E}">
        <p14:creationId xmlns:p14="http://schemas.microsoft.com/office/powerpoint/2010/main" val="12412482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7" name="Rectangle 7"/>
          <p:cNvSpPr>
            <a:spLocks noGrp="1" noChangeArrowheads="1"/>
          </p:cNvSpPr>
          <p:nvPr>
            <p:ph idx="1"/>
          </p:nvPr>
        </p:nvSpPr>
        <p:spPr/>
        <p:txBody>
          <a:bodyPr/>
          <a:lstStyle/>
          <a:p>
            <a:pPr marL="0" indent="0">
              <a:buNone/>
            </a:pPr>
            <a:endParaRPr lang="en-US" sz="1200" dirty="0">
              <a:solidFill>
                <a:schemeClr val="tx1"/>
              </a:solidFill>
            </a:endParaRPr>
          </a:p>
          <a:p>
            <a:pPr marL="0" indent="0">
              <a:buNone/>
            </a:pPr>
            <a:r>
              <a:rPr lang="en-US" sz="1200" dirty="0" smtClean="0">
                <a:solidFill>
                  <a:schemeClr val="accent1"/>
                </a:solidFill>
              </a:rPr>
              <a:t>console</a:t>
            </a:r>
            <a:r>
              <a:rPr lang="en-US" sz="1200" dirty="0" smtClean="0">
                <a:solidFill>
                  <a:schemeClr val="tx1"/>
                </a:solidFill>
              </a:rPr>
              <a:t>.</a:t>
            </a:r>
            <a:r>
              <a:rPr lang="en-US" sz="1200" dirty="0" smtClean="0">
                <a:solidFill>
                  <a:schemeClr val="accent1"/>
                </a:solidFill>
              </a:rPr>
              <a:t>log</a:t>
            </a:r>
            <a:r>
              <a:rPr lang="en-US" sz="1200" dirty="0" smtClean="0">
                <a:solidFill>
                  <a:schemeClr val="accent3">
                    <a:lumMod val="50000"/>
                  </a:schemeClr>
                </a:solidFill>
              </a:rPr>
              <a:t>(</a:t>
            </a:r>
            <a:r>
              <a:rPr lang="en-US" sz="1200" dirty="0" smtClean="0">
                <a:solidFill>
                  <a:schemeClr val="accent5"/>
                </a:solidFill>
              </a:rPr>
              <a:t>‘hi’</a:t>
            </a:r>
            <a:r>
              <a:rPr lang="en-US" sz="1200" dirty="0" smtClean="0">
                <a:solidFill>
                  <a:schemeClr val="tx1"/>
                </a:solidFill>
              </a:rPr>
              <a:t>);</a:t>
            </a:r>
            <a:r>
              <a:rPr lang="en-US" sz="1200" dirty="0" smtClean="0">
                <a:solidFill>
                  <a:schemeClr val="accent5"/>
                </a:solidFill>
              </a:rPr>
              <a:t> </a:t>
            </a:r>
          </a:p>
          <a:p>
            <a:pPr marL="0" indent="0">
              <a:buNone/>
            </a:pPr>
            <a:endParaRPr lang="en-US" sz="1200" dirty="0">
              <a:solidFill>
                <a:schemeClr val="accent5"/>
              </a:solidFill>
            </a:endParaRPr>
          </a:p>
          <a:p>
            <a:pPr marL="0" indent="0">
              <a:buNone/>
            </a:pPr>
            <a:r>
              <a:rPr lang="en-US" sz="1200" dirty="0" err="1" smtClean="0">
                <a:solidFill>
                  <a:schemeClr val="accent1"/>
                </a:solidFill>
              </a:rPr>
              <a:t>setTimeout</a:t>
            </a:r>
            <a:r>
              <a:rPr lang="en-US" sz="1200" dirty="0" smtClean="0">
                <a:solidFill>
                  <a:schemeClr val="tx1"/>
                </a:solidFill>
              </a:rPr>
              <a:t>(</a:t>
            </a:r>
            <a:r>
              <a:rPr lang="en-US" sz="1200" dirty="0" smtClean="0">
                <a:solidFill>
                  <a:schemeClr val="accent3">
                    <a:lumMod val="50000"/>
                  </a:schemeClr>
                </a:solidFill>
              </a:rPr>
              <a:t>function</a:t>
            </a:r>
            <a:r>
              <a:rPr lang="en-US" sz="1200" dirty="0" smtClean="0">
                <a:solidFill>
                  <a:schemeClr val="accent5"/>
                </a:solidFill>
              </a:rPr>
              <a:t> </a:t>
            </a:r>
            <a:r>
              <a:rPr lang="en-US" sz="1200" dirty="0" smtClean="0">
                <a:solidFill>
                  <a:schemeClr val="tx1"/>
                </a:solidFill>
              </a:rPr>
              <a:t>() {</a:t>
            </a:r>
          </a:p>
          <a:p>
            <a:pPr marL="0" indent="0">
              <a:buNone/>
            </a:pPr>
            <a:r>
              <a:rPr lang="en-US" sz="1200" dirty="0" smtClean="0">
                <a:solidFill>
                  <a:schemeClr val="accent1"/>
                </a:solidFill>
              </a:rPr>
              <a:t>  console</a:t>
            </a:r>
            <a:r>
              <a:rPr lang="en-US" sz="1200" dirty="0" smtClean="0">
                <a:solidFill>
                  <a:schemeClr val="tx1"/>
                </a:solidFill>
              </a:rPr>
              <a:t>.</a:t>
            </a:r>
            <a:r>
              <a:rPr lang="en-US" sz="1200" dirty="0" smtClean="0">
                <a:solidFill>
                  <a:schemeClr val="accent1"/>
                </a:solidFill>
              </a:rPr>
              <a:t>log</a:t>
            </a:r>
            <a:r>
              <a:rPr lang="en-US" sz="1200" dirty="0" smtClean="0">
                <a:solidFill>
                  <a:schemeClr val="accent3">
                    <a:lumMod val="50000"/>
                  </a:schemeClr>
                </a:solidFill>
              </a:rPr>
              <a:t>(</a:t>
            </a:r>
            <a:r>
              <a:rPr lang="en-US" sz="1200" dirty="0" smtClean="0">
                <a:solidFill>
                  <a:schemeClr val="accent5"/>
                </a:solidFill>
              </a:rPr>
              <a:t>‘there’</a:t>
            </a:r>
            <a:r>
              <a:rPr lang="en-US" sz="1200" dirty="0" smtClean="0">
                <a:solidFill>
                  <a:schemeClr val="tx1"/>
                </a:solidFill>
              </a:rPr>
              <a:t>);</a:t>
            </a:r>
            <a:r>
              <a:rPr lang="en-US" sz="1200" dirty="0" smtClean="0">
                <a:solidFill>
                  <a:schemeClr val="accent5"/>
                </a:solidFill>
              </a:rPr>
              <a:t> </a:t>
            </a:r>
            <a:endParaRPr lang="en-US" sz="1200" dirty="0">
              <a:solidFill>
                <a:schemeClr val="accent5"/>
              </a:solidFill>
            </a:endParaRPr>
          </a:p>
          <a:p>
            <a:pPr marL="0" indent="0">
              <a:buNone/>
            </a:pPr>
            <a:r>
              <a:rPr lang="en-US" sz="1200" dirty="0" smtClean="0">
                <a:solidFill>
                  <a:schemeClr val="tx1"/>
                </a:solidFill>
              </a:rPr>
              <a:t>}, 5000);</a:t>
            </a:r>
          </a:p>
          <a:p>
            <a:pPr marL="0" indent="0">
              <a:buNone/>
            </a:pPr>
            <a:endParaRPr lang="en-US" sz="1200" dirty="0">
              <a:solidFill>
                <a:schemeClr val="tx1"/>
              </a:solidFill>
            </a:endParaRPr>
          </a:p>
          <a:p>
            <a:pPr marL="0" indent="0">
              <a:buNone/>
            </a:pPr>
            <a:r>
              <a:rPr lang="en-US" sz="1200" dirty="0">
                <a:solidFill>
                  <a:schemeClr val="accent1"/>
                </a:solidFill>
              </a:rPr>
              <a:t>console</a:t>
            </a:r>
            <a:r>
              <a:rPr lang="en-US" sz="1200" dirty="0">
                <a:solidFill>
                  <a:schemeClr val="tx1"/>
                </a:solidFill>
              </a:rPr>
              <a:t>.</a:t>
            </a:r>
            <a:r>
              <a:rPr lang="en-US" sz="1200" dirty="0">
                <a:solidFill>
                  <a:schemeClr val="accent1"/>
                </a:solidFill>
              </a:rPr>
              <a:t>log</a:t>
            </a:r>
            <a:r>
              <a:rPr lang="en-US" sz="1200" dirty="0" smtClean="0">
                <a:solidFill>
                  <a:schemeClr val="accent3">
                    <a:lumMod val="50000"/>
                  </a:schemeClr>
                </a:solidFill>
              </a:rPr>
              <a:t>(</a:t>
            </a:r>
            <a:r>
              <a:rPr lang="en-US" sz="1200" dirty="0" smtClean="0">
                <a:solidFill>
                  <a:schemeClr val="accent5"/>
                </a:solidFill>
              </a:rPr>
              <a:t>‘Node.js course’</a:t>
            </a:r>
            <a:r>
              <a:rPr lang="en-US" sz="1200" dirty="0" smtClean="0">
                <a:solidFill>
                  <a:schemeClr val="tx1"/>
                </a:solidFill>
              </a:rPr>
              <a:t>);</a:t>
            </a:r>
            <a:r>
              <a:rPr lang="en-US" sz="1200" dirty="0" smtClean="0">
                <a:solidFill>
                  <a:schemeClr val="accent5"/>
                </a:solidFill>
              </a:rPr>
              <a:t> </a:t>
            </a:r>
            <a:endParaRPr lang="en-US" sz="1200" dirty="0">
              <a:solidFill>
                <a:schemeClr val="accent5"/>
              </a:solidFill>
            </a:endParaRPr>
          </a:p>
        </p:txBody>
      </p:sp>
      <p:sp>
        <p:nvSpPr>
          <p:cNvPr id="499718" name="Rectangle 6"/>
          <p:cNvSpPr>
            <a:spLocks noGrp="1" noChangeArrowheads="1"/>
          </p:cNvSpPr>
          <p:nvPr>
            <p:ph type="title"/>
          </p:nvPr>
        </p:nvSpPr>
        <p:spPr/>
        <p:txBody>
          <a:bodyPr/>
          <a:lstStyle/>
          <a:p>
            <a:r>
              <a:rPr lang="en-US" dirty="0" err="1" smtClean="0"/>
              <a:t>Async</a:t>
            </a:r>
            <a:r>
              <a:rPr lang="en-US" dirty="0" smtClean="0"/>
              <a:t> Callbacks &amp; The Call Stack?</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17</a:t>
            </a:fld>
            <a:endParaRPr lang="en-US" dirty="0"/>
          </a:p>
        </p:txBody>
      </p:sp>
      <p:sp>
        <p:nvSpPr>
          <p:cNvPr id="4" name="Rectangle 3"/>
          <p:cNvSpPr/>
          <p:nvPr/>
        </p:nvSpPr>
        <p:spPr bwMode="auto">
          <a:xfrm>
            <a:off x="5110480" y="1544320"/>
            <a:ext cx="3007360" cy="324104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5" name="TextBox 4"/>
          <p:cNvSpPr txBox="1"/>
          <p:nvPr/>
        </p:nvSpPr>
        <p:spPr>
          <a:xfrm>
            <a:off x="5598160" y="1644650"/>
            <a:ext cx="2032000" cy="369332"/>
          </a:xfrm>
          <a:prstGeom prst="rect">
            <a:avLst/>
          </a:prstGeom>
          <a:noFill/>
        </p:spPr>
        <p:txBody>
          <a:bodyPr wrap="square" rtlCol="0">
            <a:spAutoFit/>
          </a:bodyPr>
          <a:lstStyle/>
          <a:p>
            <a:pPr algn="ctr"/>
            <a:r>
              <a:rPr lang="en-US" dirty="0" smtClean="0">
                <a:latin typeface="+mn-lt"/>
              </a:rPr>
              <a:t>stack</a:t>
            </a:r>
          </a:p>
        </p:txBody>
      </p:sp>
      <p:sp>
        <p:nvSpPr>
          <p:cNvPr id="13" name="Rectangle 12"/>
          <p:cNvSpPr/>
          <p:nvPr/>
        </p:nvSpPr>
        <p:spPr bwMode="auto">
          <a:xfrm>
            <a:off x="5195777" y="4330995"/>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b="1" dirty="0">
                <a:latin typeface="+mn-lt"/>
              </a:rPr>
              <a:t>m</a:t>
            </a:r>
            <a:r>
              <a:rPr lang="en-US" b="1" dirty="0" smtClean="0">
                <a:latin typeface="+mn-lt"/>
              </a:rPr>
              <a:t>ain()</a:t>
            </a:r>
          </a:p>
        </p:txBody>
      </p:sp>
      <p:sp>
        <p:nvSpPr>
          <p:cNvPr id="23" name="Rectangle 22"/>
          <p:cNvSpPr/>
          <p:nvPr/>
        </p:nvSpPr>
        <p:spPr bwMode="auto">
          <a:xfrm>
            <a:off x="357961" y="1608538"/>
            <a:ext cx="3250020" cy="1948854"/>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27" name="Rectangle 26"/>
          <p:cNvSpPr/>
          <p:nvPr/>
        </p:nvSpPr>
        <p:spPr bwMode="auto">
          <a:xfrm>
            <a:off x="5195777" y="3843351"/>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err="1" smtClean="0"/>
              <a:t>setTimeout</a:t>
            </a:r>
            <a:r>
              <a:rPr lang="en-US" sz="1400" dirty="0" smtClean="0"/>
              <a:t>(</a:t>
            </a:r>
            <a:r>
              <a:rPr lang="en-US" sz="1400" dirty="0" err="1" smtClean="0"/>
              <a:t>cb</a:t>
            </a:r>
            <a:r>
              <a:rPr lang="en-US" sz="1400" dirty="0" smtClean="0"/>
              <a:t>, 5000);</a:t>
            </a:r>
            <a:endParaRPr lang="en-US" sz="1400" b="1" dirty="0" smtClean="0">
              <a:latin typeface="+mn-lt"/>
            </a:endParaRPr>
          </a:p>
        </p:txBody>
      </p:sp>
      <p:sp>
        <p:nvSpPr>
          <p:cNvPr id="40" name="Rectangle 39"/>
          <p:cNvSpPr/>
          <p:nvPr/>
        </p:nvSpPr>
        <p:spPr bwMode="auto">
          <a:xfrm>
            <a:off x="457200" y="2137389"/>
            <a:ext cx="2113878" cy="777933"/>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24" name="Rectangle 23"/>
          <p:cNvSpPr/>
          <p:nvPr/>
        </p:nvSpPr>
        <p:spPr bwMode="auto">
          <a:xfrm>
            <a:off x="457200" y="1685569"/>
            <a:ext cx="1463749" cy="317282"/>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25" name="Rectangle 24"/>
          <p:cNvSpPr/>
          <p:nvPr/>
        </p:nvSpPr>
        <p:spPr bwMode="auto">
          <a:xfrm>
            <a:off x="5195777" y="3843350"/>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smtClean="0"/>
              <a:t>console.log(‘hi’)</a:t>
            </a:r>
            <a:endParaRPr lang="en-US" sz="1400" b="1" dirty="0" smtClean="0">
              <a:latin typeface="+mn-lt"/>
            </a:endParaRPr>
          </a:p>
        </p:txBody>
      </p:sp>
      <p:sp>
        <p:nvSpPr>
          <p:cNvPr id="26" name="Rectangle 25"/>
          <p:cNvSpPr/>
          <p:nvPr/>
        </p:nvSpPr>
        <p:spPr bwMode="auto">
          <a:xfrm>
            <a:off x="472458" y="3090840"/>
            <a:ext cx="2113879" cy="317282"/>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29" name="Rectangle 28"/>
          <p:cNvSpPr/>
          <p:nvPr/>
        </p:nvSpPr>
        <p:spPr bwMode="auto">
          <a:xfrm>
            <a:off x="5195777" y="3840903"/>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smtClean="0"/>
              <a:t>console.log(‘</a:t>
            </a:r>
            <a:r>
              <a:rPr lang="en-US" sz="1400" dirty="0"/>
              <a:t>Node.js course</a:t>
            </a:r>
            <a:r>
              <a:rPr lang="en-US" sz="1400" dirty="0" smtClean="0"/>
              <a:t>’)</a:t>
            </a:r>
            <a:endParaRPr lang="en-US" sz="1400" b="1" dirty="0" smtClean="0">
              <a:latin typeface="+mn-lt"/>
            </a:endParaRPr>
          </a:p>
        </p:txBody>
      </p:sp>
      <p:sp>
        <p:nvSpPr>
          <p:cNvPr id="34" name="Rectangle 33"/>
          <p:cNvSpPr/>
          <p:nvPr/>
        </p:nvSpPr>
        <p:spPr bwMode="auto">
          <a:xfrm>
            <a:off x="5195777" y="4330994"/>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smtClean="0"/>
              <a:t>console.log(‘there’)</a:t>
            </a:r>
            <a:endParaRPr lang="en-US" sz="1400" b="1" dirty="0" smtClean="0">
              <a:latin typeface="+mn-lt"/>
            </a:endParaRPr>
          </a:p>
        </p:txBody>
      </p:sp>
    </p:spTree>
    <p:extLst>
      <p:ext uri="{BB962C8B-B14F-4D97-AF65-F5344CB8AC3E}">
        <p14:creationId xmlns:p14="http://schemas.microsoft.com/office/powerpoint/2010/main" val="423846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4"/>
                                        </p:tgtEl>
                                        <p:attrNameLst>
                                          <p:attrName>style.visibility</p:attrName>
                                        </p:attrNameLst>
                                      </p:cBhvr>
                                      <p:to>
                                        <p:strVal val="hidden"/>
                                      </p:to>
                                    </p:set>
                                  </p:childTnLst>
                                </p:cTn>
                              </p:par>
                              <p:par>
                                <p:cTn id="19" presetID="1" presetClass="exit" presetSubtype="0" fill="hold" grpId="2"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grpId="3" nodeType="withEffect">
                                  <p:stCondLst>
                                    <p:cond delay="0"/>
                                  </p:stCondLst>
                                  <p:childTnLst>
                                    <p:set>
                                      <p:cBhvr>
                                        <p:cTn id="22" dur="1" fill="hold">
                                          <p:stCondLst>
                                            <p:cond delay="0"/>
                                          </p:stCondLst>
                                        </p:cTn>
                                        <p:tgtEl>
                                          <p:spTgt spid="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4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9"/>
                                        </p:tgtEl>
                                        <p:attrNameLst>
                                          <p:attrName>style.visibility</p:attrName>
                                        </p:attrNameLst>
                                      </p:cBhvr>
                                      <p:to>
                                        <p:strVal val="hidden"/>
                                      </p:to>
                                    </p:set>
                                  </p:childTnLst>
                                </p:cTn>
                              </p:par>
                              <p:par>
                                <p:cTn id="47" presetID="1" presetClass="exit" presetSubtype="0" fill="hold" grpId="2"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3"/>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23" grpId="0" animBg="1"/>
      <p:bldP spid="23" grpId="1" animBg="1"/>
      <p:bldP spid="27" grpId="0" animBg="1"/>
      <p:bldP spid="27" grpId="1" animBg="1"/>
      <p:bldP spid="40" grpId="0" animBg="1"/>
      <p:bldP spid="40" grpId="1" animBg="1"/>
      <p:bldP spid="24" grpId="0" animBg="1"/>
      <p:bldP spid="24" grpId="1" animBg="1"/>
      <p:bldP spid="24" grpId="2" animBg="1"/>
      <p:bldP spid="25" grpId="2" animBg="1"/>
      <p:bldP spid="25" grpId="3" animBg="1"/>
      <p:bldP spid="26" grpId="0" animBg="1"/>
      <p:bldP spid="26" grpId="1" animBg="1"/>
      <p:bldP spid="26" grpId="2" animBg="1"/>
      <p:bldP spid="29" grpId="0" animBg="1"/>
      <p:bldP spid="29" grpId="1"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p:txBody>
          <a:bodyPr/>
          <a:lstStyle/>
          <a:p>
            <a:r>
              <a:rPr lang="en-US" dirty="0" smtClean="0"/>
              <a:t>Concurrency &amp; the Event Loop</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18</a:t>
            </a:fld>
            <a:endParaRPr lang="en-US" dirty="0"/>
          </a:p>
        </p:txBody>
      </p:sp>
      <p:sp>
        <p:nvSpPr>
          <p:cNvPr id="4" name="Content Placeholder 3"/>
          <p:cNvSpPr>
            <a:spLocks noGrp="1"/>
          </p:cNvSpPr>
          <p:nvPr>
            <p:ph idx="1"/>
          </p:nvPr>
        </p:nvSpPr>
        <p:spPr/>
        <p:txBody>
          <a:bodyPr/>
          <a:lstStyle/>
          <a:p>
            <a:pPr marL="0" indent="0">
              <a:buNone/>
            </a:pPr>
            <a:r>
              <a:rPr lang="en-US" dirty="0" smtClean="0"/>
              <a:t>One thing at a time,</a:t>
            </a:r>
          </a:p>
          <a:p>
            <a:pPr marL="0" indent="0">
              <a:buNone/>
            </a:pPr>
            <a:r>
              <a:rPr lang="en-US" dirty="0" smtClean="0"/>
              <a:t>except not really.</a:t>
            </a:r>
            <a:endParaRPr lang="en-US" dirty="0"/>
          </a:p>
        </p:txBody>
      </p:sp>
    </p:spTree>
    <p:extLst>
      <p:ext uri="{BB962C8B-B14F-4D97-AF65-F5344CB8AC3E}">
        <p14:creationId xmlns:p14="http://schemas.microsoft.com/office/powerpoint/2010/main" val="107857937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19</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6" name="Rectangle 5"/>
          <p:cNvSpPr/>
          <p:nvPr/>
        </p:nvSpPr>
        <p:spPr bwMode="auto">
          <a:xfrm>
            <a:off x="6538586" y="166457"/>
            <a:ext cx="2318290" cy="240291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7" name="Rectangle 6"/>
          <p:cNvSpPr/>
          <p:nvPr/>
        </p:nvSpPr>
        <p:spPr bwMode="auto">
          <a:xfrm>
            <a:off x="4659681" y="166457"/>
            <a:ext cx="1694077" cy="240291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8" name="Rectangle 7"/>
          <p:cNvSpPr/>
          <p:nvPr/>
        </p:nvSpPr>
        <p:spPr bwMode="auto">
          <a:xfrm>
            <a:off x="152398" y="2680569"/>
            <a:ext cx="2916479" cy="1832421"/>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9" name="Rectangle 8"/>
          <p:cNvSpPr/>
          <p:nvPr/>
        </p:nvSpPr>
        <p:spPr bwMode="auto">
          <a:xfrm>
            <a:off x="4233309" y="3418815"/>
            <a:ext cx="4610553" cy="115010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11" name="TextBox 10"/>
          <p:cNvSpPr txBox="1"/>
          <p:nvPr/>
        </p:nvSpPr>
        <p:spPr>
          <a:xfrm>
            <a:off x="4506586" y="166457"/>
            <a:ext cx="2032000" cy="369332"/>
          </a:xfrm>
          <a:prstGeom prst="rect">
            <a:avLst/>
          </a:prstGeom>
          <a:noFill/>
        </p:spPr>
        <p:txBody>
          <a:bodyPr wrap="square" rtlCol="0">
            <a:spAutoFit/>
          </a:bodyPr>
          <a:lstStyle/>
          <a:p>
            <a:pPr algn="ctr"/>
            <a:r>
              <a:rPr lang="en-US" dirty="0" smtClean="0">
                <a:latin typeface="+mn-lt"/>
              </a:rPr>
              <a:t>stack</a:t>
            </a:r>
          </a:p>
        </p:txBody>
      </p:sp>
      <p:sp>
        <p:nvSpPr>
          <p:cNvPr id="13" name="TextBox 12"/>
          <p:cNvSpPr txBox="1"/>
          <p:nvPr/>
        </p:nvSpPr>
        <p:spPr>
          <a:xfrm>
            <a:off x="6655832" y="166457"/>
            <a:ext cx="2032000" cy="369332"/>
          </a:xfrm>
          <a:prstGeom prst="rect">
            <a:avLst/>
          </a:prstGeom>
          <a:noFill/>
        </p:spPr>
        <p:txBody>
          <a:bodyPr wrap="square" rtlCol="0">
            <a:spAutoFit/>
          </a:bodyPr>
          <a:lstStyle/>
          <a:p>
            <a:pPr algn="ctr"/>
            <a:r>
              <a:rPr lang="en-US" dirty="0" err="1" smtClean="0">
                <a:latin typeface="+mn-lt"/>
              </a:rPr>
              <a:t>apis</a:t>
            </a:r>
            <a:endParaRPr lang="en-US" dirty="0" smtClean="0">
              <a:latin typeface="+mn-lt"/>
            </a:endParaRPr>
          </a:p>
        </p:txBody>
      </p:sp>
      <p:sp>
        <p:nvSpPr>
          <p:cNvPr id="14" name="TextBox 13"/>
          <p:cNvSpPr txBox="1"/>
          <p:nvPr/>
        </p:nvSpPr>
        <p:spPr>
          <a:xfrm>
            <a:off x="326612" y="2680569"/>
            <a:ext cx="1201563" cy="369332"/>
          </a:xfrm>
          <a:prstGeom prst="rect">
            <a:avLst/>
          </a:prstGeom>
          <a:solidFill>
            <a:schemeClr val="tx2"/>
          </a:solidFill>
        </p:spPr>
        <p:txBody>
          <a:bodyPr wrap="square" rtlCol="0">
            <a:spAutoFit/>
          </a:bodyPr>
          <a:lstStyle/>
          <a:p>
            <a:pPr algn="ctr"/>
            <a:r>
              <a:rPr lang="en-US" dirty="0" smtClean="0">
                <a:solidFill>
                  <a:schemeClr val="bg1"/>
                </a:solidFill>
                <a:latin typeface="+mn-lt"/>
              </a:rPr>
              <a:t>Console</a:t>
            </a:r>
          </a:p>
        </p:txBody>
      </p:sp>
      <p:sp>
        <p:nvSpPr>
          <p:cNvPr id="15" name="TextBox 14"/>
          <p:cNvSpPr txBox="1"/>
          <p:nvPr/>
        </p:nvSpPr>
        <p:spPr>
          <a:xfrm>
            <a:off x="3155166" y="3653909"/>
            <a:ext cx="1004867" cy="646331"/>
          </a:xfrm>
          <a:prstGeom prst="rect">
            <a:avLst/>
          </a:prstGeom>
          <a:noFill/>
        </p:spPr>
        <p:txBody>
          <a:bodyPr wrap="square" rtlCol="0">
            <a:spAutoFit/>
          </a:bodyPr>
          <a:lstStyle/>
          <a:p>
            <a:pPr algn="ctr"/>
            <a:r>
              <a:rPr lang="en-US" dirty="0">
                <a:latin typeface="+mn-lt"/>
              </a:rPr>
              <a:t>t</a:t>
            </a:r>
            <a:r>
              <a:rPr lang="en-US" dirty="0" smtClean="0">
                <a:latin typeface="+mn-lt"/>
              </a:rPr>
              <a:t>ask</a:t>
            </a:r>
          </a:p>
          <a:p>
            <a:pPr algn="ctr"/>
            <a:r>
              <a:rPr lang="en-US" dirty="0" smtClean="0">
                <a:latin typeface="+mn-lt"/>
              </a:rPr>
              <a:t>queue</a:t>
            </a:r>
          </a:p>
        </p:txBody>
      </p:sp>
      <p:sp>
        <p:nvSpPr>
          <p:cNvPr id="16" name="TextBox 15"/>
          <p:cNvSpPr txBox="1"/>
          <p:nvPr/>
        </p:nvSpPr>
        <p:spPr>
          <a:xfrm>
            <a:off x="3310456" y="2816084"/>
            <a:ext cx="1624799" cy="369332"/>
          </a:xfrm>
          <a:prstGeom prst="rect">
            <a:avLst/>
          </a:prstGeom>
          <a:noFill/>
        </p:spPr>
        <p:txBody>
          <a:bodyPr wrap="square" rtlCol="0">
            <a:spAutoFit/>
          </a:bodyPr>
          <a:lstStyle/>
          <a:p>
            <a:pPr algn="ctr"/>
            <a:r>
              <a:rPr lang="en-US" dirty="0" smtClean="0">
                <a:latin typeface="+mn-lt"/>
              </a:rPr>
              <a:t>event loop</a:t>
            </a:r>
          </a:p>
        </p:txBody>
      </p:sp>
      <p:sp>
        <p:nvSpPr>
          <p:cNvPr id="17" name="Rectangle 7"/>
          <p:cNvSpPr txBox="1">
            <a:spLocks noChangeArrowheads="1"/>
          </p:cNvSpPr>
          <p:nvPr/>
        </p:nvSpPr>
        <p:spPr>
          <a:xfrm>
            <a:off x="152398" y="166457"/>
            <a:ext cx="3187874" cy="2181134"/>
          </a:xfrm>
          <a:prstGeom prst="rect">
            <a:avLst/>
          </a:prstGeom>
        </p:spPr>
        <p:txBody>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en-US" sz="1200" kern="0" dirty="0" smtClean="0">
              <a:solidFill>
                <a:schemeClr val="accent1"/>
              </a:solidFill>
            </a:endParaRPr>
          </a:p>
          <a:p>
            <a:pPr marL="0" indent="0">
              <a:buFontTx/>
              <a:buNone/>
            </a:pPr>
            <a:r>
              <a:rPr lang="en-US" sz="1200" kern="0" dirty="0" smtClean="0">
                <a:solidFill>
                  <a:schemeClr val="accent1"/>
                </a:solidFill>
              </a:rPr>
              <a:t>console</a:t>
            </a:r>
            <a:r>
              <a:rPr lang="en-US" sz="1200" kern="0" dirty="0" smtClean="0">
                <a:solidFill>
                  <a:schemeClr val="tx1"/>
                </a:solidFill>
              </a:rPr>
              <a:t>.</a:t>
            </a:r>
            <a:r>
              <a:rPr lang="en-US" sz="1200" kern="0" dirty="0" smtClean="0">
                <a:solidFill>
                  <a:schemeClr val="accent1"/>
                </a:solidFill>
              </a:rPr>
              <a:t>log</a:t>
            </a:r>
            <a:r>
              <a:rPr lang="en-US" sz="1200" kern="0" dirty="0" smtClean="0">
                <a:solidFill>
                  <a:schemeClr val="accent3">
                    <a:lumMod val="50000"/>
                  </a:schemeClr>
                </a:solidFill>
              </a:rPr>
              <a:t>(</a:t>
            </a:r>
            <a:r>
              <a:rPr lang="en-US" sz="1200" kern="0" dirty="0" smtClean="0">
                <a:solidFill>
                  <a:schemeClr val="accent5"/>
                </a:solidFill>
              </a:rPr>
              <a:t>‘hi’</a:t>
            </a:r>
            <a:r>
              <a:rPr lang="en-US" sz="1200" kern="0" dirty="0" smtClean="0">
                <a:solidFill>
                  <a:schemeClr val="tx1"/>
                </a:solidFill>
              </a:rPr>
              <a:t>);</a:t>
            </a:r>
            <a:r>
              <a:rPr lang="en-US" sz="1200" kern="0" dirty="0" smtClean="0">
                <a:solidFill>
                  <a:schemeClr val="accent5"/>
                </a:solidFill>
              </a:rPr>
              <a:t> </a:t>
            </a:r>
          </a:p>
          <a:p>
            <a:pPr marL="0" indent="0">
              <a:buFontTx/>
              <a:buNone/>
            </a:pPr>
            <a:endParaRPr lang="en-US" sz="1200" kern="0" dirty="0" smtClean="0">
              <a:solidFill>
                <a:schemeClr val="accent5"/>
              </a:solidFill>
            </a:endParaRPr>
          </a:p>
          <a:p>
            <a:pPr marL="0" indent="0">
              <a:buFontTx/>
              <a:buNone/>
            </a:pPr>
            <a:r>
              <a:rPr lang="en-US" sz="1200" kern="0" dirty="0" err="1" smtClean="0">
                <a:solidFill>
                  <a:schemeClr val="accent1"/>
                </a:solidFill>
              </a:rPr>
              <a:t>setTimeout</a:t>
            </a:r>
            <a:r>
              <a:rPr lang="en-US" sz="1200" kern="0" dirty="0" smtClean="0">
                <a:solidFill>
                  <a:schemeClr val="tx1"/>
                </a:solidFill>
              </a:rPr>
              <a:t>(</a:t>
            </a:r>
            <a:r>
              <a:rPr lang="en-US" sz="1200" kern="0" dirty="0" smtClean="0">
                <a:solidFill>
                  <a:schemeClr val="accent3">
                    <a:lumMod val="50000"/>
                  </a:schemeClr>
                </a:solidFill>
              </a:rPr>
              <a:t>function</a:t>
            </a:r>
            <a:r>
              <a:rPr lang="en-US" sz="1200" kern="0" dirty="0" smtClean="0">
                <a:solidFill>
                  <a:schemeClr val="accent5"/>
                </a:solidFill>
              </a:rPr>
              <a:t> </a:t>
            </a:r>
            <a:r>
              <a:rPr lang="en-US" sz="1200" kern="0" dirty="0" smtClean="0">
                <a:solidFill>
                  <a:schemeClr val="tx1"/>
                </a:solidFill>
              </a:rPr>
              <a:t>() {</a:t>
            </a:r>
          </a:p>
          <a:p>
            <a:pPr marL="0" indent="0">
              <a:buFontTx/>
              <a:buNone/>
            </a:pPr>
            <a:r>
              <a:rPr lang="en-US" sz="1200" kern="0" dirty="0" smtClean="0">
                <a:solidFill>
                  <a:schemeClr val="accent1"/>
                </a:solidFill>
              </a:rPr>
              <a:t>  console</a:t>
            </a:r>
            <a:r>
              <a:rPr lang="en-US" sz="1200" kern="0" dirty="0" smtClean="0">
                <a:solidFill>
                  <a:schemeClr val="tx1"/>
                </a:solidFill>
              </a:rPr>
              <a:t>.</a:t>
            </a:r>
            <a:r>
              <a:rPr lang="en-US" sz="1200" kern="0" dirty="0" smtClean="0">
                <a:solidFill>
                  <a:schemeClr val="accent1"/>
                </a:solidFill>
              </a:rPr>
              <a:t>log</a:t>
            </a:r>
            <a:r>
              <a:rPr lang="en-US" sz="1200" kern="0" dirty="0" smtClean="0">
                <a:solidFill>
                  <a:schemeClr val="accent3">
                    <a:lumMod val="50000"/>
                  </a:schemeClr>
                </a:solidFill>
              </a:rPr>
              <a:t>(</a:t>
            </a:r>
            <a:r>
              <a:rPr lang="en-US" sz="1200" kern="0" dirty="0" smtClean="0">
                <a:solidFill>
                  <a:schemeClr val="accent5"/>
                </a:solidFill>
              </a:rPr>
              <a:t>‘there’</a:t>
            </a:r>
            <a:r>
              <a:rPr lang="en-US" sz="1200" kern="0" dirty="0" smtClean="0">
                <a:solidFill>
                  <a:schemeClr val="tx1"/>
                </a:solidFill>
              </a:rPr>
              <a:t>);</a:t>
            </a:r>
            <a:r>
              <a:rPr lang="en-US" sz="1200" kern="0" dirty="0" smtClean="0">
                <a:solidFill>
                  <a:schemeClr val="accent5"/>
                </a:solidFill>
              </a:rPr>
              <a:t> </a:t>
            </a:r>
          </a:p>
          <a:p>
            <a:pPr marL="0" indent="0">
              <a:buFontTx/>
              <a:buNone/>
            </a:pPr>
            <a:r>
              <a:rPr lang="en-US" sz="1200" kern="0" dirty="0" smtClean="0">
                <a:solidFill>
                  <a:schemeClr val="tx1"/>
                </a:solidFill>
              </a:rPr>
              <a:t>}, 5000);</a:t>
            </a:r>
          </a:p>
          <a:p>
            <a:pPr marL="0" indent="0">
              <a:buFontTx/>
              <a:buNone/>
            </a:pPr>
            <a:endParaRPr lang="en-US" sz="1200" kern="0" dirty="0" smtClean="0">
              <a:solidFill>
                <a:schemeClr val="tx1"/>
              </a:solidFill>
            </a:endParaRPr>
          </a:p>
          <a:p>
            <a:pPr marL="0" indent="0">
              <a:buFontTx/>
              <a:buNone/>
            </a:pPr>
            <a:r>
              <a:rPr lang="en-US" sz="1200" kern="0" dirty="0" smtClean="0">
                <a:solidFill>
                  <a:schemeClr val="accent1"/>
                </a:solidFill>
              </a:rPr>
              <a:t>console</a:t>
            </a:r>
            <a:r>
              <a:rPr lang="en-US" sz="1200" kern="0" dirty="0" smtClean="0">
                <a:solidFill>
                  <a:schemeClr val="tx1"/>
                </a:solidFill>
              </a:rPr>
              <a:t>.</a:t>
            </a:r>
            <a:r>
              <a:rPr lang="en-US" sz="1200" kern="0" dirty="0" smtClean="0">
                <a:solidFill>
                  <a:schemeClr val="accent1"/>
                </a:solidFill>
              </a:rPr>
              <a:t>log</a:t>
            </a:r>
            <a:r>
              <a:rPr lang="en-US" sz="1200" kern="0" dirty="0" smtClean="0">
                <a:solidFill>
                  <a:schemeClr val="accent3">
                    <a:lumMod val="50000"/>
                  </a:schemeClr>
                </a:solidFill>
              </a:rPr>
              <a:t>(</a:t>
            </a:r>
            <a:r>
              <a:rPr lang="en-US" sz="1200" kern="0" dirty="0" smtClean="0">
                <a:solidFill>
                  <a:schemeClr val="accent5"/>
                </a:solidFill>
              </a:rPr>
              <a:t>‘Node.js course’</a:t>
            </a:r>
            <a:r>
              <a:rPr lang="en-US" sz="1200" kern="0" dirty="0" smtClean="0">
                <a:solidFill>
                  <a:schemeClr val="tx1"/>
                </a:solidFill>
              </a:rPr>
              <a:t>);</a:t>
            </a:r>
            <a:r>
              <a:rPr lang="en-US" sz="1200" kern="0" dirty="0" smtClean="0">
                <a:solidFill>
                  <a:schemeClr val="accent5"/>
                </a:solidFill>
              </a:rPr>
              <a:t> </a:t>
            </a:r>
            <a:endParaRPr lang="en-US" sz="1200" kern="0" dirty="0">
              <a:solidFill>
                <a:schemeClr val="accent5"/>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939" y="2732460"/>
            <a:ext cx="571580" cy="523948"/>
          </a:xfrm>
          <a:prstGeom prst="rect">
            <a:avLst/>
          </a:prstGeom>
        </p:spPr>
      </p:pic>
      <p:sp>
        <p:nvSpPr>
          <p:cNvPr id="18" name="Rectangle 17"/>
          <p:cNvSpPr/>
          <p:nvPr/>
        </p:nvSpPr>
        <p:spPr bwMode="auto">
          <a:xfrm>
            <a:off x="121325" y="249978"/>
            <a:ext cx="2421459" cy="1948854"/>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19" name="Rectangle 18"/>
          <p:cNvSpPr/>
          <p:nvPr/>
        </p:nvSpPr>
        <p:spPr bwMode="auto">
          <a:xfrm>
            <a:off x="4725373" y="2085951"/>
            <a:ext cx="1562693" cy="406728"/>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a:t>m</a:t>
            </a:r>
            <a:r>
              <a:rPr lang="en-US" sz="1400" dirty="0" smtClean="0"/>
              <a:t>ain()</a:t>
            </a:r>
            <a:endParaRPr lang="en-US" sz="1400" b="1" dirty="0" smtClean="0">
              <a:latin typeface="+mn-lt"/>
            </a:endParaRPr>
          </a:p>
        </p:txBody>
      </p:sp>
      <p:sp>
        <p:nvSpPr>
          <p:cNvPr id="20" name="Rectangle 19"/>
          <p:cNvSpPr/>
          <p:nvPr/>
        </p:nvSpPr>
        <p:spPr bwMode="auto">
          <a:xfrm>
            <a:off x="195518" y="377148"/>
            <a:ext cx="1463749" cy="317282"/>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21" name="Rectangle 20"/>
          <p:cNvSpPr/>
          <p:nvPr/>
        </p:nvSpPr>
        <p:spPr bwMode="auto">
          <a:xfrm>
            <a:off x="4725373" y="1617458"/>
            <a:ext cx="1562693" cy="406728"/>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marL="0" indent="0">
              <a:buFontTx/>
              <a:buNone/>
            </a:pPr>
            <a:r>
              <a:rPr lang="en-US" sz="1400" dirty="0" smtClean="0"/>
              <a:t>        log</a:t>
            </a:r>
            <a:r>
              <a:rPr lang="en-US" sz="1400" dirty="0"/>
              <a:t>(‘hi’)</a:t>
            </a:r>
          </a:p>
        </p:txBody>
      </p:sp>
      <p:sp>
        <p:nvSpPr>
          <p:cNvPr id="22" name="TextBox 21"/>
          <p:cNvSpPr txBox="1"/>
          <p:nvPr/>
        </p:nvSpPr>
        <p:spPr>
          <a:xfrm>
            <a:off x="266007" y="3095650"/>
            <a:ext cx="2377439" cy="923330"/>
          </a:xfrm>
          <a:prstGeom prst="rect">
            <a:avLst/>
          </a:prstGeom>
          <a:noFill/>
        </p:spPr>
        <p:txBody>
          <a:bodyPr wrap="square" rtlCol="0">
            <a:spAutoFit/>
          </a:bodyPr>
          <a:lstStyle/>
          <a:p>
            <a:r>
              <a:rPr lang="en-US" dirty="0" smtClean="0">
                <a:latin typeface="+mn-lt"/>
              </a:rPr>
              <a:t>hi</a:t>
            </a:r>
          </a:p>
          <a:p>
            <a:r>
              <a:rPr lang="en-US" dirty="0" smtClean="0">
                <a:latin typeface="+mn-lt"/>
              </a:rPr>
              <a:t>Node.js course</a:t>
            </a:r>
          </a:p>
          <a:p>
            <a:r>
              <a:rPr lang="en-US" dirty="0" smtClean="0">
                <a:latin typeface="+mn-lt"/>
              </a:rPr>
              <a:t>there</a:t>
            </a:r>
          </a:p>
        </p:txBody>
      </p:sp>
      <p:sp>
        <p:nvSpPr>
          <p:cNvPr id="23" name="Rectangle 22"/>
          <p:cNvSpPr/>
          <p:nvPr/>
        </p:nvSpPr>
        <p:spPr bwMode="auto">
          <a:xfrm>
            <a:off x="195518" y="880825"/>
            <a:ext cx="1691471" cy="751736"/>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24" name="Rectangle 23"/>
          <p:cNvSpPr/>
          <p:nvPr/>
        </p:nvSpPr>
        <p:spPr bwMode="auto">
          <a:xfrm>
            <a:off x="4721939" y="1627893"/>
            <a:ext cx="1562693" cy="406728"/>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marL="0" indent="0">
              <a:buFontTx/>
              <a:buNone/>
            </a:pPr>
            <a:r>
              <a:rPr lang="bg-BG" sz="1400" kern="0" dirty="0" smtClean="0">
                <a:solidFill>
                  <a:schemeClr val="accent1"/>
                </a:solidFill>
              </a:rPr>
              <a:t> </a:t>
            </a:r>
            <a:r>
              <a:rPr lang="en-US" sz="1400" kern="0" dirty="0" smtClean="0">
                <a:solidFill>
                  <a:schemeClr val="accent1"/>
                </a:solidFill>
              </a:rPr>
              <a:t> </a:t>
            </a:r>
            <a:r>
              <a:rPr lang="en-US" sz="1400" dirty="0" err="1" smtClean="0"/>
              <a:t>setTimeout</a:t>
            </a:r>
            <a:r>
              <a:rPr lang="en-US" sz="1400" dirty="0" smtClean="0"/>
              <a:t> </a:t>
            </a:r>
            <a:r>
              <a:rPr lang="en-US" sz="1400" dirty="0" err="1" smtClean="0"/>
              <a:t>cb</a:t>
            </a:r>
            <a:endParaRPr lang="en-US" sz="1400" dirty="0"/>
          </a:p>
        </p:txBody>
      </p:sp>
      <p:sp>
        <p:nvSpPr>
          <p:cNvPr id="25" name="Rectangle 24"/>
          <p:cNvSpPr/>
          <p:nvPr/>
        </p:nvSpPr>
        <p:spPr bwMode="auto">
          <a:xfrm>
            <a:off x="6605184" y="579141"/>
            <a:ext cx="2189681" cy="406728"/>
          </a:xfrm>
          <a:prstGeom prst="rect">
            <a:avLst/>
          </a:prstGeom>
          <a:solidFill>
            <a:schemeClr val="accent2">
              <a:lumMod val="75000"/>
            </a:schemeClr>
          </a:solidFill>
          <a:ln w="12700" cap="sq" algn="ctr">
            <a:solidFill>
              <a:schemeClr val="tx2"/>
            </a:solidFill>
            <a:miter lim="800000"/>
            <a:headEnd/>
            <a:tailEnd/>
          </a:ln>
          <a:effectLst/>
        </p:spPr>
        <p:txBody>
          <a:bodyPr wrap="none" rtlCol="0" anchor="ctr"/>
          <a:lstStyle/>
          <a:p>
            <a:pPr marL="0" indent="0">
              <a:buFontTx/>
              <a:buNone/>
            </a:pPr>
            <a:r>
              <a:rPr lang="bg-BG" sz="1400" kern="0" dirty="0" smtClean="0">
                <a:solidFill>
                  <a:schemeClr val="accent1"/>
                </a:solidFill>
              </a:rPr>
              <a:t> </a:t>
            </a:r>
            <a:r>
              <a:rPr lang="en-US" sz="1400" kern="0" dirty="0" smtClean="0">
                <a:solidFill>
                  <a:schemeClr val="accent1"/>
                </a:solidFill>
              </a:rPr>
              <a:t> </a:t>
            </a:r>
            <a:r>
              <a:rPr lang="en-US" sz="1400" dirty="0" smtClean="0"/>
              <a:t>timer (       )               </a:t>
            </a:r>
            <a:endParaRPr lang="en-US" sz="1400" dirty="0"/>
          </a:p>
        </p:txBody>
      </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2988" y="594360"/>
            <a:ext cx="381850" cy="381850"/>
          </a:xfrm>
          <a:prstGeom prst="rect">
            <a:avLst/>
          </a:prstGeom>
        </p:spPr>
      </p:pic>
      <p:sp>
        <p:nvSpPr>
          <p:cNvPr id="27" name="Rectangle 26"/>
          <p:cNvSpPr/>
          <p:nvPr/>
        </p:nvSpPr>
        <p:spPr bwMode="auto">
          <a:xfrm>
            <a:off x="8342642" y="619730"/>
            <a:ext cx="410746" cy="334791"/>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err="1"/>
              <a:t>cb</a:t>
            </a:r>
            <a:endParaRPr lang="en-US" sz="1400" dirty="0"/>
          </a:p>
        </p:txBody>
      </p:sp>
      <p:sp>
        <p:nvSpPr>
          <p:cNvPr id="28" name="Rectangle 27"/>
          <p:cNvSpPr/>
          <p:nvPr/>
        </p:nvSpPr>
        <p:spPr bwMode="auto">
          <a:xfrm>
            <a:off x="195518" y="1818956"/>
            <a:ext cx="2098795" cy="317282"/>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29" name="Rectangle 28"/>
          <p:cNvSpPr/>
          <p:nvPr/>
        </p:nvSpPr>
        <p:spPr bwMode="auto">
          <a:xfrm>
            <a:off x="4717485" y="1633271"/>
            <a:ext cx="1562693" cy="406728"/>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marL="0" indent="0">
              <a:buFontTx/>
              <a:buNone/>
            </a:pPr>
            <a:r>
              <a:rPr lang="en-US" sz="1200" dirty="0" smtClean="0"/>
              <a:t>log</a:t>
            </a:r>
            <a:r>
              <a:rPr lang="en-US" sz="1200" dirty="0"/>
              <a:t>(‘Node.js course’)</a:t>
            </a:r>
          </a:p>
        </p:txBody>
      </p:sp>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24646" y="684741"/>
            <a:ext cx="247465" cy="247465"/>
          </a:xfrm>
          <a:prstGeom prst="rect">
            <a:avLst/>
          </a:prstGeom>
        </p:spPr>
      </p:pic>
      <p:sp>
        <p:nvSpPr>
          <p:cNvPr id="32" name="Rectangle 31"/>
          <p:cNvSpPr/>
          <p:nvPr/>
        </p:nvSpPr>
        <p:spPr bwMode="auto">
          <a:xfrm>
            <a:off x="4506586" y="3809678"/>
            <a:ext cx="410746" cy="334791"/>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err="1"/>
              <a:t>cb</a:t>
            </a:r>
            <a:endParaRPr lang="en-US" sz="1400" dirty="0"/>
          </a:p>
        </p:txBody>
      </p:sp>
      <p:sp>
        <p:nvSpPr>
          <p:cNvPr id="47" name="Rectangle 7"/>
          <p:cNvSpPr txBox="1">
            <a:spLocks noChangeArrowheads="1"/>
          </p:cNvSpPr>
          <p:nvPr/>
        </p:nvSpPr>
        <p:spPr>
          <a:xfrm>
            <a:off x="152398" y="166457"/>
            <a:ext cx="3187874" cy="2181134"/>
          </a:xfrm>
          <a:prstGeom prst="rect">
            <a:avLst/>
          </a:prstGeom>
        </p:spPr>
        <p:txBody>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en-US" sz="1200" kern="0" dirty="0" smtClean="0">
              <a:solidFill>
                <a:schemeClr val="accent1"/>
              </a:solidFill>
            </a:endParaRPr>
          </a:p>
          <a:p>
            <a:pPr marL="0" indent="0">
              <a:buFontTx/>
              <a:buNone/>
            </a:pPr>
            <a:r>
              <a:rPr lang="en-US" sz="1200" kern="0" dirty="0" smtClean="0">
                <a:solidFill>
                  <a:schemeClr val="bg1">
                    <a:lumMod val="95000"/>
                  </a:schemeClr>
                </a:solidFill>
              </a:rPr>
              <a:t>console.log(‘hi’); </a:t>
            </a:r>
          </a:p>
          <a:p>
            <a:pPr marL="0" indent="0">
              <a:buFontTx/>
              <a:buNone/>
            </a:pPr>
            <a:endParaRPr lang="en-US" sz="1200" kern="0" dirty="0" smtClean="0">
              <a:solidFill>
                <a:schemeClr val="accent5"/>
              </a:solidFill>
            </a:endParaRPr>
          </a:p>
          <a:p>
            <a:pPr marL="0" indent="0">
              <a:buFontTx/>
              <a:buNone/>
            </a:pPr>
            <a:r>
              <a:rPr lang="en-US" sz="1200" kern="0" dirty="0" err="1" smtClean="0">
                <a:solidFill>
                  <a:schemeClr val="bg1">
                    <a:lumMod val="95000"/>
                  </a:schemeClr>
                </a:solidFill>
              </a:rPr>
              <a:t>setTimeout</a:t>
            </a:r>
            <a:r>
              <a:rPr lang="en-US" sz="1200" kern="0" dirty="0" smtClean="0">
                <a:solidFill>
                  <a:schemeClr val="bg1">
                    <a:lumMod val="95000"/>
                  </a:schemeClr>
                </a:solidFill>
              </a:rPr>
              <a:t>(</a:t>
            </a:r>
            <a:r>
              <a:rPr lang="en-US" sz="1200" kern="0" dirty="0" smtClean="0">
                <a:solidFill>
                  <a:schemeClr val="accent3">
                    <a:lumMod val="50000"/>
                  </a:schemeClr>
                </a:solidFill>
              </a:rPr>
              <a:t>function</a:t>
            </a:r>
            <a:r>
              <a:rPr lang="en-US" sz="1200" kern="0" dirty="0" smtClean="0">
                <a:solidFill>
                  <a:schemeClr val="accent5"/>
                </a:solidFill>
              </a:rPr>
              <a:t> </a:t>
            </a:r>
            <a:r>
              <a:rPr lang="en-US" sz="1200" kern="0" dirty="0" smtClean="0">
                <a:solidFill>
                  <a:schemeClr val="tx1"/>
                </a:solidFill>
              </a:rPr>
              <a:t>() {</a:t>
            </a:r>
          </a:p>
          <a:p>
            <a:pPr marL="0" indent="0">
              <a:buFontTx/>
              <a:buNone/>
            </a:pPr>
            <a:r>
              <a:rPr lang="en-US" sz="1200" kern="0" dirty="0" smtClean="0">
                <a:solidFill>
                  <a:schemeClr val="accent1"/>
                </a:solidFill>
              </a:rPr>
              <a:t>  console</a:t>
            </a:r>
            <a:r>
              <a:rPr lang="en-US" sz="1200" kern="0" dirty="0" smtClean="0">
                <a:solidFill>
                  <a:schemeClr val="tx1"/>
                </a:solidFill>
              </a:rPr>
              <a:t>.</a:t>
            </a:r>
            <a:r>
              <a:rPr lang="en-US" sz="1200" kern="0" dirty="0" smtClean="0">
                <a:solidFill>
                  <a:schemeClr val="accent1"/>
                </a:solidFill>
              </a:rPr>
              <a:t>log</a:t>
            </a:r>
            <a:r>
              <a:rPr lang="en-US" sz="1200" kern="0" dirty="0" smtClean="0">
                <a:solidFill>
                  <a:schemeClr val="accent3">
                    <a:lumMod val="50000"/>
                  </a:schemeClr>
                </a:solidFill>
              </a:rPr>
              <a:t>(</a:t>
            </a:r>
            <a:r>
              <a:rPr lang="en-US" sz="1200" kern="0" dirty="0" smtClean="0">
                <a:solidFill>
                  <a:schemeClr val="accent5"/>
                </a:solidFill>
              </a:rPr>
              <a:t>‘there’</a:t>
            </a:r>
            <a:r>
              <a:rPr lang="en-US" sz="1200" kern="0" dirty="0" smtClean="0">
                <a:solidFill>
                  <a:schemeClr val="tx1"/>
                </a:solidFill>
              </a:rPr>
              <a:t>);</a:t>
            </a:r>
            <a:r>
              <a:rPr lang="en-US" sz="1200" kern="0" dirty="0" smtClean="0">
                <a:solidFill>
                  <a:schemeClr val="accent5"/>
                </a:solidFill>
              </a:rPr>
              <a:t> </a:t>
            </a:r>
          </a:p>
          <a:p>
            <a:pPr marL="0" indent="0">
              <a:buFontTx/>
              <a:buNone/>
            </a:pPr>
            <a:r>
              <a:rPr lang="en-US" sz="1200" kern="0" dirty="0" smtClean="0">
                <a:solidFill>
                  <a:schemeClr val="tx1"/>
                </a:solidFill>
              </a:rPr>
              <a:t>}</a:t>
            </a:r>
            <a:r>
              <a:rPr lang="en-US" sz="1200" kern="0" dirty="0" smtClean="0">
                <a:solidFill>
                  <a:schemeClr val="bg2">
                    <a:lumMod val="20000"/>
                    <a:lumOff val="80000"/>
                  </a:schemeClr>
                </a:solidFill>
              </a:rPr>
              <a:t>, 5000);</a:t>
            </a:r>
          </a:p>
          <a:p>
            <a:pPr marL="0" indent="0">
              <a:buFontTx/>
              <a:buNone/>
            </a:pPr>
            <a:endParaRPr lang="en-US" sz="1200" kern="0" dirty="0" smtClean="0">
              <a:solidFill>
                <a:schemeClr val="tx1"/>
              </a:solidFill>
            </a:endParaRPr>
          </a:p>
          <a:p>
            <a:pPr marL="0" indent="0">
              <a:buFontTx/>
              <a:buNone/>
            </a:pPr>
            <a:r>
              <a:rPr lang="en-US" sz="1200" kern="0" dirty="0" smtClean="0">
                <a:solidFill>
                  <a:schemeClr val="bg1">
                    <a:lumMod val="95000"/>
                  </a:schemeClr>
                </a:solidFill>
              </a:rPr>
              <a:t>console.log(‘Node.js course’); </a:t>
            </a:r>
            <a:endParaRPr lang="en-US" sz="1200" kern="0" dirty="0">
              <a:solidFill>
                <a:schemeClr val="bg1">
                  <a:lumMod val="95000"/>
                </a:schemeClr>
              </a:solidFill>
            </a:endParaRPr>
          </a:p>
        </p:txBody>
      </p:sp>
      <p:sp>
        <p:nvSpPr>
          <p:cNvPr id="48" name="Rectangle 47"/>
          <p:cNvSpPr/>
          <p:nvPr/>
        </p:nvSpPr>
        <p:spPr bwMode="auto">
          <a:xfrm>
            <a:off x="266008" y="1130916"/>
            <a:ext cx="1529542" cy="257309"/>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49" name="Rectangle 48"/>
          <p:cNvSpPr/>
          <p:nvPr/>
        </p:nvSpPr>
        <p:spPr bwMode="auto">
          <a:xfrm>
            <a:off x="4725373" y="1627174"/>
            <a:ext cx="1562693" cy="406728"/>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marL="0" indent="0">
              <a:buFontTx/>
              <a:buNone/>
            </a:pPr>
            <a:r>
              <a:rPr lang="en-US" sz="1200" dirty="0" smtClean="0"/>
              <a:t>        log(‘there’)</a:t>
            </a:r>
            <a:endParaRPr lang="en-US" sz="1200" dirty="0"/>
          </a:p>
        </p:txBody>
      </p:sp>
    </p:spTree>
    <p:extLst>
      <p:ext uri="{BB962C8B-B14F-4D97-AF65-F5344CB8AC3E}">
        <p14:creationId xmlns:p14="http://schemas.microsoft.com/office/powerpoint/2010/main" val="1798050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1000"/>
                                        <p:tgtEl>
                                          <p:spTgt spid="25"/>
                                        </p:tgtEl>
                                      </p:cBhvr>
                                    </p:animEffect>
                                    <p:anim calcmode="lin" valueType="num">
                                      <p:cBhvr>
                                        <p:cTn id="34" dur="1000" fill="hold"/>
                                        <p:tgtEl>
                                          <p:spTgt spid="25"/>
                                        </p:tgtEl>
                                        <p:attrNameLst>
                                          <p:attrName>ppt_x</p:attrName>
                                        </p:attrNameLst>
                                      </p:cBhvr>
                                      <p:tavLst>
                                        <p:tav tm="0">
                                          <p:val>
                                            <p:strVal val="#ppt_x"/>
                                          </p:val>
                                        </p:tav>
                                        <p:tav tm="100000">
                                          <p:val>
                                            <p:strVal val="#ppt_x"/>
                                          </p:val>
                                        </p:tav>
                                      </p:tavLst>
                                    </p:anim>
                                    <p:anim calcmode="lin" valueType="num">
                                      <p:cBhvr>
                                        <p:cTn id="35" dur="1000" fill="hold"/>
                                        <p:tgtEl>
                                          <p:spTgt spid="25"/>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1000"/>
                                        <p:tgtEl>
                                          <p:spTgt spid="26"/>
                                        </p:tgtEl>
                                      </p:cBhvr>
                                    </p:animEffect>
                                    <p:anim calcmode="lin" valueType="num">
                                      <p:cBhvr>
                                        <p:cTn id="39" dur="1000" fill="hold"/>
                                        <p:tgtEl>
                                          <p:spTgt spid="26"/>
                                        </p:tgtEl>
                                        <p:attrNameLst>
                                          <p:attrName>ppt_x</p:attrName>
                                        </p:attrNameLst>
                                      </p:cBhvr>
                                      <p:tavLst>
                                        <p:tav tm="0">
                                          <p:val>
                                            <p:strVal val="#ppt_x"/>
                                          </p:val>
                                        </p:tav>
                                        <p:tav tm="100000">
                                          <p:val>
                                            <p:strVal val="#ppt_x"/>
                                          </p:val>
                                        </p:tav>
                                      </p:tavLst>
                                    </p:anim>
                                    <p:anim calcmode="lin" valueType="num">
                                      <p:cBhvr>
                                        <p:cTn id="40" dur="1000" fill="hold"/>
                                        <p:tgtEl>
                                          <p:spTgt spid="26"/>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anim calcmode="lin" valueType="num">
                                      <p:cBhvr>
                                        <p:cTn id="44" dur="1000" fill="hold"/>
                                        <p:tgtEl>
                                          <p:spTgt spid="27"/>
                                        </p:tgtEl>
                                        <p:attrNameLst>
                                          <p:attrName>ppt_x</p:attrName>
                                        </p:attrNameLst>
                                      </p:cBhvr>
                                      <p:tavLst>
                                        <p:tav tm="0">
                                          <p:val>
                                            <p:strVal val="#ppt_x"/>
                                          </p:val>
                                        </p:tav>
                                        <p:tav tm="100000">
                                          <p:val>
                                            <p:strVal val="#ppt_x"/>
                                          </p:val>
                                        </p:tav>
                                      </p:tavLst>
                                    </p:anim>
                                    <p:anim calcmode="lin" valueType="num">
                                      <p:cBhvr>
                                        <p:cTn id="4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23"/>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2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28"/>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2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9"/>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18"/>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26"/>
                                        </p:tgtEl>
                                        <p:attrNameLst>
                                          <p:attrName>style.visibility</p:attrName>
                                        </p:attrNameLst>
                                      </p:cBhvr>
                                      <p:to>
                                        <p:strVal val="hidden"/>
                                      </p:to>
                                    </p:set>
                                  </p:childTnLst>
                                </p:cTn>
                              </p:par>
                              <p:par>
                                <p:cTn id="76" presetID="1" presetClass="entr" presetSubtype="0" fill="hold" nodeType="withEffect">
                                  <p:stCondLst>
                                    <p:cond delay="0"/>
                                  </p:stCondLst>
                                  <p:childTnLst>
                                    <p:set>
                                      <p:cBhvr>
                                        <p:cTn id="77" dur="1" fill="hold">
                                          <p:stCondLst>
                                            <p:cond delay="0"/>
                                          </p:stCondLst>
                                        </p:cTn>
                                        <p:tgtEl>
                                          <p:spTgt spid="31"/>
                                        </p:tgtEl>
                                        <p:attrNameLst>
                                          <p:attrName>style.visibility</p:attrName>
                                        </p:attrNameLst>
                                      </p:cBhvr>
                                      <p:to>
                                        <p:strVal val="visible"/>
                                      </p:to>
                                    </p:set>
                                  </p:childTnLst>
                                </p:cTn>
                              </p:par>
                              <p:par>
                                <p:cTn id="78" presetID="42" presetClass="path" presetSubtype="0" accel="50000" decel="50000" fill="hold" grpId="1" nodeType="withEffect">
                                  <p:stCondLst>
                                    <p:cond delay="0"/>
                                  </p:stCondLst>
                                  <p:childTnLst>
                                    <p:animMotion origin="layout" path="M -2.22222E-6 2.22222E-6 L -0.41875 0.61975 " pathEditMode="relative" rAng="0" ptsTypes="AA">
                                      <p:cBhvr>
                                        <p:cTn id="79" dur="1500" fill="hold"/>
                                        <p:tgtEl>
                                          <p:spTgt spid="27"/>
                                        </p:tgtEl>
                                        <p:attrNameLst>
                                          <p:attrName>ppt_x</p:attrName>
                                          <p:attrName>ppt_y</p:attrName>
                                        </p:attrNameLst>
                                      </p:cBhvr>
                                      <p:rCtr x="-20937" y="30988"/>
                                    </p:animMotion>
                                  </p:childTnLst>
                                </p:cTn>
                              </p:par>
                            </p:childTnLst>
                          </p:cTn>
                        </p:par>
                        <p:par>
                          <p:cTn id="80" fill="hold">
                            <p:stCondLst>
                              <p:cond delay="1500"/>
                            </p:stCondLst>
                            <p:childTnLst>
                              <p:par>
                                <p:cTn id="81" presetID="1" presetClass="exit" presetSubtype="0" fill="hold" grpId="1" nodeType="afterEffect">
                                  <p:stCondLst>
                                    <p:cond delay="0"/>
                                  </p:stCondLst>
                                  <p:childTnLst>
                                    <p:set>
                                      <p:cBhvr>
                                        <p:cTn id="82" dur="1" fill="hold">
                                          <p:stCondLst>
                                            <p:cond delay="0"/>
                                          </p:stCondLst>
                                        </p:cTn>
                                        <p:tgtEl>
                                          <p:spTgt spid="2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3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2" nodeType="clickEffect">
                                  <p:stCondLst>
                                    <p:cond delay="0"/>
                                  </p:stCondLst>
                                  <p:childTnLst>
                                    <p:set>
                                      <p:cBhvr>
                                        <p:cTn id="88" dur="1" fill="hold">
                                          <p:stCondLst>
                                            <p:cond delay="0"/>
                                          </p:stCondLst>
                                        </p:cTn>
                                        <p:tgtEl>
                                          <p:spTgt spid="27"/>
                                        </p:tgtEl>
                                        <p:attrNameLst>
                                          <p:attrName>style.visibility</p:attrName>
                                        </p:attrNameLst>
                                      </p:cBhvr>
                                      <p:to>
                                        <p:strVal val="hidden"/>
                                      </p:to>
                                    </p:set>
                                  </p:childTnLst>
                                </p:cTn>
                              </p:par>
                            </p:childTnLst>
                          </p:cTn>
                        </p:par>
                        <p:par>
                          <p:cTn id="89" fill="hold">
                            <p:stCondLst>
                              <p:cond delay="0"/>
                            </p:stCondLst>
                            <p:childTnLst>
                              <p:par>
                                <p:cTn id="90" presetID="1" presetClass="entr" presetSubtype="0" fill="hold" grpId="3" nodeType="afterEffect">
                                  <p:stCondLst>
                                    <p:cond delay="0"/>
                                  </p:stCondLst>
                                  <p:childTnLst>
                                    <p:set>
                                      <p:cBhvr>
                                        <p:cTn id="91" dur="1" fill="hold">
                                          <p:stCondLst>
                                            <p:cond delay="0"/>
                                          </p:stCondLst>
                                        </p:cTn>
                                        <p:tgtEl>
                                          <p:spTgt spid="32"/>
                                        </p:tgtEl>
                                        <p:attrNameLst>
                                          <p:attrName>style.visibility</p:attrName>
                                        </p:attrNameLst>
                                      </p:cBhvr>
                                      <p:to>
                                        <p:strVal val="visible"/>
                                      </p:to>
                                    </p:set>
                                  </p:childTnLst>
                                </p:cTn>
                              </p:par>
                            </p:childTnLst>
                          </p:cTn>
                        </p:par>
                        <p:par>
                          <p:cTn id="92" fill="hold">
                            <p:stCondLst>
                              <p:cond delay="0"/>
                            </p:stCondLst>
                            <p:childTnLst>
                              <p:par>
                                <p:cTn id="93" presetID="42" presetClass="path" presetSubtype="0" accel="50000" decel="50000" fill="hold" grpId="2" nodeType="afterEffect">
                                  <p:stCondLst>
                                    <p:cond delay="0"/>
                                  </p:stCondLst>
                                  <p:childTnLst>
                                    <p:animMotion origin="layout" path="M 2.22222E-6 1.85185E-6 L 0.08403 -0.3321 " pathEditMode="relative" rAng="0" ptsTypes="AA">
                                      <p:cBhvr>
                                        <p:cTn id="94" dur="1500" fill="hold"/>
                                        <p:tgtEl>
                                          <p:spTgt spid="32"/>
                                        </p:tgtEl>
                                        <p:attrNameLst>
                                          <p:attrName>ppt_x</p:attrName>
                                          <p:attrName>ppt_y</p:attrName>
                                        </p:attrNameLst>
                                      </p:cBhvr>
                                      <p:rCtr x="4201" y="-16605"/>
                                    </p:animMotion>
                                  </p:childTnLst>
                                </p:cTn>
                              </p:par>
                              <p:par>
                                <p:cTn id="95" presetID="8" presetClass="emph" presetSubtype="0" fill="hold" nodeType="withEffect">
                                  <p:stCondLst>
                                    <p:cond delay="0"/>
                                  </p:stCondLst>
                                  <p:childTnLst>
                                    <p:animRot by="21600000">
                                      <p:cBhvr>
                                        <p:cTn id="96" dur="1500" fill="hold"/>
                                        <p:tgtEl>
                                          <p:spTgt spid="5"/>
                                        </p:tgtEl>
                                        <p:attrNameLst>
                                          <p:attrName>r</p:attrName>
                                        </p:attrNameLst>
                                      </p:cBhvr>
                                    </p:animRot>
                                  </p:childTnLst>
                                </p:cTn>
                              </p:par>
                              <p:par>
                                <p:cTn id="97" presetID="1" presetClass="entr" presetSubtype="0"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xit"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4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4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4" nodeType="clickEffect">
                                  <p:stCondLst>
                                    <p:cond delay="0"/>
                                  </p:stCondLst>
                                  <p:childTnLst>
                                    <p:set>
                                      <p:cBhvr>
                                        <p:cTn id="118" dur="1" fill="hold">
                                          <p:stCondLst>
                                            <p:cond delay="0"/>
                                          </p:stCondLst>
                                        </p:cTn>
                                        <p:tgtEl>
                                          <p:spTgt spid="32"/>
                                        </p:tgtEl>
                                        <p:attrNameLst>
                                          <p:attrName>style.visibility</p:attrName>
                                        </p:attrNameLst>
                                      </p:cBhvr>
                                      <p:to>
                                        <p:strVal val="hidden"/>
                                      </p:to>
                                    </p:set>
                                  </p:childTnLst>
                                </p:cTn>
                              </p:par>
                              <p:par>
                                <p:cTn id="119" presetID="1" presetClass="exit" presetSubtype="0" fill="hold" grpId="2" nodeType="withEffect">
                                  <p:stCondLst>
                                    <p:cond delay="0"/>
                                  </p:stCondLst>
                                  <p:childTnLst>
                                    <p:set>
                                      <p:cBhvr>
                                        <p:cTn id="120" dur="1" fill="hold">
                                          <p:stCondLst>
                                            <p:cond delay="0"/>
                                          </p:stCondLst>
                                        </p:cTn>
                                        <p:tgtEl>
                                          <p:spTgt spid="48"/>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47"/>
                                        </p:tgtEl>
                                        <p:attrNameLst>
                                          <p:attrName>style.visibility</p:attrName>
                                        </p:attrNameLst>
                                      </p:cBhvr>
                                      <p:to>
                                        <p:strVal val="hidden"/>
                                      </p:to>
                                    </p:set>
                                  </p:childTnLst>
                                </p:cTn>
                              </p:par>
                              <p:par>
                                <p:cTn id="123" presetID="1" presetClass="entr" presetSubtype="0" fill="hold" grpId="1" nodeType="withEffect">
                                  <p:stCondLst>
                                    <p:cond delay="0"/>
                                  </p:stCondLst>
                                  <p:childTnLst>
                                    <p:set>
                                      <p:cBhvr>
                                        <p:cTn id="1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animBg="1"/>
      <p:bldP spid="18" grpId="1" animBg="1"/>
      <p:bldP spid="19" grpId="0" animBg="1"/>
      <p:bldP spid="19" grpId="1" animBg="1"/>
      <p:bldP spid="20" grpId="0" animBg="1"/>
      <p:bldP spid="20" grpId="1" animBg="1"/>
      <p:bldP spid="21" grpId="0" animBg="1"/>
      <p:bldP spid="21" grpId="1" animBg="1"/>
      <p:bldP spid="23" grpId="0" animBg="1"/>
      <p:bldP spid="23" grpId="1" animBg="1"/>
      <p:bldP spid="24" grpId="0" animBg="1"/>
      <p:bldP spid="24" grpId="1" animBg="1"/>
      <p:bldP spid="25" grpId="0" animBg="1"/>
      <p:bldP spid="25" grpId="1" animBg="1"/>
      <p:bldP spid="27" grpId="0" animBg="1"/>
      <p:bldP spid="27" grpId="1" animBg="1"/>
      <p:bldP spid="27" grpId="2" animBg="1"/>
      <p:bldP spid="28" grpId="0" animBg="1"/>
      <p:bldP spid="28" grpId="1" animBg="1"/>
      <p:bldP spid="29" grpId="0" animBg="1"/>
      <p:bldP spid="29" grpId="1" animBg="1"/>
      <p:bldP spid="32" grpId="2" animBg="1"/>
      <p:bldP spid="32" grpId="3" animBg="1"/>
      <p:bldP spid="32" grpId="4" animBg="1"/>
      <p:bldP spid="47" grpId="0"/>
      <p:bldP spid="47" grpId="1"/>
      <p:bldP spid="48" grpId="0" animBg="1"/>
      <p:bldP spid="48" grpId="1" animBg="1"/>
      <p:bldP spid="48" grpId="2" animBg="1"/>
      <p:bldP spid="49" grpId="0" animBg="1"/>
      <p:bldP spid="4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Event Loop</a:t>
            </a:r>
            <a:endParaRPr lang="en-US" dirty="0"/>
          </a:p>
        </p:txBody>
      </p:sp>
      <p:sp>
        <p:nvSpPr>
          <p:cNvPr id="11" name="Text Placeholder 10"/>
          <p:cNvSpPr>
            <a:spLocks noGrp="1"/>
          </p:cNvSpPr>
          <p:nvPr>
            <p:ph type="body" idx="1"/>
          </p:nvPr>
        </p:nvSpPr>
        <p:spPr/>
        <p:txBody>
          <a:bodyPr/>
          <a:lstStyle/>
          <a:p>
            <a:r>
              <a:rPr lang="en-US" dirty="0"/>
              <a:t>What </a:t>
            </a:r>
            <a:r>
              <a:rPr lang="en-US" dirty="0" smtClean="0"/>
              <a:t>is Event Loop?</a:t>
            </a:r>
            <a:endParaRPr 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20</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6" name="Rectangle 5"/>
          <p:cNvSpPr/>
          <p:nvPr/>
        </p:nvSpPr>
        <p:spPr bwMode="auto">
          <a:xfrm>
            <a:off x="6538586" y="166457"/>
            <a:ext cx="2318290" cy="240291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7" name="Rectangle 6"/>
          <p:cNvSpPr/>
          <p:nvPr/>
        </p:nvSpPr>
        <p:spPr bwMode="auto">
          <a:xfrm>
            <a:off x="4659681" y="166457"/>
            <a:ext cx="1694077" cy="240291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8" name="Rectangle 7"/>
          <p:cNvSpPr/>
          <p:nvPr/>
        </p:nvSpPr>
        <p:spPr bwMode="auto">
          <a:xfrm>
            <a:off x="152398" y="2680569"/>
            <a:ext cx="2916479" cy="1832421"/>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9" name="Rectangle 8"/>
          <p:cNvSpPr/>
          <p:nvPr/>
        </p:nvSpPr>
        <p:spPr bwMode="auto">
          <a:xfrm>
            <a:off x="4233309" y="3418815"/>
            <a:ext cx="4610553" cy="115010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11" name="TextBox 10"/>
          <p:cNvSpPr txBox="1"/>
          <p:nvPr/>
        </p:nvSpPr>
        <p:spPr>
          <a:xfrm>
            <a:off x="4506586" y="166457"/>
            <a:ext cx="2032000" cy="369332"/>
          </a:xfrm>
          <a:prstGeom prst="rect">
            <a:avLst/>
          </a:prstGeom>
          <a:noFill/>
        </p:spPr>
        <p:txBody>
          <a:bodyPr wrap="square" rtlCol="0">
            <a:spAutoFit/>
          </a:bodyPr>
          <a:lstStyle/>
          <a:p>
            <a:pPr algn="ctr"/>
            <a:r>
              <a:rPr lang="en-US" dirty="0" smtClean="0">
                <a:latin typeface="+mn-lt"/>
              </a:rPr>
              <a:t>stack</a:t>
            </a:r>
          </a:p>
        </p:txBody>
      </p:sp>
      <p:sp>
        <p:nvSpPr>
          <p:cNvPr id="13" name="TextBox 12"/>
          <p:cNvSpPr txBox="1"/>
          <p:nvPr/>
        </p:nvSpPr>
        <p:spPr>
          <a:xfrm>
            <a:off x="6655832" y="166457"/>
            <a:ext cx="2032000" cy="369332"/>
          </a:xfrm>
          <a:prstGeom prst="rect">
            <a:avLst/>
          </a:prstGeom>
          <a:noFill/>
        </p:spPr>
        <p:txBody>
          <a:bodyPr wrap="square" rtlCol="0">
            <a:spAutoFit/>
          </a:bodyPr>
          <a:lstStyle/>
          <a:p>
            <a:pPr algn="ctr"/>
            <a:r>
              <a:rPr lang="en-US" dirty="0" err="1" smtClean="0">
                <a:latin typeface="+mn-lt"/>
              </a:rPr>
              <a:t>apis</a:t>
            </a:r>
            <a:endParaRPr lang="en-US" dirty="0" smtClean="0">
              <a:latin typeface="+mn-lt"/>
            </a:endParaRPr>
          </a:p>
        </p:txBody>
      </p:sp>
      <p:sp>
        <p:nvSpPr>
          <p:cNvPr id="14" name="TextBox 13"/>
          <p:cNvSpPr txBox="1"/>
          <p:nvPr/>
        </p:nvSpPr>
        <p:spPr>
          <a:xfrm>
            <a:off x="326612" y="2680569"/>
            <a:ext cx="1201563" cy="369332"/>
          </a:xfrm>
          <a:prstGeom prst="rect">
            <a:avLst/>
          </a:prstGeom>
          <a:solidFill>
            <a:schemeClr val="tx2"/>
          </a:solidFill>
        </p:spPr>
        <p:txBody>
          <a:bodyPr wrap="square" rtlCol="0">
            <a:spAutoFit/>
          </a:bodyPr>
          <a:lstStyle/>
          <a:p>
            <a:pPr algn="ctr"/>
            <a:r>
              <a:rPr lang="en-US" dirty="0" smtClean="0">
                <a:solidFill>
                  <a:schemeClr val="bg1"/>
                </a:solidFill>
                <a:latin typeface="+mn-lt"/>
              </a:rPr>
              <a:t>Console</a:t>
            </a:r>
          </a:p>
        </p:txBody>
      </p:sp>
      <p:sp>
        <p:nvSpPr>
          <p:cNvPr id="15" name="TextBox 14"/>
          <p:cNvSpPr txBox="1"/>
          <p:nvPr/>
        </p:nvSpPr>
        <p:spPr>
          <a:xfrm>
            <a:off x="3155166" y="3653909"/>
            <a:ext cx="1004867" cy="646331"/>
          </a:xfrm>
          <a:prstGeom prst="rect">
            <a:avLst/>
          </a:prstGeom>
          <a:noFill/>
        </p:spPr>
        <p:txBody>
          <a:bodyPr wrap="square" rtlCol="0">
            <a:spAutoFit/>
          </a:bodyPr>
          <a:lstStyle/>
          <a:p>
            <a:pPr algn="ctr"/>
            <a:r>
              <a:rPr lang="en-US" dirty="0">
                <a:latin typeface="+mn-lt"/>
              </a:rPr>
              <a:t>t</a:t>
            </a:r>
            <a:r>
              <a:rPr lang="en-US" dirty="0" smtClean="0">
                <a:latin typeface="+mn-lt"/>
              </a:rPr>
              <a:t>ask</a:t>
            </a:r>
          </a:p>
          <a:p>
            <a:pPr algn="ctr"/>
            <a:r>
              <a:rPr lang="en-US" dirty="0" smtClean="0">
                <a:latin typeface="+mn-lt"/>
              </a:rPr>
              <a:t>queue</a:t>
            </a:r>
          </a:p>
        </p:txBody>
      </p:sp>
      <p:sp>
        <p:nvSpPr>
          <p:cNvPr id="16" name="TextBox 15"/>
          <p:cNvSpPr txBox="1"/>
          <p:nvPr/>
        </p:nvSpPr>
        <p:spPr>
          <a:xfrm>
            <a:off x="3310456" y="2816084"/>
            <a:ext cx="1624799" cy="369332"/>
          </a:xfrm>
          <a:prstGeom prst="rect">
            <a:avLst/>
          </a:prstGeom>
          <a:noFill/>
        </p:spPr>
        <p:txBody>
          <a:bodyPr wrap="square" rtlCol="0">
            <a:spAutoFit/>
          </a:bodyPr>
          <a:lstStyle/>
          <a:p>
            <a:pPr algn="ctr"/>
            <a:r>
              <a:rPr lang="en-US" dirty="0" smtClean="0">
                <a:latin typeface="+mn-lt"/>
              </a:rPr>
              <a:t>event loop</a:t>
            </a:r>
          </a:p>
        </p:txBody>
      </p:sp>
      <p:sp>
        <p:nvSpPr>
          <p:cNvPr id="17" name="Rectangle 7"/>
          <p:cNvSpPr txBox="1">
            <a:spLocks noChangeArrowheads="1"/>
          </p:cNvSpPr>
          <p:nvPr/>
        </p:nvSpPr>
        <p:spPr>
          <a:xfrm>
            <a:off x="152398" y="166457"/>
            <a:ext cx="3187874" cy="2181134"/>
          </a:xfrm>
          <a:prstGeom prst="rect">
            <a:avLst/>
          </a:prstGeom>
        </p:spPr>
        <p:txBody>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en-US" sz="1200" kern="0" dirty="0" smtClean="0">
              <a:solidFill>
                <a:schemeClr val="accent1"/>
              </a:solidFill>
            </a:endParaRPr>
          </a:p>
          <a:p>
            <a:pPr marL="0" indent="0">
              <a:buFontTx/>
              <a:buNone/>
            </a:pPr>
            <a:r>
              <a:rPr lang="en-US" sz="1200" kern="0" dirty="0" smtClean="0">
                <a:solidFill>
                  <a:schemeClr val="accent1"/>
                </a:solidFill>
              </a:rPr>
              <a:t>console</a:t>
            </a:r>
            <a:r>
              <a:rPr lang="en-US" sz="1200" kern="0" dirty="0" smtClean="0">
                <a:solidFill>
                  <a:schemeClr val="tx1"/>
                </a:solidFill>
              </a:rPr>
              <a:t>.</a:t>
            </a:r>
            <a:r>
              <a:rPr lang="en-US" sz="1200" kern="0" dirty="0" smtClean="0">
                <a:solidFill>
                  <a:schemeClr val="accent1"/>
                </a:solidFill>
              </a:rPr>
              <a:t>log</a:t>
            </a:r>
            <a:r>
              <a:rPr lang="en-US" sz="1200" kern="0" dirty="0" smtClean="0">
                <a:solidFill>
                  <a:schemeClr val="accent3">
                    <a:lumMod val="50000"/>
                  </a:schemeClr>
                </a:solidFill>
              </a:rPr>
              <a:t>(</a:t>
            </a:r>
            <a:r>
              <a:rPr lang="en-US" sz="1200" kern="0" dirty="0" smtClean="0">
                <a:solidFill>
                  <a:schemeClr val="accent5"/>
                </a:solidFill>
              </a:rPr>
              <a:t>‘hi’</a:t>
            </a:r>
            <a:r>
              <a:rPr lang="en-US" sz="1200" kern="0" dirty="0" smtClean="0">
                <a:solidFill>
                  <a:schemeClr val="tx1"/>
                </a:solidFill>
              </a:rPr>
              <a:t>);</a:t>
            </a:r>
            <a:r>
              <a:rPr lang="en-US" sz="1200" kern="0" dirty="0" smtClean="0">
                <a:solidFill>
                  <a:schemeClr val="accent5"/>
                </a:solidFill>
              </a:rPr>
              <a:t> </a:t>
            </a:r>
          </a:p>
          <a:p>
            <a:pPr marL="0" indent="0">
              <a:buFontTx/>
              <a:buNone/>
            </a:pPr>
            <a:endParaRPr lang="en-US" sz="1200" kern="0" dirty="0" smtClean="0">
              <a:solidFill>
                <a:schemeClr val="accent5"/>
              </a:solidFill>
            </a:endParaRPr>
          </a:p>
          <a:p>
            <a:pPr marL="0" indent="0">
              <a:buFontTx/>
              <a:buNone/>
            </a:pPr>
            <a:r>
              <a:rPr lang="en-US" sz="1200" kern="0" dirty="0" err="1" smtClean="0">
                <a:solidFill>
                  <a:schemeClr val="accent1"/>
                </a:solidFill>
              </a:rPr>
              <a:t>setTimeout</a:t>
            </a:r>
            <a:r>
              <a:rPr lang="en-US" sz="1200" kern="0" dirty="0" smtClean="0">
                <a:solidFill>
                  <a:schemeClr val="tx1"/>
                </a:solidFill>
              </a:rPr>
              <a:t>(</a:t>
            </a:r>
            <a:r>
              <a:rPr lang="en-US" sz="1200" kern="0" dirty="0" smtClean="0">
                <a:solidFill>
                  <a:schemeClr val="accent3">
                    <a:lumMod val="50000"/>
                  </a:schemeClr>
                </a:solidFill>
              </a:rPr>
              <a:t>function</a:t>
            </a:r>
            <a:r>
              <a:rPr lang="en-US" sz="1200" kern="0" dirty="0" smtClean="0">
                <a:solidFill>
                  <a:schemeClr val="accent5"/>
                </a:solidFill>
              </a:rPr>
              <a:t> </a:t>
            </a:r>
            <a:r>
              <a:rPr lang="en-US" sz="1200" kern="0" dirty="0" smtClean="0">
                <a:solidFill>
                  <a:schemeClr val="tx1"/>
                </a:solidFill>
              </a:rPr>
              <a:t>() {</a:t>
            </a:r>
          </a:p>
          <a:p>
            <a:pPr marL="0" indent="0">
              <a:buFontTx/>
              <a:buNone/>
            </a:pPr>
            <a:r>
              <a:rPr lang="en-US" sz="1200" kern="0" dirty="0" smtClean="0">
                <a:solidFill>
                  <a:schemeClr val="accent1"/>
                </a:solidFill>
              </a:rPr>
              <a:t>  console</a:t>
            </a:r>
            <a:r>
              <a:rPr lang="en-US" sz="1200" kern="0" dirty="0" smtClean="0">
                <a:solidFill>
                  <a:schemeClr val="tx1"/>
                </a:solidFill>
              </a:rPr>
              <a:t>.</a:t>
            </a:r>
            <a:r>
              <a:rPr lang="en-US" sz="1200" kern="0" dirty="0" smtClean="0">
                <a:solidFill>
                  <a:schemeClr val="accent1"/>
                </a:solidFill>
              </a:rPr>
              <a:t>log</a:t>
            </a:r>
            <a:r>
              <a:rPr lang="en-US" sz="1200" kern="0" dirty="0" smtClean="0">
                <a:solidFill>
                  <a:schemeClr val="tx1"/>
                </a:solidFill>
              </a:rPr>
              <a:t>(</a:t>
            </a:r>
            <a:r>
              <a:rPr lang="en-US" sz="1200" kern="0" dirty="0" smtClean="0">
                <a:solidFill>
                  <a:schemeClr val="accent5"/>
                </a:solidFill>
              </a:rPr>
              <a:t>‘there’</a:t>
            </a:r>
            <a:r>
              <a:rPr lang="en-US" sz="1200" kern="0" dirty="0" smtClean="0">
                <a:solidFill>
                  <a:schemeClr val="tx1"/>
                </a:solidFill>
              </a:rPr>
              <a:t>);</a:t>
            </a:r>
            <a:r>
              <a:rPr lang="en-US" sz="1200" kern="0" dirty="0" smtClean="0">
                <a:solidFill>
                  <a:schemeClr val="accent5"/>
                </a:solidFill>
              </a:rPr>
              <a:t> </a:t>
            </a:r>
          </a:p>
          <a:p>
            <a:pPr marL="0" indent="0">
              <a:buFontTx/>
              <a:buNone/>
            </a:pPr>
            <a:r>
              <a:rPr lang="en-US" sz="1200" kern="0" dirty="0" smtClean="0">
                <a:solidFill>
                  <a:schemeClr val="tx1"/>
                </a:solidFill>
              </a:rPr>
              <a:t>}, 0);</a:t>
            </a:r>
          </a:p>
          <a:p>
            <a:pPr marL="0" indent="0">
              <a:buFontTx/>
              <a:buNone/>
            </a:pPr>
            <a:endParaRPr lang="en-US" sz="1200" kern="0" dirty="0" smtClean="0">
              <a:solidFill>
                <a:schemeClr val="tx1"/>
              </a:solidFill>
            </a:endParaRPr>
          </a:p>
          <a:p>
            <a:pPr marL="0" indent="0">
              <a:buFontTx/>
              <a:buNone/>
            </a:pPr>
            <a:r>
              <a:rPr lang="en-US" sz="1200" kern="0" dirty="0" smtClean="0">
                <a:solidFill>
                  <a:schemeClr val="accent1"/>
                </a:solidFill>
              </a:rPr>
              <a:t>console</a:t>
            </a:r>
            <a:r>
              <a:rPr lang="en-US" sz="1200" kern="0" dirty="0" smtClean="0">
                <a:solidFill>
                  <a:schemeClr val="tx1"/>
                </a:solidFill>
              </a:rPr>
              <a:t>.</a:t>
            </a:r>
            <a:r>
              <a:rPr lang="en-US" sz="1200" kern="0" dirty="0" smtClean="0">
                <a:solidFill>
                  <a:schemeClr val="accent1"/>
                </a:solidFill>
              </a:rPr>
              <a:t>log</a:t>
            </a:r>
            <a:r>
              <a:rPr lang="en-US" sz="1200" kern="0" dirty="0" smtClean="0">
                <a:solidFill>
                  <a:schemeClr val="tx1"/>
                </a:solidFill>
              </a:rPr>
              <a:t>(</a:t>
            </a:r>
            <a:r>
              <a:rPr lang="en-US" sz="1200" kern="0" dirty="0" smtClean="0">
                <a:solidFill>
                  <a:schemeClr val="accent5"/>
                </a:solidFill>
              </a:rPr>
              <a:t>‘Node.js course’</a:t>
            </a:r>
            <a:r>
              <a:rPr lang="en-US" sz="1200" kern="0" dirty="0" smtClean="0">
                <a:solidFill>
                  <a:schemeClr val="tx1"/>
                </a:solidFill>
              </a:rPr>
              <a:t>);</a:t>
            </a:r>
            <a:r>
              <a:rPr lang="en-US" sz="1200" kern="0" dirty="0" smtClean="0">
                <a:solidFill>
                  <a:schemeClr val="accent5"/>
                </a:solidFill>
              </a:rPr>
              <a:t> </a:t>
            </a:r>
            <a:endParaRPr lang="en-US" sz="1200" kern="0" dirty="0">
              <a:solidFill>
                <a:schemeClr val="accent5"/>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939" y="2732460"/>
            <a:ext cx="571580" cy="523948"/>
          </a:xfrm>
          <a:prstGeom prst="rect">
            <a:avLst/>
          </a:prstGeom>
        </p:spPr>
      </p:pic>
      <p:sp>
        <p:nvSpPr>
          <p:cNvPr id="18" name="Rectangle 17"/>
          <p:cNvSpPr/>
          <p:nvPr/>
        </p:nvSpPr>
        <p:spPr bwMode="auto">
          <a:xfrm>
            <a:off x="121325" y="249978"/>
            <a:ext cx="2421459" cy="1948854"/>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19" name="Rectangle 18"/>
          <p:cNvSpPr/>
          <p:nvPr/>
        </p:nvSpPr>
        <p:spPr bwMode="auto">
          <a:xfrm>
            <a:off x="4725373" y="2085951"/>
            <a:ext cx="1562693" cy="406728"/>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a:t>m</a:t>
            </a:r>
            <a:r>
              <a:rPr lang="en-US" sz="1400" dirty="0" smtClean="0"/>
              <a:t>ain()</a:t>
            </a:r>
            <a:endParaRPr lang="en-US" sz="1400" b="1" dirty="0" smtClean="0">
              <a:latin typeface="+mn-lt"/>
            </a:endParaRPr>
          </a:p>
        </p:txBody>
      </p:sp>
      <p:sp>
        <p:nvSpPr>
          <p:cNvPr id="20" name="Rectangle 19"/>
          <p:cNvSpPr/>
          <p:nvPr/>
        </p:nvSpPr>
        <p:spPr bwMode="auto">
          <a:xfrm>
            <a:off x="195518" y="377148"/>
            <a:ext cx="1463749" cy="317282"/>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21" name="Rectangle 20"/>
          <p:cNvSpPr/>
          <p:nvPr/>
        </p:nvSpPr>
        <p:spPr bwMode="auto">
          <a:xfrm>
            <a:off x="4725373" y="1617458"/>
            <a:ext cx="1562693" cy="406728"/>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marL="0" indent="0">
              <a:buFontTx/>
              <a:buNone/>
            </a:pPr>
            <a:r>
              <a:rPr lang="en-US" sz="1400" dirty="0" smtClean="0"/>
              <a:t>        log</a:t>
            </a:r>
            <a:r>
              <a:rPr lang="en-US" sz="1400" dirty="0"/>
              <a:t>(‘hi’)</a:t>
            </a:r>
          </a:p>
        </p:txBody>
      </p:sp>
      <p:sp>
        <p:nvSpPr>
          <p:cNvPr id="22" name="TextBox 21"/>
          <p:cNvSpPr txBox="1"/>
          <p:nvPr/>
        </p:nvSpPr>
        <p:spPr>
          <a:xfrm>
            <a:off x="266007" y="3095650"/>
            <a:ext cx="2377439" cy="923330"/>
          </a:xfrm>
          <a:prstGeom prst="rect">
            <a:avLst/>
          </a:prstGeom>
          <a:noFill/>
        </p:spPr>
        <p:txBody>
          <a:bodyPr wrap="square" rtlCol="0">
            <a:spAutoFit/>
          </a:bodyPr>
          <a:lstStyle/>
          <a:p>
            <a:r>
              <a:rPr lang="en-US" dirty="0" smtClean="0">
                <a:latin typeface="+mn-lt"/>
              </a:rPr>
              <a:t>hi</a:t>
            </a:r>
          </a:p>
          <a:p>
            <a:r>
              <a:rPr lang="en-US" dirty="0" smtClean="0">
                <a:latin typeface="+mn-lt"/>
              </a:rPr>
              <a:t>Node.js course</a:t>
            </a:r>
          </a:p>
          <a:p>
            <a:r>
              <a:rPr lang="en-US" dirty="0" smtClean="0">
                <a:latin typeface="+mn-lt"/>
              </a:rPr>
              <a:t>there</a:t>
            </a:r>
          </a:p>
        </p:txBody>
      </p:sp>
      <p:sp>
        <p:nvSpPr>
          <p:cNvPr id="23" name="Rectangle 22"/>
          <p:cNvSpPr/>
          <p:nvPr/>
        </p:nvSpPr>
        <p:spPr bwMode="auto">
          <a:xfrm>
            <a:off x="195518" y="880825"/>
            <a:ext cx="1691471" cy="751736"/>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24" name="Rectangle 23"/>
          <p:cNvSpPr/>
          <p:nvPr/>
        </p:nvSpPr>
        <p:spPr bwMode="auto">
          <a:xfrm>
            <a:off x="4721939" y="1627893"/>
            <a:ext cx="1562693" cy="406728"/>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marL="0" indent="0">
              <a:buFontTx/>
              <a:buNone/>
            </a:pPr>
            <a:r>
              <a:rPr lang="bg-BG" sz="1400" kern="0" dirty="0" smtClean="0">
                <a:solidFill>
                  <a:schemeClr val="accent1"/>
                </a:solidFill>
              </a:rPr>
              <a:t> </a:t>
            </a:r>
            <a:r>
              <a:rPr lang="en-US" sz="1400" kern="0" dirty="0" smtClean="0">
                <a:solidFill>
                  <a:schemeClr val="accent1"/>
                </a:solidFill>
              </a:rPr>
              <a:t> </a:t>
            </a:r>
            <a:r>
              <a:rPr lang="en-US" sz="1400" dirty="0" err="1" smtClean="0"/>
              <a:t>setTimeout</a:t>
            </a:r>
            <a:r>
              <a:rPr lang="en-US" sz="1400" dirty="0" smtClean="0"/>
              <a:t> </a:t>
            </a:r>
            <a:r>
              <a:rPr lang="en-US" sz="1400" dirty="0" err="1" smtClean="0"/>
              <a:t>cb</a:t>
            </a:r>
            <a:endParaRPr lang="en-US" sz="1400" dirty="0"/>
          </a:p>
        </p:txBody>
      </p:sp>
      <p:sp>
        <p:nvSpPr>
          <p:cNvPr id="25" name="Rectangle 24"/>
          <p:cNvSpPr/>
          <p:nvPr/>
        </p:nvSpPr>
        <p:spPr bwMode="auto">
          <a:xfrm>
            <a:off x="6605184" y="579141"/>
            <a:ext cx="2189681" cy="406728"/>
          </a:xfrm>
          <a:prstGeom prst="rect">
            <a:avLst/>
          </a:prstGeom>
          <a:solidFill>
            <a:schemeClr val="accent2">
              <a:lumMod val="75000"/>
            </a:schemeClr>
          </a:solidFill>
          <a:ln w="12700" cap="sq" algn="ctr">
            <a:solidFill>
              <a:schemeClr val="tx2"/>
            </a:solidFill>
            <a:miter lim="800000"/>
            <a:headEnd/>
            <a:tailEnd/>
          </a:ln>
          <a:effectLst/>
        </p:spPr>
        <p:txBody>
          <a:bodyPr wrap="none" rtlCol="0" anchor="ctr"/>
          <a:lstStyle/>
          <a:p>
            <a:pPr marL="0" indent="0">
              <a:buFontTx/>
              <a:buNone/>
            </a:pPr>
            <a:r>
              <a:rPr lang="bg-BG" sz="1400" kern="0" dirty="0" smtClean="0">
                <a:solidFill>
                  <a:schemeClr val="accent1"/>
                </a:solidFill>
              </a:rPr>
              <a:t> </a:t>
            </a:r>
            <a:r>
              <a:rPr lang="en-US" sz="1400" kern="0" dirty="0" smtClean="0">
                <a:solidFill>
                  <a:schemeClr val="accent1"/>
                </a:solidFill>
              </a:rPr>
              <a:t> </a:t>
            </a:r>
            <a:r>
              <a:rPr lang="en-US" sz="1400" dirty="0" smtClean="0"/>
              <a:t>timer (       )               </a:t>
            </a:r>
            <a:endParaRPr lang="en-US" sz="1400" dirty="0"/>
          </a:p>
        </p:txBody>
      </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2988" y="594360"/>
            <a:ext cx="381850" cy="381850"/>
          </a:xfrm>
          <a:prstGeom prst="rect">
            <a:avLst/>
          </a:prstGeom>
        </p:spPr>
      </p:pic>
      <p:sp>
        <p:nvSpPr>
          <p:cNvPr id="27" name="Rectangle 26"/>
          <p:cNvSpPr/>
          <p:nvPr/>
        </p:nvSpPr>
        <p:spPr bwMode="auto">
          <a:xfrm>
            <a:off x="8342642" y="619730"/>
            <a:ext cx="410746" cy="334791"/>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err="1"/>
              <a:t>cb</a:t>
            </a:r>
            <a:endParaRPr lang="en-US" sz="1400" dirty="0"/>
          </a:p>
        </p:txBody>
      </p:sp>
      <p:sp>
        <p:nvSpPr>
          <p:cNvPr id="28" name="Rectangle 27"/>
          <p:cNvSpPr/>
          <p:nvPr/>
        </p:nvSpPr>
        <p:spPr bwMode="auto">
          <a:xfrm>
            <a:off x="195518" y="1818956"/>
            <a:ext cx="2098795" cy="317282"/>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29" name="Rectangle 28"/>
          <p:cNvSpPr/>
          <p:nvPr/>
        </p:nvSpPr>
        <p:spPr bwMode="auto">
          <a:xfrm>
            <a:off x="4717485" y="1633271"/>
            <a:ext cx="1562693" cy="406728"/>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marL="0" indent="0">
              <a:buFontTx/>
              <a:buNone/>
            </a:pPr>
            <a:r>
              <a:rPr lang="en-US" sz="1200" dirty="0" smtClean="0"/>
              <a:t>log</a:t>
            </a:r>
            <a:r>
              <a:rPr lang="en-US" sz="1200" dirty="0"/>
              <a:t>(‘Node.js course’)</a:t>
            </a:r>
          </a:p>
        </p:txBody>
      </p:sp>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24646" y="684741"/>
            <a:ext cx="247465" cy="247465"/>
          </a:xfrm>
          <a:prstGeom prst="rect">
            <a:avLst/>
          </a:prstGeom>
        </p:spPr>
      </p:pic>
      <p:sp>
        <p:nvSpPr>
          <p:cNvPr id="32" name="Rectangle 31"/>
          <p:cNvSpPr/>
          <p:nvPr/>
        </p:nvSpPr>
        <p:spPr bwMode="auto">
          <a:xfrm>
            <a:off x="4506586" y="3809678"/>
            <a:ext cx="410746" cy="334791"/>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err="1"/>
              <a:t>cb</a:t>
            </a:r>
            <a:endParaRPr lang="en-US" sz="1400" dirty="0"/>
          </a:p>
        </p:txBody>
      </p:sp>
      <p:sp>
        <p:nvSpPr>
          <p:cNvPr id="47" name="Rectangle 7"/>
          <p:cNvSpPr txBox="1">
            <a:spLocks noChangeArrowheads="1"/>
          </p:cNvSpPr>
          <p:nvPr/>
        </p:nvSpPr>
        <p:spPr>
          <a:xfrm>
            <a:off x="152398" y="166457"/>
            <a:ext cx="3187874" cy="2181134"/>
          </a:xfrm>
          <a:prstGeom prst="rect">
            <a:avLst/>
          </a:prstGeom>
        </p:spPr>
        <p:txBody>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en-US" sz="1200" kern="0" dirty="0" smtClean="0">
              <a:solidFill>
                <a:schemeClr val="accent1"/>
              </a:solidFill>
            </a:endParaRPr>
          </a:p>
          <a:p>
            <a:pPr marL="0" indent="0">
              <a:buFontTx/>
              <a:buNone/>
            </a:pPr>
            <a:r>
              <a:rPr lang="en-US" sz="1200" kern="0" dirty="0" smtClean="0">
                <a:solidFill>
                  <a:schemeClr val="bg1">
                    <a:lumMod val="95000"/>
                  </a:schemeClr>
                </a:solidFill>
              </a:rPr>
              <a:t>console.log(‘hi’); </a:t>
            </a:r>
          </a:p>
          <a:p>
            <a:pPr marL="0" indent="0">
              <a:buFontTx/>
              <a:buNone/>
            </a:pPr>
            <a:endParaRPr lang="en-US" sz="1200" kern="0" dirty="0" smtClean="0">
              <a:solidFill>
                <a:schemeClr val="accent5"/>
              </a:solidFill>
            </a:endParaRPr>
          </a:p>
          <a:p>
            <a:pPr marL="0" indent="0">
              <a:buFontTx/>
              <a:buNone/>
            </a:pPr>
            <a:r>
              <a:rPr lang="en-US" sz="1200" kern="0" dirty="0" err="1" smtClean="0">
                <a:solidFill>
                  <a:schemeClr val="bg1">
                    <a:lumMod val="95000"/>
                  </a:schemeClr>
                </a:solidFill>
              </a:rPr>
              <a:t>setTimeout</a:t>
            </a:r>
            <a:r>
              <a:rPr lang="en-US" sz="1200" kern="0" dirty="0" smtClean="0">
                <a:solidFill>
                  <a:schemeClr val="bg1">
                    <a:lumMod val="95000"/>
                  </a:schemeClr>
                </a:solidFill>
              </a:rPr>
              <a:t>(</a:t>
            </a:r>
            <a:r>
              <a:rPr lang="en-US" sz="1200" kern="0" dirty="0" smtClean="0">
                <a:solidFill>
                  <a:schemeClr val="accent3">
                    <a:lumMod val="50000"/>
                  </a:schemeClr>
                </a:solidFill>
              </a:rPr>
              <a:t>function</a:t>
            </a:r>
            <a:r>
              <a:rPr lang="en-US" sz="1200" kern="0" dirty="0" smtClean="0">
                <a:solidFill>
                  <a:schemeClr val="accent5"/>
                </a:solidFill>
              </a:rPr>
              <a:t> </a:t>
            </a:r>
            <a:r>
              <a:rPr lang="en-US" sz="1200" kern="0" dirty="0" smtClean="0">
                <a:solidFill>
                  <a:schemeClr val="tx1"/>
                </a:solidFill>
              </a:rPr>
              <a:t>() {</a:t>
            </a:r>
          </a:p>
          <a:p>
            <a:pPr marL="0" indent="0">
              <a:buFontTx/>
              <a:buNone/>
            </a:pPr>
            <a:r>
              <a:rPr lang="en-US" sz="1200" kern="0" dirty="0" smtClean="0">
                <a:solidFill>
                  <a:schemeClr val="accent1"/>
                </a:solidFill>
              </a:rPr>
              <a:t>  console</a:t>
            </a:r>
            <a:r>
              <a:rPr lang="en-US" sz="1200" kern="0" dirty="0" smtClean="0">
                <a:solidFill>
                  <a:schemeClr val="tx1"/>
                </a:solidFill>
              </a:rPr>
              <a:t>.</a:t>
            </a:r>
            <a:r>
              <a:rPr lang="en-US" sz="1200" kern="0" dirty="0" smtClean="0">
                <a:solidFill>
                  <a:schemeClr val="accent1"/>
                </a:solidFill>
              </a:rPr>
              <a:t>log</a:t>
            </a:r>
            <a:r>
              <a:rPr lang="en-US" sz="1200" kern="0" dirty="0" smtClean="0">
                <a:solidFill>
                  <a:schemeClr val="accent3">
                    <a:lumMod val="50000"/>
                  </a:schemeClr>
                </a:solidFill>
              </a:rPr>
              <a:t>(</a:t>
            </a:r>
            <a:r>
              <a:rPr lang="en-US" sz="1200" kern="0" dirty="0" smtClean="0">
                <a:solidFill>
                  <a:schemeClr val="accent5"/>
                </a:solidFill>
              </a:rPr>
              <a:t>‘there’</a:t>
            </a:r>
            <a:r>
              <a:rPr lang="en-US" sz="1200" kern="0" dirty="0" smtClean="0">
                <a:solidFill>
                  <a:schemeClr val="tx1"/>
                </a:solidFill>
              </a:rPr>
              <a:t>);</a:t>
            </a:r>
            <a:r>
              <a:rPr lang="en-US" sz="1200" kern="0" dirty="0" smtClean="0">
                <a:solidFill>
                  <a:schemeClr val="accent5"/>
                </a:solidFill>
              </a:rPr>
              <a:t> </a:t>
            </a:r>
          </a:p>
          <a:p>
            <a:pPr marL="0" indent="0">
              <a:buFontTx/>
              <a:buNone/>
            </a:pPr>
            <a:r>
              <a:rPr lang="en-US" sz="1200" kern="0" dirty="0" smtClean="0">
                <a:solidFill>
                  <a:schemeClr val="tx1"/>
                </a:solidFill>
              </a:rPr>
              <a:t>}</a:t>
            </a:r>
            <a:r>
              <a:rPr lang="en-US" sz="1200" kern="0" dirty="0" smtClean="0">
                <a:solidFill>
                  <a:schemeClr val="bg2">
                    <a:lumMod val="20000"/>
                    <a:lumOff val="80000"/>
                  </a:schemeClr>
                </a:solidFill>
              </a:rPr>
              <a:t>, 0);</a:t>
            </a:r>
          </a:p>
          <a:p>
            <a:pPr marL="0" indent="0">
              <a:buFontTx/>
              <a:buNone/>
            </a:pPr>
            <a:endParaRPr lang="en-US" sz="1200" kern="0" dirty="0" smtClean="0">
              <a:solidFill>
                <a:schemeClr val="tx1"/>
              </a:solidFill>
            </a:endParaRPr>
          </a:p>
          <a:p>
            <a:pPr marL="0" indent="0">
              <a:buFontTx/>
              <a:buNone/>
            </a:pPr>
            <a:r>
              <a:rPr lang="en-US" sz="1200" kern="0" dirty="0" smtClean="0">
                <a:solidFill>
                  <a:schemeClr val="bg1">
                    <a:lumMod val="95000"/>
                  </a:schemeClr>
                </a:solidFill>
              </a:rPr>
              <a:t>console.log(‘Node.js course’); </a:t>
            </a:r>
            <a:endParaRPr lang="en-US" sz="1200" kern="0" dirty="0">
              <a:solidFill>
                <a:schemeClr val="bg1">
                  <a:lumMod val="95000"/>
                </a:schemeClr>
              </a:solidFill>
            </a:endParaRPr>
          </a:p>
        </p:txBody>
      </p:sp>
      <p:sp>
        <p:nvSpPr>
          <p:cNvPr id="48" name="Rectangle 47"/>
          <p:cNvSpPr/>
          <p:nvPr/>
        </p:nvSpPr>
        <p:spPr bwMode="auto">
          <a:xfrm>
            <a:off x="266008" y="1130916"/>
            <a:ext cx="1529542" cy="257309"/>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49" name="Rectangle 48"/>
          <p:cNvSpPr/>
          <p:nvPr/>
        </p:nvSpPr>
        <p:spPr bwMode="auto">
          <a:xfrm>
            <a:off x="4725373" y="1627174"/>
            <a:ext cx="1562693" cy="406728"/>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marL="0" indent="0">
              <a:buFontTx/>
              <a:buNone/>
            </a:pPr>
            <a:r>
              <a:rPr lang="en-US" sz="1200" dirty="0" smtClean="0"/>
              <a:t>        log(‘there’)</a:t>
            </a:r>
            <a:endParaRPr lang="en-US" sz="1200" dirty="0"/>
          </a:p>
        </p:txBody>
      </p:sp>
    </p:spTree>
    <p:extLst>
      <p:ext uri="{BB962C8B-B14F-4D97-AF65-F5344CB8AC3E}">
        <p14:creationId xmlns:p14="http://schemas.microsoft.com/office/powerpoint/2010/main" val="4192793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1000"/>
                                        <p:tgtEl>
                                          <p:spTgt spid="25"/>
                                        </p:tgtEl>
                                      </p:cBhvr>
                                    </p:animEffect>
                                    <p:anim calcmode="lin" valueType="num">
                                      <p:cBhvr>
                                        <p:cTn id="34" dur="1000" fill="hold"/>
                                        <p:tgtEl>
                                          <p:spTgt spid="25"/>
                                        </p:tgtEl>
                                        <p:attrNameLst>
                                          <p:attrName>ppt_x</p:attrName>
                                        </p:attrNameLst>
                                      </p:cBhvr>
                                      <p:tavLst>
                                        <p:tav tm="0">
                                          <p:val>
                                            <p:strVal val="#ppt_x"/>
                                          </p:val>
                                        </p:tav>
                                        <p:tav tm="100000">
                                          <p:val>
                                            <p:strVal val="#ppt_x"/>
                                          </p:val>
                                        </p:tav>
                                      </p:tavLst>
                                    </p:anim>
                                    <p:anim calcmode="lin" valueType="num">
                                      <p:cBhvr>
                                        <p:cTn id="35" dur="1000" fill="hold"/>
                                        <p:tgtEl>
                                          <p:spTgt spid="25"/>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1000"/>
                                        <p:tgtEl>
                                          <p:spTgt spid="26"/>
                                        </p:tgtEl>
                                      </p:cBhvr>
                                    </p:animEffect>
                                    <p:anim calcmode="lin" valueType="num">
                                      <p:cBhvr>
                                        <p:cTn id="39" dur="1000" fill="hold"/>
                                        <p:tgtEl>
                                          <p:spTgt spid="26"/>
                                        </p:tgtEl>
                                        <p:attrNameLst>
                                          <p:attrName>ppt_x</p:attrName>
                                        </p:attrNameLst>
                                      </p:cBhvr>
                                      <p:tavLst>
                                        <p:tav tm="0">
                                          <p:val>
                                            <p:strVal val="#ppt_x"/>
                                          </p:val>
                                        </p:tav>
                                        <p:tav tm="100000">
                                          <p:val>
                                            <p:strVal val="#ppt_x"/>
                                          </p:val>
                                        </p:tav>
                                      </p:tavLst>
                                    </p:anim>
                                    <p:anim calcmode="lin" valueType="num">
                                      <p:cBhvr>
                                        <p:cTn id="40" dur="1000" fill="hold"/>
                                        <p:tgtEl>
                                          <p:spTgt spid="26"/>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anim calcmode="lin" valueType="num">
                                      <p:cBhvr>
                                        <p:cTn id="44" dur="1000" fill="hold"/>
                                        <p:tgtEl>
                                          <p:spTgt spid="27"/>
                                        </p:tgtEl>
                                        <p:attrNameLst>
                                          <p:attrName>ppt_x</p:attrName>
                                        </p:attrNameLst>
                                      </p:cBhvr>
                                      <p:tavLst>
                                        <p:tav tm="0">
                                          <p:val>
                                            <p:strVal val="#ppt_x"/>
                                          </p:val>
                                        </p:tav>
                                        <p:tav tm="100000">
                                          <p:val>
                                            <p:strVal val="#ppt_x"/>
                                          </p:val>
                                        </p:tav>
                                      </p:tavLst>
                                    </p:anim>
                                    <p:anim calcmode="lin" valueType="num">
                                      <p:cBhvr>
                                        <p:cTn id="45" dur="1000" fill="hold"/>
                                        <p:tgtEl>
                                          <p:spTgt spid="27"/>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1" presetClass="exit" presetSubtype="0" fill="hold" nodeType="afterEffect">
                                  <p:stCondLst>
                                    <p:cond delay="0"/>
                                  </p:stCondLst>
                                  <p:childTnLst>
                                    <p:set>
                                      <p:cBhvr>
                                        <p:cTn id="48" dur="1" fill="hold">
                                          <p:stCondLst>
                                            <p:cond delay="0"/>
                                          </p:stCondLst>
                                        </p:cTn>
                                        <p:tgtEl>
                                          <p:spTgt spid="26"/>
                                        </p:tgtEl>
                                        <p:attrNameLst>
                                          <p:attrName>style.visibility</p:attrName>
                                        </p:attrNameLst>
                                      </p:cBhvr>
                                      <p:to>
                                        <p:strVal val="hidden"/>
                                      </p:to>
                                    </p:set>
                                  </p:childTnLst>
                                </p:cTn>
                              </p:par>
                            </p:childTnLst>
                          </p:cTn>
                        </p:par>
                        <p:par>
                          <p:cTn id="49" fill="hold">
                            <p:stCondLst>
                              <p:cond delay="1000"/>
                            </p:stCondLst>
                            <p:childTnLst>
                              <p:par>
                                <p:cTn id="50" presetID="1" presetClass="entr" presetSubtype="0"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childTnLst>
                          </p:cTn>
                        </p:par>
                        <p:par>
                          <p:cTn id="52" fill="hold">
                            <p:stCondLst>
                              <p:cond delay="1000"/>
                            </p:stCondLst>
                            <p:childTnLst>
                              <p:par>
                                <p:cTn id="53" presetID="42" presetClass="path" presetSubtype="0" accel="50000" decel="50000" fill="hold" grpId="1" nodeType="afterEffect">
                                  <p:stCondLst>
                                    <p:cond delay="0"/>
                                  </p:stCondLst>
                                  <p:childTnLst>
                                    <p:animMotion origin="layout" path="M -2.22222E-6 2.22222E-6 L -0.41875 0.61975 " pathEditMode="relative" rAng="0" ptsTypes="AA">
                                      <p:cBhvr>
                                        <p:cTn id="54" dur="1500" fill="hold"/>
                                        <p:tgtEl>
                                          <p:spTgt spid="27"/>
                                        </p:tgtEl>
                                        <p:attrNameLst>
                                          <p:attrName>ppt_x</p:attrName>
                                          <p:attrName>ppt_y</p:attrName>
                                        </p:attrNameLst>
                                      </p:cBhvr>
                                      <p:rCtr x="-20937" y="30988"/>
                                    </p:animMotion>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3"/>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28"/>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9"/>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8"/>
                                        </p:tgtEl>
                                        <p:attrNameLst>
                                          <p:attrName>style.visibility</p:attrName>
                                        </p:attrNameLst>
                                      </p:cBhvr>
                                      <p:to>
                                        <p:strVal val="hidden"/>
                                      </p:to>
                                    </p:set>
                                  </p:childTnLst>
                                </p:cTn>
                              </p:par>
                            </p:childTnLst>
                          </p:cTn>
                        </p:par>
                        <p:par>
                          <p:cTn id="81" fill="hold">
                            <p:stCondLst>
                              <p:cond delay="1500"/>
                            </p:stCondLst>
                            <p:childTnLst>
                              <p:par>
                                <p:cTn id="82" presetID="1" presetClass="exit" presetSubtype="0" fill="hold" grpId="1" nodeType="afterEffect">
                                  <p:stCondLst>
                                    <p:cond delay="0"/>
                                  </p:stCondLst>
                                  <p:childTnLst>
                                    <p:set>
                                      <p:cBhvr>
                                        <p:cTn id="83" dur="1" fill="hold">
                                          <p:stCondLst>
                                            <p:cond delay="0"/>
                                          </p:stCondLst>
                                        </p:cTn>
                                        <p:tgtEl>
                                          <p:spTgt spid="25"/>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3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2" nodeType="clickEffect">
                                  <p:stCondLst>
                                    <p:cond delay="0"/>
                                  </p:stCondLst>
                                  <p:childTnLst>
                                    <p:set>
                                      <p:cBhvr>
                                        <p:cTn id="89" dur="1" fill="hold">
                                          <p:stCondLst>
                                            <p:cond delay="0"/>
                                          </p:stCondLst>
                                        </p:cTn>
                                        <p:tgtEl>
                                          <p:spTgt spid="27"/>
                                        </p:tgtEl>
                                        <p:attrNameLst>
                                          <p:attrName>style.visibility</p:attrName>
                                        </p:attrNameLst>
                                      </p:cBhvr>
                                      <p:to>
                                        <p:strVal val="hidden"/>
                                      </p:to>
                                    </p:set>
                                  </p:childTnLst>
                                </p:cTn>
                              </p:par>
                            </p:childTnLst>
                          </p:cTn>
                        </p:par>
                        <p:par>
                          <p:cTn id="90" fill="hold">
                            <p:stCondLst>
                              <p:cond delay="0"/>
                            </p:stCondLst>
                            <p:childTnLst>
                              <p:par>
                                <p:cTn id="91" presetID="1" presetClass="entr" presetSubtype="0" fill="hold" grpId="1" nodeType="after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childTnLst>
                          </p:cTn>
                        </p:par>
                        <p:par>
                          <p:cTn id="93" fill="hold">
                            <p:stCondLst>
                              <p:cond delay="0"/>
                            </p:stCondLst>
                            <p:childTnLst>
                              <p:par>
                                <p:cTn id="94" presetID="42" presetClass="path" presetSubtype="0" accel="50000" decel="50000" fill="hold" grpId="0" nodeType="afterEffect">
                                  <p:stCondLst>
                                    <p:cond delay="0"/>
                                  </p:stCondLst>
                                  <p:childTnLst>
                                    <p:animMotion origin="layout" path="M 2.22222E-6 1.85185E-6 L 0.08403 -0.3321 " pathEditMode="relative" rAng="0" ptsTypes="AA">
                                      <p:cBhvr>
                                        <p:cTn id="95" dur="1500" fill="hold"/>
                                        <p:tgtEl>
                                          <p:spTgt spid="32"/>
                                        </p:tgtEl>
                                        <p:attrNameLst>
                                          <p:attrName>ppt_x</p:attrName>
                                          <p:attrName>ppt_y</p:attrName>
                                        </p:attrNameLst>
                                      </p:cBhvr>
                                      <p:rCtr x="4201" y="-16605"/>
                                    </p:animMotion>
                                  </p:childTnLst>
                                </p:cTn>
                              </p:par>
                              <p:par>
                                <p:cTn id="96" presetID="8" presetClass="emph" presetSubtype="0" fill="hold" nodeType="withEffect">
                                  <p:stCondLst>
                                    <p:cond delay="0"/>
                                  </p:stCondLst>
                                  <p:childTnLst>
                                    <p:animRot by="21600000">
                                      <p:cBhvr>
                                        <p:cTn id="97" dur="1500" fill="hold"/>
                                        <p:tgtEl>
                                          <p:spTgt spid="5"/>
                                        </p:tgtEl>
                                        <p:attrNameLst>
                                          <p:attrName>r</p:attrName>
                                        </p:attrNameLst>
                                      </p:cBhvr>
                                    </p:animRot>
                                  </p:childTnLst>
                                </p:cTn>
                              </p:par>
                              <p:par>
                                <p:cTn id="98" presetID="1" presetClass="entr" presetSubtype="0" fill="hold" grpId="0" nodeType="withEffect">
                                  <p:stCondLst>
                                    <p:cond delay="0"/>
                                  </p:stCondLst>
                                  <p:childTnLst>
                                    <p:set>
                                      <p:cBhvr>
                                        <p:cTn id="99" dur="1" fill="hold">
                                          <p:stCondLst>
                                            <p:cond delay="0"/>
                                          </p:stCondLst>
                                        </p:cTn>
                                        <p:tgtEl>
                                          <p:spTgt spid="47"/>
                                        </p:tgtEl>
                                        <p:attrNameLst>
                                          <p:attrName>style.visibility</p:attrName>
                                        </p:attrNameLst>
                                      </p:cBhvr>
                                      <p:to>
                                        <p:strVal val="visible"/>
                                      </p:to>
                                    </p:set>
                                  </p:childTnLst>
                                </p:cTn>
                              </p:par>
                              <p:par>
                                <p:cTn id="100" presetID="1" presetClass="exit" presetSubtype="0" fill="hold" grpId="0" nodeType="withEffect">
                                  <p:stCondLst>
                                    <p:cond delay="0"/>
                                  </p:stCondLst>
                                  <p:childTnLst>
                                    <p:set>
                                      <p:cBhvr>
                                        <p:cTn id="101" dur="1" fill="hold">
                                          <p:stCondLst>
                                            <p:cond delay="0"/>
                                          </p:stCondLst>
                                        </p:cTn>
                                        <p:tgtEl>
                                          <p:spTgt spid="17"/>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48"/>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4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49"/>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48"/>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grpId="2" nodeType="clickEffect">
                                  <p:stCondLst>
                                    <p:cond delay="0"/>
                                  </p:stCondLst>
                                  <p:childTnLst>
                                    <p:set>
                                      <p:cBhvr>
                                        <p:cTn id="119" dur="1" fill="hold">
                                          <p:stCondLst>
                                            <p:cond delay="0"/>
                                          </p:stCondLst>
                                        </p:cTn>
                                        <p:tgtEl>
                                          <p:spTgt spid="32"/>
                                        </p:tgtEl>
                                        <p:attrNameLst>
                                          <p:attrName>style.visibility</p:attrName>
                                        </p:attrNameLst>
                                      </p:cBhvr>
                                      <p:to>
                                        <p:strVal val="hidden"/>
                                      </p:to>
                                    </p:set>
                                  </p:childTnLst>
                                </p:cTn>
                              </p:par>
                              <p:par>
                                <p:cTn id="120" presetID="1" presetClass="exit" presetSubtype="0" fill="hold" grpId="2" nodeType="withEffect">
                                  <p:stCondLst>
                                    <p:cond delay="0"/>
                                  </p:stCondLst>
                                  <p:childTnLst>
                                    <p:set>
                                      <p:cBhvr>
                                        <p:cTn id="121" dur="1" fill="hold">
                                          <p:stCondLst>
                                            <p:cond delay="0"/>
                                          </p:stCondLst>
                                        </p:cTn>
                                        <p:tgtEl>
                                          <p:spTgt spid="48"/>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47"/>
                                        </p:tgtEl>
                                        <p:attrNameLst>
                                          <p:attrName>style.visibility</p:attrName>
                                        </p:attrNameLst>
                                      </p:cBhvr>
                                      <p:to>
                                        <p:strVal val="hidden"/>
                                      </p:to>
                                    </p:set>
                                  </p:childTnLst>
                                </p:cTn>
                              </p:par>
                              <p:par>
                                <p:cTn id="124" presetID="1" presetClass="entr" presetSubtype="0" fill="hold" grpId="1" nodeType="withEffect">
                                  <p:stCondLst>
                                    <p:cond delay="0"/>
                                  </p:stCondLst>
                                  <p:childTnLst>
                                    <p:set>
                                      <p:cBhvr>
                                        <p:cTn id="12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animBg="1"/>
      <p:bldP spid="18" grpId="1" animBg="1"/>
      <p:bldP spid="19" grpId="0" animBg="1"/>
      <p:bldP spid="19" grpId="1" animBg="1"/>
      <p:bldP spid="20" grpId="0" animBg="1"/>
      <p:bldP spid="20" grpId="1" animBg="1"/>
      <p:bldP spid="21" grpId="0" animBg="1"/>
      <p:bldP spid="21" grpId="1" animBg="1"/>
      <p:bldP spid="23" grpId="0" animBg="1"/>
      <p:bldP spid="23" grpId="1" animBg="1"/>
      <p:bldP spid="24" grpId="0" animBg="1"/>
      <p:bldP spid="24" grpId="1" animBg="1"/>
      <p:bldP spid="25" grpId="0" animBg="1"/>
      <p:bldP spid="25" grpId="1" animBg="1"/>
      <p:bldP spid="27" grpId="0" animBg="1"/>
      <p:bldP spid="27" grpId="1" animBg="1"/>
      <p:bldP spid="27" grpId="2" animBg="1"/>
      <p:bldP spid="28" grpId="0" animBg="1"/>
      <p:bldP spid="28" grpId="1" animBg="1"/>
      <p:bldP spid="29" grpId="0" animBg="1"/>
      <p:bldP spid="29" grpId="1" animBg="1"/>
      <p:bldP spid="32" grpId="0" animBg="1"/>
      <p:bldP spid="32" grpId="1" animBg="1"/>
      <p:bldP spid="32" grpId="2" animBg="1"/>
      <p:bldP spid="47" grpId="0"/>
      <p:bldP spid="47" grpId="1"/>
      <p:bldP spid="48" grpId="0" animBg="1"/>
      <p:bldP spid="48" grpId="1" animBg="1"/>
      <p:bldP spid="48" grpId="2" animBg="1"/>
      <p:bldP spid="49" grpId="0" animBg="1"/>
      <p:bldP spid="4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21</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6" name="Rectangle 5"/>
          <p:cNvSpPr/>
          <p:nvPr/>
        </p:nvSpPr>
        <p:spPr bwMode="auto">
          <a:xfrm>
            <a:off x="6538586" y="166457"/>
            <a:ext cx="2318290" cy="240291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7" name="Rectangle 6"/>
          <p:cNvSpPr/>
          <p:nvPr/>
        </p:nvSpPr>
        <p:spPr bwMode="auto">
          <a:xfrm>
            <a:off x="4659681" y="166457"/>
            <a:ext cx="1694077" cy="240291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8" name="Rectangle 7"/>
          <p:cNvSpPr/>
          <p:nvPr/>
        </p:nvSpPr>
        <p:spPr bwMode="auto">
          <a:xfrm>
            <a:off x="152398" y="2680569"/>
            <a:ext cx="2916479" cy="1832421"/>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9" name="Rectangle 8"/>
          <p:cNvSpPr/>
          <p:nvPr/>
        </p:nvSpPr>
        <p:spPr bwMode="auto">
          <a:xfrm>
            <a:off x="4233309" y="3418815"/>
            <a:ext cx="4610553" cy="115010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11" name="TextBox 10"/>
          <p:cNvSpPr txBox="1"/>
          <p:nvPr/>
        </p:nvSpPr>
        <p:spPr>
          <a:xfrm>
            <a:off x="4506586" y="166457"/>
            <a:ext cx="2032000" cy="369332"/>
          </a:xfrm>
          <a:prstGeom prst="rect">
            <a:avLst/>
          </a:prstGeom>
          <a:noFill/>
        </p:spPr>
        <p:txBody>
          <a:bodyPr wrap="square" rtlCol="0">
            <a:spAutoFit/>
          </a:bodyPr>
          <a:lstStyle/>
          <a:p>
            <a:pPr algn="ctr"/>
            <a:r>
              <a:rPr lang="en-US" dirty="0" smtClean="0">
                <a:latin typeface="+mn-lt"/>
              </a:rPr>
              <a:t>stack</a:t>
            </a:r>
          </a:p>
        </p:txBody>
      </p:sp>
      <p:sp>
        <p:nvSpPr>
          <p:cNvPr id="13" name="TextBox 12"/>
          <p:cNvSpPr txBox="1"/>
          <p:nvPr/>
        </p:nvSpPr>
        <p:spPr>
          <a:xfrm>
            <a:off x="6655832" y="166457"/>
            <a:ext cx="2032000" cy="369332"/>
          </a:xfrm>
          <a:prstGeom prst="rect">
            <a:avLst/>
          </a:prstGeom>
          <a:noFill/>
        </p:spPr>
        <p:txBody>
          <a:bodyPr wrap="square" rtlCol="0">
            <a:spAutoFit/>
          </a:bodyPr>
          <a:lstStyle/>
          <a:p>
            <a:pPr algn="ctr"/>
            <a:r>
              <a:rPr lang="en-US" dirty="0" err="1" smtClean="0">
                <a:latin typeface="+mn-lt"/>
              </a:rPr>
              <a:t>apis</a:t>
            </a:r>
            <a:endParaRPr lang="en-US" dirty="0" smtClean="0">
              <a:latin typeface="+mn-lt"/>
            </a:endParaRPr>
          </a:p>
        </p:txBody>
      </p:sp>
      <p:sp>
        <p:nvSpPr>
          <p:cNvPr id="14" name="TextBox 13"/>
          <p:cNvSpPr txBox="1"/>
          <p:nvPr/>
        </p:nvSpPr>
        <p:spPr>
          <a:xfrm>
            <a:off x="326612" y="2680569"/>
            <a:ext cx="1319308" cy="369332"/>
          </a:xfrm>
          <a:prstGeom prst="rect">
            <a:avLst/>
          </a:prstGeom>
          <a:solidFill>
            <a:schemeClr val="tx2"/>
          </a:solidFill>
        </p:spPr>
        <p:txBody>
          <a:bodyPr wrap="square" rtlCol="0">
            <a:spAutoFit/>
          </a:bodyPr>
          <a:lstStyle/>
          <a:p>
            <a:pPr algn="ctr"/>
            <a:r>
              <a:rPr lang="en-US" dirty="0" smtClean="0">
                <a:solidFill>
                  <a:schemeClr val="bg1"/>
                </a:solidFill>
                <a:latin typeface="+mn-lt"/>
              </a:rPr>
              <a:t>Response</a:t>
            </a:r>
          </a:p>
        </p:txBody>
      </p:sp>
      <p:sp>
        <p:nvSpPr>
          <p:cNvPr id="15" name="TextBox 14"/>
          <p:cNvSpPr txBox="1"/>
          <p:nvPr/>
        </p:nvSpPr>
        <p:spPr>
          <a:xfrm>
            <a:off x="3155166" y="3653909"/>
            <a:ext cx="1004867" cy="646331"/>
          </a:xfrm>
          <a:prstGeom prst="rect">
            <a:avLst/>
          </a:prstGeom>
          <a:noFill/>
        </p:spPr>
        <p:txBody>
          <a:bodyPr wrap="square" rtlCol="0">
            <a:spAutoFit/>
          </a:bodyPr>
          <a:lstStyle/>
          <a:p>
            <a:pPr algn="ctr"/>
            <a:r>
              <a:rPr lang="en-US" dirty="0">
                <a:latin typeface="+mn-lt"/>
              </a:rPr>
              <a:t>t</a:t>
            </a:r>
            <a:r>
              <a:rPr lang="en-US" dirty="0" smtClean="0">
                <a:latin typeface="+mn-lt"/>
              </a:rPr>
              <a:t>ask</a:t>
            </a:r>
          </a:p>
          <a:p>
            <a:pPr algn="ctr"/>
            <a:r>
              <a:rPr lang="en-US" dirty="0" smtClean="0">
                <a:latin typeface="+mn-lt"/>
              </a:rPr>
              <a:t>queue</a:t>
            </a:r>
          </a:p>
        </p:txBody>
      </p:sp>
      <p:sp>
        <p:nvSpPr>
          <p:cNvPr id="16" name="TextBox 15"/>
          <p:cNvSpPr txBox="1"/>
          <p:nvPr/>
        </p:nvSpPr>
        <p:spPr>
          <a:xfrm>
            <a:off x="3310456" y="2816084"/>
            <a:ext cx="1624799" cy="369332"/>
          </a:xfrm>
          <a:prstGeom prst="rect">
            <a:avLst/>
          </a:prstGeom>
          <a:noFill/>
        </p:spPr>
        <p:txBody>
          <a:bodyPr wrap="square" rtlCol="0">
            <a:spAutoFit/>
          </a:bodyPr>
          <a:lstStyle/>
          <a:p>
            <a:pPr algn="ctr"/>
            <a:r>
              <a:rPr lang="en-US" dirty="0" smtClean="0">
                <a:latin typeface="+mn-lt"/>
              </a:rPr>
              <a:t>event loop</a:t>
            </a:r>
          </a:p>
        </p:txBody>
      </p:sp>
      <p:sp>
        <p:nvSpPr>
          <p:cNvPr id="17" name="Rectangle 7"/>
          <p:cNvSpPr txBox="1">
            <a:spLocks noChangeArrowheads="1"/>
          </p:cNvSpPr>
          <p:nvPr/>
        </p:nvSpPr>
        <p:spPr>
          <a:xfrm>
            <a:off x="152398" y="166457"/>
            <a:ext cx="3187874" cy="2181134"/>
          </a:xfrm>
          <a:prstGeom prst="rect">
            <a:avLst/>
          </a:prstGeom>
        </p:spPr>
        <p:txBody>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1200" kern="0" dirty="0" err="1" smtClean="0">
                <a:solidFill>
                  <a:schemeClr val="accent3">
                    <a:lumMod val="50000"/>
                  </a:schemeClr>
                </a:solidFill>
              </a:rPr>
              <a:t>var</a:t>
            </a:r>
            <a:r>
              <a:rPr lang="en-US" sz="1200" kern="0" dirty="0" smtClean="0">
                <a:solidFill>
                  <a:schemeClr val="accent5"/>
                </a:solidFill>
              </a:rPr>
              <a:t> </a:t>
            </a:r>
            <a:r>
              <a:rPr lang="en-US" sz="1200" kern="0" dirty="0">
                <a:solidFill>
                  <a:schemeClr val="accent1"/>
                </a:solidFill>
              </a:rPr>
              <a:t>express</a:t>
            </a:r>
            <a:r>
              <a:rPr lang="en-US" sz="1200" kern="0" dirty="0">
                <a:solidFill>
                  <a:schemeClr val="accent5"/>
                </a:solidFill>
              </a:rPr>
              <a:t> </a:t>
            </a:r>
            <a:r>
              <a:rPr lang="en-US" sz="1200" kern="0" dirty="0">
                <a:solidFill>
                  <a:schemeClr val="tx1"/>
                </a:solidFill>
              </a:rPr>
              <a:t>=</a:t>
            </a:r>
            <a:r>
              <a:rPr lang="en-US" sz="1200" kern="0" dirty="0">
                <a:solidFill>
                  <a:schemeClr val="accent5"/>
                </a:solidFill>
              </a:rPr>
              <a:t> </a:t>
            </a:r>
            <a:r>
              <a:rPr lang="en-US" sz="1200" kern="0" dirty="0">
                <a:solidFill>
                  <a:schemeClr val="accent1"/>
                </a:solidFill>
              </a:rPr>
              <a:t>require</a:t>
            </a:r>
            <a:r>
              <a:rPr lang="en-US" sz="1200" kern="0" dirty="0">
                <a:solidFill>
                  <a:schemeClr val="tx1"/>
                </a:solidFill>
              </a:rPr>
              <a:t>(</a:t>
            </a:r>
            <a:r>
              <a:rPr lang="en-US" sz="1200" kern="0" dirty="0">
                <a:solidFill>
                  <a:schemeClr val="accent5"/>
                </a:solidFill>
              </a:rPr>
              <a:t>'express'</a:t>
            </a:r>
            <a:r>
              <a:rPr lang="en-US" sz="1200" kern="0" dirty="0">
                <a:solidFill>
                  <a:schemeClr val="tx1"/>
                </a:solidFill>
              </a:rPr>
              <a:t>);</a:t>
            </a:r>
          </a:p>
          <a:p>
            <a:pPr marL="0" indent="0">
              <a:buFontTx/>
              <a:buNone/>
            </a:pPr>
            <a:r>
              <a:rPr lang="en-US" sz="1200" kern="0" dirty="0" err="1">
                <a:solidFill>
                  <a:schemeClr val="accent3">
                    <a:lumMod val="50000"/>
                  </a:schemeClr>
                </a:solidFill>
              </a:rPr>
              <a:t>var</a:t>
            </a:r>
            <a:r>
              <a:rPr lang="en-US" sz="1200" kern="0" dirty="0">
                <a:solidFill>
                  <a:schemeClr val="accent5"/>
                </a:solidFill>
              </a:rPr>
              <a:t> </a:t>
            </a:r>
            <a:r>
              <a:rPr lang="en-US" sz="1200" kern="0" dirty="0">
                <a:solidFill>
                  <a:schemeClr val="accent1"/>
                </a:solidFill>
              </a:rPr>
              <a:t>app</a:t>
            </a:r>
            <a:r>
              <a:rPr lang="en-US" sz="1200" kern="0" dirty="0">
                <a:solidFill>
                  <a:schemeClr val="accent5"/>
                </a:solidFill>
              </a:rPr>
              <a:t> </a:t>
            </a:r>
            <a:r>
              <a:rPr lang="en-US" sz="1200" kern="0" dirty="0">
                <a:solidFill>
                  <a:schemeClr val="tx1"/>
                </a:solidFill>
              </a:rPr>
              <a:t>=</a:t>
            </a:r>
            <a:r>
              <a:rPr lang="en-US" sz="1200" kern="0" dirty="0">
                <a:solidFill>
                  <a:schemeClr val="accent5"/>
                </a:solidFill>
              </a:rPr>
              <a:t> </a:t>
            </a:r>
            <a:r>
              <a:rPr lang="en-US" sz="1200" kern="0" dirty="0">
                <a:solidFill>
                  <a:schemeClr val="accent1"/>
                </a:solidFill>
              </a:rPr>
              <a:t>express</a:t>
            </a:r>
            <a:r>
              <a:rPr lang="en-US" sz="1200" kern="0" dirty="0">
                <a:solidFill>
                  <a:schemeClr val="tx1"/>
                </a:solidFill>
              </a:rPr>
              <a:t>();</a:t>
            </a:r>
            <a:endParaRPr lang="en-US" sz="1200" kern="0" dirty="0" smtClean="0">
              <a:solidFill>
                <a:schemeClr val="tx1"/>
              </a:solidFill>
            </a:endParaRPr>
          </a:p>
          <a:p>
            <a:pPr marL="0" indent="0">
              <a:buFontTx/>
              <a:buNone/>
            </a:pPr>
            <a:endParaRPr lang="en-US" sz="1200" kern="0" dirty="0" smtClean="0">
              <a:solidFill>
                <a:schemeClr val="accent5"/>
              </a:solidFill>
            </a:endParaRPr>
          </a:p>
          <a:p>
            <a:pPr marL="0" indent="0">
              <a:buFontTx/>
              <a:buNone/>
            </a:pPr>
            <a:r>
              <a:rPr lang="en-US" sz="1200" kern="0" dirty="0" err="1">
                <a:solidFill>
                  <a:schemeClr val="accent1"/>
                </a:solidFill>
              </a:rPr>
              <a:t>a</a:t>
            </a:r>
            <a:r>
              <a:rPr lang="en-US" sz="1200" kern="0" dirty="0" err="1" smtClean="0">
                <a:solidFill>
                  <a:schemeClr val="accent1"/>
                </a:solidFill>
              </a:rPr>
              <a:t>pp.get</a:t>
            </a:r>
            <a:r>
              <a:rPr lang="en-US" sz="1200" kern="0" dirty="0" smtClean="0">
                <a:solidFill>
                  <a:schemeClr val="tx1"/>
                </a:solidFill>
              </a:rPr>
              <a:t>(</a:t>
            </a:r>
            <a:r>
              <a:rPr lang="en-US" sz="1200" kern="0" dirty="0" smtClean="0">
                <a:solidFill>
                  <a:schemeClr val="accent5"/>
                </a:solidFill>
              </a:rPr>
              <a:t>‘/’</a:t>
            </a:r>
            <a:r>
              <a:rPr lang="en-US" sz="1200" kern="0" dirty="0" smtClean="0">
                <a:solidFill>
                  <a:schemeClr val="tx1"/>
                </a:solidFill>
              </a:rPr>
              <a:t>, </a:t>
            </a:r>
            <a:r>
              <a:rPr lang="en-US" sz="1200" kern="0" dirty="0" smtClean="0">
                <a:solidFill>
                  <a:schemeClr val="accent3">
                    <a:lumMod val="50000"/>
                  </a:schemeClr>
                </a:solidFill>
              </a:rPr>
              <a:t>function</a:t>
            </a:r>
            <a:r>
              <a:rPr lang="en-US" sz="1200" kern="0" dirty="0" smtClean="0">
                <a:solidFill>
                  <a:schemeClr val="accent5"/>
                </a:solidFill>
              </a:rPr>
              <a:t> </a:t>
            </a:r>
            <a:r>
              <a:rPr lang="en-US" sz="1200" kern="0" dirty="0" smtClean="0">
                <a:solidFill>
                  <a:schemeClr val="tx1"/>
                </a:solidFill>
              </a:rPr>
              <a:t>() {</a:t>
            </a:r>
          </a:p>
          <a:p>
            <a:pPr marL="0" indent="0">
              <a:buFontTx/>
              <a:buNone/>
            </a:pPr>
            <a:r>
              <a:rPr lang="en-US" sz="1200" kern="0" dirty="0" smtClean="0">
                <a:solidFill>
                  <a:schemeClr val="accent1"/>
                </a:solidFill>
              </a:rPr>
              <a:t>  </a:t>
            </a:r>
            <a:r>
              <a:rPr lang="en-US" sz="1200" kern="0" dirty="0" err="1" smtClean="0">
                <a:solidFill>
                  <a:schemeClr val="accent1"/>
                </a:solidFill>
              </a:rPr>
              <a:t>res.send</a:t>
            </a:r>
            <a:r>
              <a:rPr lang="en-US" sz="1200" kern="0" dirty="0" smtClean="0">
                <a:solidFill>
                  <a:schemeClr val="accent3">
                    <a:lumMod val="50000"/>
                  </a:schemeClr>
                </a:solidFill>
              </a:rPr>
              <a:t>(</a:t>
            </a:r>
            <a:r>
              <a:rPr lang="en-US" sz="1200" kern="0" dirty="0" smtClean="0">
                <a:solidFill>
                  <a:schemeClr val="accent5"/>
                </a:solidFill>
              </a:rPr>
              <a:t>‘Hi there’</a:t>
            </a:r>
            <a:r>
              <a:rPr lang="en-US" sz="1200" kern="0" dirty="0" smtClean="0">
                <a:solidFill>
                  <a:schemeClr val="tx1"/>
                </a:solidFill>
              </a:rPr>
              <a:t>);</a:t>
            </a:r>
            <a:r>
              <a:rPr lang="en-US" sz="1200" kern="0" dirty="0" smtClean="0">
                <a:solidFill>
                  <a:schemeClr val="accent5"/>
                </a:solidFill>
              </a:rPr>
              <a:t> </a:t>
            </a:r>
          </a:p>
          <a:p>
            <a:pPr marL="0" indent="0">
              <a:buFontTx/>
              <a:buNone/>
            </a:pPr>
            <a:r>
              <a:rPr lang="en-US" sz="1200" kern="0" dirty="0" smtClean="0">
                <a:solidFill>
                  <a:schemeClr val="tx1"/>
                </a:solidFill>
              </a:rPr>
              <a:t>});</a:t>
            </a:r>
          </a:p>
          <a:p>
            <a:pPr marL="0" indent="0">
              <a:buFontTx/>
              <a:buNone/>
            </a:pPr>
            <a:endParaRPr lang="en-US" sz="1200" kern="0" dirty="0" smtClean="0">
              <a:solidFill>
                <a:schemeClr val="tx1"/>
              </a:solidFill>
            </a:endParaRPr>
          </a:p>
          <a:p>
            <a:pPr marL="0" indent="0">
              <a:buFontTx/>
              <a:buNone/>
            </a:pPr>
            <a:r>
              <a:rPr lang="en-US" sz="1200" kern="0" dirty="0" err="1" smtClean="0">
                <a:solidFill>
                  <a:schemeClr val="accent1"/>
                </a:solidFill>
              </a:rPr>
              <a:t>app.listen</a:t>
            </a:r>
            <a:r>
              <a:rPr lang="en-US" sz="1200" kern="0" dirty="0" smtClean="0">
                <a:solidFill>
                  <a:schemeClr val="tx1"/>
                </a:solidFill>
              </a:rPr>
              <a:t>(</a:t>
            </a:r>
            <a:r>
              <a:rPr lang="en-US" sz="1200" kern="0" dirty="0" smtClean="0">
                <a:solidFill>
                  <a:schemeClr val="accent6">
                    <a:lumMod val="50000"/>
                  </a:schemeClr>
                </a:solidFill>
              </a:rPr>
              <a:t>3000</a:t>
            </a:r>
            <a:r>
              <a:rPr lang="en-US" sz="1200" kern="0" dirty="0" smtClean="0">
                <a:solidFill>
                  <a:schemeClr val="tx1"/>
                </a:solidFill>
              </a:rPr>
              <a:t>);</a:t>
            </a:r>
            <a:r>
              <a:rPr lang="en-US" sz="1200" kern="0" dirty="0" smtClean="0">
                <a:solidFill>
                  <a:schemeClr val="accent5"/>
                </a:solidFill>
              </a:rPr>
              <a:t> </a:t>
            </a:r>
            <a:endParaRPr lang="en-US" sz="1200" kern="0" dirty="0">
              <a:solidFill>
                <a:schemeClr val="accent5"/>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939" y="2732460"/>
            <a:ext cx="571580" cy="523948"/>
          </a:xfrm>
          <a:prstGeom prst="rect">
            <a:avLst/>
          </a:prstGeom>
        </p:spPr>
      </p:pic>
      <p:sp>
        <p:nvSpPr>
          <p:cNvPr id="18" name="Rectangle 17"/>
          <p:cNvSpPr/>
          <p:nvPr/>
        </p:nvSpPr>
        <p:spPr bwMode="auto">
          <a:xfrm>
            <a:off x="121325" y="120708"/>
            <a:ext cx="2421459" cy="2078124"/>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19" name="Rectangle 18"/>
          <p:cNvSpPr/>
          <p:nvPr/>
        </p:nvSpPr>
        <p:spPr bwMode="auto">
          <a:xfrm>
            <a:off x="4725373" y="2085951"/>
            <a:ext cx="1562693" cy="406728"/>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a:t>m</a:t>
            </a:r>
            <a:r>
              <a:rPr lang="en-US" sz="1400" dirty="0" smtClean="0"/>
              <a:t>ain()</a:t>
            </a:r>
            <a:endParaRPr lang="en-US" sz="1400" b="1" dirty="0" smtClean="0">
              <a:latin typeface="+mn-lt"/>
            </a:endParaRPr>
          </a:p>
        </p:txBody>
      </p:sp>
      <p:sp>
        <p:nvSpPr>
          <p:cNvPr id="22" name="TextBox 21"/>
          <p:cNvSpPr txBox="1"/>
          <p:nvPr/>
        </p:nvSpPr>
        <p:spPr>
          <a:xfrm>
            <a:off x="266007" y="3095650"/>
            <a:ext cx="2377439" cy="369332"/>
          </a:xfrm>
          <a:prstGeom prst="rect">
            <a:avLst/>
          </a:prstGeom>
          <a:noFill/>
        </p:spPr>
        <p:txBody>
          <a:bodyPr wrap="square" rtlCol="0">
            <a:spAutoFit/>
          </a:bodyPr>
          <a:lstStyle/>
          <a:p>
            <a:r>
              <a:rPr lang="en-US" dirty="0" smtClean="0">
                <a:latin typeface="+mn-lt"/>
              </a:rPr>
              <a:t>Hi there</a:t>
            </a:r>
          </a:p>
        </p:txBody>
      </p:sp>
      <p:sp>
        <p:nvSpPr>
          <p:cNvPr id="23" name="Rectangle 22"/>
          <p:cNvSpPr/>
          <p:nvPr/>
        </p:nvSpPr>
        <p:spPr bwMode="auto">
          <a:xfrm>
            <a:off x="195518" y="880825"/>
            <a:ext cx="1691471" cy="751736"/>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24" name="Rectangle 23"/>
          <p:cNvSpPr/>
          <p:nvPr/>
        </p:nvSpPr>
        <p:spPr bwMode="auto">
          <a:xfrm>
            <a:off x="4721939" y="1597678"/>
            <a:ext cx="1562693" cy="406728"/>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marL="0" indent="0">
              <a:buFontTx/>
              <a:buNone/>
            </a:pPr>
            <a:r>
              <a:rPr lang="bg-BG" sz="1400" kern="0" dirty="0" smtClean="0">
                <a:solidFill>
                  <a:schemeClr val="accent1"/>
                </a:solidFill>
              </a:rPr>
              <a:t> </a:t>
            </a:r>
            <a:r>
              <a:rPr lang="en-US" sz="1400" kern="0" dirty="0" smtClean="0">
                <a:solidFill>
                  <a:schemeClr val="accent1"/>
                </a:solidFill>
              </a:rPr>
              <a:t>      </a:t>
            </a:r>
            <a:r>
              <a:rPr lang="en-US" sz="1400" dirty="0" err="1" smtClean="0"/>
              <a:t>app.get</a:t>
            </a:r>
            <a:r>
              <a:rPr lang="en-US" sz="1400" dirty="0" smtClean="0"/>
              <a:t> /</a:t>
            </a:r>
            <a:endParaRPr lang="en-US" sz="1400" dirty="0"/>
          </a:p>
        </p:txBody>
      </p:sp>
      <p:sp>
        <p:nvSpPr>
          <p:cNvPr id="25" name="Rectangle 24"/>
          <p:cNvSpPr/>
          <p:nvPr/>
        </p:nvSpPr>
        <p:spPr bwMode="auto">
          <a:xfrm>
            <a:off x="6605184" y="579141"/>
            <a:ext cx="2189681" cy="406728"/>
          </a:xfrm>
          <a:prstGeom prst="rect">
            <a:avLst/>
          </a:prstGeom>
          <a:solidFill>
            <a:schemeClr val="accent2">
              <a:lumMod val="75000"/>
            </a:schemeClr>
          </a:solidFill>
          <a:ln w="12700" cap="sq" algn="ctr">
            <a:solidFill>
              <a:schemeClr val="tx2"/>
            </a:solidFill>
            <a:miter lim="800000"/>
            <a:headEnd/>
            <a:tailEnd/>
          </a:ln>
          <a:effectLst/>
        </p:spPr>
        <p:txBody>
          <a:bodyPr wrap="none" rtlCol="0" anchor="ctr"/>
          <a:lstStyle/>
          <a:p>
            <a:pPr marL="0" indent="0">
              <a:buFontTx/>
              <a:buNone/>
            </a:pPr>
            <a:r>
              <a:rPr lang="bg-BG" sz="1400" kern="0" dirty="0" smtClean="0">
                <a:solidFill>
                  <a:schemeClr val="accent1"/>
                </a:solidFill>
              </a:rPr>
              <a:t> </a:t>
            </a:r>
            <a:r>
              <a:rPr lang="en-US" sz="1400" kern="0" dirty="0" smtClean="0">
                <a:solidFill>
                  <a:schemeClr val="accent1"/>
                </a:solidFill>
              </a:rPr>
              <a:t> </a:t>
            </a:r>
            <a:r>
              <a:rPr lang="en-US" sz="1400" dirty="0" err="1" smtClean="0"/>
              <a:t>req</a:t>
            </a:r>
            <a:r>
              <a:rPr lang="en-US" sz="1400" dirty="0" smtClean="0"/>
              <a:t>    (       )               </a:t>
            </a:r>
            <a:endParaRPr lang="en-US" sz="1400" dirty="0"/>
          </a:p>
        </p:txBody>
      </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2988" y="594360"/>
            <a:ext cx="381850" cy="381850"/>
          </a:xfrm>
          <a:prstGeom prst="rect">
            <a:avLst/>
          </a:prstGeom>
        </p:spPr>
      </p:pic>
      <p:sp>
        <p:nvSpPr>
          <p:cNvPr id="27" name="Rectangle 26"/>
          <p:cNvSpPr/>
          <p:nvPr/>
        </p:nvSpPr>
        <p:spPr bwMode="auto">
          <a:xfrm>
            <a:off x="8342642" y="619730"/>
            <a:ext cx="410746" cy="334791"/>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err="1"/>
              <a:t>cb</a:t>
            </a:r>
            <a:endParaRPr lang="en-US" sz="1400" dirty="0"/>
          </a:p>
        </p:txBody>
      </p:sp>
      <p:sp>
        <p:nvSpPr>
          <p:cNvPr id="32" name="Rectangle 31"/>
          <p:cNvSpPr/>
          <p:nvPr/>
        </p:nvSpPr>
        <p:spPr bwMode="auto">
          <a:xfrm>
            <a:off x="4506586" y="3809678"/>
            <a:ext cx="410746" cy="334791"/>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err="1"/>
              <a:t>cb</a:t>
            </a:r>
            <a:endParaRPr lang="en-US" sz="1400" dirty="0"/>
          </a:p>
        </p:txBody>
      </p:sp>
      <p:sp>
        <p:nvSpPr>
          <p:cNvPr id="47" name="Rectangle 7"/>
          <p:cNvSpPr txBox="1">
            <a:spLocks noChangeArrowheads="1"/>
          </p:cNvSpPr>
          <p:nvPr/>
        </p:nvSpPr>
        <p:spPr>
          <a:xfrm>
            <a:off x="153626" y="166534"/>
            <a:ext cx="3187874" cy="2181134"/>
          </a:xfrm>
          <a:prstGeom prst="rect">
            <a:avLst/>
          </a:prstGeom>
        </p:spPr>
        <p:txBody>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en-US" sz="1200" kern="0" dirty="0" smtClean="0">
              <a:solidFill>
                <a:schemeClr val="accent1"/>
              </a:solidFill>
            </a:endParaRPr>
          </a:p>
          <a:p>
            <a:pPr marL="0" indent="0">
              <a:buFontTx/>
              <a:buNone/>
            </a:pPr>
            <a:r>
              <a:rPr lang="en-US" sz="1200" kern="0" dirty="0" err="1" smtClean="0">
                <a:solidFill>
                  <a:schemeClr val="bg1">
                    <a:lumMod val="95000"/>
                  </a:schemeClr>
                </a:solidFill>
              </a:rPr>
              <a:t>Var</a:t>
            </a:r>
            <a:r>
              <a:rPr lang="en-US" sz="1200" kern="0" dirty="0" smtClean="0">
                <a:solidFill>
                  <a:schemeClr val="bg1">
                    <a:lumMod val="95000"/>
                  </a:schemeClr>
                </a:solidFill>
              </a:rPr>
              <a:t> express = require(‘express’); </a:t>
            </a:r>
          </a:p>
          <a:p>
            <a:pPr marL="0" indent="0">
              <a:buFontTx/>
              <a:buNone/>
            </a:pPr>
            <a:endParaRPr lang="en-US" sz="1200" kern="0" dirty="0" smtClean="0">
              <a:solidFill>
                <a:schemeClr val="accent5"/>
              </a:solidFill>
            </a:endParaRPr>
          </a:p>
          <a:p>
            <a:pPr marL="0" indent="0">
              <a:buFontTx/>
              <a:buNone/>
            </a:pPr>
            <a:r>
              <a:rPr lang="en-US" sz="1200" kern="0" dirty="0" err="1" smtClean="0">
                <a:solidFill>
                  <a:schemeClr val="bg1">
                    <a:lumMod val="95000"/>
                  </a:schemeClr>
                </a:solidFill>
              </a:rPr>
              <a:t>app.get</a:t>
            </a:r>
            <a:r>
              <a:rPr lang="en-US" sz="1200" kern="0" dirty="0" smtClean="0">
                <a:solidFill>
                  <a:schemeClr val="bg1">
                    <a:lumMod val="95000"/>
                  </a:schemeClr>
                </a:solidFill>
              </a:rPr>
              <a:t>(‘/’, </a:t>
            </a:r>
            <a:r>
              <a:rPr lang="en-US" sz="1200" kern="0" dirty="0" smtClean="0">
                <a:solidFill>
                  <a:schemeClr val="accent3">
                    <a:lumMod val="50000"/>
                  </a:schemeClr>
                </a:solidFill>
              </a:rPr>
              <a:t>function</a:t>
            </a:r>
            <a:r>
              <a:rPr lang="en-US" sz="1200" kern="0" dirty="0" smtClean="0">
                <a:solidFill>
                  <a:schemeClr val="accent5"/>
                </a:solidFill>
              </a:rPr>
              <a:t> </a:t>
            </a:r>
            <a:r>
              <a:rPr lang="en-US" sz="1200" kern="0" dirty="0" smtClean="0">
                <a:solidFill>
                  <a:schemeClr val="tx1"/>
                </a:solidFill>
              </a:rPr>
              <a:t>() {</a:t>
            </a:r>
          </a:p>
          <a:p>
            <a:pPr marL="0" indent="0">
              <a:buFontTx/>
              <a:buNone/>
            </a:pPr>
            <a:r>
              <a:rPr lang="en-US" sz="1200" kern="0" dirty="0" smtClean="0">
                <a:solidFill>
                  <a:schemeClr val="accent1"/>
                </a:solidFill>
              </a:rPr>
              <a:t>  </a:t>
            </a:r>
            <a:r>
              <a:rPr lang="en-US" sz="1200" kern="0" dirty="0" err="1" smtClean="0">
                <a:solidFill>
                  <a:schemeClr val="accent1"/>
                </a:solidFill>
              </a:rPr>
              <a:t>res.send</a:t>
            </a:r>
            <a:r>
              <a:rPr lang="en-US" sz="1200" kern="0" dirty="0" smtClean="0">
                <a:solidFill>
                  <a:schemeClr val="accent3">
                    <a:lumMod val="50000"/>
                  </a:schemeClr>
                </a:solidFill>
              </a:rPr>
              <a:t>(</a:t>
            </a:r>
            <a:r>
              <a:rPr lang="en-US" sz="1200" kern="0" dirty="0" smtClean="0">
                <a:solidFill>
                  <a:schemeClr val="accent5"/>
                </a:solidFill>
              </a:rPr>
              <a:t>‘Hi there’</a:t>
            </a:r>
            <a:r>
              <a:rPr lang="en-US" sz="1200" kern="0" dirty="0" smtClean="0">
                <a:solidFill>
                  <a:schemeClr val="tx1"/>
                </a:solidFill>
              </a:rPr>
              <a:t>);</a:t>
            </a:r>
            <a:r>
              <a:rPr lang="en-US" sz="1200" kern="0" dirty="0" smtClean="0">
                <a:solidFill>
                  <a:schemeClr val="accent5"/>
                </a:solidFill>
              </a:rPr>
              <a:t> </a:t>
            </a:r>
          </a:p>
          <a:p>
            <a:pPr marL="0" indent="0">
              <a:buFontTx/>
              <a:buNone/>
            </a:pPr>
            <a:r>
              <a:rPr lang="en-US" sz="1200" kern="0" dirty="0" smtClean="0">
                <a:solidFill>
                  <a:schemeClr val="tx1"/>
                </a:solidFill>
              </a:rPr>
              <a:t>}</a:t>
            </a:r>
            <a:r>
              <a:rPr lang="en-US" sz="1200" kern="0" dirty="0" smtClean="0">
                <a:solidFill>
                  <a:schemeClr val="bg2">
                    <a:lumMod val="20000"/>
                    <a:lumOff val="80000"/>
                  </a:schemeClr>
                </a:solidFill>
              </a:rPr>
              <a:t>);</a:t>
            </a:r>
          </a:p>
          <a:p>
            <a:pPr marL="0" indent="0">
              <a:buFontTx/>
              <a:buNone/>
            </a:pPr>
            <a:endParaRPr lang="en-US" sz="1200" kern="0" dirty="0" smtClean="0">
              <a:solidFill>
                <a:schemeClr val="tx1"/>
              </a:solidFill>
            </a:endParaRPr>
          </a:p>
          <a:p>
            <a:pPr marL="0" indent="0">
              <a:buFontTx/>
              <a:buNone/>
            </a:pPr>
            <a:r>
              <a:rPr lang="en-US" sz="1200" kern="0" dirty="0" err="1" smtClean="0">
                <a:solidFill>
                  <a:schemeClr val="bg1">
                    <a:lumMod val="95000"/>
                  </a:schemeClr>
                </a:solidFill>
              </a:rPr>
              <a:t>App.listen</a:t>
            </a:r>
            <a:r>
              <a:rPr lang="en-US" sz="1200" kern="0" dirty="0" smtClean="0">
                <a:solidFill>
                  <a:schemeClr val="bg1">
                    <a:lumMod val="95000"/>
                  </a:schemeClr>
                </a:solidFill>
              </a:rPr>
              <a:t>(3000); </a:t>
            </a:r>
            <a:endParaRPr lang="en-US" sz="1200" kern="0" dirty="0">
              <a:solidFill>
                <a:schemeClr val="bg1">
                  <a:lumMod val="95000"/>
                </a:schemeClr>
              </a:solidFill>
            </a:endParaRPr>
          </a:p>
        </p:txBody>
      </p:sp>
      <p:sp>
        <p:nvSpPr>
          <p:cNvPr id="48" name="Rectangle 47"/>
          <p:cNvSpPr/>
          <p:nvPr/>
        </p:nvSpPr>
        <p:spPr bwMode="auto">
          <a:xfrm>
            <a:off x="266008" y="1130916"/>
            <a:ext cx="1529542" cy="257309"/>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49" name="Rectangle 48"/>
          <p:cNvSpPr/>
          <p:nvPr/>
        </p:nvSpPr>
        <p:spPr bwMode="auto">
          <a:xfrm>
            <a:off x="4729475" y="1606376"/>
            <a:ext cx="1562693" cy="406728"/>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marL="0" indent="0">
              <a:buFontTx/>
              <a:buNone/>
            </a:pPr>
            <a:r>
              <a:rPr lang="en-US" sz="1200" dirty="0" smtClean="0"/>
              <a:t>     send(‘Hi there’)</a:t>
            </a:r>
            <a:endParaRPr lang="en-US" sz="1200" dirty="0"/>
          </a:p>
        </p:txBody>
      </p:sp>
      <p:sp>
        <p:nvSpPr>
          <p:cNvPr id="35" name="Rectangle 34"/>
          <p:cNvSpPr/>
          <p:nvPr/>
        </p:nvSpPr>
        <p:spPr bwMode="auto">
          <a:xfrm>
            <a:off x="212468" y="1851106"/>
            <a:ext cx="1529542" cy="257309"/>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37" name="Rectangle 36"/>
          <p:cNvSpPr/>
          <p:nvPr/>
        </p:nvSpPr>
        <p:spPr bwMode="auto">
          <a:xfrm>
            <a:off x="8342642" y="621058"/>
            <a:ext cx="410746" cy="334791"/>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sz="1400" dirty="0" err="1"/>
              <a:t>cb</a:t>
            </a:r>
            <a:endParaRPr lang="en-US" sz="1400" dirty="0"/>
          </a:p>
        </p:txBody>
      </p:sp>
      <p:sp>
        <p:nvSpPr>
          <p:cNvPr id="38" name="Right Arrow 37"/>
          <p:cNvSpPr/>
          <p:nvPr/>
        </p:nvSpPr>
        <p:spPr bwMode="auto">
          <a:xfrm>
            <a:off x="147813" y="237924"/>
            <a:ext cx="95409" cy="126483"/>
          </a:xfrm>
          <a:prstGeom prst="rightArrow">
            <a:avLst/>
          </a:prstGeom>
          <a:solidFill>
            <a:schemeClr val="tx1"/>
          </a:solidFill>
          <a:ln w="12700" cap="sq" algn="ctr">
            <a:solidFill>
              <a:schemeClr val="tx2"/>
            </a:solidFill>
            <a:miter lim="800000"/>
            <a:headEnd/>
            <a:tailEnd/>
          </a:ln>
          <a:effectLst/>
        </p:spPr>
        <p:txBody>
          <a:bodyPr wrap="none" rtlCol="0" anchor="ctr"/>
          <a:lstStyle/>
          <a:p>
            <a:pPr algn="ctr"/>
            <a:endParaRPr lang="en-US" b="1" dirty="0" smtClean="0">
              <a:solidFill>
                <a:schemeClr val="bg1"/>
              </a:solidFill>
              <a:latin typeface="+mn-lt"/>
            </a:endParaRPr>
          </a:p>
        </p:txBody>
      </p:sp>
      <p:sp>
        <p:nvSpPr>
          <p:cNvPr id="39" name="Right Arrow 38"/>
          <p:cNvSpPr/>
          <p:nvPr/>
        </p:nvSpPr>
        <p:spPr bwMode="auto">
          <a:xfrm>
            <a:off x="142432" y="472131"/>
            <a:ext cx="95409" cy="126483"/>
          </a:xfrm>
          <a:prstGeom prst="rightArrow">
            <a:avLst/>
          </a:prstGeom>
          <a:solidFill>
            <a:schemeClr val="tx1"/>
          </a:solidFill>
          <a:ln w="12700" cap="sq" algn="ctr">
            <a:solidFill>
              <a:schemeClr val="tx2"/>
            </a:solidFill>
            <a:miter lim="800000"/>
            <a:headEnd/>
            <a:tailEnd/>
          </a:ln>
          <a:effectLst/>
        </p:spPr>
        <p:txBody>
          <a:bodyPr wrap="none" rtlCol="0" anchor="ctr"/>
          <a:lstStyle/>
          <a:p>
            <a:pPr algn="ctr"/>
            <a:endParaRPr lang="en-US" b="1" dirty="0" smtClean="0">
              <a:solidFill>
                <a:schemeClr val="bg1"/>
              </a:solidFill>
              <a:latin typeface="+mn-lt"/>
            </a:endParaRPr>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4242" y="166380"/>
            <a:ext cx="1726941" cy="1265965"/>
          </a:xfrm>
          <a:prstGeom prst="rect">
            <a:avLst/>
          </a:prstGeom>
        </p:spPr>
      </p:pic>
    </p:spTree>
    <p:extLst>
      <p:ext uri="{BB962C8B-B14F-4D97-AF65-F5344CB8AC3E}">
        <p14:creationId xmlns:p14="http://schemas.microsoft.com/office/powerpoint/2010/main" val="2165434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3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1000"/>
                                        <p:tgtEl>
                                          <p:spTgt spid="25"/>
                                        </p:tgtEl>
                                      </p:cBhvr>
                                    </p:animEffect>
                                    <p:anim calcmode="lin" valueType="num">
                                      <p:cBhvr>
                                        <p:cTn id="32" dur="1000" fill="hold"/>
                                        <p:tgtEl>
                                          <p:spTgt spid="25"/>
                                        </p:tgtEl>
                                        <p:attrNameLst>
                                          <p:attrName>ppt_x</p:attrName>
                                        </p:attrNameLst>
                                      </p:cBhvr>
                                      <p:tavLst>
                                        <p:tav tm="0">
                                          <p:val>
                                            <p:strVal val="#ppt_x"/>
                                          </p:val>
                                        </p:tav>
                                        <p:tav tm="100000">
                                          <p:val>
                                            <p:strVal val="#ppt_x"/>
                                          </p:val>
                                        </p:tav>
                                      </p:tavLst>
                                    </p:anim>
                                    <p:anim calcmode="lin" valueType="num">
                                      <p:cBhvr>
                                        <p:cTn id="33" dur="1000" fill="hold"/>
                                        <p:tgtEl>
                                          <p:spTgt spid="2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anim calcmode="lin" valueType="num">
                                      <p:cBhvr>
                                        <p:cTn id="37" dur="1000" fill="hold"/>
                                        <p:tgtEl>
                                          <p:spTgt spid="27"/>
                                        </p:tgtEl>
                                        <p:attrNameLst>
                                          <p:attrName>ppt_x</p:attrName>
                                        </p:attrNameLst>
                                      </p:cBhvr>
                                      <p:tavLst>
                                        <p:tav tm="0">
                                          <p:val>
                                            <p:strVal val="#ppt_x"/>
                                          </p:val>
                                        </p:tav>
                                        <p:tav tm="100000">
                                          <p:val>
                                            <p:strVal val="#ppt_x"/>
                                          </p:val>
                                        </p:tav>
                                      </p:tavLst>
                                    </p:anim>
                                    <p:anim calcmode="lin" valueType="num">
                                      <p:cBhvr>
                                        <p:cTn id="3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2" nodeType="clickEffect">
                                  <p:stCondLst>
                                    <p:cond delay="0"/>
                                  </p:stCondLst>
                                  <p:childTnLst>
                                    <p:set>
                                      <p:cBhvr>
                                        <p:cTn id="42" dur="1" fill="hold">
                                          <p:stCondLst>
                                            <p:cond delay="0"/>
                                          </p:stCondLst>
                                        </p:cTn>
                                        <p:tgtEl>
                                          <p:spTgt spid="23"/>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childTnLst>
                                </p:cTn>
                              </p:par>
                            </p:childTnLst>
                          </p:cTn>
                        </p:par>
                        <p:par>
                          <p:cTn id="66" fill="hold">
                            <p:stCondLst>
                              <p:cond delay="0"/>
                            </p:stCondLst>
                            <p:childTnLst>
                              <p:par>
                                <p:cTn id="67" presetID="42" presetClass="path" presetSubtype="0" accel="50000" decel="50000" fill="hold" grpId="1" nodeType="afterEffect">
                                  <p:stCondLst>
                                    <p:cond delay="0"/>
                                  </p:stCondLst>
                                  <p:childTnLst>
                                    <p:animMotion origin="layout" path="M -2.22222E-6 2.22222E-6 L -0.41875 0.61975 " pathEditMode="relative" rAng="0" ptsTypes="AA">
                                      <p:cBhvr>
                                        <p:cTn id="68" dur="1500" fill="hold"/>
                                        <p:tgtEl>
                                          <p:spTgt spid="27"/>
                                        </p:tgtEl>
                                        <p:attrNameLst>
                                          <p:attrName>ppt_x</p:attrName>
                                          <p:attrName>ppt_y</p:attrName>
                                        </p:attrNameLst>
                                      </p:cBhvr>
                                      <p:rCtr x="-20937" y="30988"/>
                                    </p:animMotion>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2" nodeType="clickEffect">
                                  <p:stCondLst>
                                    <p:cond delay="0"/>
                                  </p:stCondLst>
                                  <p:childTnLst>
                                    <p:set>
                                      <p:cBhvr>
                                        <p:cTn id="72" dur="1" fill="hold">
                                          <p:stCondLst>
                                            <p:cond delay="0"/>
                                          </p:stCondLst>
                                        </p:cTn>
                                        <p:tgtEl>
                                          <p:spTgt spid="27"/>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30"/>
                                        </p:tgtEl>
                                        <p:attrNameLst>
                                          <p:attrName>style.visibility</p:attrName>
                                        </p:attrNameLst>
                                      </p:cBhvr>
                                      <p:to>
                                        <p:strVal val="hidden"/>
                                      </p:to>
                                    </p:set>
                                  </p:childTnLst>
                                </p:cTn>
                              </p:par>
                            </p:childTnLst>
                          </p:cTn>
                        </p:par>
                        <p:par>
                          <p:cTn id="75" fill="hold">
                            <p:stCondLst>
                              <p:cond delay="0"/>
                            </p:stCondLst>
                            <p:childTnLst>
                              <p:par>
                                <p:cTn id="76" presetID="1" presetClass="entr" presetSubtype="0" fill="hold" grpId="1" nodeType="afterEffect">
                                  <p:stCondLst>
                                    <p:cond delay="0"/>
                                  </p:stCondLst>
                                  <p:childTnLst>
                                    <p:set>
                                      <p:cBhvr>
                                        <p:cTn id="77" dur="1" fill="hold">
                                          <p:stCondLst>
                                            <p:cond delay="0"/>
                                          </p:stCondLst>
                                        </p:cTn>
                                        <p:tgtEl>
                                          <p:spTgt spid="32"/>
                                        </p:tgtEl>
                                        <p:attrNameLst>
                                          <p:attrName>style.visibility</p:attrName>
                                        </p:attrNameLst>
                                      </p:cBhvr>
                                      <p:to>
                                        <p:strVal val="visible"/>
                                      </p:to>
                                    </p:set>
                                  </p:childTnLst>
                                </p:cTn>
                              </p:par>
                            </p:childTnLst>
                          </p:cTn>
                        </p:par>
                        <p:par>
                          <p:cTn id="78" fill="hold">
                            <p:stCondLst>
                              <p:cond delay="0"/>
                            </p:stCondLst>
                            <p:childTnLst>
                              <p:par>
                                <p:cTn id="79" presetID="42" presetClass="path" presetSubtype="0" accel="50000" decel="50000" fill="hold" grpId="0" nodeType="afterEffect">
                                  <p:stCondLst>
                                    <p:cond delay="0"/>
                                  </p:stCondLst>
                                  <p:childTnLst>
                                    <p:animMotion origin="layout" path="M 2.22222E-6 1.85185E-6 L 0.08403 -0.3321 " pathEditMode="relative" rAng="0" ptsTypes="AA">
                                      <p:cBhvr>
                                        <p:cTn id="80" dur="1500" fill="hold"/>
                                        <p:tgtEl>
                                          <p:spTgt spid="32"/>
                                        </p:tgtEl>
                                        <p:attrNameLst>
                                          <p:attrName>ppt_x</p:attrName>
                                          <p:attrName>ppt_y</p:attrName>
                                        </p:attrNameLst>
                                      </p:cBhvr>
                                      <p:rCtr x="4201" y="-16605"/>
                                    </p:animMotion>
                                  </p:childTnLst>
                                </p:cTn>
                              </p:par>
                              <p:par>
                                <p:cTn id="81" presetID="8" presetClass="emph" presetSubtype="0" fill="hold" nodeType="withEffect">
                                  <p:stCondLst>
                                    <p:cond delay="0"/>
                                  </p:stCondLst>
                                  <p:childTnLst>
                                    <p:animRot by="21600000">
                                      <p:cBhvr>
                                        <p:cTn id="82" dur="1500" fill="hold"/>
                                        <p:tgtEl>
                                          <p:spTgt spid="5"/>
                                        </p:tgtEl>
                                        <p:attrNameLst>
                                          <p:attrName>r</p:attrName>
                                        </p:attrNameLst>
                                      </p:cBhvr>
                                    </p:animRo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xit" presetSubtype="0" fill="hold" grpId="0" nodeType="withEffect">
                                  <p:stCondLst>
                                    <p:cond delay="0"/>
                                  </p:stCondLst>
                                  <p:childTnLst>
                                    <p:set>
                                      <p:cBhvr>
                                        <p:cTn id="86" dur="1" fill="hold">
                                          <p:stCondLst>
                                            <p:cond delay="0"/>
                                          </p:stCondLst>
                                        </p:cTn>
                                        <p:tgtEl>
                                          <p:spTgt spid="1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49"/>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48"/>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2" nodeType="clickEffect">
                                  <p:stCondLst>
                                    <p:cond delay="0"/>
                                  </p:stCondLst>
                                  <p:childTnLst>
                                    <p:set>
                                      <p:cBhvr>
                                        <p:cTn id="104" dur="1" fill="hold">
                                          <p:stCondLst>
                                            <p:cond delay="0"/>
                                          </p:stCondLst>
                                        </p:cTn>
                                        <p:tgtEl>
                                          <p:spTgt spid="32"/>
                                        </p:tgtEl>
                                        <p:attrNameLst>
                                          <p:attrName>style.visibility</p:attrName>
                                        </p:attrNameLst>
                                      </p:cBhvr>
                                      <p:to>
                                        <p:strVal val="hidden"/>
                                      </p:to>
                                    </p:set>
                                  </p:childTnLst>
                                </p:cTn>
                              </p:par>
                              <p:par>
                                <p:cTn id="105" presetID="1" presetClass="exit" presetSubtype="0" fill="hold" grpId="2" nodeType="withEffect">
                                  <p:stCondLst>
                                    <p:cond delay="0"/>
                                  </p:stCondLst>
                                  <p:childTnLst>
                                    <p:set>
                                      <p:cBhvr>
                                        <p:cTn id="106" dur="1" fill="hold">
                                          <p:stCondLst>
                                            <p:cond delay="0"/>
                                          </p:stCondLst>
                                        </p:cTn>
                                        <p:tgtEl>
                                          <p:spTgt spid="48"/>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47"/>
                                        </p:tgtEl>
                                        <p:attrNameLst>
                                          <p:attrName>style.visibility</p:attrName>
                                        </p:attrNameLst>
                                      </p:cBhvr>
                                      <p:to>
                                        <p:strVal val="hidden"/>
                                      </p:to>
                                    </p:set>
                                  </p:childTnLst>
                                </p:cTn>
                              </p:par>
                              <p:par>
                                <p:cTn id="109" presetID="1" presetClass="entr" presetSubtype="0" fill="hold" grpId="1" nodeType="withEffect">
                                  <p:stCondLst>
                                    <p:cond delay="0"/>
                                  </p:stCondLst>
                                  <p:childTnLst>
                                    <p:set>
                                      <p:cBhvr>
                                        <p:cTn id="1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animBg="1"/>
      <p:bldP spid="18" grpId="1" animBg="1"/>
      <p:bldP spid="19" grpId="0" animBg="1"/>
      <p:bldP spid="19" grpId="1" animBg="1"/>
      <p:bldP spid="23" grpId="0" animBg="1"/>
      <p:bldP spid="23" grpId="2" animBg="1"/>
      <p:bldP spid="24" grpId="0" animBg="1"/>
      <p:bldP spid="24" grpId="1" animBg="1"/>
      <p:bldP spid="25" grpId="0" animBg="1"/>
      <p:bldP spid="27" grpId="0" animBg="1"/>
      <p:bldP spid="27" grpId="1" animBg="1"/>
      <p:bldP spid="27" grpId="2" animBg="1"/>
      <p:bldP spid="32" grpId="0" animBg="1"/>
      <p:bldP spid="32" grpId="1" animBg="1"/>
      <p:bldP spid="32" grpId="2" animBg="1"/>
      <p:bldP spid="47" grpId="0"/>
      <p:bldP spid="47" grpId="1"/>
      <p:bldP spid="48" grpId="0" animBg="1"/>
      <p:bldP spid="48" grpId="1" animBg="1"/>
      <p:bldP spid="48" grpId="2" animBg="1"/>
      <p:bldP spid="49" grpId="0" animBg="1"/>
      <p:bldP spid="49" grpId="1" animBg="1"/>
      <p:bldP spid="35" grpId="0" animBg="1"/>
      <p:bldP spid="35" grpId="1" animBg="1"/>
      <p:bldP spid="37" grpId="0" animBg="1"/>
      <p:bldP spid="38" grpId="0" animBg="1"/>
      <p:bldP spid="38" grpId="1" animBg="1"/>
      <p:bldP spid="39" grpId="0" animBg="1"/>
      <p:bldP spid="3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1680" y="41829"/>
            <a:ext cx="4930826" cy="4628527"/>
          </a:xfrm>
          <a:prstGeom prst="rect">
            <a:avLst/>
          </a:prstGeom>
        </p:spPr>
      </p:pic>
      <p:sp>
        <p:nvSpPr>
          <p:cNvPr id="4" name="TextBox 3"/>
          <p:cNvSpPr txBox="1"/>
          <p:nvPr/>
        </p:nvSpPr>
        <p:spPr>
          <a:xfrm>
            <a:off x="2096219" y="2915728"/>
            <a:ext cx="1406106" cy="369332"/>
          </a:xfrm>
          <a:prstGeom prst="rect">
            <a:avLst/>
          </a:prstGeom>
          <a:noFill/>
        </p:spPr>
        <p:txBody>
          <a:bodyPr wrap="square" rtlCol="0">
            <a:spAutoFit/>
          </a:bodyPr>
          <a:lstStyle/>
          <a:p>
            <a:pPr algn="ctr"/>
            <a:r>
              <a:rPr lang="en-US" dirty="0" smtClean="0">
                <a:latin typeface="+mn-lt"/>
              </a:rPr>
              <a:t>event loop</a:t>
            </a:r>
          </a:p>
        </p:txBody>
      </p:sp>
      <p:sp>
        <p:nvSpPr>
          <p:cNvPr id="2" name="Slide Number Placeholder 1"/>
          <p:cNvSpPr>
            <a:spLocks noGrp="1"/>
          </p:cNvSpPr>
          <p:nvPr>
            <p:ph type="sldNum" sz="quarter" idx="4"/>
          </p:nvPr>
        </p:nvSpPr>
        <p:spPr/>
        <p:txBody>
          <a:bodyPr/>
          <a:lstStyle/>
          <a:p>
            <a:fld id="{A86557AE-D911-0F4C-AC53-EAE0FE81A38E}" type="slidenum">
              <a:rPr lang="en-US" smtClean="0"/>
              <a:pPr/>
              <a:t>22</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209" y="117178"/>
            <a:ext cx="5168836" cy="4459388"/>
          </a:xfrm>
          <a:prstGeom prst="rect">
            <a:avLst/>
          </a:prstGeom>
        </p:spPr>
      </p:pic>
    </p:spTree>
    <p:extLst>
      <p:ext uri="{BB962C8B-B14F-4D97-AF65-F5344CB8AC3E}">
        <p14:creationId xmlns:p14="http://schemas.microsoft.com/office/powerpoint/2010/main" val="3534080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300" fill="hold"/>
                                        <p:tgtEl>
                                          <p:spTgt spid="34"/>
                                        </p:tgtEl>
                                      </p:cBhvr>
                                      <p:by x="50000" y="50000"/>
                                    </p:animScale>
                                  </p:childTnLst>
                                </p:cTn>
                              </p:par>
                            </p:childTnLst>
                          </p:cTn>
                        </p:par>
                        <p:par>
                          <p:cTn id="11" fill="hold">
                            <p:stCondLst>
                              <p:cond delay="300"/>
                            </p:stCondLst>
                            <p:childTnLst>
                              <p:par>
                                <p:cTn id="12" presetID="42" presetClass="path" presetSubtype="0" accel="50000" decel="50000" fill="hold" nodeType="afterEffect">
                                  <p:stCondLst>
                                    <p:cond delay="0"/>
                                  </p:stCondLst>
                                  <p:childTnLst>
                                    <p:animMotion origin="layout" path="M -2.77778E-7 -2.83951E-6 L -0.09496 0.17099 " pathEditMode="relative" rAng="0" ptsTypes="AA">
                                      <p:cBhvr>
                                        <p:cTn id="13" dur="600" fill="hold"/>
                                        <p:tgtEl>
                                          <p:spTgt spid="34"/>
                                        </p:tgtEl>
                                        <p:attrNameLst>
                                          <p:attrName>ppt_x</p:attrName>
                                          <p:attrName>ppt_y</p:attrName>
                                        </p:attrNameLst>
                                      </p:cBhvr>
                                      <p:rCtr x="-4757" y="8549"/>
                                    </p:animMotion>
                                  </p:childTnLst>
                                </p:cTn>
                              </p:par>
                            </p:childTnLst>
                          </p:cTn>
                        </p:par>
                        <p:par>
                          <p:cTn id="14" fill="hold">
                            <p:stCondLst>
                              <p:cond delay="900"/>
                            </p:stCondLst>
                            <p:childTnLst>
                              <p:par>
                                <p:cTn id="15" presetID="6" presetClass="emph" presetSubtype="0" fill="hold" nodeType="afterEffect">
                                  <p:stCondLst>
                                    <p:cond delay="0"/>
                                  </p:stCondLst>
                                  <p:childTnLst>
                                    <p:animScale>
                                      <p:cBhvr>
                                        <p:cTn id="16" dur="300" fill="hold"/>
                                        <p:tgtEl>
                                          <p:spTgt spid="34"/>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23</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9771" y="341465"/>
            <a:ext cx="4553617" cy="3928611"/>
          </a:xfrm>
          <a:prstGeom prst="rect">
            <a:avLst/>
          </a:prstGeom>
        </p:spPr>
      </p:pic>
      <p:sp>
        <p:nvSpPr>
          <p:cNvPr id="5" name="Rectangle 7"/>
          <p:cNvSpPr txBox="1">
            <a:spLocks noChangeArrowheads="1"/>
          </p:cNvSpPr>
          <p:nvPr/>
        </p:nvSpPr>
        <p:spPr>
          <a:xfrm>
            <a:off x="448572" y="903633"/>
            <a:ext cx="3597215" cy="2804274"/>
          </a:xfrm>
          <a:prstGeom prst="rect">
            <a:avLst/>
          </a:prstGeom>
        </p:spPr>
        <p:txBody>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kern="0" dirty="0" smtClean="0">
                <a:solidFill>
                  <a:schemeClr val="accent6">
                    <a:lumMod val="50000"/>
                  </a:schemeClr>
                </a:solidFill>
              </a:rPr>
              <a:t>Timers:</a:t>
            </a:r>
          </a:p>
          <a:p>
            <a:r>
              <a:rPr lang="en-US" kern="0" dirty="0" err="1" smtClean="0"/>
              <a:t>setTimeout</a:t>
            </a:r>
            <a:r>
              <a:rPr lang="en-US" kern="0" dirty="0" smtClean="0"/>
              <a:t> </a:t>
            </a:r>
            <a:r>
              <a:rPr lang="en-US" sz="1200" kern="0" dirty="0" smtClean="0"/>
              <a:t>- </a:t>
            </a:r>
            <a:r>
              <a:rPr lang="en-US" sz="1200" dirty="0"/>
              <a:t>Added in: v0.0.1</a:t>
            </a:r>
            <a:endParaRPr lang="en-US" sz="1200" kern="0" dirty="0" smtClean="0"/>
          </a:p>
          <a:p>
            <a:r>
              <a:rPr lang="en-US" kern="0" dirty="0" err="1" smtClean="0"/>
              <a:t>setInterval</a:t>
            </a:r>
            <a:r>
              <a:rPr lang="en-US" kern="0" dirty="0" smtClean="0"/>
              <a:t> </a:t>
            </a:r>
            <a:r>
              <a:rPr lang="en-US" sz="1200" kern="0" dirty="0"/>
              <a:t>- </a:t>
            </a:r>
            <a:r>
              <a:rPr lang="en-US" sz="1200" dirty="0"/>
              <a:t>Added in: </a:t>
            </a:r>
            <a:r>
              <a:rPr lang="en-US" sz="1200" dirty="0" smtClean="0"/>
              <a:t>v0.0.1</a:t>
            </a:r>
            <a:endParaRPr lang="en-US" kern="0" dirty="0" smtClean="0"/>
          </a:p>
          <a:p>
            <a:r>
              <a:rPr lang="en-US" kern="0" dirty="0" err="1" smtClean="0"/>
              <a:t>setImmediate</a:t>
            </a:r>
            <a:r>
              <a:rPr lang="en-US" kern="0" dirty="0" smtClean="0"/>
              <a:t> </a:t>
            </a:r>
            <a:r>
              <a:rPr lang="en-US" sz="1200" kern="0" dirty="0" smtClean="0"/>
              <a:t>- </a:t>
            </a:r>
            <a:r>
              <a:rPr lang="en-US" sz="1200" dirty="0"/>
              <a:t>Added in: </a:t>
            </a:r>
            <a:r>
              <a:rPr lang="en-US" sz="1200" dirty="0" smtClean="0"/>
              <a:t>v0.9.1</a:t>
            </a:r>
          </a:p>
          <a:p>
            <a:pPr marL="0" indent="0">
              <a:buNone/>
            </a:pPr>
            <a:r>
              <a:rPr lang="en-US" dirty="0" smtClean="0">
                <a:solidFill>
                  <a:schemeClr val="accent6">
                    <a:lumMod val="50000"/>
                  </a:schemeClr>
                </a:solidFill>
              </a:rPr>
              <a:t>Process:</a:t>
            </a:r>
          </a:p>
          <a:p>
            <a:r>
              <a:rPr lang="en-US" kern="0" dirty="0" err="1" smtClean="0"/>
              <a:t>process.nextTick</a:t>
            </a:r>
            <a:r>
              <a:rPr lang="en-US" kern="0" dirty="0" smtClean="0"/>
              <a:t> </a:t>
            </a:r>
            <a:r>
              <a:rPr lang="en-US" sz="1200" kern="0" dirty="0" smtClean="0"/>
              <a:t>- </a:t>
            </a:r>
            <a:r>
              <a:rPr lang="en-US" sz="1200" dirty="0"/>
              <a:t>Added in: </a:t>
            </a:r>
            <a:r>
              <a:rPr lang="en-US" sz="1200" dirty="0" smtClean="0"/>
              <a:t>v0.1.26, changed in </a:t>
            </a:r>
            <a:r>
              <a:rPr lang="en-US" sz="1200" dirty="0"/>
              <a:t>v0.10</a:t>
            </a:r>
            <a:endParaRPr lang="en-US" sz="1200" kern="0" dirty="0"/>
          </a:p>
          <a:p>
            <a:endParaRPr lang="en-US" sz="1200" kern="0" dirty="0" smtClean="0"/>
          </a:p>
        </p:txBody>
      </p:sp>
      <p:sp>
        <p:nvSpPr>
          <p:cNvPr id="3" name="TextBox 2"/>
          <p:cNvSpPr txBox="1"/>
          <p:nvPr/>
        </p:nvSpPr>
        <p:spPr>
          <a:xfrm>
            <a:off x="99203" y="272454"/>
            <a:ext cx="3946585" cy="590188"/>
          </a:xfrm>
          <a:prstGeom prst="rect">
            <a:avLst/>
          </a:prstGeom>
          <a:noFill/>
        </p:spPr>
        <p:txBody>
          <a:bodyPr wrap="square" rtlCol="0">
            <a:spAutoFit/>
          </a:bodyPr>
          <a:lstStyle/>
          <a:p>
            <a:pPr algn="ctr"/>
            <a:r>
              <a:rPr lang="en-US" sz="3200" dirty="0" smtClean="0">
                <a:latin typeface="+mn-lt"/>
              </a:rPr>
              <a:t>Node.js Event loop</a:t>
            </a:r>
          </a:p>
        </p:txBody>
      </p:sp>
    </p:spTree>
    <p:extLst>
      <p:ext uri="{BB962C8B-B14F-4D97-AF65-F5344CB8AC3E}">
        <p14:creationId xmlns:p14="http://schemas.microsoft.com/office/powerpoint/2010/main" val="1739174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 calcmode="lin" valueType="num">
                                      <p:cBhvr additive="base">
                                        <p:cTn id="1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b="1" dirty="0"/>
              <a:t>Internal implementation</a:t>
            </a:r>
            <a:endParaRPr lang="en-US" dirty="0"/>
          </a:p>
        </p:txBody>
      </p:sp>
      <p:sp>
        <p:nvSpPr>
          <p:cNvPr id="499719" name="Rectangle 7"/>
          <p:cNvSpPr>
            <a:spLocks noGrp="1" noChangeArrowheads="1"/>
          </p:cNvSpPr>
          <p:nvPr>
            <p:ph idx="10"/>
          </p:nvPr>
        </p:nvSpPr>
        <p:spPr/>
        <p:txBody>
          <a:bodyPr/>
          <a:lstStyle/>
          <a:p>
            <a:r>
              <a:rPr lang="en-US" dirty="0" smtClean="0"/>
              <a:t>Running </a:t>
            </a:r>
            <a:r>
              <a:rPr lang="en-US" dirty="0" err="1"/>
              <a:t>async</a:t>
            </a:r>
            <a:r>
              <a:rPr lang="en-US" dirty="0"/>
              <a:t> tasks one at a time</a:t>
            </a:r>
          </a:p>
          <a:p>
            <a:endParaRPr lang="en-US" dirty="0" smtClean="0"/>
          </a:p>
          <a:p>
            <a:endParaRPr lang="en-US" dirty="0"/>
          </a:p>
          <a:p>
            <a:endParaRPr lang="en-US" dirty="0" smtClean="0"/>
          </a:p>
          <a:p>
            <a:endParaRPr lang="en-US" dirty="0" smtClean="0"/>
          </a:p>
          <a:p>
            <a:r>
              <a:rPr lang="en-US" dirty="0" smtClean="0"/>
              <a:t>Limitations</a:t>
            </a:r>
          </a:p>
          <a:p>
            <a:pPr lvl="1"/>
            <a:r>
              <a:rPr lang="en-US" dirty="0" smtClean="0">
                <a:solidFill>
                  <a:schemeClr val="accent1"/>
                </a:solidFill>
              </a:rPr>
              <a:t>Intensive operations</a:t>
            </a:r>
          </a:p>
          <a:p>
            <a:pPr lvl="1"/>
            <a:r>
              <a:rPr lang="en-US" dirty="0" smtClean="0">
                <a:solidFill>
                  <a:schemeClr val="accent1"/>
                </a:solidFill>
              </a:rPr>
              <a:t>Sync variant of all the I/O methods</a:t>
            </a:r>
          </a:p>
        </p:txBody>
      </p:sp>
      <p:sp>
        <p:nvSpPr>
          <p:cNvPr id="2" name="Slide Number Placeholder 1"/>
          <p:cNvSpPr>
            <a:spLocks noGrp="1"/>
          </p:cNvSpPr>
          <p:nvPr>
            <p:ph type="sldNum" sz="quarter" idx="4"/>
          </p:nvPr>
        </p:nvSpPr>
        <p:spPr/>
        <p:txBody>
          <a:bodyPr/>
          <a:lstStyle/>
          <a:p>
            <a:fld id="{A86557AE-D911-0F4C-AC53-EAE0FE81A38E}" type="slidenum">
              <a:rPr lang="en-US" smtClean="0"/>
              <a:pPr/>
              <a:t>24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239" y="2052757"/>
            <a:ext cx="3592232" cy="1341850"/>
          </a:xfrm>
          <a:prstGeom prst="rect">
            <a:avLst/>
          </a:prstGeo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bwMode="auto">
          <a:xfrm>
            <a:off x="3622895" y="185559"/>
            <a:ext cx="2746647" cy="105334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2" name="Slide Number Placeholder 1"/>
          <p:cNvSpPr>
            <a:spLocks noGrp="1"/>
          </p:cNvSpPr>
          <p:nvPr>
            <p:ph type="sldNum" sz="quarter" idx="4"/>
          </p:nvPr>
        </p:nvSpPr>
        <p:spPr/>
        <p:txBody>
          <a:bodyPr/>
          <a:lstStyle/>
          <a:p>
            <a:fld id="{A86557AE-D911-0F4C-AC53-EAE0FE81A38E}" type="slidenum">
              <a:rPr lang="en-US" smtClean="0"/>
              <a:pPr/>
              <a:t>25</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6" name="Rectangle 5"/>
          <p:cNvSpPr/>
          <p:nvPr/>
        </p:nvSpPr>
        <p:spPr bwMode="auto">
          <a:xfrm>
            <a:off x="6538586" y="166457"/>
            <a:ext cx="2318290" cy="240291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7" name="Rectangle 6"/>
          <p:cNvSpPr/>
          <p:nvPr/>
        </p:nvSpPr>
        <p:spPr bwMode="auto">
          <a:xfrm>
            <a:off x="3607111" y="166457"/>
            <a:ext cx="2746647" cy="2495011"/>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8" name="Rectangle 7"/>
          <p:cNvSpPr/>
          <p:nvPr/>
        </p:nvSpPr>
        <p:spPr bwMode="auto">
          <a:xfrm>
            <a:off x="152399" y="2680569"/>
            <a:ext cx="2441462" cy="1832421"/>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9" name="Rectangle 8"/>
          <p:cNvSpPr/>
          <p:nvPr/>
        </p:nvSpPr>
        <p:spPr bwMode="auto">
          <a:xfrm>
            <a:off x="4233309" y="3418815"/>
            <a:ext cx="4610553" cy="115010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11" name="TextBox 10"/>
          <p:cNvSpPr txBox="1"/>
          <p:nvPr/>
        </p:nvSpPr>
        <p:spPr>
          <a:xfrm>
            <a:off x="3964434" y="178544"/>
            <a:ext cx="2032000" cy="369332"/>
          </a:xfrm>
          <a:prstGeom prst="rect">
            <a:avLst/>
          </a:prstGeom>
          <a:noFill/>
        </p:spPr>
        <p:txBody>
          <a:bodyPr wrap="square" rtlCol="0">
            <a:spAutoFit/>
          </a:bodyPr>
          <a:lstStyle/>
          <a:p>
            <a:pPr algn="ctr"/>
            <a:r>
              <a:rPr lang="en-US" dirty="0" smtClean="0">
                <a:latin typeface="+mn-lt"/>
              </a:rPr>
              <a:t>stack</a:t>
            </a:r>
          </a:p>
        </p:txBody>
      </p:sp>
      <p:sp>
        <p:nvSpPr>
          <p:cNvPr id="13" name="TextBox 12"/>
          <p:cNvSpPr txBox="1"/>
          <p:nvPr/>
        </p:nvSpPr>
        <p:spPr>
          <a:xfrm>
            <a:off x="6655832" y="166457"/>
            <a:ext cx="2032000" cy="369332"/>
          </a:xfrm>
          <a:prstGeom prst="rect">
            <a:avLst/>
          </a:prstGeom>
          <a:noFill/>
        </p:spPr>
        <p:txBody>
          <a:bodyPr wrap="square" rtlCol="0">
            <a:spAutoFit/>
          </a:bodyPr>
          <a:lstStyle/>
          <a:p>
            <a:pPr algn="ctr"/>
            <a:r>
              <a:rPr lang="en-US" dirty="0" err="1" smtClean="0">
                <a:latin typeface="+mn-lt"/>
              </a:rPr>
              <a:t>apis</a:t>
            </a:r>
            <a:endParaRPr lang="en-US" dirty="0" smtClean="0">
              <a:latin typeface="+mn-lt"/>
            </a:endParaRPr>
          </a:p>
        </p:txBody>
      </p:sp>
      <p:sp>
        <p:nvSpPr>
          <p:cNvPr id="14" name="TextBox 13"/>
          <p:cNvSpPr txBox="1"/>
          <p:nvPr/>
        </p:nvSpPr>
        <p:spPr>
          <a:xfrm>
            <a:off x="326612" y="2680569"/>
            <a:ext cx="1319308" cy="369332"/>
          </a:xfrm>
          <a:prstGeom prst="rect">
            <a:avLst/>
          </a:prstGeom>
          <a:solidFill>
            <a:schemeClr val="tx2"/>
          </a:solidFill>
        </p:spPr>
        <p:txBody>
          <a:bodyPr wrap="square" rtlCol="0">
            <a:spAutoFit/>
          </a:bodyPr>
          <a:lstStyle/>
          <a:p>
            <a:pPr algn="ctr"/>
            <a:r>
              <a:rPr lang="en-US" dirty="0" smtClean="0">
                <a:solidFill>
                  <a:schemeClr val="bg1"/>
                </a:solidFill>
                <a:latin typeface="+mn-lt"/>
              </a:rPr>
              <a:t>Response</a:t>
            </a:r>
          </a:p>
        </p:txBody>
      </p:sp>
      <p:sp>
        <p:nvSpPr>
          <p:cNvPr id="15" name="TextBox 14"/>
          <p:cNvSpPr txBox="1"/>
          <p:nvPr/>
        </p:nvSpPr>
        <p:spPr>
          <a:xfrm>
            <a:off x="3155166" y="3653909"/>
            <a:ext cx="1004867" cy="646331"/>
          </a:xfrm>
          <a:prstGeom prst="rect">
            <a:avLst/>
          </a:prstGeom>
          <a:noFill/>
        </p:spPr>
        <p:txBody>
          <a:bodyPr wrap="square" rtlCol="0">
            <a:spAutoFit/>
          </a:bodyPr>
          <a:lstStyle/>
          <a:p>
            <a:pPr algn="ctr"/>
            <a:r>
              <a:rPr lang="en-US" dirty="0">
                <a:latin typeface="+mn-lt"/>
              </a:rPr>
              <a:t>t</a:t>
            </a:r>
            <a:r>
              <a:rPr lang="en-US" dirty="0" smtClean="0">
                <a:latin typeface="+mn-lt"/>
              </a:rPr>
              <a:t>ask</a:t>
            </a:r>
          </a:p>
          <a:p>
            <a:pPr algn="ctr"/>
            <a:r>
              <a:rPr lang="en-US" dirty="0" smtClean="0">
                <a:latin typeface="+mn-lt"/>
              </a:rPr>
              <a:t>queue</a:t>
            </a:r>
          </a:p>
        </p:txBody>
      </p:sp>
      <p:sp>
        <p:nvSpPr>
          <p:cNvPr id="16" name="TextBox 15"/>
          <p:cNvSpPr txBox="1"/>
          <p:nvPr/>
        </p:nvSpPr>
        <p:spPr>
          <a:xfrm>
            <a:off x="3310456" y="2816084"/>
            <a:ext cx="1624799" cy="369332"/>
          </a:xfrm>
          <a:prstGeom prst="rect">
            <a:avLst/>
          </a:prstGeom>
          <a:noFill/>
        </p:spPr>
        <p:txBody>
          <a:bodyPr wrap="square" rtlCol="0">
            <a:spAutoFit/>
          </a:bodyPr>
          <a:lstStyle/>
          <a:p>
            <a:pPr algn="ctr"/>
            <a:r>
              <a:rPr lang="en-US" dirty="0" smtClean="0">
                <a:latin typeface="+mn-lt"/>
              </a:rPr>
              <a:t>event loop</a:t>
            </a:r>
          </a:p>
        </p:txBody>
      </p:sp>
      <p:sp>
        <p:nvSpPr>
          <p:cNvPr id="17" name="Rectangle 7"/>
          <p:cNvSpPr txBox="1">
            <a:spLocks noChangeArrowheads="1"/>
          </p:cNvSpPr>
          <p:nvPr/>
        </p:nvSpPr>
        <p:spPr>
          <a:xfrm>
            <a:off x="188685" y="265189"/>
            <a:ext cx="3187874" cy="2181134"/>
          </a:xfrm>
          <a:prstGeom prst="rect">
            <a:avLst/>
          </a:prstGeom>
        </p:spPr>
        <p:txBody>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1200" kern="0" dirty="0" err="1" smtClean="0">
                <a:solidFill>
                  <a:schemeClr val="accent3">
                    <a:lumMod val="50000"/>
                  </a:schemeClr>
                </a:solidFill>
              </a:rPr>
              <a:t>var</a:t>
            </a:r>
            <a:r>
              <a:rPr lang="en-US" sz="1200" kern="0" dirty="0" smtClean="0">
                <a:solidFill>
                  <a:schemeClr val="accent5"/>
                </a:solidFill>
              </a:rPr>
              <a:t> </a:t>
            </a:r>
            <a:r>
              <a:rPr lang="en-US" sz="1200" kern="0" dirty="0">
                <a:solidFill>
                  <a:schemeClr val="accent1"/>
                </a:solidFill>
              </a:rPr>
              <a:t>express</a:t>
            </a:r>
            <a:r>
              <a:rPr lang="en-US" sz="1200" kern="0" dirty="0">
                <a:solidFill>
                  <a:schemeClr val="accent5"/>
                </a:solidFill>
              </a:rPr>
              <a:t> </a:t>
            </a:r>
            <a:r>
              <a:rPr lang="en-US" sz="1200" kern="0" dirty="0">
                <a:solidFill>
                  <a:schemeClr val="tx1"/>
                </a:solidFill>
              </a:rPr>
              <a:t>=</a:t>
            </a:r>
            <a:r>
              <a:rPr lang="en-US" sz="1200" kern="0" dirty="0">
                <a:solidFill>
                  <a:schemeClr val="accent5"/>
                </a:solidFill>
              </a:rPr>
              <a:t> </a:t>
            </a:r>
            <a:r>
              <a:rPr lang="en-US" sz="1200" kern="0" dirty="0">
                <a:solidFill>
                  <a:schemeClr val="accent1"/>
                </a:solidFill>
              </a:rPr>
              <a:t>require</a:t>
            </a:r>
            <a:r>
              <a:rPr lang="en-US" sz="1200" kern="0" dirty="0">
                <a:solidFill>
                  <a:schemeClr val="tx1"/>
                </a:solidFill>
              </a:rPr>
              <a:t>(</a:t>
            </a:r>
            <a:r>
              <a:rPr lang="en-US" sz="1200" kern="0" dirty="0">
                <a:solidFill>
                  <a:schemeClr val="accent5"/>
                </a:solidFill>
              </a:rPr>
              <a:t>'express'</a:t>
            </a:r>
            <a:r>
              <a:rPr lang="en-US" sz="1200" kern="0" dirty="0">
                <a:solidFill>
                  <a:schemeClr val="tx1"/>
                </a:solidFill>
              </a:rPr>
              <a:t>);</a:t>
            </a:r>
          </a:p>
          <a:p>
            <a:pPr marL="0" indent="0">
              <a:buFontTx/>
              <a:buNone/>
            </a:pPr>
            <a:r>
              <a:rPr lang="en-US" sz="1200" kern="0" dirty="0" err="1">
                <a:solidFill>
                  <a:schemeClr val="accent3">
                    <a:lumMod val="50000"/>
                  </a:schemeClr>
                </a:solidFill>
              </a:rPr>
              <a:t>var</a:t>
            </a:r>
            <a:r>
              <a:rPr lang="en-US" sz="1200" kern="0" dirty="0">
                <a:solidFill>
                  <a:schemeClr val="accent5"/>
                </a:solidFill>
              </a:rPr>
              <a:t> </a:t>
            </a:r>
            <a:r>
              <a:rPr lang="en-US" sz="1200" kern="0" dirty="0">
                <a:solidFill>
                  <a:schemeClr val="accent1"/>
                </a:solidFill>
              </a:rPr>
              <a:t>app</a:t>
            </a:r>
            <a:r>
              <a:rPr lang="en-US" sz="1200" kern="0" dirty="0">
                <a:solidFill>
                  <a:schemeClr val="accent5"/>
                </a:solidFill>
              </a:rPr>
              <a:t> </a:t>
            </a:r>
            <a:r>
              <a:rPr lang="en-US" sz="1200" kern="0" dirty="0">
                <a:solidFill>
                  <a:schemeClr val="tx1"/>
                </a:solidFill>
              </a:rPr>
              <a:t>=</a:t>
            </a:r>
            <a:r>
              <a:rPr lang="en-US" sz="1200" kern="0" dirty="0">
                <a:solidFill>
                  <a:schemeClr val="accent5"/>
                </a:solidFill>
              </a:rPr>
              <a:t> </a:t>
            </a:r>
            <a:r>
              <a:rPr lang="en-US" sz="1200" kern="0" dirty="0">
                <a:solidFill>
                  <a:schemeClr val="accent1"/>
                </a:solidFill>
              </a:rPr>
              <a:t>express</a:t>
            </a:r>
            <a:r>
              <a:rPr lang="en-US" sz="1200" kern="0" dirty="0">
                <a:solidFill>
                  <a:schemeClr val="tx1"/>
                </a:solidFill>
              </a:rPr>
              <a:t>();</a:t>
            </a:r>
            <a:endParaRPr lang="en-US" sz="1200" kern="0" dirty="0" smtClean="0">
              <a:solidFill>
                <a:schemeClr val="tx1"/>
              </a:solidFill>
            </a:endParaRPr>
          </a:p>
          <a:p>
            <a:pPr marL="0" indent="0">
              <a:buFontTx/>
              <a:buNone/>
            </a:pPr>
            <a:endParaRPr lang="en-US" sz="1200" kern="0" dirty="0" smtClean="0">
              <a:solidFill>
                <a:schemeClr val="accent5"/>
              </a:solidFill>
            </a:endParaRPr>
          </a:p>
          <a:p>
            <a:pPr marL="0" indent="0">
              <a:buFontTx/>
              <a:buNone/>
            </a:pPr>
            <a:r>
              <a:rPr lang="en-US" sz="1200" kern="0" dirty="0" err="1">
                <a:solidFill>
                  <a:schemeClr val="accent1"/>
                </a:solidFill>
              </a:rPr>
              <a:t>a</a:t>
            </a:r>
            <a:r>
              <a:rPr lang="en-US" sz="1200" kern="0" dirty="0" err="1" smtClean="0">
                <a:solidFill>
                  <a:schemeClr val="accent1"/>
                </a:solidFill>
              </a:rPr>
              <a:t>pp.get</a:t>
            </a:r>
            <a:r>
              <a:rPr lang="en-US" sz="1200" kern="0" dirty="0" smtClean="0">
                <a:solidFill>
                  <a:schemeClr val="tx1"/>
                </a:solidFill>
              </a:rPr>
              <a:t>(</a:t>
            </a:r>
            <a:r>
              <a:rPr lang="en-US" sz="1200" kern="0" dirty="0" smtClean="0">
                <a:solidFill>
                  <a:schemeClr val="accent5"/>
                </a:solidFill>
              </a:rPr>
              <a:t>‘/’</a:t>
            </a:r>
            <a:r>
              <a:rPr lang="en-US" sz="1200" kern="0" dirty="0" smtClean="0">
                <a:solidFill>
                  <a:schemeClr val="tx1"/>
                </a:solidFill>
              </a:rPr>
              <a:t>, </a:t>
            </a:r>
            <a:r>
              <a:rPr lang="en-US" sz="1200" kern="0" dirty="0" smtClean="0">
                <a:solidFill>
                  <a:schemeClr val="accent3">
                    <a:lumMod val="50000"/>
                  </a:schemeClr>
                </a:solidFill>
              </a:rPr>
              <a:t>function</a:t>
            </a:r>
            <a:r>
              <a:rPr lang="en-US" sz="1200" kern="0" dirty="0" smtClean="0">
                <a:solidFill>
                  <a:schemeClr val="accent5"/>
                </a:solidFill>
              </a:rPr>
              <a:t> </a:t>
            </a:r>
            <a:r>
              <a:rPr lang="en-US" sz="1200" kern="0" dirty="0" smtClean="0">
                <a:solidFill>
                  <a:schemeClr val="tx1"/>
                </a:solidFill>
              </a:rPr>
              <a:t>() {</a:t>
            </a:r>
          </a:p>
          <a:p>
            <a:pPr marL="0" indent="0">
              <a:buFontTx/>
              <a:buNone/>
            </a:pPr>
            <a:r>
              <a:rPr lang="en-US" sz="1200" kern="0" dirty="0" smtClean="0">
                <a:solidFill>
                  <a:schemeClr val="accent1"/>
                </a:solidFill>
              </a:rPr>
              <a:t>  </a:t>
            </a:r>
            <a:r>
              <a:rPr lang="en-US" sz="1200" kern="0" dirty="0" err="1" smtClean="0">
                <a:solidFill>
                  <a:schemeClr val="accent1"/>
                </a:solidFill>
              </a:rPr>
              <a:t>res.send</a:t>
            </a:r>
            <a:r>
              <a:rPr lang="en-US" sz="1200" kern="0" dirty="0" smtClean="0">
                <a:solidFill>
                  <a:schemeClr val="accent3">
                    <a:lumMod val="50000"/>
                  </a:schemeClr>
                </a:solidFill>
              </a:rPr>
              <a:t>(</a:t>
            </a:r>
            <a:r>
              <a:rPr lang="en-US" sz="1200" kern="0" dirty="0" smtClean="0">
                <a:solidFill>
                  <a:schemeClr val="accent5"/>
                </a:solidFill>
              </a:rPr>
              <a:t>‘Hi there’</a:t>
            </a:r>
            <a:r>
              <a:rPr lang="en-US" sz="1200" kern="0" dirty="0" smtClean="0">
                <a:solidFill>
                  <a:schemeClr val="tx1"/>
                </a:solidFill>
              </a:rPr>
              <a:t>);</a:t>
            </a:r>
            <a:r>
              <a:rPr lang="en-US" sz="1200" kern="0" dirty="0" smtClean="0">
                <a:solidFill>
                  <a:schemeClr val="accent5"/>
                </a:solidFill>
              </a:rPr>
              <a:t> </a:t>
            </a:r>
          </a:p>
          <a:p>
            <a:pPr marL="0" indent="0">
              <a:buFontTx/>
              <a:buNone/>
            </a:pPr>
            <a:r>
              <a:rPr lang="en-US" sz="1200" kern="0" dirty="0" smtClean="0">
                <a:solidFill>
                  <a:schemeClr val="tx1"/>
                </a:solidFill>
              </a:rPr>
              <a:t>});</a:t>
            </a:r>
          </a:p>
          <a:p>
            <a:pPr marL="0" indent="0">
              <a:buFontTx/>
              <a:buNone/>
            </a:pPr>
            <a:endParaRPr lang="en-US" sz="1200" kern="0" dirty="0" smtClean="0">
              <a:solidFill>
                <a:schemeClr val="tx1"/>
              </a:solidFill>
            </a:endParaRPr>
          </a:p>
          <a:p>
            <a:pPr marL="0" indent="0">
              <a:buFontTx/>
              <a:buNone/>
            </a:pPr>
            <a:r>
              <a:rPr lang="en-US" sz="1200" kern="0" dirty="0" err="1" smtClean="0">
                <a:solidFill>
                  <a:schemeClr val="accent1"/>
                </a:solidFill>
              </a:rPr>
              <a:t>app.listen</a:t>
            </a:r>
            <a:r>
              <a:rPr lang="en-US" sz="1200" kern="0" dirty="0" smtClean="0">
                <a:solidFill>
                  <a:schemeClr val="tx1"/>
                </a:solidFill>
              </a:rPr>
              <a:t>(</a:t>
            </a:r>
            <a:r>
              <a:rPr lang="en-US" sz="1200" kern="0" dirty="0" smtClean="0">
                <a:solidFill>
                  <a:schemeClr val="accent6">
                    <a:lumMod val="50000"/>
                  </a:schemeClr>
                </a:solidFill>
              </a:rPr>
              <a:t>3000</a:t>
            </a:r>
            <a:r>
              <a:rPr lang="en-US" sz="1200" kern="0" dirty="0" smtClean="0">
                <a:solidFill>
                  <a:schemeClr val="tx1"/>
                </a:solidFill>
              </a:rPr>
              <a:t>);</a:t>
            </a:r>
            <a:r>
              <a:rPr lang="en-US" sz="1200" kern="0" dirty="0" smtClean="0">
                <a:solidFill>
                  <a:schemeClr val="accent5"/>
                </a:solidFill>
              </a:rPr>
              <a:t> </a:t>
            </a:r>
            <a:endParaRPr lang="en-US" sz="1200" kern="0" dirty="0">
              <a:solidFill>
                <a:schemeClr val="accent5"/>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939" y="2732460"/>
            <a:ext cx="571580" cy="523948"/>
          </a:xfrm>
          <a:prstGeom prst="rect">
            <a:avLst/>
          </a:prstGeom>
        </p:spPr>
      </p:pic>
      <p:sp>
        <p:nvSpPr>
          <p:cNvPr id="33" name="Rectangle 32"/>
          <p:cNvSpPr/>
          <p:nvPr/>
        </p:nvSpPr>
        <p:spPr bwMode="auto">
          <a:xfrm>
            <a:off x="3623737" y="1636781"/>
            <a:ext cx="994845" cy="1152496"/>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34" name="Rectangle 33"/>
          <p:cNvSpPr/>
          <p:nvPr/>
        </p:nvSpPr>
        <p:spPr bwMode="auto">
          <a:xfrm>
            <a:off x="5371001" y="1631633"/>
            <a:ext cx="994845" cy="116595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36" name="TextBox 35"/>
          <p:cNvSpPr txBox="1"/>
          <p:nvPr/>
        </p:nvSpPr>
        <p:spPr>
          <a:xfrm>
            <a:off x="3632662" y="1653405"/>
            <a:ext cx="980903" cy="250210"/>
          </a:xfrm>
          <a:prstGeom prst="rect">
            <a:avLst/>
          </a:prstGeom>
          <a:solidFill>
            <a:schemeClr val="accent3"/>
          </a:solidFill>
        </p:spPr>
        <p:txBody>
          <a:bodyPr wrap="square" rtlCol="0">
            <a:spAutoFit/>
          </a:bodyPr>
          <a:lstStyle/>
          <a:p>
            <a:pPr algn="ctr"/>
            <a:r>
              <a:rPr lang="en-US" sz="1000" dirty="0" err="1" smtClean="0">
                <a:solidFill>
                  <a:schemeClr val="bg1"/>
                </a:solidFill>
                <a:latin typeface="+mn-lt"/>
              </a:rPr>
              <a:t>nextTick</a:t>
            </a:r>
            <a:endParaRPr lang="en-US" sz="1000" dirty="0" smtClean="0">
              <a:solidFill>
                <a:schemeClr val="bg1"/>
              </a:solidFill>
              <a:latin typeface="+mn-lt"/>
            </a:endParaRPr>
          </a:p>
        </p:txBody>
      </p:sp>
      <p:sp>
        <p:nvSpPr>
          <p:cNvPr id="40" name="TextBox 39"/>
          <p:cNvSpPr txBox="1"/>
          <p:nvPr/>
        </p:nvSpPr>
        <p:spPr>
          <a:xfrm>
            <a:off x="5386647" y="1645922"/>
            <a:ext cx="972589" cy="246221"/>
          </a:xfrm>
          <a:prstGeom prst="rect">
            <a:avLst/>
          </a:prstGeom>
          <a:solidFill>
            <a:schemeClr val="accent6"/>
          </a:solidFill>
        </p:spPr>
        <p:txBody>
          <a:bodyPr wrap="square" rtlCol="0">
            <a:spAutoFit/>
          </a:bodyPr>
          <a:lstStyle/>
          <a:p>
            <a:r>
              <a:rPr lang="en-US" sz="1000" dirty="0" err="1" smtClean="0">
                <a:solidFill>
                  <a:schemeClr val="bg1"/>
                </a:solidFill>
                <a:latin typeface="+mn-lt"/>
              </a:rPr>
              <a:t>setImmediate</a:t>
            </a:r>
            <a:endParaRPr lang="en-US" sz="1000" dirty="0" smtClean="0">
              <a:solidFill>
                <a:schemeClr val="bg1"/>
              </a:solidFill>
              <a:latin typeface="+mn-lt"/>
            </a:endParaRPr>
          </a:p>
        </p:txBody>
      </p:sp>
      <p:sp>
        <p:nvSpPr>
          <p:cNvPr id="18" name="Right Arrow 17"/>
          <p:cNvSpPr/>
          <p:nvPr/>
        </p:nvSpPr>
        <p:spPr bwMode="auto">
          <a:xfrm rot="5400000">
            <a:off x="7343344" y="2925382"/>
            <a:ext cx="687789" cy="156003"/>
          </a:xfrm>
          <a:prstGeom prst="rightArrow">
            <a:avLst/>
          </a:prstGeom>
          <a:solidFill>
            <a:schemeClr val="accent2"/>
          </a:solidFill>
          <a:ln w="12700" cap="sq" algn="ctr">
            <a:solidFill>
              <a:schemeClr val="tx2"/>
            </a:solidFill>
            <a:miter lim="800000"/>
            <a:headEnd/>
            <a:tailEnd/>
          </a:ln>
          <a:effectLst/>
        </p:spPr>
        <p:txBody>
          <a:bodyPr wrap="none" rtlCol="0" anchor="ctr"/>
          <a:lstStyle/>
          <a:p>
            <a:pPr algn="ctr"/>
            <a:endParaRPr lang="en-US" b="1" dirty="0" smtClean="0">
              <a:solidFill>
                <a:schemeClr val="bg1"/>
              </a:solidFill>
              <a:latin typeface="+mn-lt"/>
            </a:endParaRPr>
          </a:p>
        </p:txBody>
      </p:sp>
      <p:sp>
        <p:nvSpPr>
          <p:cNvPr id="24" name="Right Arrow 23"/>
          <p:cNvSpPr/>
          <p:nvPr/>
        </p:nvSpPr>
        <p:spPr bwMode="auto">
          <a:xfrm rot="5400000">
            <a:off x="5629707" y="3030560"/>
            <a:ext cx="477430" cy="156003"/>
          </a:xfrm>
          <a:prstGeom prst="rightArrow">
            <a:avLst/>
          </a:prstGeom>
          <a:solidFill>
            <a:schemeClr val="accent2"/>
          </a:solidFill>
          <a:ln w="12700" cap="sq" algn="ctr">
            <a:solidFill>
              <a:schemeClr val="tx2"/>
            </a:solidFill>
            <a:miter lim="800000"/>
            <a:headEnd/>
            <a:tailEnd/>
          </a:ln>
          <a:effectLst/>
        </p:spPr>
        <p:txBody>
          <a:bodyPr wrap="none" rtlCol="0" anchor="ctr"/>
          <a:lstStyle/>
          <a:p>
            <a:pPr algn="ctr"/>
            <a:endParaRPr lang="en-US" b="1" dirty="0" smtClean="0">
              <a:solidFill>
                <a:schemeClr val="bg1"/>
              </a:solidFill>
              <a:latin typeface="+mn-lt"/>
            </a:endParaRPr>
          </a:p>
        </p:txBody>
      </p:sp>
      <p:sp>
        <p:nvSpPr>
          <p:cNvPr id="25" name="Right Arrow 24"/>
          <p:cNvSpPr/>
          <p:nvPr/>
        </p:nvSpPr>
        <p:spPr bwMode="auto">
          <a:xfrm rot="16200000">
            <a:off x="4012726" y="1353112"/>
            <a:ext cx="216865" cy="169457"/>
          </a:xfrm>
          <a:prstGeom prst="rightArrow">
            <a:avLst/>
          </a:prstGeom>
          <a:solidFill>
            <a:schemeClr val="accent2"/>
          </a:solidFill>
          <a:ln w="12700" cap="sq" algn="ctr">
            <a:solidFill>
              <a:schemeClr val="tx2"/>
            </a:solidFill>
            <a:miter lim="800000"/>
            <a:headEnd/>
            <a:tailEnd/>
          </a:ln>
          <a:effectLst/>
        </p:spPr>
        <p:txBody>
          <a:bodyPr wrap="none" rtlCol="0" anchor="ctr"/>
          <a:lstStyle/>
          <a:p>
            <a:pPr algn="ctr"/>
            <a:endParaRPr lang="en-US" b="1" dirty="0" smtClean="0">
              <a:solidFill>
                <a:schemeClr val="bg1"/>
              </a:solidFill>
              <a:latin typeface="+mn-lt"/>
            </a:endParaRPr>
          </a:p>
        </p:txBody>
      </p:sp>
      <p:sp>
        <p:nvSpPr>
          <p:cNvPr id="26" name="Right Arrow 25"/>
          <p:cNvSpPr/>
          <p:nvPr/>
        </p:nvSpPr>
        <p:spPr bwMode="auto">
          <a:xfrm rot="16200000">
            <a:off x="4368514" y="1893062"/>
            <a:ext cx="1287344" cy="171592"/>
          </a:xfrm>
          <a:prstGeom prst="rightArrow">
            <a:avLst/>
          </a:prstGeom>
          <a:solidFill>
            <a:schemeClr val="accent2"/>
          </a:solidFill>
          <a:ln w="12700" cap="sq" algn="ctr">
            <a:solidFill>
              <a:schemeClr val="tx2"/>
            </a:solidFill>
            <a:miter lim="800000"/>
            <a:headEnd/>
            <a:tailEnd/>
          </a:ln>
          <a:effectLst/>
        </p:spPr>
        <p:txBody>
          <a:bodyPr wrap="none" rtlCol="0" anchor="ctr"/>
          <a:lstStyle/>
          <a:p>
            <a:pPr algn="ctr"/>
            <a:endParaRPr lang="en-US" b="1" dirty="0" smtClean="0">
              <a:solidFill>
                <a:schemeClr val="bg1"/>
              </a:solidFill>
              <a:latin typeface="+mn-lt"/>
            </a:endParaRPr>
          </a:p>
        </p:txBody>
      </p:sp>
    </p:spTree>
    <p:extLst>
      <p:ext uri="{BB962C8B-B14F-4D97-AF65-F5344CB8AC3E}">
        <p14:creationId xmlns:p14="http://schemas.microsoft.com/office/powerpoint/2010/main" val="1785233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childTnLst>
                                </p:cTn>
                              </p:par>
                              <p:par>
                                <p:cTn id="30" presetID="1" presetClass="entr" presetSubtype="0" fill="hold" grpId="1"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7" grpId="0" animBg="1"/>
      <p:bldP spid="33" grpId="0" animBg="1"/>
      <p:bldP spid="34" grpId="0" animBg="1"/>
      <p:bldP spid="36" grpId="0" animBg="1"/>
      <p:bldP spid="40" grpId="0" animBg="1"/>
      <p:bldP spid="18" grpId="0" animBg="1"/>
      <p:bldP spid="24" grpId="0" animBg="1"/>
      <p:bldP spid="25" grpId="0" animBg="1"/>
      <p:bldP spid="26" grpId="0" animBg="1"/>
      <p:bldP spid="2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26</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176841" y="194816"/>
            <a:ext cx="8784279" cy="492443"/>
          </a:xfrm>
          <a:prstGeom prst="rect">
            <a:avLst/>
          </a:prstGeom>
          <a:noFill/>
        </p:spPr>
        <p:txBody>
          <a:bodyPr wrap="square" rtlCol="0">
            <a:spAutoFit/>
          </a:bodyPr>
          <a:lstStyle/>
          <a:p>
            <a:pPr algn="ctr"/>
            <a:r>
              <a:rPr lang="en-US" sz="1400" dirty="0" err="1" smtClean="0">
                <a:solidFill>
                  <a:schemeClr val="accent1"/>
                </a:solidFill>
                <a:latin typeface="Adobe Gothic Std B" panose="020B0800000000000000" pitchFamily="34" charset="-128"/>
                <a:ea typeface="Adobe Gothic Std B" panose="020B0800000000000000" pitchFamily="34" charset="-128"/>
              </a:rPr>
              <a:t>setImmediate</a:t>
            </a:r>
            <a:r>
              <a:rPr lang="en-US" sz="1400" dirty="0" smtClean="0">
                <a:latin typeface="Adobe Gothic Std B" panose="020B0800000000000000" pitchFamily="34" charset="-128"/>
                <a:ea typeface="Adobe Gothic Std B" panose="020B0800000000000000" pitchFamily="34" charset="-128"/>
              </a:rPr>
              <a:t>() vs </a:t>
            </a:r>
            <a:r>
              <a:rPr lang="en-US" sz="1400" dirty="0" err="1" smtClean="0">
                <a:solidFill>
                  <a:schemeClr val="accent1"/>
                </a:solidFill>
                <a:latin typeface="Adobe Gothic Std B" panose="020B0800000000000000" pitchFamily="34" charset="-128"/>
                <a:ea typeface="Adobe Gothic Std B" panose="020B0800000000000000" pitchFamily="34" charset="-128"/>
              </a:rPr>
              <a:t>process.nextTick</a:t>
            </a:r>
            <a:r>
              <a:rPr lang="en-US" sz="1400" dirty="0" smtClean="0">
                <a:latin typeface="Adobe Gothic Std B" panose="020B0800000000000000" pitchFamily="34" charset="-128"/>
                <a:ea typeface="Adobe Gothic Std B" panose="020B0800000000000000" pitchFamily="34" charset="-128"/>
              </a:rPr>
              <a:t>()</a:t>
            </a:r>
            <a:endParaRPr lang="en-US" sz="1200" dirty="0" smtClean="0">
              <a:solidFill>
                <a:schemeClr val="tx2">
                  <a:lumMod val="50000"/>
                </a:schemeClr>
              </a:solidFill>
              <a:latin typeface="Adobe Gothic Std B" panose="020B0800000000000000" pitchFamily="34" charset="-128"/>
              <a:ea typeface="Adobe Gothic Std B" panose="020B0800000000000000" pitchFamily="34" charset="-128"/>
            </a:endParaRPr>
          </a:p>
          <a:p>
            <a:endParaRPr lang="en-US" sz="1200" dirty="0" smtClean="0">
              <a:solidFill>
                <a:schemeClr val="tx2">
                  <a:lumMod val="50000"/>
                </a:schemeClr>
              </a:solidFill>
              <a:latin typeface="+mn-lt"/>
            </a:endParaRPr>
          </a:p>
        </p:txBody>
      </p:sp>
      <p:sp>
        <p:nvSpPr>
          <p:cNvPr id="4" name="TextBox 3"/>
          <p:cNvSpPr txBox="1"/>
          <p:nvPr/>
        </p:nvSpPr>
        <p:spPr>
          <a:xfrm>
            <a:off x="465030" y="547058"/>
            <a:ext cx="3867993" cy="280076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800" b="1" u="sng" dirty="0" err="1">
                <a:solidFill>
                  <a:srgbClr val="242729"/>
                </a:solidFill>
                <a:latin typeface="Consolas" panose="020B0609020204030204" pitchFamily="49" charset="0"/>
                <a:cs typeface="Consolas" panose="020B0609020204030204" pitchFamily="49" charset="0"/>
              </a:rPr>
              <a:t>setImmediate</a:t>
            </a:r>
            <a:endParaRPr lang="en-US" sz="800" b="1" u="sng" dirty="0">
              <a:solidFill>
                <a:srgbClr val="242729"/>
              </a:solidFill>
              <a:latin typeface="Consolas" panose="020B0609020204030204" pitchFamily="49" charset="0"/>
              <a:cs typeface="Consolas" panose="020B0609020204030204" pitchFamily="49" charset="0"/>
            </a:endParaRPr>
          </a:p>
          <a:p>
            <a:endParaRPr lang="en-US" sz="800" dirty="0">
              <a:solidFill>
                <a:srgbClr val="242729"/>
              </a:solidFill>
              <a:latin typeface="Consolas" panose="020B0609020204030204" pitchFamily="49" charset="0"/>
              <a:cs typeface="Consolas" panose="020B0609020204030204" pitchFamily="49" charset="0"/>
            </a:endParaRPr>
          </a:p>
          <a:p>
            <a:r>
              <a:rPr lang="en-US" sz="800" dirty="0" err="1">
                <a:solidFill>
                  <a:srgbClr val="303336"/>
                </a:solidFill>
                <a:latin typeface="Consolas" panose="020B0609020204030204" pitchFamily="49" charset="0"/>
                <a:cs typeface="Consolas" panose="020B0609020204030204" pitchFamily="49" charset="0"/>
              </a:rPr>
              <a:t>setImmediate</a:t>
            </a:r>
            <a:r>
              <a:rPr lang="en-US" sz="800" dirty="0">
                <a:solidFill>
                  <a:srgbClr val="303336"/>
                </a:solidFill>
                <a:latin typeface="Consolas" panose="020B0609020204030204" pitchFamily="49" charset="0"/>
                <a:cs typeface="Consolas" panose="020B0609020204030204" pitchFamily="49" charset="0"/>
              </a:rPr>
              <a:t>(</a:t>
            </a:r>
            <a:r>
              <a:rPr lang="en-US" sz="800" dirty="0">
                <a:solidFill>
                  <a:srgbClr val="101094"/>
                </a:solidFill>
                <a:latin typeface="Consolas" panose="020B0609020204030204" pitchFamily="49" charset="0"/>
                <a:cs typeface="Consolas" panose="020B0609020204030204" pitchFamily="49" charset="0"/>
              </a:rPr>
              <a:t>function</a:t>
            </a:r>
            <a:r>
              <a:rPr lang="en-US" sz="800" dirty="0">
                <a:solidFill>
                  <a:srgbClr val="303336"/>
                </a:solidFill>
                <a:latin typeface="Consolas" panose="020B0609020204030204" pitchFamily="49" charset="0"/>
                <a:cs typeface="Consolas" panose="020B0609020204030204" pitchFamily="49" charset="0"/>
              </a:rPr>
              <a:t> A() { </a:t>
            </a:r>
          </a:p>
          <a:p>
            <a:r>
              <a:rPr lang="en-US" sz="800" dirty="0">
                <a:solidFill>
                  <a:srgbClr val="303336"/>
                </a:solidFill>
                <a:latin typeface="Consolas" panose="020B0609020204030204" pitchFamily="49" charset="0"/>
                <a:cs typeface="Consolas" panose="020B0609020204030204" pitchFamily="49" charset="0"/>
              </a:rPr>
              <a:t>  </a:t>
            </a:r>
            <a:r>
              <a:rPr lang="en-US" sz="800" dirty="0" err="1">
                <a:solidFill>
                  <a:srgbClr val="303336"/>
                </a:solidFill>
                <a:latin typeface="Consolas" panose="020B0609020204030204" pitchFamily="49" charset="0"/>
                <a:cs typeface="Consolas" panose="020B0609020204030204" pitchFamily="49" charset="0"/>
              </a:rPr>
              <a:t>setImmediate</a:t>
            </a:r>
            <a:r>
              <a:rPr lang="en-US" sz="800" dirty="0">
                <a:solidFill>
                  <a:srgbClr val="303336"/>
                </a:solidFill>
                <a:latin typeface="Consolas" panose="020B0609020204030204" pitchFamily="49" charset="0"/>
                <a:cs typeface="Consolas" panose="020B0609020204030204" pitchFamily="49" charset="0"/>
              </a:rPr>
              <a:t>(</a:t>
            </a:r>
            <a:r>
              <a:rPr lang="en-US" sz="800" dirty="0">
                <a:solidFill>
                  <a:srgbClr val="101094"/>
                </a:solidFill>
                <a:latin typeface="Consolas" panose="020B0609020204030204" pitchFamily="49" charset="0"/>
                <a:cs typeface="Consolas" panose="020B0609020204030204" pitchFamily="49" charset="0"/>
              </a:rPr>
              <a:t>function</a:t>
            </a:r>
            <a:r>
              <a:rPr lang="en-US" sz="800" dirty="0">
                <a:solidFill>
                  <a:srgbClr val="303336"/>
                </a:solidFill>
                <a:latin typeface="Consolas" panose="020B0609020204030204" pitchFamily="49" charset="0"/>
                <a:cs typeface="Consolas" panose="020B0609020204030204" pitchFamily="49" charset="0"/>
              </a:rPr>
              <a:t> B() { </a:t>
            </a:r>
          </a:p>
          <a:p>
            <a:r>
              <a:rPr lang="en-US" sz="800" dirty="0">
                <a:solidFill>
                  <a:srgbClr val="303336"/>
                </a:solidFill>
                <a:latin typeface="Consolas" panose="020B0609020204030204" pitchFamily="49" charset="0"/>
                <a:cs typeface="Consolas" panose="020B0609020204030204" pitchFamily="49" charset="0"/>
              </a:rPr>
              <a:t>    log(</a:t>
            </a:r>
            <a:r>
              <a:rPr lang="en-US" sz="800" dirty="0">
                <a:solidFill>
                  <a:srgbClr val="7D2727"/>
                </a:solidFill>
                <a:latin typeface="Consolas" panose="020B0609020204030204" pitchFamily="49" charset="0"/>
                <a:cs typeface="Consolas" panose="020B0609020204030204" pitchFamily="49" charset="0"/>
              </a:rPr>
              <a:t>1</a:t>
            </a:r>
            <a:r>
              <a:rPr lang="en-US" sz="800" dirty="0">
                <a:solidFill>
                  <a:srgbClr val="303336"/>
                </a:solidFill>
                <a:latin typeface="Consolas" panose="020B0609020204030204" pitchFamily="49" charset="0"/>
                <a:cs typeface="Consolas" panose="020B0609020204030204" pitchFamily="49" charset="0"/>
              </a:rPr>
              <a:t>); </a:t>
            </a:r>
          </a:p>
          <a:p>
            <a:r>
              <a:rPr lang="en-US" sz="800" dirty="0">
                <a:solidFill>
                  <a:srgbClr val="303336"/>
                </a:solidFill>
                <a:latin typeface="Consolas" panose="020B0609020204030204" pitchFamily="49" charset="0"/>
                <a:cs typeface="Consolas" panose="020B0609020204030204" pitchFamily="49" charset="0"/>
              </a:rPr>
              <a:t>    </a:t>
            </a:r>
            <a:r>
              <a:rPr lang="en-US" sz="800" dirty="0" err="1">
                <a:solidFill>
                  <a:srgbClr val="303336"/>
                </a:solidFill>
                <a:latin typeface="Consolas" panose="020B0609020204030204" pitchFamily="49" charset="0"/>
                <a:cs typeface="Consolas" panose="020B0609020204030204" pitchFamily="49" charset="0"/>
              </a:rPr>
              <a:t>setImmediate</a:t>
            </a:r>
            <a:r>
              <a:rPr lang="en-US" sz="800" dirty="0">
                <a:solidFill>
                  <a:srgbClr val="303336"/>
                </a:solidFill>
                <a:latin typeface="Consolas" panose="020B0609020204030204" pitchFamily="49" charset="0"/>
                <a:cs typeface="Consolas" panose="020B0609020204030204" pitchFamily="49" charset="0"/>
              </a:rPr>
              <a:t>(</a:t>
            </a:r>
            <a:r>
              <a:rPr lang="en-US" sz="800" dirty="0">
                <a:solidFill>
                  <a:srgbClr val="101094"/>
                </a:solidFill>
                <a:latin typeface="Consolas" panose="020B0609020204030204" pitchFamily="49" charset="0"/>
                <a:cs typeface="Consolas" panose="020B0609020204030204" pitchFamily="49" charset="0"/>
              </a:rPr>
              <a:t>function</a:t>
            </a:r>
            <a:r>
              <a:rPr lang="en-US" sz="800" dirty="0">
                <a:solidFill>
                  <a:srgbClr val="303336"/>
                </a:solidFill>
                <a:latin typeface="Consolas" panose="020B0609020204030204" pitchFamily="49" charset="0"/>
                <a:cs typeface="Consolas" panose="020B0609020204030204" pitchFamily="49" charset="0"/>
              </a:rPr>
              <a:t> D() { log(</a:t>
            </a:r>
            <a:r>
              <a:rPr lang="en-US" sz="800" dirty="0">
                <a:solidFill>
                  <a:srgbClr val="7D2727"/>
                </a:solidFill>
                <a:latin typeface="Consolas" panose="020B0609020204030204" pitchFamily="49" charset="0"/>
                <a:cs typeface="Consolas" panose="020B0609020204030204" pitchFamily="49" charset="0"/>
              </a:rPr>
              <a:t>2</a:t>
            </a:r>
            <a:r>
              <a:rPr lang="en-US" sz="800" dirty="0">
                <a:solidFill>
                  <a:srgbClr val="303336"/>
                </a:solidFill>
                <a:latin typeface="Consolas" panose="020B0609020204030204" pitchFamily="49" charset="0"/>
                <a:cs typeface="Consolas" panose="020B0609020204030204" pitchFamily="49" charset="0"/>
              </a:rPr>
              <a:t>); }); </a:t>
            </a:r>
          </a:p>
          <a:p>
            <a:r>
              <a:rPr lang="en-US" sz="800" dirty="0">
                <a:solidFill>
                  <a:srgbClr val="303336"/>
                </a:solidFill>
                <a:latin typeface="Consolas" panose="020B0609020204030204" pitchFamily="49" charset="0"/>
                <a:cs typeface="Consolas" panose="020B0609020204030204" pitchFamily="49" charset="0"/>
              </a:rPr>
              <a:t>    </a:t>
            </a:r>
            <a:r>
              <a:rPr lang="en-US" sz="800" dirty="0" err="1">
                <a:solidFill>
                  <a:srgbClr val="303336"/>
                </a:solidFill>
                <a:latin typeface="Consolas" panose="020B0609020204030204" pitchFamily="49" charset="0"/>
                <a:cs typeface="Consolas" panose="020B0609020204030204" pitchFamily="49" charset="0"/>
              </a:rPr>
              <a:t>setImmediate</a:t>
            </a:r>
            <a:r>
              <a:rPr lang="en-US" sz="800" dirty="0">
                <a:solidFill>
                  <a:srgbClr val="303336"/>
                </a:solidFill>
                <a:latin typeface="Consolas" panose="020B0609020204030204" pitchFamily="49" charset="0"/>
                <a:cs typeface="Consolas" panose="020B0609020204030204" pitchFamily="49" charset="0"/>
              </a:rPr>
              <a:t>(</a:t>
            </a:r>
            <a:r>
              <a:rPr lang="en-US" sz="800" dirty="0">
                <a:solidFill>
                  <a:srgbClr val="101094"/>
                </a:solidFill>
                <a:latin typeface="Consolas" panose="020B0609020204030204" pitchFamily="49" charset="0"/>
                <a:cs typeface="Consolas" panose="020B0609020204030204" pitchFamily="49" charset="0"/>
              </a:rPr>
              <a:t>function</a:t>
            </a:r>
            <a:r>
              <a:rPr lang="en-US" sz="800" dirty="0">
                <a:solidFill>
                  <a:srgbClr val="303336"/>
                </a:solidFill>
                <a:latin typeface="Consolas" panose="020B0609020204030204" pitchFamily="49" charset="0"/>
                <a:cs typeface="Consolas" panose="020B0609020204030204" pitchFamily="49" charset="0"/>
              </a:rPr>
              <a:t> E() { log(</a:t>
            </a:r>
            <a:r>
              <a:rPr lang="en-US" sz="800" dirty="0">
                <a:solidFill>
                  <a:srgbClr val="7D2727"/>
                </a:solidFill>
                <a:latin typeface="Consolas" panose="020B0609020204030204" pitchFamily="49" charset="0"/>
                <a:cs typeface="Consolas" panose="020B0609020204030204" pitchFamily="49" charset="0"/>
              </a:rPr>
              <a:t>3</a:t>
            </a:r>
            <a:r>
              <a:rPr lang="en-US" sz="800" dirty="0">
                <a:solidFill>
                  <a:srgbClr val="303336"/>
                </a:solidFill>
                <a:latin typeface="Consolas" panose="020B0609020204030204" pitchFamily="49" charset="0"/>
                <a:cs typeface="Consolas" panose="020B0609020204030204" pitchFamily="49" charset="0"/>
              </a:rPr>
              <a:t>); }); </a:t>
            </a:r>
          </a:p>
          <a:p>
            <a:r>
              <a:rPr lang="en-US" sz="800" dirty="0">
                <a:solidFill>
                  <a:srgbClr val="303336"/>
                </a:solidFill>
                <a:latin typeface="Consolas" panose="020B0609020204030204" pitchFamily="49" charset="0"/>
                <a:cs typeface="Consolas" panose="020B0609020204030204" pitchFamily="49" charset="0"/>
              </a:rPr>
              <a:t>  }); </a:t>
            </a:r>
          </a:p>
          <a:p>
            <a:r>
              <a:rPr lang="en-US" sz="800" dirty="0">
                <a:solidFill>
                  <a:srgbClr val="303336"/>
                </a:solidFill>
                <a:latin typeface="Consolas" panose="020B0609020204030204" pitchFamily="49" charset="0"/>
                <a:cs typeface="Consolas" panose="020B0609020204030204" pitchFamily="49" charset="0"/>
              </a:rPr>
              <a:t>  </a:t>
            </a:r>
            <a:r>
              <a:rPr lang="en-US" sz="800" dirty="0" err="1">
                <a:solidFill>
                  <a:srgbClr val="303336"/>
                </a:solidFill>
                <a:latin typeface="Consolas" panose="020B0609020204030204" pitchFamily="49" charset="0"/>
                <a:cs typeface="Consolas" panose="020B0609020204030204" pitchFamily="49" charset="0"/>
              </a:rPr>
              <a:t>setImmediate</a:t>
            </a:r>
            <a:r>
              <a:rPr lang="en-US" sz="800" dirty="0">
                <a:solidFill>
                  <a:srgbClr val="303336"/>
                </a:solidFill>
                <a:latin typeface="Consolas" panose="020B0609020204030204" pitchFamily="49" charset="0"/>
                <a:cs typeface="Consolas" panose="020B0609020204030204" pitchFamily="49" charset="0"/>
              </a:rPr>
              <a:t>(</a:t>
            </a:r>
            <a:r>
              <a:rPr lang="en-US" sz="800" dirty="0">
                <a:solidFill>
                  <a:srgbClr val="101094"/>
                </a:solidFill>
                <a:latin typeface="Consolas" panose="020B0609020204030204" pitchFamily="49" charset="0"/>
                <a:cs typeface="Consolas" panose="020B0609020204030204" pitchFamily="49" charset="0"/>
              </a:rPr>
              <a:t>function</a:t>
            </a:r>
            <a:r>
              <a:rPr lang="en-US" sz="800" dirty="0">
                <a:solidFill>
                  <a:srgbClr val="303336"/>
                </a:solidFill>
                <a:latin typeface="Consolas" panose="020B0609020204030204" pitchFamily="49" charset="0"/>
                <a:cs typeface="Consolas" panose="020B0609020204030204" pitchFamily="49" charset="0"/>
              </a:rPr>
              <a:t> C() { </a:t>
            </a:r>
          </a:p>
          <a:p>
            <a:r>
              <a:rPr lang="en-US" sz="800" dirty="0">
                <a:solidFill>
                  <a:srgbClr val="303336"/>
                </a:solidFill>
                <a:latin typeface="Consolas" panose="020B0609020204030204" pitchFamily="49" charset="0"/>
                <a:cs typeface="Consolas" panose="020B0609020204030204" pitchFamily="49" charset="0"/>
              </a:rPr>
              <a:t>    log(</a:t>
            </a:r>
            <a:r>
              <a:rPr lang="en-US" sz="800" dirty="0">
                <a:solidFill>
                  <a:srgbClr val="7D2727"/>
                </a:solidFill>
                <a:latin typeface="Consolas" panose="020B0609020204030204" pitchFamily="49" charset="0"/>
                <a:cs typeface="Consolas" panose="020B0609020204030204" pitchFamily="49" charset="0"/>
              </a:rPr>
              <a:t>4</a:t>
            </a:r>
            <a:r>
              <a:rPr lang="en-US" sz="800" dirty="0">
                <a:solidFill>
                  <a:srgbClr val="303336"/>
                </a:solidFill>
                <a:latin typeface="Consolas" panose="020B0609020204030204" pitchFamily="49" charset="0"/>
                <a:cs typeface="Consolas" panose="020B0609020204030204" pitchFamily="49" charset="0"/>
              </a:rPr>
              <a:t>); </a:t>
            </a:r>
          </a:p>
          <a:p>
            <a:r>
              <a:rPr lang="en-US" sz="800" dirty="0">
                <a:solidFill>
                  <a:srgbClr val="303336"/>
                </a:solidFill>
                <a:latin typeface="Consolas" panose="020B0609020204030204" pitchFamily="49" charset="0"/>
                <a:cs typeface="Consolas" panose="020B0609020204030204" pitchFamily="49" charset="0"/>
              </a:rPr>
              <a:t>    </a:t>
            </a:r>
            <a:r>
              <a:rPr lang="en-US" sz="800" dirty="0" err="1">
                <a:solidFill>
                  <a:srgbClr val="303336"/>
                </a:solidFill>
                <a:latin typeface="Consolas" panose="020B0609020204030204" pitchFamily="49" charset="0"/>
                <a:cs typeface="Consolas" panose="020B0609020204030204" pitchFamily="49" charset="0"/>
              </a:rPr>
              <a:t>setImmediate</a:t>
            </a:r>
            <a:r>
              <a:rPr lang="en-US" sz="800" dirty="0">
                <a:solidFill>
                  <a:srgbClr val="303336"/>
                </a:solidFill>
                <a:latin typeface="Consolas" panose="020B0609020204030204" pitchFamily="49" charset="0"/>
                <a:cs typeface="Consolas" panose="020B0609020204030204" pitchFamily="49" charset="0"/>
              </a:rPr>
              <a:t>(</a:t>
            </a:r>
            <a:r>
              <a:rPr lang="en-US" sz="800" dirty="0">
                <a:solidFill>
                  <a:srgbClr val="101094"/>
                </a:solidFill>
                <a:latin typeface="Consolas" panose="020B0609020204030204" pitchFamily="49" charset="0"/>
                <a:cs typeface="Consolas" panose="020B0609020204030204" pitchFamily="49" charset="0"/>
              </a:rPr>
              <a:t>function</a:t>
            </a:r>
            <a:r>
              <a:rPr lang="en-US" sz="800" dirty="0">
                <a:solidFill>
                  <a:srgbClr val="303336"/>
                </a:solidFill>
                <a:latin typeface="Consolas" panose="020B0609020204030204" pitchFamily="49" charset="0"/>
                <a:cs typeface="Consolas" panose="020B0609020204030204" pitchFamily="49" charset="0"/>
              </a:rPr>
              <a:t> F() { log(</a:t>
            </a:r>
            <a:r>
              <a:rPr lang="en-US" sz="800" dirty="0">
                <a:solidFill>
                  <a:srgbClr val="7D2727"/>
                </a:solidFill>
                <a:latin typeface="Consolas" panose="020B0609020204030204" pitchFamily="49" charset="0"/>
                <a:cs typeface="Consolas" panose="020B0609020204030204" pitchFamily="49" charset="0"/>
              </a:rPr>
              <a:t>5</a:t>
            </a:r>
            <a:r>
              <a:rPr lang="en-US" sz="800" dirty="0">
                <a:solidFill>
                  <a:srgbClr val="303336"/>
                </a:solidFill>
                <a:latin typeface="Consolas" panose="020B0609020204030204" pitchFamily="49" charset="0"/>
                <a:cs typeface="Consolas" panose="020B0609020204030204" pitchFamily="49" charset="0"/>
              </a:rPr>
              <a:t>); }); </a:t>
            </a:r>
          </a:p>
          <a:p>
            <a:r>
              <a:rPr lang="en-US" sz="800" dirty="0">
                <a:solidFill>
                  <a:srgbClr val="303336"/>
                </a:solidFill>
                <a:latin typeface="Consolas" panose="020B0609020204030204" pitchFamily="49" charset="0"/>
                <a:cs typeface="Consolas" panose="020B0609020204030204" pitchFamily="49" charset="0"/>
              </a:rPr>
              <a:t>    </a:t>
            </a:r>
            <a:r>
              <a:rPr lang="en-US" sz="800" dirty="0" err="1">
                <a:solidFill>
                  <a:srgbClr val="303336"/>
                </a:solidFill>
                <a:latin typeface="Consolas" panose="020B0609020204030204" pitchFamily="49" charset="0"/>
                <a:cs typeface="Consolas" panose="020B0609020204030204" pitchFamily="49" charset="0"/>
              </a:rPr>
              <a:t>setImmediate</a:t>
            </a:r>
            <a:r>
              <a:rPr lang="en-US" sz="800" dirty="0">
                <a:solidFill>
                  <a:srgbClr val="303336"/>
                </a:solidFill>
                <a:latin typeface="Consolas" panose="020B0609020204030204" pitchFamily="49" charset="0"/>
                <a:cs typeface="Consolas" panose="020B0609020204030204" pitchFamily="49" charset="0"/>
              </a:rPr>
              <a:t>(</a:t>
            </a:r>
            <a:r>
              <a:rPr lang="en-US" sz="800" dirty="0">
                <a:solidFill>
                  <a:srgbClr val="101094"/>
                </a:solidFill>
                <a:latin typeface="Consolas" panose="020B0609020204030204" pitchFamily="49" charset="0"/>
                <a:cs typeface="Consolas" panose="020B0609020204030204" pitchFamily="49" charset="0"/>
              </a:rPr>
              <a:t>function</a:t>
            </a:r>
            <a:r>
              <a:rPr lang="en-US" sz="800" dirty="0">
                <a:solidFill>
                  <a:srgbClr val="303336"/>
                </a:solidFill>
                <a:latin typeface="Consolas" panose="020B0609020204030204" pitchFamily="49" charset="0"/>
                <a:cs typeface="Consolas" panose="020B0609020204030204" pitchFamily="49" charset="0"/>
              </a:rPr>
              <a:t> G() { log(</a:t>
            </a:r>
            <a:r>
              <a:rPr lang="en-US" sz="800" dirty="0">
                <a:solidFill>
                  <a:srgbClr val="7D2727"/>
                </a:solidFill>
                <a:latin typeface="Consolas" panose="020B0609020204030204" pitchFamily="49" charset="0"/>
                <a:cs typeface="Consolas" panose="020B0609020204030204" pitchFamily="49" charset="0"/>
              </a:rPr>
              <a:t>6</a:t>
            </a:r>
            <a:r>
              <a:rPr lang="en-US" sz="800" dirty="0">
                <a:solidFill>
                  <a:srgbClr val="303336"/>
                </a:solidFill>
                <a:latin typeface="Consolas" panose="020B0609020204030204" pitchFamily="49" charset="0"/>
                <a:cs typeface="Consolas" panose="020B0609020204030204" pitchFamily="49" charset="0"/>
              </a:rPr>
              <a:t>); }); </a:t>
            </a:r>
          </a:p>
          <a:p>
            <a:r>
              <a:rPr lang="en-US" sz="800" dirty="0">
                <a:solidFill>
                  <a:srgbClr val="303336"/>
                </a:solidFill>
                <a:latin typeface="Consolas" panose="020B0609020204030204" pitchFamily="49" charset="0"/>
                <a:cs typeface="Consolas" panose="020B0609020204030204" pitchFamily="49" charset="0"/>
              </a:rPr>
              <a:t>  }); </a:t>
            </a:r>
          </a:p>
          <a:p>
            <a:r>
              <a:rPr lang="en-US" sz="800" dirty="0">
                <a:solidFill>
                  <a:srgbClr val="303336"/>
                </a:solidFill>
                <a:latin typeface="Consolas" panose="020B0609020204030204" pitchFamily="49" charset="0"/>
                <a:cs typeface="Consolas" panose="020B0609020204030204" pitchFamily="49" charset="0"/>
              </a:rPr>
              <a:t>}); </a:t>
            </a:r>
          </a:p>
          <a:p>
            <a:endParaRPr lang="en-US" sz="800" dirty="0">
              <a:solidFill>
                <a:srgbClr val="303336"/>
              </a:solidFill>
              <a:latin typeface="Consolas" panose="020B0609020204030204" pitchFamily="49" charset="0"/>
              <a:cs typeface="Consolas" panose="020B0609020204030204" pitchFamily="49" charset="0"/>
            </a:endParaRPr>
          </a:p>
          <a:p>
            <a:r>
              <a:rPr lang="en-US" sz="800" dirty="0" err="1">
                <a:solidFill>
                  <a:srgbClr val="303336"/>
                </a:solidFill>
                <a:latin typeface="Consolas" panose="020B0609020204030204" pitchFamily="49" charset="0"/>
                <a:cs typeface="Consolas" panose="020B0609020204030204" pitchFamily="49" charset="0"/>
              </a:rPr>
              <a:t>setTimeout</a:t>
            </a:r>
            <a:r>
              <a:rPr lang="en-US" sz="800" dirty="0">
                <a:solidFill>
                  <a:srgbClr val="303336"/>
                </a:solidFill>
                <a:latin typeface="Consolas" panose="020B0609020204030204" pitchFamily="49" charset="0"/>
                <a:cs typeface="Consolas" panose="020B0609020204030204" pitchFamily="49" charset="0"/>
              </a:rPr>
              <a:t>(</a:t>
            </a:r>
            <a:r>
              <a:rPr lang="en-US" sz="800" dirty="0">
                <a:solidFill>
                  <a:srgbClr val="101094"/>
                </a:solidFill>
                <a:latin typeface="Consolas" panose="020B0609020204030204" pitchFamily="49" charset="0"/>
                <a:cs typeface="Consolas" panose="020B0609020204030204" pitchFamily="49" charset="0"/>
              </a:rPr>
              <a:t>function</a:t>
            </a:r>
            <a:r>
              <a:rPr lang="en-US" sz="800" dirty="0">
                <a:solidFill>
                  <a:srgbClr val="303336"/>
                </a:solidFill>
                <a:latin typeface="Consolas" panose="020B0609020204030204" pitchFamily="49" charset="0"/>
                <a:cs typeface="Consolas" panose="020B0609020204030204" pitchFamily="49" charset="0"/>
              </a:rPr>
              <a:t> timeout() { </a:t>
            </a:r>
          </a:p>
          <a:p>
            <a:r>
              <a:rPr lang="en-US" sz="800" dirty="0">
                <a:solidFill>
                  <a:srgbClr val="303336"/>
                </a:solidFill>
                <a:latin typeface="Consolas" panose="020B0609020204030204" pitchFamily="49" charset="0"/>
                <a:cs typeface="Consolas" panose="020B0609020204030204" pitchFamily="49" charset="0"/>
              </a:rPr>
              <a:t>  </a:t>
            </a:r>
            <a:r>
              <a:rPr lang="en-US" sz="800" dirty="0" err="1">
                <a:solidFill>
                  <a:srgbClr val="303336"/>
                </a:solidFill>
                <a:latin typeface="Consolas" panose="020B0609020204030204" pitchFamily="49" charset="0"/>
                <a:cs typeface="Consolas" panose="020B0609020204030204" pitchFamily="49" charset="0"/>
              </a:rPr>
              <a:t>console.log</a:t>
            </a:r>
            <a:r>
              <a:rPr lang="en-US" sz="800" dirty="0">
                <a:solidFill>
                  <a:srgbClr val="303336"/>
                </a:solidFill>
                <a:latin typeface="Consolas" panose="020B0609020204030204" pitchFamily="49" charset="0"/>
                <a:cs typeface="Consolas" panose="020B0609020204030204" pitchFamily="49" charset="0"/>
              </a:rPr>
              <a:t>(</a:t>
            </a:r>
            <a:r>
              <a:rPr lang="en-US" sz="800" dirty="0">
                <a:solidFill>
                  <a:srgbClr val="7D2727"/>
                </a:solidFill>
                <a:latin typeface="Consolas" panose="020B0609020204030204" pitchFamily="49" charset="0"/>
                <a:cs typeface="Consolas" panose="020B0609020204030204" pitchFamily="49" charset="0"/>
              </a:rPr>
              <a:t>'TIMEOUT FIRED'</a:t>
            </a:r>
            <a:r>
              <a:rPr lang="en-US" sz="800" dirty="0">
                <a:solidFill>
                  <a:srgbClr val="303336"/>
                </a:solidFill>
                <a:latin typeface="Consolas" panose="020B0609020204030204" pitchFamily="49" charset="0"/>
                <a:cs typeface="Consolas" panose="020B0609020204030204" pitchFamily="49" charset="0"/>
              </a:rPr>
              <a:t>); </a:t>
            </a:r>
          </a:p>
          <a:p>
            <a:r>
              <a:rPr lang="en-US" sz="800" dirty="0">
                <a:solidFill>
                  <a:srgbClr val="303336"/>
                </a:solidFill>
                <a:latin typeface="Consolas" panose="020B0609020204030204" pitchFamily="49" charset="0"/>
                <a:cs typeface="Consolas" panose="020B0609020204030204" pitchFamily="49" charset="0"/>
              </a:rPr>
              <a:t>}, </a:t>
            </a:r>
            <a:r>
              <a:rPr lang="en-US" sz="800" dirty="0">
                <a:solidFill>
                  <a:srgbClr val="7D2727"/>
                </a:solidFill>
                <a:latin typeface="Consolas" panose="020B0609020204030204" pitchFamily="49" charset="0"/>
                <a:cs typeface="Consolas" panose="020B0609020204030204" pitchFamily="49" charset="0"/>
              </a:rPr>
              <a:t>0</a:t>
            </a:r>
            <a:r>
              <a:rPr lang="en-US" sz="800" dirty="0">
                <a:solidFill>
                  <a:srgbClr val="303336"/>
                </a:solidFill>
                <a:latin typeface="Consolas" panose="020B0609020204030204" pitchFamily="49" charset="0"/>
                <a:cs typeface="Consolas" panose="020B0609020204030204" pitchFamily="49" charset="0"/>
              </a:rPr>
              <a:t>) </a:t>
            </a:r>
          </a:p>
          <a:p>
            <a:endParaRPr lang="en-US" sz="800" dirty="0">
              <a:solidFill>
                <a:srgbClr val="303336"/>
              </a:solidFill>
              <a:latin typeface="Consolas" panose="020B0609020204030204" pitchFamily="49" charset="0"/>
              <a:cs typeface="Consolas" panose="020B0609020204030204" pitchFamily="49" charset="0"/>
            </a:endParaRPr>
          </a:p>
          <a:p>
            <a:r>
              <a:rPr lang="en-US" sz="800" dirty="0">
                <a:solidFill>
                  <a:srgbClr val="858C93"/>
                </a:solidFill>
                <a:latin typeface="Consolas" panose="020B0609020204030204" pitchFamily="49" charset="0"/>
                <a:cs typeface="Consolas" panose="020B0609020204030204" pitchFamily="49" charset="0"/>
              </a:rPr>
              <a:t>// 'TIMEOUT FIRED' 1 4 2 3 5 6</a:t>
            </a:r>
            <a:r>
              <a:rPr lang="en-US" sz="800" dirty="0">
                <a:solidFill>
                  <a:srgbClr val="303336"/>
                </a:solidFill>
                <a:latin typeface="Consolas" panose="020B0609020204030204" pitchFamily="49" charset="0"/>
                <a:cs typeface="Consolas" panose="020B0609020204030204" pitchFamily="49" charset="0"/>
              </a:rPr>
              <a:t> </a:t>
            </a:r>
          </a:p>
          <a:p>
            <a:r>
              <a:rPr lang="en-US" sz="800" dirty="0">
                <a:solidFill>
                  <a:srgbClr val="858C93"/>
                </a:solidFill>
                <a:latin typeface="Consolas" panose="020B0609020204030204" pitchFamily="49" charset="0"/>
                <a:cs typeface="Consolas" panose="020B0609020204030204" pitchFamily="49" charset="0"/>
              </a:rPr>
              <a:t>// OR</a:t>
            </a:r>
            <a:r>
              <a:rPr lang="en-US" sz="800" dirty="0">
                <a:solidFill>
                  <a:srgbClr val="303336"/>
                </a:solidFill>
                <a:latin typeface="Consolas" panose="020B0609020204030204" pitchFamily="49" charset="0"/>
                <a:cs typeface="Consolas" panose="020B0609020204030204" pitchFamily="49" charset="0"/>
              </a:rPr>
              <a:t> </a:t>
            </a:r>
          </a:p>
          <a:p>
            <a:r>
              <a:rPr lang="en-US" sz="800" dirty="0">
                <a:solidFill>
                  <a:srgbClr val="858C93"/>
                </a:solidFill>
                <a:latin typeface="Consolas" panose="020B0609020204030204" pitchFamily="49" charset="0"/>
                <a:cs typeface="Consolas" panose="020B0609020204030204" pitchFamily="49" charset="0"/>
              </a:rPr>
              <a:t>// 1 'TIMEOUT FIRED' 4 2 3 5 </a:t>
            </a:r>
            <a:r>
              <a:rPr lang="en-US" sz="800" dirty="0" smtClean="0">
                <a:solidFill>
                  <a:srgbClr val="858C93"/>
                </a:solidFill>
                <a:latin typeface="Consolas" panose="020B0609020204030204" pitchFamily="49" charset="0"/>
                <a:cs typeface="Consolas" panose="020B0609020204030204" pitchFamily="49" charset="0"/>
              </a:rPr>
              <a:t>6</a:t>
            </a:r>
            <a:endParaRPr lang="en-US" sz="800" dirty="0">
              <a:solidFill>
                <a:schemeClr val="tx2">
                  <a:lumMod val="50000"/>
                </a:schemeClr>
              </a:solidFill>
              <a:latin typeface="Consolas" panose="020B0609020204030204" pitchFamily="49" charset="0"/>
              <a:cs typeface="Consolas" panose="020B0609020204030204" pitchFamily="49" charset="0"/>
            </a:endParaRPr>
          </a:p>
        </p:txBody>
      </p:sp>
      <p:sp>
        <p:nvSpPr>
          <p:cNvPr id="6" name="TextBox 5"/>
          <p:cNvSpPr txBox="1"/>
          <p:nvPr/>
        </p:nvSpPr>
        <p:spPr>
          <a:xfrm>
            <a:off x="4885395" y="547058"/>
            <a:ext cx="3867993" cy="280076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800" b="1" u="sng" dirty="0" err="1" smtClean="0">
                <a:solidFill>
                  <a:srgbClr val="242729"/>
                </a:solidFill>
                <a:latin typeface="Consolas" panose="020B0609020204030204" pitchFamily="49" charset="0"/>
                <a:cs typeface="Consolas" panose="020B0609020204030204" pitchFamily="49" charset="0"/>
              </a:rPr>
              <a:t>nextTick</a:t>
            </a:r>
            <a:endParaRPr lang="en-US" sz="800" b="1" u="sng" dirty="0" smtClean="0">
              <a:solidFill>
                <a:srgbClr val="242729"/>
              </a:solidFill>
              <a:latin typeface="Consolas" panose="020B0609020204030204" pitchFamily="49" charset="0"/>
              <a:cs typeface="Consolas" panose="020B0609020204030204" pitchFamily="49" charset="0"/>
            </a:endParaRPr>
          </a:p>
          <a:p>
            <a:endParaRPr lang="en-US" sz="800" dirty="0">
              <a:solidFill>
                <a:srgbClr val="242729"/>
              </a:solidFill>
              <a:latin typeface="Consolas" panose="020B0609020204030204" pitchFamily="49" charset="0"/>
              <a:cs typeface="Consolas" panose="020B0609020204030204" pitchFamily="49" charset="0"/>
            </a:endParaRPr>
          </a:p>
          <a:p>
            <a:r>
              <a:rPr lang="en-US" sz="800" dirty="0" err="1">
                <a:solidFill>
                  <a:srgbClr val="303336"/>
                </a:solidFill>
                <a:latin typeface="Consolas" panose="020B0609020204030204" pitchFamily="49" charset="0"/>
                <a:cs typeface="Consolas" panose="020B0609020204030204" pitchFamily="49" charset="0"/>
              </a:rPr>
              <a:t>process.nextTick</a:t>
            </a:r>
            <a:r>
              <a:rPr lang="en-US" sz="800" dirty="0">
                <a:solidFill>
                  <a:srgbClr val="303336"/>
                </a:solidFill>
                <a:latin typeface="Consolas" panose="020B0609020204030204" pitchFamily="49" charset="0"/>
                <a:cs typeface="Consolas" panose="020B0609020204030204" pitchFamily="49" charset="0"/>
              </a:rPr>
              <a:t>(</a:t>
            </a:r>
            <a:r>
              <a:rPr lang="en-US" sz="800" dirty="0">
                <a:solidFill>
                  <a:srgbClr val="101094"/>
                </a:solidFill>
                <a:latin typeface="Consolas" panose="020B0609020204030204" pitchFamily="49" charset="0"/>
                <a:cs typeface="Consolas" panose="020B0609020204030204" pitchFamily="49" charset="0"/>
              </a:rPr>
              <a:t>function</a:t>
            </a:r>
            <a:r>
              <a:rPr lang="en-US" sz="800" dirty="0">
                <a:solidFill>
                  <a:srgbClr val="303336"/>
                </a:solidFill>
                <a:latin typeface="Consolas" panose="020B0609020204030204" pitchFamily="49" charset="0"/>
                <a:cs typeface="Consolas" panose="020B0609020204030204" pitchFamily="49" charset="0"/>
              </a:rPr>
              <a:t> A() { </a:t>
            </a:r>
            <a:endParaRPr lang="en-US" sz="800" dirty="0" smtClean="0">
              <a:solidFill>
                <a:srgbClr val="303336"/>
              </a:solidFill>
              <a:latin typeface="Consolas" panose="020B0609020204030204" pitchFamily="49" charset="0"/>
              <a:cs typeface="Consolas" panose="020B0609020204030204" pitchFamily="49" charset="0"/>
            </a:endParaRPr>
          </a:p>
          <a:p>
            <a:r>
              <a:rPr lang="en-US" sz="800" dirty="0" smtClean="0">
                <a:solidFill>
                  <a:srgbClr val="303336"/>
                </a:solidFill>
                <a:latin typeface="Consolas" panose="020B0609020204030204" pitchFamily="49" charset="0"/>
                <a:cs typeface="Consolas" panose="020B0609020204030204" pitchFamily="49" charset="0"/>
              </a:rPr>
              <a:t>  </a:t>
            </a:r>
            <a:r>
              <a:rPr lang="en-US" sz="800" dirty="0" err="1" smtClean="0">
                <a:solidFill>
                  <a:srgbClr val="303336"/>
                </a:solidFill>
                <a:latin typeface="Consolas" panose="020B0609020204030204" pitchFamily="49" charset="0"/>
                <a:cs typeface="Consolas" panose="020B0609020204030204" pitchFamily="49" charset="0"/>
              </a:rPr>
              <a:t>process.nextTick</a:t>
            </a:r>
            <a:r>
              <a:rPr lang="en-US" sz="800" dirty="0" smtClean="0">
                <a:solidFill>
                  <a:srgbClr val="303336"/>
                </a:solidFill>
                <a:latin typeface="Consolas" panose="020B0609020204030204" pitchFamily="49" charset="0"/>
                <a:cs typeface="Consolas" panose="020B0609020204030204" pitchFamily="49" charset="0"/>
              </a:rPr>
              <a:t>(</a:t>
            </a:r>
            <a:r>
              <a:rPr lang="en-US" sz="800" dirty="0" smtClean="0">
                <a:solidFill>
                  <a:srgbClr val="101094"/>
                </a:solidFill>
                <a:latin typeface="Consolas" panose="020B0609020204030204" pitchFamily="49" charset="0"/>
                <a:cs typeface="Consolas" panose="020B0609020204030204" pitchFamily="49" charset="0"/>
              </a:rPr>
              <a:t>function</a:t>
            </a:r>
            <a:r>
              <a:rPr lang="en-US" sz="800" dirty="0" smtClean="0">
                <a:solidFill>
                  <a:srgbClr val="303336"/>
                </a:solidFill>
                <a:latin typeface="Consolas" panose="020B0609020204030204" pitchFamily="49" charset="0"/>
                <a:cs typeface="Consolas" panose="020B0609020204030204" pitchFamily="49" charset="0"/>
              </a:rPr>
              <a:t> </a:t>
            </a:r>
            <a:r>
              <a:rPr lang="en-US" sz="800" dirty="0">
                <a:solidFill>
                  <a:srgbClr val="303336"/>
                </a:solidFill>
                <a:latin typeface="Consolas" panose="020B0609020204030204" pitchFamily="49" charset="0"/>
                <a:cs typeface="Consolas" panose="020B0609020204030204" pitchFamily="49" charset="0"/>
              </a:rPr>
              <a:t>B() { </a:t>
            </a:r>
            <a:endParaRPr lang="en-US" sz="800" dirty="0" smtClean="0">
              <a:solidFill>
                <a:srgbClr val="303336"/>
              </a:solidFill>
              <a:latin typeface="Consolas" panose="020B0609020204030204" pitchFamily="49" charset="0"/>
              <a:cs typeface="Consolas" panose="020B0609020204030204" pitchFamily="49" charset="0"/>
            </a:endParaRPr>
          </a:p>
          <a:p>
            <a:r>
              <a:rPr lang="en-US" sz="800" dirty="0" smtClean="0">
                <a:solidFill>
                  <a:srgbClr val="303336"/>
                </a:solidFill>
                <a:latin typeface="Consolas" panose="020B0609020204030204" pitchFamily="49" charset="0"/>
                <a:cs typeface="Consolas" panose="020B0609020204030204" pitchFamily="49" charset="0"/>
              </a:rPr>
              <a:t>    log(</a:t>
            </a:r>
            <a:r>
              <a:rPr lang="en-US" sz="800" dirty="0" smtClean="0">
                <a:solidFill>
                  <a:srgbClr val="7D2727"/>
                </a:solidFill>
                <a:latin typeface="Consolas" panose="020B0609020204030204" pitchFamily="49" charset="0"/>
                <a:cs typeface="Consolas" panose="020B0609020204030204" pitchFamily="49" charset="0"/>
              </a:rPr>
              <a:t>1</a:t>
            </a:r>
            <a:r>
              <a:rPr lang="en-US" sz="800" dirty="0">
                <a:solidFill>
                  <a:srgbClr val="303336"/>
                </a:solidFill>
                <a:latin typeface="Consolas" panose="020B0609020204030204" pitchFamily="49" charset="0"/>
                <a:cs typeface="Consolas" panose="020B0609020204030204" pitchFamily="49" charset="0"/>
              </a:rPr>
              <a:t>); </a:t>
            </a:r>
            <a:endParaRPr lang="en-US" sz="800" dirty="0" smtClean="0">
              <a:solidFill>
                <a:srgbClr val="303336"/>
              </a:solidFill>
              <a:latin typeface="Consolas" panose="020B0609020204030204" pitchFamily="49" charset="0"/>
              <a:cs typeface="Consolas" panose="020B0609020204030204" pitchFamily="49" charset="0"/>
            </a:endParaRPr>
          </a:p>
          <a:p>
            <a:r>
              <a:rPr lang="en-US" sz="800" dirty="0" smtClean="0">
                <a:solidFill>
                  <a:srgbClr val="303336"/>
                </a:solidFill>
                <a:latin typeface="Consolas" panose="020B0609020204030204" pitchFamily="49" charset="0"/>
                <a:cs typeface="Consolas" panose="020B0609020204030204" pitchFamily="49" charset="0"/>
              </a:rPr>
              <a:t>    </a:t>
            </a:r>
            <a:r>
              <a:rPr lang="en-US" sz="800" dirty="0" err="1" smtClean="0">
                <a:solidFill>
                  <a:srgbClr val="303336"/>
                </a:solidFill>
                <a:latin typeface="Consolas" panose="020B0609020204030204" pitchFamily="49" charset="0"/>
                <a:cs typeface="Consolas" panose="020B0609020204030204" pitchFamily="49" charset="0"/>
              </a:rPr>
              <a:t>process.nextTick</a:t>
            </a:r>
            <a:r>
              <a:rPr lang="en-US" sz="800" dirty="0" smtClean="0">
                <a:solidFill>
                  <a:srgbClr val="303336"/>
                </a:solidFill>
                <a:latin typeface="Consolas" panose="020B0609020204030204" pitchFamily="49" charset="0"/>
                <a:cs typeface="Consolas" panose="020B0609020204030204" pitchFamily="49" charset="0"/>
              </a:rPr>
              <a:t>(</a:t>
            </a:r>
            <a:r>
              <a:rPr lang="en-US" sz="800" dirty="0" smtClean="0">
                <a:solidFill>
                  <a:srgbClr val="101094"/>
                </a:solidFill>
                <a:latin typeface="Consolas" panose="020B0609020204030204" pitchFamily="49" charset="0"/>
                <a:cs typeface="Consolas" panose="020B0609020204030204" pitchFamily="49" charset="0"/>
              </a:rPr>
              <a:t>function</a:t>
            </a:r>
            <a:r>
              <a:rPr lang="en-US" sz="800" dirty="0" smtClean="0">
                <a:solidFill>
                  <a:srgbClr val="303336"/>
                </a:solidFill>
                <a:latin typeface="Consolas" panose="020B0609020204030204" pitchFamily="49" charset="0"/>
                <a:cs typeface="Consolas" panose="020B0609020204030204" pitchFamily="49" charset="0"/>
              </a:rPr>
              <a:t> </a:t>
            </a:r>
            <a:r>
              <a:rPr lang="en-US" sz="800" dirty="0">
                <a:solidFill>
                  <a:srgbClr val="303336"/>
                </a:solidFill>
                <a:latin typeface="Consolas" panose="020B0609020204030204" pitchFamily="49" charset="0"/>
                <a:cs typeface="Consolas" panose="020B0609020204030204" pitchFamily="49" charset="0"/>
              </a:rPr>
              <a:t>D() { log(</a:t>
            </a:r>
            <a:r>
              <a:rPr lang="en-US" sz="800" dirty="0">
                <a:solidFill>
                  <a:srgbClr val="7D2727"/>
                </a:solidFill>
                <a:latin typeface="Consolas" panose="020B0609020204030204" pitchFamily="49" charset="0"/>
                <a:cs typeface="Consolas" panose="020B0609020204030204" pitchFamily="49" charset="0"/>
              </a:rPr>
              <a:t>2</a:t>
            </a:r>
            <a:r>
              <a:rPr lang="en-US" sz="800" dirty="0">
                <a:solidFill>
                  <a:srgbClr val="303336"/>
                </a:solidFill>
                <a:latin typeface="Consolas" panose="020B0609020204030204" pitchFamily="49" charset="0"/>
                <a:cs typeface="Consolas" panose="020B0609020204030204" pitchFamily="49" charset="0"/>
              </a:rPr>
              <a:t>); </a:t>
            </a:r>
            <a:r>
              <a:rPr lang="en-US" sz="800" dirty="0" smtClean="0">
                <a:solidFill>
                  <a:srgbClr val="303336"/>
                </a:solidFill>
                <a:latin typeface="Consolas" panose="020B0609020204030204" pitchFamily="49" charset="0"/>
                <a:cs typeface="Consolas" panose="020B0609020204030204" pitchFamily="49" charset="0"/>
              </a:rPr>
              <a:t>});     </a:t>
            </a:r>
          </a:p>
          <a:p>
            <a:r>
              <a:rPr lang="en-US" sz="800" dirty="0" smtClean="0">
                <a:solidFill>
                  <a:srgbClr val="303336"/>
                </a:solidFill>
                <a:latin typeface="Consolas" panose="020B0609020204030204" pitchFamily="49" charset="0"/>
                <a:cs typeface="Consolas" panose="020B0609020204030204" pitchFamily="49" charset="0"/>
              </a:rPr>
              <a:t>    </a:t>
            </a:r>
            <a:r>
              <a:rPr lang="en-US" sz="800" dirty="0" err="1" smtClean="0">
                <a:solidFill>
                  <a:srgbClr val="303336"/>
                </a:solidFill>
                <a:latin typeface="Consolas" panose="020B0609020204030204" pitchFamily="49" charset="0"/>
                <a:cs typeface="Consolas" panose="020B0609020204030204" pitchFamily="49" charset="0"/>
              </a:rPr>
              <a:t>process.nextTick</a:t>
            </a:r>
            <a:r>
              <a:rPr lang="en-US" sz="800" dirty="0" smtClean="0">
                <a:solidFill>
                  <a:srgbClr val="303336"/>
                </a:solidFill>
                <a:latin typeface="Consolas" panose="020B0609020204030204" pitchFamily="49" charset="0"/>
                <a:cs typeface="Consolas" panose="020B0609020204030204" pitchFamily="49" charset="0"/>
              </a:rPr>
              <a:t>(</a:t>
            </a:r>
            <a:r>
              <a:rPr lang="en-US" sz="800" dirty="0" smtClean="0">
                <a:solidFill>
                  <a:srgbClr val="101094"/>
                </a:solidFill>
                <a:latin typeface="Consolas" panose="020B0609020204030204" pitchFamily="49" charset="0"/>
                <a:cs typeface="Consolas" panose="020B0609020204030204" pitchFamily="49" charset="0"/>
              </a:rPr>
              <a:t>function</a:t>
            </a:r>
            <a:r>
              <a:rPr lang="en-US" sz="800" dirty="0" smtClean="0">
                <a:solidFill>
                  <a:srgbClr val="303336"/>
                </a:solidFill>
                <a:latin typeface="Consolas" panose="020B0609020204030204" pitchFamily="49" charset="0"/>
                <a:cs typeface="Consolas" panose="020B0609020204030204" pitchFamily="49" charset="0"/>
              </a:rPr>
              <a:t> </a:t>
            </a:r>
            <a:r>
              <a:rPr lang="en-US" sz="800" dirty="0">
                <a:solidFill>
                  <a:srgbClr val="303336"/>
                </a:solidFill>
                <a:latin typeface="Consolas" panose="020B0609020204030204" pitchFamily="49" charset="0"/>
                <a:cs typeface="Consolas" panose="020B0609020204030204" pitchFamily="49" charset="0"/>
              </a:rPr>
              <a:t>E() { log(</a:t>
            </a:r>
            <a:r>
              <a:rPr lang="en-US" sz="800" dirty="0">
                <a:solidFill>
                  <a:srgbClr val="7D2727"/>
                </a:solidFill>
                <a:latin typeface="Consolas" panose="020B0609020204030204" pitchFamily="49" charset="0"/>
                <a:cs typeface="Consolas" panose="020B0609020204030204" pitchFamily="49" charset="0"/>
              </a:rPr>
              <a:t>3</a:t>
            </a:r>
            <a:r>
              <a:rPr lang="en-US" sz="800" dirty="0">
                <a:solidFill>
                  <a:srgbClr val="303336"/>
                </a:solidFill>
                <a:latin typeface="Consolas" panose="020B0609020204030204" pitchFamily="49" charset="0"/>
                <a:cs typeface="Consolas" panose="020B0609020204030204" pitchFamily="49" charset="0"/>
              </a:rPr>
              <a:t>); }); </a:t>
            </a:r>
            <a:endParaRPr lang="en-US" sz="800" dirty="0" smtClean="0">
              <a:solidFill>
                <a:srgbClr val="303336"/>
              </a:solidFill>
              <a:latin typeface="Consolas" panose="020B0609020204030204" pitchFamily="49" charset="0"/>
              <a:cs typeface="Consolas" panose="020B0609020204030204" pitchFamily="49" charset="0"/>
            </a:endParaRPr>
          </a:p>
          <a:p>
            <a:r>
              <a:rPr lang="en-US" sz="800" dirty="0" smtClean="0">
                <a:solidFill>
                  <a:srgbClr val="303336"/>
                </a:solidFill>
                <a:latin typeface="Consolas" panose="020B0609020204030204" pitchFamily="49" charset="0"/>
                <a:cs typeface="Consolas" panose="020B0609020204030204" pitchFamily="49" charset="0"/>
              </a:rPr>
              <a:t>  }); </a:t>
            </a:r>
          </a:p>
          <a:p>
            <a:r>
              <a:rPr lang="en-US" sz="800" dirty="0">
                <a:solidFill>
                  <a:srgbClr val="303336"/>
                </a:solidFill>
                <a:latin typeface="Consolas" panose="020B0609020204030204" pitchFamily="49" charset="0"/>
                <a:cs typeface="Consolas" panose="020B0609020204030204" pitchFamily="49" charset="0"/>
              </a:rPr>
              <a:t> </a:t>
            </a:r>
            <a:r>
              <a:rPr lang="en-US" sz="800" dirty="0" smtClean="0">
                <a:solidFill>
                  <a:srgbClr val="303336"/>
                </a:solidFill>
                <a:latin typeface="Consolas" panose="020B0609020204030204" pitchFamily="49" charset="0"/>
                <a:cs typeface="Consolas" panose="020B0609020204030204" pitchFamily="49" charset="0"/>
              </a:rPr>
              <a:t> </a:t>
            </a:r>
            <a:r>
              <a:rPr lang="en-US" sz="800" dirty="0" err="1" smtClean="0">
                <a:solidFill>
                  <a:srgbClr val="303336"/>
                </a:solidFill>
                <a:latin typeface="Consolas" panose="020B0609020204030204" pitchFamily="49" charset="0"/>
                <a:cs typeface="Consolas" panose="020B0609020204030204" pitchFamily="49" charset="0"/>
              </a:rPr>
              <a:t>process.nextTick</a:t>
            </a:r>
            <a:r>
              <a:rPr lang="en-US" sz="800" dirty="0" smtClean="0">
                <a:solidFill>
                  <a:srgbClr val="303336"/>
                </a:solidFill>
                <a:latin typeface="Consolas" panose="020B0609020204030204" pitchFamily="49" charset="0"/>
                <a:cs typeface="Consolas" panose="020B0609020204030204" pitchFamily="49" charset="0"/>
              </a:rPr>
              <a:t>(</a:t>
            </a:r>
            <a:r>
              <a:rPr lang="en-US" sz="800" dirty="0" smtClean="0">
                <a:solidFill>
                  <a:srgbClr val="101094"/>
                </a:solidFill>
                <a:latin typeface="Consolas" panose="020B0609020204030204" pitchFamily="49" charset="0"/>
                <a:cs typeface="Consolas" panose="020B0609020204030204" pitchFamily="49" charset="0"/>
              </a:rPr>
              <a:t>function</a:t>
            </a:r>
            <a:r>
              <a:rPr lang="en-US" sz="800" dirty="0" smtClean="0">
                <a:solidFill>
                  <a:srgbClr val="303336"/>
                </a:solidFill>
                <a:latin typeface="Consolas" panose="020B0609020204030204" pitchFamily="49" charset="0"/>
                <a:cs typeface="Consolas" panose="020B0609020204030204" pitchFamily="49" charset="0"/>
              </a:rPr>
              <a:t> </a:t>
            </a:r>
            <a:r>
              <a:rPr lang="en-US" sz="800" dirty="0">
                <a:solidFill>
                  <a:srgbClr val="303336"/>
                </a:solidFill>
                <a:latin typeface="Consolas" panose="020B0609020204030204" pitchFamily="49" charset="0"/>
                <a:cs typeface="Consolas" panose="020B0609020204030204" pitchFamily="49" charset="0"/>
              </a:rPr>
              <a:t>C() { </a:t>
            </a:r>
            <a:endParaRPr lang="en-US" sz="800" dirty="0" smtClean="0">
              <a:solidFill>
                <a:srgbClr val="303336"/>
              </a:solidFill>
              <a:latin typeface="Consolas" panose="020B0609020204030204" pitchFamily="49" charset="0"/>
              <a:cs typeface="Consolas" panose="020B0609020204030204" pitchFamily="49" charset="0"/>
            </a:endParaRPr>
          </a:p>
          <a:p>
            <a:r>
              <a:rPr lang="en-US" sz="800" dirty="0">
                <a:solidFill>
                  <a:srgbClr val="303336"/>
                </a:solidFill>
                <a:latin typeface="Consolas" panose="020B0609020204030204" pitchFamily="49" charset="0"/>
                <a:cs typeface="Consolas" panose="020B0609020204030204" pitchFamily="49" charset="0"/>
              </a:rPr>
              <a:t> </a:t>
            </a:r>
            <a:r>
              <a:rPr lang="en-US" sz="800" dirty="0" smtClean="0">
                <a:solidFill>
                  <a:srgbClr val="303336"/>
                </a:solidFill>
                <a:latin typeface="Consolas" panose="020B0609020204030204" pitchFamily="49" charset="0"/>
                <a:cs typeface="Consolas" panose="020B0609020204030204" pitchFamily="49" charset="0"/>
              </a:rPr>
              <a:t>   log(</a:t>
            </a:r>
            <a:r>
              <a:rPr lang="en-US" sz="800" dirty="0" smtClean="0">
                <a:solidFill>
                  <a:srgbClr val="7D2727"/>
                </a:solidFill>
                <a:latin typeface="Consolas" panose="020B0609020204030204" pitchFamily="49" charset="0"/>
                <a:cs typeface="Consolas" panose="020B0609020204030204" pitchFamily="49" charset="0"/>
              </a:rPr>
              <a:t>4</a:t>
            </a:r>
            <a:r>
              <a:rPr lang="en-US" sz="800" dirty="0">
                <a:solidFill>
                  <a:srgbClr val="303336"/>
                </a:solidFill>
                <a:latin typeface="Consolas" panose="020B0609020204030204" pitchFamily="49" charset="0"/>
                <a:cs typeface="Consolas" panose="020B0609020204030204" pitchFamily="49" charset="0"/>
              </a:rPr>
              <a:t>); </a:t>
            </a:r>
            <a:endParaRPr lang="en-US" sz="800" dirty="0" smtClean="0">
              <a:solidFill>
                <a:srgbClr val="303336"/>
              </a:solidFill>
              <a:latin typeface="Consolas" panose="020B0609020204030204" pitchFamily="49" charset="0"/>
              <a:cs typeface="Consolas" panose="020B0609020204030204" pitchFamily="49" charset="0"/>
            </a:endParaRPr>
          </a:p>
          <a:p>
            <a:r>
              <a:rPr lang="en-US" sz="800" dirty="0">
                <a:solidFill>
                  <a:srgbClr val="303336"/>
                </a:solidFill>
                <a:latin typeface="Consolas" panose="020B0609020204030204" pitchFamily="49" charset="0"/>
                <a:cs typeface="Consolas" panose="020B0609020204030204" pitchFamily="49" charset="0"/>
              </a:rPr>
              <a:t> </a:t>
            </a:r>
            <a:r>
              <a:rPr lang="en-US" sz="800" dirty="0" smtClean="0">
                <a:solidFill>
                  <a:srgbClr val="303336"/>
                </a:solidFill>
                <a:latin typeface="Consolas" panose="020B0609020204030204" pitchFamily="49" charset="0"/>
                <a:cs typeface="Consolas" panose="020B0609020204030204" pitchFamily="49" charset="0"/>
              </a:rPr>
              <a:t>   </a:t>
            </a:r>
            <a:r>
              <a:rPr lang="en-US" sz="800" dirty="0" err="1" smtClean="0">
                <a:solidFill>
                  <a:srgbClr val="303336"/>
                </a:solidFill>
                <a:latin typeface="Consolas" panose="020B0609020204030204" pitchFamily="49" charset="0"/>
                <a:cs typeface="Consolas" panose="020B0609020204030204" pitchFamily="49" charset="0"/>
              </a:rPr>
              <a:t>process.nextTick</a:t>
            </a:r>
            <a:r>
              <a:rPr lang="en-US" sz="800" dirty="0" smtClean="0">
                <a:solidFill>
                  <a:srgbClr val="303336"/>
                </a:solidFill>
                <a:latin typeface="Consolas" panose="020B0609020204030204" pitchFamily="49" charset="0"/>
                <a:cs typeface="Consolas" panose="020B0609020204030204" pitchFamily="49" charset="0"/>
              </a:rPr>
              <a:t>(</a:t>
            </a:r>
            <a:r>
              <a:rPr lang="en-US" sz="800" dirty="0" smtClean="0">
                <a:solidFill>
                  <a:srgbClr val="101094"/>
                </a:solidFill>
                <a:latin typeface="Consolas" panose="020B0609020204030204" pitchFamily="49" charset="0"/>
                <a:cs typeface="Consolas" panose="020B0609020204030204" pitchFamily="49" charset="0"/>
              </a:rPr>
              <a:t>function</a:t>
            </a:r>
            <a:r>
              <a:rPr lang="en-US" sz="800" dirty="0" smtClean="0">
                <a:solidFill>
                  <a:srgbClr val="303336"/>
                </a:solidFill>
                <a:latin typeface="Consolas" panose="020B0609020204030204" pitchFamily="49" charset="0"/>
                <a:cs typeface="Consolas" panose="020B0609020204030204" pitchFamily="49" charset="0"/>
              </a:rPr>
              <a:t> </a:t>
            </a:r>
            <a:r>
              <a:rPr lang="en-US" sz="800" dirty="0">
                <a:solidFill>
                  <a:srgbClr val="303336"/>
                </a:solidFill>
                <a:latin typeface="Consolas" panose="020B0609020204030204" pitchFamily="49" charset="0"/>
                <a:cs typeface="Consolas" panose="020B0609020204030204" pitchFamily="49" charset="0"/>
              </a:rPr>
              <a:t>F() { log(</a:t>
            </a:r>
            <a:r>
              <a:rPr lang="en-US" sz="800" dirty="0">
                <a:solidFill>
                  <a:srgbClr val="7D2727"/>
                </a:solidFill>
                <a:latin typeface="Consolas" panose="020B0609020204030204" pitchFamily="49" charset="0"/>
                <a:cs typeface="Consolas" panose="020B0609020204030204" pitchFamily="49" charset="0"/>
              </a:rPr>
              <a:t>5</a:t>
            </a:r>
            <a:r>
              <a:rPr lang="en-US" sz="800" dirty="0">
                <a:solidFill>
                  <a:srgbClr val="303336"/>
                </a:solidFill>
                <a:latin typeface="Consolas" panose="020B0609020204030204" pitchFamily="49" charset="0"/>
                <a:cs typeface="Consolas" panose="020B0609020204030204" pitchFamily="49" charset="0"/>
              </a:rPr>
              <a:t>); }); </a:t>
            </a:r>
            <a:r>
              <a:rPr lang="en-US" sz="800" dirty="0" smtClean="0">
                <a:solidFill>
                  <a:srgbClr val="303336"/>
                </a:solidFill>
                <a:latin typeface="Consolas" panose="020B0609020204030204" pitchFamily="49" charset="0"/>
                <a:cs typeface="Consolas" panose="020B0609020204030204" pitchFamily="49" charset="0"/>
              </a:rPr>
              <a:t> </a:t>
            </a:r>
          </a:p>
          <a:p>
            <a:r>
              <a:rPr lang="en-US" sz="800" dirty="0">
                <a:solidFill>
                  <a:srgbClr val="303336"/>
                </a:solidFill>
                <a:latin typeface="Consolas" panose="020B0609020204030204" pitchFamily="49" charset="0"/>
                <a:cs typeface="Consolas" panose="020B0609020204030204" pitchFamily="49" charset="0"/>
              </a:rPr>
              <a:t> </a:t>
            </a:r>
            <a:r>
              <a:rPr lang="en-US" sz="800" dirty="0" smtClean="0">
                <a:solidFill>
                  <a:srgbClr val="303336"/>
                </a:solidFill>
                <a:latin typeface="Consolas" panose="020B0609020204030204" pitchFamily="49" charset="0"/>
                <a:cs typeface="Consolas" panose="020B0609020204030204" pitchFamily="49" charset="0"/>
              </a:rPr>
              <a:t>   </a:t>
            </a:r>
            <a:r>
              <a:rPr lang="en-US" sz="800" dirty="0" err="1" smtClean="0">
                <a:solidFill>
                  <a:srgbClr val="303336"/>
                </a:solidFill>
                <a:latin typeface="Consolas" panose="020B0609020204030204" pitchFamily="49" charset="0"/>
                <a:cs typeface="Consolas" panose="020B0609020204030204" pitchFamily="49" charset="0"/>
              </a:rPr>
              <a:t>process.nextTick</a:t>
            </a:r>
            <a:r>
              <a:rPr lang="en-US" sz="800" dirty="0" smtClean="0">
                <a:solidFill>
                  <a:srgbClr val="303336"/>
                </a:solidFill>
                <a:latin typeface="Consolas" panose="020B0609020204030204" pitchFamily="49" charset="0"/>
                <a:cs typeface="Consolas" panose="020B0609020204030204" pitchFamily="49" charset="0"/>
              </a:rPr>
              <a:t>(</a:t>
            </a:r>
            <a:r>
              <a:rPr lang="en-US" sz="800" dirty="0" smtClean="0">
                <a:solidFill>
                  <a:srgbClr val="101094"/>
                </a:solidFill>
                <a:latin typeface="Consolas" panose="020B0609020204030204" pitchFamily="49" charset="0"/>
                <a:cs typeface="Consolas" panose="020B0609020204030204" pitchFamily="49" charset="0"/>
              </a:rPr>
              <a:t>function</a:t>
            </a:r>
            <a:r>
              <a:rPr lang="en-US" sz="800" dirty="0" smtClean="0">
                <a:solidFill>
                  <a:srgbClr val="303336"/>
                </a:solidFill>
                <a:latin typeface="Consolas" panose="020B0609020204030204" pitchFamily="49" charset="0"/>
                <a:cs typeface="Consolas" panose="020B0609020204030204" pitchFamily="49" charset="0"/>
              </a:rPr>
              <a:t> </a:t>
            </a:r>
            <a:r>
              <a:rPr lang="en-US" sz="800" dirty="0">
                <a:solidFill>
                  <a:srgbClr val="303336"/>
                </a:solidFill>
                <a:latin typeface="Consolas" panose="020B0609020204030204" pitchFamily="49" charset="0"/>
                <a:cs typeface="Consolas" panose="020B0609020204030204" pitchFamily="49" charset="0"/>
              </a:rPr>
              <a:t>G() { log(</a:t>
            </a:r>
            <a:r>
              <a:rPr lang="en-US" sz="800" dirty="0">
                <a:solidFill>
                  <a:srgbClr val="7D2727"/>
                </a:solidFill>
                <a:latin typeface="Consolas" panose="020B0609020204030204" pitchFamily="49" charset="0"/>
                <a:cs typeface="Consolas" panose="020B0609020204030204" pitchFamily="49" charset="0"/>
              </a:rPr>
              <a:t>6</a:t>
            </a:r>
            <a:r>
              <a:rPr lang="en-US" sz="800" dirty="0">
                <a:solidFill>
                  <a:srgbClr val="303336"/>
                </a:solidFill>
                <a:latin typeface="Consolas" panose="020B0609020204030204" pitchFamily="49" charset="0"/>
                <a:cs typeface="Consolas" panose="020B0609020204030204" pitchFamily="49" charset="0"/>
              </a:rPr>
              <a:t>); }); </a:t>
            </a:r>
            <a:endParaRPr lang="en-US" sz="800" dirty="0" smtClean="0">
              <a:solidFill>
                <a:srgbClr val="303336"/>
              </a:solidFill>
              <a:latin typeface="Consolas" panose="020B0609020204030204" pitchFamily="49" charset="0"/>
              <a:cs typeface="Consolas" panose="020B0609020204030204" pitchFamily="49" charset="0"/>
            </a:endParaRPr>
          </a:p>
          <a:p>
            <a:r>
              <a:rPr lang="en-US" sz="800" dirty="0">
                <a:solidFill>
                  <a:srgbClr val="303336"/>
                </a:solidFill>
                <a:latin typeface="Consolas" panose="020B0609020204030204" pitchFamily="49" charset="0"/>
                <a:cs typeface="Consolas" panose="020B0609020204030204" pitchFamily="49" charset="0"/>
              </a:rPr>
              <a:t> </a:t>
            </a:r>
            <a:r>
              <a:rPr lang="en-US" sz="800" dirty="0" smtClean="0">
                <a:solidFill>
                  <a:srgbClr val="303336"/>
                </a:solidFill>
                <a:latin typeface="Consolas" panose="020B0609020204030204" pitchFamily="49" charset="0"/>
                <a:cs typeface="Consolas" panose="020B0609020204030204" pitchFamily="49" charset="0"/>
              </a:rPr>
              <a:t> }); </a:t>
            </a:r>
          </a:p>
          <a:p>
            <a:r>
              <a:rPr lang="en-US" sz="800" dirty="0" smtClean="0">
                <a:solidFill>
                  <a:srgbClr val="303336"/>
                </a:solidFill>
                <a:latin typeface="Consolas" panose="020B0609020204030204" pitchFamily="49" charset="0"/>
                <a:cs typeface="Consolas" panose="020B0609020204030204" pitchFamily="49" charset="0"/>
              </a:rPr>
              <a:t>}); </a:t>
            </a:r>
          </a:p>
          <a:p>
            <a:endParaRPr lang="en-US" sz="800" dirty="0">
              <a:solidFill>
                <a:srgbClr val="303336"/>
              </a:solidFill>
              <a:latin typeface="Consolas" panose="020B0609020204030204" pitchFamily="49" charset="0"/>
              <a:cs typeface="Consolas" panose="020B0609020204030204" pitchFamily="49" charset="0"/>
            </a:endParaRPr>
          </a:p>
          <a:p>
            <a:r>
              <a:rPr lang="en-US" sz="800" dirty="0" err="1" smtClean="0">
                <a:solidFill>
                  <a:srgbClr val="303336"/>
                </a:solidFill>
                <a:latin typeface="Consolas" panose="020B0609020204030204" pitchFamily="49" charset="0"/>
                <a:cs typeface="Consolas" panose="020B0609020204030204" pitchFamily="49" charset="0"/>
              </a:rPr>
              <a:t>setTimeout</a:t>
            </a:r>
            <a:r>
              <a:rPr lang="en-US" sz="800" dirty="0" smtClean="0">
                <a:solidFill>
                  <a:srgbClr val="303336"/>
                </a:solidFill>
                <a:latin typeface="Consolas" panose="020B0609020204030204" pitchFamily="49" charset="0"/>
                <a:cs typeface="Consolas" panose="020B0609020204030204" pitchFamily="49" charset="0"/>
              </a:rPr>
              <a:t>(</a:t>
            </a:r>
            <a:r>
              <a:rPr lang="en-US" sz="800" dirty="0" smtClean="0">
                <a:solidFill>
                  <a:srgbClr val="101094"/>
                </a:solidFill>
                <a:latin typeface="Consolas" panose="020B0609020204030204" pitchFamily="49" charset="0"/>
                <a:cs typeface="Consolas" panose="020B0609020204030204" pitchFamily="49" charset="0"/>
              </a:rPr>
              <a:t>function</a:t>
            </a:r>
            <a:r>
              <a:rPr lang="en-US" sz="800" dirty="0" smtClean="0">
                <a:solidFill>
                  <a:srgbClr val="303336"/>
                </a:solidFill>
                <a:latin typeface="Consolas" panose="020B0609020204030204" pitchFamily="49" charset="0"/>
                <a:cs typeface="Consolas" panose="020B0609020204030204" pitchFamily="49" charset="0"/>
              </a:rPr>
              <a:t> </a:t>
            </a:r>
            <a:r>
              <a:rPr lang="en-US" sz="800" dirty="0">
                <a:solidFill>
                  <a:srgbClr val="303336"/>
                </a:solidFill>
                <a:latin typeface="Consolas" panose="020B0609020204030204" pitchFamily="49" charset="0"/>
                <a:cs typeface="Consolas" panose="020B0609020204030204" pitchFamily="49" charset="0"/>
              </a:rPr>
              <a:t>timeout() { </a:t>
            </a:r>
            <a:endParaRPr lang="en-US" sz="800" dirty="0" smtClean="0">
              <a:solidFill>
                <a:srgbClr val="303336"/>
              </a:solidFill>
              <a:latin typeface="Consolas" panose="020B0609020204030204" pitchFamily="49" charset="0"/>
              <a:cs typeface="Consolas" panose="020B0609020204030204" pitchFamily="49" charset="0"/>
            </a:endParaRPr>
          </a:p>
          <a:p>
            <a:r>
              <a:rPr lang="en-US" sz="800" dirty="0" smtClean="0">
                <a:solidFill>
                  <a:srgbClr val="303336"/>
                </a:solidFill>
                <a:latin typeface="Consolas" panose="020B0609020204030204" pitchFamily="49" charset="0"/>
                <a:cs typeface="Consolas" panose="020B0609020204030204" pitchFamily="49" charset="0"/>
              </a:rPr>
              <a:t>  </a:t>
            </a:r>
            <a:r>
              <a:rPr lang="en-US" sz="800" dirty="0" err="1" smtClean="0">
                <a:solidFill>
                  <a:srgbClr val="303336"/>
                </a:solidFill>
                <a:latin typeface="Consolas" panose="020B0609020204030204" pitchFamily="49" charset="0"/>
                <a:cs typeface="Consolas" panose="020B0609020204030204" pitchFamily="49" charset="0"/>
              </a:rPr>
              <a:t>console.log</a:t>
            </a:r>
            <a:r>
              <a:rPr lang="en-US" sz="800" dirty="0">
                <a:solidFill>
                  <a:srgbClr val="303336"/>
                </a:solidFill>
                <a:latin typeface="Consolas" panose="020B0609020204030204" pitchFamily="49" charset="0"/>
                <a:cs typeface="Consolas" panose="020B0609020204030204" pitchFamily="49" charset="0"/>
              </a:rPr>
              <a:t>(</a:t>
            </a:r>
            <a:r>
              <a:rPr lang="en-US" sz="800" dirty="0">
                <a:solidFill>
                  <a:srgbClr val="7D2727"/>
                </a:solidFill>
                <a:latin typeface="Consolas" panose="020B0609020204030204" pitchFamily="49" charset="0"/>
                <a:cs typeface="Consolas" panose="020B0609020204030204" pitchFamily="49" charset="0"/>
              </a:rPr>
              <a:t>'TIMEOUT FIRED'</a:t>
            </a:r>
            <a:r>
              <a:rPr lang="en-US" sz="800" dirty="0">
                <a:solidFill>
                  <a:srgbClr val="303336"/>
                </a:solidFill>
                <a:latin typeface="Consolas" panose="020B0609020204030204" pitchFamily="49" charset="0"/>
                <a:cs typeface="Consolas" panose="020B0609020204030204" pitchFamily="49" charset="0"/>
              </a:rPr>
              <a:t>); </a:t>
            </a:r>
            <a:endParaRPr lang="en-US" sz="800" dirty="0" smtClean="0">
              <a:solidFill>
                <a:srgbClr val="303336"/>
              </a:solidFill>
              <a:latin typeface="Consolas" panose="020B0609020204030204" pitchFamily="49" charset="0"/>
              <a:cs typeface="Consolas" panose="020B0609020204030204" pitchFamily="49" charset="0"/>
            </a:endParaRPr>
          </a:p>
          <a:p>
            <a:r>
              <a:rPr lang="en-US" sz="800" dirty="0" smtClean="0">
                <a:solidFill>
                  <a:srgbClr val="303336"/>
                </a:solidFill>
                <a:latin typeface="Consolas" panose="020B0609020204030204" pitchFamily="49" charset="0"/>
                <a:cs typeface="Consolas" panose="020B0609020204030204" pitchFamily="49" charset="0"/>
              </a:rPr>
              <a:t>}, </a:t>
            </a:r>
            <a:r>
              <a:rPr lang="en-US" sz="800" dirty="0">
                <a:solidFill>
                  <a:srgbClr val="7D2727"/>
                </a:solidFill>
                <a:latin typeface="Consolas" panose="020B0609020204030204" pitchFamily="49" charset="0"/>
                <a:cs typeface="Consolas" panose="020B0609020204030204" pitchFamily="49" charset="0"/>
              </a:rPr>
              <a:t>0</a:t>
            </a:r>
            <a:r>
              <a:rPr lang="en-US" sz="800" dirty="0">
                <a:solidFill>
                  <a:srgbClr val="303336"/>
                </a:solidFill>
                <a:latin typeface="Consolas" panose="020B0609020204030204" pitchFamily="49" charset="0"/>
                <a:cs typeface="Consolas" panose="020B0609020204030204" pitchFamily="49" charset="0"/>
              </a:rPr>
              <a:t>) </a:t>
            </a:r>
            <a:endParaRPr lang="en-US" sz="800" dirty="0" smtClean="0">
              <a:solidFill>
                <a:srgbClr val="303336"/>
              </a:solidFill>
              <a:latin typeface="Consolas" panose="020B0609020204030204" pitchFamily="49" charset="0"/>
              <a:cs typeface="Consolas" panose="020B0609020204030204" pitchFamily="49" charset="0"/>
            </a:endParaRPr>
          </a:p>
          <a:p>
            <a:endParaRPr lang="en-US" sz="800" dirty="0">
              <a:solidFill>
                <a:srgbClr val="303336"/>
              </a:solidFill>
              <a:latin typeface="Consolas" panose="020B0609020204030204" pitchFamily="49" charset="0"/>
              <a:cs typeface="Consolas" panose="020B0609020204030204" pitchFamily="49" charset="0"/>
            </a:endParaRPr>
          </a:p>
          <a:p>
            <a:r>
              <a:rPr lang="en-US" sz="800" dirty="0" smtClean="0">
                <a:solidFill>
                  <a:srgbClr val="858C93"/>
                </a:solidFill>
                <a:latin typeface="Consolas" panose="020B0609020204030204" pitchFamily="49" charset="0"/>
                <a:cs typeface="Consolas" panose="020B0609020204030204" pitchFamily="49" charset="0"/>
              </a:rPr>
              <a:t>// </a:t>
            </a:r>
            <a:r>
              <a:rPr lang="en-US" sz="800" dirty="0">
                <a:solidFill>
                  <a:srgbClr val="858C93"/>
                </a:solidFill>
                <a:latin typeface="Consolas" panose="020B0609020204030204" pitchFamily="49" charset="0"/>
                <a:cs typeface="Consolas" panose="020B0609020204030204" pitchFamily="49" charset="0"/>
              </a:rPr>
              <a:t>1 4 2 3 5 6 'TIMEOUT </a:t>
            </a:r>
            <a:r>
              <a:rPr lang="en-US" sz="800" dirty="0" smtClean="0">
                <a:solidFill>
                  <a:srgbClr val="858C93"/>
                </a:solidFill>
                <a:latin typeface="Consolas" panose="020B0609020204030204" pitchFamily="49" charset="0"/>
                <a:cs typeface="Consolas" panose="020B0609020204030204" pitchFamily="49" charset="0"/>
              </a:rPr>
              <a:t>FIRED‘</a:t>
            </a:r>
          </a:p>
          <a:p>
            <a:endParaRPr lang="en-US" sz="800" dirty="0" smtClean="0">
              <a:solidFill>
                <a:srgbClr val="858C93"/>
              </a:solidFill>
              <a:latin typeface="Consolas" panose="020B0609020204030204" pitchFamily="49" charset="0"/>
              <a:cs typeface="Consolas" panose="020B0609020204030204" pitchFamily="49" charset="0"/>
            </a:endParaRPr>
          </a:p>
          <a:p>
            <a:endParaRPr lang="en-US" sz="800" dirty="0" smtClean="0">
              <a:solidFill>
                <a:srgbClr val="858C93"/>
              </a:solidFill>
              <a:latin typeface="Consolas" panose="020B0609020204030204" pitchFamily="49" charset="0"/>
              <a:cs typeface="Consolas" panose="020B0609020204030204" pitchFamily="49" charset="0"/>
            </a:endParaRPr>
          </a:p>
        </p:txBody>
      </p:sp>
      <p:sp>
        <p:nvSpPr>
          <p:cNvPr id="7" name="TextBox 6"/>
          <p:cNvSpPr txBox="1"/>
          <p:nvPr/>
        </p:nvSpPr>
        <p:spPr>
          <a:xfrm>
            <a:off x="176841" y="3439246"/>
            <a:ext cx="8784279" cy="1323439"/>
          </a:xfrm>
          <a:prstGeom prst="rect">
            <a:avLst/>
          </a:prstGeom>
          <a:noFill/>
        </p:spPr>
        <p:txBody>
          <a:bodyPr wrap="square" rtlCol="0" anchor="t">
            <a:spAutoFit/>
          </a:bodyPr>
          <a:lstStyle/>
          <a:p>
            <a:r>
              <a:rPr lang="en-US" sz="1000" dirty="0" smtClean="0">
                <a:latin typeface="Consolas" charset="0"/>
                <a:ea typeface="Consolas" charset="0"/>
                <a:cs typeface="Consolas" charset="0"/>
              </a:rPr>
              <a:t>-</a:t>
            </a:r>
            <a:r>
              <a:rPr lang="en-US" sz="1000" dirty="0" smtClean="0">
                <a:solidFill>
                  <a:srgbClr val="00B0F0"/>
                </a:solidFill>
                <a:latin typeface="Consolas" charset="0"/>
                <a:ea typeface="Consolas" charset="0"/>
                <a:cs typeface="Consolas" charset="0"/>
              </a:rPr>
              <a:t> </a:t>
            </a:r>
            <a:r>
              <a:rPr lang="en-US" sz="1000" dirty="0" err="1" smtClean="0">
                <a:solidFill>
                  <a:srgbClr val="00B0F0"/>
                </a:solidFill>
                <a:latin typeface="Consolas" charset="0"/>
                <a:ea typeface="Consolas" charset="0"/>
                <a:cs typeface="Consolas" charset="0"/>
              </a:rPr>
              <a:t>setImmediate</a:t>
            </a:r>
            <a:r>
              <a:rPr lang="en-US" sz="1000" dirty="0" err="1" smtClean="0">
                <a:latin typeface="Consolas" charset="0"/>
                <a:ea typeface="Consolas" charset="0"/>
                <a:cs typeface="Consolas" charset="0"/>
              </a:rPr>
              <a:t>'s</a:t>
            </a:r>
            <a:r>
              <a:rPr lang="en-US" sz="1000" dirty="0" smtClean="0">
                <a:latin typeface="Consolas" charset="0"/>
                <a:ea typeface="Consolas" charset="0"/>
                <a:cs typeface="Consolas" charset="0"/>
              </a:rPr>
              <a:t> </a:t>
            </a:r>
            <a:r>
              <a:rPr lang="en-US" sz="1000" dirty="0">
                <a:latin typeface="Consolas" charset="0"/>
                <a:ea typeface="Consolas" charset="0"/>
                <a:cs typeface="Consolas" charset="0"/>
              </a:rPr>
              <a:t>callback is queued </a:t>
            </a:r>
            <a:r>
              <a:rPr lang="en-US" sz="1000" b="1" dirty="0">
                <a:latin typeface="Consolas" charset="0"/>
                <a:ea typeface="Consolas" charset="0"/>
                <a:cs typeface="Consolas" charset="0"/>
              </a:rPr>
              <a:t>after</a:t>
            </a:r>
            <a:r>
              <a:rPr lang="en-US" sz="1000" dirty="0">
                <a:latin typeface="Consolas" charset="0"/>
                <a:ea typeface="Consolas" charset="0"/>
                <a:cs typeface="Consolas" charset="0"/>
              </a:rPr>
              <a:t> I/O callbacks – one callback per iteration, while </a:t>
            </a:r>
            <a:r>
              <a:rPr lang="en-US" sz="1000" dirty="0" err="1">
                <a:solidFill>
                  <a:srgbClr val="00B0F0"/>
                </a:solidFill>
                <a:latin typeface="Consolas" charset="0"/>
                <a:ea typeface="Consolas" charset="0"/>
                <a:cs typeface="Consolas" charset="0"/>
              </a:rPr>
              <a:t>nextTick</a:t>
            </a:r>
            <a:r>
              <a:rPr lang="en-US" sz="1000" dirty="0" err="1">
                <a:latin typeface="Consolas" charset="0"/>
                <a:ea typeface="Consolas" charset="0"/>
                <a:cs typeface="Consolas" charset="0"/>
              </a:rPr>
              <a:t>'s</a:t>
            </a:r>
            <a:r>
              <a:rPr lang="en-US" sz="1000" dirty="0">
                <a:latin typeface="Consolas" charset="0"/>
                <a:ea typeface="Consolas" charset="0"/>
                <a:cs typeface="Consolas" charset="0"/>
              </a:rPr>
              <a:t> callbacks are queued to execute </a:t>
            </a:r>
            <a:r>
              <a:rPr lang="en-US" sz="1000" b="1" dirty="0">
                <a:latin typeface="Consolas" charset="0"/>
                <a:ea typeface="Consolas" charset="0"/>
                <a:cs typeface="Consolas" charset="0"/>
              </a:rPr>
              <a:t>before</a:t>
            </a:r>
            <a:r>
              <a:rPr lang="en-US" sz="1000" dirty="0">
                <a:latin typeface="Consolas" charset="0"/>
                <a:ea typeface="Consolas" charset="0"/>
                <a:cs typeface="Consolas" charset="0"/>
              </a:rPr>
              <a:t> I/O callbacks in the order that they were queued</a:t>
            </a:r>
            <a:r>
              <a:rPr lang="en-US" sz="1000" dirty="0" smtClean="0">
                <a:latin typeface="Consolas" charset="0"/>
                <a:ea typeface="Consolas" charset="0"/>
                <a:cs typeface="Consolas" charset="0"/>
              </a:rPr>
              <a:t>.</a:t>
            </a:r>
            <a:endParaRPr lang="en-US" sz="1200" dirty="0">
              <a:solidFill>
                <a:schemeClr val="tx2">
                  <a:lumMod val="50000"/>
                </a:schemeClr>
              </a:solidFill>
              <a:latin typeface="Consolas" charset="0"/>
              <a:ea typeface="Consolas" charset="0"/>
              <a:cs typeface="Consolas" charset="0"/>
            </a:endParaRPr>
          </a:p>
          <a:p>
            <a:r>
              <a:rPr lang="en-US" sz="1000" dirty="0" smtClean="0">
                <a:latin typeface="Consolas" charset="0"/>
                <a:ea typeface="Consolas" charset="0"/>
                <a:cs typeface="Consolas" charset="0"/>
              </a:rPr>
              <a:t>- the </a:t>
            </a:r>
            <a:r>
              <a:rPr lang="en-US" sz="1000" dirty="0" err="1">
                <a:solidFill>
                  <a:srgbClr val="00B0F0"/>
                </a:solidFill>
                <a:latin typeface="Consolas" charset="0"/>
                <a:ea typeface="Consolas" charset="0"/>
                <a:cs typeface="Consolas" charset="0"/>
              </a:rPr>
              <a:t>nextTickQueue</a:t>
            </a:r>
            <a:r>
              <a:rPr lang="en-US" sz="1000" dirty="0">
                <a:solidFill>
                  <a:srgbClr val="00B0F0"/>
                </a:solidFill>
                <a:latin typeface="Consolas" charset="0"/>
                <a:ea typeface="Consolas" charset="0"/>
                <a:cs typeface="Consolas" charset="0"/>
              </a:rPr>
              <a:t> </a:t>
            </a:r>
            <a:r>
              <a:rPr lang="en-US" sz="1000" dirty="0">
                <a:latin typeface="Consolas" charset="0"/>
                <a:ea typeface="Consolas" charset="0"/>
                <a:cs typeface="Consolas" charset="0"/>
              </a:rPr>
              <a:t>will be processed after the current operation completes, regardless of the current phase of the event </a:t>
            </a:r>
            <a:r>
              <a:rPr lang="en-US" sz="1000" dirty="0" smtClean="0">
                <a:latin typeface="Consolas" charset="0"/>
                <a:ea typeface="Consolas" charset="0"/>
                <a:cs typeface="Consolas" charset="0"/>
              </a:rPr>
              <a:t>loop</a:t>
            </a:r>
            <a:endParaRPr lang="en-US" sz="1000" dirty="0">
              <a:solidFill>
                <a:schemeClr val="tx2">
                  <a:lumMod val="50000"/>
                </a:schemeClr>
              </a:solidFill>
              <a:latin typeface="Consolas" charset="0"/>
              <a:ea typeface="Consolas" charset="0"/>
              <a:cs typeface="Consolas" charset="0"/>
            </a:endParaRPr>
          </a:p>
          <a:p>
            <a:r>
              <a:rPr lang="en-US" sz="1000" dirty="0" smtClean="0">
                <a:latin typeface="Consolas" charset="0"/>
                <a:ea typeface="Consolas" charset="0"/>
                <a:cs typeface="Consolas" charset="0"/>
              </a:rPr>
              <a:t>- the </a:t>
            </a:r>
            <a:r>
              <a:rPr lang="en-US" sz="1000" dirty="0">
                <a:latin typeface="Consolas" charset="0"/>
                <a:ea typeface="Consolas" charset="0"/>
                <a:cs typeface="Consolas" charset="0"/>
              </a:rPr>
              <a:t>event loop maintain multiple queues and check queue is just one of them</a:t>
            </a:r>
            <a:r>
              <a:rPr lang="en-US" sz="1000" dirty="0" smtClean="0">
                <a:latin typeface="Consolas" charset="0"/>
                <a:ea typeface="Consolas" charset="0"/>
                <a:cs typeface="Consolas" charset="0"/>
              </a:rPr>
              <a:t>, the </a:t>
            </a:r>
            <a:r>
              <a:rPr lang="en-US" sz="1000" dirty="0">
                <a:latin typeface="Consolas" charset="0"/>
                <a:ea typeface="Consolas" charset="0"/>
                <a:cs typeface="Consolas" charset="0"/>
              </a:rPr>
              <a:t>node will decide which queue to use based on some </a:t>
            </a:r>
            <a:r>
              <a:rPr lang="en-US" sz="1000" dirty="0" smtClean="0">
                <a:latin typeface="Consolas" charset="0"/>
                <a:ea typeface="Consolas" charset="0"/>
                <a:cs typeface="Consolas" charset="0"/>
              </a:rPr>
              <a:t>rules with</a:t>
            </a:r>
            <a:r>
              <a:rPr lang="en-US" sz="1000" dirty="0">
                <a:latin typeface="Consolas" charset="0"/>
                <a:ea typeface="Consolas" charset="0"/>
                <a:cs typeface="Consolas" charset="0"/>
              </a:rPr>
              <a:t> </a:t>
            </a:r>
            <a:r>
              <a:rPr lang="en-US" sz="1000" dirty="0" err="1">
                <a:solidFill>
                  <a:srgbClr val="00B0F0"/>
                </a:solidFill>
                <a:latin typeface="Consolas" charset="0"/>
                <a:ea typeface="Consolas" charset="0"/>
                <a:cs typeface="Consolas" charset="0"/>
              </a:rPr>
              <a:t>process.nextTick</a:t>
            </a:r>
            <a:r>
              <a:rPr lang="en-US" sz="1000" dirty="0">
                <a:latin typeface="Consolas" charset="0"/>
                <a:ea typeface="Consolas" charset="0"/>
                <a:cs typeface="Consolas" charset="0"/>
              </a:rPr>
              <a:t> however</a:t>
            </a:r>
            <a:r>
              <a:rPr lang="en-US" sz="1000" dirty="0" smtClean="0">
                <a:latin typeface="Consolas" charset="0"/>
                <a:ea typeface="Consolas" charset="0"/>
                <a:cs typeface="Consolas" charset="0"/>
              </a:rPr>
              <a:t>, it </a:t>
            </a:r>
            <a:r>
              <a:rPr lang="en-US" sz="1000" dirty="0">
                <a:latin typeface="Consolas" charset="0"/>
                <a:ea typeface="Consolas" charset="0"/>
                <a:cs typeface="Consolas" charset="0"/>
              </a:rPr>
              <a:t>is sort of bypassing all the rule and execute the callback in </a:t>
            </a:r>
            <a:r>
              <a:rPr lang="en-US" sz="1000" dirty="0" err="1">
                <a:solidFill>
                  <a:srgbClr val="00B0F0"/>
                </a:solidFill>
                <a:latin typeface="Consolas" charset="0"/>
                <a:ea typeface="Consolas" charset="0"/>
                <a:cs typeface="Consolas" charset="0"/>
              </a:rPr>
              <a:t>nextTick</a:t>
            </a:r>
            <a:r>
              <a:rPr lang="en-US" sz="1000" dirty="0">
                <a:latin typeface="Consolas" charset="0"/>
                <a:ea typeface="Consolas" charset="0"/>
                <a:cs typeface="Consolas" charset="0"/>
              </a:rPr>
              <a:t> </a:t>
            </a:r>
            <a:r>
              <a:rPr lang="en-US" sz="1000" dirty="0" smtClean="0">
                <a:latin typeface="Consolas" charset="0"/>
                <a:ea typeface="Consolas" charset="0"/>
                <a:cs typeface="Consolas" charset="0"/>
              </a:rPr>
              <a:t>immediately.</a:t>
            </a:r>
            <a:endParaRPr lang="en-US" sz="1000" dirty="0">
              <a:latin typeface="Consolas" charset="0"/>
              <a:ea typeface="Consolas" charset="0"/>
              <a:cs typeface="Consolas" charset="0"/>
            </a:endParaRPr>
          </a:p>
          <a:p>
            <a:endParaRPr lang="en-US" sz="1000" dirty="0">
              <a:solidFill>
                <a:schemeClr val="tx2">
                  <a:lumMod val="50000"/>
                </a:schemeClr>
              </a:solidFill>
              <a:latin typeface="+mn-lt"/>
            </a:endParaRPr>
          </a:p>
        </p:txBody>
      </p:sp>
      <p:sp>
        <p:nvSpPr>
          <p:cNvPr id="8" name="TextBox 7"/>
          <p:cNvSpPr txBox="1"/>
          <p:nvPr/>
        </p:nvSpPr>
        <p:spPr>
          <a:xfrm>
            <a:off x="4401459" y="1762775"/>
            <a:ext cx="415499" cy="369332"/>
          </a:xfrm>
          <a:prstGeom prst="rect">
            <a:avLst/>
          </a:prstGeom>
          <a:noFill/>
        </p:spPr>
        <p:txBody>
          <a:bodyPr wrap="none" rtlCol="0">
            <a:spAutoFit/>
          </a:bodyPr>
          <a:lstStyle/>
          <a:p>
            <a:pPr algn="ctr"/>
            <a:r>
              <a:rPr lang="en-US" smtClean="0">
                <a:latin typeface="+mn-lt"/>
              </a:rPr>
              <a:t>vs</a:t>
            </a:r>
            <a:endParaRPr lang="en-US" dirty="0" err="1" smtClean="0">
              <a:latin typeface="+mn-lt"/>
            </a:endParaRPr>
          </a:p>
        </p:txBody>
      </p:sp>
    </p:spTree>
    <p:extLst>
      <p:ext uri="{BB962C8B-B14F-4D97-AF65-F5344CB8AC3E}">
        <p14:creationId xmlns:p14="http://schemas.microsoft.com/office/powerpoint/2010/main" val="484314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27</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176841" y="194816"/>
            <a:ext cx="8784279" cy="677108"/>
          </a:xfrm>
          <a:prstGeom prst="rect">
            <a:avLst/>
          </a:prstGeom>
          <a:noFill/>
        </p:spPr>
        <p:txBody>
          <a:bodyPr wrap="square" rtlCol="0">
            <a:spAutoFit/>
          </a:bodyPr>
          <a:lstStyle/>
          <a:p>
            <a:pPr algn="ctr"/>
            <a:r>
              <a:rPr lang="en-US" sz="1400" dirty="0" smtClean="0">
                <a:latin typeface="Adobe Gothic Std B" panose="020B0800000000000000" pitchFamily="34" charset="-128"/>
                <a:ea typeface="Adobe Gothic Std B" panose="020B0800000000000000" pitchFamily="34" charset="-128"/>
              </a:rPr>
              <a:t>Use case: </a:t>
            </a:r>
            <a:r>
              <a:rPr lang="en-US" sz="1400" dirty="0" err="1" smtClean="0">
                <a:solidFill>
                  <a:schemeClr val="accent1"/>
                </a:solidFill>
                <a:latin typeface="Adobe Gothic Std B" panose="020B0800000000000000" pitchFamily="34" charset="-128"/>
                <a:ea typeface="Adobe Gothic Std B" panose="020B0800000000000000" pitchFamily="34" charset="-128"/>
              </a:rPr>
              <a:t>process.nextTick</a:t>
            </a:r>
            <a:r>
              <a:rPr lang="en-US" sz="1400" dirty="0" smtClean="0">
                <a:latin typeface="Adobe Gothic Std B" panose="020B0800000000000000" pitchFamily="34" charset="-128"/>
                <a:ea typeface="Adobe Gothic Std B" panose="020B0800000000000000" pitchFamily="34" charset="-128"/>
              </a:rPr>
              <a:t>()</a:t>
            </a:r>
            <a:endParaRPr lang="en-US" sz="1200" dirty="0" smtClean="0">
              <a:solidFill>
                <a:schemeClr val="tx2">
                  <a:lumMod val="50000"/>
                </a:schemeClr>
              </a:solidFill>
              <a:latin typeface="Adobe Gothic Std B" panose="020B0800000000000000" pitchFamily="34" charset="-128"/>
              <a:ea typeface="Adobe Gothic Std B" panose="020B0800000000000000" pitchFamily="34" charset="-128"/>
            </a:endParaRPr>
          </a:p>
          <a:p>
            <a:endParaRPr lang="en-US" sz="1200" dirty="0" smtClean="0">
              <a:solidFill>
                <a:schemeClr val="tx2">
                  <a:lumMod val="50000"/>
                </a:schemeClr>
              </a:solidFill>
              <a:latin typeface="+mn-lt"/>
            </a:endParaRPr>
          </a:p>
          <a:p>
            <a:endParaRPr lang="en-US" sz="1200" dirty="0">
              <a:solidFill>
                <a:schemeClr val="tx2">
                  <a:lumMod val="50000"/>
                </a:schemeClr>
              </a:solidFill>
              <a:latin typeface="+mn-lt"/>
            </a:endParaRPr>
          </a:p>
        </p:txBody>
      </p:sp>
      <p:sp>
        <p:nvSpPr>
          <p:cNvPr id="4" name="TextBox 3"/>
          <p:cNvSpPr txBox="1"/>
          <p:nvPr/>
        </p:nvSpPr>
        <p:spPr>
          <a:xfrm>
            <a:off x="1948101" y="675742"/>
            <a:ext cx="5537093" cy="36009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err="1">
                <a:solidFill>
                  <a:srgbClr val="A71D5D"/>
                </a:solidFill>
                <a:latin typeface="Consolas" charset="0"/>
                <a:ea typeface="Consolas" charset="0"/>
                <a:cs typeface="Consolas" charset="0"/>
              </a:rPr>
              <a:t>const</a:t>
            </a:r>
            <a:r>
              <a:rPr lang="en-US" sz="1200" dirty="0">
                <a:latin typeface="Consolas" charset="0"/>
                <a:ea typeface="Consolas" charset="0"/>
                <a:cs typeface="Consolas" charset="0"/>
              </a:rPr>
              <a:t> </a:t>
            </a:r>
            <a:r>
              <a:rPr lang="en-US" sz="1200" dirty="0" err="1">
                <a:solidFill>
                  <a:srgbClr val="0086B3"/>
                </a:solidFill>
                <a:latin typeface="Consolas" charset="0"/>
                <a:ea typeface="Consolas" charset="0"/>
                <a:cs typeface="Consolas" charset="0"/>
              </a:rPr>
              <a:t>EventEmitter</a:t>
            </a:r>
            <a:r>
              <a:rPr lang="en-US" sz="1200" dirty="0">
                <a:latin typeface="Consolas" charset="0"/>
                <a:ea typeface="Consolas" charset="0"/>
                <a:cs typeface="Consolas" charset="0"/>
              </a:rPr>
              <a:t> </a:t>
            </a:r>
            <a:r>
              <a:rPr lang="en-US" sz="1200" dirty="0">
                <a:solidFill>
                  <a:srgbClr val="A71D5D"/>
                </a:solidFill>
                <a:latin typeface="Consolas" charset="0"/>
                <a:ea typeface="Consolas" charset="0"/>
                <a:cs typeface="Consolas" charset="0"/>
              </a:rPr>
              <a:t>=</a:t>
            </a:r>
            <a:r>
              <a:rPr lang="en-US" sz="1200" dirty="0">
                <a:latin typeface="Consolas" charset="0"/>
                <a:ea typeface="Consolas" charset="0"/>
                <a:cs typeface="Consolas" charset="0"/>
              </a:rPr>
              <a:t> </a:t>
            </a:r>
            <a:r>
              <a:rPr lang="en-US" sz="1200" dirty="0">
                <a:solidFill>
                  <a:srgbClr val="0086B3"/>
                </a:solidFill>
                <a:latin typeface="Consolas" charset="0"/>
                <a:ea typeface="Consolas" charset="0"/>
                <a:cs typeface="Consolas" charset="0"/>
              </a:rPr>
              <a:t>require</a:t>
            </a:r>
            <a:r>
              <a:rPr lang="en-US" sz="1200" dirty="0">
                <a:latin typeface="Consolas" charset="0"/>
                <a:ea typeface="Consolas" charset="0"/>
                <a:cs typeface="Consolas" charset="0"/>
              </a:rPr>
              <a:t>(</a:t>
            </a:r>
            <a:r>
              <a:rPr lang="en-US" sz="1200" dirty="0">
                <a:solidFill>
                  <a:srgbClr val="183691"/>
                </a:solidFill>
                <a:latin typeface="Consolas" charset="0"/>
                <a:ea typeface="Consolas" charset="0"/>
                <a:cs typeface="Consolas" charset="0"/>
              </a:rPr>
              <a:t>'events'</a:t>
            </a:r>
            <a:r>
              <a:rPr lang="en-US" sz="1200" dirty="0">
                <a:latin typeface="Consolas" charset="0"/>
                <a:ea typeface="Consolas" charset="0"/>
                <a:cs typeface="Consolas" charset="0"/>
              </a:rPr>
              <a:t>); </a:t>
            </a:r>
          </a:p>
          <a:p>
            <a:r>
              <a:rPr lang="en-US" sz="1200" dirty="0" err="1">
                <a:solidFill>
                  <a:srgbClr val="A71D5D"/>
                </a:solidFill>
                <a:latin typeface="Consolas" charset="0"/>
                <a:ea typeface="Consolas" charset="0"/>
                <a:cs typeface="Consolas" charset="0"/>
              </a:rPr>
              <a:t>const</a:t>
            </a:r>
            <a:r>
              <a:rPr lang="en-US" sz="1200" dirty="0">
                <a:latin typeface="Consolas" charset="0"/>
                <a:ea typeface="Consolas" charset="0"/>
                <a:cs typeface="Consolas" charset="0"/>
              </a:rPr>
              <a:t> </a:t>
            </a:r>
            <a:r>
              <a:rPr lang="en-US" sz="1200" dirty="0" err="1">
                <a:solidFill>
                  <a:srgbClr val="0086B3"/>
                </a:solidFill>
                <a:latin typeface="Consolas" charset="0"/>
                <a:ea typeface="Consolas" charset="0"/>
                <a:cs typeface="Consolas" charset="0"/>
              </a:rPr>
              <a:t>util</a:t>
            </a:r>
            <a:r>
              <a:rPr lang="en-US" sz="1200" dirty="0">
                <a:latin typeface="Consolas" charset="0"/>
                <a:ea typeface="Consolas" charset="0"/>
                <a:cs typeface="Consolas" charset="0"/>
              </a:rPr>
              <a:t> </a:t>
            </a:r>
            <a:r>
              <a:rPr lang="en-US" sz="1200" dirty="0">
                <a:solidFill>
                  <a:srgbClr val="A71D5D"/>
                </a:solidFill>
                <a:latin typeface="Consolas" charset="0"/>
                <a:ea typeface="Consolas" charset="0"/>
                <a:cs typeface="Consolas" charset="0"/>
              </a:rPr>
              <a:t>=</a:t>
            </a:r>
            <a:r>
              <a:rPr lang="en-US" sz="1200" dirty="0">
                <a:latin typeface="Consolas" charset="0"/>
                <a:ea typeface="Consolas" charset="0"/>
                <a:cs typeface="Consolas" charset="0"/>
              </a:rPr>
              <a:t> </a:t>
            </a:r>
            <a:r>
              <a:rPr lang="en-US" sz="1200" dirty="0">
                <a:solidFill>
                  <a:srgbClr val="0086B3"/>
                </a:solidFill>
                <a:latin typeface="Consolas" charset="0"/>
                <a:ea typeface="Consolas" charset="0"/>
                <a:cs typeface="Consolas" charset="0"/>
              </a:rPr>
              <a:t>require</a:t>
            </a:r>
            <a:r>
              <a:rPr lang="en-US" sz="1200" dirty="0">
                <a:latin typeface="Consolas" charset="0"/>
                <a:ea typeface="Consolas" charset="0"/>
                <a:cs typeface="Consolas" charset="0"/>
              </a:rPr>
              <a:t>(</a:t>
            </a:r>
            <a:r>
              <a:rPr lang="en-US" sz="1200" dirty="0">
                <a:solidFill>
                  <a:srgbClr val="183691"/>
                </a:solidFill>
                <a:latin typeface="Consolas" charset="0"/>
                <a:ea typeface="Consolas" charset="0"/>
                <a:cs typeface="Consolas" charset="0"/>
              </a:rPr>
              <a:t>'</a:t>
            </a:r>
            <a:r>
              <a:rPr lang="en-US" sz="1200" dirty="0" err="1">
                <a:solidFill>
                  <a:srgbClr val="183691"/>
                </a:solidFill>
                <a:latin typeface="Consolas" charset="0"/>
                <a:ea typeface="Consolas" charset="0"/>
                <a:cs typeface="Consolas" charset="0"/>
              </a:rPr>
              <a:t>util</a:t>
            </a:r>
            <a:r>
              <a:rPr lang="en-US" sz="1200" dirty="0">
                <a:solidFill>
                  <a:srgbClr val="183691"/>
                </a:solidFill>
                <a:latin typeface="Consolas" charset="0"/>
                <a:ea typeface="Consolas" charset="0"/>
                <a:cs typeface="Consolas" charset="0"/>
              </a:rPr>
              <a:t>'</a:t>
            </a:r>
            <a:r>
              <a:rPr lang="en-US" sz="1200" dirty="0">
                <a:latin typeface="Consolas" charset="0"/>
                <a:ea typeface="Consolas" charset="0"/>
                <a:cs typeface="Consolas" charset="0"/>
              </a:rPr>
              <a:t>); </a:t>
            </a:r>
          </a:p>
          <a:p>
            <a:endParaRPr lang="en-US" sz="1200" dirty="0">
              <a:solidFill>
                <a:srgbClr val="A71D5D"/>
              </a:solidFill>
              <a:latin typeface="Consolas" charset="0"/>
              <a:ea typeface="Consolas" charset="0"/>
              <a:cs typeface="Consolas" charset="0"/>
            </a:endParaRPr>
          </a:p>
          <a:p>
            <a:r>
              <a:rPr lang="en-US" sz="1200" dirty="0">
                <a:solidFill>
                  <a:srgbClr val="A71D5D"/>
                </a:solidFill>
                <a:latin typeface="Consolas" charset="0"/>
                <a:ea typeface="Consolas" charset="0"/>
                <a:cs typeface="Consolas" charset="0"/>
              </a:rPr>
              <a:t>function</a:t>
            </a:r>
            <a:r>
              <a:rPr lang="en-US" sz="1200" dirty="0">
                <a:latin typeface="Consolas" charset="0"/>
                <a:ea typeface="Consolas" charset="0"/>
                <a:cs typeface="Consolas" charset="0"/>
              </a:rPr>
              <a:t> </a:t>
            </a:r>
            <a:r>
              <a:rPr lang="en-US" sz="1200" dirty="0" err="1">
                <a:solidFill>
                  <a:srgbClr val="795DA3"/>
                </a:solidFill>
                <a:latin typeface="Consolas" charset="0"/>
                <a:ea typeface="Consolas" charset="0"/>
                <a:cs typeface="Consolas" charset="0"/>
              </a:rPr>
              <a:t>MyEmitter</a:t>
            </a:r>
            <a:r>
              <a:rPr lang="en-US" sz="1200" dirty="0">
                <a:latin typeface="Consolas" charset="0"/>
                <a:ea typeface="Consolas" charset="0"/>
                <a:cs typeface="Consolas" charset="0"/>
              </a:rPr>
              <a:t>() { </a:t>
            </a:r>
          </a:p>
          <a:p>
            <a:r>
              <a:rPr lang="en-US" sz="1200" dirty="0">
                <a:solidFill>
                  <a:srgbClr val="333333"/>
                </a:solidFill>
                <a:latin typeface="Consolas" charset="0"/>
                <a:ea typeface="Consolas" charset="0"/>
                <a:cs typeface="Consolas" charset="0"/>
              </a:rPr>
              <a:t>  </a:t>
            </a:r>
            <a:r>
              <a:rPr lang="en-US" sz="1200" dirty="0" err="1">
                <a:solidFill>
                  <a:srgbClr val="333333"/>
                </a:solidFill>
                <a:latin typeface="Consolas" charset="0"/>
                <a:ea typeface="Consolas" charset="0"/>
                <a:cs typeface="Consolas" charset="0"/>
              </a:rPr>
              <a:t>EventEmitter</a:t>
            </a:r>
            <a:r>
              <a:rPr lang="en-US" sz="1200" dirty="0" err="1">
                <a:latin typeface="Consolas" charset="0"/>
                <a:ea typeface="Consolas" charset="0"/>
                <a:cs typeface="Consolas" charset="0"/>
              </a:rPr>
              <a:t>.</a:t>
            </a:r>
            <a:r>
              <a:rPr lang="en-US" sz="1200" dirty="0" err="1">
                <a:solidFill>
                  <a:srgbClr val="0086B3"/>
                </a:solidFill>
                <a:latin typeface="Consolas" charset="0"/>
                <a:ea typeface="Consolas" charset="0"/>
                <a:cs typeface="Consolas" charset="0"/>
              </a:rPr>
              <a:t>call</a:t>
            </a:r>
            <a:r>
              <a:rPr lang="en-US" sz="1200" dirty="0">
                <a:latin typeface="Consolas" charset="0"/>
                <a:ea typeface="Consolas" charset="0"/>
                <a:cs typeface="Consolas" charset="0"/>
              </a:rPr>
              <a:t>(</a:t>
            </a:r>
            <a:r>
              <a:rPr lang="en-US" sz="1200" dirty="0">
                <a:solidFill>
                  <a:srgbClr val="ED6A43"/>
                </a:solidFill>
                <a:latin typeface="Consolas" charset="0"/>
                <a:ea typeface="Consolas" charset="0"/>
                <a:cs typeface="Consolas" charset="0"/>
              </a:rPr>
              <a:t>this</a:t>
            </a:r>
            <a:r>
              <a:rPr lang="en-US" sz="1200" dirty="0">
                <a:latin typeface="Consolas" charset="0"/>
                <a:ea typeface="Consolas" charset="0"/>
                <a:cs typeface="Consolas" charset="0"/>
              </a:rPr>
              <a:t>); </a:t>
            </a:r>
          </a:p>
          <a:p>
            <a:endParaRPr lang="en-US" sz="1200" dirty="0">
              <a:solidFill>
                <a:srgbClr val="969896"/>
              </a:solidFill>
              <a:latin typeface="Consolas" charset="0"/>
              <a:ea typeface="Consolas" charset="0"/>
              <a:cs typeface="Consolas" charset="0"/>
            </a:endParaRPr>
          </a:p>
          <a:p>
            <a:r>
              <a:rPr lang="en-US" sz="1200" dirty="0">
                <a:solidFill>
                  <a:srgbClr val="969896"/>
                </a:solidFill>
                <a:latin typeface="Consolas" charset="0"/>
                <a:ea typeface="Consolas" charset="0"/>
                <a:cs typeface="Consolas" charset="0"/>
              </a:rPr>
              <a:t>  // use </a:t>
            </a:r>
            <a:r>
              <a:rPr lang="en-US" sz="1200" dirty="0" err="1">
                <a:solidFill>
                  <a:srgbClr val="969896"/>
                </a:solidFill>
                <a:latin typeface="Consolas" charset="0"/>
                <a:ea typeface="Consolas" charset="0"/>
                <a:cs typeface="Consolas" charset="0"/>
              </a:rPr>
              <a:t>nextTick</a:t>
            </a:r>
            <a:r>
              <a:rPr lang="en-US" sz="1200" dirty="0">
                <a:solidFill>
                  <a:srgbClr val="969896"/>
                </a:solidFill>
                <a:latin typeface="Consolas" charset="0"/>
                <a:ea typeface="Consolas" charset="0"/>
                <a:cs typeface="Consolas" charset="0"/>
              </a:rPr>
              <a:t> to emit the event once a handler is assigned</a:t>
            </a:r>
            <a:r>
              <a:rPr lang="en-US" sz="1200" dirty="0">
                <a:latin typeface="Consolas" charset="0"/>
                <a:ea typeface="Consolas" charset="0"/>
                <a:cs typeface="Consolas" charset="0"/>
              </a:rPr>
              <a:t> </a:t>
            </a:r>
          </a:p>
          <a:p>
            <a:r>
              <a:rPr lang="en-US" sz="1200" dirty="0">
                <a:solidFill>
                  <a:srgbClr val="0086B3"/>
                </a:solidFill>
                <a:latin typeface="Consolas" charset="0"/>
                <a:ea typeface="Consolas" charset="0"/>
                <a:cs typeface="Consolas" charset="0"/>
              </a:rPr>
              <a:t>  </a:t>
            </a:r>
            <a:r>
              <a:rPr lang="en-US" sz="1200" dirty="0" err="1">
                <a:solidFill>
                  <a:srgbClr val="0086B3"/>
                </a:solidFill>
                <a:latin typeface="Consolas" charset="0"/>
                <a:ea typeface="Consolas" charset="0"/>
                <a:cs typeface="Consolas" charset="0"/>
              </a:rPr>
              <a:t>process</a:t>
            </a:r>
            <a:r>
              <a:rPr lang="en-US" sz="1200" dirty="0" err="1">
                <a:latin typeface="Consolas" charset="0"/>
                <a:ea typeface="Consolas" charset="0"/>
                <a:cs typeface="Consolas" charset="0"/>
              </a:rPr>
              <a:t>.</a:t>
            </a:r>
            <a:r>
              <a:rPr lang="en-US" sz="1200" dirty="0" err="1">
                <a:solidFill>
                  <a:srgbClr val="795DA3"/>
                </a:solidFill>
                <a:latin typeface="Consolas" charset="0"/>
                <a:ea typeface="Consolas" charset="0"/>
                <a:cs typeface="Consolas" charset="0"/>
              </a:rPr>
              <a:t>nextTick</a:t>
            </a:r>
            <a:r>
              <a:rPr lang="en-US" sz="1200" dirty="0">
                <a:latin typeface="Consolas" charset="0"/>
                <a:ea typeface="Consolas" charset="0"/>
                <a:cs typeface="Consolas" charset="0"/>
              </a:rPr>
              <a:t>(</a:t>
            </a:r>
            <a:r>
              <a:rPr lang="en-US" sz="1200" dirty="0">
                <a:solidFill>
                  <a:srgbClr val="A71D5D"/>
                </a:solidFill>
                <a:latin typeface="Consolas" charset="0"/>
                <a:ea typeface="Consolas" charset="0"/>
                <a:cs typeface="Consolas" charset="0"/>
              </a:rPr>
              <a:t>function</a:t>
            </a:r>
            <a:r>
              <a:rPr lang="en-US" sz="1200" dirty="0">
                <a:latin typeface="Consolas" charset="0"/>
                <a:ea typeface="Consolas" charset="0"/>
                <a:cs typeface="Consolas" charset="0"/>
              </a:rPr>
              <a:t> () { </a:t>
            </a:r>
          </a:p>
          <a:p>
            <a:r>
              <a:rPr lang="en-US" sz="1200" dirty="0">
                <a:solidFill>
                  <a:srgbClr val="ED6A43"/>
                </a:solidFill>
                <a:latin typeface="Consolas" charset="0"/>
                <a:ea typeface="Consolas" charset="0"/>
                <a:cs typeface="Consolas" charset="0"/>
              </a:rPr>
              <a:t>    </a:t>
            </a:r>
            <a:r>
              <a:rPr lang="en-US" sz="1200" dirty="0" err="1">
                <a:solidFill>
                  <a:srgbClr val="ED6A43"/>
                </a:solidFill>
                <a:latin typeface="Consolas" charset="0"/>
                <a:ea typeface="Consolas" charset="0"/>
                <a:cs typeface="Consolas" charset="0"/>
              </a:rPr>
              <a:t>this</a:t>
            </a:r>
            <a:r>
              <a:rPr lang="en-US" sz="1200" dirty="0" err="1">
                <a:latin typeface="Consolas" charset="0"/>
                <a:ea typeface="Consolas" charset="0"/>
                <a:cs typeface="Consolas" charset="0"/>
              </a:rPr>
              <a:t>.</a:t>
            </a:r>
            <a:r>
              <a:rPr lang="en-US" sz="1200" dirty="0" err="1">
                <a:solidFill>
                  <a:srgbClr val="795DA3"/>
                </a:solidFill>
                <a:latin typeface="Consolas" charset="0"/>
                <a:ea typeface="Consolas" charset="0"/>
                <a:cs typeface="Consolas" charset="0"/>
              </a:rPr>
              <a:t>emit</a:t>
            </a:r>
            <a:r>
              <a:rPr lang="en-US" sz="1200" dirty="0">
                <a:latin typeface="Consolas" charset="0"/>
                <a:ea typeface="Consolas" charset="0"/>
                <a:cs typeface="Consolas" charset="0"/>
              </a:rPr>
              <a:t>(</a:t>
            </a:r>
            <a:r>
              <a:rPr lang="en-US" sz="1200" dirty="0">
                <a:solidFill>
                  <a:srgbClr val="183691"/>
                </a:solidFill>
                <a:latin typeface="Consolas" charset="0"/>
                <a:ea typeface="Consolas" charset="0"/>
                <a:cs typeface="Consolas" charset="0"/>
              </a:rPr>
              <a:t>'event'</a:t>
            </a:r>
            <a:r>
              <a:rPr lang="en-US" sz="1200" dirty="0">
                <a:latin typeface="Consolas" charset="0"/>
                <a:ea typeface="Consolas" charset="0"/>
                <a:cs typeface="Consolas" charset="0"/>
              </a:rPr>
              <a:t>); </a:t>
            </a:r>
          </a:p>
          <a:p>
            <a:r>
              <a:rPr lang="en-US" sz="1200" dirty="0">
                <a:latin typeface="Consolas" charset="0"/>
                <a:ea typeface="Consolas" charset="0"/>
                <a:cs typeface="Consolas" charset="0"/>
              </a:rPr>
              <a:t>  }.</a:t>
            </a:r>
            <a:r>
              <a:rPr lang="en-US" sz="1200" dirty="0">
                <a:solidFill>
                  <a:srgbClr val="795DA3"/>
                </a:solidFill>
                <a:latin typeface="Consolas" charset="0"/>
                <a:ea typeface="Consolas" charset="0"/>
                <a:cs typeface="Consolas" charset="0"/>
              </a:rPr>
              <a:t>bind</a:t>
            </a:r>
            <a:r>
              <a:rPr lang="en-US" sz="1200" dirty="0">
                <a:latin typeface="Consolas" charset="0"/>
                <a:ea typeface="Consolas" charset="0"/>
                <a:cs typeface="Consolas" charset="0"/>
              </a:rPr>
              <a:t>(</a:t>
            </a:r>
            <a:r>
              <a:rPr lang="en-US" sz="1200" dirty="0">
                <a:solidFill>
                  <a:srgbClr val="ED6A43"/>
                </a:solidFill>
                <a:latin typeface="Consolas" charset="0"/>
                <a:ea typeface="Consolas" charset="0"/>
                <a:cs typeface="Consolas" charset="0"/>
              </a:rPr>
              <a:t>this</a:t>
            </a:r>
            <a:r>
              <a:rPr lang="en-US" sz="1200" dirty="0">
                <a:latin typeface="Consolas" charset="0"/>
                <a:ea typeface="Consolas" charset="0"/>
                <a:cs typeface="Consolas" charset="0"/>
              </a:rPr>
              <a:t>)); </a:t>
            </a:r>
          </a:p>
          <a:p>
            <a:r>
              <a:rPr lang="en-US" sz="1200" dirty="0">
                <a:latin typeface="Consolas" charset="0"/>
                <a:ea typeface="Consolas" charset="0"/>
                <a:cs typeface="Consolas" charset="0"/>
              </a:rPr>
              <a:t>} </a:t>
            </a:r>
          </a:p>
          <a:p>
            <a:endParaRPr lang="en-US" sz="1200" dirty="0">
              <a:solidFill>
                <a:srgbClr val="333333"/>
              </a:solidFill>
              <a:latin typeface="Consolas" charset="0"/>
              <a:ea typeface="Consolas" charset="0"/>
              <a:cs typeface="Consolas" charset="0"/>
            </a:endParaRPr>
          </a:p>
          <a:p>
            <a:r>
              <a:rPr lang="en-US" sz="1200" dirty="0" err="1">
                <a:solidFill>
                  <a:srgbClr val="333333"/>
                </a:solidFill>
                <a:latin typeface="Consolas" charset="0"/>
                <a:ea typeface="Consolas" charset="0"/>
                <a:cs typeface="Consolas" charset="0"/>
              </a:rPr>
              <a:t>util</a:t>
            </a:r>
            <a:r>
              <a:rPr lang="en-US" sz="1200" dirty="0" err="1">
                <a:latin typeface="Consolas" charset="0"/>
                <a:ea typeface="Consolas" charset="0"/>
                <a:cs typeface="Consolas" charset="0"/>
              </a:rPr>
              <a:t>.</a:t>
            </a:r>
            <a:r>
              <a:rPr lang="en-US" sz="1200" dirty="0" err="1">
                <a:solidFill>
                  <a:srgbClr val="795DA3"/>
                </a:solidFill>
                <a:latin typeface="Consolas" charset="0"/>
                <a:ea typeface="Consolas" charset="0"/>
                <a:cs typeface="Consolas" charset="0"/>
              </a:rPr>
              <a:t>inherits</a:t>
            </a:r>
            <a:r>
              <a:rPr lang="en-US" sz="1200" dirty="0">
                <a:latin typeface="Consolas" charset="0"/>
                <a:ea typeface="Consolas" charset="0"/>
                <a:cs typeface="Consolas" charset="0"/>
              </a:rPr>
              <a:t>(</a:t>
            </a:r>
            <a:r>
              <a:rPr lang="en-US" sz="1200" dirty="0" err="1">
                <a:latin typeface="Consolas" charset="0"/>
                <a:ea typeface="Consolas" charset="0"/>
                <a:cs typeface="Consolas" charset="0"/>
              </a:rPr>
              <a:t>MyEmitter</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EventEmitter</a:t>
            </a:r>
            <a:r>
              <a:rPr lang="en-US" sz="1200" dirty="0">
                <a:latin typeface="Consolas" charset="0"/>
                <a:ea typeface="Consolas" charset="0"/>
                <a:cs typeface="Consolas" charset="0"/>
              </a:rPr>
              <a:t>); </a:t>
            </a:r>
          </a:p>
          <a:p>
            <a:r>
              <a:rPr lang="en-US" sz="1200" dirty="0" err="1">
                <a:solidFill>
                  <a:srgbClr val="A71D5D"/>
                </a:solidFill>
                <a:latin typeface="Consolas" charset="0"/>
                <a:ea typeface="Consolas" charset="0"/>
                <a:cs typeface="Consolas" charset="0"/>
              </a:rPr>
              <a:t>const</a:t>
            </a:r>
            <a:r>
              <a:rPr lang="en-US" sz="1200" dirty="0">
                <a:latin typeface="Consolas" charset="0"/>
                <a:ea typeface="Consolas" charset="0"/>
                <a:cs typeface="Consolas" charset="0"/>
              </a:rPr>
              <a:t> </a:t>
            </a:r>
            <a:r>
              <a:rPr lang="en-US" sz="1200" dirty="0" err="1">
                <a:solidFill>
                  <a:srgbClr val="0086B3"/>
                </a:solidFill>
                <a:latin typeface="Consolas" charset="0"/>
                <a:ea typeface="Consolas" charset="0"/>
                <a:cs typeface="Consolas" charset="0"/>
              </a:rPr>
              <a:t>myEmitter</a:t>
            </a:r>
            <a:r>
              <a:rPr lang="en-US" sz="1200" dirty="0">
                <a:latin typeface="Consolas" charset="0"/>
                <a:ea typeface="Consolas" charset="0"/>
                <a:cs typeface="Consolas" charset="0"/>
              </a:rPr>
              <a:t> </a:t>
            </a:r>
            <a:r>
              <a:rPr lang="en-US" sz="1200" dirty="0">
                <a:solidFill>
                  <a:srgbClr val="A71D5D"/>
                </a:solidFill>
                <a:latin typeface="Consolas" charset="0"/>
                <a:ea typeface="Consolas" charset="0"/>
                <a:cs typeface="Consolas" charset="0"/>
              </a:rPr>
              <a:t>=</a:t>
            </a:r>
            <a:r>
              <a:rPr lang="en-US" sz="1200" dirty="0">
                <a:latin typeface="Consolas" charset="0"/>
                <a:ea typeface="Consolas" charset="0"/>
                <a:cs typeface="Consolas" charset="0"/>
              </a:rPr>
              <a:t> </a:t>
            </a:r>
            <a:r>
              <a:rPr lang="en-US" sz="1200" dirty="0">
                <a:solidFill>
                  <a:srgbClr val="A71D5D"/>
                </a:solidFill>
                <a:latin typeface="Consolas" charset="0"/>
                <a:ea typeface="Consolas" charset="0"/>
                <a:cs typeface="Consolas" charset="0"/>
              </a:rPr>
              <a:t>new</a:t>
            </a:r>
            <a:r>
              <a:rPr lang="en-US" sz="1200" dirty="0">
                <a:latin typeface="Consolas" charset="0"/>
                <a:ea typeface="Consolas" charset="0"/>
                <a:cs typeface="Consolas" charset="0"/>
              </a:rPr>
              <a:t> </a:t>
            </a:r>
            <a:r>
              <a:rPr lang="en-US" sz="1200" dirty="0" err="1">
                <a:solidFill>
                  <a:srgbClr val="795DA3"/>
                </a:solidFill>
                <a:latin typeface="Consolas" charset="0"/>
                <a:ea typeface="Consolas" charset="0"/>
                <a:cs typeface="Consolas" charset="0"/>
              </a:rPr>
              <a:t>MyEmitter</a:t>
            </a:r>
            <a:r>
              <a:rPr lang="en-US" sz="1200" dirty="0">
                <a:latin typeface="Consolas" charset="0"/>
                <a:ea typeface="Consolas" charset="0"/>
                <a:cs typeface="Consolas" charset="0"/>
              </a:rPr>
              <a:t>(); </a:t>
            </a:r>
          </a:p>
          <a:p>
            <a:endParaRPr lang="en-US" sz="1200" dirty="0">
              <a:solidFill>
                <a:srgbClr val="333333"/>
              </a:solidFill>
              <a:latin typeface="Consolas" charset="0"/>
              <a:ea typeface="Consolas" charset="0"/>
              <a:cs typeface="Consolas" charset="0"/>
            </a:endParaRPr>
          </a:p>
          <a:p>
            <a:r>
              <a:rPr lang="en-US" sz="1200" dirty="0" err="1">
                <a:solidFill>
                  <a:srgbClr val="333333"/>
                </a:solidFill>
                <a:latin typeface="Consolas" charset="0"/>
                <a:ea typeface="Consolas" charset="0"/>
                <a:cs typeface="Consolas" charset="0"/>
              </a:rPr>
              <a:t>myEmitter</a:t>
            </a:r>
            <a:r>
              <a:rPr lang="en-US" sz="1200" dirty="0" err="1">
                <a:latin typeface="Consolas" charset="0"/>
                <a:ea typeface="Consolas" charset="0"/>
                <a:cs typeface="Consolas" charset="0"/>
              </a:rPr>
              <a:t>.</a:t>
            </a:r>
            <a:r>
              <a:rPr lang="en-US" sz="1200" dirty="0" err="1">
                <a:solidFill>
                  <a:srgbClr val="795DA3"/>
                </a:solidFill>
                <a:latin typeface="Consolas" charset="0"/>
                <a:ea typeface="Consolas" charset="0"/>
                <a:cs typeface="Consolas" charset="0"/>
              </a:rPr>
              <a:t>on</a:t>
            </a:r>
            <a:r>
              <a:rPr lang="en-US" sz="1200" dirty="0">
                <a:latin typeface="Consolas" charset="0"/>
                <a:ea typeface="Consolas" charset="0"/>
                <a:cs typeface="Consolas" charset="0"/>
              </a:rPr>
              <a:t>(</a:t>
            </a:r>
            <a:r>
              <a:rPr lang="en-US" sz="1200" dirty="0">
                <a:solidFill>
                  <a:srgbClr val="183691"/>
                </a:solidFill>
                <a:latin typeface="Consolas" charset="0"/>
                <a:ea typeface="Consolas" charset="0"/>
                <a:cs typeface="Consolas" charset="0"/>
              </a:rPr>
              <a:t>'event'</a:t>
            </a:r>
            <a:r>
              <a:rPr lang="en-US" sz="1200" dirty="0">
                <a:latin typeface="Consolas" charset="0"/>
                <a:ea typeface="Consolas" charset="0"/>
                <a:cs typeface="Consolas" charset="0"/>
              </a:rPr>
              <a:t>, </a:t>
            </a:r>
            <a:r>
              <a:rPr lang="en-US" sz="1200" dirty="0">
                <a:solidFill>
                  <a:srgbClr val="A71D5D"/>
                </a:solidFill>
                <a:latin typeface="Consolas" charset="0"/>
                <a:ea typeface="Consolas" charset="0"/>
                <a:cs typeface="Consolas" charset="0"/>
              </a:rPr>
              <a:t>function</a:t>
            </a:r>
            <a:r>
              <a:rPr lang="en-US" sz="1200" dirty="0">
                <a:latin typeface="Consolas" charset="0"/>
                <a:ea typeface="Consolas" charset="0"/>
                <a:cs typeface="Consolas" charset="0"/>
              </a:rPr>
              <a:t>() { </a:t>
            </a:r>
          </a:p>
          <a:p>
            <a:r>
              <a:rPr lang="en-US" sz="1200" dirty="0">
                <a:solidFill>
                  <a:srgbClr val="795DA3"/>
                </a:solidFill>
                <a:latin typeface="Consolas" charset="0"/>
                <a:ea typeface="Consolas" charset="0"/>
                <a:cs typeface="Consolas" charset="0"/>
              </a:rPr>
              <a:t>  </a:t>
            </a:r>
            <a:r>
              <a:rPr lang="en-US" sz="1200" dirty="0" err="1">
                <a:solidFill>
                  <a:srgbClr val="795DA3"/>
                </a:solidFill>
                <a:latin typeface="Consolas" charset="0"/>
                <a:ea typeface="Consolas" charset="0"/>
                <a:cs typeface="Consolas" charset="0"/>
              </a:rPr>
              <a:t>console</a:t>
            </a:r>
            <a:r>
              <a:rPr lang="en-US" sz="1200" dirty="0" err="1">
                <a:latin typeface="Consolas" charset="0"/>
                <a:ea typeface="Consolas" charset="0"/>
                <a:cs typeface="Consolas" charset="0"/>
              </a:rPr>
              <a:t>.</a:t>
            </a:r>
            <a:r>
              <a:rPr lang="en-US" sz="1200" dirty="0" err="1">
                <a:solidFill>
                  <a:srgbClr val="0086B3"/>
                </a:solidFill>
                <a:latin typeface="Consolas" charset="0"/>
                <a:ea typeface="Consolas" charset="0"/>
                <a:cs typeface="Consolas" charset="0"/>
              </a:rPr>
              <a:t>log</a:t>
            </a:r>
            <a:r>
              <a:rPr lang="en-US" sz="1200" dirty="0">
                <a:latin typeface="Consolas" charset="0"/>
                <a:ea typeface="Consolas" charset="0"/>
                <a:cs typeface="Consolas" charset="0"/>
              </a:rPr>
              <a:t>(</a:t>
            </a:r>
            <a:r>
              <a:rPr lang="en-US" sz="1200" dirty="0">
                <a:solidFill>
                  <a:srgbClr val="183691"/>
                </a:solidFill>
                <a:latin typeface="Consolas" charset="0"/>
                <a:ea typeface="Consolas" charset="0"/>
                <a:cs typeface="Consolas" charset="0"/>
              </a:rPr>
              <a:t>'an event occurred!'</a:t>
            </a:r>
            <a:r>
              <a:rPr lang="en-US" sz="1200" dirty="0">
                <a:latin typeface="Consolas" charset="0"/>
                <a:ea typeface="Consolas" charset="0"/>
                <a:cs typeface="Consolas" charset="0"/>
              </a:rPr>
              <a:t>); </a:t>
            </a:r>
          </a:p>
          <a:p>
            <a:r>
              <a:rPr lang="en-US" sz="1200" dirty="0">
                <a:latin typeface="Consolas" charset="0"/>
                <a:ea typeface="Consolas" charset="0"/>
                <a:cs typeface="Consolas" charset="0"/>
              </a:rPr>
              <a:t>});</a:t>
            </a:r>
            <a:endParaRPr lang="en-US" sz="1200" dirty="0">
              <a:solidFill>
                <a:schemeClr val="tx2">
                  <a:lumMod val="50000"/>
                </a:schemeClr>
              </a:solidFill>
              <a:latin typeface="Consolas" charset="0"/>
              <a:ea typeface="Consolas" charset="0"/>
              <a:cs typeface="Consolas" charset="0"/>
            </a:endParaRPr>
          </a:p>
          <a:p>
            <a:pPr algn="ctr"/>
            <a:endParaRPr lang="en-US" sz="1200" dirty="0" err="1" smtClean="0">
              <a:latin typeface="Consolas" charset="0"/>
              <a:ea typeface="Consolas" charset="0"/>
              <a:cs typeface="Consolas" charset="0"/>
            </a:endParaRPr>
          </a:p>
        </p:txBody>
      </p:sp>
    </p:spTree>
    <p:extLst>
      <p:ext uri="{BB962C8B-B14F-4D97-AF65-F5344CB8AC3E}">
        <p14:creationId xmlns:p14="http://schemas.microsoft.com/office/powerpoint/2010/main" val="4539737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28</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176841" y="194816"/>
            <a:ext cx="8784279" cy="677108"/>
          </a:xfrm>
          <a:prstGeom prst="rect">
            <a:avLst/>
          </a:prstGeom>
          <a:noFill/>
        </p:spPr>
        <p:txBody>
          <a:bodyPr wrap="square" rtlCol="0">
            <a:spAutoFit/>
          </a:bodyPr>
          <a:lstStyle/>
          <a:p>
            <a:pPr algn="ctr"/>
            <a:r>
              <a:rPr lang="en-US" sz="1400" dirty="0" smtClean="0">
                <a:latin typeface="Adobe Gothic Std B" panose="020B0800000000000000" pitchFamily="34" charset="-128"/>
                <a:ea typeface="Adobe Gothic Std B" panose="020B0800000000000000" pitchFamily="34" charset="-128"/>
              </a:rPr>
              <a:t>Use case: </a:t>
            </a:r>
            <a:r>
              <a:rPr lang="en-US" sz="1400" dirty="0" err="1" smtClean="0">
                <a:solidFill>
                  <a:schemeClr val="accent1"/>
                </a:solidFill>
                <a:latin typeface="Adobe Gothic Std B" panose="020B0800000000000000" pitchFamily="34" charset="-128"/>
                <a:ea typeface="Adobe Gothic Std B" panose="020B0800000000000000" pitchFamily="34" charset="-128"/>
              </a:rPr>
              <a:t>process.nextTick</a:t>
            </a:r>
            <a:r>
              <a:rPr lang="en-US" sz="1400" dirty="0" smtClean="0">
                <a:latin typeface="Adobe Gothic Std B" panose="020B0800000000000000" pitchFamily="34" charset="-128"/>
                <a:ea typeface="Adobe Gothic Std B" panose="020B0800000000000000" pitchFamily="34" charset="-128"/>
              </a:rPr>
              <a:t>()</a:t>
            </a:r>
            <a:endParaRPr lang="en-US" sz="1200" dirty="0" smtClean="0">
              <a:solidFill>
                <a:schemeClr val="tx2">
                  <a:lumMod val="50000"/>
                </a:schemeClr>
              </a:solidFill>
              <a:latin typeface="Adobe Gothic Std B" panose="020B0800000000000000" pitchFamily="34" charset="-128"/>
              <a:ea typeface="Adobe Gothic Std B" panose="020B0800000000000000" pitchFamily="34" charset="-128"/>
            </a:endParaRPr>
          </a:p>
          <a:p>
            <a:endParaRPr lang="en-US" sz="1200" dirty="0" smtClean="0">
              <a:solidFill>
                <a:schemeClr val="tx2">
                  <a:lumMod val="50000"/>
                </a:schemeClr>
              </a:solidFill>
              <a:latin typeface="+mn-lt"/>
            </a:endParaRPr>
          </a:p>
          <a:p>
            <a:endParaRPr lang="en-US" sz="1200" dirty="0">
              <a:solidFill>
                <a:schemeClr val="tx2">
                  <a:lumMod val="50000"/>
                </a:schemeClr>
              </a:solidFill>
              <a:latin typeface="+mn-lt"/>
            </a:endParaRPr>
          </a:p>
        </p:txBody>
      </p:sp>
      <p:sp>
        <p:nvSpPr>
          <p:cNvPr id="4" name="TextBox 3"/>
          <p:cNvSpPr txBox="1"/>
          <p:nvPr/>
        </p:nvSpPr>
        <p:spPr>
          <a:xfrm>
            <a:off x="2777464" y="871924"/>
            <a:ext cx="3583032" cy="3046988"/>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err="1">
                <a:solidFill>
                  <a:srgbClr val="A22B36"/>
                </a:solidFill>
                <a:latin typeface="Consolas" charset="0"/>
                <a:ea typeface="Consolas" charset="0"/>
                <a:cs typeface="Consolas" charset="0"/>
              </a:rPr>
              <a:t>var</a:t>
            </a:r>
            <a:r>
              <a:rPr lang="en-US" sz="1200" dirty="0">
                <a:solidFill>
                  <a:srgbClr val="A22B36"/>
                </a:solidFill>
                <a:latin typeface="Consolas" charset="0"/>
                <a:ea typeface="Consolas" charset="0"/>
                <a:cs typeface="Consolas" charset="0"/>
              </a:rPr>
              <a:t> </a:t>
            </a:r>
            <a:r>
              <a:rPr lang="en-US" sz="1200" dirty="0">
                <a:solidFill>
                  <a:srgbClr val="00B0F0"/>
                </a:solidFill>
                <a:latin typeface="Consolas" charset="0"/>
                <a:ea typeface="Consolas" charset="0"/>
                <a:cs typeface="Consolas" charset="0"/>
              </a:rPr>
              <a:t>remote</a:t>
            </a:r>
            <a:r>
              <a:rPr lang="en-US" sz="1200" dirty="0">
                <a:latin typeface="Consolas" charset="0"/>
                <a:ea typeface="Consolas" charset="0"/>
                <a:cs typeface="Consolas" charset="0"/>
              </a:rPr>
              <a:t> = </a:t>
            </a:r>
            <a:r>
              <a:rPr lang="en-US" sz="1200" dirty="0">
                <a:solidFill>
                  <a:srgbClr val="00B0F0"/>
                </a:solidFill>
                <a:latin typeface="Consolas" charset="0"/>
                <a:ea typeface="Consolas" charset="0"/>
                <a:cs typeface="Consolas" charset="0"/>
              </a:rPr>
              <a:t>require</a:t>
            </a:r>
            <a:r>
              <a:rPr lang="en-US" sz="1200" dirty="0">
                <a:latin typeface="Consolas" charset="0"/>
                <a:ea typeface="Consolas" charset="0"/>
                <a:cs typeface="Consolas" charset="0"/>
              </a:rPr>
              <a:t>(‘</a:t>
            </a:r>
            <a:r>
              <a:rPr lang="en-US" sz="1200" dirty="0">
                <a:solidFill>
                  <a:srgbClr val="002060"/>
                </a:solidFill>
                <a:latin typeface="Consolas" charset="0"/>
                <a:ea typeface="Consolas" charset="0"/>
                <a:cs typeface="Consolas" charset="0"/>
              </a:rPr>
              <a:t>./remote</a:t>
            </a:r>
            <a:r>
              <a:rPr lang="en-US" sz="1200" dirty="0">
                <a:latin typeface="Consolas" charset="0"/>
                <a:ea typeface="Consolas" charset="0"/>
                <a:cs typeface="Consolas" charset="0"/>
              </a:rPr>
              <a:t>’), </a:t>
            </a:r>
          </a:p>
          <a:p>
            <a:r>
              <a:rPr lang="en-US" sz="1200" dirty="0">
                <a:latin typeface="Consolas" charset="0"/>
                <a:ea typeface="Consolas" charset="0"/>
                <a:cs typeface="Consolas" charset="0"/>
              </a:rPr>
              <a:t>  </a:t>
            </a:r>
            <a:r>
              <a:rPr lang="en-US" sz="1200" dirty="0">
                <a:solidFill>
                  <a:srgbClr val="00B0F0"/>
                </a:solidFill>
                <a:latin typeface="Consolas" charset="0"/>
                <a:ea typeface="Consolas" charset="0"/>
                <a:cs typeface="Consolas" charset="0"/>
              </a:rPr>
              <a:t>cache</a:t>
            </a:r>
            <a:r>
              <a:rPr lang="en-US" sz="1200" dirty="0">
                <a:latin typeface="Consolas" charset="0"/>
                <a:ea typeface="Consolas" charset="0"/>
                <a:cs typeface="Consolas" charset="0"/>
              </a:rPr>
              <a:t> = {}; </a:t>
            </a:r>
          </a:p>
          <a:p>
            <a:endParaRPr lang="en-US" sz="1200" dirty="0">
              <a:latin typeface="Consolas" charset="0"/>
              <a:ea typeface="Consolas" charset="0"/>
              <a:cs typeface="Consolas" charset="0"/>
            </a:endParaRPr>
          </a:p>
          <a:p>
            <a:r>
              <a:rPr lang="en-US" sz="1200" dirty="0">
                <a:solidFill>
                  <a:srgbClr val="A22B36"/>
                </a:solidFill>
                <a:latin typeface="Consolas" charset="0"/>
                <a:ea typeface="Consolas" charset="0"/>
                <a:cs typeface="Consolas" charset="0"/>
              </a:rPr>
              <a:t>function </a:t>
            </a:r>
            <a:r>
              <a:rPr lang="en-US" sz="1200" dirty="0" err="1">
                <a:solidFill>
                  <a:srgbClr val="7030A0"/>
                </a:solidFill>
                <a:latin typeface="Consolas" charset="0"/>
                <a:ea typeface="Consolas" charset="0"/>
                <a:cs typeface="Consolas" charset="0"/>
              </a:rPr>
              <a:t>getValue</a:t>
            </a:r>
            <a:r>
              <a:rPr lang="en-US" sz="1200" dirty="0">
                <a:solidFill>
                  <a:srgbClr val="7030A0"/>
                </a:solidFill>
                <a:latin typeface="Consolas" charset="0"/>
                <a:ea typeface="Consolas" charset="0"/>
                <a:cs typeface="Consolas" charset="0"/>
              </a:rPr>
              <a:t>(</a:t>
            </a:r>
            <a:r>
              <a:rPr lang="en-US" sz="1200" dirty="0">
                <a:latin typeface="Consolas" charset="0"/>
                <a:ea typeface="Consolas" charset="0"/>
                <a:cs typeface="Consolas" charset="0"/>
              </a:rPr>
              <a:t>key, callback) { </a:t>
            </a:r>
          </a:p>
          <a:p>
            <a:r>
              <a:rPr lang="en-US" sz="1200" dirty="0">
                <a:latin typeface="Consolas" charset="0"/>
                <a:ea typeface="Consolas" charset="0"/>
                <a:cs typeface="Consolas" charset="0"/>
              </a:rPr>
              <a:t>  if (</a:t>
            </a:r>
            <a:r>
              <a:rPr lang="en-US" sz="1200" dirty="0">
                <a:solidFill>
                  <a:srgbClr val="002060"/>
                </a:solidFill>
                <a:latin typeface="Consolas" charset="0"/>
                <a:ea typeface="Consolas" charset="0"/>
                <a:cs typeface="Consolas" charset="0"/>
              </a:rPr>
              <a:t>key</a:t>
            </a:r>
            <a:r>
              <a:rPr lang="en-US" sz="1200" dirty="0">
                <a:latin typeface="Consolas" charset="0"/>
                <a:ea typeface="Consolas" charset="0"/>
                <a:cs typeface="Consolas" charset="0"/>
              </a:rPr>
              <a:t> in </a:t>
            </a:r>
            <a:r>
              <a:rPr lang="en-US" sz="1200" dirty="0">
                <a:solidFill>
                  <a:srgbClr val="00B0F0"/>
                </a:solidFill>
                <a:latin typeface="Consolas" charset="0"/>
                <a:ea typeface="Consolas" charset="0"/>
                <a:cs typeface="Consolas" charset="0"/>
              </a:rPr>
              <a:t>cache</a:t>
            </a:r>
            <a:r>
              <a:rPr lang="en-US" sz="1200" dirty="0">
                <a:latin typeface="Consolas" charset="0"/>
                <a:ea typeface="Consolas" charset="0"/>
                <a:cs typeface="Consolas" charset="0"/>
              </a:rPr>
              <a:t>) { </a:t>
            </a:r>
          </a:p>
          <a:p>
            <a:r>
              <a:rPr lang="en-US" sz="1200" dirty="0">
                <a:latin typeface="Consolas" charset="0"/>
                <a:ea typeface="Consolas" charset="0"/>
                <a:cs typeface="Consolas" charset="0"/>
              </a:rPr>
              <a:t>    </a:t>
            </a:r>
            <a:r>
              <a:rPr lang="en-US" sz="1200" dirty="0" err="1">
                <a:solidFill>
                  <a:srgbClr val="00B0F0"/>
                </a:solidFill>
                <a:latin typeface="Consolas" charset="0"/>
                <a:ea typeface="Consolas" charset="0"/>
                <a:cs typeface="Consolas" charset="0"/>
              </a:rPr>
              <a:t>process</a:t>
            </a:r>
            <a:r>
              <a:rPr lang="en-US" sz="1200" dirty="0" err="1">
                <a:latin typeface="Consolas" charset="0"/>
                <a:ea typeface="Consolas" charset="0"/>
                <a:cs typeface="Consolas" charset="0"/>
              </a:rPr>
              <a:t>.</a:t>
            </a:r>
            <a:r>
              <a:rPr lang="en-US" sz="1200" dirty="0" err="1">
                <a:solidFill>
                  <a:srgbClr val="7030A0"/>
                </a:solidFill>
                <a:latin typeface="Consolas" charset="0"/>
                <a:ea typeface="Consolas" charset="0"/>
                <a:cs typeface="Consolas" charset="0"/>
              </a:rPr>
              <a:t>nextTick</a:t>
            </a:r>
            <a:r>
              <a:rPr lang="en-US" sz="1200" dirty="0">
                <a:latin typeface="Consolas" charset="0"/>
                <a:ea typeface="Consolas" charset="0"/>
                <a:cs typeface="Consolas" charset="0"/>
              </a:rPr>
              <a:t>(</a:t>
            </a:r>
            <a:r>
              <a:rPr lang="en-US" sz="1200" dirty="0">
                <a:solidFill>
                  <a:srgbClr val="A22B36"/>
                </a:solidFill>
                <a:latin typeface="Consolas" charset="0"/>
                <a:ea typeface="Consolas" charset="0"/>
                <a:cs typeface="Consolas" charset="0"/>
              </a:rPr>
              <a:t>function</a:t>
            </a:r>
            <a:r>
              <a:rPr lang="en-US" sz="1200" dirty="0">
                <a:latin typeface="Consolas" charset="0"/>
                <a:ea typeface="Consolas" charset="0"/>
                <a:cs typeface="Consolas" charset="0"/>
              </a:rPr>
              <a:t>() { </a:t>
            </a:r>
          </a:p>
          <a:p>
            <a:r>
              <a:rPr lang="en-US" sz="1200" dirty="0">
                <a:latin typeface="Consolas" charset="0"/>
                <a:ea typeface="Consolas" charset="0"/>
                <a:cs typeface="Consolas" charset="0"/>
              </a:rPr>
              <a:t>      </a:t>
            </a:r>
            <a:r>
              <a:rPr lang="en-US" sz="1200" dirty="0">
                <a:solidFill>
                  <a:srgbClr val="7030A0"/>
                </a:solidFill>
                <a:latin typeface="Consolas" charset="0"/>
                <a:ea typeface="Consolas" charset="0"/>
                <a:cs typeface="Consolas" charset="0"/>
              </a:rPr>
              <a:t>callback</a:t>
            </a:r>
            <a:r>
              <a:rPr lang="en-US" sz="1200" dirty="0">
                <a:latin typeface="Consolas" charset="0"/>
                <a:ea typeface="Consolas" charset="0"/>
                <a:cs typeface="Consolas" charset="0"/>
              </a:rPr>
              <a:t>(</a:t>
            </a:r>
            <a:r>
              <a:rPr lang="en-US" sz="1200" dirty="0">
                <a:solidFill>
                  <a:srgbClr val="002060"/>
                </a:solidFill>
                <a:latin typeface="Consolas" charset="0"/>
                <a:ea typeface="Consolas" charset="0"/>
                <a:cs typeface="Consolas" charset="0"/>
              </a:rPr>
              <a:t>key</a:t>
            </a:r>
            <a:r>
              <a:rPr lang="en-US" sz="1200" dirty="0">
                <a:latin typeface="Consolas" charset="0"/>
                <a:ea typeface="Consolas" charset="0"/>
                <a:cs typeface="Consolas" charset="0"/>
              </a:rPr>
              <a:t>, </a:t>
            </a:r>
            <a:r>
              <a:rPr lang="en-US" sz="1200" dirty="0">
                <a:solidFill>
                  <a:srgbClr val="00B0F0"/>
                </a:solidFill>
                <a:latin typeface="Consolas" charset="0"/>
                <a:ea typeface="Consolas" charset="0"/>
                <a:cs typeface="Consolas" charset="0"/>
              </a:rPr>
              <a:t>cache</a:t>
            </a:r>
            <a:r>
              <a:rPr lang="en-US" sz="1200" dirty="0">
                <a:latin typeface="Consolas" charset="0"/>
                <a:ea typeface="Consolas" charset="0"/>
                <a:cs typeface="Consolas" charset="0"/>
              </a:rPr>
              <a:t>[</a:t>
            </a:r>
            <a:r>
              <a:rPr lang="en-US" sz="1200" dirty="0">
                <a:solidFill>
                  <a:srgbClr val="002060"/>
                </a:solidFill>
                <a:latin typeface="Consolas" charset="0"/>
                <a:ea typeface="Consolas" charset="0"/>
                <a:cs typeface="Consolas" charset="0"/>
              </a:rPr>
              <a:t>key</a:t>
            </a:r>
            <a:r>
              <a:rPr lang="en-US" sz="1200" dirty="0">
                <a:latin typeface="Consolas" charset="0"/>
                <a:ea typeface="Consolas" charset="0"/>
                <a:cs typeface="Consolas" charset="0"/>
              </a:rPr>
              <a:t>]); </a:t>
            </a:r>
          </a:p>
          <a:p>
            <a:r>
              <a:rPr lang="en-US" sz="1200" dirty="0">
                <a:latin typeface="Consolas" charset="0"/>
                <a:ea typeface="Consolas" charset="0"/>
                <a:cs typeface="Consolas" charset="0"/>
              </a:rPr>
              <a:t>    }); </a:t>
            </a:r>
          </a:p>
          <a:p>
            <a:r>
              <a:rPr lang="en-US" sz="1200" dirty="0">
                <a:latin typeface="Consolas" charset="0"/>
                <a:ea typeface="Consolas" charset="0"/>
                <a:cs typeface="Consolas" charset="0"/>
              </a:rPr>
              <a:t>  } else { </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remote.</a:t>
            </a:r>
            <a:r>
              <a:rPr lang="en-US" sz="1200" dirty="0" err="1">
                <a:solidFill>
                  <a:srgbClr val="7030A0"/>
                </a:solidFill>
                <a:latin typeface="Consolas" charset="0"/>
                <a:ea typeface="Consolas" charset="0"/>
                <a:cs typeface="Consolas" charset="0"/>
              </a:rPr>
              <a:t>fetch</a:t>
            </a:r>
            <a:r>
              <a:rPr lang="en-US" sz="1200" dirty="0">
                <a:latin typeface="Consolas" charset="0"/>
                <a:ea typeface="Consolas" charset="0"/>
                <a:cs typeface="Consolas" charset="0"/>
              </a:rPr>
              <a:t>(</a:t>
            </a:r>
            <a:r>
              <a:rPr lang="en-US" sz="1200" dirty="0">
                <a:solidFill>
                  <a:srgbClr val="002060"/>
                </a:solidFill>
                <a:latin typeface="Consolas" charset="0"/>
                <a:ea typeface="Consolas" charset="0"/>
                <a:cs typeface="Consolas" charset="0"/>
              </a:rPr>
              <a:t>key</a:t>
            </a:r>
            <a:r>
              <a:rPr lang="en-US" sz="1200" dirty="0">
                <a:latin typeface="Consolas" charset="0"/>
                <a:ea typeface="Consolas" charset="0"/>
                <a:cs typeface="Consolas" charset="0"/>
              </a:rPr>
              <a:t>, </a:t>
            </a:r>
            <a:r>
              <a:rPr lang="en-US" sz="1200" dirty="0">
                <a:solidFill>
                  <a:srgbClr val="A22B36"/>
                </a:solidFill>
                <a:latin typeface="Consolas" charset="0"/>
                <a:ea typeface="Consolas" charset="0"/>
                <a:cs typeface="Consolas" charset="0"/>
              </a:rPr>
              <a:t>function</a:t>
            </a:r>
            <a:r>
              <a:rPr lang="en-US" sz="1200" dirty="0">
                <a:latin typeface="Consolas" charset="0"/>
                <a:ea typeface="Consolas" charset="0"/>
                <a:cs typeface="Consolas" charset="0"/>
              </a:rPr>
              <a:t>(value) { </a:t>
            </a:r>
          </a:p>
          <a:p>
            <a:r>
              <a:rPr lang="en-US" sz="1200" dirty="0">
                <a:latin typeface="Consolas" charset="0"/>
                <a:ea typeface="Consolas" charset="0"/>
                <a:cs typeface="Consolas" charset="0"/>
              </a:rPr>
              <a:t>      </a:t>
            </a:r>
            <a:r>
              <a:rPr lang="en-US" sz="1200" dirty="0">
                <a:solidFill>
                  <a:srgbClr val="00B0F0"/>
                </a:solidFill>
                <a:latin typeface="Consolas" charset="0"/>
                <a:ea typeface="Consolas" charset="0"/>
                <a:cs typeface="Consolas" charset="0"/>
              </a:rPr>
              <a:t>cache</a:t>
            </a:r>
            <a:r>
              <a:rPr lang="en-US" sz="1200" dirty="0">
                <a:latin typeface="Consolas" charset="0"/>
                <a:ea typeface="Consolas" charset="0"/>
                <a:cs typeface="Consolas" charset="0"/>
              </a:rPr>
              <a:t>[</a:t>
            </a:r>
            <a:r>
              <a:rPr lang="en-US" sz="1200" dirty="0">
                <a:solidFill>
                  <a:srgbClr val="002060"/>
                </a:solidFill>
                <a:latin typeface="Consolas" charset="0"/>
                <a:ea typeface="Consolas" charset="0"/>
                <a:cs typeface="Consolas" charset="0"/>
              </a:rPr>
              <a:t>key</a:t>
            </a:r>
            <a:r>
              <a:rPr lang="en-US" sz="1200" dirty="0">
                <a:latin typeface="Consolas" charset="0"/>
                <a:ea typeface="Consolas" charset="0"/>
                <a:cs typeface="Consolas" charset="0"/>
              </a:rPr>
              <a:t>] = </a:t>
            </a:r>
            <a:r>
              <a:rPr lang="en-US" sz="1200" dirty="0">
                <a:solidFill>
                  <a:srgbClr val="7030A0"/>
                </a:solidFill>
                <a:latin typeface="Consolas" charset="0"/>
                <a:ea typeface="Consolas" charset="0"/>
                <a:cs typeface="Consolas" charset="0"/>
              </a:rPr>
              <a:t>value</a:t>
            </a:r>
            <a:r>
              <a:rPr lang="en-US" sz="1200" dirty="0">
                <a:latin typeface="Consolas" charset="0"/>
                <a:ea typeface="Consolas" charset="0"/>
                <a:cs typeface="Consolas" charset="0"/>
              </a:rPr>
              <a:t>; </a:t>
            </a:r>
          </a:p>
          <a:p>
            <a:r>
              <a:rPr lang="en-US" sz="1200" dirty="0">
                <a:latin typeface="Consolas" charset="0"/>
                <a:ea typeface="Consolas" charset="0"/>
                <a:cs typeface="Consolas" charset="0"/>
              </a:rPr>
              <a:t>      </a:t>
            </a:r>
            <a:r>
              <a:rPr lang="en-US" sz="1200" dirty="0">
                <a:solidFill>
                  <a:srgbClr val="7030A0"/>
                </a:solidFill>
                <a:latin typeface="Consolas" charset="0"/>
                <a:ea typeface="Consolas" charset="0"/>
                <a:cs typeface="Consolas" charset="0"/>
              </a:rPr>
              <a:t>callback</a:t>
            </a:r>
            <a:r>
              <a:rPr lang="en-US" sz="1200" dirty="0">
                <a:latin typeface="Consolas" charset="0"/>
                <a:ea typeface="Consolas" charset="0"/>
                <a:cs typeface="Consolas" charset="0"/>
              </a:rPr>
              <a:t>(</a:t>
            </a:r>
            <a:r>
              <a:rPr lang="en-US" sz="1200" dirty="0">
                <a:solidFill>
                  <a:srgbClr val="002060"/>
                </a:solidFill>
                <a:latin typeface="Consolas" charset="0"/>
                <a:ea typeface="Consolas" charset="0"/>
                <a:cs typeface="Consolas" charset="0"/>
              </a:rPr>
              <a:t>key</a:t>
            </a:r>
            <a:r>
              <a:rPr lang="en-US" sz="1200" dirty="0">
                <a:latin typeface="Consolas" charset="0"/>
                <a:ea typeface="Consolas" charset="0"/>
                <a:cs typeface="Consolas" charset="0"/>
              </a:rPr>
              <a:t>, </a:t>
            </a:r>
            <a:r>
              <a:rPr lang="en-US" sz="1200" dirty="0">
                <a:solidFill>
                  <a:srgbClr val="00B0F0"/>
                </a:solidFill>
                <a:latin typeface="Consolas" charset="0"/>
                <a:ea typeface="Consolas" charset="0"/>
                <a:cs typeface="Consolas" charset="0"/>
              </a:rPr>
              <a:t>cache</a:t>
            </a:r>
            <a:r>
              <a:rPr lang="en-US" sz="1200" dirty="0">
                <a:latin typeface="Consolas" charset="0"/>
                <a:ea typeface="Consolas" charset="0"/>
                <a:cs typeface="Consolas" charset="0"/>
              </a:rPr>
              <a:t>[</a:t>
            </a:r>
            <a:r>
              <a:rPr lang="en-US" sz="1200" dirty="0">
                <a:solidFill>
                  <a:srgbClr val="002060"/>
                </a:solidFill>
                <a:latin typeface="Consolas" charset="0"/>
                <a:ea typeface="Consolas" charset="0"/>
                <a:cs typeface="Consolas" charset="0"/>
              </a:rPr>
              <a:t>key</a:t>
            </a:r>
            <a:r>
              <a:rPr lang="en-US" sz="1200" dirty="0">
                <a:latin typeface="Consolas" charset="0"/>
                <a:ea typeface="Consolas" charset="0"/>
                <a:cs typeface="Consolas" charset="0"/>
              </a:rPr>
              <a:t>]); </a:t>
            </a:r>
          </a:p>
          <a:p>
            <a:r>
              <a:rPr lang="en-US" sz="1200" dirty="0">
                <a:latin typeface="Consolas" charset="0"/>
                <a:ea typeface="Consolas" charset="0"/>
                <a:cs typeface="Consolas" charset="0"/>
              </a:rPr>
              <a:t>    }); </a:t>
            </a:r>
          </a:p>
          <a:p>
            <a:r>
              <a:rPr lang="en-US" sz="1200" dirty="0">
                <a:latin typeface="Consolas" charset="0"/>
                <a:ea typeface="Consolas" charset="0"/>
                <a:cs typeface="Consolas" charset="0"/>
              </a:rPr>
              <a:t>  } </a:t>
            </a:r>
          </a:p>
          <a:p>
            <a:r>
              <a:rPr lang="en-US" sz="1200" dirty="0">
                <a:latin typeface="Consolas" charset="0"/>
                <a:ea typeface="Consolas" charset="0"/>
                <a:cs typeface="Consolas" charset="0"/>
              </a:rPr>
              <a:t>}</a:t>
            </a:r>
            <a:endParaRPr lang="en-US" sz="1200" dirty="0">
              <a:solidFill>
                <a:schemeClr val="tx2">
                  <a:lumMod val="50000"/>
                </a:schemeClr>
              </a:solidFill>
              <a:latin typeface="Consolas" charset="0"/>
              <a:ea typeface="Consolas" charset="0"/>
              <a:cs typeface="Consolas" charset="0"/>
            </a:endParaRPr>
          </a:p>
          <a:p>
            <a:pPr algn="ctr"/>
            <a:endParaRPr lang="en-US" sz="1200" dirty="0" err="1" smtClean="0">
              <a:latin typeface="Consolas" charset="0"/>
              <a:ea typeface="Consolas" charset="0"/>
              <a:cs typeface="Consolas" charset="0"/>
            </a:endParaRPr>
          </a:p>
        </p:txBody>
      </p:sp>
    </p:spTree>
    <p:extLst>
      <p:ext uri="{BB962C8B-B14F-4D97-AF65-F5344CB8AC3E}">
        <p14:creationId xmlns:p14="http://schemas.microsoft.com/office/powerpoint/2010/main" val="1318099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29</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176841" y="194816"/>
            <a:ext cx="8784279" cy="677108"/>
          </a:xfrm>
          <a:prstGeom prst="rect">
            <a:avLst/>
          </a:prstGeom>
          <a:noFill/>
        </p:spPr>
        <p:txBody>
          <a:bodyPr wrap="square" rtlCol="0">
            <a:spAutoFit/>
          </a:bodyPr>
          <a:lstStyle/>
          <a:p>
            <a:pPr algn="ctr"/>
            <a:r>
              <a:rPr lang="en-US" sz="1400" dirty="0" smtClean="0">
                <a:latin typeface="Adobe Gothic Std B" panose="020B0800000000000000" pitchFamily="34" charset="-128"/>
                <a:ea typeface="Adobe Gothic Std B" panose="020B0800000000000000" pitchFamily="34" charset="-128"/>
              </a:rPr>
              <a:t>Use case: </a:t>
            </a:r>
            <a:r>
              <a:rPr lang="en-US" sz="1400" dirty="0" err="1" smtClean="0">
                <a:solidFill>
                  <a:schemeClr val="accent1"/>
                </a:solidFill>
                <a:latin typeface="Adobe Gothic Std B" panose="020B0800000000000000" pitchFamily="34" charset="-128"/>
                <a:ea typeface="Adobe Gothic Std B" panose="020B0800000000000000" pitchFamily="34" charset="-128"/>
              </a:rPr>
              <a:t>process.nextTick</a:t>
            </a:r>
            <a:r>
              <a:rPr lang="en-US" sz="1400" dirty="0" smtClean="0">
                <a:latin typeface="Adobe Gothic Std B" panose="020B0800000000000000" pitchFamily="34" charset="-128"/>
                <a:ea typeface="Adobe Gothic Std B" panose="020B0800000000000000" pitchFamily="34" charset="-128"/>
              </a:rPr>
              <a:t>()</a:t>
            </a:r>
          </a:p>
          <a:p>
            <a:pPr algn="ctr"/>
            <a:r>
              <a:rPr lang="en-US" sz="1200" dirty="0" smtClean="0"/>
              <a:t>(Part </a:t>
            </a:r>
            <a:r>
              <a:rPr lang="en-US" sz="1200" dirty="0"/>
              <a:t>of </a:t>
            </a:r>
            <a:r>
              <a:rPr lang="en-US" sz="1200" dirty="0" smtClean="0"/>
              <a:t>node’s </a:t>
            </a:r>
            <a:r>
              <a:rPr lang="en-US" sz="1200" dirty="0"/>
              <a:t>design philosophy </a:t>
            </a:r>
            <a:r>
              <a:rPr lang="en-US" sz="1200" dirty="0" smtClean="0"/>
              <a:t>is that API </a:t>
            </a:r>
            <a:r>
              <a:rPr lang="en-US" sz="1200" dirty="0"/>
              <a:t>should always be asynchronous even where it doesn't have to be</a:t>
            </a:r>
            <a:r>
              <a:rPr lang="en-US" sz="1200" dirty="0" smtClean="0"/>
              <a:t>.)</a:t>
            </a:r>
            <a:endParaRPr lang="en-US" sz="1200" u="sng" dirty="0" smtClean="0">
              <a:solidFill>
                <a:schemeClr val="tx2">
                  <a:lumMod val="50000"/>
                </a:schemeClr>
              </a:solidFill>
              <a:latin typeface="+mn-lt"/>
            </a:endParaRPr>
          </a:p>
          <a:p>
            <a:endParaRPr lang="en-US" sz="1200" dirty="0" smtClean="0">
              <a:solidFill>
                <a:schemeClr val="tx2">
                  <a:lumMod val="50000"/>
                </a:schemeClr>
              </a:solidFill>
              <a:latin typeface="+mn-lt"/>
            </a:endParaRPr>
          </a:p>
        </p:txBody>
      </p:sp>
      <p:sp>
        <p:nvSpPr>
          <p:cNvPr id="4" name="TextBox 3"/>
          <p:cNvSpPr txBox="1"/>
          <p:nvPr/>
        </p:nvSpPr>
        <p:spPr>
          <a:xfrm>
            <a:off x="176841" y="2215426"/>
            <a:ext cx="8577989" cy="707886"/>
          </a:xfrm>
          <a:prstGeom prst="rect">
            <a:avLst/>
          </a:prstGeom>
          <a:noFill/>
        </p:spPr>
        <p:txBody>
          <a:bodyPr wrap="none" rtlCol="0">
            <a:spAutoFit/>
          </a:bodyPr>
          <a:lstStyle/>
          <a:p>
            <a:endParaRPr lang="en-US" sz="1000" dirty="0">
              <a:solidFill>
                <a:schemeClr val="tx2">
                  <a:lumMod val="50000"/>
                </a:schemeClr>
              </a:solidFill>
              <a:latin typeface="Consolas" charset="0"/>
              <a:ea typeface="Consolas" charset="0"/>
              <a:cs typeface="Consolas" charset="0"/>
            </a:endParaRPr>
          </a:p>
          <a:p>
            <a:endParaRPr lang="en-US" sz="1000" dirty="0">
              <a:solidFill>
                <a:schemeClr val="tx2">
                  <a:lumMod val="50000"/>
                </a:schemeClr>
              </a:solidFill>
              <a:latin typeface="Consolas" charset="0"/>
              <a:ea typeface="Consolas" charset="0"/>
              <a:cs typeface="Consolas" charset="0"/>
            </a:endParaRPr>
          </a:p>
          <a:p>
            <a:r>
              <a:rPr lang="en-US" sz="1000" dirty="0">
                <a:latin typeface="Consolas" charset="0"/>
                <a:ea typeface="Consolas" charset="0"/>
                <a:cs typeface="Consolas" charset="0"/>
              </a:rPr>
              <a:t>- </a:t>
            </a:r>
            <a:r>
              <a:rPr lang="en-US" sz="1000" dirty="0" err="1">
                <a:latin typeface="Consolas" charset="0"/>
                <a:ea typeface="Consolas" charset="0"/>
                <a:cs typeface="Consolas" charset="0"/>
              </a:rPr>
              <a:t>apiCall</a:t>
            </a:r>
            <a:r>
              <a:rPr lang="en-US" sz="1000" dirty="0">
                <a:latin typeface="Consolas" charset="0"/>
                <a:ea typeface="Consolas" charset="0"/>
                <a:cs typeface="Consolas" charset="0"/>
              </a:rPr>
              <a:t>() always runs its callback </a:t>
            </a:r>
            <a:r>
              <a:rPr lang="en-US" sz="1000" i="1" dirty="0">
                <a:latin typeface="Consolas" charset="0"/>
                <a:ea typeface="Consolas" charset="0"/>
                <a:cs typeface="Consolas" charset="0"/>
              </a:rPr>
              <a:t>after</a:t>
            </a:r>
            <a:r>
              <a:rPr lang="en-US" sz="1000" dirty="0">
                <a:latin typeface="Consolas" charset="0"/>
                <a:ea typeface="Consolas" charset="0"/>
                <a:cs typeface="Consolas" charset="0"/>
              </a:rPr>
              <a:t> the rest of the user's code and </a:t>
            </a:r>
            <a:r>
              <a:rPr lang="en-US" sz="1000" i="1" dirty="0">
                <a:latin typeface="Consolas" charset="0"/>
                <a:ea typeface="Consolas" charset="0"/>
                <a:cs typeface="Consolas" charset="0"/>
              </a:rPr>
              <a:t>before</a:t>
            </a:r>
            <a:r>
              <a:rPr lang="en-US" sz="1000" dirty="0">
                <a:latin typeface="Consolas" charset="0"/>
                <a:ea typeface="Consolas" charset="0"/>
                <a:cs typeface="Consolas" charset="0"/>
              </a:rPr>
              <a:t> the event loop is allowed to proceed.</a:t>
            </a:r>
            <a:endParaRPr lang="en-US" sz="1000" dirty="0">
              <a:solidFill>
                <a:schemeClr val="tx2">
                  <a:lumMod val="50000"/>
                </a:schemeClr>
              </a:solidFill>
              <a:latin typeface="Consolas" charset="0"/>
              <a:ea typeface="Consolas" charset="0"/>
              <a:cs typeface="Consolas" charset="0"/>
            </a:endParaRPr>
          </a:p>
          <a:p>
            <a:pPr algn="ctr"/>
            <a:endParaRPr lang="en-US" sz="1000" dirty="0" err="1" smtClean="0">
              <a:latin typeface="Consolas" charset="0"/>
              <a:ea typeface="Consolas" charset="0"/>
              <a:cs typeface="Consolas" charset="0"/>
            </a:endParaRPr>
          </a:p>
        </p:txBody>
      </p:sp>
      <p:sp>
        <p:nvSpPr>
          <p:cNvPr id="5" name="TextBox 4"/>
          <p:cNvSpPr txBox="1"/>
          <p:nvPr/>
        </p:nvSpPr>
        <p:spPr>
          <a:xfrm>
            <a:off x="2532301" y="871924"/>
            <a:ext cx="4517583" cy="138499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a:solidFill>
                  <a:srgbClr val="A71D5D"/>
                </a:solidFill>
                <a:latin typeface="Consolas" charset="0"/>
                <a:ea typeface="Consolas" charset="0"/>
                <a:cs typeface="Consolas" charset="0"/>
              </a:rPr>
              <a:t>function</a:t>
            </a:r>
            <a:r>
              <a:rPr lang="en-US" sz="1200" dirty="0">
                <a:latin typeface="Consolas" charset="0"/>
                <a:ea typeface="Consolas" charset="0"/>
                <a:cs typeface="Consolas" charset="0"/>
              </a:rPr>
              <a:t> </a:t>
            </a:r>
            <a:r>
              <a:rPr lang="en-US" sz="1200" dirty="0" err="1">
                <a:solidFill>
                  <a:srgbClr val="795DA3"/>
                </a:solidFill>
                <a:latin typeface="Consolas" charset="0"/>
                <a:ea typeface="Consolas" charset="0"/>
                <a:cs typeface="Consolas" charset="0"/>
              </a:rPr>
              <a:t>apiCall</a:t>
            </a:r>
            <a:r>
              <a:rPr lang="en-US" sz="1200" dirty="0">
                <a:latin typeface="Consolas" charset="0"/>
                <a:ea typeface="Consolas" charset="0"/>
                <a:cs typeface="Consolas" charset="0"/>
              </a:rPr>
              <a:t> (</a:t>
            </a:r>
            <a:r>
              <a:rPr lang="en-US" sz="1200" dirty="0" err="1">
                <a:solidFill>
                  <a:srgbClr val="333333"/>
                </a:solidFill>
                <a:latin typeface="Consolas" charset="0"/>
                <a:ea typeface="Consolas" charset="0"/>
                <a:cs typeface="Consolas" charset="0"/>
              </a:rPr>
              <a:t>arg</a:t>
            </a:r>
            <a:r>
              <a:rPr lang="en-US" sz="1200" dirty="0">
                <a:latin typeface="Consolas" charset="0"/>
                <a:ea typeface="Consolas" charset="0"/>
                <a:cs typeface="Consolas" charset="0"/>
              </a:rPr>
              <a:t>, </a:t>
            </a:r>
            <a:r>
              <a:rPr lang="en-US" sz="1200" dirty="0">
                <a:solidFill>
                  <a:srgbClr val="333333"/>
                </a:solidFill>
                <a:latin typeface="Consolas" charset="0"/>
                <a:ea typeface="Consolas" charset="0"/>
                <a:cs typeface="Consolas" charset="0"/>
              </a:rPr>
              <a:t>callback</a:t>
            </a:r>
            <a:r>
              <a:rPr lang="en-US" sz="1200" dirty="0">
                <a:latin typeface="Consolas" charset="0"/>
                <a:ea typeface="Consolas" charset="0"/>
                <a:cs typeface="Consolas" charset="0"/>
              </a:rPr>
              <a:t>) { </a:t>
            </a:r>
          </a:p>
          <a:p>
            <a:r>
              <a:rPr lang="en-US" sz="1200" dirty="0">
                <a:solidFill>
                  <a:srgbClr val="A71D5D"/>
                </a:solidFill>
                <a:latin typeface="Consolas" charset="0"/>
                <a:ea typeface="Consolas" charset="0"/>
                <a:cs typeface="Consolas" charset="0"/>
              </a:rPr>
              <a:t>  if</a:t>
            </a:r>
            <a:r>
              <a:rPr lang="en-US" sz="1200" dirty="0">
                <a:latin typeface="Consolas" charset="0"/>
                <a:ea typeface="Consolas" charset="0"/>
                <a:cs typeface="Consolas" charset="0"/>
              </a:rPr>
              <a:t> (</a:t>
            </a:r>
            <a:r>
              <a:rPr lang="en-US" sz="1200" dirty="0" err="1">
                <a:solidFill>
                  <a:srgbClr val="A71D5D"/>
                </a:solidFill>
                <a:latin typeface="Consolas" charset="0"/>
                <a:ea typeface="Consolas" charset="0"/>
                <a:cs typeface="Consolas" charset="0"/>
              </a:rPr>
              <a:t>typeof</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arg</a:t>
            </a:r>
            <a:r>
              <a:rPr lang="en-US" sz="1200" dirty="0">
                <a:latin typeface="Consolas" charset="0"/>
                <a:ea typeface="Consolas" charset="0"/>
                <a:cs typeface="Consolas" charset="0"/>
              </a:rPr>
              <a:t> </a:t>
            </a:r>
            <a:r>
              <a:rPr lang="en-US" sz="1200" dirty="0">
                <a:solidFill>
                  <a:srgbClr val="A71D5D"/>
                </a:solidFill>
                <a:latin typeface="Consolas" charset="0"/>
                <a:ea typeface="Consolas" charset="0"/>
                <a:cs typeface="Consolas" charset="0"/>
              </a:rPr>
              <a:t>!==</a:t>
            </a:r>
            <a:r>
              <a:rPr lang="en-US" sz="1200" dirty="0">
                <a:latin typeface="Consolas" charset="0"/>
                <a:ea typeface="Consolas" charset="0"/>
                <a:cs typeface="Consolas" charset="0"/>
              </a:rPr>
              <a:t> </a:t>
            </a:r>
            <a:r>
              <a:rPr lang="en-US" sz="1200" dirty="0">
                <a:solidFill>
                  <a:srgbClr val="183691"/>
                </a:solidFill>
                <a:latin typeface="Consolas" charset="0"/>
                <a:ea typeface="Consolas" charset="0"/>
                <a:cs typeface="Consolas" charset="0"/>
              </a:rPr>
              <a:t>'string'</a:t>
            </a:r>
            <a:r>
              <a:rPr lang="en-US" sz="1200" dirty="0">
                <a:latin typeface="Consolas" charset="0"/>
                <a:ea typeface="Consolas" charset="0"/>
                <a:cs typeface="Consolas" charset="0"/>
              </a:rPr>
              <a:t>) {</a:t>
            </a:r>
          </a:p>
          <a:p>
            <a:r>
              <a:rPr lang="en-US" sz="1200" dirty="0">
                <a:solidFill>
                  <a:srgbClr val="A71D5D"/>
                </a:solidFill>
                <a:latin typeface="Consolas" charset="0"/>
                <a:ea typeface="Consolas" charset="0"/>
                <a:cs typeface="Consolas" charset="0"/>
              </a:rPr>
              <a:t>    return</a:t>
            </a:r>
            <a:r>
              <a:rPr lang="en-US" sz="1200" dirty="0">
                <a:latin typeface="Consolas" charset="0"/>
                <a:ea typeface="Consolas" charset="0"/>
                <a:cs typeface="Consolas" charset="0"/>
              </a:rPr>
              <a:t> </a:t>
            </a:r>
            <a:r>
              <a:rPr lang="en-US" sz="1200" dirty="0" err="1">
                <a:solidFill>
                  <a:srgbClr val="0086B3"/>
                </a:solidFill>
                <a:latin typeface="Consolas" charset="0"/>
                <a:ea typeface="Consolas" charset="0"/>
                <a:cs typeface="Consolas" charset="0"/>
              </a:rPr>
              <a:t>process</a:t>
            </a:r>
            <a:r>
              <a:rPr lang="en-US" sz="1200" dirty="0" err="1">
                <a:latin typeface="Consolas" charset="0"/>
                <a:ea typeface="Consolas" charset="0"/>
                <a:cs typeface="Consolas" charset="0"/>
              </a:rPr>
              <a:t>.</a:t>
            </a:r>
            <a:r>
              <a:rPr lang="en-US" sz="1200" dirty="0" err="1">
                <a:solidFill>
                  <a:srgbClr val="795DA3"/>
                </a:solidFill>
                <a:latin typeface="Consolas" charset="0"/>
                <a:ea typeface="Consolas" charset="0"/>
                <a:cs typeface="Consolas" charset="0"/>
              </a:rPr>
              <a:t>nextTick</a:t>
            </a:r>
            <a:r>
              <a:rPr lang="en-US" sz="1200" dirty="0">
                <a:latin typeface="Consolas" charset="0"/>
                <a:ea typeface="Consolas" charset="0"/>
                <a:cs typeface="Consolas" charset="0"/>
              </a:rPr>
              <a:t>(callback, </a:t>
            </a:r>
          </a:p>
          <a:p>
            <a:r>
              <a:rPr lang="en-US" sz="1200" dirty="0">
                <a:solidFill>
                  <a:srgbClr val="A71D5D"/>
                </a:solidFill>
                <a:latin typeface="Consolas" charset="0"/>
                <a:ea typeface="Consolas" charset="0"/>
                <a:cs typeface="Consolas" charset="0"/>
              </a:rPr>
              <a:t>      new</a:t>
            </a:r>
            <a:r>
              <a:rPr lang="en-US" sz="1200" dirty="0">
                <a:latin typeface="Consolas" charset="0"/>
                <a:ea typeface="Consolas" charset="0"/>
                <a:cs typeface="Consolas" charset="0"/>
              </a:rPr>
              <a:t> </a:t>
            </a:r>
            <a:r>
              <a:rPr lang="en-US" sz="1200" dirty="0" err="1">
                <a:solidFill>
                  <a:srgbClr val="795DA3"/>
                </a:solidFill>
                <a:latin typeface="Consolas" charset="0"/>
                <a:ea typeface="Consolas" charset="0"/>
                <a:cs typeface="Consolas" charset="0"/>
              </a:rPr>
              <a:t>TypeError</a:t>
            </a:r>
            <a:r>
              <a:rPr lang="en-US" sz="1200" dirty="0">
                <a:latin typeface="Consolas" charset="0"/>
                <a:ea typeface="Consolas" charset="0"/>
                <a:cs typeface="Consolas" charset="0"/>
              </a:rPr>
              <a:t>(</a:t>
            </a:r>
            <a:r>
              <a:rPr lang="en-US" sz="1200" dirty="0">
                <a:solidFill>
                  <a:srgbClr val="183691"/>
                </a:solidFill>
                <a:latin typeface="Consolas" charset="0"/>
                <a:ea typeface="Consolas" charset="0"/>
                <a:cs typeface="Consolas" charset="0"/>
              </a:rPr>
              <a:t>'argument should be string'</a:t>
            </a:r>
            <a:r>
              <a:rPr lang="en-US" sz="1200" dirty="0">
                <a:latin typeface="Consolas" charset="0"/>
                <a:ea typeface="Consolas" charset="0"/>
                <a:cs typeface="Consolas" charset="0"/>
              </a:rPr>
              <a:t>)); </a:t>
            </a:r>
          </a:p>
          <a:p>
            <a:r>
              <a:rPr lang="en-US" sz="1200" dirty="0">
                <a:latin typeface="Consolas" charset="0"/>
                <a:ea typeface="Consolas" charset="0"/>
                <a:cs typeface="Consolas" charset="0"/>
              </a:rPr>
              <a:t>  }</a:t>
            </a:r>
          </a:p>
          <a:p>
            <a:r>
              <a:rPr lang="en-US" sz="1200" dirty="0">
                <a:latin typeface="Consolas" charset="0"/>
                <a:ea typeface="Consolas" charset="0"/>
                <a:cs typeface="Consolas" charset="0"/>
              </a:rPr>
              <a:t>}</a:t>
            </a:r>
            <a:endParaRPr lang="en-US" sz="1200" dirty="0">
              <a:solidFill>
                <a:schemeClr val="tx2">
                  <a:lumMod val="50000"/>
                </a:schemeClr>
              </a:solidFill>
              <a:latin typeface="Consolas" charset="0"/>
              <a:ea typeface="Consolas" charset="0"/>
              <a:cs typeface="Consolas" charset="0"/>
            </a:endParaRPr>
          </a:p>
          <a:p>
            <a:pPr algn="ctr"/>
            <a:endParaRPr lang="en-US" sz="1200" dirty="0" err="1" smtClean="0">
              <a:latin typeface="Consolas" charset="0"/>
              <a:ea typeface="Consolas" charset="0"/>
              <a:cs typeface="Consolas" charset="0"/>
            </a:endParaRPr>
          </a:p>
        </p:txBody>
      </p:sp>
    </p:spTree>
    <p:extLst>
      <p:ext uri="{BB962C8B-B14F-4D97-AF65-F5344CB8AC3E}">
        <p14:creationId xmlns:p14="http://schemas.microsoft.com/office/powerpoint/2010/main" val="1318186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Node.js</a:t>
            </a:r>
            <a:endParaRPr lang="en-US" dirty="0"/>
          </a:p>
        </p:txBody>
      </p:sp>
      <p:sp>
        <p:nvSpPr>
          <p:cNvPr id="11" name="Text Placeholder 10"/>
          <p:cNvSpPr>
            <a:spLocks noGrp="1"/>
          </p:cNvSpPr>
          <p:nvPr>
            <p:ph type="body" idx="1"/>
          </p:nvPr>
        </p:nvSpPr>
        <p:spPr/>
        <p:txBody>
          <a:bodyPr/>
          <a:lstStyle/>
          <a:p>
            <a:r>
              <a:rPr lang="en-US" dirty="0" smtClean="0"/>
              <a:t>What are you?</a:t>
            </a:r>
            <a:endParaRPr lang="en-US" dirty="0"/>
          </a:p>
        </p:txBody>
      </p:sp>
    </p:spTree>
    <p:extLst>
      <p:ext uri="{BB962C8B-B14F-4D97-AF65-F5344CB8AC3E}">
        <p14:creationId xmlns:p14="http://schemas.microsoft.com/office/powerpoint/2010/main" val="424185493"/>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30</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176840" y="55995"/>
            <a:ext cx="8784279" cy="307777"/>
          </a:xfrm>
          <a:prstGeom prst="rect">
            <a:avLst/>
          </a:prstGeom>
          <a:noFill/>
        </p:spPr>
        <p:txBody>
          <a:bodyPr wrap="square" rtlCol="0">
            <a:spAutoFit/>
          </a:bodyPr>
          <a:lstStyle/>
          <a:p>
            <a:pPr algn="ctr"/>
            <a:r>
              <a:rPr lang="en-US" sz="1400" dirty="0" smtClean="0">
                <a:latin typeface="Adobe Gothic Std B" panose="020B0800000000000000" pitchFamily="34" charset="-128"/>
                <a:ea typeface="Adobe Gothic Std B" panose="020B0800000000000000" pitchFamily="34" charset="-128"/>
              </a:rPr>
              <a:t>Use </a:t>
            </a:r>
            <a:r>
              <a:rPr lang="en-US" sz="1400" dirty="0" err="1" smtClean="0">
                <a:solidFill>
                  <a:schemeClr val="accent1"/>
                </a:solidFill>
                <a:latin typeface="Adobe Gothic Std B" panose="020B0800000000000000" pitchFamily="34" charset="-128"/>
                <a:ea typeface="Adobe Gothic Std B" panose="020B0800000000000000" pitchFamily="34" charset="-128"/>
              </a:rPr>
              <a:t>process.nextTick</a:t>
            </a:r>
            <a:r>
              <a:rPr lang="en-US" sz="1400" dirty="0" smtClean="0">
                <a:latin typeface="Adobe Gothic Std B" panose="020B0800000000000000" pitchFamily="34" charset="-128"/>
                <a:ea typeface="Adobe Gothic Std B" panose="020B0800000000000000" pitchFamily="34" charset="-128"/>
              </a:rPr>
              <a:t>() when</a:t>
            </a:r>
            <a:endParaRPr lang="en-US" sz="1200" dirty="0">
              <a:solidFill>
                <a:schemeClr val="tx2">
                  <a:lumMod val="50000"/>
                </a:schemeClr>
              </a:solidFill>
              <a:latin typeface="Adobe Gothic Std B" panose="020B0800000000000000" pitchFamily="34" charset="-128"/>
              <a:ea typeface="Adobe Gothic Std B" panose="020B0800000000000000" pitchFamily="34" charset="-128"/>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9450" y="506807"/>
            <a:ext cx="2599058" cy="1373788"/>
          </a:xfrm>
          <a:prstGeom prst="rect">
            <a:avLst/>
          </a:prstGeom>
        </p:spPr>
      </p:pic>
      <p:sp>
        <p:nvSpPr>
          <p:cNvPr id="6" name="TextBox 5"/>
          <p:cNvSpPr txBox="1"/>
          <p:nvPr/>
        </p:nvSpPr>
        <p:spPr>
          <a:xfrm>
            <a:off x="0" y="2076926"/>
            <a:ext cx="8784279" cy="800219"/>
          </a:xfrm>
          <a:prstGeom prst="rect">
            <a:avLst/>
          </a:prstGeom>
          <a:noFill/>
        </p:spPr>
        <p:txBody>
          <a:bodyPr wrap="square" rtlCol="0">
            <a:spAutoFit/>
          </a:bodyPr>
          <a:lstStyle/>
          <a:p>
            <a:pPr algn="ctr"/>
            <a:r>
              <a:rPr lang="en-US" sz="1400" dirty="0" smtClean="0">
                <a:latin typeface="Adobe Gothic Std B" panose="020B0800000000000000" pitchFamily="34" charset="-128"/>
                <a:ea typeface="Adobe Gothic Std B" panose="020B0800000000000000" pitchFamily="34" charset="-128"/>
              </a:rPr>
              <a:t>Use </a:t>
            </a:r>
            <a:r>
              <a:rPr lang="en-US" sz="1400" dirty="0" err="1" smtClean="0">
                <a:solidFill>
                  <a:schemeClr val="accent1"/>
                </a:solidFill>
                <a:latin typeface="Adobe Gothic Std B" panose="020B0800000000000000" pitchFamily="34" charset="-128"/>
                <a:ea typeface="Adobe Gothic Std B" panose="020B0800000000000000" pitchFamily="34" charset="-128"/>
              </a:rPr>
              <a:t>setImmediate</a:t>
            </a:r>
            <a:r>
              <a:rPr lang="en-US" sz="1400" dirty="0" smtClean="0">
                <a:latin typeface="Adobe Gothic Std B" panose="020B0800000000000000" pitchFamily="34" charset="-128"/>
                <a:ea typeface="Adobe Gothic Std B" panose="020B0800000000000000" pitchFamily="34" charset="-128"/>
              </a:rPr>
              <a:t>() for</a:t>
            </a:r>
            <a:endParaRPr lang="en-US" sz="1200" b="1" dirty="0" smtClean="0">
              <a:latin typeface="Adobe Gothic Std B" panose="020B0800000000000000" pitchFamily="34" charset="-128"/>
              <a:ea typeface="Adobe Gothic Std B" panose="020B0800000000000000" pitchFamily="34" charset="-128"/>
            </a:endParaRPr>
          </a:p>
          <a:p>
            <a:endParaRPr lang="en-US" sz="1200" b="1" dirty="0"/>
          </a:p>
          <a:p>
            <a:pPr algn="ctr"/>
            <a:r>
              <a:rPr lang="en-US" sz="2000" b="1" dirty="0" smtClean="0">
                <a:solidFill>
                  <a:schemeClr val="accent1"/>
                </a:solidFill>
              </a:rPr>
              <a:t>Partitioning Long-running Tasks</a:t>
            </a:r>
            <a:endParaRPr lang="en-US" sz="2000" b="1" dirty="0">
              <a:solidFill>
                <a:schemeClr val="accent1"/>
              </a:solidFill>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9450" y="3020180"/>
            <a:ext cx="2599058" cy="1355727"/>
          </a:xfrm>
          <a:prstGeom prst="rect">
            <a:avLst/>
          </a:prstGeom>
        </p:spPr>
      </p:pic>
    </p:spTree>
    <p:extLst>
      <p:ext uri="{BB962C8B-B14F-4D97-AF65-F5344CB8AC3E}">
        <p14:creationId xmlns:p14="http://schemas.microsoft.com/office/powerpoint/2010/main" val="1497781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 Flow</a:t>
            </a:r>
            <a:endParaRPr lang="en-US" dirty="0"/>
          </a:p>
        </p:txBody>
      </p:sp>
      <p:sp>
        <p:nvSpPr>
          <p:cNvPr id="11" name="Text Placeholder 10"/>
          <p:cNvSpPr>
            <a:spLocks noGrp="1"/>
          </p:cNvSpPr>
          <p:nvPr>
            <p:ph type="body" idx="1"/>
          </p:nvPr>
        </p:nvSpPr>
        <p:spPr>
          <a:xfrm>
            <a:off x="3200400" y="914400"/>
            <a:ext cx="5239026" cy="1637607"/>
          </a:xfrm>
        </p:spPr>
        <p:txBody>
          <a:bodyPr/>
          <a:lstStyle/>
          <a:p>
            <a:r>
              <a:rPr lang="en-US" sz="2800" dirty="0"/>
              <a:t>Sometimes the past and present live side by side</a:t>
            </a:r>
            <a:r>
              <a:rPr lang="en-US" sz="2800" dirty="0" smtClean="0"/>
              <a:t>.</a:t>
            </a:r>
          </a:p>
          <a:p>
            <a:endParaRPr lang="en-US" sz="2800" dirty="0"/>
          </a:p>
          <a:p>
            <a:r>
              <a:rPr lang="en-US" sz="2800" dirty="0" smtClean="0"/>
              <a:t>After, all</a:t>
            </a:r>
            <a:endParaRPr lang="en-US" sz="2800" dirty="0"/>
          </a:p>
        </p:txBody>
      </p:sp>
    </p:spTree>
    <p:extLst>
      <p:ext uri="{BB962C8B-B14F-4D97-AF65-F5344CB8AC3E}">
        <p14:creationId xmlns:p14="http://schemas.microsoft.com/office/powerpoint/2010/main" val="1589415496"/>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b="1" dirty="0" smtClean="0"/>
              <a:t>Control flow</a:t>
            </a:r>
            <a:endParaRPr lang="en-US" dirty="0"/>
          </a:p>
        </p:txBody>
      </p:sp>
      <p:sp>
        <p:nvSpPr>
          <p:cNvPr id="499719" name="Rectangle 7"/>
          <p:cNvSpPr>
            <a:spLocks noGrp="1" noChangeArrowheads="1"/>
          </p:cNvSpPr>
          <p:nvPr>
            <p:ph idx="10"/>
          </p:nvPr>
        </p:nvSpPr>
        <p:spPr/>
        <p:txBody>
          <a:bodyPr/>
          <a:lstStyle/>
          <a:p>
            <a:r>
              <a:rPr lang="en-US" dirty="0" smtClean="0"/>
              <a:t>callbacks</a:t>
            </a:r>
          </a:p>
          <a:p>
            <a:r>
              <a:rPr lang="en-US" dirty="0" smtClean="0"/>
              <a:t>streams(next time)</a:t>
            </a:r>
          </a:p>
          <a:p>
            <a:r>
              <a:rPr lang="en-US" dirty="0" err="1" smtClean="0"/>
              <a:t>async.js</a:t>
            </a:r>
            <a:endParaRPr lang="en-US" dirty="0"/>
          </a:p>
          <a:p>
            <a:r>
              <a:rPr lang="en-US" dirty="0" smtClean="0"/>
              <a:t>promises</a:t>
            </a:r>
          </a:p>
          <a:p>
            <a:r>
              <a:rPr lang="en-US" dirty="0" smtClean="0"/>
              <a:t>generators (ES6)</a:t>
            </a:r>
          </a:p>
          <a:p>
            <a:r>
              <a:rPr lang="en-US" dirty="0" err="1" smtClean="0"/>
              <a:t>async</a:t>
            </a:r>
            <a:r>
              <a:rPr lang="en-US" dirty="0" smtClean="0"/>
              <a:t>/await (ES7)</a:t>
            </a:r>
          </a:p>
          <a:p>
            <a:r>
              <a:rPr lang="en-US" dirty="0" smtClean="0"/>
              <a:t>…</a:t>
            </a:r>
          </a:p>
        </p:txBody>
      </p:sp>
      <p:sp>
        <p:nvSpPr>
          <p:cNvPr id="2" name="Slide Number Placeholder 1"/>
          <p:cNvSpPr>
            <a:spLocks noGrp="1"/>
          </p:cNvSpPr>
          <p:nvPr>
            <p:ph type="sldNum" sz="quarter" idx="4"/>
          </p:nvPr>
        </p:nvSpPr>
        <p:spPr/>
        <p:txBody>
          <a:bodyPr/>
          <a:lstStyle/>
          <a:p>
            <a:fld id="{A86557AE-D911-0F4C-AC53-EAE0FE81A38E}" type="slidenum">
              <a:rPr lang="en-US" smtClean="0"/>
              <a:pPr/>
              <a:t>32</a:t>
            </a:fld>
            <a:endParaRPr lang="en-US" dirty="0"/>
          </a:p>
        </p:txBody>
      </p:sp>
    </p:spTree>
    <p:extLst>
      <p:ext uri="{BB962C8B-B14F-4D97-AF65-F5344CB8AC3E}">
        <p14:creationId xmlns:p14="http://schemas.microsoft.com/office/powerpoint/2010/main" val="421543039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p:txBody>
          <a:bodyPr/>
          <a:lstStyle/>
          <a:p>
            <a:r>
              <a:rPr lang="en-US" dirty="0" smtClean="0"/>
              <a:t>Before we start</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33</a:t>
            </a:fld>
            <a:endParaRPr lang="en-US" dirty="0"/>
          </a:p>
        </p:txBody>
      </p:sp>
      <p:sp>
        <p:nvSpPr>
          <p:cNvPr id="4" name="Content Placeholder 3"/>
          <p:cNvSpPr>
            <a:spLocks noGrp="1"/>
          </p:cNvSpPr>
          <p:nvPr>
            <p:ph idx="1"/>
          </p:nvPr>
        </p:nvSpPr>
        <p:spPr>
          <a:xfrm>
            <a:off x="457200" y="1465802"/>
            <a:ext cx="7772400" cy="3309398"/>
          </a:xfrm>
        </p:spPr>
        <p:txBody>
          <a:bodyPr/>
          <a:lstStyle/>
          <a:p>
            <a:pPr marL="0" indent="0">
              <a:buNone/>
            </a:pPr>
            <a:r>
              <a:rPr lang="en-US" b="1" dirty="0" err="1"/>
              <a:t>Node</a:t>
            </a:r>
            <a:r>
              <a:rPr lang="en-US" dirty="0" err="1"/>
              <a:t>.</a:t>
            </a:r>
            <a:r>
              <a:rPr lang="en-US" b="1" dirty="0" err="1"/>
              <a:t>js</a:t>
            </a:r>
            <a:r>
              <a:rPr lang="en-US" dirty="0"/>
              <a:t>, being an asynchronous platform, doesn't wait around for things like file I/O to </a:t>
            </a:r>
            <a:r>
              <a:rPr lang="en-US" dirty="0" smtClean="0"/>
              <a:t>finish.</a:t>
            </a:r>
          </a:p>
          <a:p>
            <a:pPr marL="0" indent="0">
              <a:buNone/>
            </a:pPr>
            <a:r>
              <a:rPr lang="en-US" b="1" dirty="0" err="1" smtClean="0"/>
              <a:t>Node</a:t>
            </a:r>
            <a:r>
              <a:rPr lang="en-US" dirty="0" err="1" smtClean="0"/>
              <a:t>.</a:t>
            </a:r>
            <a:r>
              <a:rPr lang="en-US" b="1" dirty="0" err="1" smtClean="0"/>
              <a:t>js</a:t>
            </a:r>
            <a:r>
              <a:rPr lang="en-US" dirty="0"/>
              <a:t> uses </a:t>
            </a:r>
            <a:r>
              <a:rPr lang="en-US" b="1" dirty="0"/>
              <a:t>callbacks</a:t>
            </a:r>
            <a:r>
              <a:rPr lang="en-US" dirty="0"/>
              <a:t>. A </a:t>
            </a:r>
            <a:r>
              <a:rPr lang="en-US" b="1" dirty="0"/>
              <a:t>callback</a:t>
            </a:r>
            <a:r>
              <a:rPr lang="en-US" dirty="0"/>
              <a:t> is a function called at the completion of a given task; this prevents any blocking, and allows other code to be run in the meantime.</a:t>
            </a:r>
            <a:endParaRPr lang="en-US" sz="1200" dirty="0" smtClean="0"/>
          </a:p>
          <a:p>
            <a:pPr marL="0" indent="0">
              <a:buNone/>
            </a:pPr>
            <a:endParaRPr lang="en-US" sz="1200" dirty="0"/>
          </a:p>
        </p:txBody>
      </p:sp>
    </p:spTree>
    <p:extLst>
      <p:ext uri="{BB962C8B-B14F-4D97-AF65-F5344CB8AC3E}">
        <p14:creationId xmlns:p14="http://schemas.microsoft.com/office/powerpoint/2010/main" val="111557204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p:txBody>
          <a:bodyPr/>
          <a:lstStyle/>
          <a:p>
            <a:r>
              <a:rPr lang="en-US" dirty="0" smtClean="0"/>
              <a:t>Callbacks</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34</a:t>
            </a:fld>
            <a:endParaRPr lang="en-US" dirty="0"/>
          </a:p>
        </p:txBody>
      </p:sp>
      <p:sp>
        <p:nvSpPr>
          <p:cNvPr id="4" name="Content Placeholder 3"/>
          <p:cNvSpPr>
            <a:spLocks noGrp="1"/>
          </p:cNvSpPr>
          <p:nvPr>
            <p:ph idx="1"/>
          </p:nvPr>
        </p:nvSpPr>
        <p:spPr>
          <a:xfrm>
            <a:off x="457200" y="1465802"/>
            <a:ext cx="7772400" cy="887931"/>
          </a:xfrm>
        </p:spPr>
        <p:txBody>
          <a:bodyPr/>
          <a:lstStyle/>
          <a:p>
            <a:pPr marL="0" indent="0">
              <a:buNone/>
            </a:pPr>
            <a:r>
              <a:rPr lang="en-US" dirty="0" smtClean="0"/>
              <a:t>Non-blocking functions take callbacks (last argument) of two forms:</a:t>
            </a:r>
          </a:p>
          <a:p>
            <a:pPr marL="0" indent="0">
              <a:buNone/>
            </a:pPr>
            <a:endParaRPr lang="en-US" sz="1200" dirty="0" smtClean="0"/>
          </a:p>
          <a:p>
            <a:pPr marL="0" indent="0">
              <a:buNone/>
            </a:pPr>
            <a:endParaRPr lang="en-US" sz="1200" dirty="0"/>
          </a:p>
        </p:txBody>
      </p:sp>
      <p:sp>
        <p:nvSpPr>
          <p:cNvPr id="5" name="TextBox 4"/>
          <p:cNvSpPr txBox="1"/>
          <p:nvPr/>
        </p:nvSpPr>
        <p:spPr>
          <a:xfrm>
            <a:off x="457200" y="2574935"/>
            <a:ext cx="2223686" cy="193899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marL="0" indent="0">
              <a:buNone/>
            </a:pPr>
            <a:r>
              <a:rPr lang="en-US" sz="1200" dirty="0">
                <a:solidFill>
                  <a:schemeClr val="bg2"/>
                </a:solidFill>
                <a:latin typeface="Consolas" charset="0"/>
                <a:ea typeface="Consolas" charset="0"/>
                <a:cs typeface="Consolas" charset="0"/>
              </a:rPr>
              <a:t>// Error-first callbacks</a:t>
            </a:r>
          </a:p>
          <a:p>
            <a:pPr marL="0" indent="0">
              <a:buNone/>
            </a:pPr>
            <a:r>
              <a:rPr lang="en-US" sz="1200" dirty="0">
                <a:solidFill>
                  <a:srgbClr val="7030A0"/>
                </a:solidFill>
                <a:latin typeface="Consolas" charset="0"/>
                <a:ea typeface="Consolas" charset="0"/>
                <a:cs typeface="Consolas" charset="0"/>
              </a:rPr>
              <a:t>function </a:t>
            </a:r>
            <a:r>
              <a:rPr lang="en-US" sz="1200" dirty="0">
                <a:latin typeface="Consolas" charset="0"/>
                <a:ea typeface="Consolas" charset="0"/>
                <a:cs typeface="Consolas" charset="0"/>
              </a:rPr>
              <a:t>(err, result) {</a:t>
            </a:r>
          </a:p>
          <a:p>
            <a:pPr marL="0" indent="0">
              <a:buNone/>
            </a:pPr>
            <a:r>
              <a:rPr lang="en-US" sz="1200" dirty="0">
                <a:solidFill>
                  <a:schemeClr val="bg2"/>
                </a:solidFill>
                <a:latin typeface="Consolas" charset="0"/>
                <a:ea typeface="Consolas" charset="0"/>
                <a:cs typeface="Consolas" charset="0"/>
              </a:rPr>
              <a:t>  // …</a:t>
            </a:r>
          </a:p>
          <a:p>
            <a:pPr marL="0" indent="0">
              <a:buNone/>
            </a:pPr>
            <a:r>
              <a:rPr lang="en-US" sz="1200" dirty="0">
                <a:latin typeface="Consolas" charset="0"/>
                <a:ea typeface="Consolas" charset="0"/>
                <a:cs typeface="Consolas" charset="0"/>
              </a:rPr>
              <a:t>}</a:t>
            </a:r>
          </a:p>
          <a:p>
            <a:pPr marL="0" indent="0">
              <a:buNone/>
            </a:pPr>
            <a:endParaRPr lang="en-US" sz="1200" dirty="0">
              <a:latin typeface="Consolas" charset="0"/>
              <a:ea typeface="Consolas" charset="0"/>
              <a:cs typeface="Consolas" charset="0"/>
            </a:endParaRPr>
          </a:p>
          <a:p>
            <a:pPr marL="0" indent="0">
              <a:buNone/>
            </a:pPr>
            <a:r>
              <a:rPr lang="en-US" sz="1200" dirty="0">
                <a:solidFill>
                  <a:schemeClr val="bg2"/>
                </a:solidFill>
                <a:latin typeface="Consolas" charset="0"/>
                <a:ea typeface="Consolas" charset="0"/>
                <a:cs typeface="Consolas" charset="0"/>
              </a:rPr>
              <a:t>// Callbacks</a:t>
            </a:r>
          </a:p>
          <a:p>
            <a:pPr marL="0" indent="0">
              <a:buNone/>
            </a:pPr>
            <a:r>
              <a:rPr lang="en-US" sz="1200" dirty="0">
                <a:solidFill>
                  <a:srgbClr val="7030A0"/>
                </a:solidFill>
                <a:latin typeface="Consolas" charset="0"/>
                <a:ea typeface="Consolas" charset="0"/>
                <a:cs typeface="Consolas" charset="0"/>
              </a:rPr>
              <a:t>function</a:t>
            </a:r>
            <a:r>
              <a:rPr lang="en-US" sz="1200" dirty="0">
                <a:latin typeface="Consolas" charset="0"/>
                <a:ea typeface="Consolas" charset="0"/>
                <a:cs typeface="Consolas" charset="0"/>
              </a:rPr>
              <a:t> (result) {</a:t>
            </a:r>
          </a:p>
          <a:p>
            <a:pPr marL="0" indent="0">
              <a:buNone/>
            </a:pPr>
            <a:r>
              <a:rPr lang="en-US" sz="1200" dirty="0">
                <a:solidFill>
                  <a:schemeClr val="bg2"/>
                </a:solidFill>
                <a:latin typeface="Consolas" charset="0"/>
                <a:ea typeface="Consolas" charset="0"/>
                <a:cs typeface="Consolas" charset="0"/>
              </a:rPr>
              <a:t>  // …</a:t>
            </a:r>
          </a:p>
          <a:p>
            <a:pPr marL="0" indent="0">
              <a:buNone/>
            </a:pPr>
            <a:r>
              <a:rPr lang="en-US" sz="1200" dirty="0">
                <a:latin typeface="Consolas" charset="0"/>
                <a:ea typeface="Consolas" charset="0"/>
                <a:cs typeface="Consolas" charset="0"/>
              </a:rPr>
              <a:t>}</a:t>
            </a:r>
          </a:p>
          <a:p>
            <a:pPr algn="ctr"/>
            <a:endParaRPr lang="en-US" sz="1200" dirty="0" err="1" smtClean="0">
              <a:latin typeface="Consolas" charset="0"/>
              <a:ea typeface="Consolas" charset="0"/>
              <a:cs typeface="Consolas" charset="0"/>
            </a:endParaRPr>
          </a:p>
        </p:txBody>
      </p:sp>
    </p:spTree>
    <p:extLst>
      <p:ext uri="{BB962C8B-B14F-4D97-AF65-F5344CB8AC3E}">
        <p14:creationId xmlns:p14="http://schemas.microsoft.com/office/powerpoint/2010/main" val="117247812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35</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359721" y="63955"/>
            <a:ext cx="8468273" cy="553998"/>
          </a:xfrm>
          <a:prstGeom prst="rect">
            <a:avLst/>
          </a:prstGeom>
          <a:noFill/>
        </p:spPr>
        <p:txBody>
          <a:bodyPr wrap="square" rtlCol="0">
            <a:spAutoFit/>
          </a:bodyPr>
          <a:lstStyle/>
          <a:p>
            <a:pPr algn="ctr"/>
            <a:r>
              <a:rPr lang="en-US" sz="1400" dirty="0" smtClean="0">
                <a:solidFill>
                  <a:schemeClr val="accent1"/>
                </a:solidFill>
                <a:latin typeface="Adobe Gothic Std B" panose="020B0800000000000000" pitchFamily="34" charset="-128"/>
                <a:ea typeface="Adobe Gothic Std B" panose="020B0800000000000000" pitchFamily="34" charset="-128"/>
              </a:rPr>
              <a:t>CALLBACKS</a:t>
            </a:r>
          </a:p>
          <a:p>
            <a:endParaRPr lang="en-US" sz="800" dirty="0" smtClean="0"/>
          </a:p>
          <a:p>
            <a:endParaRPr lang="en-US" sz="800" dirty="0" smtClean="0">
              <a:solidFill>
                <a:schemeClr val="tx2">
                  <a:lumMod val="50000"/>
                </a:schemeClr>
              </a:solidFill>
              <a:latin typeface="+mn-lt"/>
            </a:endParaRPr>
          </a:p>
        </p:txBody>
      </p:sp>
      <p:sp>
        <p:nvSpPr>
          <p:cNvPr id="4" name="TextBox 3"/>
          <p:cNvSpPr txBox="1"/>
          <p:nvPr/>
        </p:nvSpPr>
        <p:spPr>
          <a:xfrm>
            <a:off x="532318" y="390670"/>
            <a:ext cx="3817805" cy="4247317"/>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100" u="sng" dirty="0" smtClean="0">
                <a:solidFill>
                  <a:srgbClr val="002060"/>
                </a:solidFill>
              </a:rPr>
              <a:t>// Nested callbacks</a:t>
            </a:r>
          </a:p>
          <a:p>
            <a:endParaRPr lang="en-US" sz="1100" u="sng" dirty="0" smtClean="0"/>
          </a:p>
          <a:p>
            <a:r>
              <a:rPr lang="en-US" sz="750" dirty="0" err="1" smtClean="0"/>
              <a:t>var</a:t>
            </a:r>
            <a:r>
              <a:rPr lang="en-US" sz="750" dirty="0" smtClean="0"/>
              <a:t> </a:t>
            </a:r>
            <a:r>
              <a:rPr lang="en-US" sz="750" dirty="0" smtClean="0">
                <a:solidFill>
                  <a:schemeClr val="accent3"/>
                </a:solidFill>
              </a:rPr>
              <a:t>http</a:t>
            </a:r>
            <a:r>
              <a:rPr lang="en-US" sz="750" dirty="0" smtClean="0"/>
              <a:t> </a:t>
            </a:r>
            <a:r>
              <a:rPr lang="en-US" sz="750" dirty="0"/>
              <a:t>= require(</a:t>
            </a:r>
            <a:r>
              <a:rPr lang="en-US" sz="750" dirty="0">
                <a:solidFill>
                  <a:schemeClr val="accent5"/>
                </a:solidFill>
              </a:rPr>
              <a:t>'http</a:t>
            </a:r>
            <a:r>
              <a:rPr lang="en-US" sz="750" dirty="0" smtClean="0">
                <a:solidFill>
                  <a:schemeClr val="accent5"/>
                </a:solidFill>
              </a:rPr>
              <a:t>'</a:t>
            </a:r>
            <a:r>
              <a:rPr lang="en-US" sz="750" dirty="0" smtClean="0"/>
              <a:t>), </a:t>
            </a:r>
          </a:p>
          <a:p>
            <a:r>
              <a:rPr lang="en-US" sz="750" dirty="0"/>
              <a:t> </a:t>
            </a:r>
            <a:r>
              <a:rPr lang="en-US" sz="750" dirty="0" smtClean="0"/>
              <a:t> </a:t>
            </a:r>
            <a:r>
              <a:rPr lang="en-US" sz="750" dirty="0" err="1" smtClean="0">
                <a:solidFill>
                  <a:schemeClr val="accent3"/>
                </a:solidFill>
              </a:rPr>
              <a:t>url</a:t>
            </a:r>
            <a:r>
              <a:rPr lang="en-US" sz="750" dirty="0" smtClean="0"/>
              <a:t> </a:t>
            </a:r>
            <a:r>
              <a:rPr lang="en-US" sz="750" dirty="0"/>
              <a:t>= </a:t>
            </a:r>
            <a:r>
              <a:rPr lang="en-US" sz="750" dirty="0">
                <a:solidFill>
                  <a:schemeClr val="accent1"/>
                </a:solidFill>
              </a:rPr>
              <a:t>require</a:t>
            </a:r>
            <a:r>
              <a:rPr lang="en-US" sz="750" dirty="0"/>
              <a:t>(</a:t>
            </a:r>
            <a:r>
              <a:rPr lang="en-US" sz="750" dirty="0">
                <a:solidFill>
                  <a:schemeClr val="accent5"/>
                </a:solidFill>
              </a:rPr>
              <a:t>'</a:t>
            </a:r>
            <a:r>
              <a:rPr lang="en-US" sz="750" dirty="0" err="1">
                <a:solidFill>
                  <a:schemeClr val="accent5"/>
                </a:solidFill>
              </a:rPr>
              <a:t>url</a:t>
            </a:r>
            <a:r>
              <a:rPr lang="en-US" sz="750" dirty="0" smtClean="0">
                <a:solidFill>
                  <a:schemeClr val="accent5"/>
                </a:solidFill>
              </a:rPr>
              <a:t>'</a:t>
            </a:r>
            <a:r>
              <a:rPr lang="en-US" sz="750" dirty="0" smtClean="0"/>
              <a:t>),</a:t>
            </a:r>
          </a:p>
          <a:p>
            <a:r>
              <a:rPr lang="en-US" sz="750" dirty="0" smtClean="0"/>
              <a:t>  </a:t>
            </a:r>
            <a:r>
              <a:rPr lang="en-US" sz="750" dirty="0" err="1" smtClean="0">
                <a:solidFill>
                  <a:srgbClr val="00B0F0"/>
                </a:solidFill>
              </a:rPr>
              <a:t>userService</a:t>
            </a:r>
            <a:r>
              <a:rPr lang="en-US" sz="750" dirty="0" smtClean="0">
                <a:solidFill>
                  <a:srgbClr val="00B0F0"/>
                </a:solidFill>
              </a:rPr>
              <a:t> </a:t>
            </a:r>
            <a:r>
              <a:rPr lang="en-US" sz="750" dirty="0">
                <a:solidFill>
                  <a:srgbClr val="7030A0"/>
                </a:solidFill>
              </a:rPr>
              <a:t>= </a:t>
            </a:r>
            <a:r>
              <a:rPr lang="en-US" sz="750" dirty="0">
                <a:solidFill>
                  <a:schemeClr val="accent1"/>
                </a:solidFill>
              </a:rPr>
              <a:t>require</a:t>
            </a:r>
            <a:r>
              <a:rPr lang="en-US" sz="750" dirty="0"/>
              <a:t>(</a:t>
            </a:r>
            <a:r>
              <a:rPr lang="en-US" sz="750" dirty="0">
                <a:solidFill>
                  <a:schemeClr val="accent5"/>
                </a:solidFill>
              </a:rPr>
              <a:t>‘/components/user’</a:t>
            </a:r>
            <a:r>
              <a:rPr lang="en-US" sz="750" dirty="0"/>
              <a:t>).service,</a:t>
            </a:r>
          </a:p>
          <a:p>
            <a:r>
              <a:rPr lang="en-US" sz="750" dirty="0"/>
              <a:t>  </a:t>
            </a:r>
            <a:r>
              <a:rPr lang="en-US" sz="750" dirty="0" err="1">
                <a:solidFill>
                  <a:schemeClr val="accent3"/>
                </a:solidFill>
              </a:rPr>
              <a:t>accountService</a:t>
            </a:r>
            <a:r>
              <a:rPr lang="en-US" sz="750" dirty="0">
                <a:solidFill>
                  <a:schemeClr val="accent3"/>
                </a:solidFill>
              </a:rPr>
              <a:t> </a:t>
            </a:r>
            <a:r>
              <a:rPr lang="en-US" sz="750" dirty="0"/>
              <a:t>= </a:t>
            </a:r>
            <a:r>
              <a:rPr lang="en-US" sz="750" dirty="0">
                <a:solidFill>
                  <a:schemeClr val="accent1"/>
                </a:solidFill>
              </a:rPr>
              <a:t>require</a:t>
            </a:r>
            <a:r>
              <a:rPr lang="en-US" sz="750" dirty="0"/>
              <a:t>(</a:t>
            </a:r>
            <a:r>
              <a:rPr lang="en-US" sz="750" dirty="0">
                <a:solidFill>
                  <a:schemeClr val="accent5"/>
                </a:solidFill>
              </a:rPr>
              <a:t>‘/components/account’</a:t>
            </a:r>
            <a:r>
              <a:rPr lang="en-US" sz="750" dirty="0"/>
              <a:t>).service,</a:t>
            </a:r>
          </a:p>
          <a:p>
            <a:r>
              <a:rPr lang="en-US" sz="750" dirty="0"/>
              <a:t>  </a:t>
            </a:r>
            <a:r>
              <a:rPr lang="en-US" sz="750" dirty="0" err="1">
                <a:solidFill>
                  <a:schemeClr val="accent3"/>
                </a:solidFill>
              </a:rPr>
              <a:t>accountUtils</a:t>
            </a:r>
            <a:r>
              <a:rPr lang="en-US" sz="750" dirty="0">
                <a:solidFill>
                  <a:schemeClr val="accent3"/>
                </a:solidFill>
              </a:rPr>
              <a:t> </a:t>
            </a:r>
            <a:r>
              <a:rPr lang="en-US" sz="750" dirty="0"/>
              <a:t>= </a:t>
            </a:r>
            <a:r>
              <a:rPr lang="en-US" sz="750" dirty="0">
                <a:solidFill>
                  <a:schemeClr val="accent1"/>
                </a:solidFill>
              </a:rPr>
              <a:t>require</a:t>
            </a:r>
            <a:r>
              <a:rPr lang="en-US" sz="750" dirty="0"/>
              <a:t>(</a:t>
            </a:r>
            <a:r>
              <a:rPr lang="en-US" sz="750" dirty="0">
                <a:solidFill>
                  <a:schemeClr val="accent5"/>
                </a:solidFill>
              </a:rPr>
              <a:t>‘/</a:t>
            </a:r>
            <a:r>
              <a:rPr lang="en-US" sz="750" dirty="0" err="1">
                <a:solidFill>
                  <a:schemeClr val="accent5"/>
                </a:solidFill>
              </a:rPr>
              <a:t>utils</a:t>
            </a:r>
            <a:r>
              <a:rPr lang="en-US" sz="750" dirty="0">
                <a:solidFill>
                  <a:schemeClr val="accent5"/>
                </a:solidFill>
              </a:rPr>
              <a:t>/account.js’</a:t>
            </a:r>
            <a:r>
              <a:rPr lang="en-US" sz="750" dirty="0"/>
              <a:t>);</a:t>
            </a:r>
          </a:p>
          <a:p>
            <a:endParaRPr lang="en-US" sz="750" dirty="0">
              <a:solidFill>
                <a:srgbClr val="7030A0"/>
              </a:solidFill>
            </a:endParaRPr>
          </a:p>
          <a:p>
            <a:r>
              <a:rPr lang="en-US" sz="750" dirty="0" err="1"/>
              <a:t>http</a:t>
            </a:r>
            <a:r>
              <a:rPr lang="en-US" sz="750" dirty="0" err="1">
                <a:solidFill>
                  <a:srgbClr val="7030A0"/>
                </a:solidFill>
              </a:rPr>
              <a:t>.</a:t>
            </a:r>
            <a:r>
              <a:rPr lang="en-US" sz="750" dirty="0" err="1">
                <a:solidFill>
                  <a:schemeClr val="accent1"/>
                </a:solidFill>
              </a:rPr>
              <a:t>createServer</a:t>
            </a:r>
            <a:r>
              <a:rPr lang="en-US" sz="750" dirty="0">
                <a:solidFill>
                  <a:srgbClr val="303336"/>
                </a:solidFill>
              </a:rPr>
              <a:t>(</a:t>
            </a:r>
            <a:r>
              <a:rPr lang="en-US" sz="750" dirty="0">
                <a:solidFill>
                  <a:srgbClr val="005596"/>
                </a:solidFill>
              </a:rPr>
              <a:t>function</a:t>
            </a:r>
            <a:r>
              <a:rPr lang="en-US" sz="750" dirty="0">
                <a:solidFill>
                  <a:srgbClr val="303336"/>
                </a:solidFill>
              </a:rPr>
              <a:t> (</a:t>
            </a:r>
            <a:r>
              <a:rPr lang="en-US" sz="750" dirty="0" err="1">
                <a:solidFill>
                  <a:srgbClr val="303336"/>
                </a:solidFill>
              </a:rPr>
              <a:t>req</a:t>
            </a:r>
            <a:r>
              <a:rPr lang="en-US" sz="750" dirty="0">
                <a:solidFill>
                  <a:srgbClr val="303336"/>
                </a:solidFill>
              </a:rPr>
              <a:t>, res) { </a:t>
            </a:r>
            <a:endParaRPr lang="en-US" sz="750" dirty="0" smtClean="0">
              <a:solidFill>
                <a:srgbClr val="303336"/>
              </a:solidFill>
            </a:endParaRPr>
          </a:p>
          <a:p>
            <a:r>
              <a:rPr lang="en-US" sz="750" dirty="0">
                <a:solidFill>
                  <a:srgbClr val="303336"/>
                </a:solidFill>
              </a:rPr>
              <a:t> </a:t>
            </a:r>
            <a:r>
              <a:rPr lang="en-US" sz="750" dirty="0" smtClean="0">
                <a:solidFill>
                  <a:srgbClr val="303336"/>
                </a:solidFill>
              </a:rPr>
              <a:t> </a:t>
            </a:r>
            <a:r>
              <a:rPr lang="en-US" sz="750" dirty="0" err="1" smtClean="0"/>
              <a:t>var</a:t>
            </a:r>
            <a:r>
              <a:rPr lang="en-US" sz="750" dirty="0" smtClean="0"/>
              <a:t> </a:t>
            </a:r>
            <a:r>
              <a:rPr lang="en-US" sz="750" dirty="0" err="1">
                <a:solidFill>
                  <a:schemeClr val="accent3"/>
                </a:solidFill>
              </a:rPr>
              <a:t>queryObject</a:t>
            </a:r>
            <a:r>
              <a:rPr lang="en-US" sz="750" dirty="0"/>
              <a:t> = </a:t>
            </a:r>
            <a:r>
              <a:rPr lang="en-US" sz="750" dirty="0" err="1"/>
              <a:t>url.</a:t>
            </a:r>
            <a:r>
              <a:rPr lang="en-US" sz="750" dirty="0" err="1">
                <a:solidFill>
                  <a:schemeClr val="accent1"/>
                </a:solidFill>
              </a:rPr>
              <a:t>parse</a:t>
            </a:r>
            <a:r>
              <a:rPr lang="en-US" sz="750" dirty="0"/>
              <a:t>(</a:t>
            </a:r>
            <a:r>
              <a:rPr lang="en-US" sz="750" dirty="0">
                <a:solidFill>
                  <a:schemeClr val="accent3"/>
                </a:solidFill>
              </a:rPr>
              <a:t>req.url</a:t>
            </a:r>
            <a:r>
              <a:rPr lang="en-US" sz="750" dirty="0" smtClean="0"/>
              <a:t>, </a:t>
            </a:r>
            <a:r>
              <a:rPr lang="en-US" sz="750" dirty="0" smtClean="0">
                <a:solidFill>
                  <a:schemeClr val="accent3"/>
                </a:solidFill>
              </a:rPr>
              <a:t>true</a:t>
            </a:r>
            <a:r>
              <a:rPr lang="en-US" sz="750" dirty="0"/>
              <a:t>).query</a:t>
            </a:r>
            <a:r>
              <a:rPr lang="en-US" sz="750" dirty="0" smtClean="0"/>
              <a:t>;</a:t>
            </a:r>
          </a:p>
          <a:p>
            <a:endParaRPr lang="en-US" sz="750" dirty="0">
              <a:solidFill>
                <a:srgbClr val="303336"/>
              </a:solidFill>
            </a:endParaRPr>
          </a:p>
          <a:p>
            <a:r>
              <a:rPr lang="en-US" sz="750" dirty="0">
                <a:solidFill>
                  <a:srgbClr val="303336"/>
                </a:solidFill>
              </a:rPr>
              <a:t> </a:t>
            </a:r>
            <a:r>
              <a:rPr lang="en-US" sz="750" dirty="0" smtClean="0">
                <a:solidFill>
                  <a:srgbClr val="303336"/>
                </a:solidFill>
              </a:rPr>
              <a:t> </a:t>
            </a:r>
            <a:r>
              <a:rPr lang="en-US" sz="750" dirty="0" smtClean="0">
                <a:solidFill>
                  <a:srgbClr val="858C93"/>
                </a:solidFill>
              </a:rPr>
              <a:t>// </a:t>
            </a:r>
            <a:r>
              <a:rPr lang="en-US" sz="750" dirty="0">
                <a:solidFill>
                  <a:srgbClr val="858C93"/>
                </a:solidFill>
              </a:rPr>
              <a:t>inline callback function ...</a:t>
            </a:r>
            <a:r>
              <a:rPr lang="en-US" sz="750" dirty="0">
                <a:solidFill>
                  <a:srgbClr val="303336"/>
                </a:solidFill>
              </a:rPr>
              <a:t> </a:t>
            </a:r>
          </a:p>
          <a:p>
            <a:r>
              <a:rPr lang="en-US" sz="750" dirty="0" smtClean="0">
                <a:solidFill>
                  <a:srgbClr val="303336"/>
                </a:solidFill>
              </a:rPr>
              <a:t>  </a:t>
            </a:r>
            <a:r>
              <a:rPr lang="en-US" sz="750" dirty="0" err="1" smtClean="0"/>
              <a:t>userService.</a:t>
            </a:r>
            <a:r>
              <a:rPr lang="en-US" sz="750" dirty="0" err="1" smtClean="0">
                <a:solidFill>
                  <a:schemeClr val="accent1"/>
                </a:solidFill>
              </a:rPr>
              <a:t>getUser</a:t>
            </a:r>
            <a:r>
              <a:rPr lang="en-US" sz="750" dirty="0" smtClean="0">
                <a:solidFill>
                  <a:srgbClr val="303336"/>
                </a:solidFill>
              </a:rPr>
              <a:t>(</a:t>
            </a:r>
            <a:r>
              <a:rPr lang="en-US" sz="750" dirty="0" smtClean="0">
                <a:solidFill>
                  <a:schemeClr val="accent3"/>
                </a:solidFill>
              </a:rPr>
              <a:t>queryObject.id</a:t>
            </a:r>
            <a:r>
              <a:rPr lang="en-US" sz="750" dirty="0" smtClean="0">
                <a:solidFill>
                  <a:srgbClr val="303336"/>
                </a:solidFill>
              </a:rPr>
              <a:t>, </a:t>
            </a:r>
            <a:r>
              <a:rPr lang="en-US" sz="750" dirty="0">
                <a:solidFill>
                  <a:srgbClr val="005596"/>
                </a:solidFill>
              </a:rPr>
              <a:t>function</a:t>
            </a:r>
            <a:r>
              <a:rPr lang="en-US" sz="750" dirty="0">
                <a:solidFill>
                  <a:srgbClr val="303336"/>
                </a:solidFill>
              </a:rPr>
              <a:t> (err, user) {</a:t>
            </a:r>
          </a:p>
          <a:p>
            <a:r>
              <a:rPr lang="en-US" sz="750" dirty="0">
                <a:solidFill>
                  <a:srgbClr val="303336"/>
                </a:solidFill>
              </a:rPr>
              <a:t>   </a:t>
            </a:r>
            <a:r>
              <a:rPr lang="en-US" sz="750" dirty="0" smtClean="0">
                <a:solidFill>
                  <a:srgbClr val="303336"/>
                </a:solidFill>
              </a:rPr>
              <a:t> </a:t>
            </a:r>
            <a:r>
              <a:rPr lang="en-US" sz="750" dirty="0">
                <a:solidFill>
                  <a:srgbClr val="303336"/>
                </a:solidFill>
              </a:rPr>
              <a:t>if(</a:t>
            </a:r>
            <a:r>
              <a:rPr lang="en-US" sz="750" dirty="0">
                <a:solidFill>
                  <a:schemeClr val="accent3"/>
                </a:solidFill>
              </a:rPr>
              <a:t>err</a:t>
            </a:r>
            <a:r>
              <a:rPr lang="en-US" sz="750" dirty="0">
                <a:solidFill>
                  <a:srgbClr val="303336"/>
                </a:solidFill>
              </a:rPr>
              <a:t>) </a:t>
            </a:r>
            <a:r>
              <a:rPr lang="en-US" sz="750" dirty="0" smtClean="0">
                <a:solidFill>
                  <a:srgbClr val="303336"/>
                </a:solidFill>
              </a:rPr>
              <a:t>{ </a:t>
            </a:r>
            <a:r>
              <a:rPr lang="en-US" sz="750" dirty="0" err="1" smtClean="0">
                <a:solidFill>
                  <a:srgbClr val="303336"/>
                </a:solidFill>
              </a:rPr>
              <a:t>res.</a:t>
            </a:r>
            <a:r>
              <a:rPr lang="en-US" sz="750" dirty="0" err="1" smtClean="0">
                <a:solidFill>
                  <a:schemeClr val="accent1"/>
                </a:solidFill>
              </a:rPr>
              <a:t>writeHead</a:t>
            </a:r>
            <a:r>
              <a:rPr lang="en-US" sz="750" dirty="0" smtClean="0">
                <a:solidFill>
                  <a:srgbClr val="303336"/>
                </a:solidFill>
              </a:rPr>
              <a:t>(</a:t>
            </a:r>
            <a:r>
              <a:rPr lang="en-US" sz="750" dirty="0" smtClean="0">
                <a:solidFill>
                  <a:schemeClr val="accent3"/>
                </a:solidFill>
              </a:rPr>
              <a:t>500</a:t>
            </a:r>
            <a:r>
              <a:rPr lang="en-US" sz="750" dirty="0">
                <a:solidFill>
                  <a:srgbClr val="303336"/>
                </a:solidFill>
              </a:rPr>
              <a:t>).</a:t>
            </a:r>
            <a:r>
              <a:rPr lang="en-US" sz="750" dirty="0">
                <a:solidFill>
                  <a:schemeClr val="accent1"/>
                </a:solidFill>
              </a:rPr>
              <a:t>end</a:t>
            </a:r>
            <a:r>
              <a:rPr lang="en-US" sz="750" dirty="0">
                <a:solidFill>
                  <a:srgbClr val="303336"/>
                </a:solidFill>
              </a:rPr>
              <a:t>();</a:t>
            </a:r>
            <a:r>
              <a:rPr lang="en-US" sz="750" dirty="0" smtClean="0">
                <a:solidFill>
                  <a:srgbClr val="303336"/>
                </a:solidFill>
              </a:rPr>
              <a:t> </a:t>
            </a:r>
            <a:r>
              <a:rPr lang="en-US" sz="750" dirty="0">
                <a:solidFill>
                  <a:srgbClr val="303336"/>
                </a:solidFill>
              </a:rPr>
              <a:t>} </a:t>
            </a:r>
          </a:p>
          <a:p>
            <a:r>
              <a:rPr lang="en-US" sz="750" dirty="0">
                <a:solidFill>
                  <a:srgbClr val="303336"/>
                </a:solidFill>
              </a:rPr>
              <a:t> </a:t>
            </a:r>
            <a:r>
              <a:rPr lang="en-US" sz="750" dirty="0" smtClean="0">
                <a:solidFill>
                  <a:srgbClr val="303336"/>
                </a:solidFill>
              </a:rPr>
              <a:t>   </a:t>
            </a:r>
            <a:r>
              <a:rPr lang="en-US" sz="750" dirty="0">
                <a:solidFill>
                  <a:srgbClr val="858C93"/>
                </a:solidFill>
              </a:rPr>
              <a:t>// another inline callback function ...</a:t>
            </a:r>
            <a:r>
              <a:rPr lang="en-US" sz="750" dirty="0">
                <a:solidFill>
                  <a:srgbClr val="303336"/>
                </a:solidFill>
              </a:rPr>
              <a:t> </a:t>
            </a:r>
          </a:p>
          <a:p>
            <a:r>
              <a:rPr lang="en-US" sz="750" dirty="0">
                <a:solidFill>
                  <a:srgbClr val="303336"/>
                </a:solidFill>
              </a:rPr>
              <a:t> </a:t>
            </a:r>
            <a:r>
              <a:rPr lang="en-US" sz="750" dirty="0" smtClean="0">
                <a:solidFill>
                  <a:srgbClr val="303336"/>
                </a:solidFill>
              </a:rPr>
              <a:t>   </a:t>
            </a:r>
            <a:r>
              <a:rPr lang="en-US" sz="750" dirty="0" err="1" smtClean="0"/>
              <a:t>accountService.</a:t>
            </a:r>
            <a:r>
              <a:rPr lang="en-US" sz="750" dirty="0" err="1" smtClean="0">
                <a:solidFill>
                  <a:schemeClr val="accent1"/>
                </a:solidFill>
              </a:rPr>
              <a:t>getAccount</a:t>
            </a:r>
            <a:r>
              <a:rPr lang="en-US" sz="750" dirty="0" smtClean="0">
                <a:solidFill>
                  <a:srgbClr val="303336"/>
                </a:solidFill>
              </a:rPr>
              <a:t>(</a:t>
            </a:r>
            <a:r>
              <a:rPr lang="en-US" sz="750" dirty="0" err="1" smtClean="0">
                <a:solidFill>
                  <a:srgbClr val="00B0F0"/>
                </a:solidFill>
              </a:rPr>
              <a:t>user.accountId</a:t>
            </a:r>
            <a:r>
              <a:rPr lang="en-US" sz="750" dirty="0">
                <a:solidFill>
                  <a:srgbClr val="303336"/>
                </a:solidFill>
              </a:rPr>
              <a:t>, </a:t>
            </a:r>
            <a:r>
              <a:rPr lang="en-US" sz="750" dirty="0">
                <a:solidFill>
                  <a:srgbClr val="005596"/>
                </a:solidFill>
              </a:rPr>
              <a:t>function</a:t>
            </a:r>
            <a:r>
              <a:rPr lang="en-US" sz="750" dirty="0">
                <a:solidFill>
                  <a:srgbClr val="101094"/>
                </a:solidFill>
              </a:rPr>
              <a:t> </a:t>
            </a:r>
            <a:r>
              <a:rPr lang="en-US" sz="750" dirty="0">
                <a:solidFill>
                  <a:srgbClr val="303336"/>
                </a:solidFill>
              </a:rPr>
              <a:t>(err, account) { </a:t>
            </a:r>
          </a:p>
          <a:p>
            <a:r>
              <a:rPr lang="en-US" sz="750" dirty="0">
                <a:solidFill>
                  <a:srgbClr val="303336"/>
                </a:solidFill>
              </a:rPr>
              <a:t> </a:t>
            </a:r>
            <a:r>
              <a:rPr lang="en-US" sz="750" dirty="0" smtClean="0">
                <a:solidFill>
                  <a:srgbClr val="303336"/>
                </a:solidFill>
              </a:rPr>
              <a:t>     </a:t>
            </a:r>
            <a:r>
              <a:rPr lang="en-US" sz="750" dirty="0">
                <a:solidFill>
                  <a:srgbClr val="303336"/>
                </a:solidFill>
              </a:rPr>
              <a:t>if(</a:t>
            </a:r>
            <a:r>
              <a:rPr lang="en-US" sz="750" dirty="0">
                <a:solidFill>
                  <a:schemeClr val="accent3"/>
                </a:solidFill>
              </a:rPr>
              <a:t>err</a:t>
            </a:r>
            <a:r>
              <a:rPr lang="en-US" sz="750" dirty="0">
                <a:solidFill>
                  <a:srgbClr val="303336"/>
                </a:solidFill>
              </a:rPr>
              <a:t>) { return </a:t>
            </a:r>
            <a:r>
              <a:rPr lang="en-US" sz="750" dirty="0" err="1" smtClean="0">
                <a:solidFill>
                  <a:srgbClr val="303336"/>
                </a:solidFill>
              </a:rPr>
              <a:t>res.</a:t>
            </a:r>
            <a:r>
              <a:rPr lang="en-US" sz="750" dirty="0" err="1" smtClean="0">
                <a:solidFill>
                  <a:schemeClr val="accent1"/>
                </a:solidFill>
              </a:rPr>
              <a:t>writeHead</a:t>
            </a:r>
            <a:r>
              <a:rPr lang="en-US" sz="750" dirty="0" smtClean="0">
                <a:solidFill>
                  <a:srgbClr val="303336"/>
                </a:solidFill>
              </a:rPr>
              <a:t>(</a:t>
            </a:r>
            <a:r>
              <a:rPr lang="en-US" sz="750" dirty="0" smtClean="0">
                <a:solidFill>
                  <a:schemeClr val="accent3"/>
                </a:solidFill>
              </a:rPr>
              <a:t>500</a:t>
            </a:r>
            <a:r>
              <a:rPr lang="en-US" sz="750" dirty="0" smtClean="0">
                <a:solidFill>
                  <a:srgbClr val="303336"/>
                </a:solidFill>
              </a:rPr>
              <a:t>).</a:t>
            </a:r>
            <a:r>
              <a:rPr lang="en-US" sz="750" dirty="0" smtClean="0">
                <a:solidFill>
                  <a:schemeClr val="accent1"/>
                </a:solidFill>
              </a:rPr>
              <a:t>end</a:t>
            </a:r>
            <a:r>
              <a:rPr lang="en-US" sz="750" dirty="0" smtClean="0">
                <a:solidFill>
                  <a:srgbClr val="303336"/>
                </a:solidFill>
              </a:rPr>
              <a:t>(); </a:t>
            </a:r>
            <a:r>
              <a:rPr lang="en-US" sz="750" dirty="0">
                <a:solidFill>
                  <a:srgbClr val="303336"/>
                </a:solidFill>
              </a:rPr>
              <a:t>} </a:t>
            </a:r>
          </a:p>
          <a:p>
            <a:r>
              <a:rPr lang="en-US" sz="750" dirty="0">
                <a:solidFill>
                  <a:srgbClr val="303336"/>
                </a:solidFill>
              </a:rPr>
              <a:t>  </a:t>
            </a:r>
            <a:r>
              <a:rPr lang="en-US" sz="750" dirty="0" smtClean="0">
                <a:solidFill>
                  <a:srgbClr val="303336"/>
                </a:solidFill>
              </a:rPr>
              <a:t>    </a:t>
            </a:r>
            <a:r>
              <a:rPr lang="en-US" sz="750" dirty="0">
                <a:solidFill>
                  <a:srgbClr val="858C93"/>
                </a:solidFill>
              </a:rPr>
              <a:t>// one more inline callback function ...</a:t>
            </a:r>
            <a:r>
              <a:rPr lang="en-US" sz="750" dirty="0">
                <a:solidFill>
                  <a:srgbClr val="303336"/>
                </a:solidFill>
              </a:rPr>
              <a:t> </a:t>
            </a:r>
          </a:p>
          <a:p>
            <a:r>
              <a:rPr lang="en-US" sz="750" dirty="0" smtClean="0">
                <a:solidFill>
                  <a:srgbClr val="303336"/>
                </a:solidFill>
              </a:rPr>
              <a:t>      </a:t>
            </a:r>
            <a:r>
              <a:rPr lang="en-US" sz="750" dirty="0" err="1" smtClean="0"/>
              <a:t>accountUtils.</a:t>
            </a:r>
            <a:r>
              <a:rPr lang="en-US" sz="750" dirty="0" err="1" smtClean="0">
                <a:solidFill>
                  <a:schemeClr val="accent1"/>
                </a:solidFill>
              </a:rPr>
              <a:t>calcExpences</a:t>
            </a:r>
            <a:r>
              <a:rPr lang="en-US" sz="750" dirty="0" smtClean="0">
                <a:solidFill>
                  <a:srgbClr val="303336"/>
                </a:solidFill>
              </a:rPr>
              <a:t>(</a:t>
            </a:r>
            <a:r>
              <a:rPr lang="en-US" sz="750" dirty="0" smtClean="0">
                <a:solidFill>
                  <a:srgbClr val="00B0F0"/>
                </a:solidFill>
              </a:rPr>
              <a:t>account</a:t>
            </a:r>
            <a:r>
              <a:rPr lang="en-US" sz="750" dirty="0">
                <a:solidFill>
                  <a:srgbClr val="303336"/>
                </a:solidFill>
              </a:rPr>
              <a:t>, </a:t>
            </a:r>
            <a:r>
              <a:rPr lang="en-US" sz="750" dirty="0">
                <a:solidFill>
                  <a:srgbClr val="005596"/>
                </a:solidFill>
              </a:rPr>
              <a:t>function</a:t>
            </a:r>
            <a:r>
              <a:rPr lang="en-US" sz="750" dirty="0">
                <a:solidFill>
                  <a:srgbClr val="101094"/>
                </a:solidFill>
              </a:rPr>
              <a:t> </a:t>
            </a:r>
            <a:r>
              <a:rPr lang="en-US" sz="750" dirty="0">
                <a:solidFill>
                  <a:srgbClr val="303336"/>
                </a:solidFill>
              </a:rPr>
              <a:t>(result) { </a:t>
            </a:r>
          </a:p>
          <a:p>
            <a:r>
              <a:rPr lang="en-US" sz="750" dirty="0" smtClean="0">
                <a:solidFill>
                  <a:srgbClr val="303336"/>
                </a:solidFill>
              </a:rPr>
              <a:t>        </a:t>
            </a:r>
            <a:r>
              <a:rPr lang="en-US" sz="750" dirty="0" err="1" smtClean="0"/>
              <a:t>res.</a:t>
            </a:r>
            <a:r>
              <a:rPr lang="en-US" sz="750" dirty="0" err="1" smtClean="0">
                <a:solidFill>
                  <a:schemeClr val="accent1"/>
                </a:solidFill>
              </a:rPr>
              <a:t>writeHead</a:t>
            </a:r>
            <a:r>
              <a:rPr lang="en-US" sz="750" dirty="0" smtClean="0"/>
              <a:t>(</a:t>
            </a:r>
            <a:r>
              <a:rPr lang="en-US" sz="750" dirty="0" smtClean="0">
                <a:solidFill>
                  <a:schemeClr val="accent3"/>
                </a:solidFill>
              </a:rPr>
              <a:t>200</a:t>
            </a:r>
            <a:r>
              <a:rPr lang="en-US" sz="750" dirty="0" smtClean="0"/>
              <a:t>);</a:t>
            </a:r>
          </a:p>
          <a:p>
            <a:r>
              <a:rPr lang="en-US" sz="750" dirty="0" smtClean="0"/>
              <a:t>        </a:t>
            </a:r>
            <a:r>
              <a:rPr lang="en-US" sz="750" dirty="0" err="1" smtClean="0"/>
              <a:t>res.</a:t>
            </a:r>
            <a:r>
              <a:rPr lang="en-US" sz="750" dirty="0" err="1" smtClean="0">
                <a:solidFill>
                  <a:schemeClr val="accent1"/>
                </a:solidFill>
              </a:rPr>
              <a:t>end</a:t>
            </a:r>
            <a:r>
              <a:rPr lang="en-US" sz="750" dirty="0" smtClean="0"/>
              <a:t>(</a:t>
            </a:r>
            <a:r>
              <a:rPr lang="en-US" sz="750" dirty="0" smtClean="0">
                <a:solidFill>
                  <a:schemeClr val="accent3"/>
                </a:solidFill>
              </a:rPr>
              <a:t>result</a:t>
            </a:r>
            <a:r>
              <a:rPr lang="en-US" sz="750" dirty="0" smtClean="0"/>
              <a:t>);</a:t>
            </a:r>
            <a:endParaRPr lang="en-US" sz="750" dirty="0"/>
          </a:p>
          <a:p>
            <a:r>
              <a:rPr lang="en-US" sz="750" dirty="0" smtClean="0">
                <a:solidFill>
                  <a:srgbClr val="303336"/>
                </a:solidFill>
              </a:rPr>
              <a:t>      }); </a:t>
            </a:r>
            <a:endParaRPr lang="en-US" sz="750" dirty="0">
              <a:solidFill>
                <a:srgbClr val="303336"/>
              </a:solidFill>
            </a:endParaRPr>
          </a:p>
          <a:p>
            <a:r>
              <a:rPr lang="en-US" sz="750" dirty="0" smtClean="0">
                <a:solidFill>
                  <a:srgbClr val="303336"/>
                </a:solidFill>
              </a:rPr>
              <a:t>    }); </a:t>
            </a:r>
            <a:endParaRPr lang="en-US" sz="750" dirty="0">
              <a:solidFill>
                <a:srgbClr val="303336"/>
              </a:solidFill>
            </a:endParaRPr>
          </a:p>
          <a:p>
            <a:r>
              <a:rPr lang="en-US" sz="750" dirty="0">
                <a:solidFill>
                  <a:srgbClr val="303336"/>
                </a:solidFill>
              </a:rPr>
              <a:t> </a:t>
            </a:r>
            <a:r>
              <a:rPr lang="en-US" sz="750" dirty="0" smtClean="0">
                <a:solidFill>
                  <a:srgbClr val="303336"/>
                </a:solidFill>
              </a:rPr>
              <a:t> });</a:t>
            </a:r>
          </a:p>
          <a:p>
            <a:r>
              <a:rPr lang="en-US" sz="750" dirty="0" smtClean="0">
                <a:solidFill>
                  <a:srgbClr val="303336"/>
                </a:solidFill>
              </a:rPr>
              <a:t>});</a:t>
            </a:r>
          </a:p>
          <a:p>
            <a:endParaRPr lang="en-US" sz="750" dirty="0" smtClean="0">
              <a:solidFill>
                <a:srgbClr val="303336"/>
              </a:solidFill>
              <a:latin typeface="+mn-lt"/>
            </a:endParaRPr>
          </a:p>
          <a:p>
            <a:endParaRPr lang="en-US" sz="750" dirty="0">
              <a:solidFill>
                <a:srgbClr val="303336"/>
              </a:solidFill>
              <a:latin typeface="+mn-lt"/>
            </a:endParaRPr>
          </a:p>
          <a:p>
            <a:endParaRPr lang="en-US" sz="750" dirty="0">
              <a:solidFill>
                <a:srgbClr val="303336"/>
              </a:solidFill>
              <a:latin typeface="+mn-lt"/>
            </a:endParaRPr>
          </a:p>
          <a:p>
            <a:endParaRPr lang="en-US" sz="750" dirty="0" smtClean="0">
              <a:solidFill>
                <a:srgbClr val="303336"/>
              </a:solidFill>
              <a:latin typeface="+mn-lt"/>
            </a:endParaRPr>
          </a:p>
          <a:p>
            <a:endParaRPr lang="en-US" sz="750" dirty="0">
              <a:solidFill>
                <a:srgbClr val="303336"/>
              </a:solidFill>
              <a:latin typeface="+mn-lt"/>
            </a:endParaRPr>
          </a:p>
          <a:p>
            <a:endParaRPr lang="en-US" sz="750" dirty="0" smtClean="0">
              <a:solidFill>
                <a:srgbClr val="303336"/>
              </a:solidFill>
              <a:latin typeface="+mn-lt"/>
            </a:endParaRPr>
          </a:p>
          <a:p>
            <a:endParaRPr lang="en-US" sz="750" dirty="0">
              <a:solidFill>
                <a:srgbClr val="303336"/>
              </a:solidFill>
              <a:latin typeface="+mn-lt"/>
            </a:endParaRPr>
          </a:p>
          <a:p>
            <a:endParaRPr lang="en-US" sz="750" dirty="0" smtClean="0">
              <a:solidFill>
                <a:srgbClr val="303336"/>
              </a:solidFill>
              <a:latin typeface="+mn-lt"/>
            </a:endParaRPr>
          </a:p>
          <a:p>
            <a:endParaRPr lang="en-US" sz="750" dirty="0" smtClean="0">
              <a:solidFill>
                <a:srgbClr val="303336"/>
              </a:solidFill>
              <a:latin typeface="+mn-lt"/>
            </a:endParaRPr>
          </a:p>
          <a:p>
            <a:endParaRPr lang="en-US" sz="800" dirty="0" err="1" smtClean="0">
              <a:latin typeface="+mn-lt"/>
            </a:endParaRPr>
          </a:p>
        </p:txBody>
      </p:sp>
      <p:sp>
        <p:nvSpPr>
          <p:cNvPr id="6" name="TextBox 5"/>
          <p:cNvSpPr txBox="1"/>
          <p:nvPr/>
        </p:nvSpPr>
        <p:spPr>
          <a:xfrm>
            <a:off x="4917810" y="390670"/>
            <a:ext cx="3658503" cy="4247317"/>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100" u="sng" dirty="0" smtClean="0">
                <a:solidFill>
                  <a:srgbClr val="002060"/>
                </a:solidFill>
              </a:rPr>
              <a:t>// Flattened nested callbacks</a:t>
            </a:r>
          </a:p>
          <a:p>
            <a:endParaRPr lang="en-US" sz="1100" dirty="0" smtClean="0"/>
          </a:p>
          <a:p>
            <a:r>
              <a:rPr lang="en-US" sz="750" dirty="0" err="1" smtClean="0"/>
              <a:t>var</a:t>
            </a:r>
            <a:r>
              <a:rPr lang="en-US" sz="750" dirty="0" smtClean="0"/>
              <a:t> </a:t>
            </a:r>
            <a:r>
              <a:rPr lang="en-US" sz="750" dirty="0">
                <a:solidFill>
                  <a:schemeClr val="accent3"/>
                </a:solidFill>
              </a:rPr>
              <a:t>http</a:t>
            </a:r>
            <a:r>
              <a:rPr lang="en-US" sz="750" dirty="0"/>
              <a:t> = require(</a:t>
            </a:r>
            <a:r>
              <a:rPr lang="en-US" sz="750" dirty="0">
                <a:solidFill>
                  <a:schemeClr val="accent5"/>
                </a:solidFill>
              </a:rPr>
              <a:t>'http'</a:t>
            </a:r>
            <a:r>
              <a:rPr lang="en-US" sz="750" dirty="0"/>
              <a:t>), </a:t>
            </a:r>
          </a:p>
          <a:p>
            <a:r>
              <a:rPr lang="en-US" sz="750" dirty="0"/>
              <a:t>  </a:t>
            </a:r>
            <a:r>
              <a:rPr lang="en-US" sz="750" dirty="0" err="1">
                <a:solidFill>
                  <a:schemeClr val="accent3"/>
                </a:solidFill>
              </a:rPr>
              <a:t>url</a:t>
            </a:r>
            <a:r>
              <a:rPr lang="en-US" sz="750" dirty="0"/>
              <a:t> = </a:t>
            </a:r>
            <a:r>
              <a:rPr lang="en-US" sz="750" dirty="0">
                <a:solidFill>
                  <a:schemeClr val="accent1"/>
                </a:solidFill>
              </a:rPr>
              <a:t>require</a:t>
            </a:r>
            <a:r>
              <a:rPr lang="en-US" sz="750" dirty="0"/>
              <a:t>(</a:t>
            </a:r>
            <a:r>
              <a:rPr lang="en-US" sz="750" dirty="0">
                <a:solidFill>
                  <a:schemeClr val="accent5"/>
                </a:solidFill>
              </a:rPr>
              <a:t>'</a:t>
            </a:r>
            <a:r>
              <a:rPr lang="en-US" sz="750" dirty="0" err="1">
                <a:solidFill>
                  <a:schemeClr val="accent5"/>
                </a:solidFill>
              </a:rPr>
              <a:t>url</a:t>
            </a:r>
            <a:r>
              <a:rPr lang="en-US" sz="750" dirty="0">
                <a:solidFill>
                  <a:schemeClr val="accent5"/>
                </a:solidFill>
              </a:rPr>
              <a:t>'</a:t>
            </a:r>
            <a:r>
              <a:rPr lang="en-US" sz="750" dirty="0"/>
              <a:t>),</a:t>
            </a:r>
          </a:p>
          <a:p>
            <a:r>
              <a:rPr lang="en-US" sz="750" dirty="0"/>
              <a:t>  </a:t>
            </a:r>
            <a:r>
              <a:rPr lang="en-US" sz="750" dirty="0" err="1">
                <a:solidFill>
                  <a:srgbClr val="00B0F0"/>
                </a:solidFill>
              </a:rPr>
              <a:t>userService</a:t>
            </a:r>
            <a:r>
              <a:rPr lang="en-US" sz="750" dirty="0">
                <a:solidFill>
                  <a:srgbClr val="00B0F0"/>
                </a:solidFill>
              </a:rPr>
              <a:t> </a:t>
            </a:r>
            <a:r>
              <a:rPr lang="en-US" sz="750" dirty="0">
                <a:solidFill>
                  <a:srgbClr val="7030A0"/>
                </a:solidFill>
              </a:rPr>
              <a:t>= </a:t>
            </a:r>
            <a:r>
              <a:rPr lang="en-US" sz="750" dirty="0">
                <a:solidFill>
                  <a:schemeClr val="accent1"/>
                </a:solidFill>
              </a:rPr>
              <a:t>require</a:t>
            </a:r>
            <a:r>
              <a:rPr lang="en-US" sz="750" dirty="0"/>
              <a:t>(</a:t>
            </a:r>
            <a:r>
              <a:rPr lang="en-US" sz="750" dirty="0">
                <a:solidFill>
                  <a:schemeClr val="accent5"/>
                </a:solidFill>
              </a:rPr>
              <a:t>‘/components/user’</a:t>
            </a:r>
            <a:r>
              <a:rPr lang="en-US" sz="750" dirty="0"/>
              <a:t>).service,</a:t>
            </a:r>
          </a:p>
          <a:p>
            <a:r>
              <a:rPr lang="en-US" sz="750" dirty="0"/>
              <a:t>  </a:t>
            </a:r>
            <a:r>
              <a:rPr lang="en-US" sz="750" dirty="0" err="1">
                <a:solidFill>
                  <a:schemeClr val="accent3"/>
                </a:solidFill>
              </a:rPr>
              <a:t>accountService</a:t>
            </a:r>
            <a:r>
              <a:rPr lang="en-US" sz="750" dirty="0">
                <a:solidFill>
                  <a:schemeClr val="accent3"/>
                </a:solidFill>
              </a:rPr>
              <a:t> </a:t>
            </a:r>
            <a:r>
              <a:rPr lang="en-US" sz="750" dirty="0"/>
              <a:t>= </a:t>
            </a:r>
            <a:r>
              <a:rPr lang="en-US" sz="750" dirty="0">
                <a:solidFill>
                  <a:schemeClr val="accent1"/>
                </a:solidFill>
              </a:rPr>
              <a:t>require</a:t>
            </a:r>
            <a:r>
              <a:rPr lang="en-US" sz="750" dirty="0"/>
              <a:t>(</a:t>
            </a:r>
            <a:r>
              <a:rPr lang="en-US" sz="750" dirty="0">
                <a:solidFill>
                  <a:schemeClr val="accent5"/>
                </a:solidFill>
              </a:rPr>
              <a:t>‘/components/account’</a:t>
            </a:r>
            <a:r>
              <a:rPr lang="en-US" sz="750" dirty="0"/>
              <a:t>).service,</a:t>
            </a:r>
          </a:p>
          <a:p>
            <a:r>
              <a:rPr lang="en-US" sz="750" dirty="0"/>
              <a:t>  </a:t>
            </a:r>
            <a:r>
              <a:rPr lang="en-US" sz="750" dirty="0" err="1">
                <a:solidFill>
                  <a:schemeClr val="accent3"/>
                </a:solidFill>
              </a:rPr>
              <a:t>accountUtils</a:t>
            </a:r>
            <a:r>
              <a:rPr lang="en-US" sz="750" dirty="0">
                <a:solidFill>
                  <a:schemeClr val="accent3"/>
                </a:solidFill>
              </a:rPr>
              <a:t> </a:t>
            </a:r>
            <a:r>
              <a:rPr lang="en-US" sz="750" dirty="0"/>
              <a:t>= </a:t>
            </a:r>
            <a:r>
              <a:rPr lang="en-US" sz="750" dirty="0">
                <a:solidFill>
                  <a:schemeClr val="accent1"/>
                </a:solidFill>
              </a:rPr>
              <a:t>require</a:t>
            </a:r>
            <a:r>
              <a:rPr lang="en-US" sz="750" dirty="0"/>
              <a:t>(</a:t>
            </a:r>
            <a:r>
              <a:rPr lang="en-US" sz="750" dirty="0">
                <a:solidFill>
                  <a:schemeClr val="accent5"/>
                </a:solidFill>
              </a:rPr>
              <a:t>‘/</a:t>
            </a:r>
            <a:r>
              <a:rPr lang="en-US" sz="750" dirty="0" err="1">
                <a:solidFill>
                  <a:schemeClr val="accent5"/>
                </a:solidFill>
              </a:rPr>
              <a:t>utils</a:t>
            </a:r>
            <a:r>
              <a:rPr lang="en-US" sz="750" dirty="0">
                <a:solidFill>
                  <a:schemeClr val="accent5"/>
                </a:solidFill>
              </a:rPr>
              <a:t>/account.js’</a:t>
            </a:r>
            <a:r>
              <a:rPr lang="en-US" sz="750" dirty="0"/>
              <a:t>);</a:t>
            </a:r>
          </a:p>
          <a:p>
            <a:endParaRPr lang="en-US" sz="750" dirty="0">
              <a:solidFill>
                <a:srgbClr val="7030A0"/>
              </a:solidFill>
            </a:endParaRPr>
          </a:p>
          <a:p>
            <a:r>
              <a:rPr lang="en-US" sz="750" dirty="0" err="1" smtClean="0"/>
              <a:t>http.</a:t>
            </a:r>
            <a:r>
              <a:rPr lang="en-US" sz="750" dirty="0" err="1" smtClean="0">
                <a:solidFill>
                  <a:schemeClr val="accent1"/>
                </a:solidFill>
              </a:rPr>
              <a:t>createServer</a:t>
            </a:r>
            <a:r>
              <a:rPr lang="en-US" sz="750" dirty="0" smtClean="0">
                <a:solidFill>
                  <a:srgbClr val="303336"/>
                </a:solidFill>
              </a:rPr>
              <a:t>(</a:t>
            </a:r>
            <a:r>
              <a:rPr lang="en-US" sz="750" dirty="0" err="1" smtClean="0">
                <a:solidFill>
                  <a:srgbClr val="005596"/>
                </a:solidFill>
              </a:rPr>
              <a:t>handleRequest</a:t>
            </a:r>
            <a:r>
              <a:rPr lang="en-US" sz="750" dirty="0" smtClean="0">
                <a:solidFill>
                  <a:srgbClr val="303336"/>
                </a:solidFill>
              </a:rPr>
              <a:t>); </a:t>
            </a:r>
          </a:p>
          <a:p>
            <a:endParaRPr lang="en-US" sz="750" dirty="0">
              <a:solidFill>
                <a:srgbClr val="303336"/>
              </a:solidFill>
            </a:endParaRPr>
          </a:p>
          <a:p>
            <a:r>
              <a:rPr lang="en-US" sz="750" dirty="0">
                <a:solidFill>
                  <a:srgbClr val="005596"/>
                </a:solidFill>
              </a:rPr>
              <a:t>function</a:t>
            </a:r>
            <a:r>
              <a:rPr lang="en-US" sz="750" dirty="0">
                <a:solidFill>
                  <a:srgbClr val="7030A0"/>
                </a:solidFill>
              </a:rPr>
              <a:t> </a:t>
            </a:r>
            <a:r>
              <a:rPr lang="en-US" sz="750" dirty="0" err="1" smtClean="0">
                <a:solidFill>
                  <a:srgbClr val="7030A0"/>
                </a:solidFill>
              </a:rPr>
              <a:t>handleRequest</a:t>
            </a:r>
            <a:r>
              <a:rPr lang="en-US" sz="750" dirty="0" smtClean="0">
                <a:solidFill>
                  <a:srgbClr val="7030A0"/>
                </a:solidFill>
              </a:rPr>
              <a:t> </a:t>
            </a:r>
            <a:r>
              <a:rPr lang="en-US" sz="750" dirty="0" smtClean="0">
                <a:solidFill>
                  <a:srgbClr val="303336"/>
                </a:solidFill>
              </a:rPr>
              <a:t>(</a:t>
            </a:r>
            <a:r>
              <a:rPr lang="en-US" sz="750" dirty="0" err="1" smtClean="0">
                <a:solidFill>
                  <a:srgbClr val="303336"/>
                </a:solidFill>
              </a:rPr>
              <a:t>req</a:t>
            </a:r>
            <a:r>
              <a:rPr lang="en-US" sz="750" dirty="0" smtClean="0">
                <a:solidFill>
                  <a:srgbClr val="303336"/>
                </a:solidFill>
              </a:rPr>
              <a:t>, res) </a:t>
            </a:r>
            <a:r>
              <a:rPr lang="en-US" sz="750" dirty="0">
                <a:solidFill>
                  <a:srgbClr val="303336"/>
                </a:solidFill>
              </a:rPr>
              <a:t>{ </a:t>
            </a:r>
            <a:endParaRPr lang="en-US" sz="750" dirty="0" smtClean="0">
              <a:solidFill>
                <a:srgbClr val="303336"/>
              </a:solidFill>
            </a:endParaRPr>
          </a:p>
          <a:p>
            <a:r>
              <a:rPr lang="en-US" sz="750" dirty="0">
                <a:solidFill>
                  <a:srgbClr val="303336"/>
                </a:solidFill>
              </a:rPr>
              <a:t> </a:t>
            </a:r>
            <a:r>
              <a:rPr lang="en-US" sz="750" dirty="0" smtClean="0">
                <a:solidFill>
                  <a:srgbClr val="303336"/>
                </a:solidFill>
              </a:rPr>
              <a:t> </a:t>
            </a:r>
            <a:r>
              <a:rPr lang="en-US" sz="750" dirty="0" err="1"/>
              <a:t>var</a:t>
            </a:r>
            <a:r>
              <a:rPr lang="en-US" sz="750" dirty="0"/>
              <a:t> </a:t>
            </a:r>
            <a:r>
              <a:rPr lang="en-US" sz="750" dirty="0" err="1">
                <a:solidFill>
                  <a:schemeClr val="accent3"/>
                </a:solidFill>
              </a:rPr>
              <a:t>queryObject</a:t>
            </a:r>
            <a:r>
              <a:rPr lang="en-US" sz="750" dirty="0"/>
              <a:t> = </a:t>
            </a:r>
            <a:r>
              <a:rPr lang="en-US" sz="750" dirty="0" err="1"/>
              <a:t>url.</a:t>
            </a:r>
            <a:r>
              <a:rPr lang="en-US" sz="750" dirty="0" err="1">
                <a:solidFill>
                  <a:schemeClr val="accent1"/>
                </a:solidFill>
              </a:rPr>
              <a:t>parse</a:t>
            </a:r>
            <a:r>
              <a:rPr lang="en-US" sz="750" dirty="0"/>
              <a:t>(</a:t>
            </a:r>
            <a:r>
              <a:rPr lang="en-US" sz="750" dirty="0">
                <a:solidFill>
                  <a:schemeClr val="accent3"/>
                </a:solidFill>
              </a:rPr>
              <a:t>req.url</a:t>
            </a:r>
            <a:r>
              <a:rPr lang="en-US" sz="750" dirty="0"/>
              <a:t>, </a:t>
            </a:r>
            <a:r>
              <a:rPr lang="en-US" sz="750" dirty="0">
                <a:solidFill>
                  <a:schemeClr val="accent3"/>
                </a:solidFill>
              </a:rPr>
              <a:t>true</a:t>
            </a:r>
            <a:r>
              <a:rPr lang="en-US" sz="750" dirty="0"/>
              <a:t>).query</a:t>
            </a:r>
            <a:r>
              <a:rPr lang="en-US" sz="750" dirty="0" smtClean="0"/>
              <a:t>;</a:t>
            </a:r>
          </a:p>
          <a:p>
            <a:endParaRPr lang="en-US" sz="750" dirty="0">
              <a:solidFill>
                <a:srgbClr val="303336"/>
              </a:solidFill>
            </a:endParaRPr>
          </a:p>
          <a:p>
            <a:r>
              <a:rPr lang="en-US" sz="750" dirty="0">
                <a:solidFill>
                  <a:srgbClr val="303336"/>
                </a:solidFill>
              </a:rPr>
              <a:t>  </a:t>
            </a:r>
            <a:r>
              <a:rPr lang="en-US" sz="750" dirty="0" err="1" smtClean="0"/>
              <a:t>userService</a:t>
            </a:r>
            <a:r>
              <a:rPr lang="en-US" sz="750" dirty="0" err="1" smtClean="0">
                <a:solidFill>
                  <a:srgbClr val="00B0F0"/>
                </a:solidFill>
              </a:rPr>
              <a:t>.</a:t>
            </a:r>
            <a:r>
              <a:rPr lang="en-US" sz="750" dirty="0" err="1" smtClean="0">
                <a:solidFill>
                  <a:schemeClr val="accent1"/>
                </a:solidFill>
              </a:rPr>
              <a:t>getUser</a:t>
            </a:r>
            <a:r>
              <a:rPr lang="en-US" sz="750" dirty="0" smtClean="0"/>
              <a:t>(</a:t>
            </a:r>
            <a:r>
              <a:rPr lang="en-US" sz="750" dirty="0" smtClean="0">
                <a:solidFill>
                  <a:schemeClr val="accent3"/>
                </a:solidFill>
              </a:rPr>
              <a:t>queryObject.id</a:t>
            </a:r>
            <a:r>
              <a:rPr lang="en-US" sz="750" dirty="0" smtClean="0"/>
              <a:t>, function (err, user) {</a:t>
            </a:r>
          </a:p>
          <a:p>
            <a:r>
              <a:rPr lang="en-US" sz="750" dirty="0" smtClean="0"/>
              <a:t>    </a:t>
            </a:r>
            <a:r>
              <a:rPr lang="en-US" sz="750" dirty="0" smtClean="0">
                <a:solidFill>
                  <a:srgbClr val="303336"/>
                </a:solidFill>
              </a:rPr>
              <a:t>if(</a:t>
            </a:r>
            <a:r>
              <a:rPr lang="en-US" sz="750" dirty="0" smtClean="0">
                <a:solidFill>
                  <a:schemeClr val="accent3"/>
                </a:solidFill>
              </a:rPr>
              <a:t>err</a:t>
            </a:r>
            <a:r>
              <a:rPr lang="en-US" sz="750" dirty="0">
                <a:solidFill>
                  <a:srgbClr val="303336"/>
                </a:solidFill>
              </a:rPr>
              <a:t>) </a:t>
            </a:r>
            <a:r>
              <a:rPr lang="en-US" sz="750" dirty="0" smtClean="0">
                <a:solidFill>
                  <a:srgbClr val="303336"/>
                </a:solidFill>
              </a:rPr>
              <a:t>{ </a:t>
            </a:r>
            <a:r>
              <a:rPr lang="en-US" sz="750" dirty="0" err="1" smtClean="0">
                <a:solidFill>
                  <a:srgbClr val="303336"/>
                </a:solidFill>
              </a:rPr>
              <a:t>res.</a:t>
            </a:r>
            <a:r>
              <a:rPr lang="en-US" sz="750" dirty="0" err="1" smtClean="0">
                <a:solidFill>
                  <a:schemeClr val="accent1"/>
                </a:solidFill>
              </a:rPr>
              <a:t>writeHead</a:t>
            </a:r>
            <a:r>
              <a:rPr lang="en-US" sz="750" dirty="0" smtClean="0">
                <a:solidFill>
                  <a:srgbClr val="303336"/>
                </a:solidFill>
              </a:rPr>
              <a:t>(</a:t>
            </a:r>
            <a:r>
              <a:rPr lang="en-US" sz="750" dirty="0" smtClean="0">
                <a:solidFill>
                  <a:schemeClr val="accent3"/>
                </a:solidFill>
              </a:rPr>
              <a:t>500</a:t>
            </a:r>
            <a:r>
              <a:rPr lang="en-US" sz="750" dirty="0">
                <a:solidFill>
                  <a:srgbClr val="303336"/>
                </a:solidFill>
              </a:rPr>
              <a:t>).</a:t>
            </a:r>
            <a:r>
              <a:rPr lang="en-US" sz="750" dirty="0">
                <a:solidFill>
                  <a:schemeClr val="accent1"/>
                </a:solidFill>
              </a:rPr>
              <a:t>end</a:t>
            </a:r>
            <a:r>
              <a:rPr lang="en-US" sz="750" dirty="0">
                <a:solidFill>
                  <a:srgbClr val="303336"/>
                </a:solidFill>
              </a:rPr>
              <a:t>(); </a:t>
            </a:r>
            <a:r>
              <a:rPr lang="en-US" sz="750" dirty="0" smtClean="0">
                <a:solidFill>
                  <a:srgbClr val="303336"/>
                </a:solidFill>
              </a:rPr>
              <a:t>}</a:t>
            </a:r>
          </a:p>
          <a:p>
            <a:r>
              <a:rPr lang="en-US" sz="750" dirty="0" smtClean="0">
                <a:solidFill>
                  <a:srgbClr val="303336"/>
                </a:solidFill>
              </a:rPr>
              <a:t> </a:t>
            </a:r>
          </a:p>
          <a:p>
            <a:r>
              <a:rPr lang="en-US" sz="750" dirty="0">
                <a:solidFill>
                  <a:srgbClr val="303336"/>
                </a:solidFill>
              </a:rPr>
              <a:t> </a:t>
            </a:r>
            <a:r>
              <a:rPr lang="en-US" sz="750" dirty="0" smtClean="0">
                <a:solidFill>
                  <a:srgbClr val="303336"/>
                </a:solidFill>
              </a:rPr>
              <a:t>   </a:t>
            </a:r>
            <a:r>
              <a:rPr lang="en-US" sz="750" dirty="0" err="1" smtClean="0">
                <a:solidFill>
                  <a:schemeClr val="accent1"/>
                </a:solidFill>
              </a:rPr>
              <a:t>calcAccExpences</a:t>
            </a:r>
            <a:r>
              <a:rPr lang="en-US" sz="750" dirty="0" smtClean="0"/>
              <a:t>(</a:t>
            </a:r>
            <a:r>
              <a:rPr lang="en-US" sz="750" dirty="0" smtClean="0">
                <a:solidFill>
                  <a:srgbClr val="00B0F0"/>
                </a:solidFill>
              </a:rPr>
              <a:t>user.id, res</a:t>
            </a:r>
            <a:r>
              <a:rPr lang="en-US" sz="750" dirty="0" smtClean="0"/>
              <a:t>);</a:t>
            </a:r>
          </a:p>
          <a:p>
            <a:r>
              <a:rPr lang="en-US" sz="750" dirty="0"/>
              <a:t> </a:t>
            </a:r>
            <a:r>
              <a:rPr lang="en-US" sz="750" dirty="0" smtClean="0"/>
              <a:t> });</a:t>
            </a:r>
            <a:r>
              <a:rPr lang="en-US" sz="750" dirty="0" smtClean="0">
                <a:solidFill>
                  <a:srgbClr val="00B0F0"/>
                </a:solidFill>
              </a:rPr>
              <a:t> </a:t>
            </a:r>
            <a:endParaRPr lang="en-US" sz="750" dirty="0">
              <a:solidFill>
                <a:srgbClr val="00B0F0"/>
              </a:solidFill>
            </a:endParaRPr>
          </a:p>
          <a:p>
            <a:r>
              <a:rPr lang="en-US" sz="750" dirty="0">
                <a:solidFill>
                  <a:srgbClr val="303336"/>
                </a:solidFill>
              </a:rPr>
              <a:t>}</a:t>
            </a:r>
          </a:p>
          <a:p>
            <a:endParaRPr lang="en-US" sz="750" dirty="0">
              <a:solidFill>
                <a:srgbClr val="303336"/>
              </a:solidFill>
            </a:endParaRPr>
          </a:p>
          <a:p>
            <a:r>
              <a:rPr lang="en-US" sz="750" dirty="0">
                <a:solidFill>
                  <a:srgbClr val="005596"/>
                </a:solidFill>
              </a:rPr>
              <a:t>function</a:t>
            </a:r>
            <a:r>
              <a:rPr lang="en-US" sz="750" dirty="0">
                <a:solidFill>
                  <a:srgbClr val="303336"/>
                </a:solidFill>
              </a:rPr>
              <a:t> </a:t>
            </a:r>
            <a:r>
              <a:rPr lang="en-US" sz="750" dirty="0" err="1" smtClean="0">
                <a:solidFill>
                  <a:srgbClr val="7030A0"/>
                </a:solidFill>
              </a:rPr>
              <a:t>calcAccExpences</a:t>
            </a:r>
            <a:r>
              <a:rPr lang="en-US" sz="750" dirty="0" smtClean="0">
                <a:solidFill>
                  <a:srgbClr val="303336"/>
                </a:solidFill>
              </a:rPr>
              <a:t> (id, res) </a:t>
            </a:r>
            <a:r>
              <a:rPr lang="en-US" sz="750" dirty="0">
                <a:solidFill>
                  <a:srgbClr val="303336"/>
                </a:solidFill>
              </a:rPr>
              <a:t>{  </a:t>
            </a:r>
            <a:endParaRPr lang="en-US" sz="750" dirty="0" smtClean="0">
              <a:solidFill>
                <a:srgbClr val="303336"/>
              </a:solidFill>
            </a:endParaRPr>
          </a:p>
          <a:p>
            <a:r>
              <a:rPr lang="en-US" sz="750" dirty="0">
                <a:solidFill>
                  <a:srgbClr val="303336"/>
                </a:solidFill>
              </a:rPr>
              <a:t> </a:t>
            </a:r>
            <a:r>
              <a:rPr lang="en-US" sz="750" dirty="0" smtClean="0">
                <a:solidFill>
                  <a:srgbClr val="303336"/>
                </a:solidFill>
              </a:rPr>
              <a:t> </a:t>
            </a:r>
            <a:r>
              <a:rPr lang="en-US" sz="750" dirty="0" err="1" smtClean="0"/>
              <a:t>accountService.</a:t>
            </a:r>
            <a:r>
              <a:rPr lang="en-US" sz="750" dirty="0" err="1" smtClean="0">
                <a:solidFill>
                  <a:schemeClr val="accent1"/>
                </a:solidFill>
              </a:rPr>
              <a:t>getAccount</a:t>
            </a:r>
            <a:r>
              <a:rPr lang="en-US" sz="750" dirty="0" smtClean="0"/>
              <a:t>(</a:t>
            </a:r>
            <a:r>
              <a:rPr lang="en-US" sz="750" dirty="0" smtClean="0">
                <a:solidFill>
                  <a:schemeClr val="accent3"/>
                </a:solidFill>
              </a:rPr>
              <a:t>id</a:t>
            </a:r>
            <a:r>
              <a:rPr lang="en-US" sz="750" dirty="0" smtClean="0"/>
              <a:t>, function (err, account) {</a:t>
            </a:r>
          </a:p>
          <a:p>
            <a:r>
              <a:rPr lang="en-US" sz="750" dirty="0" smtClean="0">
                <a:solidFill>
                  <a:srgbClr val="303336"/>
                </a:solidFill>
              </a:rPr>
              <a:t>    if(</a:t>
            </a:r>
            <a:r>
              <a:rPr lang="en-US" sz="750" dirty="0" smtClean="0">
                <a:solidFill>
                  <a:schemeClr val="accent3"/>
                </a:solidFill>
              </a:rPr>
              <a:t>err</a:t>
            </a:r>
            <a:r>
              <a:rPr lang="en-US" sz="750" dirty="0">
                <a:solidFill>
                  <a:srgbClr val="303336"/>
                </a:solidFill>
              </a:rPr>
              <a:t>) </a:t>
            </a:r>
            <a:r>
              <a:rPr lang="en-US" sz="750" dirty="0" smtClean="0">
                <a:solidFill>
                  <a:srgbClr val="303336"/>
                </a:solidFill>
              </a:rPr>
              <a:t>{ </a:t>
            </a:r>
            <a:r>
              <a:rPr lang="en-US" sz="750" dirty="0" err="1" smtClean="0">
                <a:solidFill>
                  <a:srgbClr val="303336"/>
                </a:solidFill>
              </a:rPr>
              <a:t>res.</a:t>
            </a:r>
            <a:r>
              <a:rPr lang="en-US" sz="750" dirty="0" err="1" smtClean="0">
                <a:solidFill>
                  <a:schemeClr val="accent1"/>
                </a:solidFill>
              </a:rPr>
              <a:t>writeHead</a:t>
            </a:r>
            <a:r>
              <a:rPr lang="en-US" sz="750" dirty="0" smtClean="0">
                <a:solidFill>
                  <a:srgbClr val="303336"/>
                </a:solidFill>
              </a:rPr>
              <a:t>(</a:t>
            </a:r>
            <a:r>
              <a:rPr lang="en-US" sz="750" dirty="0" smtClean="0">
                <a:solidFill>
                  <a:schemeClr val="accent3"/>
                </a:solidFill>
              </a:rPr>
              <a:t>500</a:t>
            </a:r>
            <a:r>
              <a:rPr lang="en-US" sz="750" dirty="0">
                <a:solidFill>
                  <a:srgbClr val="303336"/>
                </a:solidFill>
              </a:rPr>
              <a:t>).</a:t>
            </a:r>
            <a:r>
              <a:rPr lang="en-US" sz="750" dirty="0">
                <a:solidFill>
                  <a:schemeClr val="accent1"/>
                </a:solidFill>
              </a:rPr>
              <a:t>end</a:t>
            </a:r>
            <a:r>
              <a:rPr lang="en-US" sz="750" dirty="0">
                <a:solidFill>
                  <a:srgbClr val="303336"/>
                </a:solidFill>
              </a:rPr>
              <a:t>(); </a:t>
            </a:r>
            <a:r>
              <a:rPr lang="en-US" sz="750" dirty="0" smtClean="0">
                <a:solidFill>
                  <a:srgbClr val="303336"/>
                </a:solidFill>
              </a:rPr>
              <a:t>}</a:t>
            </a:r>
            <a:endParaRPr lang="en-US" sz="750" dirty="0">
              <a:solidFill>
                <a:srgbClr val="303336"/>
              </a:solidFill>
            </a:endParaRPr>
          </a:p>
          <a:p>
            <a:r>
              <a:rPr lang="en-US" sz="750" dirty="0">
                <a:solidFill>
                  <a:srgbClr val="303336"/>
                </a:solidFill>
              </a:rPr>
              <a:t> </a:t>
            </a:r>
          </a:p>
          <a:p>
            <a:r>
              <a:rPr lang="en-US" sz="750" dirty="0" smtClean="0">
                <a:solidFill>
                  <a:schemeClr val="accent1"/>
                </a:solidFill>
              </a:rPr>
              <a:t>    </a:t>
            </a:r>
            <a:r>
              <a:rPr lang="en-US" sz="750" dirty="0" err="1" smtClean="0"/>
              <a:t>accountUtils.</a:t>
            </a:r>
            <a:r>
              <a:rPr lang="en-US" sz="750" dirty="0" err="1" smtClean="0">
                <a:solidFill>
                  <a:schemeClr val="accent1"/>
                </a:solidFill>
              </a:rPr>
              <a:t>calcExpences</a:t>
            </a:r>
            <a:r>
              <a:rPr lang="en-US" sz="750" dirty="0" smtClean="0"/>
              <a:t>(</a:t>
            </a:r>
            <a:r>
              <a:rPr lang="en-US" sz="750" dirty="0" smtClean="0">
                <a:solidFill>
                  <a:schemeClr val="accent3"/>
                </a:solidFill>
              </a:rPr>
              <a:t>account</a:t>
            </a:r>
            <a:r>
              <a:rPr lang="en-US" sz="750" dirty="0" smtClean="0"/>
              <a:t>, </a:t>
            </a:r>
            <a:r>
              <a:rPr lang="en-US" sz="750" dirty="0" err="1" smtClean="0">
                <a:solidFill>
                  <a:schemeClr val="accent1"/>
                </a:solidFill>
              </a:rPr>
              <a:t>sendResults</a:t>
            </a:r>
            <a:r>
              <a:rPr lang="en-US" sz="750" dirty="0" smtClean="0"/>
              <a:t>(</a:t>
            </a:r>
            <a:r>
              <a:rPr lang="en-US" sz="750" dirty="0" smtClean="0">
                <a:solidFill>
                  <a:schemeClr val="accent3"/>
                </a:solidFill>
              </a:rPr>
              <a:t>res</a:t>
            </a:r>
            <a:r>
              <a:rPr lang="en-US" sz="750" dirty="0" smtClean="0"/>
              <a:t>));</a:t>
            </a:r>
            <a:endParaRPr lang="en-US" sz="750" dirty="0"/>
          </a:p>
          <a:p>
            <a:r>
              <a:rPr lang="en-US" sz="750" dirty="0" smtClean="0"/>
              <a:t>  });</a:t>
            </a:r>
            <a:r>
              <a:rPr lang="en-US" sz="750" dirty="0" smtClean="0">
                <a:solidFill>
                  <a:srgbClr val="00B0F0"/>
                </a:solidFill>
              </a:rPr>
              <a:t> </a:t>
            </a:r>
            <a:endParaRPr lang="en-US" sz="750" dirty="0">
              <a:solidFill>
                <a:srgbClr val="303336"/>
              </a:solidFill>
            </a:endParaRPr>
          </a:p>
          <a:p>
            <a:r>
              <a:rPr lang="en-US" sz="750" dirty="0" smtClean="0">
                <a:solidFill>
                  <a:srgbClr val="303336"/>
                </a:solidFill>
              </a:rPr>
              <a:t>}</a:t>
            </a:r>
          </a:p>
          <a:p>
            <a:endParaRPr lang="en-US" sz="750" dirty="0">
              <a:solidFill>
                <a:srgbClr val="303336"/>
              </a:solidFill>
            </a:endParaRPr>
          </a:p>
          <a:p>
            <a:r>
              <a:rPr lang="en-US" sz="750" dirty="0">
                <a:solidFill>
                  <a:srgbClr val="005596"/>
                </a:solidFill>
              </a:rPr>
              <a:t>function</a:t>
            </a:r>
            <a:r>
              <a:rPr lang="en-US" sz="750" dirty="0">
                <a:solidFill>
                  <a:srgbClr val="303336"/>
                </a:solidFill>
              </a:rPr>
              <a:t> </a:t>
            </a:r>
            <a:r>
              <a:rPr lang="en-US" sz="750" dirty="0" err="1" smtClean="0">
                <a:solidFill>
                  <a:srgbClr val="7030A0"/>
                </a:solidFill>
              </a:rPr>
              <a:t>sendResults</a:t>
            </a:r>
            <a:r>
              <a:rPr lang="en-US" sz="750" dirty="0" smtClean="0">
                <a:solidFill>
                  <a:srgbClr val="303336"/>
                </a:solidFill>
              </a:rPr>
              <a:t> (res) </a:t>
            </a:r>
            <a:r>
              <a:rPr lang="en-US" sz="750" dirty="0">
                <a:solidFill>
                  <a:srgbClr val="303336"/>
                </a:solidFill>
              </a:rPr>
              <a:t>{  </a:t>
            </a:r>
          </a:p>
          <a:p>
            <a:r>
              <a:rPr lang="en-US" sz="750" dirty="0">
                <a:solidFill>
                  <a:srgbClr val="303336"/>
                </a:solidFill>
              </a:rPr>
              <a:t> </a:t>
            </a:r>
            <a:r>
              <a:rPr lang="en-US" sz="750" dirty="0" smtClean="0">
                <a:solidFill>
                  <a:srgbClr val="303336"/>
                </a:solidFill>
              </a:rPr>
              <a:t> return </a:t>
            </a:r>
            <a:r>
              <a:rPr lang="en-US" sz="750" dirty="0" smtClean="0">
                <a:solidFill>
                  <a:srgbClr val="0070C0"/>
                </a:solidFill>
              </a:rPr>
              <a:t>function</a:t>
            </a:r>
            <a:r>
              <a:rPr lang="en-US" sz="750" dirty="0" smtClean="0">
                <a:solidFill>
                  <a:srgbClr val="303336"/>
                </a:solidFill>
              </a:rPr>
              <a:t>(result) {</a:t>
            </a:r>
          </a:p>
          <a:p>
            <a:r>
              <a:rPr lang="en-US" sz="750" dirty="0">
                <a:solidFill>
                  <a:srgbClr val="303336"/>
                </a:solidFill>
              </a:rPr>
              <a:t> </a:t>
            </a:r>
            <a:r>
              <a:rPr lang="en-US" sz="750" dirty="0" smtClean="0">
                <a:solidFill>
                  <a:srgbClr val="303336"/>
                </a:solidFill>
              </a:rPr>
              <a:t>   </a:t>
            </a:r>
            <a:r>
              <a:rPr lang="en-US" sz="750" dirty="0">
                <a:solidFill>
                  <a:srgbClr val="303336"/>
                </a:solidFill>
              </a:rPr>
              <a:t> </a:t>
            </a:r>
            <a:r>
              <a:rPr lang="en-US" sz="750" dirty="0" err="1"/>
              <a:t>res.</a:t>
            </a:r>
            <a:r>
              <a:rPr lang="en-US" sz="750" dirty="0" err="1">
                <a:solidFill>
                  <a:schemeClr val="accent1"/>
                </a:solidFill>
              </a:rPr>
              <a:t>writeHead</a:t>
            </a:r>
            <a:r>
              <a:rPr lang="en-US" sz="750" dirty="0"/>
              <a:t>(</a:t>
            </a:r>
            <a:r>
              <a:rPr lang="en-US" sz="750" dirty="0">
                <a:solidFill>
                  <a:schemeClr val="accent3"/>
                </a:solidFill>
              </a:rPr>
              <a:t>200</a:t>
            </a:r>
            <a:r>
              <a:rPr lang="en-US" sz="750" dirty="0"/>
              <a:t>);</a:t>
            </a:r>
          </a:p>
          <a:p>
            <a:r>
              <a:rPr lang="en-US" sz="750" dirty="0"/>
              <a:t>     </a:t>
            </a:r>
            <a:r>
              <a:rPr lang="en-US" sz="750" dirty="0" err="1" smtClean="0"/>
              <a:t>res.</a:t>
            </a:r>
            <a:r>
              <a:rPr lang="en-US" sz="750" dirty="0" err="1" smtClean="0">
                <a:solidFill>
                  <a:schemeClr val="accent1"/>
                </a:solidFill>
              </a:rPr>
              <a:t>end</a:t>
            </a:r>
            <a:r>
              <a:rPr lang="en-US" sz="750" dirty="0" smtClean="0"/>
              <a:t>(</a:t>
            </a:r>
            <a:r>
              <a:rPr lang="en-US" sz="750" dirty="0" smtClean="0">
                <a:solidFill>
                  <a:schemeClr val="accent3"/>
                </a:solidFill>
              </a:rPr>
              <a:t>result</a:t>
            </a:r>
            <a:r>
              <a:rPr lang="en-US" sz="750" dirty="0"/>
              <a:t>);</a:t>
            </a:r>
            <a:endParaRPr lang="en-US" sz="750" dirty="0" smtClean="0">
              <a:solidFill>
                <a:srgbClr val="303336"/>
              </a:solidFill>
            </a:endParaRPr>
          </a:p>
          <a:p>
            <a:r>
              <a:rPr lang="en-US" sz="750" dirty="0">
                <a:solidFill>
                  <a:srgbClr val="303336"/>
                </a:solidFill>
              </a:rPr>
              <a:t> </a:t>
            </a:r>
            <a:r>
              <a:rPr lang="en-US" sz="750" dirty="0" smtClean="0">
                <a:solidFill>
                  <a:srgbClr val="303336"/>
                </a:solidFill>
              </a:rPr>
              <a:t> }</a:t>
            </a:r>
          </a:p>
          <a:p>
            <a:r>
              <a:rPr lang="en-US" sz="750" dirty="0" smtClean="0">
                <a:solidFill>
                  <a:srgbClr val="303336"/>
                </a:solidFill>
              </a:rPr>
              <a:t>}</a:t>
            </a:r>
          </a:p>
        </p:txBody>
      </p:sp>
      <p:sp>
        <p:nvSpPr>
          <p:cNvPr id="5" name="TextBox 4"/>
          <p:cNvSpPr txBox="1"/>
          <p:nvPr/>
        </p:nvSpPr>
        <p:spPr>
          <a:xfrm>
            <a:off x="4426217" y="2384703"/>
            <a:ext cx="415499" cy="369332"/>
          </a:xfrm>
          <a:prstGeom prst="rect">
            <a:avLst/>
          </a:prstGeom>
          <a:noFill/>
        </p:spPr>
        <p:txBody>
          <a:bodyPr wrap="none" rtlCol="0">
            <a:spAutoFit/>
          </a:bodyPr>
          <a:lstStyle/>
          <a:p>
            <a:pPr algn="ctr"/>
            <a:r>
              <a:rPr lang="en-US" dirty="0" smtClean="0">
                <a:latin typeface="+mn-lt"/>
              </a:rPr>
              <a:t>vs</a:t>
            </a:r>
          </a:p>
        </p:txBody>
      </p:sp>
    </p:spTree>
    <p:extLst>
      <p:ext uri="{BB962C8B-B14F-4D97-AF65-F5344CB8AC3E}">
        <p14:creationId xmlns:p14="http://schemas.microsoft.com/office/powerpoint/2010/main" val="2180703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36</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7" name="TextBox 6"/>
          <p:cNvSpPr txBox="1"/>
          <p:nvPr/>
        </p:nvSpPr>
        <p:spPr>
          <a:xfrm>
            <a:off x="763609" y="177802"/>
            <a:ext cx="3293532"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solidFill>
                  <a:srgbClr val="FF0000"/>
                </a:solidFill>
                <a:latin typeface="+mn-lt"/>
              </a:rPr>
              <a:t>Pros</a:t>
            </a:r>
          </a:p>
        </p:txBody>
      </p:sp>
      <p:sp>
        <p:nvSpPr>
          <p:cNvPr id="9" name="Rectangle 7"/>
          <p:cNvSpPr txBox="1">
            <a:spLocks noChangeArrowheads="1"/>
          </p:cNvSpPr>
          <p:nvPr/>
        </p:nvSpPr>
        <p:spPr bwMode="auto">
          <a:xfrm>
            <a:off x="763609" y="784199"/>
            <a:ext cx="3293533" cy="2064748"/>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endParaRPr lang="en-US" sz="1200" kern="0" dirty="0" smtClean="0"/>
          </a:p>
          <a:p>
            <a:r>
              <a:rPr lang="en-US" sz="1200" kern="0" dirty="0" smtClean="0"/>
              <a:t>Easy to create.</a:t>
            </a:r>
          </a:p>
          <a:p>
            <a:r>
              <a:rPr lang="en-US" sz="1200" kern="0" dirty="0" smtClean="0"/>
              <a:t>Keep code simple, not nested and split up into small modules.</a:t>
            </a:r>
          </a:p>
          <a:p>
            <a:r>
              <a:rPr lang="en-US" sz="1200" kern="0" dirty="0" smtClean="0"/>
              <a:t>Somewhat more efficient, because fewer objects are created and garbage collected.</a:t>
            </a:r>
          </a:p>
          <a:p>
            <a:r>
              <a:rPr lang="en-US" sz="1200" kern="0" dirty="0" smtClean="0"/>
              <a:t>It’s recommended to using </a:t>
            </a:r>
            <a:r>
              <a:rPr lang="en-US" sz="1200" b="1" kern="0" dirty="0" smtClean="0"/>
              <a:t>callbacks</a:t>
            </a:r>
            <a:r>
              <a:rPr lang="en-US" sz="1200" kern="0" dirty="0" smtClean="0"/>
              <a:t>, for code which will be run many times per second.</a:t>
            </a:r>
            <a:endParaRPr lang="en-US" sz="1200" kern="0" dirty="0"/>
          </a:p>
        </p:txBody>
      </p:sp>
      <p:sp>
        <p:nvSpPr>
          <p:cNvPr id="10" name="TextBox 9"/>
          <p:cNvSpPr txBox="1"/>
          <p:nvPr/>
        </p:nvSpPr>
        <p:spPr>
          <a:xfrm>
            <a:off x="4988675" y="177801"/>
            <a:ext cx="3291725"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solidFill>
                  <a:srgbClr val="FF0000"/>
                </a:solidFill>
                <a:latin typeface="+mn-lt"/>
              </a:rPr>
              <a:t>Cons</a:t>
            </a:r>
          </a:p>
        </p:txBody>
      </p:sp>
      <p:sp>
        <p:nvSpPr>
          <p:cNvPr id="11" name="Rectangle 7"/>
          <p:cNvSpPr txBox="1">
            <a:spLocks noChangeArrowheads="1"/>
          </p:cNvSpPr>
          <p:nvPr/>
        </p:nvSpPr>
        <p:spPr bwMode="auto">
          <a:xfrm>
            <a:off x="4988675" y="784199"/>
            <a:ext cx="3291725" cy="2064748"/>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endParaRPr lang="en-US" sz="1200" dirty="0" smtClean="0"/>
          </a:p>
          <a:p>
            <a:r>
              <a:rPr lang="en-US" sz="1200" dirty="0" smtClean="0"/>
              <a:t>Less </a:t>
            </a:r>
            <a:r>
              <a:rPr lang="en-US" sz="1200" dirty="0"/>
              <a:t>readable.</a:t>
            </a:r>
          </a:p>
          <a:p>
            <a:r>
              <a:rPr lang="en-US" sz="1200" dirty="0"/>
              <a:t>Conflates the input with the output.</a:t>
            </a:r>
          </a:p>
          <a:p>
            <a:r>
              <a:rPr lang="en-US" sz="1200" dirty="0"/>
              <a:t>Confusing error handling.</a:t>
            </a:r>
          </a:p>
          <a:p>
            <a:r>
              <a:rPr lang="en-US" sz="1200" dirty="0"/>
              <a:t>Executed within the same scope.</a:t>
            </a:r>
          </a:p>
        </p:txBody>
      </p:sp>
    </p:spTree>
    <p:extLst>
      <p:ext uri="{BB962C8B-B14F-4D97-AF65-F5344CB8AC3E}">
        <p14:creationId xmlns:p14="http://schemas.microsoft.com/office/powerpoint/2010/main" val="202281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37</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4" name="TextBox 3"/>
          <p:cNvSpPr txBox="1"/>
          <p:nvPr/>
        </p:nvSpPr>
        <p:spPr>
          <a:xfrm>
            <a:off x="267503" y="890469"/>
            <a:ext cx="3884151" cy="3046988"/>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100" dirty="0" smtClean="0">
                <a:solidFill>
                  <a:schemeClr val="accent1"/>
                </a:solidFill>
                <a:latin typeface="Consolas" panose="020B0609020204030204" pitchFamily="49" charset="0"/>
                <a:cs typeface="Consolas" panose="020B0609020204030204" pitchFamily="49" charset="0"/>
              </a:rPr>
              <a:t>step1</a:t>
            </a:r>
            <a:r>
              <a:rPr lang="en-US" sz="1100" dirty="0" smtClean="0">
                <a:latin typeface="Consolas" panose="020B0609020204030204" pitchFamily="49" charset="0"/>
                <a:cs typeface="Consolas" panose="020B0609020204030204" pitchFamily="49" charset="0"/>
              </a:rPr>
              <a:t>(</a:t>
            </a:r>
            <a:r>
              <a:rPr lang="en-US" sz="1100" dirty="0" smtClean="0">
                <a:solidFill>
                  <a:srgbClr val="002060"/>
                </a:solidFill>
                <a:latin typeface="Consolas" panose="020B0609020204030204" pitchFamily="49" charset="0"/>
                <a:cs typeface="Consolas" panose="020B0609020204030204" pitchFamily="49" charset="0"/>
              </a:rPr>
              <a:t>function</a:t>
            </a:r>
            <a:r>
              <a:rPr lang="en-US" sz="1100" dirty="0" smtClean="0">
                <a:latin typeface="Consolas" panose="020B0609020204030204" pitchFamily="49" charset="0"/>
                <a:cs typeface="Consolas" panose="020B0609020204030204" pitchFamily="49" charset="0"/>
              </a:rPr>
              <a:t> (</a:t>
            </a:r>
            <a:r>
              <a:rPr lang="en-US" sz="1100" dirty="0" smtClean="0">
                <a:solidFill>
                  <a:schemeClr val="accent3"/>
                </a:solidFill>
                <a:latin typeface="Consolas" panose="020B0609020204030204" pitchFamily="49" charset="0"/>
                <a:cs typeface="Consolas" panose="020B0609020204030204" pitchFamily="49" charset="0"/>
              </a:rPr>
              <a:t>value1</a:t>
            </a:r>
            <a:r>
              <a:rPr lang="en-US" sz="1100" dirty="0" smtClean="0">
                <a:latin typeface="Consolas" panose="020B0609020204030204" pitchFamily="49" charset="0"/>
                <a:cs typeface="Consolas" panose="020B0609020204030204" pitchFamily="49" charset="0"/>
              </a:rPr>
              <a:t>) {</a:t>
            </a:r>
          </a:p>
          <a:p>
            <a:r>
              <a:rPr lang="en-US" sz="1100" dirty="0" smtClean="0">
                <a:latin typeface="Consolas" panose="020B0609020204030204" pitchFamily="49" charset="0"/>
                <a:cs typeface="Consolas" panose="020B0609020204030204" pitchFamily="49" charset="0"/>
              </a:rPr>
              <a:t>    </a:t>
            </a:r>
            <a:r>
              <a:rPr lang="en-US" sz="1100" dirty="0" smtClean="0">
                <a:solidFill>
                  <a:schemeClr val="accent1"/>
                </a:solidFill>
                <a:latin typeface="Consolas" panose="020B0609020204030204" pitchFamily="49" charset="0"/>
                <a:cs typeface="Consolas" panose="020B0609020204030204" pitchFamily="49" charset="0"/>
              </a:rPr>
              <a:t>step2</a:t>
            </a:r>
            <a:r>
              <a:rPr lang="en-US" sz="1100" dirty="0" smtClean="0">
                <a:latin typeface="Consolas" panose="020B0609020204030204" pitchFamily="49" charset="0"/>
                <a:cs typeface="Consolas" panose="020B0609020204030204" pitchFamily="49" charset="0"/>
              </a:rPr>
              <a:t>(</a:t>
            </a:r>
            <a:r>
              <a:rPr lang="en-US" sz="1100" dirty="0" smtClean="0">
                <a:solidFill>
                  <a:srgbClr val="002060"/>
                </a:solidFill>
                <a:latin typeface="Consolas" panose="020B0609020204030204" pitchFamily="49" charset="0"/>
                <a:cs typeface="Consolas" panose="020B0609020204030204" pitchFamily="49" charset="0"/>
              </a:rPr>
              <a:t>function</a:t>
            </a:r>
            <a:r>
              <a:rPr lang="en-US" sz="1100" dirty="0" smtClean="0">
                <a:latin typeface="Consolas" panose="020B0609020204030204" pitchFamily="49" charset="0"/>
                <a:cs typeface="Consolas" panose="020B0609020204030204" pitchFamily="49" charset="0"/>
              </a:rPr>
              <a:t> (</a:t>
            </a:r>
            <a:r>
              <a:rPr lang="en-US" sz="1100" dirty="0" smtClean="0">
                <a:solidFill>
                  <a:schemeClr val="accent3"/>
                </a:solidFill>
                <a:latin typeface="Consolas" panose="020B0609020204030204" pitchFamily="49" charset="0"/>
                <a:cs typeface="Consolas" panose="020B0609020204030204" pitchFamily="49" charset="0"/>
              </a:rPr>
              <a:t>err, value2</a:t>
            </a:r>
            <a:r>
              <a:rPr lang="en-US" sz="1100" dirty="0" smtClean="0">
                <a:latin typeface="Consolas" panose="020B0609020204030204" pitchFamily="49" charset="0"/>
                <a:cs typeface="Consolas" panose="020B0609020204030204" pitchFamily="49" charset="0"/>
              </a:rPr>
              <a:t>) {</a:t>
            </a:r>
          </a:p>
          <a:p>
            <a:r>
              <a:rPr lang="en-US" sz="1100" dirty="0" smtClean="0">
                <a:latin typeface="Consolas" panose="020B0609020204030204" pitchFamily="49" charset="0"/>
                <a:cs typeface="Consolas" panose="020B0609020204030204" pitchFamily="49" charset="0"/>
              </a:rPr>
              <a:t>        </a:t>
            </a:r>
            <a:r>
              <a:rPr lang="en-US" sz="1100" dirty="0" smtClean="0">
                <a:solidFill>
                  <a:schemeClr val="accent1"/>
                </a:solidFill>
                <a:latin typeface="Consolas" panose="020B0609020204030204" pitchFamily="49" charset="0"/>
                <a:cs typeface="Consolas" panose="020B0609020204030204" pitchFamily="49" charset="0"/>
              </a:rPr>
              <a:t>step3</a:t>
            </a:r>
            <a:r>
              <a:rPr lang="en-US" sz="1100" dirty="0" smtClean="0">
                <a:latin typeface="Consolas" panose="020B0609020204030204" pitchFamily="49" charset="0"/>
                <a:cs typeface="Consolas" panose="020B0609020204030204" pitchFamily="49" charset="0"/>
              </a:rPr>
              <a:t>(</a:t>
            </a:r>
            <a:r>
              <a:rPr lang="en-US" sz="1100" dirty="0" smtClean="0">
                <a:solidFill>
                  <a:srgbClr val="002060"/>
                </a:solidFill>
                <a:latin typeface="Consolas" panose="020B0609020204030204" pitchFamily="49" charset="0"/>
                <a:cs typeface="Consolas" panose="020B0609020204030204" pitchFamily="49" charset="0"/>
              </a:rPr>
              <a:t>function</a:t>
            </a:r>
            <a:r>
              <a:rPr lang="en-US" sz="1100" dirty="0" smtClean="0">
                <a:latin typeface="Consolas" panose="020B0609020204030204" pitchFamily="49" charset="0"/>
                <a:cs typeface="Consolas" panose="020B0609020204030204" pitchFamily="49" charset="0"/>
              </a:rPr>
              <a:t> (</a:t>
            </a:r>
            <a:r>
              <a:rPr lang="en-US" sz="1100" dirty="0">
                <a:solidFill>
                  <a:schemeClr val="accent3"/>
                </a:solidFill>
                <a:latin typeface="Consolas" panose="020B0609020204030204" pitchFamily="49" charset="0"/>
                <a:cs typeface="Consolas" panose="020B0609020204030204" pitchFamily="49" charset="0"/>
              </a:rPr>
              <a:t>err, </a:t>
            </a:r>
            <a:r>
              <a:rPr lang="en-US" sz="1100" dirty="0" smtClean="0">
                <a:solidFill>
                  <a:schemeClr val="accent3"/>
                </a:solidFill>
                <a:latin typeface="Consolas" panose="020B0609020204030204" pitchFamily="49" charset="0"/>
                <a:cs typeface="Consolas" panose="020B0609020204030204" pitchFamily="49" charset="0"/>
              </a:rPr>
              <a:t>value3</a:t>
            </a:r>
            <a:r>
              <a:rPr lang="en-US" sz="1100" dirty="0" smtClean="0">
                <a:latin typeface="Consolas" panose="020B0609020204030204" pitchFamily="49" charset="0"/>
                <a:cs typeface="Consolas" panose="020B0609020204030204" pitchFamily="49" charset="0"/>
              </a:rPr>
              <a:t>) {</a:t>
            </a:r>
          </a:p>
          <a:p>
            <a:r>
              <a:rPr lang="en-US" sz="1100" dirty="0" smtClean="0">
                <a:latin typeface="Consolas" panose="020B0609020204030204" pitchFamily="49" charset="0"/>
                <a:cs typeface="Consolas" panose="020B0609020204030204" pitchFamily="49" charset="0"/>
              </a:rPr>
              <a:t>            </a:t>
            </a:r>
            <a:r>
              <a:rPr lang="en-US" sz="1100" dirty="0" smtClean="0">
                <a:solidFill>
                  <a:schemeClr val="accent1"/>
                </a:solidFill>
                <a:latin typeface="Consolas" panose="020B0609020204030204" pitchFamily="49" charset="0"/>
                <a:cs typeface="Consolas" panose="020B0609020204030204" pitchFamily="49" charset="0"/>
              </a:rPr>
              <a:t>step4</a:t>
            </a:r>
            <a:r>
              <a:rPr lang="en-US" sz="1100" dirty="0" smtClean="0">
                <a:latin typeface="Consolas" panose="020B0609020204030204" pitchFamily="49" charset="0"/>
                <a:cs typeface="Consolas" panose="020B0609020204030204" pitchFamily="49" charset="0"/>
              </a:rPr>
              <a:t>(</a:t>
            </a:r>
            <a:r>
              <a:rPr lang="en-US" sz="1100" dirty="0" smtClean="0">
                <a:solidFill>
                  <a:srgbClr val="002060"/>
                </a:solidFill>
                <a:latin typeface="Consolas" panose="020B0609020204030204" pitchFamily="49" charset="0"/>
                <a:cs typeface="Consolas" panose="020B0609020204030204" pitchFamily="49" charset="0"/>
              </a:rPr>
              <a:t>function</a:t>
            </a:r>
            <a:r>
              <a:rPr lang="en-US" sz="1100" dirty="0" smtClean="0">
                <a:latin typeface="Consolas" panose="020B0609020204030204" pitchFamily="49" charset="0"/>
                <a:cs typeface="Consolas" panose="020B0609020204030204" pitchFamily="49" charset="0"/>
              </a:rPr>
              <a:t> (</a:t>
            </a:r>
            <a:r>
              <a:rPr lang="en-US" sz="1100" dirty="0">
                <a:solidFill>
                  <a:schemeClr val="accent3"/>
                </a:solidFill>
                <a:latin typeface="Consolas" panose="020B0609020204030204" pitchFamily="49" charset="0"/>
                <a:cs typeface="Consolas" panose="020B0609020204030204" pitchFamily="49" charset="0"/>
              </a:rPr>
              <a:t>err, </a:t>
            </a:r>
            <a:r>
              <a:rPr lang="en-US" sz="1100" dirty="0" smtClean="0">
                <a:solidFill>
                  <a:schemeClr val="accent3"/>
                </a:solidFill>
                <a:latin typeface="Consolas" panose="020B0609020204030204" pitchFamily="49" charset="0"/>
                <a:cs typeface="Consolas" panose="020B0609020204030204" pitchFamily="49" charset="0"/>
              </a:rPr>
              <a:t>value4</a:t>
            </a:r>
            <a:r>
              <a:rPr lang="en-US" sz="1100" dirty="0" smtClean="0">
                <a:latin typeface="Consolas" panose="020B0609020204030204" pitchFamily="49" charset="0"/>
                <a:cs typeface="Consolas" panose="020B0609020204030204" pitchFamily="49" charset="0"/>
              </a:rPr>
              <a:t>) {</a:t>
            </a:r>
          </a:p>
          <a:p>
            <a:r>
              <a:rPr lang="en-US" sz="1100" dirty="0" smtClean="0">
                <a:latin typeface="Consolas" panose="020B0609020204030204" pitchFamily="49" charset="0"/>
                <a:cs typeface="Consolas" panose="020B0609020204030204" pitchFamily="49" charset="0"/>
              </a:rPr>
              <a:t>                </a:t>
            </a:r>
            <a:r>
              <a:rPr lang="en-US" sz="1100" dirty="0" smtClean="0">
                <a:solidFill>
                  <a:schemeClr val="accent1"/>
                </a:solidFill>
                <a:latin typeface="Consolas" panose="020B0609020204030204" pitchFamily="49" charset="0"/>
                <a:cs typeface="Consolas" panose="020B0609020204030204" pitchFamily="49" charset="0"/>
              </a:rPr>
              <a:t>step5</a:t>
            </a:r>
            <a:r>
              <a:rPr lang="en-US" sz="1100" dirty="0" smtClean="0">
                <a:latin typeface="Consolas" panose="020B0609020204030204" pitchFamily="49" charset="0"/>
                <a:cs typeface="Consolas" panose="020B0609020204030204" pitchFamily="49" charset="0"/>
              </a:rPr>
              <a:t>(</a:t>
            </a:r>
            <a:r>
              <a:rPr lang="en-US" sz="1100" dirty="0" smtClean="0">
                <a:solidFill>
                  <a:srgbClr val="002060"/>
                </a:solidFill>
                <a:latin typeface="Consolas" panose="020B0609020204030204" pitchFamily="49" charset="0"/>
                <a:cs typeface="Consolas" panose="020B0609020204030204" pitchFamily="49" charset="0"/>
              </a:rPr>
              <a:t>function</a:t>
            </a:r>
            <a:r>
              <a:rPr lang="en-US" sz="1100" dirty="0" smtClean="0">
                <a:latin typeface="Consolas" panose="020B0609020204030204" pitchFamily="49" charset="0"/>
                <a:cs typeface="Consolas" panose="020B0609020204030204" pitchFamily="49" charset="0"/>
              </a:rPr>
              <a:t> (</a:t>
            </a:r>
            <a:r>
              <a:rPr lang="en-US" sz="1100" dirty="0">
                <a:solidFill>
                  <a:schemeClr val="accent3"/>
                </a:solidFill>
                <a:latin typeface="Consolas" panose="020B0609020204030204" pitchFamily="49" charset="0"/>
                <a:cs typeface="Consolas" panose="020B0609020204030204" pitchFamily="49" charset="0"/>
              </a:rPr>
              <a:t>err, </a:t>
            </a:r>
            <a:r>
              <a:rPr lang="en-US" sz="1100" dirty="0" smtClean="0">
                <a:solidFill>
                  <a:schemeClr val="accent3"/>
                </a:solidFill>
                <a:latin typeface="Consolas" panose="020B0609020204030204" pitchFamily="49" charset="0"/>
                <a:cs typeface="Consolas" panose="020B0609020204030204" pitchFamily="49" charset="0"/>
              </a:rPr>
              <a:t>value5</a:t>
            </a:r>
            <a:r>
              <a:rPr lang="en-US" sz="1100" dirty="0" smtClean="0">
                <a:latin typeface="Consolas" panose="020B0609020204030204" pitchFamily="49" charset="0"/>
                <a:cs typeface="Consolas" panose="020B0609020204030204" pitchFamily="49" charset="0"/>
              </a:rPr>
              <a:t>) {</a:t>
            </a:r>
          </a:p>
          <a:p>
            <a:r>
              <a:rPr lang="en-US" sz="1100" dirty="0" smtClean="0">
                <a:latin typeface="Consolas" panose="020B0609020204030204" pitchFamily="49" charset="0"/>
                <a:cs typeface="Consolas" panose="020B0609020204030204" pitchFamily="49" charset="0"/>
              </a:rPr>
              <a:t>                    </a:t>
            </a:r>
            <a:r>
              <a:rPr lang="en-US" sz="1100" dirty="0" smtClean="0">
                <a:solidFill>
                  <a:schemeClr val="accent1"/>
                </a:solidFill>
                <a:latin typeface="Consolas" panose="020B0609020204030204" pitchFamily="49" charset="0"/>
                <a:cs typeface="Consolas" panose="020B0609020204030204" pitchFamily="49" charset="0"/>
              </a:rPr>
              <a:t>step6</a:t>
            </a:r>
            <a:r>
              <a:rPr lang="en-US" sz="1100" dirty="0" smtClean="0">
                <a:latin typeface="Consolas" panose="020B0609020204030204" pitchFamily="49" charset="0"/>
                <a:cs typeface="Consolas" panose="020B0609020204030204" pitchFamily="49" charset="0"/>
              </a:rPr>
              <a:t>(</a:t>
            </a:r>
            <a:r>
              <a:rPr lang="en-US" sz="1100" dirty="0" smtClean="0">
                <a:solidFill>
                  <a:srgbClr val="002060"/>
                </a:solidFill>
                <a:latin typeface="Consolas" panose="020B0609020204030204" pitchFamily="49" charset="0"/>
                <a:cs typeface="Consolas" panose="020B0609020204030204" pitchFamily="49" charset="0"/>
              </a:rPr>
              <a:t>function</a:t>
            </a:r>
            <a:r>
              <a:rPr lang="en-US" sz="1100" dirty="0" smtClean="0">
                <a:latin typeface="Consolas" panose="020B0609020204030204" pitchFamily="49" charset="0"/>
                <a:cs typeface="Consolas" panose="020B0609020204030204" pitchFamily="49" charset="0"/>
              </a:rPr>
              <a:t> (</a:t>
            </a:r>
            <a:r>
              <a:rPr lang="en-US" sz="1100" dirty="0">
                <a:solidFill>
                  <a:schemeClr val="accent3"/>
                </a:solidFill>
                <a:latin typeface="Consolas" panose="020B0609020204030204" pitchFamily="49" charset="0"/>
                <a:cs typeface="Consolas" panose="020B0609020204030204" pitchFamily="49" charset="0"/>
              </a:rPr>
              <a:t>err, </a:t>
            </a:r>
            <a:r>
              <a:rPr lang="en-US" sz="1100" dirty="0" smtClean="0">
                <a:solidFill>
                  <a:schemeClr val="accent3"/>
                </a:solidFill>
                <a:latin typeface="Consolas" panose="020B0609020204030204" pitchFamily="49" charset="0"/>
                <a:cs typeface="Consolas" panose="020B0609020204030204" pitchFamily="49" charset="0"/>
              </a:rPr>
              <a:t>value6</a:t>
            </a:r>
            <a:r>
              <a:rPr lang="en-US" sz="1100" dirty="0" smtClean="0">
                <a:latin typeface="Consolas" panose="020B0609020204030204" pitchFamily="49" charset="0"/>
                <a:cs typeface="Consolas" panose="020B0609020204030204" pitchFamily="49" charset="0"/>
              </a:rPr>
              <a:t>) {</a:t>
            </a:r>
          </a:p>
          <a:p>
            <a:r>
              <a:rPr lang="en-US" sz="1100" dirty="0" smtClean="0">
                <a:solidFill>
                  <a:schemeClr val="bg2"/>
                </a:solidFill>
                <a:latin typeface="Consolas" panose="020B0609020204030204" pitchFamily="49" charset="0"/>
                <a:cs typeface="Consolas" panose="020B0609020204030204" pitchFamily="49" charset="0"/>
              </a:rPr>
              <a:t>                        // Do something with value6</a:t>
            </a:r>
          </a:p>
          <a:p>
            <a:r>
              <a:rPr lang="en-US" sz="1100" dirty="0" smtClean="0">
                <a:latin typeface="Consolas" panose="020B0609020204030204" pitchFamily="49" charset="0"/>
                <a:cs typeface="Consolas" panose="020B0609020204030204" pitchFamily="49" charset="0"/>
              </a:rPr>
              <a:t>                    });</a:t>
            </a:r>
          </a:p>
          <a:p>
            <a:r>
              <a:rPr lang="en-US" sz="1100" dirty="0" smtClean="0">
                <a:latin typeface="Consolas" panose="020B0609020204030204" pitchFamily="49" charset="0"/>
                <a:cs typeface="Consolas" panose="020B0609020204030204" pitchFamily="49" charset="0"/>
              </a:rPr>
              <a:t>                });</a:t>
            </a:r>
          </a:p>
          <a:p>
            <a:r>
              <a:rPr lang="en-US" sz="1100" dirty="0" smtClean="0">
                <a:latin typeface="Consolas" panose="020B0609020204030204" pitchFamily="49" charset="0"/>
                <a:cs typeface="Consolas" panose="020B0609020204030204" pitchFamily="49" charset="0"/>
              </a:rPr>
              <a:t>            });</a:t>
            </a:r>
          </a:p>
          <a:p>
            <a:r>
              <a:rPr lang="en-US" sz="1100" dirty="0" smtClean="0">
                <a:latin typeface="Consolas" panose="020B0609020204030204" pitchFamily="49" charset="0"/>
                <a:cs typeface="Consolas" panose="020B0609020204030204" pitchFamily="49" charset="0"/>
              </a:rPr>
              <a:t>        });</a:t>
            </a:r>
          </a:p>
          <a:p>
            <a:r>
              <a:rPr lang="en-US" sz="1100" dirty="0" smtClean="0">
                <a:latin typeface="Consolas" panose="020B0609020204030204" pitchFamily="49" charset="0"/>
                <a:cs typeface="Consolas" panose="020B0609020204030204" pitchFamily="49" charset="0"/>
              </a:rPr>
              <a:t>    });</a:t>
            </a:r>
          </a:p>
          <a:p>
            <a:r>
              <a:rPr lang="en-US" sz="1100" dirty="0" smtClean="0">
                <a:latin typeface="Consolas" panose="020B0609020204030204" pitchFamily="49" charset="0"/>
                <a:cs typeface="Consolas" panose="020B0609020204030204" pitchFamily="49" charset="0"/>
              </a:rPr>
              <a:t>});</a:t>
            </a:r>
          </a:p>
          <a:p>
            <a:endParaRPr lang="en-US" sz="1100" dirty="0" smtClean="0">
              <a:latin typeface="Consolas" panose="020B0609020204030204" pitchFamily="49" charset="0"/>
              <a:cs typeface="Consolas" panose="020B0609020204030204" pitchFamily="49" charset="0"/>
            </a:endParaRPr>
          </a:p>
          <a:p>
            <a:endParaRPr lang="en-US" sz="800" dirty="0" smtClean="0">
              <a:latin typeface="Consolas" panose="020B0609020204030204" pitchFamily="49" charset="0"/>
              <a:cs typeface="Consolas" panose="020B0609020204030204" pitchFamily="49" charset="0"/>
            </a:endParaRPr>
          </a:p>
          <a:p>
            <a:endParaRPr lang="en-US" sz="800" dirty="0" err="1" smtClean="0">
              <a:latin typeface="Consolas" panose="020B0609020204030204" pitchFamily="49" charset="0"/>
              <a:cs typeface="Consolas" panose="020B0609020204030204" pitchFamily="49" charset="0"/>
            </a:endParaRPr>
          </a:p>
        </p:txBody>
      </p:sp>
      <p:sp>
        <p:nvSpPr>
          <p:cNvPr id="10" name="Rectangle 6"/>
          <p:cNvSpPr>
            <a:spLocks noChangeArrowheads="1"/>
          </p:cNvSpPr>
          <p:nvPr/>
        </p:nvSpPr>
        <p:spPr bwMode="auto">
          <a:xfrm>
            <a:off x="4754781" y="908524"/>
            <a:ext cx="4087788" cy="3028933"/>
          </a:xfrm>
          <a:prstGeom prst="rect">
            <a:avLst/>
          </a:prstGeom>
          <a:ln>
            <a:headEnd/>
            <a:tailEnd/>
          </a:ln>
          <a:extLst/>
        </p:spPr>
        <p:style>
          <a:lnRef idx="1">
            <a:schemeClr val="accent6"/>
          </a:lnRef>
          <a:fillRef idx="2">
            <a:schemeClr val="accent6"/>
          </a:fillRef>
          <a:effectRef idx="1">
            <a:schemeClr val="accent6"/>
          </a:effectRef>
          <a:fontRef idx="minor">
            <a:schemeClr val="dk1"/>
          </a:fontRef>
        </p:style>
        <p:txBody>
          <a:bodyPr vert="horz" wrap="square" lIns="158700" tIns="158700" rIns="1587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function</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readJSON</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(filename, callback){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fs.readFile</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(filename, </a:t>
            </a:r>
            <a:r>
              <a:rPr kumimoji="0" lang="en-US" altLang="en-US" sz="1100" b="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'utf8'</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1"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function</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(err, 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if</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(err)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nsolas" panose="020B0609020204030204" pitchFamily="49" charset="0"/>
                <a:cs typeface="Consolas" panose="020B0609020204030204" pitchFamily="49" charset="0"/>
              </a:rPr>
              <a:t> </a:t>
            </a:r>
            <a:r>
              <a:rPr lang="en-US" altLang="en-US" sz="1100" dirty="0" smtClean="0">
                <a:solidFill>
                  <a:srgbClr val="000000"/>
                </a:solidFill>
                <a:latin typeface="Consolas" panose="020B0609020204030204" pitchFamily="49" charset="0"/>
                <a:cs typeface="Consolas" panose="020B0609020204030204" pitchFamily="49" charset="0"/>
              </a:rPr>
              <a:t>     </a:t>
            </a:r>
            <a:r>
              <a:rPr kumimoji="0" lang="en-US" altLang="en-US" sz="1100" b="1"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return</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callback(err);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nsolas" panose="020B0609020204030204" pitchFamily="49" charset="0"/>
                <a:cs typeface="Consolas" panose="020B0609020204030204" pitchFamily="49" charset="0"/>
              </a:rPr>
              <a:t> </a:t>
            </a:r>
            <a:r>
              <a:rPr lang="en-US" altLang="en-US" sz="1100" dirty="0" smtClean="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try</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 =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JSON.parse</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100" b="1"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catch</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(ex)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return</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callback(ex);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callback(null, 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267502" y="280864"/>
            <a:ext cx="388415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mtClean="0">
                <a:solidFill>
                  <a:srgbClr val="FF0000"/>
                </a:solidFill>
                <a:latin typeface="+mn-lt"/>
              </a:rPr>
              <a:t>Callback hell</a:t>
            </a:r>
            <a:endParaRPr lang="en-US" dirty="0" smtClean="0">
              <a:solidFill>
                <a:srgbClr val="FF0000"/>
              </a:solidFill>
              <a:latin typeface="+mn-lt"/>
            </a:endParaRPr>
          </a:p>
        </p:txBody>
      </p:sp>
      <p:sp>
        <p:nvSpPr>
          <p:cNvPr id="7" name="TextBox 6"/>
          <p:cNvSpPr txBox="1"/>
          <p:nvPr/>
        </p:nvSpPr>
        <p:spPr>
          <a:xfrm>
            <a:off x="4754781" y="255327"/>
            <a:ext cx="388415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solidFill>
                  <a:srgbClr val="FF0000"/>
                </a:solidFill>
              </a:rPr>
              <a:t>Error handling downsides</a:t>
            </a:r>
            <a:endParaRPr lang="en-US" dirty="0" smtClean="0">
              <a:solidFill>
                <a:srgbClr val="FF0000"/>
              </a:solidFill>
              <a:latin typeface="+mn-lt"/>
            </a:endParaRPr>
          </a:p>
        </p:txBody>
      </p:sp>
    </p:spTree>
    <p:extLst>
      <p:ext uri="{BB962C8B-B14F-4D97-AF65-F5344CB8AC3E}">
        <p14:creationId xmlns:p14="http://schemas.microsoft.com/office/powerpoint/2010/main" val="3461900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b="1" dirty="0" smtClean="0"/>
              <a:t>Alternatives</a:t>
            </a:r>
            <a:endParaRPr lang="en-US" dirty="0"/>
          </a:p>
        </p:txBody>
      </p:sp>
      <p:sp>
        <p:nvSpPr>
          <p:cNvPr id="499719" name="Rectangle 7"/>
          <p:cNvSpPr>
            <a:spLocks noGrp="1" noChangeArrowheads="1"/>
          </p:cNvSpPr>
          <p:nvPr>
            <p:ph idx="10"/>
          </p:nvPr>
        </p:nvSpPr>
        <p:spPr/>
        <p:txBody>
          <a:bodyPr/>
          <a:lstStyle/>
          <a:p>
            <a:r>
              <a:rPr lang="en-US" dirty="0" smtClean="0"/>
              <a:t>streams(next time)</a:t>
            </a:r>
          </a:p>
          <a:p>
            <a:r>
              <a:rPr lang="en-US" dirty="0" err="1" smtClean="0"/>
              <a:t>async.js</a:t>
            </a:r>
            <a:endParaRPr lang="en-US" dirty="0"/>
          </a:p>
          <a:p>
            <a:r>
              <a:rPr lang="en-US" dirty="0" smtClean="0"/>
              <a:t>promises</a:t>
            </a:r>
          </a:p>
          <a:p>
            <a:r>
              <a:rPr lang="en-US" dirty="0" smtClean="0"/>
              <a:t>generators (ES6)</a:t>
            </a:r>
          </a:p>
          <a:p>
            <a:r>
              <a:rPr lang="en-US" dirty="0" err="1" smtClean="0"/>
              <a:t>async</a:t>
            </a:r>
            <a:r>
              <a:rPr lang="en-US" dirty="0" smtClean="0"/>
              <a:t>/await (ES7)</a:t>
            </a:r>
          </a:p>
          <a:p>
            <a:r>
              <a:rPr lang="en-US" dirty="0" smtClean="0"/>
              <a:t>…</a:t>
            </a:r>
          </a:p>
        </p:txBody>
      </p:sp>
      <p:sp>
        <p:nvSpPr>
          <p:cNvPr id="2" name="Slide Number Placeholder 1"/>
          <p:cNvSpPr>
            <a:spLocks noGrp="1"/>
          </p:cNvSpPr>
          <p:nvPr>
            <p:ph type="sldNum" sz="quarter" idx="4"/>
          </p:nvPr>
        </p:nvSpPr>
        <p:spPr/>
        <p:txBody>
          <a:bodyPr/>
          <a:lstStyle/>
          <a:p>
            <a:fld id="{A86557AE-D911-0F4C-AC53-EAE0FE81A38E}" type="slidenum">
              <a:rPr lang="en-US" smtClean="0"/>
              <a:pPr/>
              <a:t>38</a:t>
            </a:fld>
            <a:endParaRPr lang="en-US" dirty="0"/>
          </a:p>
        </p:txBody>
      </p:sp>
    </p:spTree>
    <p:extLst>
      <p:ext uri="{BB962C8B-B14F-4D97-AF65-F5344CB8AC3E}">
        <p14:creationId xmlns:p14="http://schemas.microsoft.com/office/powerpoint/2010/main" val="185582674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b="1" dirty="0" err="1" smtClean="0"/>
              <a:t>Async.js</a:t>
            </a:r>
            <a:endParaRPr lang="en-US" dirty="0"/>
          </a:p>
        </p:txBody>
      </p:sp>
      <p:sp>
        <p:nvSpPr>
          <p:cNvPr id="499719" name="Rectangle 7"/>
          <p:cNvSpPr>
            <a:spLocks noGrp="1" noChangeArrowheads="1"/>
          </p:cNvSpPr>
          <p:nvPr>
            <p:ph idx="10"/>
          </p:nvPr>
        </p:nvSpPr>
        <p:spPr/>
        <p:txBody>
          <a:bodyPr/>
          <a:lstStyle/>
          <a:p>
            <a:pPr marL="0" indent="0">
              <a:buNone/>
            </a:pPr>
            <a:r>
              <a:rPr lang="en-US" sz="1800" dirty="0" err="1"/>
              <a:t>Async</a:t>
            </a:r>
            <a:r>
              <a:rPr lang="en-US" sz="1800" dirty="0"/>
              <a:t> is a utility module which provides straight-forward, powerful functions for working with asynchronous JavaScript. </a:t>
            </a:r>
            <a:endParaRPr lang="en-US" sz="1800" dirty="0" smtClean="0"/>
          </a:p>
          <a:p>
            <a:pPr marL="0" indent="0">
              <a:buNone/>
            </a:pPr>
            <a:endParaRPr lang="en-US" sz="1800" dirty="0" smtClean="0"/>
          </a:p>
          <a:p>
            <a:pPr marL="0" indent="0">
              <a:buNone/>
            </a:pPr>
            <a:r>
              <a:rPr lang="en-US" sz="1800" dirty="0" err="1"/>
              <a:t>Async</a:t>
            </a:r>
            <a:r>
              <a:rPr lang="en-US" sz="1800" dirty="0"/>
              <a:t> provides around 70 functions that include the usual 'functional' suspects (map, </a:t>
            </a:r>
            <a:r>
              <a:rPr lang="en-US" sz="1800" dirty="0" err="1"/>
              <a:t>reduce,filter</a:t>
            </a:r>
            <a:r>
              <a:rPr lang="en-US" sz="1800" dirty="0"/>
              <a:t>, each…) as well as some common patterns for asynchronous control flow (</a:t>
            </a:r>
            <a:r>
              <a:rPr lang="en-US" sz="1800" dirty="0" err="1"/>
              <a:t>parallel,series</a:t>
            </a:r>
            <a:r>
              <a:rPr lang="en-US" sz="1800" dirty="0"/>
              <a:t>, waterfall…). All these functions assume you follow the </a:t>
            </a:r>
            <a:r>
              <a:rPr lang="en-US" sz="1800" dirty="0" err="1"/>
              <a:t>Node.js</a:t>
            </a:r>
            <a:r>
              <a:rPr lang="en-US" sz="1800" dirty="0"/>
              <a:t> convention of providing a single callback as the last argument of your asynchronous function -- a callback which expects an Error as its first argument -- and calling the callback once.</a:t>
            </a:r>
          </a:p>
        </p:txBody>
      </p:sp>
      <p:sp>
        <p:nvSpPr>
          <p:cNvPr id="2" name="Slide Number Placeholder 1"/>
          <p:cNvSpPr>
            <a:spLocks noGrp="1"/>
          </p:cNvSpPr>
          <p:nvPr>
            <p:ph type="sldNum" sz="quarter" idx="4"/>
          </p:nvPr>
        </p:nvSpPr>
        <p:spPr/>
        <p:txBody>
          <a:bodyPr/>
          <a:lstStyle/>
          <a:p>
            <a:fld id="{A86557AE-D911-0F4C-AC53-EAE0FE81A38E}" type="slidenum">
              <a:rPr lang="en-US" smtClean="0"/>
              <a:pPr/>
              <a:t>39</a:t>
            </a:fld>
            <a:endParaRPr lang="en-US" dirty="0"/>
          </a:p>
        </p:txBody>
      </p:sp>
      <p:sp>
        <p:nvSpPr>
          <p:cNvPr id="5" name="TextBox 4"/>
          <p:cNvSpPr txBox="1"/>
          <p:nvPr/>
        </p:nvSpPr>
        <p:spPr>
          <a:xfrm>
            <a:off x="1950108" y="764119"/>
            <a:ext cx="4224234" cy="369332"/>
          </a:xfrm>
          <a:prstGeom prst="rect">
            <a:avLst/>
          </a:prstGeom>
          <a:noFill/>
        </p:spPr>
        <p:txBody>
          <a:bodyPr wrap="none" rtlCol="0">
            <a:spAutoFit/>
          </a:bodyPr>
          <a:lstStyle/>
          <a:p>
            <a:pPr algn="ctr"/>
            <a:r>
              <a:rPr lang="en-US" dirty="0" smtClean="0">
                <a:latin typeface="+mn-lt"/>
                <a:hlinkClick r:id="rId3"/>
              </a:rPr>
              <a:t>http</a:t>
            </a:r>
            <a:r>
              <a:rPr lang="en-US" dirty="0">
                <a:latin typeface="+mn-lt"/>
                <a:hlinkClick r:id="rId3"/>
              </a:rPr>
              <a:t>://</a:t>
            </a:r>
            <a:r>
              <a:rPr lang="en-US" dirty="0" smtClean="0">
                <a:latin typeface="+mn-lt"/>
                <a:hlinkClick r:id="rId3"/>
              </a:rPr>
              <a:t>caolan.github.io/async/docs.html</a:t>
            </a:r>
            <a:endParaRPr lang="en-US" dirty="0" smtClean="0">
              <a:latin typeface="+mn-lt"/>
            </a:endParaRPr>
          </a:p>
        </p:txBody>
      </p:sp>
    </p:spTree>
    <p:extLst>
      <p:ext uri="{BB962C8B-B14F-4D97-AF65-F5344CB8AC3E}">
        <p14:creationId xmlns:p14="http://schemas.microsoft.com/office/powerpoint/2010/main" val="12722119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97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 single-threaded event-driven server-side JavaScript </a:t>
            </a:r>
            <a:r>
              <a:rPr lang="en-US" dirty="0"/>
              <a:t>environment based on </a:t>
            </a:r>
            <a:r>
              <a:rPr lang="en-US" dirty="0" smtClean="0"/>
              <a:t>V8.</a:t>
            </a:r>
            <a:endParaRPr lang="en-US" dirty="0"/>
          </a:p>
        </p:txBody>
      </p:sp>
      <p:sp>
        <p:nvSpPr>
          <p:cNvPr id="7" name="Content Placeholder 6"/>
          <p:cNvSpPr>
            <a:spLocks noGrp="1"/>
          </p:cNvSpPr>
          <p:nvPr>
            <p:ph idx="1"/>
          </p:nvPr>
        </p:nvSpPr>
        <p:spPr>
          <a:xfrm>
            <a:off x="6270171" y="1407886"/>
            <a:ext cx="2264229" cy="3611154"/>
          </a:xfrm>
        </p:spPr>
        <p:txBody>
          <a:bodyPr/>
          <a:lstStyle/>
          <a:p>
            <a:r>
              <a:rPr lang="en-US" sz="1800" dirty="0"/>
              <a:t>call stack</a:t>
            </a:r>
          </a:p>
          <a:p>
            <a:r>
              <a:rPr lang="en-US" sz="1800" dirty="0"/>
              <a:t>event loop</a:t>
            </a:r>
          </a:p>
          <a:p>
            <a:r>
              <a:rPr lang="en-US" sz="1800" dirty="0"/>
              <a:t>callback queues</a:t>
            </a:r>
          </a:p>
          <a:p>
            <a:r>
              <a:rPr lang="en-US" sz="1800" dirty="0"/>
              <a:t>C++ </a:t>
            </a:r>
            <a:r>
              <a:rPr lang="en-US" sz="1800" dirty="0" err="1"/>
              <a:t>apis</a:t>
            </a:r>
            <a:endParaRPr lang="en-US" sz="1800" dirty="0"/>
          </a:p>
          <a:p>
            <a:r>
              <a:rPr lang="en-US" sz="1800" dirty="0"/>
              <a:t>and other stuff</a:t>
            </a:r>
            <a:r>
              <a:rPr lang="is-IS" sz="1800" dirty="0"/>
              <a:t>…</a:t>
            </a:r>
            <a:endParaRPr lang="en-US" sz="1400" dirty="0"/>
          </a:p>
        </p:txBody>
      </p:sp>
      <p:sp>
        <p:nvSpPr>
          <p:cNvPr id="2" name="Slide Number Placeholder 1"/>
          <p:cNvSpPr>
            <a:spLocks noGrp="1"/>
          </p:cNvSpPr>
          <p:nvPr>
            <p:ph type="sldNum" sz="quarter" idx="4"/>
          </p:nvPr>
        </p:nvSpPr>
        <p:spPr/>
        <p:txBody>
          <a:bodyPr/>
          <a:lstStyle/>
          <a:p>
            <a:fld id="{A86557AE-D911-0F4C-AC53-EAE0FE81A38E}" type="slidenum">
              <a:rPr lang="en-US" smtClean="0"/>
              <a:pPr/>
              <a:t>4</a:t>
            </a:fld>
            <a:endParaRPr lang="en-US" dirty="0"/>
          </a:p>
        </p:txBody>
      </p:sp>
      <p:sp>
        <p:nvSpPr>
          <p:cNvPr id="8" name="TextBox 7"/>
          <p:cNvSpPr txBox="1"/>
          <p:nvPr/>
        </p:nvSpPr>
        <p:spPr>
          <a:xfrm>
            <a:off x="9337304" y="2569369"/>
            <a:ext cx="2638797" cy="584776"/>
          </a:xfrm>
          <a:prstGeom prst="rect">
            <a:avLst/>
          </a:prstGeom>
          <a:solidFill>
            <a:schemeClr val="accent3"/>
          </a:solidFill>
        </p:spPr>
        <p:txBody>
          <a:bodyPr wrap="square" rtlCol="0">
            <a:spAutoFit/>
          </a:bodyPr>
          <a:lstStyle/>
          <a:p>
            <a:r>
              <a:rPr lang="en-US" sz="1600" dirty="0" smtClean="0">
                <a:solidFill>
                  <a:schemeClr val="bg1"/>
                </a:solidFill>
              </a:rPr>
              <a:t>Hit reset layout so all text goes to default color.</a:t>
            </a:r>
            <a:endParaRPr lang="en-US" sz="1600" dirty="0" smtClean="0">
              <a:solidFill>
                <a:schemeClr val="bg1"/>
              </a:solidFill>
              <a:latin typeface="+mn-lt"/>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0402" y="2012596"/>
            <a:ext cx="3668317" cy="2283097"/>
          </a:xfrm>
          <a:prstGeom prst="rect">
            <a:avLst/>
          </a:prstGeom>
        </p:spPr>
      </p:pic>
    </p:spTree>
    <p:extLst>
      <p:ext uri="{BB962C8B-B14F-4D97-AF65-F5344CB8AC3E}">
        <p14:creationId xmlns:p14="http://schemas.microsoft.com/office/powerpoint/2010/main" val="99631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b="1" dirty="0" smtClean="0"/>
              <a:t>Async.js </a:t>
            </a:r>
            <a:endParaRPr lang="en-US" sz="1000" dirty="0"/>
          </a:p>
        </p:txBody>
      </p:sp>
      <p:sp>
        <p:nvSpPr>
          <p:cNvPr id="499719" name="Rectangle 7"/>
          <p:cNvSpPr>
            <a:spLocks noGrp="1" noChangeArrowheads="1"/>
          </p:cNvSpPr>
          <p:nvPr>
            <p:ph idx="10"/>
          </p:nvPr>
        </p:nvSpPr>
        <p:spPr>
          <a:xfrm>
            <a:off x="457200" y="1465802"/>
            <a:ext cx="4548976" cy="3394472"/>
          </a:xfrm>
          <a:ln/>
        </p:spPr>
        <p:style>
          <a:lnRef idx="1">
            <a:schemeClr val="accent6"/>
          </a:lnRef>
          <a:fillRef idx="2">
            <a:schemeClr val="accent6"/>
          </a:fillRef>
          <a:effectRef idx="1">
            <a:schemeClr val="accent6"/>
          </a:effectRef>
          <a:fontRef idx="minor">
            <a:schemeClr val="dk1"/>
          </a:fontRef>
        </p:style>
        <p:txBody>
          <a:bodyPr/>
          <a:lstStyle/>
          <a:p>
            <a:pPr marL="0" indent="0">
              <a:buNone/>
            </a:pPr>
            <a:endParaRPr lang="en-US" sz="800" dirty="0" smtClean="0">
              <a:solidFill>
                <a:srgbClr val="4D4D4C"/>
              </a:solidFill>
              <a:latin typeface="Consolas" panose="020B0609020204030204" pitchFamily="49" charset="0"/>
            </a:endParaRPr>
          </a:p>
          <a:p>
            <a:pPr marL="0" indent="0">
              <a:buNone/>
            </a:pPr>
            <a:r>
              <a:rPr lang="en-US" sz="800" dirty="0" err="1" smtClean="0">
                <a:solidFill>
                  <a:srgbClr val="4D4D4C"/>
                </a:solidFill>
                <a:latin typeface="Consolas" panose="020B0609020204030204" pitchFamily="49" charset="0"/>
              </a:rPr>
              <a:t>async</a:t>
            </a:r>
            <a:r>
              <a:rPr lang="en-US" sz="800" dirty="0" err="1" smtClean="0">
                <a:solidFill>
                  <a:srgbClr val="000000"/>
                </a:solidFill>
                <a:latin typeface="Consolas" panose="020B0609020204030204" pitchFamily="49" charset="0"/>
              </a:rPr>
              <a:t>.</a:t>
            </a:r>
            <a:r>
              <a:rPr lang="en-US" sz="800" dirty="0" err="1" smtClean="0">
                <a:solidFill>
                  <a:srgbClr val="4D4D4C"/>
                </a:solidFill>
                <a:latin typeface="Consolas" panose="020B0609020204030204" pitchFamily="49" charset="0"/>
              </a:rPr>
              <a:t>map</a:t>
            </a:r>
            <a:r>
              <a:rPr lang="en-US" sz="800" dirty="0">
                <a:solidFill>
                  <a:srgbClr val="000000"/>
                </a:solidFill>
                <a:latin typeface="Consolas" panose="020B0609020204030204" pitchFamily="49" charset="0"/>
              </a:rPr>
              <a:t>([</a:t>
            </a:r>
            <a:r>
              <a:rPr lang="en-US" sz="800" dirty="0">
                <a:solidFill>
                  <a:srgbClr val="207A00"/>
                </a:solidFill>
                <a:latin typeface="Consolas" panose="020B0609020204030204" pitchFamily="49" charset="0"/>
              </a:rPr>
              <a:t>'file1'</a:t>
            </a:r>
            <a:r>
              <a:rPr lang="en-US" sz="800" dirty="0">
                <a:solidFill>
                  <a:srgbClr val="000000"/>
                </a:solidFill>
                <a:latin typeface="Consolas" panose="020B0609020204030204" pitchFamily="49" charset="0"/>
              </a:rPr>
              <a:t>,</a:t>
            </a:r>
            <a:r>
              <a:rPr lang="en-US" sz="800" dirty="0">
                <a:solidFill>
                  <a:srgbClr val="207A00"/>
                </a:solidFill>
                <a:latin typeface="Consolas" panose="020B0609020204030204" pitchFamily="49" charset="0"/>
              </a:rPr>
              <a:t>'file2'</a:t>
            </a:r>
            <a:r>
              <a:rPr lang="en-US" sz="800" dirty="0">
                <a:solidFill>
                  <a:srgbClr val="000000"/>
                </a:solidFill>
                <a:latin typeface="Consolas" panose="020B0609020204030204" pitchFamily="49" charset="0"/>
              </a:rPr>
              <a:t>,</a:t>
            </a:r>
            <a:r>
              <a:rPr lang="en-US" sz="800" dirty="0">
                <a:solidFill>
                  <a:srgbClr val="207A00"/>
                </a:solidFill>
                <a:latin typeface="Consolas" panose="020B0609020204030204" pitchFamily="49" charset="0"/>
              </a:rPr>
              <a:t>'file3'</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r>
              <a:rPr lang="en-US" sz="800" dirty="0" err="1">
                <a:solidFill>
                  <a:srgbClr val="4D4D4C"/>
                </a:solidFill>
                <a:latin typeface="Consolas" panose="020B0609020204030204" pitchFamily="49" charset="0"/>
              </a:rPr>
              <a:t>fs</a:t>
            </a:r>
            <a:r>
              <a:rPr lang="en-US" sz="800" dirty="0" err="1">
                <a:solidFill>
                  <a:srgbClr val="000000"/>
                </a:solidFill>
                <a:latin typeface="Consolas" panose="020B0609020204030204" pitchFamily="49" charset="0"/>
              </a:rPr>
              <a:t>.</a:t>
            </a:r>
            <a:r>
              <a:rPr lang="en-US" sz="800" dirty="0" err="1">
                <a:solidFill>
                  <a:srgbClr val="4D4D4C"/>
                </a:solidFill>
                <a:latin typeface="Consolas" panose="020B0609020204030204" pitchFamily="49" charset="0"/>
              </a:rPr>
              <a:t>stat</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r>
              <a:rPr lang="en-US" sz="800" dirty="0">
                <a:solidFill>
                  <a:srgbClr val="0000FF"/>
                </a:solidFill>
                <a:latin typeface="Consolas" panose="020B0609020204030204" pitchFamily="49" charset="0"/>
              </a:rPr>
              <a:t>function</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err</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results</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endParaRPr lang="en-US" sz="800" dirty="0" smtClean="0">
              <a:solidFill>
                <a:srgbClr val="4D4D4C"/>
              </a:solidFill>
              <a:latin typeface="Consolas" panose="020B0609020204030204" pitchFamily="49" charset="0"/>
            </a:endParaRPr>
          </a:p>
          <a:p>
            <a:pPr marL="0" indent="0">
              <a:buNone/>
            </a:pPr>
            <a:r>
              <a:rPr lang="en-US" sz="800" dirty="0">
                <a:solidFill>
                  <a:srgbClr val="4D4D4C"/>
                </a:solidFill>
                <a:latin typeface="Consolas" panose="020B0609020204030204" pitchFamily="49" charset="0"/>
              </a:rPr>
              <a:t> </a:t>
            </a:r>
            <a:r>
              <a:rPr lang="en-US" sz="800" dirty="0" smtClean="0">
                <a:solidFill>
                  <a:srgbClr val="4D4D4C"/>
                </a:solidFill>
                <a:latin typeface="Consolas" panose="020B0609020204030204" pitchFamily="49" charset="0"/>
              </a:rPr>
              <a:t> </a:t>
            </a:r>
            <a:r>
              <a:rPr lang="en-US" sz="800" dirty="0" smtClean="0">
                <a:solidFill>
                  <a:srgbClr val="999999"/>
                </a:solidFill>
                <a:latin typeface="Consolas" panose="020B0609020204030204" pitchFamily="49" charset="0"/>
              </a:rPr>
              <a:t>// </a:t>
            </a:r>
            <a:r>
              <a:rPr lang="en-US" sz="800" dirty="0">
                <a:solidFill>
                  <a:srgbClr val="999999"/>
                </a:solidFill>
                <a:latin typeface="Consolas" panose="020B0609020204030204" pitchFamily="49" charset="0"/>
              </a:rPr>
              <a:t>results is now an array of stats for each file</a:t>
            </a:r>
            <a:r>
              <a:rPr lang="en-US" sz="800" dirty="0">
                <a:solidFill>
                  <a:srgbClr val="4D4D4C"/>
                </a:solidFill>
                <a:latin typeface="Consolas" panose="020B0609020204030204" pitchFamily="49" charset="0"/>
              </a:rPr>
              <a:t> </a:t>
            </a:r>
            <a:endParaRPr lang="en-US" sz="800" dirty="0" smtClean="0">
              <a:solidFill>
                <a:srgbClr val="4D4D4C"/>
              </a:solidFill>
              <a:latin typeface="Consolas" panose="020B0609020204030204" pitchFamily="49" charset="0"/>
            </a:endParaRPr>
          </a:p>
          <a:p>
            <a:pPr marL="0" indent="0">
              <a:buNone/>
            </a:pPr>
            <a:r>
              <a:rPr lang="en-US" sz="800" dirty="0" smtClean="0">
                <a:solidFill>
                  <a:srgbClr val="000000"/>
                </a:solidFill>
                <a:latin typeface="Consolas" panose="020B0609020204030204" pitchFamily="49" charset="0"/>
              </a:rPr>
              <a:t>});</a:t>
            </a:r>
            <a:r>
              <a:rPr lang="en-US" sz="800" dirty="0" smtClean="0">
                <a:solidFill>
                  <a:srgbClr val="4D4D4C"/>
                </a:solidFill>
                <a:latin typeface="Consolas" panose="020B0609020204030204" pitchFamily="49" charset="0"/>
              </a:rPr>
              <a:t> </a:t>
            </a:r>
          </a:p>
          <a:p>
            <a:pPr marL="0" indent="0">
              <a:buNone/>
            </a:pPr>
            <a:endParaRPr lang="en-US" sz="800" dirty="0">
              <a:solidFill>
                <a:srgbClr val="4D4D4C"/>
              </a:solidFill>
              <a:latin typeface="Consolas" panose="020B0609020204030204" pitchFamily="49" charset="0"/>
            </a:endParaRPr>
          </a:p>
          <a:p>
            <a:pPr marL="0" indent="0">
              <a:buNone/>
            </a:pPr>
            <a:r>
              <a:rPr lang="en-US" sz="800" dirty="0" err="1" smtClean="0">
                <a:solidFill>
                  <a:srgbClr val="4D4D4C"/>
                </a:solidFill>
                <a:latin typeface="Consolas" panose="020B0609020204030204" pitchFamily="49" charset="0"/>
              </a:rPr>
              <a:t>async</a:t>
            </a:r>
            <a:r>
              <a:rPr lang="en-US" sz="800" dirty="0" err="1" smtClean="0">
                <a:solidFill>
                  <a:srgbClr val="000000"/>
                </a:solidFill>
                <a:latin typeface="Consolas" panose="020B0609020204030204" pitchFamily="49" charset="0"/>
              </a:rPr>
              <a:t>.</a:t>
            </a:r>
            <a:r>
              <a:rPr lang="en-US" sz="800" dirty="0" err="1" smtClean="0">
                <a:solidFill>
                  <a:srgbClr val="4D4D4C"/>
                </a:solidFill>
                <a:latin typeface="Consolas" panose="020B0609020204030204" pitchFamily="49" charset="0"/>
              </a:rPr>
              <a:t>filter</a:t>
            </a:r>
            <a:r>
              <a:rPr lang="en-US" sz="800" dirty="0">
                <a:solidFill>
                  <a:srgbClr val="000000"/>
                </a:solidFill>
                <a:latin typeface="Consolas" panose="020B0609020204030204" pitchFamily="49" charset="0"/>
              </a:rPr>
              <a:t>([</a:t>
            </a:r>
            <a:r>
              <a:rPr lang="en-US" sz="800" dirty="0">
                <a:solidFill>
                  <a:srgbClr val="207A00"/>
                </a:solidFill>
                <a:latin typeface="Consolas" panose="020B0609020204030204" pitchFamily="49" charset="0"/>
              </a:rPr>
              <a:t>'file1'</a:t>
            </a:r>
            <a:r>
              <a:rPr lang="en-US" sz="800" dirty="0">
                <a:solidFill>
                  <a:srgbClr val="000000"/>
                </a:solidFill>
                <a:latin typeface="Consolas" panose="020B0609020204030204" pitchFamily="49" charset="0"/>
              </a:rPr>
              <a:t>,</a:t>
            </a:r>
            <a:r>
              <a:rPr lang="en-US" sz="800" dirty="0">
                <a:solidFill>
                  <a:srgbClr val="207A00"/>
                </a:solidFill>
                <a:latin typeface="Consolas" panose="020B0609020204030204" pitchFamily="49" charset="0"/>
              </a:rPr>
              <a:t>'file2'</a:t>
            </a:r>
            <a:r>
              <a:rPr lang="en-US" sz="800" dirty="0">
                <a:solidFill>
                  <a:srgbClr val="000000"/>
                </a:solidFill>
                <a:latin typeface="Consolas" panose="020B0609020204030204" pitchFamily="49" charset="0"/>
              </a:rPr>
              <a:t>,</a:t>
            </a:r>
            <a:r>
              <a:rPr lang="en-US" sz="800" dirty="0">
                <a:solidFill>
                  <a:srgbClr val="207A00"/>
                </a:solidFill>
                <a:latin typeface="Consolas" panose="020B0609020204030204" pitchFamily="49" charset="0"/>
              </a:rPr>
              <a:t>'file3'</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r>
              <a:rPr lang="en-US" sz="800" dirty="0">
                <a:solidFill>
                  <a:srgbClr val="0000FF"/>
                </a:solidFill>
                <a:latin typeface="Consolas" panose="020B0609020204030204" pitchFamily="49" charset="0"/>
              </a:rPr>
              <a:t>function</a:t>
            </a:r>
            <a:r>
              <a:rPr lang="en-US" sz="800" dirty="0">
                <a:solidFill>
                  <a:srgbClr val="000000"/>
                </a:solidFill>
                <a:latin typeface="Consolas" panose="020B0609020204030204" pitchFamily="49" charset="0"/>
              </a:rPr>
              <a:t>(</a:t>
            </a:r>
            <a:r>
              <a:rPr lang="en-US" sz="800" dirty="0" err="1">
                <a:solidFill>
                  <a:srgbClr val="4D4D4C"/>
                </a:solidFill>
                <a:latin typeface="Consolas" panose="020B0609020204030204" pitchFamily="49" charset="0"/>
              </a:rPr>
              <a:t>filePath</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callback</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endParaRPr lang="en-US" sz="800" dirty="0" smtClean="0">
              <a:solidFill>
                <a:srgbClr val="4D4D4C"/>
              </a:solidFill>
              <a:latin typeface="Consolas" panose="020B0609020204030204" pitchFamily="49" charset="0"/>
            </a:endParaRPr>
          </a:p>
          <a:p>
            <a:pPr marL="0" indent="0">
              <a:buNone/>
            </a:pPr>
            <a:r>
              <a:rPr lang="en-US" sz="800" dirty="0">
                <a:solidFill>
                  <a:srgbClr val="4D4D4C"/>
                </a:solidFill>
                <a:latin typeface="Consolas" panose="020B0609020204030204" pitchFamily="49" charset="0"/>
              </a:rPr>
              <a:t> </a:t>
            </a:r>
            <a:r>
              <a:rPr lang="en-US" sz="800" dirty="0" smtClean="0">
                <a:solidFill>
                  <a:srgbClr val="4D4D4C"/>
                </a:solidFill>
                <a:latin typeface="Consolas" panose="020B0609020204030204" pitchFamily="49" charset="0"/>
              </a:rPr>
              <a:t> </a:t>
            </a:r>
            <a:r>
              <a:rPr lang="en-US" sz="800" dirty="0" err="1" smtClean="0">
                <a:solidFill>
                  <a:srgbClr val="4D4D4C"/>
                </a:solidFill>
                <a:latin typeface="Consolas" panose="020B0609020204030204" pitchFamily="49" charset="0"/>
              </a:rPr>
              <a:t>fs</a:t>
            </a:r>
            <a:r>
              <a:rPr lang="en-US" sz="800" dirty="0" err="1" smtClean="0">
                <a:solidFill>
                  <a:srgbClr val="000000"/>
                </a:solidFill>
                <a:latin typeface="Consolas" panose="020B0609020204030204" pitchFamily="49" charset="0"/>
              </a:rPr>
              <a:t>.</a:t>
            </a:r>
            <a:r>
              <a:rPr lang="en-US" sz="800" dirty="0" err="1" smtClean="0">
                <a:solidFill>
                  <a:srgbClr val="4D4D4C"/>
                </a:solidFill>
                <a:latin typeface="Consolas" panose="020B0609020204030204" pitchFamily="49" charset="0"/>
              </a:rPr>
              <a:t>access</a:t>
            </a:r>
            <a:r>
              <a:rPr lang="en-US" sz="800" dirty="0" smtClean="0">
                <a:solidFill>
                  <a:srgbClr val="000000"/>
                </a:solidFill>
                <a:latin typeface="Consolas" panose="020B0609020204030204" pitchFamily="49" charset="0"/>
              </a:rPr>
              <a:t>(</a:t>
            </a:r>
            <a:r>
              <a:rPr lang="en-US" sz="800" dirty="0" err="1" smtClean="0">
                <a:solidFill>
                  <a:srgbClr val="4D4D4C"/>
                </a:solidFill>
                <a:latin typeface="Consolas" panose="020B0609020204030204" pitchFamily="49" charset="0"/>
              </a:rPr>
              <a:t>filePath</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r>
              <a:rPr lang="en-US" sz="800" dirty="0">
                <a:solidFill>
                  <a:srgbClr val="0000FF"/>
                </a:solidFill>
                <a:latin typeface="Consolas" panose="020B0609020204030204" pitchFamily="49" charset="0"/>
              </a:rPr>
              <a:t>function</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err</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endParaRPr lang="en-US" sz="800" dirty="0" smtClean="0">
              <a:solidFill>
                <a:srgbClr val="4D4D4C"/>
              </a:solidFill>
              <a:latin typeface="Consolas" panose="020B0609020204030204" pitchFamily="49" charset="0"/>
            </a:endParaRPr>
          </a:p>
          <a:p>
            <a:pPr marL="0" indent="0">
              <a:buNone/>
            </a:pPr>
            <a:r>
              <a:rPr lang="en-US" sz="800" dirty="0">
                <a:solidFill>
                  <a:srgbClr val="4D4D4C"/>
                </a:solidFill>
                <a:latin typeface="Consolas" panose="020B0609020204030204" pitchFamily="49" charset="0"/>
              </a:rPr>
              <a:t> </a:t>
            </a:r>
            <a:r>
              <a:rPr lang="en-US" sz="800" dirty="0" smtClean="0">
                <a:solidFill>
                  <a:srgbClr val="4D4D4C"/>
                </a:solidFill>
                <a:latin typeface="Consolas" panose="020B0609020204030204" pitchFamily="49" charset="0"/>
              </a:rPr>
              <a:t>   callback</a:t>
            </a:r>
            <a:r>
              <a:rPr lang="en-US" sz="800" dirty="0" smtClean="0">
                <a:solidFill>
                  <a:srgbClr val="000000"/>
                </a:solidFill>
                <a:latin typeface="Consolas" panose="020B0609020204030204" pitchFamily="49" charset="0"/>
              </a:rPr>
              <a:t>(</a:t>
            </a:r>
            <a:r>
              <a:rPr lang="en-US" sz="800" dirty="0" smtClean="0">
                <a:solidFill>
                  <a:srgbClr val="0000FF"/>
                </a:solidFill>
                <a:latin typeface="Consolas" panose="020B0609020204030204" pitchFamily="49" charset="0"/>
              </a:rPr>
              <a:t>null</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err</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endParaRPr lang="en-US" sz="800" dirty="0" smtClean="0">
              <a:solidFill>
                <a:srgbClr val="4D4D4C"/>
              </a:solidFill>
              <a:latin typeface="Consolas" panose="020B0609020204030204" pitchFamily="49" charset="0"/>
            </a:endParaRPr>
          </a:p>
          <a:p>
            <a:pPr marL="0" indent="0">
              <a:buNone/>
            </a:pPr>
            <a:r>
              <a:rPr lang="en-US" sz="800" dirty="0">
                <a:solidFill>
                  <a:srgbClr val="4D4D4C"/>
                </a:solidFill>
                <a:latin typeface="Consolas" panose="020B0609020204030204" pitchFamily="49" charset="0"/>
              </a:rPr>
              <a:t> </a:t>
            </a:r>
            <a:r>
              <a:rPr lang="en-US" sz="800" dirty="0" smtClean="0">
                <a:solidFill>
                  <a:srgbClr val="4D4D4C"/>
                </a:solidFill>
                <a:latin typeface="Consolas" panose="020B0609020204030204" pitchFamily="49" charset="0"/>
              </a:rPr>
              <a:t> </a:t>
            </a:r>
            <a:r>
              <a:rPr lang="en-US" sz="800" dirty="0" smtClean="0">
                <a:solidFill>
                  <a:srgbClr val="000000"/>
                </a:solidFill>
                <a:latin typeface="Consolas" panose="020B0609020204030204" pitchFamily="49" charset="0"/>
              </a:rPr>
              <a:t>});</a:t>
            </a:r>
            <a:r>
              <a:rPr lang="en-US" sz="800" dirty="0" smtClean="0">
                <a:solidFill>
                  <a:srgbClr val="4D4D4C"/>
                </a:solidFill>
                <a:latin typeface="Consolas" panose="020B0609020204030204" pitchFamily="49" charset="0"/>
              </a:rPr>
              <a:t> </a:t>
            </a:r>
          </a:p>
          <a:p>
            <a:pPr marL="0" indent="0">
              <a:buNone/>
            </a:pPr>
            <a:r>
              <a:rPr lang="en-US" sz="800" dirty="0" smtClean="0">
                <a:solidFill>
                  <a:srgbClr val="000000"/>
                </a:solidFill>
                <a:latin typeface="Consolas" panose="020B0609020204030204" pitchFamily="49" charset="0"/>
              </a:rPr>
              <a:t>},</a:t>
            </a:r>
            <a:r>
              <a:rPr lang="en-US" sz="800" dirty="0" smtClean="0">
                <a:solidFill>
                  <a:srgbClr val="4D4D4C"/>
                </a:solidFill>
                <a:latin typeface="Consolas" panose="020B0609020204030204" pitchFamily="49" charset="0"/>
              </a:rPr>
              <a:t> </a:t>
            </a:r>
            <a:r>
              <a:rPr lang="en-US" sz="800" dirty="0">
                <a:solidFill>
                  <a:srgbClr val="0000FF"/>
                </a:solidFill>
                <a:latin typeface="Consolas" panose="020B0609020204030204" pitchFamily="49" charset="0"/>
              </a:rPr>
              <a:t>function</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err</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results</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endParaRPr lang="en-US" sz="800" dirty="0" smtClean="0">
              <a:solidFill>
                <a:srgbClr val="4D4D4C"/>
              </a:solidFill>
              <a:latin typeface="Consolas" panose="020B0609020204030204" pitchFamily="49" charset="0"/>
            </a:endParaRPr>
          </a:p>
          <a:p>
            <a:pPr marL="0" indent="0">
              <a:buNone/>
            </a:pPr>
            <a:r>
              <a:rPr lang="en-US" sz="800" dirty="0">
                <a:solidFill>
                  <a:srgbClr val="4D4D4C"/>
                </a:solidFill>
                <a:latin typeface="Consolas" panose="020B0609020204030204" pitchFamily="49" charset="0"/>
              </a:rPr>
              <a:t> </a:t>
            </a:r>
            <a:r>
              <a:rPr lang="en-US" sz="800" dirty="0" smtClean="0">
                <a:solidFill>
                  <a:srgbClr val="4D4D4C"/>
                </a:solidFill>
                <a:latin typeface="Consolas" panose="020B0609020204030204" pitchFamily="49" charset="0"/>
              </a:rPr>
              <a:t> </a:t>
            </a:r>
            <a:r>
              <a:rPr lang="en-US" sz="800" dirty="0" smtClean="0">
                <a:solidFill>
                  <a:srgbClr val="999999"/>
                </a:solidFill>
                <a:latin typeface="Consolas" panose="020B0609020204030204" pitchFamily="49" charset="0"/>
              </a:rPr>
              <a:t>// </a:t>
            </a:r>
            <a:r>
              <a:rPr lang="en-US" sz="800" dirty="0">
                <a:solidFill>
                  <a:srgbClr val="999999"/>
                </a:solidFill>
                <a:latin typeface="Consolas" panose="020B0609020204030204" pitchFamily="49" charset="0"/>
              </a:rPr>
              <a:t>results now equals an array of the existing files</a:t>
            </a:r>
            <a:r>
              <a:rPr lang="en-US" sz="800" dirty="0">
                <a:solidFill>
                  <a:srgbClr val="4D4D4C"/>
                </a:solidFill>
                <a:latin typeface="Consolas" panose="020B0609020204030204" pitchFamily="49" charset="0"/>
              </a:rPr>
              <a:t> </a:t>
            </a:r>
            <a:endParaRPr lang="en-US" sz="800" dirty="0" smtClean="0">
              <a:solidFill>
                <a:srgbClr val="4D4D4C"/>
              </a:solidFill>
              <a:latin typeface="Consolas" panose="020B0609020204030204" pitchFamily="49" charset="0"/>
            </a:endParaRPr>
          </a:p>
          <a:p>
            <a:pPr marL="0" indent="0">
              <a:buNone/>
            </a:pPr>
            <a:r>
              <a:rPr lang="en-US" sz="800" dirty="0" smtClean="0">
                <a:solidFill>
                  <a:srgbClr val="000000"/>
                </a:solidFill>
                <a:latin typeface="Consolas" panose="020B0609020204030204" pitchFamily="49" charset="0"/>
              </a:rPr>
              <a:t>});</a:t>
            </a:r>
            <a:r>
              <a:rPr lang="en-US" sz="800" dirty="0" smtClean="0">
                <a:solidFill>
                  <a:srgbClr val="4D4D4C"/>
                </a:solidFill>
                <a:latin typeface="Consolas" panose="020B0609020204030204" pitchFamily="49" charset="0"/>
              </a:rPr>
              <a:t> </a:t>
            </a:r>
          </a:p>
          <a:p>
            <a:pPr marL="0" indent="0">
              <a:buNone/>
            </a:pPr>
            <a:endParaRPr lang="en-US" sz="800" dirty="0">
              <a:solidFill>
                <a:srgbClr val="4D4D4C"/>
              </a:solidFill>
              <a:latin typeface="Consolas" panose="020B0609020204030204" pitchFamily="49" charset="0"/>
            </a:endParaRPr>
          </a:p>
        </p:txBody>
      </p:sp>
      <p:sp>
        <p:nvSpPr>
          <p:cNvPr id="2" name="Slide Number Placeholder 1"/>
          <p:cNvSpPr>
            <a:spLocks noGrp="1"/>
          </p:cNvSpPr>
          <p:nvPr>
            <p:ph type="sldNum" sz="quarter" idx="4"/>
          </p:nvPr>
        </p:nvSpPr>
        <p:spPr/>
        <p:txBody>
          <a:bodyPr/>
          <a:lstStyle/>
          <a:p>
            <a:fld id="{A86557AE-D911-0F4C-AC53-EAE0FE81A38E}" type="slidenum">
              <a:rPr lang="en-US" smtClean="0"/>
              <a:pPr/>
              <a:t>40</a:t>
            </a:fld>
            <a:endParaRPr lang="en-US" dirty="0"/>
          </a:p>
        </p:txBody>
      </p:sp>
      <p:sp>
        <p:nvSpPr>
          <p:cNvPr id="5" name="Rectangle 7"/>
          <p:cNvSpPr txBox="1">
            <a:spLocks noChangeArrowheads="1"/>
          </p:cNvSpPr>
          <p:nvPr/>
        </p:nvSpPr>
        <p:spPr bwMode="auto">
          <a:xfrm>
            <a:off x="5242999" y="1465802"/>
            <a:ext cx="2994538" cy="339447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US" sz="800" dirty="0" smtClean="0">
              <a:solidFill>
                <a:srgbClr val="4D4D4C"/>
              </a:solidFill>
              <a:latin typeface="Consolas" panose="020B0609020204030204" pitchFamily="49" charset="0"/>
            </a:endParaRPr>
          </a:p>
          <a:p>
            <a:pPr marL="0" indent="0">
              <a:buNone/>
            </a:pPr>
            <a:r>
              <a:rPr lang="en-US" sz="800" dirty="0" err="1" smtClean="0">
                <a:solidFill>
                  <a:srgbClr val="4D4D4C"/>
                </a:solidFill>
                <a:latin typeface="Consolas" panose="020B0609020204030204" pitchFamily="49" charset="0"/>
              </a:rPr>
              <a:t>async</a:t>
            </a:r>
            <a:r>
              <a:rPr lang="en-US" sz="800" dirty="0" err="1" smtClean="0">
                <a:solidFill>
                  <a:srgbClr val="000000"/>
                </a:solidFill>
                <a:latin typeface="Consolas" panose="020B0609020204030204" pitchFamily="49" charset="0"/>
              </a:rPr>
              <a:t>.</a:t>
            </a:r>
            <a:r>
              <a:rPr lang="en-US" sz="800" dirty="0" err="1" smtClean="0">
                <a:solidFill>
                  <a:srgbClr val="4D4D4C"/>
                </a:solidFill>
                <a:latin typeface="Consolas" panose="020B0609020204030204" pitchFamily="49" charset="0"/>
              </a:rPr>
              <a:t>parallel</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p>
          <a:p>
            <a:pPr marL="0" indent="0">
              <a:buNone/>
            </a:pPr>
            <a:r>
              <a:rPr lang="en-US" sz="800" dirty="0">
                <a:solidFill>
                  <a:srgbClr val="4D4D4C"/>
                </a:solidFill>
                <a:latin typeface="Consolas" panose="020B0609020204030204" pitchFamily="49" charset="0"/>
              </a:rPr>
              <a:t>  </a:t>
            </a:r>
            <a:r>
              <a:rPr lang="en-US" sz="800" dirty="0">
                <a:solidFill>
                  <a:srgbClr val="0000FF"/>
                </a:solidFill>
                <a:latin typeface="Consolas" panose="020B0609020204030204" pitchFamily="49" charset="0"/>
              </a:rPr>
              <a:t>function</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callback</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p>
          <a:p>
            <a:pPr marL="0" indent="0">
              <a:buNone/>
            </a:pPr>
            <a:r>
              <a:rPr lang="en-US" sz="800" dirty="0">
                <a:solidFill>
                  <a:srgbClr val="4D4D4C"/>
                </a:solidFill>
                <a:latin typeface="Consolas" panose="020B0609020204030204" pitchFamily="49" charset="0"/>
              </a:rPr>
              <a:t>  </a:t>
            </a:r>
            <a:r>
              <a:rPr lang="en-US" sz="800" dirty="0">
                <a:solidFill>
                  <a:srgbClr val="0000FF"/>
                </a:solidFill>
                <a:latin typeface="Consolas" panose="020B0609020204030204" pitchFamily="49" charset="0"/>
              </a:rPr>
              <a:t>function</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callback</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p>
          <a:p>
            <a:pPr marL="0" indent="0">
              <a:buNone/>
            </a:pPr>
            <a:r>
              <a:rPr lang="en-US" sz="800" dirty="0">
                <a:solidFill>
                  <a:srgbClr val="4D4D4C"/>
                </a:solidFill>
                <a:latin typeface="Consolas" panose="020B0609020204030204" pitchFamily="49" charset="0"/>
              </a:rPr>
              <a:t>  </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p>
          <a:p>
            <a:pPr marL="0" indent="0">
              <a:buNone/>
            </a:pPr>
            <a:r>
              <a:rPr lang="en-US" sz="800" dirty="0">
                <a:solidFill>
                  <a:srgbClr val="4D4D4C"/>
                </a:solidFill>
                <a:latin typeface="Consolas" panose="020B0609020204030204" pitchFamily="49" charset="0"/>
              </a:rPr>
              <a:t>  </a:t>
            </a:r>
            <a:r>
              <a:rPr lang="en-US" sz="800" dirty="0">
                <a:solidFill>
                  <a:srgbClr val="0000FF"/>
                </a:solidFill>
                <a:latin typeface="Consolas" panose="020B0609020204030204" pitchFamily="49" charset="0"/>
              </a:rPr>
              <a:t>function</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err</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results</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r>
              <a:rPr lang="en-US" sz="800" dirty="0">
                <a:solidFill>
                  <a:srgbClr val="999999"/>
                </a:solidFill>
                <a:latin typeface="Consolas" panose="020B0609020204030204" pitchFamily="49" charset="0"/>
              </a:rPr>
              <a:t>// optional callback</a:t>
            </a:r>
            <a:r>
              <a:rPr lang="en-US" sz="800" dirty="0">
                <a:solidFill>
                  <a:srgbClr val="4D4D4C"/>
                </a:solidFill>
                <a:latin typeface="Consolas" panose="020B0609020204030204" pitchFamily="49" charset="0"/>
              </a:rPr>
              <a:t> </a:t>
            </a:r>
          </a:p>
          <a:p>
            <a:pPr marL="0" indent="0">
              <a:buNone/>
            </a:pP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endParaRPr lang="en-US" sz="800" b="1" dirty="0">
              <a:solidFill>
                <a:schemeClr val="tx1"/>
              </a:solidFill>
            </a:endParaRPr>
          </a:p>
          <a:p>
            <a:pPr marL="0" indent="0">
              <a:buFontTx/>
              <a:buNone/>
            </a:pPr>
            <a:endParaRPr lang="en-US" sz="800" dirty="0">
              <a:solidFill>
                <a:srgbClr val="4D4D4C"/>
              </a:solidFill>
              <a:latin typeface="Consolas" panose="020B0609020204030204" pitchFamily="49" charset="0"/>
            </a:endParaRPr>
          </a:p>
          <a:p>
            <a:pPr marL="0" indent="0">
              <a:buFontTx/>
              <a:buNone/>
            </a:pPr>
            <a:r>
              <a:rPr lang="en-US" sz="800" dirty="0" err="1" smtClean="0">
                <a:solidFill>
                  <a:srgbClr val="4D4D4C"/>
                </a:solidFill>
                <a:latin typeface="Consolas" panose="020B0609020204030204" pitchFamily="49" charset="0"/>
              </a:rPr>
              <a:t>async</a:t>
            </a:r>
            <a:r>
              <a:rPr lang="en-US" sz="800" dirty="0" err="1" smtClean="0">
                <a:solidFill>
                  <a:srgbClr val="000000"/>
                </a:solidFill>
                <a:latin typeface="Consolas" panose="020B0609020204030204" pitchFamily="49" charset="0"/>
              </a:rPr>
              <a:t>.</a:t>
            </a:r>
            <a:r>
              <a:rPr lang="en-US" sz="800" dirty="0" err="1" smtClean="0">
                <a:solidFill>
                  <a:srgbClr val="4D4D4C"/>
                </a:solidFill>
                <a:latin typeface="Consolas" panose="020B0609020204030204" pitchFamily="49" charset="0"/>
              </a:rPr>
              <a:t>series</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endParaRPr lang="en-US" sz="800" dirty="0" smtClean="0">
              <a:solidFill>
                <a:srgbClr val="4D4D4C"/>
              </a:solidFill>
              <a:latin typeface="Consolas" panose="020B0609020204030204" pitchFamily="49" charset="0"/>
            </a:endParaRPr>
          </a:p>
          <a:p>
            <a:pPr marL="0" indent="0">
              <a:buFontTx/>
              <a:buNone/>
            </a:pPr>
            <a:r>
              <a:rPr lang="en-US" sz="800" dirty="0" smtClean="0">
                <a:solidFill>
                  <a:srgbClr val="0000FF"/>
                </a:solidFill>
                <a:latin typeface="Consolas" panose="020B0609020204030204" pitchFamily="49" charset="0"/>
              </a:rPr>
              <a:t>  function</a:t>
            </a:r>
            <a:r>
              <a:rPr lang="en-US" sz="800" dirty="0" smtClean="0">
                <a:solidFill>
                  <a:srgbClr val="000000"/>
                </a:solidFill>
                <a:latin typeface="Consolas" panose="020B0609020204030204" pitchFamily="49" charset="0"/>
              </a:rPr>
              <a:t>(</a:t>
            </a:r>
            <a:r>
              <a:rPr lang="en-US" sz="800" dirty="0" smtClean="0">
                <a:solidFill>
                  <a:srgbClr val="4D4D4C"/>
                </a:solidFill>
                <a:latin typeface="Consolas" panose="020B0609020204030204" pitchFamily="49" charset="0"/>
              </a:rPr>
              <a:t>callback</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endParaRPr lang="en-US" sz="800" dirty="0" smtClean="0">
              <a:solidFill>
                <a:srgbClr val="4D4D4C"/>
              </a:solidFill>
              <a:latin typeface="Consolas" panose="020B0609020204030204" pitchFamily="49" charset="0"/>
            </a:endParaRPr>
          </a:p>
          <a:p>
            <a:pPr marL="0" indent="0">
              <a:buFontTx/>
              <a:buNone/>
            </a:pPr>
            <a:r>
              <a:rPr lang="en-US" sz="800" dirty="0" smtClean="0">
                <a:solidFill>
                  <a:srgbClr val="0000FF"/>
                </a:solidFill>
                <a:latin typeface="Consolas" panose="020B0609020204030204" pitchFamily="49" charset="0"/>
              </a:rPr>
              <a:t>  function</a:t>
            </a:r>
            <a:r>
              <a:rPr lang="en-US" sz="800" dirty="0" smtClean="0">
                <a:solidFill>
                  <a:srgbClr val="000000"/>
                </a:solidFill>
                <a:latin typeface="Consolas" panose="020B0609020204030204" pitchFamily="49" charset="0"/>
              </a:rPr>
              <a:t>(</a:t>
            </a:r>
            <a:r>
              <a:rPr lang="en-US" sz="800" dirty="0" smtClean="0">
                <a:solidFill>
                  <a:srgbClr val="4D4D4C"/>
                </a:solidFill>
                <a:latin typeface="Consolas" panose="020B0609020204030204" pitchFamily="49" charset="0"/>
              </a:rPr>
              <a:t>callback</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r>
              <a:rPr lang="en-US" sz="800" dirty="0">
                <a:solidFill>
                  <a:srgbClr val="000000"/>
                </a:solidFill>
                <a:latin typeface="Consolas" panose="020B0609020204030204" pitchFamily="49" charset="0"/>
              </a:rPr>
              <a:t>}</a:t>
            </a:r>
            <a:r>
              <a:rPr lang="en-US" sz="800" dirty="0">
                <a:solidFill>
                  <a:srgbClr val="4D4D4C"/>
                </a:solidFill>
                <a:latin typeface="Consolas" panose="020B0609020204030204" pitchFamily="49" charset="0"/>
              </a:rPr>
              <a:t> </a:t>
            </a:r>
            <a:endParaRPr lang="en-US" sz="800" dirty="0" smtClean="0">
              <a:solidFill>
                <a:srgbClr val="4D4D4C"/>
              </a:solidFill>
              <a:latin typeface="Consolas" panose="020B0609020204030204" pitchFamily="49" charset="0"/>
            </a:endParaRPr>
          </a:p>
          <a:p>
            <a:pPr marL="0" indent="0">
              <a:buFontTx/>
              <a:buNone/>
            </a:pPr>
            <a:r>
              <a:rPr lang="en-US" sz="800" dirty="0" smtClean="0">
                <a:solidFill>
                  <a:srgbClr val="000000"/>
                </a:solidFill>
                <a:latin typeface="Consolas" panose="020B0609020204030204" pitchFamily="49" charset="0"/>
              </a:rPr>
              <a:t>]);</a:t>
            </a:r>
            <a:endParaRPr lang="en-US" sz="800" b="1" kern="0" dirty="0" smtClean="0">
              <a:solidFill>
                <a:schemeClr val="tx1"/>
              </a:solidFill>
            </a:endParaRPr>
          </a:p>
        </p:txBody>
      </p:sp>
      <p:sp>
        <p:nvSpPr>
          <p:cNvPr id="7" name="Down Arrow 6"/>
          <p:cNvSpPr/>
          <p:nvPr/>
        </p:nvSpPr>
        <p:spPr bwMode="auto">
          <a:xfrm>
            <a:off x="2613154" y="4943846"/>
            <a:ext cx="237067" cy="84667"/>
          </a:xfrm>
          <a:prstGeom prst="downArrow">
            <a:avLst/>
          </a:prstGeom>
          <a:solidFill>
            <a:schemeClr val="accent2"/>
          </a:solidFill>
          <a:ln w="12700" cap="sq" algn="ctr">
            <a:solidFill>
              <a:schemeClr val="tx2"/>
            </a:solidFill>
            <a:miter lim="800000"/>
            <a:headEnd/>
            <a:tailEnd/>
          </a:ln>
          <a:effectLst/>
        </p:spPr>
        <p:txBody>
          <a:bodyPr wrap="none" rtlCol="0" anchor="ctr"/>
          <a:lstStyle/>
          <a:p>
            <a:pPr algn="ctr"/>
            <a:endParaRPr lang="en-US" b="1" dirty="0" smtClean="0">
              <a:solidFill>
                <a:schemeClr val="bg1"/>
              </a:solidFill>
              <a:latin typeface="+mn-lt"/>
            </a:endParaRPr>
          </a:p>
        </p:txBody>
      </p:sp>
      <p:sp>
        <p:nvSpPr>
          <p:cNvPr id="8" name="Down Arrow 7"/>
          <p:cNvSpPr/>
          <p:nvPr/>
        </p:nvSpPr>
        <p:spPr bwMode="auto">
          <a:xfrm>
            <a:off x="6634821" y="1328580"/>
            <a:ext cx="237067" cy="84667"/>
          </a:xfrm>
          <a:prstGeom prst="downArrow">
            <a:avLst/>
          </a:prstGeom>
          <a:solidFill>
            <a:schemeClr val="accent2"/>
          </a:solidFill>
          <a:ln w="12700" cap="sq" algn="ctr">
            <a:solidFill>
              <a:schemeClr val="tx2"/>
            </a:solidFill>
            <a:miter lim="800000"/>
            <a:headEnd/>
            <a:tailEnd/>
          </a:ln>
          <a:effectLst/>
        </p:spPr>
        <p:txBody>
          <a:bodyPr wrap="none" rtlCol="0" anchor="ctr"/>
          <a:lstStyle/>
          <a:p>
            <a:pPr algn="ctr"/>
            <a:endParaRPr lang="en-US" b="1" dirty="0" smtClean="0">
              <a:solidFill>
                <a:schemeClr val="bg1"/>
              </a:solidFill>
              <a:latin typeface="+mn-lt"/>
            </a:endParaRPr>
          </a:p>
        </p:txBody>
      </p:sp>
    </p:spTree>
    <p:extLst>
      <p:ext uri="{BB962C8B-B14F-4D97-AF65-F5344CB8AC3E}">
        <p14:creationId xmlns:p14="http://schemas.microsoft.com/office/powerpoint/2010/main" val="357344331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41</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7" name="TextBox 6"/>
          <p:cNvSpPr txBox="1"/>
          <p:nvPr/>
        </p:nvSpPr>
        <p:spPr>
          <a:xfrm>
            <a:off x="763609" y="177802"/>
            <a:ext cx="3293532"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solidFill>
                  <a:srgbClr val="FF0000"/>
                </a:solidFill>
                <a:latin typeface="+mn-lt"/>
              </a:rPr>
              <a:t>Pros</a:t>
            </a:r>
          </a:p>
        </p:txBody>
      </p:sp>
      <p:sp>
        <p:nvSpPr>
          <p:cNvPr id="9" name="Rectangle 7"/>
          <p:cNvSpPr txBox="1">
            <a:spLocks noChangeArrowheads="1"/>
          </p:cNvSpPr>
          <p:nvPr/>
        </p:nvSpPr>
        <p:spPr bwMode="auto">
          <a:xfrm>
            <a:off x="763609" y="784199"/>
            <a:ext cx="3293533" cy="1106805"/>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endParaRPr lang="en-US" sz="1200" kern="0" dirty="0" smtClean="0"/>
          </a:p>
          <a:p>
            <a:r>
              <a:rPr lang="en-US" sz="1200" dirty="0"/>
              <a:t>Provides around 70 functions that include the usual 'functional' suspects.</a:t>
            </a:r>
          </a:p>
          <a:p>
            <a:r>
              <a:rPr lang="en-US" sz="1200" dirty="0"/>
              <a:t>Works with control flow primitives.</a:t>
            </a:r>
          </a:p>
        </p:txBody>
      </p:sp>
      <p:sp>
        <p:nvSpPr>
          <p:cNvPr id="10" name="TextBox 9"/>
          <p:cNvSpPr txBox="1"/>
          <p:nvPr/>
        </p:nvSpPr>
        <p:spPr>
          <a:xfrm>
            <a:off x="4988675" y="177801"/>
            <a:ext cx="3291725"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solidFill>
                  <a:srgbClr val="FF0000"/>
                </a:solidFill>
                <a:latin typeface="+mn-lt"/>
              </a:rPr>
              <a:t>Cons</a:t>
            </a:r>
          </a:p>
        </p:txBody>
      </p:sp>
      <p:sp>
        <p:nvSpPr>
          <p:cNvPr id="11" name="Rectangle 7"/>
          <p:cNvSpPr txBox="1">
            <a:spLocks noChangeArrowheads="1"/>
          </p:cNvSpPr>
          <p:nvPr/>
        </p:nvSpPr>
        <p:spPr bwMode="auto">
          <a:xfrm>
            <a:off x="4988675" y="784199"/>
            <a:ext cx="3291725" cy="1106805"/>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endParaRPr lang="en-US" sz="1200" dirty="0" smtClean="0"/>
          </a:p>
          <a:p>
            <a:r>
              <a:rPr lang="en-US" sz="1200" dirty="0"/>
              <a:t>Conflates the input with the output.</a:t>
            </a:r>
          </a:p>
          <a:p>
            <a:r>
              <a:rPr lang="en-US" sz="1200" dirty="0"/>
              <a:t>Code overhead. </a:t>
            </a:r>
          </a:p>
        </p:txBody>
      </p:sp>
    </p:spTree>
    <p:extLst>
      <p:ext uri="{BB962C8B-B14F-4D97-AF65-F5344CB8AC3E}">
        <p14:creationId xmlns:p14="http://schemas.microsoft.com/office/powerpoint/2010/main" val="1515877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b="1" dirty="0" smtClean="0"/>
              <a:t>Promises</a:t>
            </a:r>
            <a:endParaRPr lang="en-US" dirty="0"/>
          </a:p>
        </p:txBody>
      </p:sp>
      <p:sp>
        <p:nvSpPr>
          <p:cNvPr id="499719" name="Rectangle 7"/>
          <p:cNvSpPr>
            <a:spLocks noGrp="1" noChangeArrowheads="1"/>
          </p:cNvSpPr>
          <p:nvPr>
            <p:ph idx="10"/>
          </p:nvPr>
        </p:nvSpPr>
        <p:spPr/>
        <p:txBody>
          <a:bodyPr/>
          <a:lstStyle/>
          <a:p>
            <a:pPr marL="0" indent="0">
              <a:buNone/>
            </a:pPr>
            <a:r>
              <a:rPr lang="en-US" sz="1600" dirty="0"/>
              <a:t>A promise is a special kind of </a:t>
            </a:r>
            <a:r>
              <a:rPr lang="en-US" sz="1600" dirty="0" err="1"/>
              <a:t>javascript</a:t>
            </a:r>
            <a:r>
              <a:rPr lang="en-US" sz="1600" dirty="0"/>
              <a:t> object which </a:t>
            </a:r>
            <a:r>
              <a:rPr lang="en-US" sz="1600" i="1" dirty="0"/>
              <a:t>contains</a:t>
            </a:r>
            <a:r>
              <a:rPr lang="en-US" sz="1600" dirty="0"/>
              <a:t> another object. I could have a promise for the integer 17, or the string “hello world”, or some arbitrary object, or </a:t>
            </a:r>
            <a:r>
              <a:rPr lang="en-US" sz="1600" i="1" dirty="0"/>
              <a:t>anything else</a:t>
            </a:r>
            <a:r>
              <a:rPr lang="en-US" sz="1600" dirty="0"/>
              <a:t> you could normally store in a </a:t>
            </a:r>
            <a:r>
              <a:rPr lang="en-US" sz="1600" dirty="0" err="1"/>
              <a:t>javascript</a:t>
            </a:r>
            <a:r>
              <a:rPr lang="en-US" sz="1600" dirty="0"/>
              <a:t> variable. </a:t>
            </a:r>
            <a:endParaRPr lang="en-US" sz="1600" dirty="0" smtClean="0"/>
          </a:p>
          <a:p>
            <a:pPr marL="0" indent="0">
              <a:buNone/>
            </a:pPr>
            <a:endParaRPr lang="en-US" sz="1600" dirty="0"/>
          </a:p>
          <a:p>
            <a:pPr marL="0" indent="0">
              <a:buNone/>
            </a:pPr>
            <a:r>
              <a:rPr lang="en-US" sz="1600" dirty="0"/>
              <a:t>The core idea behind promises is that a promise represents the result of an asynchronous operation. A promise is in one of three different states:</a:t>
            </a:r>
          </a:p>
          <a:p>
            <a:r>
              <a:rPr lang="en-US" sz="1600" dirty="0"/>
              <a:t>pending - The initial state of a promise.</a:t>
            </a:r>
          </a:p>
          <a:p>
            <a:r>
              <a:rPr lang="en-US" sz="1600" dirty="0"/>
              <a:t>fulfilled - The state of a promise representing a successful operation.</a:t>
            </a:r>
          </a:p>
          <a:p>
            <a:r>
              <a:rPr lang="en-US" sz="1600" dirty="0"/>
              <a:t>rejected - The state of a promise representing a failed operation.</a:t>
            </a:r>
          </a:p>
          <a:p>
            <a:pPr marL="0" indent="0">
              <a:buNone/>
            </a:pPr>
            <a:r>
              <a:rPr lang="en-US" sz="1600" dirty="0"/>
              <a:t>Once a promise is fulfilled or rejected, it is immutable (i.e. it can never change again).</a:t>
            </a:r>
          </a:p>
          <a:p>
            <a:pPr marL="0" indent="0">
              <a:buNone/>
            </a:pPr>
            <a:endParaRPr lang="en-US" sz="1600" dirty="0"/>
          </a:p>
        </p:txBody>
      </p:sp>
      <p:sp>
        <p:nvSpPr>
          <p:cNvPr id="2" name="Slide Number Placeholder 1"/>
          <p:cNvSpPr>
            <a:spLocks noGrp="1"/>
          </p:cNvSpPr>
          <p:nvPr>
            <p:ph type="sldNum" sz="quarter" idx="4"/>
          </p:nvPr>
        </p:nvSpPr>
        <p:spPr/>
        <p:txBody>
          <a:bodyPr/>
          <a:lstStyle/>
          <a:p>
            <a:fld id="{A86557AE-D911-0F4C-AC53-EAE0FE81A38E}" type="slidenum">
              <a:rPr lang="en-US" smtClean="0"/>
              <a:pPr/>
              <a:t>42</a:t>
            </a:fld>
            <a:endParaRPr lang="en-US" dirty="0"/>
          </a:p>
        </p:txBody>
      </p:sp>
    </p:spTree>
    <p:extLst>
      <p:ext uri="{BB962C8B-B14F-4D97-AF65-F5344CB8AC3E}">
        <p14:creationId xmlns:p14="http://schemas.microsoft.com/office/powerpoint/2010/main" val="10520511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b="1" dirty="0" smtClean="0"/>
              <a:t>Promises</a:t>
            </a:r>
            <a:endParaRPr lang="en-US" dirty="0"/>
          </a:p>
        </p:txBody>
      </p:sp>
      <p:sp>
        <p:nvSpPr>
          <p:cNvPr id="499719" name="Rectangle 7"/>
          <p:cNvSpPr>
            <a:spLocks noGrp="1" noChangeArrowheads="1"/>
          </p:cNvSpPr>
          <p:nvPr>
            <p:ph idx="10"/>
          </p:nvPr>
        </p:nvSpPr>
        <p:spPr/>
        <p:txBody>
          <a:bodyPr/>
          <a:lstStyle/>
          <a:p>
            <a:pPr marL="0" indent="0">
              <a:buNone/>
            </a:pPr>
            <a:r>
              <a:rPr lang="en-US" sz="1200" b="1" dirty="0"/>
              <a:t>Callbacks are imperative, promises are </a:t>
            </a:r>
            <a:r>
              <a:rPr lang="en-US" sz="1200" b="1" dirty="0" smtClean="0"/>
              <a:t>functional.</a:t>
            </a:r>
          </a:p>
          <a:p>
            <a:pPr marL="0" indent="0">
              <a:buNone/>
            </a:pPr>
            <a:endParaRPr lang="en-US" sz="1200" b="1" dirty="0"/>
          </a:p>
          <a:p>
            <a:pPr marL="0" indent="0">
              <a:buNone/>
            </a:pPr>
            <a:r>
              <a:rPr lang="en-US" sz="1200" i="1" dirty="0"/>
              <a:t>The nature of promises is that they remain immune to changing circumstances.</a:t>
            </a:r>
          </a:p>
          <a:p>
            <a:pPr marL="0" indent="0" algn="r">
              <a:buNone/>
            </a:pPr>
            <a:r>
              <a:rPr lang="en-US" sz="1200" i="1" dirty="0"/>
              <a:t>Frank Underwood, ‘House of Cards’</a:t>
            </a:r>
          </a:p>
          <a:p>
            <a:pPr marL="0" indent="0">
              <a:buNone/>
            </a:pPr>
            <a:endParaRPr lang="en-US" sz="1200" dirty="0" smtClean="0"/>
          </a:p>
          <a:p>
            <a:pPr marL="0" indent="0">
              <a:buNone/>
            </a:pPr>
            <a:r>
              <a:rPr lang="en-US" sz="1200" i="1" dirty="0" smtClean="0"/>
              <a:t>The </a:t>
            </a:r>
            <a:r>
              <a:rPr lang="en-US" sz="1200" i="1" dirty="0"/>
              <a:t>biggest design mistake committed by </a:t>
            </a:r>
            <a:r>
              <a:rPr lang="en-US" sz="1200" i="1" dirty="0" err="1"/>
              <a:t>Node.js</a:t>
            </a:r>
            <a:r>
              <a:rPr lang="en-US" sz="1200" i="1" dirty="0"/>
              <a:t>: the decision, made quite early in its life, to prefer callback-based APIs to promise-based ones</a:t>
            </a:r>
            <a:r>
              <a:rPr lang="en-US" sz="1200" i="1" dirty="0" smtClean="0"/>
              <a:t>.</a:t>
            </a:r>
          </a:p>
          <a:p>
            <a:pPr marL="0" indent="0">
              <a:buNone/>
            </a:pPr>
            <a:endParaRPr lang="en-US" sz="1200" dirty="0"/>
          </a:p>
          <a:p>
            <a:pPr marL="0" indent="0">
              <a:buNone/>
            </a:pPr>
            <a:r>
              <a:rPr lang="en-US" sz="1200" i="1" dirty="0"/>
              <a:t>Everybody uses [callbacks]. If you publish a module that returns promises, nobody’s going to care. Nobody’s ever going to use that module</a:t>
            </a:r>
            <a:r>
              <a:rPr lang="en-US" sz="1200" i="1" dirty="0" smtClean="0"/>
              <a:t>.</a:t>
            </a:r>
          </a:p>
          <a:p>
            <a:pPr marL="0" indent="0">
              <a:buNone/>
            </a:pPr>
            <a:endParaRPr lang="en-US" sz="1200" i="1" dirty="0"/>
          </a:p>
          <a:p>
            <a:pPr marL="0" indent="0">
              <a:buNone/>
            </a:pPr>
            <a:r>
              <a:rPr lang="en-US" sz="1200" i="1" dirty="0"/>
              <a:t>I don't think it's a matter of if promises will be implemented </a:t>
            </a:r>
            <a:r>
              <a:rPr lang="en-US" sz="1200" i="1" dirty="0" smtClean="0"/>
              <a:t>I </a:t>
            </a:r>
            <a:r>
              <a:rPr lang="en-US" sz="1200" i="1" dirty="0"/>
              <a:t>think it's a matter </a:t>
            </a:r>
            <a:r>
              <a:rPr lang="en-US" sz="1200" i="1" dirty="0" smtClean="0"/>
              <a:t>of when</a:t>
            </a:r>
            <a:r>
              <a:rPr lang="en-US" sz="1200" i="1" dirty="0"/>
              <a:t>.</a:t>
            </a:r>
          </a:p>
        </p:txBody>
      </p:sp>
      <p:sp>
        <p:nvSpPr>
          <p:cNvPr id="2" name="Slide Number Placeholder 1"/>
          <p:cNvSpPr>
            <a:spLocks noGrp="1"/>
          </p:cNvSpPr>
          <p:nvPr>
            <p:ph type="sldNum" sz="quarter" idx="4"/>
          </p:nvPr>
        </p:nvSpPr>
        <p:spPr/>
        <p:txBody>
          <a:bodyPr/>
          <a:lstStyle/>
          <a:p>
            <a:fld id="{A86557AE-D911-0F4C-AC53-EAE0FE81A38E}" type="slidenum">
              <a:rPr lang="en-US" smtClean="0"/>
              <a:pPr/>
              <a:t>43</a:t>
            </a:fld>
            <a:endParaRPr lang="en-US" dirty="0"/>
          </a:p>
        </p:txBody>
      </p:sp>
    </p:spTree>
    <p:extLst>
      <p:ext uri="{BB962C8B-B14F-4D97-AF65-F5344CB8AC3E}">
        <p14:creationId xmlns:p14="http://schemas.microsoft.com/office/powerpoint/2010/main" val="5923851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971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971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971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971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97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44</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176841" y="194816"/>
            <a:ext cx="8784279" cy="4462760"/>
          </a:xfrm>
          <a:prstGeom prst="rect">
            <a:avLst/>
          </a:prstGeom>
          <a:noFill/>
        </p:spPr>
        <p:txBody>
          <a:bodyPr wrap="square" rtlCol="0">
            <a:spAutoFit/>
          </a:bodyPr>
          <a:lstStyle/>
          <a:p>
            <a:r>
              <a:rPr lang="en-US" sz="1000" dirty="0" smtClean="0">
                <a:latin typeface="Consolas" charset="0"/>
                <a:ea typeface="Consolas" charset="0"/>
                <a:cs typeface="Consolas" charset="0"/>
              </a:rPr>
              <a:t>“Let's </a:t>
            </a:r>
            <a:r>
              <a:rPr lang="en-US" sz="1000" dirty="0">
                <a:latin typeface="Consolas" charset="0"/>
                <a:ea typeface="Consolas" charset="0"/>
                <a:cs typeface="Consolas" charset="0"/>
              </a:rPr>
              <a:t>imagine for a moment that Node core was initially designed with a promise based API, almost all the same arguments could be made about supporting an </a:t>
            </a:r>
            <a:r>
              <a:rPr lang="en-US" sz="1000" dirty="0" err="1">
                <a:latin typeface="Consolas" charset="0"/>
                <a:ea typeface="Consolas" charset="0"/>
                <a:cs typeface="Consolas" charset="0"/>
              </a:rPr>
              <a:t>errback</a:t>
            </a:r>
            <a:r>
              <a:rPr lang="en-US" sz="1000" dirty="0">
                <a:latin typeface="Consolas" charset="0"/>
                <a:ea typeface="Consolas" charset="0"/>
                <a:cs typeface="Consolas" charset="0"/>
              </a:rPr>
              <a:t> API. Let's try</a:t>
            </a:r>
            <a:r>
              <a:rPr lang="en-US" sz="1000" dirty="0" smtClean="0">
                <a:latin typeface="Consolas" charset="0"/>
                <a:ea typeface="Consolas" charset="0"/>
                <a:cs typeface="Consolas" charset="0"/>
              </a:rPr>
              <a:t>:</a:t>
            </a:r>
          </a:p>
          <a:p>
            <a:endParaRPr lang="en-US" sz="1000" dirty="0">
              <a:solidFill>
                <a:srgbClr val="333333"/>
              </a:solidFill>
              <a:latin typeface="Consolas" charset="0"/>
              <a:ea typeface="Consolas" charset="0"/>
              <a:cs typeface="Consolas" charset="0"/>
            </a:endParaRPr>
          </a:p>
          <a:p>
            <a:r>
              <a:rPr lang="en-US" sz="1000" i="1" dirty="0">
                <a:solidFill>
                  <a:schemeClr val="tx2"/>
                </a:solidFill>
                <a:latin typeface="Consolas" charset="0"/>
                <a:ea typeface="Consolas" charset="0"/>
                <a:cs typeface="Consolas" charset="0"/>
              </a:rPr>
              <a:t>First, promises are not as bad as you think and there are some simple, effective ways to organize callback driven code to avoid common complaints</a:t>
            </a:r>
            <a:r>
              <a:rPr lang="en-US" sz="1000" i="1" dirty="0" smtClean="0">
                <a:solidFill>
                  <a:schemeClr val="tx2"/>
                </a:solidFill>
                <a:latin typeface="Consolas" charset="0"/>
                <a:ea typeface="Consolas" charset="0"/>
                <a:cs typeface="Consolas" charset="0"/>
              </a:rPr>
              <a:t>.</a:t>
            </a:r>
          </a:p>
          <a:p>
            <a:endParaRPr lang="en-US" sz="1000" i="1" dirty="0">
              <a:solidFill>
                <a:schemeClr val="tx2"/>
              </a:solidFill>
              <a:latin typeface="Consolas" charset="0"/>
              <a:ea typeface="Consolas" charset="0"/>
              <a:cs typeface="Consolas" charset="0"/>
            </a:endParaRPr>
          </a:p>
          <a:p>
            <a:r>
              <a:rPr lang="en-US" sz="1000" i="1" dirty="0">
                <a:solidFill>
                  <a:schemeClr val="tx2"/>
                </a:solidFill>
                <a:latin typeface="Consolas" charset="0"/>
                <a:ea typeface="Consolas" charset="0"/>
                <a:cs typeface="Consolas" charset="0"/>
              </a:rPr>
              <a:t>Second, callbacks have costs and benefits like anything, and while the benefits are well-advertised, the costs can be hidden and frustrating</a:t>
            </a:r>
            <a:r>
              <a:rPr lang="en-US" sz="1000" i="1" dirty="0" smtClean="0">
                <a:solidFill>
                  <a:schemeClr val="tx2"/>
                </a:solidFill>
                <a:latin typeface="Consolas" charset="0"/>
                <a:ea typeface="Consolas" charset="0"/>
                <a:cs typeface="Consolas" charset="0"/>
              </a:rPr>
              <a:t>.</a:t>
            </a:r>
          </a:p>
          <a:p>
            <a:endParaRPr lang="en-US" sz="1000" i="1" dirty="0">
              <a:solidFill>
                <a:schemeClr val="tx2"/>
              </a:solidFill>
              <a:latin typeface="Consolas" charset="0"/>
              <a:ea typeface="Consolas" charset="0"/>
              <a:cs typeface="Consolas" charset="0"/>
            </a:endParaRPr>
          </a:p>
          <a:p>
            <a:r>
              <a:rPr lang="en-US" sz="1000" i="1" dirty="0">
                <a:solidFill>
                  <a:schemeClr val="tx2"/>
                </a:solidFill>
                <a:latin typeface="Consolas" charset="0"/>
                <a:ea typeface="Consolas" charset="0"/>
                <a:cs typeface="Consolas" charset="0"/>
              </a:rPr>
              <a:t>Third, the callback is the fundamental unit of asynchronous programming in JavaScript and Promises are just callbacks with added semantics (a specific type of callback if you will). There is no single abstraction that's perfect for all use cases</a:t>
            </a:r>
            <a:r>
              <a:rPr lang="en-US" sz="1000" i="1" dirty="0" smtClean="0">
                <a:solidFill>
                  <a:schemeClr val="tx2"/>
                </a:solidFill>
                <a:latin typeface="Consolas" charset="0"/>
                <a:ea typeface="Consolas" charset="0"/>
                <a:cs typeface="Consolas" charset="0"/>
              </a:rPr>
              <a:t>.</a:t>
            </a:r>
          </a:p>
          <a:p>
            <a:endParaRPr lang="en-US" sz="1000" i="1" dirty="0">
              <a:solidFill>
                <a:schemeClr val="tx2"/>
              </a:solidFill>
              <a:latin typeface="Consolas" charset="0"/>
              <a:ea typeface="Consolas" charset="0"/>
              <a:cs typeface="Consolas" charset="0"/>
            </a:endParaRPr>
          </a:p>
          <a:p>
            <a:r>
              <a:rPr lang="en-US" sz="1000" i="1" dirty="0">
                <a:solidFill>
                  <a:schemeClr val="tx2"/>
                </a:solidFill>
                <a:latin typeface="Consolas" charset="0"/>
                <a:ea typeface="Consolas" charset="0"/>
                <a:cs typeface="Consolas" charset="0"/>
              </a:rPr>
              <a:t>Fourth, promises aren't a silver </a:t>
            </a:r>
            <a:r>
              <a:rPr lang="en-US" sz="1000" i="1" dirty="0" err="1">
                <a:solidFill>
                  <a:schemeClr val="tx2"/>
                </a:solidFill>
                <a:latin typeface="Consolas" charset="0"/>
                <a:ea typeface="Consolas" charset="0"/>
                <a:cs typeface="Consolas" charset="0"/>
              </a:rPr>
              <a:t>bulllet</a:t>
            </a:r>
            <a:r>
              <a:rPr lang="en-US" sz="1000" i="1" dirty="0">
                <a:solidFill>
                  <a:schemeClr val="tx2"/>
                </a:solidFill>
                <a:latin typeface="Consolas" charset="0"/>
                <a:ea typeface="Consolas" charset="0"/>
                <a:cs typeface="Consolas" charset="0"/>
              </a:rPr>
              <a:t>. There are whole classes of use cases where promises aren't the right abstraction </a:t>
            </a:r>
            <a:r>
              <a:rPr lang="en-US" sz="1000" i="1" dirty="0" smtClean="0">
                <a:solidFill>
                  <a:schemeClr val="tx2"/>
                </a:solidFill>
                <a:latin typeface="Consolas" charset="0"/>
                <a:ea typeface="Consolas" charset="0"/>
                <a:cs typeface="Consolas" charset="0"/>
              </a:rPr>
              <a:t>[...].</a:t>
            </a:r>
          </a:p>
          <a:p>
            <a:endParaRPr lang="en-US" sz="1000" dirty="0">
              <a:latin typeface="Consolas" charset="0"/>
              <a:ea typeface="Consolas" charset="0"/>
              <a:cs typeface="Consolas" charset="0"/>
            </a:endParaRPr>
          </a:p>
          <a:p>
            <a:r>
              <a:rPr lang="en-US" sz="1000" dirty="0">
                <a:latin typeface="Consolas" charset="0"/>
                <a:ea typeface="Consolas" charset="0"/>
                <a:cs typeface="Consolas" charset="0"/>
              </a:rPr>
              <a:t>Well, I don't have to alter that one. There are some places where promises are indeed not a good abstraction, like event and stream APIs</a:t>
            </a:r>
            <a:r>
              <a:rPr lang="en-US" sz="1000" dirty="0" smtClean="0">
                <a:latin typeface="Consolas" charset="0"/>
                <a:ea typeface="Consolas" charset="0"/>
                <a:cs typeface="Consolas" charset="0"/>
              </a:rPr>
              <a:t>.</a:t>
            </a:r>
          </a:p>
          <a:p>
            <a:endParaRPr lang="en-US" sz="1000" dirty="0">
              <a:latin typeface="Consolas" charset="0"/>
              <a:ea typeface="Consolas" charset="0"/>
              <a:cs typeface="Consolas" charset="0"/>
            </a:endParaRPr>
          </a:p>
          <a:p>
            <a:r>
              <a:rPr lang="en-US" sz="1000" i="1" dirty="0">
                <a:solidFill>
                  <a:schemeClr val="tx2"/>
                </a:solidFill>
                <a:latin typeface="Consolas" charset="0"/>
                <a:ea typeface="Consolas" charset="0"/>
                <a:cs typeface="Consolas" charset="0"/>
              </a:rPr>
              <a:t>Fifth, the design philosophy of node core is to encourage maximum compatibility and discourage decisions that lead to incompatibility. While it is trivial to turn a promise based API into a callback one, the opposite is not always true</a:t>
            </a:r>
            <a:r>
              <a:rPr lang="en-US" sz="1000" i="1" dirty="0" smtClean="0">
                <a:solidFill>
                  <a:schemeClr val="tx2"/>
                </a:solidFill>
                <a:latin typeface="Consolas" charset="0"/>
                <a:ea typeface="Consolas" charset="0"/>
                <a:cs typeface="Consolas" charset="0"/>
              </a:rPr>
              <a:t>.</a:t>
            </a:r>
          </a:p>
          <a:p>
            <a:endParaRPr lang="en-US" sz="1000" i="1" dirty="0">
              <a:solidFill>
                <a:schemeClr val="tx2"/>
              </a:solidFill>
              <a:latin typeface="Consolas" charset="0"/>
              <a:ea typeface="Consolas" charset="0"/>
              <a:cs typeface="Consolas" charset="0"/>
            </a:endParaRPr>
          </a:p>
          <a:p>
            <a:r>
              <a:rPr lang="en-US" sz="1000" i="1" dirty="0">
                <a:solidFill>
                  <a:schemeClr val="tx2"/>
                </a:solidFill>
                <a:latin typeface="Consolas" charset="0"/>
                <a:ea typeface="Consolas" charset="0"/>
                <a:cs typeface="Consolas" charset="0"/>
              </a:rPr>
              <a:t>Sixth, integrating with </a:t>
            </a:r>
            <a:r>
              <a:rPr lang="en-US" sz="1000" i="1" dirty="0" err="1">
                <a:solidFill>
                  <a:schemeClr val="tx2"/>
                </a:solidFill>
                <a:latin typeface="Consolas" charset="0"/>
                <a:ea typeface="Consolas" charset="0"/>
                <a:cs typeface="Consolas" charset="0"/>
              </a:rPr>
              <a:t>c++</a:t>
            </a:r>
            <a:r>
              <a:rPr lang="en-US" sz="1000" i="1" dirty="0">
                <a:solidFill>
                  <a:schemeClr val="tx2"/>
                </a:solidFill>
                <a:latin typeface="Consolas" charset="0"/>
                <a:ea typeface="Consolas" charset="0"/>
                <a:cs typeface="Consolas" charset="0"/>
              </a:rPr>
              <a:t> bindings/</a:t>
            </a:r>
            <a:r>
              <a:rPr lang="en-US" sz="1000" i="1" dirty="0" err="1">
                <a:solidFill>
                  <a:schemeClr val="tx2"/>
                </a:solidFill>
                <a:latin typeface="Consolas" charset="0"/>
                <a:ea typeface="Consolas" charset="0"/>
                <a:cs typeface="Consolas" charset="0"/>
              </a:rPr>
              <a:t>libuv</a:t>
            </a:r>
            <a:r>
              <a:rPr lang="en-US" sz="1000" i="1" dirty="0">
                <a:solidFill>
                  <a:schemeClr val="tx2"/>
                </a:solidFill>
                <a:latin typeface="Consolas" charset="0"/>
                <a:ea typeface="Consolas" charset="0"/>
                <a:cs typeface="Consolas" charset="0"/>
              </a:rPr>
              <a:t> has only been possible using callbacks. The core team is committed to keeping node lightweight and fast by providing APIs that are as "close to the action" as possible, so they're not going to be introducing a new abstraction to asynchronous programming in core anytime soon: </a:t>
            </a:r>
            <a:r>
              <a:rPr lang="en-US" sz="1000" i="1" dirty="0">
                <a:solidFill>
                  <a:schemeClr val="tx2"/>
                </a:solidFill>
                <a:latin typeface="Consolas" charset="0"/>
                <a:ea typeface="Consolas" charset="0"/>
                <a:cs typeface="Consolas" charset="0"/>
                <a:hlinkClick r:id="rId3"/>
              </a:rPr>
              <a:t>http://</a:t>
            </a:r>
            <a:r>
              <a:rPr lang="en-US" sz="1000" i="1" dirty="0" smtClean="0">
                <a:solidFill>
                  <a:schemeClr val="tx2"/>
                </a:solidFill>
                <a:latin typeface="Consolas" charset="0"/>
                <a:ea typeface="Consolas" charset="0"/>
                <a:cs typeface="Consolas" charset="0"/>
                <a:hlinkClick r:id="rId3"/>
              </a:rPr>
              <a:t>blog.trevnorris.com/2014/02/nodejs-es6-and-me.html</a:t>
            </a:r>
            <a:r>
              <a:rPr lang="en-US" sz="1000" dirty="0" smtClean="0">
                <a:latin typeface="Consolas" charset="0"/>
                <a:ea typeface="Consolas" charset="0"/>
                <a:cs typeface="Consolas" charset="0"/>
              </a:rPr>
              <a:t>”</a:t>
            </a:r>
            <a:endParaRPr lang="en-US" sz="1000" dirty="0">
              <a:latin typeface="Consolas" charset="0"/>
              <a:ea typeface="Consolas" charset="0"/>
              <a:cs typeface="Consolas" charset="0"/>
            </a:endParaRPr>
          </a:p>
          <a:p>
            <a:endParaRPr lang="en-US" sz="1000" i="1" dirty="0" smtClean="0">
              <a:solidFill>
                <a:schemeClr val="tx2"/>
              </a:solidFill>
              <a:latin typeface="Consolas" charset="0"/>
              <a:ea typeface="Consolas" charset="0"/>
              <a:cs typeface="Consolas" charset="0"/>
            </a:endParaRPr>
          </a:p>
          <a:p>
            <a:r>
              <a:rPr lang="en-US" sz="1200" dirty="0" smtClean="0">
                <a:latin typeface="Consolas" charset="0"/>
                <a:ea typeface="Consolas" charset="0"/>
                <a:cs typeface="Consolas" charset="0"/>
              </a:rPr>
              <a:t>There are a lot of resources about the discussion – should we use promises instead of callbacks like:</a:t>
            </a:r>
            <a:endParaRPr lang="is-IS" sz="1200" dirty="0" smtClean="0">
              <a:latin typeface="Consolas" charset="0"/>
              <a:ea typeface="Consolas" charset="0"/>
              <a:cs typeface="Consolas" charset="0"/>
            </a:endParaRPr>
          </a:p>
          <a:p>
            <a:r>
              <a:rPr lang="en-US" sz="1200" u="sng" dirty="0"/>
              <a:t>Introducing Promises to node </a:t>
            </a:r>
            <a:r>
              <a:rPr lang="en-US" sz="1200" u="sng" dirty="0" smtClean="0"/>
              <a:t>core? </a:t>
            </a:r>
            <a:r>
              <a:rPr lang="en-US" sz="1200" dirty="0" smtClean="0"/>
              <a:t>- </a:t>
            </a:r>
            <a:r>
              <a:rPr lang="en-US" sz="1200" dirty="0" smtClean="0">
                <a:latin typeface="Consolas" charset="0"/>
                <a:ea typeface="Consolas" charset="0"/>
                <a:cs typeface="Consolas" charset="0"/>
                <a:hlinkClick r:id="rId4"/>
              </a:rPr>
              <a:t>https</a:t>
            </a:r>
            <a:r>
              <a:rPr lang="en-US" sz="1200" dirty="0">
                <a:latin typeface="Consolas" charset="0"/>
                <a:ea typeface="Consolas" charset="0"/>
                <a:cs typeface="Consolas" charset="0"/>
                <a:hlinkClick r:id="rId4"/>
              </a:rPr>
              <a:t>://</a:t>
            </a:r>
            <a:r>
              <a:rPr lang="en-US" sz="1200" dirty="0" err="1">
                <a:latin typeface="Consolas" charset="0"/>
                <a:ea typeface="Consolas" charset="0"/>
                <a:cs typeface="Consolas" charset="0"/>
                <a:hlinkClick r:id="rId4"/>
              </a:rPr>
              <a:t>github.com</a:t>
            </a:r>
            <a:r>
              <a:rPr lang="en-US" sz="1200" dirty="0">
                <a:latin typeface="Consolas" charset="0"/>
                <a:ea typeface="Consolas" charset="0"/>
                <a:cs typeface="Consolas" charset="0"/>
                <a:hlinkClick r:id="rId4"/>
              </a:rPr>
              <a:t>/</a:t>
            </a:r>
            <a:r>
              <a:rPr lang="en-US" sz="1200" dirty="0" err="1">
                <a:latin typeface="Consolas" charset="0"/>
                <a:ea typeface="Consolas" charset="0"/>
                <a:cs typeface="Consolas" charset="0"/>
                <a:hlinkClick r:id="rId4"/>
              </a:rPr>
              <a:t>nodejs</a:t>
            </a:r>
            <a:r>
              <a:rPr lang="en-US" sz="1200" dirty="0">
                <a:latin typeface="Consolas" charset="0"/>
                <a:ea typeface="Consolas" charset="0"/>
                <a:cs typeface="Consolas" charset="0"/>
                <a:hlinkClick r:id="rId4"/>
              </a:rPr>
              <a:t>/node/issues/4596</a:t>
            </a:r>
            <a:endParaRPr lang="en-US" sz="1200" dirty="0" smtClean="0">
              <a:latin typeface="Consolas" charset="0"/>
              <a:ea typeface="Consolas" charset="0"/>
              <a:cs typeface="Consolas" charset="0"/>
            </a:endParaRPr>
          </a:p>
        </p:txBody>
      </p:sp>
    </p:spTree>
    <p:extLst>
      <p:ext uri="{BB962C8B-B14F-4D97-AF65-F5344CB8AC3E}">
        <p14:creationId xmlns:p14="http://schemas.microsoft.com/office/powerpoint/2010/main" val="19024239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b="1" dirty="0" smtClean="0"/>
              <a:t>Promises </a:t>
            </a:r>
            <a:endParaRPr lang="en-US" sz="1000" dirty="0"/>
          </a:p>
        </p:txBody>
      </p:sp>
      <p:sp>
        <p:nvSpPr>
          <p:cNvPr id="499719" name="Rectangle 7"/>
          <p:cNvSpPr>
            <a:spLocks noGrp="1" noChangeArrowheads="1"/>
          </p:cNvSpPr>
          <p:nvPr>
            <p:ph idx="10"/>
          </p:nvPr>
        </p:nvSpPr>
        <p:spPr>
          <a:xfrm>
            <a:off x="4539108" y="1515209"/>
            <a:ext cx="3698429" cy="3394472"/>
          </a:xfrm>
          <a:ln/>
        </p:spPr>
        <p:style>
          <a:lnRef idx="1">
            <a:schemeClr val="accent6"/>
          </a:lnRef>
          <a:fillRef idx="2">
            <a:schemeClr val="accent6"/>
          </a:fillRef>
          <a:effectRef idx="1">
            <a:schemeClr val="accent6"/>
          </a:effectRef>
          <a:fontRef idx="minor">
            <a:schemeClr val="dk1"/>
          </a:fontRef>
        </p:style>
        <p:txBody>
          <a:bodyPr/>
          <a:lstStyle/>
          <a:p>
            <a:pPr marL="0" indent="0">
              <a:buNone/>
            </a:pPr>
            <a:r>
              <a:rPr lang="en-US" sz="800" dirty="0" smtClean="0">
                <a:solidFill>
                  <a:srgbClr val="4D4D4C"/>
                </a:solidFill>
                <a:latin typeface="Consolas" panose="020B0609020204030204" pitchFamily="49" charset="0"/>
              </a:rPr>
              <a:t>function </a:t>
            </a:r>
            <a:r>
              <a:rPr lang="en-US" sz="800" dirty="0" err="1" smtClean="0">
                <a:solidFill>
                  <a:schemeClr val="accent3"/>
                </a:solidFill>
                <a:latin typeface="Consolas" panose="020B0609020204030204" pitchFamily="49" charset="0"/>
              </a:rPr>
              <a:t>getData</a:t>
            </a:r>
            <a:r>
              <a:rPr lang="en-US" sz="800" dirty="0" smtClean="0">
                <a:solidFill>
                  <a:schemeClr val="accent3"/>
                </a:solidFill>
                <a:latin typeface="Consolas" panose="020B0609020204030204" pitchFamily="49" charset="0"/>
              </a:rPr>
              <a:t> </a:t>
            </a:r>
            <a:r>
              <a:rPr lang="en-US" sz="800" dirty="0" smtClean="0">
                <a:solidFill>
                  <a:srgbClr val="4D4D4C"/>
                </a:solidFill>
                <a:latin typeface="Consolas" panose="020B0609020204030204" pitchFamily="49" charset="0"/>
              </a:rPr>
              <a:t>() {</a:t>
            </a:r>
          </a:p>
          <a:p>
            <a:pPr marL="0" indent="0">
              <a:buNone/>
            </a:pPr>
            <a:r>
              <a:rPr lang="en-US" sz="800" dirty="0" smtClean="0">
                <a:solidFill>
                  <a:srgbClr val="4D4D4C"/>
                </a:solidFill>
                <a:latin typeface="Consolas" panose="020B0609020204030204" pitchFamily="49" charset="0"/>
              </a:rPr>
              <a:t>  return </a:t>
            </a:r>
            <a:r>
              <a:rPr lang="en-US" sz="800" dirty="0" smtClean="0">
                <a:solidFill>
                  <a:schemeClr val="accent1"/>
                </a:solidFill>
                <a:latin typeface="Consolas" panose="020B0609020204030204" pitchFamily="49" charset="0"/>
              </a:rPr>
              <a:t>new </a:t>
            </a:r>
            <a:r>
              <a:rPr lang="en-US" sz="800" dirty="0">
                <a:solidFill>
                  <a:schemeClr val="accent1"/>
                </a:solidFill>
                <a:latin typeface="Consolas" panose="020B0609020204030204" pitchFamily="49" charset="0"/>
              </a:rPr>
              <a:t>Promise</a:t>
            </a:r>
            <a:r>
              <a:rPr lang="en-US" sz="800" dirty="0">
                <a:solidFill>
                  <a:srgbClr val="4D4D4C"/>
                </a:solidFill>
                <a:latin typeface="Consolas" panose="020B0609020204030204" pitchFamily="49" charset="0"/>
              </a:rPr>
              <a:t>(function(resolve, reject) {</a:t>
            </a:r>
          </a:p>
          <a:p>
            <a:pPr marL="0" indent="0">
              <a:buNone/>
            </a:pPr>
            <a:r>
              <a:rPr lang="en-US" sz="800" dirty="0">
                <a:solidFill>
                  <a:srgbClr val="4D4D4C"/>
                </a:solidFill>
                <a:latin typeface="Consolas" panose="020B0609020204030204" pitchFamily="49" charset="0"/>
              </a:rPr>
              <a:t> </a:t>
            </a:r>
            <a:r>
              <a:rPr lang="en-US" sz="800" dirty="0" smtClean="0">
                <a:solidFill>
                  <a:srgbClr val="4D4D4C"/>
                </a:solidFill>
                <a:latin typeface="Consolas" panose="020B0609020204030204" pitchFamily="49" charset="0"/>
              </a:rPr>
              <a:t>   </a:t>
            </a:r>
            <a:r>
              <a:rPr lang="en-US" sz="800" dirty="0">
                <a:solidFill>
                  <a:srgbClr val="4D4D4C"/>
                </a:solidFill>
                <a:latin typeface="Consolas" panose="020B0609020204030204" pitchFamily="49" charset="0"/>
              </a:rPr>
              <a:t>// do a thing, possibly </a:t>
            </a:r>
            <a:r>
              <a:rPr lang="en-US" sz="800" dirty="0" err="1">
                <a:solidFill>
                  <a:srgbClr val="4D4D4C"/>
                </a:solidFill>
                <a:latin typeface="Consolas" panose="020B0609020204030204" pitchFamily="49" charset="0"/>
              </a:rPr>
              <a:t>async</a:t>
            </a:r>
            <a:r>
              <a:rPr lang="en-US" sz="800" dirty="0">
                <a:solidFill>
                  <a:srgbClr val="4D4D4C"/>
                </a:solidFill>
                <a:latin typeface="Consolas" panose="020B0609020204030204" pitchFamily="49" charset="0"/>
              </a:rPr>
              <a:t>, then…</a:t>
            </a:r>
          </a:p>
          <a:p>
            <a:pPr marL="0" indent="0">
              <a:buNone/>
            </a:pPr>
            <a:endParaRPr lang="en-US" sz="800" dirty="0">
              <a:solidFill>
                <a:srgbClr val="4D4D4C"/>
              </a:solidFill>
              <a:latin typeface="Consolas" panose="020B0609020204030204" pitchFamily="49" charset="0"/>
            </a:endParaRPr>
          </a:p>
          <a:p>
            <a:pPr marL="0" indent="0">
              <a:buNone/>
            </a:pPr>
            <a:r>
              <a:rPr lang="en-US" sz="800" dirty="0" smtClean="0">
                <a:solidFill>
                  <a:srgbClr val="4D4D4C"/>
                </a:solidFill>
                <a:latin typeface="Consolas" panose="020B0609020204030204" pitchFamily="49" charset="0"/>
              </a:rPr>
              <a:t>    </a:t>
            </a:r>
            <a:r>
              <a:rPr lang="en-US" sz="800" dirty="0">
                <a:solidFill>
                  <a:srgbClr val="4D4D4C"/>
                </a:solidFill>
                <a:latin typeface="Consolas" panose="020B0609020204030204" pitchFamily="49" charset="0"/>
              </a:rPr>
              <a:t>if (/* everything turned out fine */) {</a:t>
            </a:r>
          </a:p>
          <a:p>
            <a:pPr marL="0" indent="0">
              <a:buNone/>
            </a:pPr>
            <a:r>
              <a:rPr lang="en-US" sz="800" dirty="0" smtClean="0">
                <a:solidFill>
                  <a:srgbClr val="4D4D4C"/>
                </a:solidFill>
                <a:latin typeface="Consolas" panose="020B0609020204030204" pitchFamily="49" charset="0"/>
              </a:rPr>
              <a:t>     </a:t>
            </a:r>
            <a:r>
              <a:rPr lang="en-US" sz="800" dirty="0" smtClean="0">
                <a:solidFill>
                  <a:schemeClr val="accent1"/>
                </a:solidFill>
                <a:latin typeface="Consolas" panose="020B0609020204030204" pitchFamily="49" charset="0"/>
              </a:rPr>
              <a:t> </a:t>
            </a:r>
            <a:r>
              <a:rPr lang="en-US" sz="800" dirty="0">
                <a:solidFill>
                  <a:schemeClr val="accent1"/>
                </a:solidFill>
                <a:latin typeface="Consolas" panose="020B0609020204030204" pitchFamily="49" charset="0"/>
              </a:rPr>
              <a:t>resolve</a:t>
            </a:r>
            <a:r>
              <a:rPr lang="en-US" sz="800" dirty="0">
                <a:solidFill>
                  <a:srgbClr val="4D4D4C"/>
                </a:solidFill>
                <a:latin typeface="Consolas" panose="020B0609020204030204" pitchFamily="49" charset="0"/>
              </a:rPr>
              <a:t>("Stuff worked!");</a:t>
            </a:r>
          </a:p>
          <a:p>
            <a:pPr marL="0" indent="0">
              <a:buNone/>
            </a:pPr>
            <a:r>
              <a:rPr lang="en-US" sz="800" dirty="0" smtClean="0">
                <a:solidFill>
                  <a:srgbClr val="4D4D4C"/>
                </a:solidFill>
                <a:latin typeface="Consolas" panose="020B0609020204030204" pitchFamily="49" charset="0"/>
              </a:rPr>
              <a:t>    </a:t>
            </a:r>
            <a:r>
              <a:rPr lang="en-US" sz="800" dirty="0">
                <a:solidFill>
                  <a:srgbClr val="4D4D4C"/>
                </a:solidFill>
                <a:latin typeface="Consolas" panose="020B0609020204030204" pitchFamily="49" charset="0"/>
              </a:rPr>
              <a:t>}</a:t>
            </a:r>
          </a:p>
          <a:p>
            <a:pPr marL="0" indent="0">
              <a:buNone/>
            </a:pPr>
            <a:r>
              <a:rPr lang="en-US" sz="800" dirty="0" smtClean="0">
                <a:solidFill>
                  <a:srgbClr val="4D4D4C"/>
                </a:solidFill>
                <a:latin typeface="Consolas" panose="020B0609020204030204" pitchFamily="49" charset="0"/>
              </a:rPr>
              <a:t>    </a:t>
            </a:r>
            <a:r>
              <a:rPr lang="en-US" sz="800" dirty="0">
                <a:solidFill>
                  <a:srgbClr val="4D4D4C"/>
                </a:solidFill>
                <a:latin typeface="Consolas" panose="020B0609020204030204" pitchFamily="49" charset="0"/>
              </a:rPr>
              <a:t>else {</a:t>
            </a:r>
          </a:p>
          <a:p>
            <a:pPr marL="0" indent="0">
              <a:buNone/>
            </a:pPr>
            <a:r>
              <a:rPr lang="en-US" sz="800" dirty="0" smtClean="0">
                <a:solidFill>
                  <a:srgbClr val="4D4D4C"/>
                </a:solidFill>
                <a:latin typeface="Consolas" panose="020B0609020204030204" pitchFamily="49" charset="0"/>
              </a:rPr>
              <a:t>      </a:t>
            </a:r>
            <a:r>
              <a:rPr lang="en-US" sz="800" dirty="0">
                <a:solidFill>
                  <a:schemeClr val="accent1"/>
                </a:solidFill>
                <a:latin typeface="Consolas" panose="020B0609020204030204" pitchFamily="49" charset="0"/>
              </a:rPr>
              <a:t>reject</a:t>
            </a:r>
            <a:r>
              <a:rPr lang="en-US" sz="800" dirty="0">
                <a:solidFill>
                  <a:srgbClr val="4D4D4C"/>
                </a:solidFill>
                <a:latin typeface="Consolas" panose="020B0609020204030204" pitchFamily="49" charset="0"/>
              </a:rPr>
              <a:t>(Error("It broke"));</a:t>
            </a:r>
          </a:p>
          <a:p>
            <a:pPr marL="0" indent="0">
              <a:buNone/>
            </a:pPr>
            <a:r>
              <a:rPr lang="en-US" sz="800" dirty="0">
                <a:solidFill>
                  <a:srgbClr val="4D4D4C"/>
                </a:solidFill>
                <a:latin typeface="Consolas" panose="020B0609020204030204" pitchFamily="49" charset="0"/>
              </a:rPr>
              <a:t> </a:t>
            </a:r>
            <a:r>
              <a:rPr lang="en-US" sz="800" dirty="0" smtClean="0">
                <a:solidFill>
                  <a:srgbClr val="4D4D4C"/>
                </a:solidFill>
                <a:latin typeface="Consolas" panose="020B0609020204030204" pitchFamily="49" charset="0"/>
              </a:rPr>
              <a:t>   </a:t>
            </a:r>
            <a:r>
              <a:rPr lang="en-US" sz="800" dirty="0">
                <a:solidFill>
                  <a:srgbClr val="4D4D4C"/>
                </a:solidFill>
                <a:latin typeface="Consolas" panose="020B0609020204030204" pitchFamily="49" charset="0"/>
              </a:rPr>
              <a:t>}</a:t>
            </a:r>
          </a:p>
          <a:p>
            <a:pPr marL="0" indent="0">
              <a:buNone/>
            </a:pPr>
            <a:r>
              <a:rPr lang="en-US" sz="800" dirty="0" smtClean="0">
                <a:solidFill>
                  <a:srgbClr val="4D4D4C"/>
                </a:solidFill>
                <a:latin typeface="Consolas" panose="020B0609020204030204" pitchFamily="49" charset="0"/>
              </a:rPr>
              <a:t>  });</a:t>
            </a:r>
          </a:p>
          <a:p>
            <a:pPr marL="0" indent="0">
              <a:buNone/>
            </a:pPr>
            <a:r>
              <a:rPr lang="en-US" sz="800" dirty="0" smtClean="0">
                <a:solidFill>
                  <a:srgbClr val="4D4D4C"/>
                </a:solidFill>
                <a:latin typeface="Consolas" panose="020B0609020204030204" pitchFamily="49" charset="0"/>
              </a:rPr>
              <a:t>}</a:t>
            </a:r>
          </a:p>
          <a:p>
            <a:pPr marL="0" indent="0">
              <a:buNone/>
            </a:pPr>
            <a:endParaRPr lang="en-US" sz="800" dirty="0">
              <a:solidFill>
                <a:srgbClr val="4D4D4C"/>
              </a:solidFill>
              <a:latin typeface="Consolas" panose="020B0609020204030204" pitchFamily="49" charset="0"/>
            </a:endParaRPr>
          </a:p>
          <a:p>
            <a:pPr marL="0" indent="0">
              <a:buNone/>
            </a:pPr>
            <a:r>
              <a:rPr lang="en-US" sz="800" dirty="0" err="1" smtClean="0">
                <a:solidFill>
                  <a:srgbClr val="002060"/>
                </a:solidFill>
                <a:latin typeface="Consolas" panose="020B0609020204030204" pitchFamily="49" charset="0"/>
              </a:rPr>
              <a:t>getData</a:t>
            </a:r>
            <a:r>
              <a:rPr lang="en-US" sz="800" dirty="0" smtClean="0">
                <a:solidFill>
                  <a:schemeClr val="tx1"/>
                </a:solidFill>
                <a:latin typeface="Consolas" panose="020B0609020204030204" pitchFamily="49" charset="0"/>
              </a:rPr>
              <a:t>()</a:t>
            </a:r>
          </a:p>
          <a:p>
            <a:pPr marL="0" indent="0">
              <a:buNone/>
            </a:pPr>
            <a:r>
              <a:rPr lang="en-US" sz="800" dirty="0" smtClean="0">
                <a:solidFill>
                  <a:srgbClr val="4D4D4C"/>
                </a:solidFill>
                <a:latin typeface="Consolas" panose="020B0609020204030204" pitchFamily="49" charset="0"/>
              </a:rPr>
              <a:t>  .</a:t>
            </a:r>
            <a:r>
              <a:rPr lang="en-US" sz="800" dirty="0" smtClean="0">
                <a:solidFill>
                  <a:schemeClr val="accent1"/>
                </a:solidFill>
                <a:latin typeface="Consolas" panose="020B0609020204030204" pitchFamily="49" charset="0"/>
              </a:rPr>
              <a:t>then</a:t>
            </a:r>
            <a:r>
              <a:rPr lang="en-US" sz="800" dirty="0" smtClean="0">
                <a:solidFill>
                  <a:srgbClr val="4D4D4C"/>
                </a:solidFill>
                <a:latin typeface="Consolas" panose="020B0609020204030204" pitchFamily="49" charset="0"/>
              </a:rPr>
              <a:t>(</a:t>
            </a:r>
            <a:r>
              <a:rPr lang="en-US" sz="800" dirty="0" err="1" smtClean="0">
                <a:solidFill>
                  <a:srgbClr val="002060"/>
                </a:solidFill>
                <a:latin typeface="Consolas" panose="020B0609020204030204" pitchFamily="49" charset="0"/>
              </a:rPr>
              <a:t>getMoreData</a:t>
            </a:r>
            <a:r>
              <a:rPr lang="en-US" sz="800" dirty="0" smtClean="0">
                <a:solidFill>
                  <a:srgbClr val="4D4D4C"/>
                </a:solidFill>
                <a:latin typeface="Consolas" panose="020B0609020204030204" pitchFamily="49" charset="0"/>
              </a:rPr>
              <a:t>)</a:t>
            </a:r>
          </a:p>
          <a:p>
            <a:pPr marL="0" indent="0">
              <a:buNone/>
            </a:pPr>
            <a:r>
              <a:rPr lang="en-US" sz="800" dirty="0">
                <a:solidFill>
                  <a:srgbClr val="4D4D4C"/>
                </a:solidFill>
                <a:latin typeface="Consolas" panose="020B0609020204030204" pitchFamily="49" charset="0"/>
              </a:rPr>
              <a:t> </a:t>
            </a:r>
            <a:r>
              <a:rPr lang="en-US" sz="800" dirty="0" smtClean="0">
                <a:solidFill>
                  <a:srgbClr val="4D4D4C"/>
                </a:solidFill>
                <a:latin typeface="Consolas" panose="020B0609020204030204" pitchFamily="49" charset="0"/>
              </a:rPr>
              <a:t> .</a:t>
            </a:r>
            <a:r>
              <a:rPr lang="en-US" sz="800" dirty="0" smtClean="0">
                <a:solidFill>
                  <a:schemeClr val="accent1"/>
                </a:solidFill>
                <a:latin typeface="Consolas" panose="020B0609020204030204" pitchFamily="49" charset="0"/>
              </a:rPr>
              <a:t>then</a:t>
            </a:r>
            <a:r>
              <a:rPr lang="en-US" sz="800" dirty="0" smtClean="0">
                <a:solidFill>
                  <a:srgbClr val="4D4D4C"/>
                </a:solidFill>
                <a:latin typeface="Consolas" panose="020B0609020204030204" pitchFamily="49" charset="0"/>
              </a:rPr>
              <a:t>(</a:t>
            </a:r>
            <a:r>
              <a:rPr lang="en-US" sz="800" dirty="0" err="1" smtClean="0">
                <a:solidFill>
                  <a:srgbClr val="002060"/>
                </a:solidFill>
                <a:latin typeface="Consolas" panose="020B0609020204030204" pitchFamily="49" charset="0"/>
              </a:rPr>
              <a:t>doSomethingElse</a:t>
            </a:r>
            <a:r>
              <a:rPr lang="en-US" sz="800" dirty="0" smtClean="0">
                <a:solidFill>
                  <a:srgbClr val="4D4D4C"/>
                </a:solidFill>
                <a:latin typeface="Consolas" panose="020B0609020204030204" pitchFamily="49" charset="0"/>
              </a:rPr>
              <a:t>)</a:t>
            </a:r>
          </a:p>
          <a:p>
            <a:pPr marL="0" indent="0">
              <a:buNone/>
            </a:pPr>
            <a:r>
              <a:rPr lang="en-US" sz="800" dirty="0">
                <a:solidFill>
                  <a:srgbClr val="4D4D4C"/>
                </a:solidFill>
                <a:latin typeface="Consolas" panose="020B0609020204030204" pitchFamily="49" charset="0"/>
              </a:rPr>
              <a:t> </a:t>
            </a:r>
            <a:r>
              <a:rPr lang="en-US" sz="800" dirty="0" smtClean="0">
                <a:solidFill>
                  <a:srgbClr val="4D4D4C"/>
                </a:solidFill>
                <a:latin typeface="Consolas" panose="020B0609020204030204" pitchFamily="49" charset="0"/>
              </a:rPr>
              <a:t> .</a:t>
            </a:r>
            <a:r>
              <a:rPr lang="en-US" sz="800" dirty="0" smtClean="0">
                <a:solidFill>
                  <a:schemeClr val="accent1"/>
                </a:solidFill>
                <a:latin typeface="Consolas" panose="020B0609020204030204" pitchFamily="49" charset="0"/>
              </a:rPr>
              <a:t>catch</a:t>
            </a:r>
            <a:r>
              <a:rPr lang="en-US" sz="800" dirty="0" smtClean="0">
                <a:solidFill>
                  <a:srgbClr val="4D4D4C"/>
                </a:solidFill>
                <a:latin typeface="Consolas" panose="020B0609020204030204" pitchFamily="49" charset="0"/>
              </a:rPr>
              <a:t>(</a:t>
            </a:r>
            <a:r>
              <a:rPr lang="en-US" sz="800" dirty="0" err="1" smtClean="0">
                <a:solidFill>
                  <a:srgbClr val="002060"/>
                </a:solidFill>
                <a:latin typeface="Consolas" panose="020B0609020204030204" pitchFamily="49" charset="0"/>
              </a:rPr>
              <a:t>handleError</a:t>
            </a:r>
            <a:r>
              <a:rPr lang="en-US" sz="800" dirty="0" smtClean="0">
                <a:solidFill>
                  <a:srgbClr val="4D4D4C"/>
                </a:solidFill>
                <a:latin typeface="Consolas" panose="020B0609020204030204" pitchFamily="49" charset="0"/>
              </a:rPr>
              <a:t>);</a:t>
            </a:r>
            <a:endParaRPr lang="en-US" sz="800" dirty="0">
              <a:solidFill>
                <a:srgbClr val="4D4D4C"/>
              </a:solidFill>
              <a:latin typeface="Consolas" panose="020B0609020204030204" pitchFamily="49" charset="0"/>
            </a:endParaRPr>
          </a:p>
        </p:txBody>
      </p:sp>
      <p:sp>
        <p:nvSpPr>
          <p:cNvPr id="2" name="Slide Number Placeholder 1"/>
          <p:cNvSpPr>
            <a:spLocks noGrp="1"/>
          </p:cNvSpPr>
          <p:nvPr>
            <p:ph type="sldNum" sz="quarter" idx="4"/>
          </p:nvPr>
        </p:nvSpPr>
        <p:spPr/>
        <p:txBody>
          <a:bodyPr/>
          <a:lstStyle/>
          <a:p>
            <a:fld id="{A86557AE-D911-0F4C-AC53-EAE0FE81A38E}" type="slidenum">
              <a:rPr lang="en-US" smtClean="0"/>
              <a:pPr/>
              <a:t>45</a:t>
            </a:fld>
            <a:endParaRPr lang="en-US" dirty="0"/>
          </a:p>
        </p:txBody>
      </p:sp>
      <p:sp>
        <p:nvSpPr>
          <p:cNvPr id="9" name="Rectangle 7"/>
          <p:cNvSpPr txBox="1">
            <a:spLocks noChangeArrowheads="1"/>
          </p:cNvSpPr>
          <p:nvPr/>
        </p:nvSpPr>
        <p:spPr bwMode="auto">
          <a:xfrm>
            <a:off x="457200" y="1515209"/>
            <a:ext cx="3496430" cy="339447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800" kern="0" dirty="0" smtClean="0">
                <a:solidFill>
                  <a:srgbClr val="4D4D4C"/>
                </a:solidFill>
                <a:latin typeface="Consolas" panose="020B0609020204030204" pitchFamily="49" charset="0"/>
              </a:rPr>
              <a:t>function </a:t>
            </a:r>
            <a:r>
              <a:rPr lang="en-US" sz="800" kern="0" dirty="0" err="1" smtClean="0">
                <a:solidFill>
                  <a:schemeClr val="accent3"/>
                </a:solidFill>
                <a:latin typeface="Consolas" panose="020B0609020204030204" pitchFamily="49" charset="0"/>
              </a:rPr>
              <a:t>getMoreData</a:t>
            </a:r>
            <a:r>
              <a:rPr lang="en-US" sz="800" kern="0" dirty="0" smtClean="0">
                <a:solidFill>
                  <a:schemeClr val="accent3"/>
                </a:solidFill>
                <a:latin typeface="Consolas" panose="020B0609020204030204" pitchFamily="49" charset="0"/>
              </a:rPr>
              <a:t> </a:t>
            </a:r>
            <a:r>
              <a:rPr lang="en-US" sz="800" kern="0" dirty="0" smtClean="0">
                <a:solidFill>
                  <a:srgbClr val="4D4D4C"/>
                </a:solidFill>
                <a:latin typeface="Consolas" panose="020B0609020204030204" pitchFamily="49" charset="0"/>
              </a:rPr>
              <a:t>(res) {</a:t>
            </a:r>
          </a:p>
          <a:p>
            <a:pPr marL="0" indent="0">
              <a:buFontTx/>
              <a:buNone/>
            </a:pPr>
            <a:r>
              <a:rPr lang="en-US" sz="800" kern="0" dirty="0" smtClean="0">
                <a:solidFill>
                  <a:srgbClr val="4D4D4C"/>
                </a:solidFill>
                <a:latin typeface="Consolas" panose="020B0609020204030204" pitchFamily="49" charset="0"/>
              </a:rPr>
              <a:t>  return </a:t>
            </a:r>
            <a:r>
              <a:rPr lang="en-US" sz="800" kern="0" dirty="0" smtClean="0">
                <a:solidFill>
                  <a:schemeClr val="accent1"/>
                </a:solidFill>
                <a:latin typeface="Consolas" panose="020B0609020204030204" pitchFamily="49" charset="0"/>
              </a:rPr>
              <a:t>new Promise</a:t>
            </a:r>
            <a:r>
              <a:rPr lang="en-US" sz="800" kern="0" dirty="0" smtClean="0">
                <a:solidFill>
                  <a:srgbClr val="4D4D4C"/>
                </a:solidFill>
                <a:latin typeface="Consolas" panose="020B0609020204030204" pitchFamily="49" charset="0"/>
              </a:rPr>
              <a:t>(</a:t>
            </a:r>
            <a:r>
              <a:rPr lang="en-US" sz="800" kern="0" dirty="0" smtClean="0">
                <a:solidFill>
                  <a:srgbClr val="002060"/>
                </a:solidFill>
                <a:latin typeface="Consolas" panose="020B0609020204030204" pitchFamily="49" charset="0"/>
              </a:rPr>
              <a:t>function </a:t>
            </a:r>
            <a:r>
              <a:rPr lang="en-US" sz="800" kern="0" dirty="0" smtClean="0">
                <a:solidFill>
                  <a:srgbClr val="4D4D4C"/>
                </a:solidFill>
                <a:latin typeface="Consolas" panose="020B0609020204030204" pitchFamily="49" charset="0"/>
              </a:rPr>
              <a:t>(resolve, reject) {</a:t>
            </a:r>
          </a:p>
          <a:p>
            <a:pPr marL="0" indent="0">
              <a:buFontTx/>
              <a:buNone/>
            </a:pPr>
            <a:r>
              <a:rPr lang="en-US" sz="800" kern="0" dirty="0" smtClean="0">
                <a:solidFill>
                  <a:srgbClr val="4D4D4C"/>
                </a:solidFill>
                <a:latin typeface="Consolas" panose="020B0609020204030204" pitchFamily="49" charset="0"/>
              </a:rPr>
              <a:t>    …</a:t>
            </a:r>
          </a:p>
          <a:p>
            <a:pPr marL="0" indent="0">
              <a:buFontTx/>
              <a:buNone/>
            </a:pPr>
            <a:r>
              <a:rPr lang="en-US" sz="800" kern="0" dirty="0" smtClean="0">
                <a:solidFill>
                  <a:srgbClr val="4D4D4C"/>
                </a:solidFill>
                <a:latin typeface="Consolas" panose="020B0609020204030204" pitchFamily="49" charset="0"/>
              </a:rPr>
              <a:t>  });</a:t>
            </a:r>
          </a:p>
          <a:p>
            <a:pPr marL="0" indent="0">
              <a:buFontTx/>
              <a:buNone/>
            </a:pPr>
            <a:r>
              <a:rPr lang="en-US" sz="800" kern="0" dirty="0" smtClean="0">
                <a:solidFill>
                  <a:srgbClr val="4D4D4C"/>
                </a:solidFill>
                <a:latin typeface="Consolas" panose="020B0609020204030204" pitchFamily="49" charset="0"/>
              </a:rPr>
              <a:t>}</a:t>
            </a:r>
          </a:p>
          <a:p>
            <a:pPr marL="0" indent="0">
              <a:buFontTx/>
              <a:buNone/>
            </a:pPr>
            <a:endParaRPr lang="en-US" sz="800" kern="0" dirty="0" smtClean="0">
              <a:solidFill>
                <a:srgbClr val="4D4D4C"/>
              </a:solidFill>
              <a:latin typeface="Consolas" panose="020B0609020204030204" pitchFamily="49" charset="0"/>
            </a:endParaRPr>
          </a:p>
          <a:p>
            <a:pPr marL="0" indent="0">
              <a:buFontTx/>
              <a:buNone/>
            </a:pPr>
            <a:r>
              <a:rPr lang="en-US" sz="800" kern="0" dirty="0">
                <a:solidFill>
                  <a:srgbClr val="4D4D4C"/>
                </a:solidFill>
                <a:latin typeface="Consolas" panose="020B0609020204030204" pitchFamily="49" charset="0"/>
              </a:rPr>
              <a:t>function </a:t>
            </a:r>
            <a:r>
              <a:rPr lang="en-US" sz="800" kern="0" dirty="0" err="1" smtClean="0">
                <a:solidFill>
                  <a:schemeClr val="accent3"/>
                </a:solidFill>
                <a:latin typeface="Consolas" panose="020B0609020204030204" pitchFamily="49" charset="0"/>
              </a:rPr>
              <a:t>doSomethingElse</a:t>
            </a:r>
            <a:r>
              <a:rPr lang="en-US" sz="800" kern="0" dirty="0" smtClean="0">
                <a:solidFill>
                  <a:schemeClr val="accent3"/>
                </a:solidFill>
                <a:latin typeface="Consolas" panose="020B0609020204030204" pitchFamily="49" charset="0"/>
              </a:rPr>
              <a:t> </a:t>
            </a:r>
            <a:r>
              <a:rPr lang="en-US" sz="800" kern="0" dirty="0" smtClean="0">
                <a:solidFill>
                  <a:srgbClr val="4D4D4C"/>
                </a:solidFill>
                <a:latin typeface="Consolas" panose="020B0609020204030204" pitchFamily="49" charset="0"/>
              </a:rPr>
              <a:t>(res) </a:t>
            </a:r>
            <a:r>
              <a:rPr lang="en-US" sz="800" kern="0" dirty="0">
                <a:solidFill>
                  <a:srgbClr val="4D4D4C"/>
                </a:solidFill>
                <a:latin typeface="Consolas" panose="020B0609020204030204" pitchFamily="49" charset="0"/>
              </a:rPr>
              <a:t>{</a:t>
            </a:r>
          </a:p>
          <a:p>
            <a:pPr marL="0" indent="0">
              <a:buFontTx/>
              <a:buNone/>
            </a:pPr>
            <a:r>
              <a:rPr lang="en-US" sz="800" kern="0" dirty="0">
                <a:solidFill>
                  <a:srgbClr val="4D4D4C"/>
                </a:solidFill>
                <a:latin typeface="Consolas" panose="020B0609020204030204" pitchFamily="49" charset="0"/>
              </a:rPr>
              <a:t>  return </a:t>
            </a:r>
            <a:r>
              <a:rPr lang="en-US" sz="800" kern="0" dirty="0">
                <a:solidFill>
                  <a:schemeClr val="accent1"/>
                </a:solidFill>
                <a:latin typeface="Consolas" panose="020B0609020204030204" pitchFamily="49" charset="0"/>
              </a:rPr>
              <a:t>new</a:t>
            </a:r>
            <a:r>
              <a:rPr lang="en-US" sz="800" kern="0" dirty="0">
                <a:solidFill>
                  <a:srgbClr val="4D4D4C"/>
                </a:solidFill>
                <a:latin typeface="Consolas" panose="020B0609020204030204" pitchFamily="49" charset="0"/>
              </a:rPr>
              <a:t> </a:t>
            </a:r>
            <a:r>
              <a:rPr lang="en-US" sz="800" kern="0" dirty="0" smtClean="0">
                <a:solidFill>
                  <a:schemeClr val="accent1"/>
                </a:solidFill>
                <a:latin typeface="Consolas" panose="020B0609020204030204" pitchFamily="49" charset="0"/>
              </a:rPr>
              <a:t>Promise</a:t>
            </a:r>
            <a:r>
              <a:rPr lang="en-US" sz="800" kern="0" dirty="0" smtClean="0">
                <a:solidFill>
                  <a:srgbClr val="4D4D4C"/>
                </a:solidFill>
                <a:latin typeface="Consolas" panose="020B0609020204030204" pitchFamily="49" charset="0"/>
              </a:rPr>
              <a:t>(</a:t>
            </a:r>
            <a:r>
              <a:rPr lang="en-US" sz="800" kern="0" dirty="0" smtClean="0">
                <a:solidFill>
                  <a:srgbClr val="002060"/>
                </a:solidFill>
                <a:latin typeface="Consolas" panose="020B0609020204030204" pitchFamily="49" charset="0"/>
              </a:rPr>
              <a:t>function </a:t>
            </a:r>
            <a:r>
              <a:rPr lang="en-US" sz="800" kern="0" dirty="0" smtClean="0">
                <a:solidFill>
                  <a:srgbClr val="4D4D4C"/>
                </a:solidFill>
                <a:latin typeface="Consolas" panose="020B0609020204030204" pitchFamily="49" charset="0"/>
              </a:rPr>
              <a:t>(</a:t>
            </a:r>
            <a:r>
              <a:rPr lang="en-US" sz="800" kern="0" dirty="0">
                <a:solidFill>
                  <a:srgbClr val="4D4D4C"/>
                </a:solidFill>
                <a:latin typeface="Consolas" panose="020B0609020204030204" pitchFamily="49" charset="0"/>
              </a:rPr>
              <a:t>resolve, reject) {</a:t>
            </a:r>
          </a:p>
          <a:p>
            <a:pPr marL="0" indent="0">
              <a:buFontTx/>
              <a:buNone/>
            </a:pPr>
            <a:r>
              <a:rPr lang="en-US" sz="800" kern="0" dirty="0">
                <a:solidFill>
                  <a:srgbClr val="4D4D4C"/>
                </a:solidFill>
                <a:latin typeface="Consolas" panose="020B0609020204030204" pitchFamily="49" charset="0"/>
              </a:rPr>
              <a:t>    …</a:t>
            </a:r>
          </a:p>
          <a:p>
            <a:pPr marL="0" indent="0">
              <a:buFontTx/>
              <a:buNone/>
            </a:pPr>
            <a:r>
              <a:rPr lang="en-US" sz="800" kern="0" dirty="0">
                <a:solidFill>
                  <a:srgbClr val="4D4D4C"/>
                </a:solidFill>
                <a:latin typeface="Consolas" panose="020B0609020204030204" pitchFamily="49" charset="0"/>
              </a:rPr>
              <a:t>  });</a:t>
            </a:r>
          </a:p>
          <a:p>
            <a:pPr marL="0" indent="0">
              <a:buFontTx/>
              <a:buNone/>
            </a:pPr>
            <a:r>
              <a:rPr lang="en-US" sz="800" kern="0" dirty="0" smtClean="0">
                <a:solidFill>
                  <a:srgbClr val="4D4D4C"/>
                </a:solidFill>
                <a:latin typeface="Consolas" panose="020B0609020204030204" pitchFamily="49" charset="0"/>
              </a:rPr>
              <a:t>}</a:t>
            </a:r>
          </a:p>
          <a:p>
            <a:pPr marL="0" indent="0">
              <a:buFontTx/>
              <a:buNone/>
            </a:pPr>
            <a:endParaRPr lang="en-US" sz="800" kern="0" dirty="0">
              <a:solidFill>
                <a:srgbClr val="4D4D4C"/>
              </a:solidFill>
              <a:latin typeface="Consolas" panose="020B0609020204030204" pitchFamily="49" charset="0"/>
            </a:endParaRPr>
          </a:p>
          <a:p>
            <a:pPr marL="0" indent="0">
              <a:buFontTx/>
              <a:buNone/>
            </a:pPr>
            <a:r>
              <a:rPr lang="en-US" sz="800" kern="0" dirty="0">
                <a:solidFill>
                  <a:srgbClr val="4D4D4C"/>
                </a:solidFill>
                <a:latin typeface="Consolas" panose="020B0609020204030204" pitchFamily="49" charset="0"/>
              </a:rPr>
              <a:t>function </a:t>
            </a:r>
            <a:r>
              <a:rPr lang="en-US" sz="800" dirty="0" err="1">
                <a:solidFill>
                  <a:schemeClr val="accent3"/>
                </a:solidFill>
                <a:latin typeface="Consolas" panose="020B0609020204030204" pitchFamily="49" charset="0"/>
              </a:rPr>
              <a:t>handleError</a:t>
            </a:r>
            <a:r>
              <a:rPr lang="en-US" sz="800" dirty="0">
                <a:solidFill>
                  <a:schemeClr val="accent3"/>
                </a:solidFill>
                <a:latin typeface="Consolas" panose="020B0609020204030204" pitchFamily="49" charset="0"/>
              </a:rPr>
              <a:t> </a:t>
            </a:r>
            <a:r>
              <a:rPr lang="en-US" sz="800" kern="0" dirty="0" smtClean="0">
                <a:solidFill>
                  <a:srgbClr val="4D4D4C"/>
                </a:solidFill>
                <a:latin typeface="Consolas" panose="020B0609020204030204" pitchFamily="49" charset="0"/>
              </a:rPr>
              <a:t>(err) {</a:t>
            </a:r>
          </a:p>
          <a:p>
            <a:pPr marL="0" indent="0">
              <a:buFontTx/>
              <a:buNone/>
            </a:pPr>
            <a:r>
              <a:rPr lang="en-US" sz="800" kern="0" dirty="0">
                <a:solidFill>
                  <a:srgbClr val="4D4D4C"/>
                </a:solidFill>
                <a:latin typeface="Consolas" panose="020B0609020204030204" pitchFamily="49" charset="0"/>
              </a:rPr>
              <a:t> </a:t>
            </a:r>
            <a:r>
              <a:rPr lang="en-US" sz="800" kern="0" dirty="0" smtClean="0">
                <a:solidFill>
                  <a:srgbClr val="4D4D4C"/>
                </a:solidFill>
                <a:latin typeface="Consolas" panose="020B0609020204030204" pitchFamily="49" charset="0"/>
              </a:rPr>
              <a:t> console.log(err);</a:t>
            </a:r>
            <a:endParaRPr lang="en-US" sz="800" kern="0" dirty="0">
              <a:solidFill>
                <a:srgbClr val="4D4D4C"/>
              </a:solidFill>
              <a:latin typeface="Consolas" panose="020B0609020204030204" pitchFamily="49" charset="0"/>
            </a:endParaRPr>
          </a:p>
          <a:p>
            <a:pPr marL="0" indent="0">
              <a:buFontTx/>
              <a:buNone/>
            </a:pPr>
            <a:r>
              <a:rPr lang="en-US" sz="800" kern="0" dirty="0" smtClean="0">
                <a:solidFill>
                  <a:srgbClr val="4D4D4C"/>
                </a:solidFill>
                <a:latin typeface="Consolas" panose="020B0609020204030204" pitchFamily="49" charset="0"/>
              </a:rPr>
              <a:t>}</a:t>
            </a:r>
            <a:endParaRPr lang="en-US" sz="800" kern="0" dirty="0">
              <a:solidFill>
                <a:srgbClr val="4D4D4C"/>
              </a:solidFill>
              <a:latin typeface="Consolas" panose="020B0609020204030204" pitchFamily="49" charset="0"/>
            </a:endParaRPr>
          </a:p>
          <a:p>
            <a:pPr marL="0" indent="0">
              <a:buFontTx/>
              <a:buNone/>
            </a:pPr>
            <a:endParaRPr lang="en-US" sz="800" kern="0" dirty="0">
              <a:solidFill>
                <a:srgbClr val="4D4D4C"/>
              </a:solidFill>
              <a:latin typeface="Consolas" panose="020B0609020204030204" pitchFamily="49" charset="0"/>
            </a:endParaRPr>
          </a:p>
        </p:txBody>
      </p:sp>
      <p:sp>
        <p:nvSpPr>
          <p:cNvPr id="3" name="Down Arrow 2"/>
          <p:cNvSpPr/>
          <p:nvPr/>
        </p:nvSpPr>
        <p:spPr bwMode="auto">
          <a:xfrm>
            <a:off x="2023533" y="4995333"/>
            <a:ext cx="237067" cy="84667"/>
          </a:xfrm>
          <a:prstGeom prst="downArrow">
            <a:avLst/>
          </a:prstGeom>
          <a:solidFill>
            <a:schemeClr val="accent2"/>
          </a:solidFill>
          <a:ln w="12700" cap="sq" algn="ctr">
            <a:solidFill>
              <a:schemeClr val="tx2"/>
            </a:solidFill>
            <a:miter lim="800000"/>
            <a:headEnd/>
            <a:tailEnd/>
          </a:ln>
          <a:effectLst/>
        </p:spPr>
        <p:txBody>
          <a:bodyPr wrap="none" rtlCol="0" anchor="ctr"/>
          <a:lstStyle/>
          <a:p>
            <a:pPr algn="ctr"/>
            <a:endParaRPr lang="en-US" b="1" dirty="0" smtClean="0">
              <a:solidFill>
                <a:schemeClr val="bg1"/>
              </a:solidFill>
              <a:latin typeface="+mn-lt"/>
            </a:endParaRPr>
          </a:p>
        </p:txBody>
      </p:sp>
      <p:sp>
        <p:nvSpPr>
          <p:cNvPr id="7" name="Down Arrow 6"/>
          <p:cNvSpPr/>
          <p:nvPr/>
        </p:nvSpPr>
        <p:spPr bwMode="auto">
          <a:xfrm>
            <a:off x="6223000" y="1354666"/>
            <a:ext cx="237067" cy="84667"/>
          </a:xfrm>
          <a:prstGeom prst="downArrow">
            <a:avLst/>
          </a:prstGeom>
          <a:solidFill>
            <a:schemeClr val="accent2"/>
          </a:solidFill>
          <a:ln w="12700" cap="sq" algn="ctr">
            <a:solidFill>
              <a:schemeClr val="tx2"/>
            </a:solidFill>
            <a:miter lim="800000"/>
            <a:headEnd/>
            <a:tailEnd/>
          </a:ln>
          <a:effectLst/>
        </p:spPr>
        <p:txBody>
          <a:bodyPr wrap="none" rtlCol="0" anchor="ctr"/>
          <a:lstStyle/>
          <a:p>
            <a:pPr algn="ctr"/>
            <a:endParaRPr lang="en-US" b="1" dirty="0" smtClean="0">
              <a:solidFill>
                <a:schemeClr val="bg1"/>
              </a:solidFill>
              <a:latin typeface="+mn-lt"/>
            </a:endParaRPr>
          </a:p>
        </p:txBody>
      </p:sp>
    </p:spTree>
    <p:extLst>
      <p:ext uri="{BB962C8B-B14F-4D97-AF65-F5344CB8AC3E}">
        <p14:creationId xmlns:p14="http://schemas.microsoft.com/office/powerpoint/2010/main" val="164840933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46</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7" name="TextBox 6"/>
          <p:cNvSpPr txBox="1"/>
          <p:nvPr/>
        </p:nvSpPr>
        <p:spPr>
          <a:xfrm>
            <a:off x="763609" y="177802"/>
            <a:ext cx="3293532"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solidFill>
                  <a:srgbClr val="FF0000"/>
                </a:solidFill>
                <a:latin typeface="+mn-lt"/>
              </a:rPr>
              <a:t>Pros</a:t>
            </a:r>
          </a:p>
        </p:txBody>
      </p:sp>
      <p:sp>
        <p:nvSpPr>
          <p:cNvPr id="9" name="Rectangle 7"/>
          <p:cNvSpPr txBox="1">
            <a:spLocks noChangeArrowheads="1"/>
          </p:cNvSpPr>
          <p:nvPr/>
        </p:nvSpPr>
        <p:spPr bwMode="auto">
          <a:xfrm>
            <a:off x="763609" y="784199"/>
            <a:ext cx="3293533" cy="1473809"/>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endParaRPr lang="en-US" sz="1200" kern="0" dirty="0" smtClean="0"/>
          </a:p>
          <a:p>
            <a:r>
              <a:rPr lang="en-US" sz="1200" dirty="0"/>
              <a:t>They are like a standard asynchronous interface.</a:t>
            </a:r>
          </a:p>
          <a:p>
            <a:r>
              <a:rPr lang="en-US" sz="1200" dirty="0"/>
              <a:t>Native support from node v4.0.0.</a:t>
            </a:r>
          </a:p>
          <a:p>
            <a:r>
              <a:rPr lang="en-US" sz="1200" dirty="0"/>
              <a:t>Making error handling simpler(in some cases).</a:t>
            </a:r>
          </a:p>
        </p:txBody>
      </p:sp>
      <p:sp>
        <p:nvSpPr>
          <p:cNvPr id="10" name="TextBox 9"/>
          <p:cNvSpPr txBox="1"/>
          <p:nvPr/>
        </p:nvSpPr>
        <p:spPr>
          <a:xfrm>
            <a:off x="4988675" y="177801"/>
            <a:ext cx="3291725"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solidFill>
                  <a:srgbClr val="FF0000"/>
                </a:solidFill>
                <a:latin typeface="+mn-lt"/>
              </a:rPr>
              <a:t>Cons</a:t>
            </a:r>
          </a:p>
        </p:txBody>
      </p:sp>
      <p:sp>
        <p:nvSpPr>
          <p:cNvPr id="11" name="Rectangle 7"/>
          <p:cNvSpPr txBox="1">
            <a:spLocks noChangeArrowheads="1"/>
          </p:cNvSpPr>
          <p:nvPr/>
        </p:nvSpPr>
        <p:spPr bwMode="auto">
          <a:xfrm>
            <a:off x="4988675" y="784199"/>
            <a:ext cx="3291725" cy="1473809"/>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endParaRPr lang="en-US" sz="1200" dirty="0" smtClean="0"/>
          </a:p>
          <a:p>
            <a:r>
              <a:rPr lang="en-US" sz="1200" dirty="0" smtClean="0"/>
              <a:t>Slower </a:t>
            </a:r>
            <a:r>
              <a:rPr lang="en-US" sz="1200" smtClean="0"/>
              <a:t>than callbacks.</a:t>
            </a:r>
            <a:endParaRPr lang="en-US" sz="1200" dirty="0" smtClean="0"/>
          </a:p>
          <a:p>
            <a:r>
              <a:rPr lang="en-US" sz="1200" dirty="0" smtClean="0"/>
              <a:t>Compatibility issues.</a:t>
            </a:r>
          </a:p>
          <a:p>
            <a:r>
              <a:rPr lang="en-US" sz="1200" dirty="0" smtClean="0"/>
              <a:t>Sometimes they are not </a:t>
            </a:r>
            <a:r>
              <a:rPr lang="en-US" sz="1200" dirty="0"/>
              <a:t>a good abstraction, like event and stream APIs.</a:t>
            </a:r>
          </a:p>
        </p:txBody>
      </p:sp>
    </p:spTree>
    <p:extLst>
      <p:ext uri="{BB962C8B-B14F-4D97-AF65-F5344CB8AC3E}">
        <p14:creationId xmlns:p14="http://schemas.microsoft.com/office/powerpoint/2010/main" val="701610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47</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4" name="TextBox 3"/>
          <p:cNvSpPr txBox="1"/>
          <p:nvPr/>
        </p:nvSpPr>
        <p:spPr>
          <a:xfrm>
            <a:off x="289046" y="400193"/>
            <a:ext cx="4021184" cy="4154984"/>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indent="0">
              <a:buFontTx/>
              <a:buNone/>
            </a:pPr>
            <a:endParaRPr lang="en-US" sz="800" kern="0" dirty="0" smtClean="0">
              <a:solidFill>
                <a:srgbClr val="002060"/>
              </a:solidFill>
              <a:latin typeface="Consolas" panose="020B0609020204030204" pitchFamily="49" charset="0"/>
            </a:endParaRPr>
          </a:p>
          <a:p>
            <a:pPr marL="0" indent="0">
              <a:buFontTx/>
              <a:buNone/>
            </a:pPr>
            <a:r>
              <a:rPr lang="en-US" sz="800" kern="0" dirty="0" smtClean="0">
                <a:solidFill>
                  <a:srgbClr val="002060"/>
                </a:solidFill>
                <a:latin typeface="Consolas" panose="020B0609020204030204" pitchFamily="49" charset="0"/>
              </a:rPr>
              <a:t>function</a:t>
            </a:r>
            <a:r>
              <a:rPr lang="en-US" sz="800" kern="0" dirty="0" smtClean="0">
                <a:solidFill>
                  <a:schemeClr val="tx1"/>
                </a:solidFill>
                <a:latin typeface="Consolas" panose="020B0609020204030204" pitchFamily="49" charset="0"/>
              </a:rPr>
              <a:t> </a:t>
            </a:r>
            <a:r>
              <a:rPr lang="en-US" sz="800" kern="0" dirty="0" err="1" smtClean="0">
                <a:solidFill>
                  <a:schemeClr val="accent3"/>
                </a:solidFill>
                <a:latin typeface="Consolas" panose="020B0609020204030204" pitchFamily="49" charset="0"/>
              </a:rPr>
              <a:t>sendEmail</a:t>
            </a:r>
            <a:r>
              <a:rPr lang="en-US" sz="800" kern="0" dirty="0" smtClean="0">
                <a:solidFill>
                  <a:schemeClr val="accent3"/>
                </a:solidFill>
                <a:latin typeface="Consolas" panose="020B0609020204030204" pitchFamily="49" charset="0"/>
              </a:rPr>
              <a:t> </a:t>
            </a:r>
            <a:r>
              <a:rPr lang="en-US" sz="800" kern="0" dirty="0" smtClean="0">
                <a:solidFill>
                  <a:schemeClr val="tx1"/>
                </a:solidFill>
                <a:latin typeface="Consolas" panose="020B0609020204030204" pitchFamily="49" charset="0"/>
              </a:rPr>
              <a:t>(options) {</a:t>
            </a:r>
          </a:p>
          <a:p>
            <a:pPr marL="0" indent="0">
              <a:buFontTx/>
              <a:buNone/>
            </a:pPr>
            <a:r>
              <a:rPr lang="en-US" sz="800" kern="0" dirty="0" smtClean="0">
                <a:solidFill>
                  <a:schemeClr val="tx1"/>
                </a:solidFill>
                <a:latin typeface="Consolas" panose="020B0609020204030204" pitchFamily="49" charset="0"/>
              </a:rPr>
              <a:t>  </a:t>
            </a:r>
            <a:r>
              <a:rPr lang="is-IS" sz="800" kern="0" dirty="0" smtClean="0">
                <a:solidFill>
                  <a:schemeClr val="tx1"/>
                </a:solidFill>
                <a:latin typeface="Consolas" panose="020B0609020204030204" pitchFamily="49" charset="0"/>
              </a:rPr>
              <a:t>…</a:t>
            </a:r>
            <a:endParaRPr lang="en-US" sz="800" kern="0" dirty="0" smtClean="0">
              <a:solidFill>
                <a:schemeClr val="tx1"/>
              </a:solidFill>
              <a:latin typeface="Consolas" panose="020B0609020204030204" pitchFamily="49" charset="0"/>
            </a:endParaRPr>
          </a:p>
          <a:p>
            <a:pPr marL="0" indent="0">
              <a:buFontTx/>
              <a:buNone/>
            </a:pPr>
            <a:r>
              <a:rPr lang="en-US" sz="800" kern="0" dirty="0" smtClean="0">
                <a:solidFill>
                  <a:schemeClr val="tx1"/>
                </a:solidFill>
                <a:latin typeface="Consolas" panose="020B0609020204030204" pitchFamily="49" charset="0"/>
              </a:rPr>
              <a:t>}</a:t>
            </a:r>
          </a:p>
          <a:p>
            <a:pPr marL="0" indent="0">
              <a:buFontTx/>
              <a:buNone/>
            </a:pPr>
            <a:endParaRPr lang="en-US" sz="800" kern="0" dirty="0" smtClean="0">
              <a:solidFill>
                <a:schemeClr val="tx1"/>
              </a:solidFill>
              <a:latin typeface="Consolas" panose="020B0609020204030204" pitchFamily="49" charset="0"/>
            </a:endParaRPr>
          </a:p>
          <a:p>
            <a:pPr marL="0" indent="0">
              <a:buFontTx/>
              <a:buNone/>
            </a:pPr>
            <a:r>
              <a:rPr lang="en-US" sz="800" kern="0" dirty="0" err="1" smtClean="0">
                <a:solidFill>
                  <a:schemeClr val="tx1"/>
                </a:solidFill>
                <a:latin typeface="Consolas" panose="020B0609020204030204" pitchFamily="49" charset="0"/>
              </a:rPr>
              <a:t>async.</a:t>
            </a:r>
            <a:r>
              <a:rPr lang="en-US" sz="800" kern="0" dirty="0" err="1" smtClean="0">
                <a:solidFill>
                  <a:schemeClr val="accent1"/>
                </a:solidFill>
                <a:latin typeface="Consolas" panose="020B0609020204030204" pitchFamily="49" charset="0"/>
              </a:rPr>
              <a:t>auto</a:t>
            </a:r>
            <a:r>
              <a:rPr lang="en-US" sz="800" kern="0" dirty="0" smtClean="0">
                <a:solidFill>
                  <a:schemeClr val="tx1"/>
                </a:solidFill>
                <a:latin typeface="Consolas" panose="020B0609020204030204" pitchFamily="49" charset="0"/>
              </a:rPr>
              <a:t>({</a:t>
            </a:r>
          </a:p>
          <a:p>
            <a:pPr marL="0" indent="0">
              <a:buFontTx/>
              <a:buNone/>
            </a:pPr>
            <a:r>
              <a:rPr lang="en-US" sz="800" kern="0" dirty="0">
                <a:solidFill>
                  <a:schemeClr val="tx1"/>
                </a:solidFill>
                <a:latin typeface="Consolas" panose="020B0609020204030204" pitchFamily="49" charset="0"/>
              </a:rPr>
              <a:t> </a:t>
            </a:r>
            <a:r>
              <a:rPr lang="en-US" sz="800" kern="0" dirty="0" smtClean="0">
                <a:solidFill>
                  <a:schemeClr val="tx1"/>
                </a:solidFill>
                <a:latin typeface="Consolas" panose="020B0609020204030204" pitchFamily="49" charset="0"/>
              </a:rPr>
              <a:t> </a:t>
            </a:r>
            <a:r>
              <a:rPr lang="en-US" sz="800" kern="0" dirty="0" err="1" smtClean="0">
                <a:solidFill>
                  <a:schemeClr val="accent3"/>
                </a:solidFill>
                <a:latin typeface="Consolas" panose="020B0609020204030204" pitchFamily="49" charset="0"/>
              </a:rPr>
              <a:t>getData</a:t>
            </a:r>
            <a:r>
              <a:rPr lang="en-US" sz="800" kern="0" dirty="0" smtClean="0">
                <a:solidFill>
                  <a:schemeClr val="tx1"/>
                </a:solidFill>
                <a:latin typeface="Consolas" panose="020B0609020204030204" pitchFamily="49" charset="0"/>
              </a:rPr>
              <a:t>: </a:t>
            </a:r>
            <a:r>
              <a:rPr lang="en-US" sz="800" kern="0" dirty="0" smtClean="0">
                <a:solidFill>
                  <a:srgbClr val="002060"/>
                </a:solidFill>
                <a:latin typeface="Consolas" panose="020B0609020204030204" pitchFamily="49" charset="0"/>
              </a:rPr>
              <a:t>function </a:t>
            </a:r>
            <a:r>
              <a:rPr lang="en-US" sz="800" kern="0" dirty="0" smtClean="0">
                <a:solidFill>
                  <a:schemeClr val="tx1"/>
                </a:solidFill>
                <a:latin typeface="Consolas" panose="020B0609020204030204" pitchFamily="49" charset="0"/>
              </a:rPr>
              <a:t>(callback){</a:t>
            </a:r>
          </a:p>
          <a:p>
            <a:pPr marL="0" indent="0">
              <a:buFontTx/>
              <a:buNone/>
            </a:pPr>
            <a:r>
              <a:rPr lang="en-US" sz="800" kern="0" dirty="0" smtClean="0">
                <a:solidFill>
                  <a:schemeClr val="tx1"/>
                </a:solidFill>
                <a:latin typeface="Consolas" panose="020B0609020204030204" pitchFamily="49" charset="0"/>
              </a:rPr>
              <a:t>    </a:t>
            </a:r>
            <a:r>
              <a:rPr lang="is-IS" sz="800" kern="0" dirty="0" smtClean="0">
                <a:solidFill>
                  <a:schemeClr val="tx1"/>
                </a:solidFill>
                <a:latin typeface="Consolas" panose="020B0609020204030204" pitchFamily="49" charset="0"/>
              </a:rPr>
              <a:t>…</a:t>
            </a:r>
            <a:endParaRPr lang="en-US" sz="800" kern="0" dirty="0" smtClean="0">
              <a:solidFill>
                <a:schemeClr val="tx1"/>
              </a:solidFill>
              <a:latin typeface="Consolas" panose="020B0609020204030204" pitchFamily="49" charset="0"/>
            </a:endParaRPr>
          </a:p>
          <a:p>
            <a:pPr marL="0" indent="0">
              <a:buFontTx/>
              <a:buNone/>
            </a:pPr>
            <a:r>
              <a:rPr lang="en-US" sz="800" kern="0" dirty="0" smtClean="0">
                <a:solidFill>
                  <a:schemeClr val="tx1"/>
                </a:solidFill>
                <a:latin typeface="Consolas" panose="020B0609020204030204" pitchFamily="49" charset="0"/>
              </a:rPr>
              <a:t>    </a:t>
            </a:r>
            <a:r>
              <a:rPr lang="en-US" sz="800" kern="0" dirty="0" smtClean="0">
                <a:solidFill>
                  <a:schemeClr val="accent1"/>
                </a:solidFill>
                <a:latin typeface="Consolas" panose="020B0609020204030204" pitchFamily="49" charset="0"/>
              </a:rPr>
              <a:t>callback</a:t>
            </a:r>
            <a:r>
              <a:rPr lang="en-US" sz="800" kern="0" dirty="0" smtClean="0">
                <a:solidFill>
                  <a:schemeClr val="tx1"/>
                </a:solidFill>
                <a:latin typeface="Consolas" panose="020B0609020204030204" pitchFamily="49" charset="0"/>
              </a:rPr>
              <a:t>(null, 'data', 'converted to array');</a:t>
            </a:r>
          </a:p>
          <a:p>
            <a:pPr marL="0" indent="0">
              <a:buFontTx/>
              <a:buNone/>
            </a:pPr>
            <a:r>
              <a:rPr lang="en-US" sz="800" kern="0" dirty="0" smtClean="0">
                <a:solidFill>
                  <a:schemeClr val="tx1"/>
                </a:solidFill>
                <a:latin typeface="Consolas" panose="020B0609020204030204" pitchFamily="49" charset="0"/>
              </a:rPr>
              <a:t>  },</a:t>
            </a:r>
          </a:p>
          <a:p>
            <a:pPr marL="0" indent="0">
              <a:buFontTx/>
              <a:buNone/>
            </a:pPr>
            <a:r>
              <a:rPr lang="en-US" sz="800" kern="0" dirty="0" smtClean="0">
                <a:solidFill>
                  <a:schemeClr val="tx1"/>
                </a:solidFill>
                <a:latin typeface="Consolas" panose="020B0609020204030204" pitchFamily="49" charset="0"/>
              </a:rPr>
              <a:t>  </a:t>
            </a:r>
            <a:r>
              <a:rPr lang="en-US" sz="800" kern="0" dirty="0" err="1" smtClean="0">
                <a:solidFill>
                  <a:schemeClr val="accent3"/>
                </a:solidFill>
                <a:latin typeface="Consolas" panose="020B0609020204030204" pitchFamily="49" charset="0"/>
              </a:rPr>
              <a:t>makeFolder</a:t>
            </a:r>
            <a:r>
              <a:rPr lang="en-US" sz="800" kern="0" dirty="0" smtClean="0">
                <a:solidFill>
                  <a:schemeClr val="tx1"/>
                </a:solidFill>
                <a:latin typeface="Consolas" panose="020B0609020204030204" pitchFamily="49" charset="0"/>
              </a:rPr>
              <a:t>: </a:t>
            </a:r>
            <a:r>
              <a:rPr lang="en-US" sz="800" kern="0" dirty="0" smtClean="0">
                <a:solidFill>
                  <a:srgbClr val="002060"/>
                </a:solidFill>
                <a:latin typeface="Consolas" panose="020B0609020204030204" pitchFamily="49" charset="0"/>
              </a:rPr>
              <a:t>function </a:t>
            </a:r>
            <a:r>
              <a:rPr lang="en-US" sz="800" kern="0" dirty="0" smtClean="0">
                <a:solidFill>
                  <a:schemeClr val="tx1"/>
                </a:solidFill>
                <a:latin typeface="Consolas" panose="020B0609020204030204" pitchFamily="49" charset="0"/>
              </a:rPr>
              <a:t>(callback){</a:t>
            </a:r>
          </a:p>
          <a:p>
            <a:pPr marL="0" indent="0">
              <a:buFontTx/>
              <a:buNone/>
            </a:pPr>
            <a:r>
              <a:rPr lang="en-US" sz="800" kern="0" dirty="0" smtClean="0">
                <a:solidFill>
                  <a:schemeClr val="tx1"/>
                </a:solidFill>
                <a:latin typeface="Consolas" panose="020B0609020204030204" pitchFamily="49" charset="0"/>
              </a:rPr>
              <a:t>    </a:t>
            </a:r>
            <a:r>
              <a:rPr lang="is-IS" sz="800" kern="0" dirty="0" smtClean="0">
                <a:solidFill>
                  <a:schemeClr val="tx1"/>
                </a:solidFill>
                <a:latin typeface="Consolas" panose="020B0609020204030204" pitchFamily="49" charset="0"/>
              </a:rPr>
              <a:t>…</a:t>
            </a:r>
            <a:endParaRPr lang="en-US" sz="800" kern="0" dirty="0" smtClean="0">
              <a:solidFill>
                <a:schemeClr val="tx1"/>
              </a:solidFill>
              <a:latin typeface="Consolas" panose="020B0609020204030204" pitchFamily="49" charset="0"/>
            </a:endParaRPr>
          </a:p>
          <a:p>
            <a:pPr marL="0" indent="0">
              <a:buFontTx/>
              <a:buNone/>
            </a:pPr>
            <a:r>
              <a:rPr lang="en-US" sz="800" kern="0" dirty="0" smtClean="0">
                <a:solidFill>
                  <a:schemeClr val="tx1"/>
                </a:solidFill>
                <a:latin typeface="Consolas" panose="020B0609020204030204" pitchFamily="49" charset="0"/>
              </a:rPr>
              <a:t>    </a:t>
            </a:r>
            <a:r>
              <a:rPr lang="en-US" sz="800" kern="0" dirty="0" smtClean="0">
                <a:solidFill>
                  <a:schemeClr val="accent1"/>
                </a:solidFill>
                <a:latin typeface="Consolas" panose="020B0609020204030204" pitchFamily="49" charset="0"/>
              </a:rPr>
              <a:t>callback</a:t>
            </a:r>
            <a:r>
              <a:rPr lang="en-US" sz="800" kern="0" dirty="0" smtClean="0">
                <a:solidFill>
                  <a:schemeClr val="tx1"/>
                </a:solidFill>
                <a:latin typeface="Consolas" panose="020B0609020204030204" pitchFamily="49" charset="0"/>
              </a:rPr>
              <a:t>(null, 'folder');</a:t>
            </a:r>
          </a:p>
          <a:p>
            <a:pPr marL="0" indent="0">
              <a:buFontTx/>
              <a:buNone/>
            </a:pPr>
            <a:r>
              <a:rPr lang="en-US" sz="800" kern="0" dirty="0" smtClean="0">
                <a:solidFill>
                  <a:schemeClr val="tx1"/>
                </a:solidFill>
                <a:latin typeface="Consolas" panose="020B0609020204030204" pitchFamily="49" charset="0"/>
              </a:rPr>
              <a:t>  },</a:t>
            </a:r>
          </a:p>
          <a:p>
            <a:pPr marL="0" indent="0">
              <a:buFontTx/>
              <a:buNone/>
            </a:pPr>
            <a:r>
              <a:rPr lang="en-US" sz="800" kern="0" dirty="0" smtClean="0">
                <a:solidFill>
                  <a:schemeClr val="tx1"/>
                </a:solidFill>
                <a:latin typeface="Consolas" panose="020B0609020204030204" pitchFamily="49" charset="0"/>
              </a:rPr>
              <a:t>  </a:t>
            </a:r>
            <a:r>
              <a:rPr lang="en-US" sz="800" kern="0" dirty="0" err="1" smtClean="0">
                <a:solidFill>
                  <a:schemeClr val="accent3"/>
                </a:solidFill>
                <a:latin typeface="Consolas" panose="020B0609020204030204" pitchFamily="49" charset="0"/>
              </a:rPr>
              <a:t>writeFile</a:t>
            </a:r>
            <a:r>
              <a:rPr lang="en-US" sz="800" kern="0" dirty="0" smtClean="0">
                <a:solidFill>
                  <a:schemeClr val="tx1"/>
                </a:solidFill>
                <a:latin typeface="Consolas" panose="020B0609020204030204" pitchFamily="49" charset="0"/>
              </a:rPr>
              <a:t>: ['</a:t>
            </a:r>
            <a:r>
              <a:rPr lang="en-US" sz="800" kern="0" dirty="0" err="1" smtClean="0">
                <a:solidFill>
                  <a:schemeClr val="tx1"/>
                </a:solidFill>
                <a:latin typeface="Consolas" panose="020B0609020204030204" pitchFamily="49" charset="0"/>
              </a:rPr>
              <a:t>getData</a:t>
            </a:r>
            <a:r>
              <a:rPr lang="en-US" sz="800" kern="0" dirty="0" smtClean="0">
                <a:solidFill>
                  <a:schemeClr val="tx1"/>
                </a:solidFill>
                <a:latin typeface="Consolas" panose="020B0609020204030204" pitchFamily="49" charset="0"/>
              </a:rPr>
              <a:t>', '</a:t>
            </a:r>
            <a:r>
              <a:rPr lang="en-US" sz="800" kern="0" dirty="0" err="1" smtClean="0">
                <a:solidFill>
                  <a:schemeClr val="tx1"/>
                </a:solidFill>
                <a:latin typeface="Consolas" panose="020B0609020204030204" pitchFamily="49" charset="0"/>
              </a:rPr>
              <a:t>makeFolder</a:t>
            </a:r>
            <a:r>
              <a:rPr lang="en-US" sz="800" kern="0" dirty="0" smtClean="0">
                <a:solidFill>
                  <a:schemeClr val="tx1"/>
                </a:solidFill>
                <a:latin typeface="Consolas" panose="020B0609020204030204" pitchFamily="49" charset="0"/>
              </a:rPr>
              <a:t>', </a:t>
            </a:r>
            <a:r>
              <a:rPr lang="en-US" sz="800" kern="0" dirty="0" smtClean="0">
                <a:solidFill>
                  <a:srgbClr val="002060"/>
                </a:solidFill>
                <a:latin typeface="Consolas" panose="020B0609020204030204" pitchFamily="49" charset="0"/>
              </a:rPr>
              <a:t>function </a:t>
            </a:r>
            <a:r>
              <a:rPr lang="en-US" sz="800" kern="0" dirty="0" smtClean="0">
                <a:solidFill>
                  <a:schemeClr val="tx1"/>
                </a:solidFill>
                <a:latin typeface="Consolas" panose="020B0609020204030204" pitchFamily="49" charset="0"/>
              </a:rPr>
              <a:t>(callback, results){</a:t>
            </a:r>
          </a:p>
          <a:p>
            <a:pPr marL="0" indent="0">
              <a:buFontTx/>
              <a:buNone/>
            </a:pPr>
            <a:r>
              <a:rPr lang="en-US" sz="800" kern="0" dirty="0" smtClean="0">
                <a:solidFill>
                  <a:schemeClr val="tx1"/>
                </a:solidFill>
                <a:latin typeface="Consolas" panose="020B0609020204030204" pitchFamily="49" charset="0"/>
              </a:rPr>
              <a:t>    </a:t>
            </a:r>
            <a:r>
              <a:rPr lang="en-US" sz="800" kern="0" dirty="0" smtClean="0">
                <a:solidFill>
                  <a:schemeClr val="accent1"/>
                </a:solidFill>
                <a:latin typeface="Consolas" panose="020B0609020204030204" pitchFamily="49" charset="0"/>
              </a:rPr>
              <a:t>callback</a:t>
            </a:r>
            <a:r>
              <a:rPr lang="en-US" sz="800" kern="0" dirty="0" smtClean="0">
                <a:solidFill>
                  <a:schemeClr val="tx1"/>
                </a:solidFill>
                <a:latin typeface="Consolas" panose="020B0609020204030204" pitchFamily="49" charset="0"/>
              </a:rPr>
              <a:t>(null, 'filename');</a:t>
            </a:r>
          </a:p>
          <a:p>
            <a:pPr marL="0" indent="0">
              <a:buFontTx/>
              <a:buNone/>
            </a:pPr>
            <a:r>
              <a:rPr lang="en-US" sz="800" kern="0" dirty="0" smtClean="0">
                <a:solidFill>
                  <a:schemeClr val="tx1"/>
                </a:solidFill>
                <a:latin typeface="Consolas" panose="020B0609020204030204" pitchFamily="49" charset="0"/>
              </a:rPr>
              <a:t>  }],</a:t>
            </a:r>
          </a:p>
          <a:p>
            <a:pPr marL="0" indent="0">
              <a:buFontTx/>
              <a:buNone/>
            </a:pPr>
            <a:r>
              <a:rPr lang="en-US" sz="800" kern="0" dirty="0" smtClean="0">
                <a:solidFill>
                  <a:schemeClr val="tx1"/>
                </a:solidFill>
                <a:latin typeface="Consolas" panose="020B0609020204030204" pitchFamily="49" charset="0"/>
              </a:rPr>
              <a:t>  </a:t>
            </a:r>
            <a:r>
              <a:rPr lang="en-US" sz="800" kern="0" dirty="0" err="1" smtClean="0">
                <a:solidFill>
                  <a:schemeClr val="accent3"/>
                </a:solidFill>
                <a:latin typeface="Consolas" panose="020B0609020204030204" pitchFamily="49" charset="0"/>
              </a:rPr>
              <a:t>emailLink</a:t>
            </a:r>
            <a:r>
              <a:rPr lang="en-US" sz="800" kern="0" dirty="0" smtClean="0">
                <a:solidFill>
                  <a:schemeClr val="tx1"/>
                </a:solidFill>
                <a:latin typeface="Consolas" panose="020B0609020204030204" pitchFamily="49" charset="0"/>
              </a:rPr>
              <a:t>: ['</a:t>
            </a:r>
            <a:r>
              <a:rPr lang="en-US" sz="800" kern="0" dirty="0" err="1" smtClean="0">
                <a:solidFill>
                  <a:schemeClr val="tx1"/>
                </a:solidFill>
                <a:latin typeface="Consolas" panose="020B0609020204030204" pitchFamily="49" charset="0"/>
              </a:rPr>
              <a:t>writeFile</a:t>
            </a:r>
            <a:r>
              <a:rPr lang="en-US" sz="800" kern="0" dirty="0" smtClean="0">
                <a:solidFill>
                  <a:schemeClr val="tx1"/>
                </a:solidFill>
                <a:latin typeface="Consolas" panose="020B0609020204030204" pitchFamily="49" charset="0"/>
              </a:rPr>
              <a:t>', </a:t>
            </a:r>
            <a:r>
              <a:rPr lang="en-US" sz="800" kern="0" dirty="0" smtClean="0">
                <a:solidFill>
                  <a:srgbClr val="002060"/>
                </a:solidFill>
                <a:latin typeface="Consolas" panose="020B0609020204030204" pitchFamily="49" charset="0"/>
              </a:rPr>
              <a:t>function</a:t>
            </a:r>
            <a:r>
              <a:rPr lang="en-US" sz="800" kern="0" dirty="0" smtClean="0">
                <a:solidFill>
                  <a:schemeClr val="tx1"/>
                </a:solidFill>
                <a:latin typeface="Consolas" panose="020B0609020204030204" pitchFamily="49" charset="0"/>
              </a:rPr>
              <a:t> (callback, results) {</a:t>
            </a:r>
          </a:p>
          <a:p>
            <a:pPr marL="0" indent="0">
              <a:buFontTx/>
              <a:buNone/>
            </a:pPr>
            <a:r>
              <a:rPr lang="en-US" sz="800" kern="0" dirty="0" smtClean="0">
                <a:solidFill>
                  <a:schemeClr val="tx1"/>
                </a:solidFill>
                <a:latin typeface="Consolas" panose="020B0609020204030204" pitchFamily="49" charset="0"/>
              </a:rPr>
              <a:t>     </a:t>
            </a:r>
            <a:r>
              <a:rPr lang="en-US" sz="800" kern="0" dirty="0" err="1" smtClean="0">
                <a:solidFill>
                  <a:schemeClr val="accent1"/>
                </a:solidFill>
                <a:latin typeface="Consolas" panose="020B0609020204030204" pitchFamily="49" charset="0"/>
              </a:rPr>
              <a:t>allback</a:t>
            </a:r>
            <a:r>
              <a:rPr lang="en-US" sz="800" kern="0" dirty="0" smtClean="0">
                <a:solidFill>
                  <a:schemeClr val="tx1"/>
                </a:solidFill>
                <a:latin typeface="Consolas" panose="020B0609020204030204" pitchFamily="49" charset="0"/>
              </a:rPr>
              <a:t>(null, {'file':</a:t>
            </a:r>
            <a:r>
              <a:rPr lang="en-US" sz="800" kern="0" dirty="0" err="1" smtClean="0">
                <a:solidFill>
                  <a:schemeClr val="tx1"/>
                </a:solidFill>
                <a:latin typeface="Consolas" panose="020B0609020204030204" pitchFamily="49" charset="0"/>
              </a:rPr>
              <a:t>results.write_file</a:t>
            </a:r>
            <a:r>
              <a:rPr lang="en-US" sz="800" kern="0" dirty="0" smtClean="0">
                <a:solidFill>
                  <a:schemeClr val="tx1"/>
                </a:solidFill>
                <a:latin typeface="Consolas" panose="020B0609020204030204" pitchFamily="49" charset="0"/>
              </a:rPr>
              <a:t>,          </a:t>
            </a:r>
          </a:p>
          <a:p>
            <a:pPr marL="0" indent="0">
              <a:buFontTx/>
              <a:buNone/>
            </a:pPr>
            <a:r>
              <a:rPr lang="en-US" sz="800" kern="0" dirty="0">
                <a:solidFill>
                  <a:schemeClr val="tx1"/>
                </a:solidFill>
                <a:latin typeface="Consolas" panose="020B0609020204030204" pitchFamily="49" charset="0"/>
              </a:rPr>
              <a:t> </a:t>
            </a:r>
            <a:r>
              <a:rPr lang="en-US" sz="800" kern="0" dirty="0" smtClean="0">
                <a:solidFill>
                  <a:schemeClr val="tx1"/>
                </a:solidFill>
                <a:latin typeface="Consolas" panose="020B0609020204030204" pitchFamily="49" charset="0"/>
              </a:rPr>
              <a:t>      'email':'</a:t>
            </a:r>
            <a:r>
              <a:rPr lang="en-US" sz="800" kern="0" dirty="0" err="1" smtClean="0">
                <a:solidFill>
                  <a:schemeClr val="tx1"/>
                </a:solidFill>
                <a:latin typeface="Consolas" panose="020B0609020204030204" pitchFamily="49" charset="0"/>
              </a:rPr>
              <a:t>user@example.com</a:t>
            </a:r>
            <a:r>
              <a:rPr lang="en-US" sz="800" kern="0" dirty="0" smtClean="0">
                <a:solidFill>
                  <a:schemeClr val="tx1"/>
                </a:solidFill>
                <a:latin typeface="Consolas" panose="020B0609020204030204" pitchFamily="49" charset="0"/>
              </a:rPr>
              <a:t>'});</a:t>
            </a:r>
          </a:p>
          <a:p>
            <a:pPr marL="0" indent="0">
              <a:buFontTx/>
              <a:buNone/>
            </a:pPr>
            <a:r>
              <a:rPr lang="en-US" sz="800" kern="0" dirty="0" smtClean="0">
                <a:solidFill>
                  <a:schemeClr val="tx1"/>
                </a:solidFill>
                <a:latin typeface="Consolas" panose="020B0609020204030204" pitchFamily="49" charset="0"/>
              </a:rPr>
              <a:t>  }]</a:t>
            </a:r>
          </a:p>
          <a:p>
            <a:pPr marL="0" indent="0">
              <a:buFontTx/>
              <a:buNone/>
            </a:pPr>
            <a:r>
              <a:rPr lang="en-US" sz="800" kern="0" dirty="0" smtClean="0">
                <a:solidFill>
                  <a:schemeClr val="tx1"/>
                </a:solidFill>
                <a:latin typeface="Consolas" panose="020B0609020204030204" pitchFamily="49" charset="0"/>
              </a:rPr>
              <a:t>}, </a:t>
            </a:r>
            <a:r>
              <a:rPr lang="en-US" sz="800" kern="0" dirty="0" smtClean="0">
                <a:solidFill>
                  <a:srgbClr val="002060"/>
                </a:solidFill>
                <a:latin typeface="Consolas" panose="020B0609020204030204" pitchFamily="49" charset="0"/>
              </a:rPr>
              <a:t>function </a:t>
            </a:r>
            <a:r>
              <a:rPr lang="en-US" sz="800" kern="0" dirty="0" smtClean="0">
                <a:solidFill>
                  <a:schemeClr val="tx1"/>
                </a:solidFill>
                <a:latin typeface="Consolas" panose="020B0609020204030204" pitchFamily="49" charset="0"/>
              </a:rPr>
              <a:t>(err, results) {</a:t>
            </a:r>
          </a:p>
          <a:p>
            <a:pPr marL="0" indent="0">
              <a:buFontTx/>
              <a:buNone/>
            </a:pPr>
            <a:r>
              <a:rPr lang="en-US" sz="800" kern="0" dirty="0" smtClean="0">
                <a:solidFill>
                  <a:schemeClr val="tx1"/>
                </a:solidFill>
                <a:latin typeface="Consolas" panose="020B0609020204030204" pitchFamily="49" charset="0"/>
              </a:rPr>
              <a:t>  if(err) {</a:t>
            </a:r>
          </a:p>
          <a:p>
            <a:pPr marL="0" indent="0">
              <a:buFontTx/>
              <a:buNone/>
            </a:pPr>
            <a:r>
              <a:rPr lang="en-US" sz="800" kern="0" dirty="0" smtClean="0">
                <a:solidFill>
                  <a:schemeClr val="tx1"/>
                </a:solidFill>
                <a:latin typeface="Consolas" panose="020B0609020204030204" pitchFamily="49" charset="0"/>
              </a:rPr>
              <a:t>    return </a:t>
            </a:r>
            <a:r>
              <a:rPr lang="en-US" sz="800" kern="0" dirty="0" err="1" smtClean="0">
                <a:solidFill>
                  <a:schemeClr val="tx1"/>
                </a:solidFill>
                <a:latin typeface="Consolas" panose="020B0609020204030204" pitchFamily="49" charset="0"/>
              </a:rPr>
              <a:t>console.</a:t>
            </a:r>
            <a:r>
              <a:rPr lang="en-US" sz="800" kern="0" dirty="0" err="1" smtClean="0">
                <a:solidFill>
                  <a:schemeClr val="accent1"/>
                </a:solidFill>
                <a:latin typeface="Consolas" panose="020B0609020204030204" pitchFamily="49" charset="0"/>
              </a:rPr>
              <a:t>log</a:t>
            </a:r>
            <a:r>
              <a:rPr lang="en-US" sz="800" kern="0" dirty="0" smtClean="0">
                <a:solidFill>
                  <a:schemeClr val="tx1"/>
                </a:solidFill>
                <a:latin typeface="Consolas" panose="020B0609020204030204" pitchFamily="49" charset="0"/>
              </a:rPr>
              <a:t>(err);</a:t>
            </a:r>
          </a:p>
          <a:p>
            <a:pPr marL="0" indent="0">
              <a:buFontTx/>
              <a:buNone/>
            </a:pPr>
            <a:r>
              <a:rPr lang="en-US" sz="800" kern="0" dirty="0" smtClean="0">
                <a:solidFill>
                  <a:schemeClr val="tx1"/>
                </a:solidFill>
                <a:latin typeface="Consolas" panose="020B0609020204030204" pitchFamily="49" charset="0"/>
              </a:rPr>
              <a:t>  } </a:t>
            </a:r>
          </a:p>
          <a:p>
            <a:pPr marL="0" indent="0">
              <a:buFontTx/>
              <a:buNone/>
            </a:pPr>
            <a:endParaRPr lang="en-US" sz="800" kern="0" dirty="0" smtClean="0">
              <a:solidFill>
                <a:schemeClr val="tx1"/>
              </a:solidFill>
              <a:latin typeface="Consolas" panose="020B0609020204030204" pitchFamily="49" charset="0"/>
            </a:endParaRPr>
          </a:p>
          <a:p>
            <a:pPr marL="0" indent="0">
              <a:buFontTx/>
              <a:buNone/>
            </a:pPr>
            <a:r>
              <a:rPr lang="en-US" sz="800" kern="0" dirty="0" smtClean="0">
                <a:solidFill>
                  <a:schemeClr val="tx1"/>
                </a:solidFill>
                <a:latin typeface="Consolas" panose="020B0609020204030204" pitchFamily="49" charset="0"/>
              </a:rPr>
              <a:t>  </a:t>
            </a:r>
            <a:r>
              <a:rPr lang="en-US" altLang="en-US" sz="800" dirty="0" err="1" smtClean="0">
                <a:solidFill>
                  <a:schemeClr val="accent1"/>
                </a:solidFill>
                <a:latin typeface="Consolas" panose="020B0609020204030204" pitchFamily="49" charset="0"/>
                <a:cs typeface="Consolas" panose="020B0609020204030204" pitchFamily="49" charset="0"/>
              </a:rPr>
              <a:t>sendEmail</a:t>
            </a:r>
            <a:r>
              <a:rPr lang="en-US" altLang="en-US" sz="800" dirty="0" smtClean="0">
                <a:solidFill>
                  <a:schemeClr val="tx1"/>
                </a:solidFill>
                <a:latin typeface="Consolas" panose="020B0609020204030204" pitchFamily="49" charset="0"/>
                <a:cs typeface="Consolas" panose="020B0609020204030204" pitchFamily="49" charset="0"/>
              </a:rPr>
              <a:t>(</a:t>
            </a:r>
            <a:r>
              <a:rPr lang="en-US" sz="800" kern="0" dirty="0" smtClean="0">
                <a:solidFill>
                  <a:schemeClr val="tx1"/>
                </a:solidFill>
                <a:latin typeface="Consolas" panose="020B0609020204030204" pitchFamily="49" charset="0"/>
              </a:rPr>
              <a:t>results);</a:t>
            </a:r>
          </a:p>
          <a:p>
            <a:pPr marL="0" indent="0">
              <a:buFontTx/>
              <a:buNone/>
            </a:pPr>
            <a:r>
              <a:rPr lang="en-US" sz="800" kern="0" dirty="0" smtClean="0">
                <a:solidFill>
                  <a:schemeClr val="tx1"/>
                </a:solidFill>
                <a:latin typeface="Consolas" panose="020B0609020204030204" pitchFamily="49" charset="0"/>
              </a:rPr>
              <a:t>});</a:t>
            </a:r>
          </a:p>
          <a:p>
            <a:pPr marL="0" indent="0">
              <a:buFontTx/>
              <a:buNone/>
            </a:pPr>
            <a:endParaRPr lang="en-US" sz="800" kern="0" dirty="0">
              <a:solidFill>
                <a:schemeClr val="tx1"/>
              </a:solidFill>
              <a:latin typeface="Consolas" panose="020B0609020204030204" pitchFamily="49" charset="0"/>
            </a:endParaRPr>
          </a:p>
          <a:p>
            <a:pPr marL="0" indent="0">
              <a:buFontTx/>
              <a:buNone/>
            </a:pPr>
            <a:endParaRPr lang="en-US" sz="800" kern="0" dirty="0" smtClean="0">
              <a:solidFill>
                <a:schemeClr val="tx1"/>
              </a:solidFill>
              <a:latin typeface="Consolas" panose="020B0609020204030204" pitchFamily="49" charset="0"/>
            </a:endParaRPr>
          </a:p>
          <a:p>
            <a:pPr marL="0" indent="0">
              <a:buFontTx/>
              <a:buNone/>
            </a:pPr>
            <a:endParaRPr lang="en-US" sz="800" kern="0" dirty="0">
              <a:solidFill>
                <a:schemeClr val="tx1"/>
              </a:solidFill>
              <a:latin typeface="Consolas" panose="020B0609020204030204" pitchFamily="49" charset="0"/>
            </a:endParaRPr>
          </a:p>
          <a:p>
            <a:pPr marL="0" indent="0">
              <a:buFontTx/>
              <a:buNone/>
            </a:pPr>
            <a:endParaRPr lang="en-US" sz="800" kern="0" dirty="0" smtClean="0">
              <a:solidFill>
                <a:schemeClr val="tx1"/>
              </a:solidFill>
              <a:latin typeface="Consolas" panose="020B0609020204030204" pitchFamily="49" charset="0"/>
            </a:endParaRPr>
          </a:p>
          <a:p>
            <a:pPr marL="0" indent="0">
              <a:buFontTx/>
              <a:buNone/>
            </a:pPr>
            <a:endParaRPr lang="en-US" sz="800" dirty="0" smtClean="0">
              <a:solidFill>
                <a:schemeClr val="tx1"/>
              </a:solidFill>
              <a:latin typeface="+mn-lt"/>
            </a:endParaRPr>
          </a:p>
        </p:txBody>
      </p:sp>
      <p:sp>
        <p:nvSpPr>
          <p:cNvPr id="7" name="TextBox 6"/>
          <p:cNvSpPr txBox="1"/>
          <p:nvPr/>
        </p:nvSpPr>
        <p:spPr>
          <a:xfrm>
            <a:off x="4310230" y="2094523"/>
            <a:ext cx="415499" cy="369332"/>
          </a:xfrm>
          <a:prstGeom prst="rect">
            <a:avLst/>
          </a:prstGeom>
          <a:noFill/>
        </p:spPr>
        <p:txBody>
          <a:bodyPr wrap="none" rtlCol="0">
            <a:spAutoFit/>
          </a:bodyPr>
          <a:lstStyle/>
          <a:p>
            <a:pPr algn="ctr"/>
            <a:r>
              <a:rPr lang="en-US" dirty="0" smtClean="0">
                <a:latin typeface="+mn-lt"/>
              </a:rPr>
              <a:t>vs</a:t>
            </a:r>
          </a:p>
        </p:txBody>
      </p:sp>
      <p:sp>
        <p:nvSpPr>
          <p:cNvPr id="8" name="TextBox 7"/>
          <p:cNvSpPr txBox="1"/>
          <p:nvPr/>
        </p:nvSpPr>
        <p:spPr>
          <a:xfrm>
            <a:off x="289046" y="30861"/>
            <a:ext cx="1043877" cy="369332"/>
          </a:xfrm>
          <a:prstGeom prst="rect">
            <a:avLst/>
          </a:prstGeom>
          <a:noFill/>
        </p:spPr>
        <p:txBody>
          <a:bodyPr wrap="none" rtlCol="0">
            <a:spAutoFit/>
          </a:bodyPr>
          <a:lstStyle/>
          <a:p>
            <a:pPr algn="ctr"/>
            <a:r>
              <a:rPr lang="en-US" dirty="0" err="1" smtClean="0">
                <a:solidFill>
                  <a:schemeClr val="accent1"/>
                </a:solidFill>
                <a:latin typeface="+mn-lt"/>
              </a:rPr>
              <a:t>Async.js</a:t>
            </a:r>
            <a:endParaRPr lang="en-US" dirty="0" smtClean="0">
              <a:solidFill>
                <a:schemeClr val="accent1"/>
              </a:solidFill>
              <a:latin typeface="+mn-lt"/>
            </a:endParaRPr>
          </a:p>
        </p:txBody>
      </p:sp>
      <p:sp>
        <p:nvSpPr>
          <p:cNvPr id="9" name="TextBox 8"/>
          <p:cNvSpPr txBox="1"/>
          <p:nvPr/>
        </p:nvSpPr>
        <p:spPr>
          <a:xfrm>
            <a:off x="4725729" y="30861"/>
            <a:ext cx="1146469" cy="369332"/>
          </a:xfrm>
          <a:prstGeom prst="rect">
            <a:avLst/>
          </a:prstGeom>
          <a:noFill/>
        </p:spPr>
        <p:txBody>
          <a:bodyPr wrap="none" rtlCol="0">
            <a:spAutoFit/>
          </a:bodyPr>
          <a:lstStyle/>
          <a:p>
            <a:pPr algn="ctr"/>
            <a:r>
              <a:rPr lang="en-US" dirty="0" smtClean="0">
                <a:solidFill>
                  <a:schemeClr val="accent1"/>
                </a:solidFill>
                <a:latin typeface="+mn-lt"/>
              </a:rPr>
              <a:t>Promises</a:t>
            </a:r>
          </a:p>
        </p:txBody>
      </p:sp>
      <p:sp>
        <p:nvSpPr>
          <p:cNvPr id="11" name="TextBox 10"/>
          <p:cNvSpPr txBox="1"/>
          <p:nvPr/>
        </p:nvSpPr>
        <p:spPr>
          <a:xfrm>
            <a:off x="4767200" y="416185"/>
            <a:ext cx="4021184" cy="4154984"/>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lvl="0" eaLnBrk="0" hangingPunct="0"/>
            <a:endParaRPr lang="en-US" altLang="en-US" sz="800" dirty="0" smtClean="0">
              <a:solidFill>
                <a:srgbClr val="002060"/>
              </a:solidFill>
              <a:latin typeface="Consolas" panose="020B0609020204030204" pitchFamily="49" charset="0"/>
              <a:cs typeface="Consolas" panose="020B0609020204030204" pitchFamily="49" charset="0"/>
            </a:endParaRPr>
          </a:p>
          <a:p>
            <a:pPr lvl="0" eaLnBrk="0" hangingPunct="0"/>
            <a:r>
              <a:rPr lang="en-US" altLang="en-US" sz="800" dirty="0" smtClean="0">
                <a:solidFill>
                  <a:srgbClr val="002060"/>
                </a:solidFill>
                <a:latin typeface="Consolas" panose="020B0609020204030204" pitchFamily="49" charset="0"/>
                <a:cs typeface="Consolas" panose="020B0609020204030204" pitchFamily="49" charset="0"/>
              </a:rPr>
              <a:t>function</a:t>
            </a:r>
            <a:r>
              <a:rPr lang="en-US" altLang="en-US" sz="800" dirty="0" smtClean="0">
                <a:latin typeface="Consolas" panose="020B0609020204030204" pitchFamily="49" charset="0"/>
                <a:cs typeface="Consolas" panose="020B0609020204030204" pitchFamily="49" charset="0"/>
              </a:rPr>
              <a:t> </a:t>
            </a:r>
            <a:r>
              <a:rPr lang="en-US" altLang="en-US" sz="800" dirty="0" err="1">
                <a:solidFill>
                  <a:schemeClr val="accent3"/>
                </a:solidFill>
                <a:latin typeface="Consolas" panose="020B0609020204030204" pitchFamily="49" charset="0"/>
                <a:cs typeface="Consolas" panose="020B0609020204030204" pitchFamily="49" charset="0"/>
              </a:rPr>
              <a:t>getData</a:t>
            </a:r>
            <a:r>
              <a:rPr lang="en-US" altLang="en-US" sz="800" dirty="0">
                <a:solidFill>
                  <a:schemeClr val="accent3"/>
                </a:solidFill>
                <a:latin typeface="Consolas" panose="020B0609020204030204" pitchFamily="49" charset="0"/>
                <a:cs typeface="Consolas" panose="020B0609020204030204" pitchFamily="49" charset="0"/>
              </a:rPr>
              <a:t> </a:t>
            </a:r>
            <a:r>
              <a:rPr lang="en-US" altLang="en-US" sz="800" dirty="0">
                <a:latin typeface="Consolas" panose="020B0609020204030204" pitchFamily="49" charset="0"/>
                <a:cs typeface="Consolas" panose="020B0609020204030204" pitchFamily="49" charset="0"/>
              </a:rPr>
              <a:t>() { </a:t>
            </a:r>
            <a:endParaRPr lang="is-IS" altLang="en-US" sz="800" dirty="0">
              <a:latin typeface="Consolas" panose="020B0609020204030204" pitchFamily="49" charset="0"/>
              <a:cs typeface="Consolas" panose="020B0609020204030204" pitchFamily="49" charset="0"/>
            </a:endParaRPr>
          </a:p>
          <a:p>
            <a:pPr lvl="0" eaLnBrk="0" hangingPunct="0"/>
            <a:r>
              <a:rPr lang="is-IS" altLang="en-US" sz="800" dirty="0">
                <a:latin typeface="Consolas" panose="020B0609020204030204" pitchFamily="49" charset="0"/>
                <a:cs typeface="Consolas" panose="020B0609020204030204" pitchFamily="49" charset="0"/>
              </a:rPr>
              <a:t>  return new </a:t>
            </a:r>
            <a:r>
              <a:rPr lang="is-IS" altLang="en-US" sz="800" dirty="0" smtClean="0">
                <a:solidFill>
                  <a:schemeClr val="accent1"/>
                </a:solidFill>
                <a:latin typeface="Consolas" panose="020B0609020204030204" pitchFamily="49" charset="0"/>
                <a:cs typeface="Consolas" panose="020B0609020204030204" pitchFamily="49" charset="0"/>
              </a:rPr>
              <a:t>Promise</a:t>
            </a:r>
            <a:r>
              <a:rPr lang="is-IS" altLang="en-US" sz="800" dirty="0" smtClean="0">
                <a:latin typeface="Consolas" panose="020B0609020204030204" pitchFamily="49" charset="0"/>
                <a:cs typeface="Consolas" panose="020B0609020204030204" pitchFamily="49" charset="0"/>
              </a:rPr>
              <a:t>(function (</a:t>
            </a:r>
            <a:r>
              <a:rPr lang="is-IS" altLang="en-US" sz="800" dirty="0">
                <a:latin typeface="Consolas" panose="020B0609020204030204" pitchFamily="49" charset="0"/>
                <a:cs typeface="Consolas" panose="020B0609020204030204" pitchFamily="49" charset="0"/>
              </a:rPr>
              <a:t>resolve, reject) {</a:t>
            </a:r>
          </a:p>
          <a:p>
            <a:pPr lvl="0" eaLnBrk="0" hangingPunct="0"/>
            <a:r>
              <a:rPr lang="is-IS" altLang="en-US" sz="800" dirty="0">
                <a:latin typeface="Consolas" panose="020B0609020204030204" pitchFamily="49" charset="0"/>
                <a:cs typeface="Consolas" panose="020B0609020204030204" pitchFamily="49" charset="0"/>
              </a:rPr>
              <a:t>    ...</a:t>
            </a:r>
          </a:p>
          <a:p>
            <a:pPr lvl="0" eaLnBrk="0" hangingPunct="0"/>
            <a:r>
              <a:rPr lang="is-IS" altLang="en-US" sz="800" dirty="0">
                <a:latin typeface="Consolas" panose="020B0609020204030204" pitchFamily="49" charset="0"/>
                <a:cs typeface="Consolas" panose="020B0609020204030204" pitchFamily="49" charset="0"/>
              </a:rPr>
              <a:t>  }</a:t>
            </a:r>
          </a:p>
          <a:p>
            <a:pPr lvl="0" eaLnBrk="0" hangingPunct="0"/>
            <a:r>
              <a:rPr lang="en-US" altLang="en-US" sz="800" dirty="0">
                <a:latin typeface="Consolas" panose="020B0609020204030204" pitchFamily="49" charset="0"/>
                <a:cs typeface="Consolas" panose="020B0609020204030204" pitchFamily="49" charset="0"/>
              </a:rPr>
              <a:t>}</a:t>
            </a:r>
          </a:p>
          <a:p>
            <a:pPr lvl="0" eaLnBrk="0" hangingPunct="0"/>
            <a:endParaRPr lang="en-US" altLang="en-US" sz="800" dirty="0">
              <a:latin typeface="Consolas" panose="020B0609020204030204" pitchFamily="49" charset="0"/>
              <a:cs typeface="Consolas" panose="020B0609020204030204" pitchFamily="49" charset="0"/>
            </a:endParaRPr>
          </a:p>
          <a:p>
            <a:pPr lvl="0" eaLnBrk="0" hangingPunct="0"/>
            <a:r>
              <a:rPr lang="en-US" altLang="en-US" sz="800" dirty="0">
                <a:solidFill>
                  <a:srgbClr val="002060"/>
                </a:solidFill>
                <a:latin typeface="Consolas" panose="020B0609020204030204" pitchFamily="49" charset="0"/>
                <a:cs typeface="Consolas" panose="020B0609020204030204" pitchFamily="49" charset="0"/>
              </a:rPr>
              <a:t>function</a:t>
            </a:r>
            <a:r>
              <a:rPr lang="en-US" altLang="en-US" sz="800" dirty="0">
                <a:latin typeface="Consolas" panose="020B0609020204030204" pitchFamily="49" charset="0"/>
                <a:cs typeface="Consolas" panose="020B0609020204030204" pitchFamily="49" charset="0"/>
              </a:rPr>
              <a:t> </a:t>
            </a:r>
            <a:r>
              <a:rPr lang="en-US" altLang="en-US" sz="800" dirty="0" err="1">
                <a:solidFill>
                  <a:schemeClr val="accent3"/>
                </a:solidFill>
                <a:latin typeface="Consolas" panose="020B0609020204030204" pitchFamily="49" charset="0"/>
                <a:cs typeface="Consolas" panose="020B0609020204030204" pitchFamily="49" charset="0"/>
              </a:rPr>
              <a:t>makeFolder</a:t>
            </a:r>
            <a:r>
              <a:rPr lang="en-US" altLang="en-US" sz="800" dirty="0">
                <a:solidFill>
                  <a:schemeClr val="accent3"/>
                </a:solidFill>
                <a:latin typeface="Consolas" panose="020B0609020204030204" pitchFamily="49" charset="0"/>
                <a:cs typeface="Consolas" panose="020B0609020204030204" pitchFamily="49" charset="0"/>
              </a:rPr>
              <a:t> </a:t>
            </a:r>
            <a:r>
              <a:rPr lang="en-US" altLang="en-US" sz="800" dirty="0">
                <a:latin typeface="Consolas" panose="020B0609020204030204" pitchFamily="49" charset="0"/>
                <a:cs typeface="Consolas" panose="020B0609020204030204" pitchFamily="49" charset="0"/>
              </a:rPr>
              <a:t>() {</a:t>
            </a:r>
          </a:p>
          <a:p>
            <a:pPr lvl="0" eaLnBrk="0" hangingPunct="0"/>
            <a:r>
              <a:rPr lang="en-US" altLang="en-US" sz="800" dirty="0">
                <a:latin typeface="Consolas" panose="020B0609020204030204" pitchFamily="49" charset="0"/>
                <a:cs typeface="Consolas" panose="020B0609020204030204" pitchFamily="49" charset="0"/>
              </a:rPr>
              <a:t>  </a:t>
            </a:r>
            <a:r>
              <a:rPr lang="is-IS" altLang="en-US" sz="800" dirty="0">
                <a:latin typeface="Consolas" panose="020B0609020204030204" pitchFamily="49" charset="0"/>
                <a:cs typeface="Consolas" panose="020B0609020204030204" pitchFamily="49" charset="0"/>
              </a:rPr>
              <a:t>return new </a:t>
            </a:r>
            <a:r>
              <a:rPr lang="is-IS" altLang="en-US" sz="800" dirty="0" smtClean="0">
                <a:solidFill>
                  <a:schemeClr val="accent1"/>
                </a:solidFill>
                <a:latin typeface="Consolas" panose="020B0609020204030204" pitchFamily="49" charset="0"/>
                <a:cs typeface="Consolas" panose="020B0609020204030204" pitchFamily="49" charset="0"/>
              </a:rPr>
              <a:t>Promise</a:t>
            </a:r>
            <a:r>
              <a:rPr lang="is-IS" altLang="en-US" sz="800" dirty="0" smtClean="0">
                <a:latin typeface="Consolas" panose="020B0609020204030204" pitchFamily="49" charset="0"/>
                <a:cs typeface="Consolas" panose="020B0609020204030204" pitchFamily="49" charset="0"/>
              </a:rPr>
              <a:t>(function (</a:t>
            </a:r>
            <a:r>
              <a:rPr lang="is-IS" altLang="en-US" sz="800" dirty="0">
                <a:latin typeface="Consolas" panose="020B0609020204030204" pitchFamily="49" charset="0"/>
                <a:cs typeface="Consolas" panose="020B0609020204030204" pitchFamily="49" charset="0"/>
              </a:rPr>
              <a:t>resolve, reject) {</a:t>
            </a:r>
          </a:p>
          <a:p>
            <a:pPr lvl="0" eaLnBrk="0" hangingPunct="0"/>
            <a:r>
              <a:rPr lang="is-IS" altLang="en-US" sz="800" dirty="0">
                <a:latin typeface="Consolas" panose="020B0609020204030204" pitchFamily="49" charset="0"/>
                <a:cs typeface="Consolas" panose="020B0609020204030204" pitchFamily="49" charset="0"/>
              </a:rPr>
              <a:t>    ...</a:t>
            </a:r>
          </a:p>
          <a:p>
            <a:pPr lvl="0" eaLnBrk="0" hangingPunct="0"/>
            <a:r>
              <a:rPr lang="is-IS" altLang="en-US" sz="800" dirty="0">
                <a:latin typeface="Consolas" panose="020B0609020204030204" pitchFamily="49" charset="0"/>
                <a:cs typeface="Consolas" panose="020B0609020204030204" pitchFamily="49" charset="0"/>
              </a:rPr>
              <a:t>  }</a:t>
            </a:r>
            <a:endParaRPr lang="en-US" altLang="en-US" sz="800" dirty="0">
              <a:latin typeface="Consolas" panose="020B0609020204030204" pitchFamily="49" charset="0"/>
              <a:cs typeface="Consolas" panose="020B0609020204030204" pitchFamily="49" charset="0"/>
            </a:endParaRPr>
          </a:p>
          <a:p>
            <a:pPr lvl="0" eaLnBrk="0" hangingPunct="0"/>
            <a:r>
              <a:rPr lang="en-US" altLang="en-US" sz="800" dirty="0">
                <a:latin typeface="Consolas" panose="020B0609020204030204" pitchFamily="49" charset="0"/>
                <a:cs typeface="Consolas" panose="020B0609020204030204" pitchFamily="49" charset="0"/>
              </a:rPr>
              <a:t>}</a:t>
            </a:r>
          </a:p>
          <a:p>
            <a:pPr lvl="0" eaLnBrk="0" hangingPunct="0"/>
            <a:endParaRPr lang="en-US" altLang="en-US" sz="800" dirty="0">
              <a:latin typeface="Consolas" panose="020B0609020204030204" pitchFamily="49" charset="0"/>
              <a:cs typeface="Consolas" panose="020B0609020204030204" pitchFamily="49" charset="0"/>
            </a:endParaRPr>
          </a:p>
          <a:p>
            <a:pPr lvl="0" eaLnBrk="0" hangingPunct="0"/>
            <a:r>
              <a:rPr lang="en-US" altLang="en-US" sz="800" dirty="0">
                <a:solidFill>
                  <a:srgbClr val="002060"/>
                </a:solidFill>
                <a:latin typeface="Consolas" panose="020B0609020204030204" pitchFamily="49" charset="0"/>
                <a:cs typeface="Consolas" panose="020B0609020204030204" pitchFamily="49" charset="0"/>
              </a:rPr>
              <a:t>function</a:t>
            </a:r>
            <a:r>
              <a:rPr lang="en-US" altLang="en-US" sz="800" dirty="0">
                <a:latin typeface="Consolas" panose="020B0609020204030204" pitchFamily="49" charset="0"/>
                <a:cs typeface="Consolas" panose="020B0609020204030204" pitchFamily="49" charset="0"/>
              </a:rPr>
              <a:t> </a:t>
            </a:r>
            <a:r>
              <a:rPr lang="en-US" altLang="en-US" sz="800" dirty="0" err="1">
                <a:solidFill>
                  <a:schemeClr val="accent3"/>
                </a:solidFill>
                <a:latin typeface="Consolas" panose="020B0609020204030204" pitchFamily="49" charset="0"/>
                <a:cs typeface="Consolas" panose="020B0609020204030204" pitchFamily="49" charset="0"/>
              </a:rPr>
              <a:t>sendEmail</a:t>
            </a:r>
            <a:r>
              <a:rPr lang="en-US" altLang="en-US" sz="800" dirty="0">
                <a:solidFill>
                  <a:schemeClr val="accent3"/>
                </a:solidFill>
                <a:latin typeface="Consolas" panose="020B0609020204030204" pitchFamily="49" charset="0"/>
                <a:cs typeface="Consolas" panose="020B0609020204030204" pitchFamily="49" charset="0"/>
              </a:rPr>
              <a:t> </a:t>
            </a:r>
            <a:r>
              <a:rPr lang="en-US" altLang="en-US" sz="800" dirty="0">
                <a:latin typeface="Consolas" panose="020B0609020204030204" pitchFamily="49" charset="0"/>
                <a:cs typeface="Consolas" panose="020B0609020204030204" pitchFamily="49" charset="0"/>
              </a:rPr>
              <a:t>(options) {</a:t>
            </a:r>
          </a:p>
          <a:p>
            <a:pPr lvl="0" eaLnBrk="0" hangingPunct="0"/>
            <a:r>
              <a:rPr lang="en-US" altLang="en-US" sz="800" dirty="0">
                <a:latin typeface="Consolas" panose="020B0609020204030204" pitchFamily="49" charset="0"/>
                <a:cs typeface="Consolas" panose="020B0609020204030204" pitchFamily="49" charset="0"/>
              </a:rPr>
              <a:t>  </a:t>
            </a:r>
            <a:r>
              <a:rPr lang="is-IS" altLang="en-US" sz="800" dirty="0">
                <a:latin typeface="Consolas" panose="020B0609020204030204" pitchFamily="49" charset="0"/>
                <a:cs typeface="Consolas" panose="020B0609020204030204" pitchFamily="49" charset="0"/>
              </a:rPr>
              <a:t>return new </a:t>
            </a:r>
            <a:r>
              <a:rPr lang="is-IS" altLang="en-US" sz="800" dirty="0" smtClean="0">
                <a:solidFill>
                  <a:schemeClr val="accent1"/>
                </a:solidFill>
                <a:latin typeface="Consolas" panose="020B0609020204030204" pitchFamily="49" charset="0"/>
                <a:cs typeface="Consolas" panose="020B0609020204030204" pitchFamily="49" charset="0"/>
              </a:rPr>
              <a:t>Promise</a:t>
            </a:r>
            <a:r>
              <a:rPr lang="is-IS" altLang="en-US" sz="800" dirty="0" smtClean="0">
                <a:latin typeface="Consolas" panose="020B0609020204030204" pitchFamily="49" charset="0"/>
                <a:cs typeface="Consolas" panose="020B0609020204030204" pitchFamily="49" charset="0"/>
              </a:rPr>
              <a:t>(function (</a:t>
            </a:r>
            <a:r>
              <a:rPr lang="is-IS" altLang="en-US" sz="800" dirty="0">
                <a:latin typeface="Consolas" panose="020B0609020204030204" pitchFamily="49" charset="0"/>
                <a:cs typeface="Consolas" panose="020B0609020204030204" pitchFamily="49" charset="0"/>
              </a:rPr>
              <a:t>resolve, reject) {</a:t>
            </a:r>
          </a:p>
          <a:p>
            <a:pPr lvl="0" eaLnBrk="0" hangingPunct="0"/>
            <a:r>
              <a:rPr lang="is-IS" altLang="en-US" sz="800" dirty="0">
                <a:latin typeface="Consolas" panose="020B0609020204030204" pitchFamily="49" charset="0"/>
                <a:cs typeface="Consolas" panose="020B0609020204030204" pitchFamily="49" charset="0"/>
              </a:rPr>
              <a:t>    ...</a:t>
            </a:r>
          </a:p>
          <a:p>
            <a:pPr lvl="0" eaLnBrk="0" hangingPunct="0"/>
            <a:r>
              <a:rPr lang="is-IS" altLang="en-US" sz="800" dirty="0">
                <a:latin typeface="Consolas" panose="020B0609020204030204" pitchFamily="49" charset="0"/>
                <a:cs typeface="Consolas" panose="020B0609020204030204" pitchFamily="49" charset="0"/>
              </a:rPr>
              <a:t>  }</a:t>
            </a:r>
            <a:endParaRPr lang="en-US" altLang="en-US" sz="800" dirty="0">
              <a:latin typeface="Consolas" panose="020B0609020204030204" pitchFamily="49" charset="0"/>
              <a:cs typeface="Consolas" panose="020B0609020204030204" pitchFamily="49" charset="0"/>
            </a:endParaRPr>
          </a:p>
          <a:p>
            <a:pPr lvl="0" eaLnBrk="0" hangingPunct="0"/>
            <a:r>
              <a:rPr lang="en-US" altLang="en-US" sz="800" dirty="0">
                <a:latin typeface="Consolas" panose="020B0609020204030204" pitchFamily="49" charset="0"/>
                <a:cs typeface="Consolas" panose="020B0609020204030204" pitchFamily="49" charset="0"/>
              </a:rPr>
              <a:t>}</a:t>
            </a:r>
          </a:p>
          <a:p>
            <a:pPr lvl="0" eaLnBrk="0" hangingPunct="0"/>
            <a:endParaRPr lang="en-US" altLang="en-US" sz="800" dirty="0">
              <a:latin typeface="Consolas" panose="020B0609020204030204" pitchFamily="49" charset="0"/>
              <a:cs typeface="Consolas" panose="020B0609020204030204" pitchFamily="49" charset="0"/>
            </a:endParaRPr>
          </a:p>
          <a:p>
            <a:pPr lvl="0" eaLnBrk="0" hangingPunct="0"/>
            <a:r>
              <a:rPr lang="en-US" altLang="en-US" sz="800" dirty="0">
                <a:latin typeface="Consolas" panose="020B0609020204030204" pitchFamily="49" charset="0"/>
                <a:cs typeface="Consolas" panose="020B0609020204030204" pitchFamily="49" charset="0"/>
              </a:rPr>
              <a:t>Promise</a:t>
            </a:r>
          </a:p>
          <a:p>
            <a:pPr lvl="0" eaLnBrk="0" hangingPunct="0"/>
            <a:r>
              <a:rPr lang="en-US" altLang="en-US" sz="800" dirty="0">
                <a:latin typeface="Consolas" panose="020B0609020204030204" pitchFamily="49" charset="0"/>
                <a:cs typeface="Consolas" panose="020B0609020204030204" pitchFamily="49" charset="0"/>
              </a:rPr>
              <a:t>  .</a:t>
            </a:r>
            <a:r>
              <a:rPr lang="en-US" altLang="en-US" sz="800" dirty="0">
                <a:solidFill>
                  <a:schemeClr val="accent1"/>
                </a:solidFill>
                <a:latin typeface="Consolas" panose="020B0609020204030204" pitchFamily="49" charset="0"/>
                <a:cs typeface="Consolas" panose="020B0609020204030204" pitchFamily="49" charset="0"/>
              </a:rPr>
              <a:t>all</a:t>
            </a:r>
            <a:r>
              <a:rPr lang="en-US" altLang="en-US" sz="800" dirty="0">
                <a:latin typeface="Consolas" panose="020B0609020204030204" pitchFamily="49" charset="0"/>
                <a:cs typeface="Consolas" panose="020B0609020204030204" pitchFamily="49" charset="0"/>
              </a:rPr>
              <a:t>([</a:t>
            </a:r>
            <a:r>
              <a:rPr lang="en-US" altLang="en-US" sz="800" dirty="0" err="1">
                <a:latin typeface="Consolas" panose="020B0609020204030204" pitchFamily="49" charset="0"/>
                <a:cs typeface="Consolas" panose="020B0609020204030204" pitchFamily="49" charset="0"/>
              </a:rPr>
              <a:t>getData</a:t>
            </a:r>
            <a:r>
              <a:rPr lang="en-US" altLang="en-US" sz="800" dirty="0">
                <a:latin typeface="Consolas" panose="020B0609020204030204" pitchFamily="49" charset="0"/>
                <a:cs typeface="Consolas" panose="020B0609020204030204" pitchFamily="49" charset="0"/>
              </a:rPr>
              <a:t>, </a:t>
            </a:r>
            <a:r>
              <a:rPr lang="en-US" altLang="en-US" sz="800" dirty="0" err="1">
                <a:latin typeface="Consolas" panose="020B0609020204030204" pitchFamily="49" charset="0"/>
                <a:cs typeface="Consolas" panose="020B0609020204030204" pitchFamily="49" charset="0"/>
              </a:rPr>
              <a:t>makeFolder</a:t>
            </a:r>
            <a:r>
              <a:rPr lang="en-US" altLang="en-US" sz="800" dirty="0">
                <a:latin typeface="Consolas" panose="020B0609020204030204" pitchFamily="49" charset="0"/>
                <a:cs typeface="Consolas" panose="020B0609020204030204" pitchFamily="49" charset="0"/>
              </a:rPr>
              <a:t>])</a:t>
            </a:r>
          </a:p>
          <a:p>
            <a:pPr lvl="0" eaLnBrk="0" hangingPunct="0"/>
            <a:r>
              <a:rPr lang="en-US" altLang="en-US" sz="800" dirty="0">
                <a:latin typeface="Consolas" panose="020B0609020204030204" pitchFamily="49" charset="0"/>
                <a:cs typeface="Consolas" panose="020B0609020204030204" pitchFamily="49" charset="0"/>
              </a:rPr>
              <a:t>  .</a:t>
            </a:r>
            <a:r>
              <a:rPr lang="en-US" altLang="en-US" sz="800" dirty="0">
                <a:solidFill>
                  <a:schemeClr val="accent1"/>
                </a:solidFill>
                <a:latin typeface="Consolas" panose="020B0609020204030204" pitchFamily="49" charset="0"/>
                <a:cs typeface="Consolas" panose="020B0609020204030204" pitchFamily="49" charset="0"/>
              </a:rPr>
              <a:t>spread</a:t>
            </a:r>
            <a:r>
              <a:rPr lang="en-US" altLang="en-US" sz="800" dirty="0">
                <a:latin typeface="Consolas" panose="020B0609020204030204" pitchFamily="49" charset="0"/>
                <a:cs typeface="Consolas" panose="020B0609020204030204" pitchFamily="49" charset="0"/>
              </a:rPr>
              <a:t>(</a:t>
            </a:r>
            <a:r>
              <a:rPr lang="en-US" altLang="en-US" sz="800" dirty="0">
                <a:solidFill>
                  <a:srgbClr val="002060"/>
                </a:solidFill>
                <a:latin typeface="Consolas" panose="020B0609020204030204" pitchFamily="49" charset="0"/>
                <a:cs typeface="Consolas" panose="020B0609020204030204" pitchFamily="49" charset="0"/>
              </a:rPr>
              <a:t>function</a:t>
            </a:r>
            <a:r>
              <a:rPr lang="en-US" altLang="en-US" sz="800" dirty="0">
                <a:latin typeface="Consolas" panose="020B0609020204030204" pitchFamily="49" charset="0"/>
                <a:cs typeface="Consolas" panose="020B0609020204030204" pitchFamily="49" charset="0"/>
              </a:rPr>
              <a:t> </a:t>
            </a:r>
            <a:r>
              <a:rPr lang="en-US" altLang="en-US" sz="800" dirty="0" err="1" smtClean="0">
                <a:solidFill>
                  <a:schemeClr val="accent3"/>
                </a:solidFill>
                <a:latin typeface="Consolas" panose="020B0609020204030204" pitchFamily="49" charset="0"/>
                <a:cs typeface="Consolas" panose="020B0609020204030204" pitchFamily="49" charset="0"/>
              </a:rPr>
              <a:t>writeFile</a:t>
            </a:r>
            <a:r>
              <a:rPr lang="en-US" altLang="en-US" sz="800" dirty="0" smtClean="0">
                <a:solidFill>
                  <a:schemeClr val="accent3"/>
                </a:solidFill>
                <a:latin typeface="Consolas" panose="020B0609020204030204" pitchFamily="49" charset="0"/>
                <a:cs typeface="Consolas" panose="020B0609020204030204" pitchFamily="49" charset="0"/>
              </a:rPr>
              <a:t> </a:t>
            </a:r>
            <a:r>
              <a:rPr lang="en-US" altLang="en-US" sz="800" dirty="0" smtClean="0">
                <a:latin typeface="Consolas" panose="020B0609020204030204" pitchFamily="49" charset="0"/>
                <a:cs typeface="Consolas" panose="020B0609020204030204" pitchFamily="49" charset="0"/>
              </a:rPr>
              <a:t>(</a:t>
            </a:r>
            <a:r>
              <a:rPr lang="en-US" altLang="en-US" sz="800" dirty="0">
                <a:latin typeface="Consolas" panose="020B0609020204030204" pitchFamily="49" charset="0"/>
                <a:cs typeface="Consolas" panose="020B0609020204030204" pitchFamily="49" charset="0"/>
              </a:rPr>
              <a:t>data, folder) { </a:t>
            </a:r>
          </a:p>
          <a:p>
            <a:pPr lvl="0" eaLnBrk="0" hangingPunct="0"/>
            <a:r>
              <a:rPr lang="en-US" altLang="en-US" sz="800" dirty="0">
                <a:latin typeface="Consolas" panose="020B0609020204030204" pitchFamily="49" charset="0"/>
                <a:cs typeface="Consolas" panose="020B0609020204030204" pitchFamily="49" charset="0"/>
              </a:rPr>
              <a:t>    </a:t>
            </a:r>
            <a:r>
              <a:rPr lang="is-IS" altLang="en-US" sz="800" dirty="0">
                <a:latin typeface="Consolas" panose="020B0609020204030204" pitchFamily="49" charset="0"/>
                <a:cs typeface="Consolas" panose="020B0609020204030204" pitchFamily="49" charset="0"/>
              </a:rPr>
              <a:t>return new </a:t>
            </a:r>
            <a:r>
              <a:rPr lang="is-IS" altLang="en-US" sz="800" dirty="0">
                <a:solidFill>
                  <a:schemeClr val="accent1"/>
                </a:solidFill>
                <a:latin typeface="Consolas" panose="020B0609020204030204" pitchFamily="49" charset="0"/>
                <a:cs typeface="Consolas" panose="020B0609020204030204" pitchFamily="49" charset="0"/>
              </a:rPr>
              <a:t>Promise</a:t>
            </a:r>
            <a:r>
              <a:rPr lang="is-IS" altLang="en-US" sz="800" dirty="0">
                <a:latin typeface="Consolas" panose="020B0609020204030204" pitchFamily="49" charset="0"/>
                <a:cs typeface="Consolas" panose="020B0609020204030204" pitchFamily="49" charset="0"/>
              </a:rPr>
              <a:t>(function(resolve, reject) {</a:t>
            </a:r>
          </a:p>
          <a:p>
            <a:pPr lvl="0" eaLnBrk="0" hangingPunct="0"/>
            <a:r>
              <a:rPr lang="is-IS" altLang="en-US" sz="800" dirty="0">
                <a:latin typeface="Consolas" panose="020B0609020204030204" pitchFamily="49" charset="0"/>
                <a:cs typeface="Consolas" panose="020B0609020204030204" pitchFamily="49" charset="0"/>
              </a:rPr>
              <a:t>      ...</a:t>
            </a:r>
          </a:p>
          <a:p>
            <a:pPr lvl="0" eaLnBrk="0" hangingPunct="0"/>
            <a:r>
              <a:rPr lang="is-IS" altLang="en-US" sz="800" dirty="0">
                <a:latin typeface="Consolas" panose="020B0609020204030204" pitchFamily="49" charset="0"/>
                <a:cs typeface="Consolas" panose="020B0609020204030204" pitchFamily="49" charset="0"/>
              </a:rPr>
              <a:t>    }</a:t>
            </a:r>
            <a:endParaRPr lang="en-US" altLang="en-US" sz="800" dirty="0">
              <a:latin typeface="Consolas" panose="020B0609020204030204" pitchFamily="49" charset="0"/>
              <a:cs typeface="Consolas" panose="020B0609020204030204" pitchFamily="49" charset="0"/>
            </a:endParaRPr>
          </a:p>
          <a:p>
            <a:pPr lvl="0" eaLnBrk="0" hangingPunct="0"/>
            <a:r>
              <a:rPr lang="en-US" altLang="en-US" sz="800" dirty="0">
                <a:latin typeface="Consolas" panose="020B0609020204030204" pitchFamily="49" charset="0"/>
                <a:cs typeface="Consolas" panose="020B0609020204030204" pitchFamily="49" charset="0"/>
              </a:rPr>
              <a:t>  })</a:t>
            </a:r>
          </a:p>
          <a:p>
            <a:pPr lvl="0" eaLnBrk="0" hangingPunct="0"/>
            <a:r>
              <a:rPr lang="en-US" altLang="en-US" sz="800" dirty="0">
                <a:latin typeface="Consolas" panose="020B0609020204030204" pitchFamily="49" charset="0"/>
                <a:cs typeface="Consolas" panose="020B0609020204030204" pitchFamily="49" charset="0"/>
              </a:rPr>
              <a:t>  .</a:t>
            </a:r>
            <a:r>
              <a:rPr lang="en-US" altLang="en-US" sz="800" dirty="0">
                <a:solidFill>
                  <a:schemeClr val="accent1"/>
                </a:solidFill>
                <a:latin typeface="Consolas" panose="020B0609020204030204" pitchFamily="49" charset="0"/>
                <a:cs typeface="Consolas" panose="020B0609020204030204" pitchFamily="49" charset="0"/>
              </a:rPr>
              <a:t>then</a:t>
            </a:r>
            <a:r>
              <a:rPr lang="en-US" altLang="en-US" sz="800" dirty="0">
                <a:latin typeface="Consolas" panose="020B0609020204030204" pitchFamily="49" charset="0"/>
                <a:cs typeface="Consolas" panose="020B0609020204030204" pitchFamily="49" charset="0"/>
              </a:rPr>
              <a:t>(</a:t>
            </a:r>
            <a:r>
              <a:rPr lang="en-US" altLang="en-US" sz="800" dirty="0">
                <a:solidFill>
                  <a:srgbClr val="002060"/>
                </a:solidFill>
                <a:latin typeface="Consolas" panose="020B0609020204030204" pitchFamily="49" charset="0"/>
                <a:cs typeface="Consolas" panose="020B0609020204030204" pitchFamily="49" charset="0"/>
              </a:rPr>
              <a:t>function</a:t>
            </a:r>
            <a:r>
              <a:rPr lang="en-US" altLang="en-US" sz="800" dirty="0">
                <a:latin typeface="Consolas" panose="020B0609020204030204" pitchFamily="49" charset="0"/>
                <a:cs typeface="Consolas" panose="020B0609020204030204" pitchFamily="49" charset="0"/>
              </a:rPr>
              <a:t> </a:t>
            </a:r>
            <a:r>
              <a:rPr lang="en-US" altLang="en-US" sz="800" dirty="0" err="1" smtClean="0">
                <a:solidFill>
                  <a:schemeClr val="accent3"/>
                </a:solidFill>
                <a:latin typeface="Consolas" panose="020B0609020204030204" pitchFamily="49" charset="0"/>
                <a:cs typeface="Consolas" panose="020B0609020204030204" pitchFamily="49" charset="0"/>
              </a:rPr>
              <a:t>emailLink</a:t>
            </a:r>
            <a:r>
              <a:rPr lang="en-US" altLang="en-US" sz="800" dirty="0" smtClean="0">
                <a:solidFill>
                  <a:schemeClr val="accent3"/>
                </a:solidFill>
                <a:latin typeface="Consolas" panose="020B0609020204030204" pitchFamily="49" charset="0"/>
                <a:cs typeface="Consolas" panose="020B0609020204030204" pitchFamily="49" charset="0"/>
              </a:rPr>
              <a:t> </a:t>
            </a:r>
            <a:r>
              <a:rPr lang="en-US" altLang="en-US" sz="800" dirty="0" smtClean="0">
                <a:latin typeface="Consolas" panose="020B0609020204030204" pitchFamily="49" charset="0"/>
                <a:cs typeface="Consolas" panose="020B0609020204030204" pitchFamily="49" charset="0"/>
              </a:rPr>
              <a:t>(</a:t>
            </a:r>
            <a:r>
              <a:rPr lang="en-US" altLang="en-US" sz="800" dirty="0">
                <a:latin typeface="Consolas" panose="020B0609020204030204" pitchFamily="49" charset="0"/>
                <a:cs typeface="Consolas" panose="020B0609020204030204" pitchFamily="49" charset="0"/>
              </a:rPr>
              <a:t>filename) {</a:t>
            </a:r>
          </a:p>
          <a:p>
            <a:pPr eaLnBrk="0" hangingPunct="0"/>
            <a:r>
              <a:rPr lang="en-US" altLang="en-US" sz="800" dirty="0">
                <a:latin typeface="Consolas" panose="020B0609020204030204" pitchFamily="49" charset="0"/>
                <a:cs typeface="Consolas" panose="020B0609020204030204" pitchFamily="49" charset="0"/>
              </a:rPr>
              <a:t>    return </a:t>
            </a:r>
            <a:r>
              <a:rPr lang="en-US" altLang="en-US" sz="800" dirty="0" err="1">
                <a:solidFill>
                  <a:schemeClr val="accent1"/>
                </a:solidFill>
                <a:latin typeface="Consolas" panose="020B0609020204030204" pitchFamily="49" charset="0"/>
                <a:cs typeface="Consolas" panose="020B0609020204030204" pitchFamily="49" charset="0"/>
              </a:rPr>
              <a:t>sendEmail</a:t>
            </a:r>
            <a:r>
              <a:rPr lang="en-US" altLang="en-US" sz="800" dirty="0">
                <a:latin typeface="Consolas" panose="020B0609020204030204" pitchFamily="49" charset="0"/>
                <a:cs typeface="Consolas" panose="020B0609020204030204" pitchFamily="49" charset="0"/>
              </a:rPr>
              <a:t>({file: filename, 'email':'</a:t>
            </a:r>
            <a:r>
              <a:rPr lang="en-US" altLang="en-US" sz="800" dirty="0" err="1">
                <a:latin typeface="Consolas" panose="020B0609020204030204" pitchFamily="49" charset="0"/>
                <a:cs typeface="Consolas" panose="020B0609020204030204" pitchFamily="49" charset="0"/>
              </a:rPr>
              <a:t>user@example.com</a:t>
            </a:r>
            <a:r>
              <a:rPr lang="en-US" altLang="en-US" sz="800" dirty="0">
                <a:latin typeface="Consolas" panose="020B0609020204030204" pitchFamily="49" charset="0"/>
                <a:cs typeface="Consolas" panose="020B0609020204030204" pitchFamily="49" charset="0"/>
              </a:rPr>
              <a:t>'});</a:t>
            </a:r>
          </a:p>
          <a:p>
            <a:pPr lvl="0" eaLnBrk="0" hangingPunct="0"/>
            <a:r>
              <a:rPr lang="en-US" altLang="en-US" sz="800" dirty="0">
                <a:latin typeface="Consolas" panose="020B0609020204030204" pitchFamily="49" charset="0"/>
                <a:cs typeface="Consolas" panose="020B0609020204030204" pitchFamily="49" charset="0"/>
              </a:rPr>
              <a:t>  })</a:t>
            </a:r>
          </a:p>
          <a:p>
            <a:pPr lvl="0" eaLnBrk="0" hangingPunct="0"/>
            <a:r>
              <a:rPr lang="en-US" altLang="en-US" sz="800" dirty="0">
                <a:latin typeface="Consolas" panose="020B0609020204030204" pitchFamily="49" charset="0"/>
                <a:cs typeface="Consolas" panose="020B0609020204030204" pitchFamily="49" charset="0"/>
              </a:rPr>
              <a:t>  .</a:t>
            </a:r>
            <a:r>
              <a:rPr lang="en-US" altLang="en-US" sz="800" dirty="0" smtClean="0">
                <a:solidFill>
                  <a:schemeClr val="accent1"/>
                </a:solidFill>
                <a:latin typeface="Consolas" panose="020B0609020204030204" pitchFamily="49" charset="0"/>
                <a:cs typeface="Consolas" panose="020B0609020204030204" pitchFamily="49" charset="0"/>
              </a:rPr>
              <a:t>catch</a:t>
            </a:r>
            <a:r>
              <a:rPr lang="en-US" altLang="en-US" sz="800" dirty="0" smtClean="0">
                <a:latin typeface="Consolas" panose="020B0609020204030204" pitchFamily="49" charset="0"/>
                <a:cs typeface="Consolas" panose="020B0609020204030204" pitchFamily="49" charset="0"/>
              </a:rPr>
              <a:t>(</a:t>
            </a:r>
            <a:r>
              <a:rPr lang="en-US" altLang="en-US" sz="800" dirty="0" smtClean="0">
                <a:solidFill>
                  <a:srgbClr val="002060"/>
                </a:solidFill>
                <a:latin typeface="Consolas" panose="020B0609020204030204" pitchFamily="49" charset="0"/>
                <a:cs typeface="Consolas" panose="020B0609020204030204" pitchFamily="49" charset="0"/>
              </a:rPr>
              <a:t>function </a:t>
            </a:r>
            <a:r>
              <a:rPr lang="en-US" altLang="en-US" sz="800" dirty="0" smtClean="0">
                <a:latin typeface="Consolas" panose="020B0609020204030204" pitchFamily="49" charset="0"/>
                <a:cs typeface="Consolas" panose="020B0609020204030204" pitchFamily="49" charset="0"/>
              </a:rPr>
              <a:t>(</a:t>
            </a:r>
            <a:r>
              <a:rPr lang="en-US" altLang="en-US" sz="800" dirty="0">
                <a:latin typeface="Consolas" panose="020B0609020204030204" pitchFamily="49" charset="0"/>
                <a:cs typeface="Consolas" panose="020B0609020204030204" pitchFamily="49" charset="0"/>
              </a:rPr>
              <a:t>err) { </a:t>
            </a:r>
          </a:p>
          <a:p>
            <a:pPr lvl="0" eaLnBrk="0" hangingPunct="0"/>
            <a:r>
              <a:rPr lang="en-US" altLang="en-US" sz="800" dirty="0">
                <a:latin typeface="Consolas" panose="020B0609020204030204" pitchFamily="49" charset="0"/>
                <a:cs typeface="Consolas" panose="020B0609020204030204" pitchFamily="49" charset="0"/>
              </a:rPr>
              <a:t>    </a:t>
            </a:r>
            <a:r>
              <a:rPr lang="en-US" altLang="en-US" sz="800" dirty="0" err="1">
                <a:latin typeface="Consolas" panose="020B0609020204030204" pitchFamily="49" charset="0"/>
                <a:cs typeface="Consolas" panose="020B0609020204030204" pitchFamily="49" charset="0"/>
              </a:rPr>
              <a:t>console.</a:t>
            </a:r>
            <a:r>
              <a:rPr lang="en-US" altLang="en-US" sz="800" dirty="0" err="1">
                <a:solidFill>
                  <a:schemeClr val="accent1"/>
                </a:solidFill>
                <a:latin typeface="Consolas" panose="020B0609020204030204" pitchFamily="49" charset="0"/>
                <a:cs typeface="Consolas" panose="020B0609020204030204" pitchFamily="49" charset="0"/>
              </a:rPr>
              <a:t>log</a:t>
            </a:r>
            <a:r>
              <a:rPr lang="en-US" altLang="en-US" sz="800" dirty="0">
                <a:latin typeface="Consolas" panose="020B0609020204030204" pitchFamily="49" charset="0"/>
                <a:cs typeface="Consolas" panose="020B0609020204030204" pitchFamily="49" charset="0"/>
              </a:rPr>
              <a:t>(err); </a:t>
            </a:r>
          </a:p>
          <a:p>
            <a:pPr lvl="0" eaLnBrk="0" hangingPunct="0"/>
            <a:r>
              <a:rPr lang="en-US" altLang="en-US" sz="800" dirty="0">
                <a:latin typeface="Consolas" panose="020B0609020204030204" pitchFamily="49" charset="0"/>
                <a:cs typeface="Consolas" panose="020B0609020204030204" pitchFamily="49" charset="0"/>
              </a:rPr>
              <a:t>  </a:t>
            </a:r>
            <a:r>
              <a:rPr lang="en-US" altLang="en-US" sz="800" dirty="0" smtClean="0">
                <a:latin typeface="Consolas" panose="020B0609020204030204" pitchFamily="49" charset="0"/>
                <a:cs typeface="Consolas" panose="020B0609020204030204" pitchFamily="49" charset="0"/>
              </a:rPr>
              <a:t>});</a:t>
            </a:r>
          </a:p>
          <a:p>
            <a:pPr lvl="0" eaLnBrk="0" hangingPunct="0"/>
            <a:endParaRPr lang="en-US" sz="800" dirty="0" smtClean="0">
              <a:solidFill>
                <a:schemeClr val="tx1"/>
              </a:solidFill>
              <a:latin typeface="+mn-lt"/>
            </a:endParaRPr>
          </a:p>
        </p:txBody>
      </p:sp>
    </p:spTree>
    <p:extLst>
      <p:ext uri="{BB962C8B-B14F-4D97-AF65-F5344CB8AC3E}">
        <p14:creationId xmlns:p14="http://schemas.microsoft.com/office/powerpoint/2010/main" val="1390243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b="1" dirty="0"/>
              <a:t>Generators – mysterious and powerful</a:t>
            </a:r>
            <a:endParaRPr lang="en-US" sz="1000" dirty="0"/>
          </a:p>
        </p:txBody>
      </p:sp>
      <p:sp>
        <p:nvSpPr>
          <p:cNvPr id="2" name="Slide Number Placeholder 1"/>
          <p:cNvSpPr>
            <a:spLocks noGrp="1"/>
          </p:cNvSpPr>
          <p:nvPr>
            <p:ph type="sldNum" sz="quarter" idx="4"/>
          </p:nvPr>
        </p:nvSpPr>
        <p:spPr/>
        <p:txBody>
          <a:bodyPr/>
          <a:lstStyle/>
          <a:p>
            <a:fld id="{A86557AE-D911-0F4C-AC53-EAE0FE81A38E}" type="slidenum">
              <a:rPr lang="en-US" smtClean="0"/>
              <a:pPr/>
              <a:t>48</a:t>
            </a:fld>
            <a:endParaRPr lang="en-US" dirty="0"/>
          </a:p>
        </p:txBody>
      </p:sp>
      <p:sp>
        <p:nvSpPr>
          <p:cNvPr id="3" name="Content Placeholder 2"/>
          <p:cNvSpPr>
            <a:spLocks noGrp="1"/>
          </p:cNvSpPr>
          <p:nvPr>
            <p:ph idx="10"/>
          </p:nvPr>
        </p:nvSpPr>
        <p:spPr>
          <a:xfrm>
            <a:off x="457200" y="1465802"/>
            <a:ext cx="7785100" cy="854410"/>
          </a:xfrm>
        </p:spPr>
        <p:txBody>
          <a:bodyPr/>
          <a:lstStyle/>
          <a:p>
            <a:r>
              <a:rPr lang="en-US" dirty="0" smtClean="0"/>
              <a:t>A function that returns multiple values at different times at </a:t>
            </a:r>
            <a:r>
              <a:rPr lang="en-US" smtClean="0"/>
              <a:t>the function execution.</a:t>
            </a:r>
            <a:endParaRPr lang="en-US" dirty="0"/>
          </a:p>
        </p:txBody>
      </p:sp>
      <p:sp>
        <p:nvSpPr>
          <p:cNvPr id="4" name="TextBox 3"/>
          <p:cNvSpPr txBox="1"/>
          <p:nvPr/>
        </p:nvSpPr>
        <p:spPr>
          <a:xfrm>
            <a:off x="3393420" y="2320212"/>
            <a:ext cx="1907895" cy="1477328"/>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000" dirty="0">
                <a:solidFill>
                  <a:srgbClr val="002060"/>
                </a:solidFill>
                <a:latin typeface="+mn-lt"/>
              </a:rPr>
              <a:t>function</a:t>
            </a:r>
            <a:r>
              <a:rPr lang="en-US" sz="1000" dirty="0">
                <a:latin typeface="+mn-lt"/>
              </a:rPr>
              <a:t>* </a:t>
            </a:r>
            <a:r>
              <a:rPr lang="en-US" sz="1000" dirty="0">
                <a:solidFill>
                  <a:schemeClr val="accent3"/>
                </a:solidFill>
                <a:latin typeface="+mn-lt"/>
              </a:rPr>
              <a:t>bears</a:t>
            </a:r>
            <a:r>
              <a:rPr lang="en-US" sz="1000" dirty="0">
                <a:latin typeface="+mn-lt"/>
              </a:rPr>
              <a:t> () </a:t>
            </a:r>
            <a:r>
              <a:rPr lang="en-US" sz="1000" dirty="0" smtClean="0">
                <a:latin typeface="+mn-lt"/>
              </a:rPr>
              <a:t>{</a:t>
            </a:r>
          </a:p>
          <a:p>
            <a:r>
              <a:rPr lang="en-US" sz="1000" dirty="0" smtClean="0">
                <a:latin typeface="+mn-lt"/>
              </a:rPr>
              <a:t>  </a:t>
            </a:r>
            <a:r>
              <a:rPr lang="en-US" sz="1000" dirty="0" smtClean="0">
                <a:solidFill>
                  <a:schemeClr val="accent1"/>
                </a:solidFill>
                <a:latin typeface="+mn-lt"/>
              </a:rPr>
              <a:t>yield</a:t>
            </a:r>
            <a:r>
              <a:rPr lang="en-US" sz="1000" dirty="0" smtClean="0">
                <a:latin typeface="+mn-lt"/>
              </a:rPr>
              <a:t> </a:t>
            </a:r>
            <a:r>
              <a:rPr lang="en-US" sz="1000" dirty="0">
                <a:solidFill>
                  <a:schemeClr val="accent5">
                    <a:lumMod val="75000"/>
                  </a:schemeClr>
                </a:solidFill>
                <a:latin typeface="+mn-lt"/>
              </a:rPr>
              <a:t>'grizzly'</a:t>
            </a:r>
            <a:r>
              <a:rPr lang="en-US" sz="1000" dirty="0">
                <a:latin typeface="+mn-lt"/>
              </a:rPr>
              <a:t>;	</a:t>
            </a:r>
            <a:endParaRPr lang="en-US" sz="1000" dirty="0" smtClean="0">
              <a:latin typeface="+mn-lt"/>
            </a:endParaRPr>
          </a:p>
          <a:p>
            <a:r>
              <a:rPr lang="en-US" sz="1000" dirty="0" smtClean="0">
                <a:latin typeface="+mn-lt"/>
              </a:rPr>
              <a:t>  </a:t>
            </a:r>
            <a:r>
              <a:rPr lang="en-US" sz="1000" dirty="0" smtClean="0">
                <a:solidFill>
                  <a:schemeClr val="accent1"/>
                </a:solidFill>
                <a:latin typeface="+mn-lt"/>
              </a:rPr>
              <a:t>yield</a:t>
            </a:r>
            <a:r>
              <a:rPr lang="en-US" sz="1000" dirty="0" smtClean="0">
                <a:latin typeface="+mn-lt"/>
              </a:rPr>
              <a:t> </a:t>
            </a:r>
            <a:r>
              <a:rPr lang="en-US" sz="1000" dirty="0">
                <a:solidFill>
                  <a:schemeClr val="accent5">
                    <a:lumMod val="75000"/>
                  </a:schemeClr>
                </a:solidFill>
                <a:latin typeface="+mn-lt"/>
              </a:rPr>
              <a:t>'polar';</a:t>
            </a:r>
            <a:r>
              <a:rPr lang="en-US" sz="1000" dirty="0">
                <a:latin typeface="+mn-lt"/>
              </a:rPr>
              <a:t>	</a:t>
            </a:r>
            <a:endParaRPr lang="en-US" sz="1000" dirty="0" smtClean="0">
              <a:latin typeface="+mn-lt"/>
            </a:endParaRPr>
          </a:p>
          <a:p>
            <a:r>
              <a:rPr lang="en-US" sz="1000" dirty="0" smtClean="0">
                <a:latin typeface="+mn-lt"/>
              </a:rPr>
              <a:t>  </a:t>
            </a:r>
            <a:r>
              <a:rPr lang="en-US" sz="1000" dirty="0" smtClean="0">
                <a:solidFill>
                  <a:schemeClr val="accent1"/>
                </a:solidFill>
                <a:latin typeface="+mn-lt"/>
              </a:rPr>
              <a:t>return</a:t>
            </a:r>
            <a:r>
              <a:rPr lang="en-US" sz="1000" dirty="0" smtClean="0">
                <a:latin typeface="+mn-lt"/>
              </a:rPr>
              <a:t> </a:t>
            </a:r>
            <a:r>
              <a:rPr lang="en-US" sz="1000" dirty="0">
                <a:latin typeface="+mn-lt"/>
              </a:rPr>
              <a:t>'done</a:t>
            </a:r>
            <a:r>
              <a:rPr lang="en-US" sz="1000" dirty="0" smtClean="0">
                <a:latin typeface="+mn-lt"/>
              </a:rPr>
              <a:t>';</a:t>
            </a:r>
          </a:p>
          <a:p>
            <a:r>
              <a:rPr lang="en-US" sz="1000" dirty="0" smtClean="0">
                <a:latin typeface="+mn-lt"/>
              </a:rPr>
              <a:t>}</a:t>
            </a:r>
          </a:p>
          <a:p>
            <a:r>
              <a:rPr lang="en-US" sz="1000" dirty="0" err="1" smtClean="0">
                <a:latin typeface="+mn-lt"/>
              </a:rPr>
              <a:t>var</a:t>
            </a:r>
            <a:r>
              <a:rPr lang="en-US" sz="1000" dirty="0" smtClean="0">
                <a:latin typeface="+mn-lt"/>
              </a:rPr>
              <a:t> </a:t>
            </a:r>
            <a:r>
              <a:rPr lang="en-US" sz="1000" dirty="0">
                <a:latin typeface="+mn-lt"/>
              </a:rPr>
              <a:t>bear = bears</a:t>
            </a:r>
            <a:r>
              <a:rPr lang="en-US" sz="1000" dirty="0" smtClean="0">
                <a:latin typeface="+mn-lt"/>
              </a:rPr>
              <a:t>();</a:t>
            </a:r>
          </a:p>
          <a:p>
            <a:endParaRPr lang="en-US" sz="1000" dirty="0">
              <a:latin typeface="+mn-lt"/>
            </a:endParaRPr>
          </a:p>
          <a:p>
            <a:r>
              <a:rPr lang="en-US" sz="1000" dirty="0" err="1" smtClean="0">
                <a:latin typeface="+mn-lt"/>
              </a:rPr>
              <a:t>console.log</a:t>
            </a:r>
            <a:r>
              <a:rPr lang="en-US" sz="1000" dirty="0" smtClean="0">
                <a:latin typeface="+mn-lt"/>
              </a:rPr>
              <a:t>(</a:t>
            </a:r>
            <a:r>
              <a:rPr lang="en-US" sz="1000" dirty="0" err="1" smtClean="0">
                <a:latin typeface="+mn-lt"/>
              </a:rPr>
              <a:t>bear.next</a:t>
            </a:r>
            <a:r>
              <a:rPr lang="en-US" sz="1000" dirty="0">
                <a:latin typeface="+mn-lt"/>
              </a:rPr>
              <a:t>().value</a:t>
            </a:r>
            <a:r>
              <a:rPr lang="en-US" sz="1000" dirty="0" smtClean="0">
                <a:latin typeface="+mn-lt"/>
              </a:rPr>
              <a:t>);</a:t>
            </a:r>
          </a:p>
          <a:p>
            <a:r>
              <a:rPr lang="en-US" sz="1000" dirty="0" err="1" smtClean="0">
                <a:latin typeface="+mn-lt"/>
              </a:rPr>
              <a:t>console.log</a:t>
            </a:r>
            <a:r>
              <a:rPr lang="en-US" sz="1000" dirty="0" smtClean="0">
                <a:latin typeface="+mn-lt"/>
              </a:rPr>
              <a:t>(</a:t>
            </a:r>
            <a:r>
              <a:rPr lang="en-US" sz="1000" dirty="0" err="1" smtClean="0">
                <a:latin typeface="+mn-lt"/>
              </a:rPr>
              <a:t>bear.next</a:t>
            </a:r>
            <a:r>
              <a:rPr lang="en-US" sz="1000" dirty="0">
                <a:latin typeface="+mn-lt"/>
              </a:rPr>
              <a:t>().value);</a:t>
            </a:r>
            <a:endParaRPr lang="en-US" sz="1000" dirty="0" smtClean="0">
              <a:latin typeface="+mn-lt"/>
            </a:endParaRPr>
          </a:p>
        </p:txBody>
      </p:sp>
    </p:spTree>
    <p:extLst>
      <p:ext uri="{BB962C8B-B14F-4D97-AF65-F5344CB8AC3E}">
        <p14:creationId xmlns:p14="http://schemas.microsoft.com/office/powerpoint/2010/main" val="161913606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b="1" dirty="0"/>
              <a:t>Generators – a new feature of ECMAScript 6</a:t>
            </a:r>
            <a:endParaRPr lang="en-US" sz="1000" b="1" dirty="0"/>
          </a:p>
        </p:txBody>
      </p:sp>
      <p:sp>
        <p:nvSpPr>
          <p:cNvPr id="2" name="Slide Number Placeholder 1"/>
          <p:cNvSpPr>
            <a:spLocks noGrp="1"/>
          </p:cNvSpPr>
          <p:nvPr>
            <p:ph type="sldNum" sz="quarter" idx="4"/>
          </p:nvPr>
        </p:nvSpPr>
        <p:spPr/>
        <p:txBody>
          <a:bodyPr/>
          <a:lstStyle/>
          <a:p>
            <a:fld id="{A86557AE-D911-0F4C-AC53-EAE0FE81A38E}" type="slidenum">
              <a:rPr lang="en-US" smtClean="0"/>
              <a:pPr/>
              <a:t>49</a:t>
            </a:fld>
            <a:endParaRPr lang="en-US" dirty="0"/>
          </a:p>
        </p:txBody>
      </p:sp>
      <p:sp>
        <p:nvSpPr>
          <p:cNvPr id="3" name="Content Placeholder 2"/>
          <p:cNvSpPr>
            <a:spLocks noGrp="1"/>
          </p:cNvSpPr>
          <p:nvPr>
            <p:ph idx="10"/>
          </p:nvPr>
        </p:nvSpPr>
        <p:spPr>
          <a:xfrm>
            <a:off x="457200" y="1465802"/>
            <a:ext cx="7785100" cy="854410"/>
          </a:xfrm>
        </p:spPr>
        <p:txBody>
          <a:bodyPr/>
          <a:lstStyle/>
          <a:p>
            <a:r>
              <a:rPr lang="en-US" dirty="0"/>
              <a:t>Implementing </a:t>
            </a:r>
            <a:r>
              <a:rPr lang="en-US" dirty="0" err="1" smtClean="0"/>
              <a:t>iterables</a:t>
            </a:r>
            <a:r>
              <a:rPr lang="en-US" dirty="0" smtClean="0"/>
              <a:t>.</a:t>
            </a:r>
          </a:p>
          <a:p>
            <a:r>
              <a:rPr lang="en-US" dirty="0"/>
              <a:t>Blocking on asynchronous function </a:t>
            </a:r>
            <a:r>
              <a:rPr lang="en-US" dirty="0" smtClean="0"/>
              <a:t>calls.</a:t>
            </a:r>
            <a:endParaRPr lang="en-US" dirty="0"/>
          </a:p>
          <a:p>
            <a:endParaRPr lang="en-US" dirty="0"/>
          </a:p>
        </p:txBody>
      </p:sp>
    </p:spTree>
    <p:extLst>
      <p:ext uri="{BB962C8B-B14F-4D97-AF65-F5344CB8AC3E}">
        <p14:creationId xmlns:p14="http://schemas.microsoft.com/office/powerpoint/2010/main" val="259442161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0" indent="0">
              <a:buNone/>
            </a:pPr>
            <a:r>
              <a:rPr lang="en-US" dirty="0" smtClean="0">
                <a:solidFill>
                  <a:schemeClr val="accent1"/>
                </a:solidFill>
              </a:rPr>
              <a:t>v8 has </a:t>
            </a:r>
            <a:r>
              <a:rPr lang="en-US" dirty="0">
                <a:solidFill>
                  <a:schemeClr val="accent1"/>
                </a:solidFill>
              </a:rPr>
              <a:t>a call stack and a heap.</a:t>
            </a:r>
          </a:p>
        </p:txBody>
      </p:sp>
      <p:sp>
        <p:nvSpPr>
          <p:cNvPr id="7" name="Content Placeholder 6"/>
          <p:cNvSpPr>
            <a:spLocks noGrp="1"/>
          </p:cNvSpPr>
          <p:nvPr>
            <p:ph idx="1"/>
          </p:nvPr>
        </p:nvSpPr>
        <p:spPr>
          <a:xfrm>
            <a:off x="2232211" y="1391770"/>
            <a:ext cx="6302189" cy="3627270"/>
          </a:xfrm>
        </p:spPr>
        <p:txBody>
          <a:bodyPr/>
          <a:lstStyle/>
          <a:p>
            <a:pPr marL="0" indent="0">
              <a:buNone/>
            </a:pPr>
            <a:endParaRPr lang="en-US" sz="4800" dirty="0" smtClean="0">
              <a:solidFill>
                <a:schemeClr val="accent1"/>
              </a:solidFill>
            </a:endParaRPr>
          </a:p>
          <a:p>
            <a:pPr marL="0" indent="0">
              <a:buNone/>
            </a:pPr>
            <a:endParaRPr lang="en-US" sz="4800" dirty="0">
              <a:solidFill>
                <a:schemeClr val="accent1"/>
              </a:solidFill>
            </a:endParaRPr>
          </a:p>
        </p:txBody>
      </p:sp>
      <p:sp>
        <p:nvSpPr>
          <p:cNvPr id="2" name="Slide Number Placeholder 1"/>
          <p:cNvSpPr>
            <a:spLocks noGrp="1"/>
          </p:cNvSpPr>
          <p:nvPr>
            <p:ph type="sldNum" sz="quarter" idx="4"/>
          </p:nvPr>
        </p:nvSpPr>
        <p:spPr/>
        <p:txBody>
          <a:bodyPr/>
          <a:lstStyle/>
          <a:p>
            <a:fld id="{A86557AE-D911-0F4C-AC53-EAE0FE81A38E}" type="slidenum">
              <a:rPr lang="en-US" smtClean="0"/>
              <a:pPr/>
              <a:t>5</a:t>
            </a:fld>
            <a:endParaRPr lang="en-US" dirty="0"/>
          </a:p>
        </p:txBody>
      </p:sp>
      <p:sp>
        <p:nvSpPr>
          <p:cNvPr id="8" name="TextBox 7"/>
          <p:cNvSpPr txBox="1"/>
          <p:nvPr/>
        </p:nvSpPr>
        <p:spPr>
          <a:xfrm>
            <a:off x="9337304" y="2569369"/>
            <a:ext cx="2638797" cy="584776"/>
          </a:xfrm>
          <a:prstGeom prst="rect">
            <a:avLst/>
          </a:prstGeom>
          <a:solidFill>
            <a:schemeClr val="accent3"/>
          </a:solidFill>
        </p:spPr>
        <p:txBody>
          <a:bodyPr wrap="square" rtlCol="0">
            <a:spAutoFit/>
          </a:bodyPr>
          <a:lstStyle/>
          <a:p>
            <a:r>
              <a:rPr lang="en-US" sz="1600" dirty="0" smtClean="0">
                <a:solidFill>
                  <a:schemeClr val="bg1"/>
                </a:solidFill>
              </a:rPr>
              <a:t>Hit reset layout so all text goes to default color.</a:t>
            </a:r>
            <a:endParaRPr lang="en-US" sz="1600" dirty="0" smtClean="0">
              <a:solidFill>
                <a:schemeClr val="bg1"/>
              </a:solidFill>
              <a:latin typeface="+mn-lt"/>
            </a:endParaRPr>
          </a:p>
        </p:txBody>
      </p:sp>
      <p:pic>
        <p:nvPicPr>
          <p:cNvPr id="9" name="Content Placeholder 1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74496" y="1498932"/>
            <a:ext cx="3455104" cy="3395662"/>
          </a:xfrm>
          <a:prstGeom prst="rect">
            <a:avLst/>
          </a:prstGeom>
          <a:noFill/>
          <a:ln w="9525">
            <a:noFill/>
            <a:miter lim="800000"/>
            <a:headEnd/>
            <a:tailEnd/>
          </a:ln>
        </p:spPr>
      </p:pic>
      <p:sp>
        <p:nvSpPr>
          <p:cNvPr id="10" name="Rectangle 7"/>
          <p:cNvSpPr txBox="1">
            <a:spLocks noChangeArrowheads="1"/>
          </p:cNvSpPr>
          <p:nvPr/>
        </p:nvSpPr>
        <p:spPr bwMode="auto">
          <a:xfrm>
            <a:off x="1756448" y="1679498"/>
            <a:ext cx="2872014" cy="3215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600" kern="0" dirty="0"/>
              <a:t>Heap</a:t>
            </a:r>
          </a:p>
          <a:p>
            <a:pPr lvl="1"/>
            <a:r>
              <a:rPr lang="en-US" sz="1200" kern="0" dirty="0">
                <a:solidFill>
                  <a:schemeClr val="accent1"/>
                </a:solidFill>
              </a:rPr>
              <a:t>“Chaotic” listing of </a:t>
            </a:r>
            <a:r>
              <a:rPr lang="en-US" sz="1200" kern="0" dirty="0" smtClean="0">
                <a:solidFill>
                  <a:schemeClr val="accent1"/>
                </a:solidFill>
              </a:rPr>
              <a:t>objects</a:t>
            </a:r>
          </a:p>
          <a:p>
            <a:pPr lvl="1"/>
            <a:r>
              <a:rPr lang="en-US" sz="1200" kern="0" dirty="0" smtClean="0">
                <a:solidFill>
                  <a:schemeClr val="accent1"/>
                </a:solidFill>
              </a:rPr>
              <a:t>Memory allocation happens here</a:t>
            </a:r>
          </a:p>
          <a:p>
            <a:pPr lvl="1"/>
            <a:endParaRPr lang="en-US" sz="1200" kern="0" dirty="0">
              <a:solidFill>
                <a:schemeClr val="accent1"/>
              </a:solidFill>
            </a:endParaRPr>
          </a:p>
          <a:p>
            <a:r>
              <a:rPr lang="en-US" sz="1600" kern="0" dirty="0" smtClean="0"/>
              <a:t>Stack</a:t>
            </a:r>
          </a:p>
          <a:p>
            <a:pPr lvl="1"/>
            <a:r>
              <a:rPr lang="en-US" sz="1200" kern="0" dirty="0" smtClean="0">
                <a:solidFill>
                  <a:schemeClr val="accent1"/>
                </a:solidFill>
              </a:rPr>
              <a:t>Functions to run and available variables</a:t>
            </a:r>
          </a:p>
          <a:p>
            <a:pPr lvl="1"/>
            <a:r>
              <a:rPr lang="en-US" sz="1200" kern="0" dirty="0">
                <a:solidFill>
                  <a:schemeClr val="accent1"/>
                </a:solidFill>
              </a:rPr>
              <a:t>More added as code is run</a:t>
            </a:r>
          </a:p>
          <a:p>
            <a:pPr lvl="1"/>
            <a:r>
              <a:rPr lang="en-US" sz="1200" kern="0" dirty="0">
                <a:solidFill>
                  <a:schemeClr val="accent1"/>
                </a:solidFill>
              </a:rPr>
              <a:t>Stuff guaranteed to run in </a:t>
            </a:r>
            <a:r>
              <a:rPr lang="en-US" sz="1200" kern="0" dirty="0" smtClean="0">
                <a:solidFill>
                  <a:schemeClr val="accent1"/>
                </a:solidFill>
              </a:rPr>
              <a:t>order</a:t>
            </a:r>
          </a:p>
          <a:p>
            <a:pPr lvl="1"/>
            <a:endParaRPr lang="en-US" sz="1200" kern="0" dirty="0">
              <a:solidFill>
                <a:schemeClr val="accent1"/>
              </a:solidFill>
            </a:endParaRPr>
          </a:p>
          <a:p>
            <a:pPr lvl="1"/>
            <a:endParaRPr lang="en-US" sz="1200" kern="0" dirty="0" smtClean="0">
              <a:solidFill>
                <a:schemeClr val="accent1"/>
              </a:solidFill>
            </a:endParaRPr>
          </a:p>
          <a:p>
            <a:pPr lvl="1"/>
            <a:endParaRPr lang="en-US" sz="1200" kern="0" dirty="0" smtClean="0">
              <a:solidFill>
                <a:schemeClr val="accent1"/>
              </a:solidFill>
            </a:endParaRPr>
          </a:p>
        </p:txBody>
      </p:sp>
    </p:spTree>
    <p:extLst>
      <p:ext uri="{BB962C8B-B14F-4D97-AF65-F5344CB8AC3E}">
        <p14:creationId xmlns:p14="http://schemas.microsoft.com/office/powerpoint/2010/main" val="3695625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50</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176841" y="194816"/>
            <a:ext cx="8784279" cy="584775"/>
          </a:xfrm>
          <a:prstGeom prst="rect">
            <a:avLst/>
          </a:prstGeom>
          <a:noFill/>
        </p:spPr>
        <p:txBody>
          <a:bodyPr wrap="square" rtlCol="0">
            <a:spAutoFit/>
          </a:bodyPr>
          <a:lstStyle/>
          <a:p>
            <a:pPr algn="ctr"/>
            <a:r>
              <a:rPr lang="en-US" sz="1000" dirty="0"/>
              <a:t>Generator function is simply the function with star in its head and (optional) yield in its body</a:t>
            </a:r>
            <a:r>
              <a:rPr lang="en-US" sz="1000" dirty="0" smtClean="0"/>
              <a:t>.</a:t>
            </a:r>
          </a:p>
          <a:p>
            <a:endParaRPr lang="en-US" sz="1000" dirty="0" smtClean="0">
              <a:latin typeface="Consolas" charset="0"/>
              <a:ea typeface="Consolas" charset="0"/>
              <a:cs typeface="Consolas" charset="0"/>
            </a:endParaRPr>
          </a:p>
          <a:p>
            <a:endParaRPr lang="en-US" sz="1200" dirty="0" smtClean="0">
              <a:latin typeface="Consolas" charset="0"/>
              <a:ea typeface="Consolas" charset="0"/>
              <a:cs typeface="Consolas" charset="0"/>
            </a:endParaRPr>
          </a:p>
        </p:txBody>
      </p:sp>
      <p:sp>
        <p:nvSpPr>
          <p:cNvPr id="4" name="TextBox 3"/>
          <p:cNvSpPr txBox="1"/>
          <p:nvPr/>
        </p:nvSpPr>
        <p:spPr>
          <a:xfrm>
            <a:off x="3773730" y="517825"/>
            <a:ext cx="1590500" cy="193899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000" dirty="0">
                <a:solidFill>
                  <a:srgbClr val="101094"/>
                </a:solidFill>
                <a:latin typeface="+mn-lt"/>
              </a:rPr>
              <a:t>function</a:t>
            </a:r>
            <a:r>
              <a:rPr lang="en-US" sz="1000" dirty="0">
                <a:solidFill>
                  <a:srgbClr val="303336"/>
                </a:solidFill>
                <a:latin typeface="+mn-lt"/>
              </a:rPr>
              <a:t> *generator() { </a:t>
            </a:r>
          </a:p>
          <a:p>
            <a:r>
              <a:rPr lang="en-US" sz="1000" dirty="0">
                <a:solidFill>
                  <a:srgbClr val="303336"/>
                </a:solidFill>
                <a:latin typeface="+mn-lt"/>
              </a:rPr>
              <a:t>  </a:t>
            </a:r>
            <a:r>
              <a:rPr lang="en-US" sz="1000" dirty="0" err="1">
                <a:solidFill>
                  <a:srgbClr val="303336"/>
                </a:solidFill>
                <a:latin typeface="+mn-lt"/>
              </a:rPr>
              <a:t>console.log</a:t>
            </a:r>
            <a:r>
              <a:rPr lang="en-US" sz="1000" dirty="0">
                <a:solidFill>
                  <a:srgbClr val="303336"/>
                </a:solidFill>
                <a:latin typeface="+mn-lt"/>
              </a:rPr>
              <a:t>(</a:t>
            </a:r>
            <a:r>
              <a:rPr lang="en-US" sz="1000" dirty="0">
                <a:solidFill>
                  <a:srgbClr val="7D2727"/>
                </a:solidFill>
                <a:latin typeface="+mn-lt"/>
              </a:rPr>
              <a:t>'Start!'</a:t>
            </a:r>
            <a:r>
              <a:rPr lang="en-US" sz="1000" dirty="0">
                <a:solidFill>
                  <a:srgbClr val="303336"/>
                </a:solidFill>
                <a:latin typeface="+mn-lt"/>
              </a:rPr>
              <a:t>); </a:t>
            </a:r>
          </a:p>
          <a:p>
            <a:r>
              <a:rPr lang="en-US" sz="1000" dirty="0">
                <a:solidFill>
                  <a:srgbClr val="101094"/>
                </a:solidFill>
                <a:latin typeface="+mn-lt"/>
              </a:rPr>
              <a:t>  </a:t>
            </a:r>
            <a:r>
              <a:rPr lang="en-US" sz="1000" dirty="0" err="1">
                <a:solidFill>
                  <a:srgbClr val="101094"/>
                </a:solidFill>
                <a:latin typeface="+mn-lt"/>
              </a:rPr>
              <a:t>var</a:t>
            </a:r>
            <a:r>
              <a:rPr lang="en-US" sz="1000" dirty="0">
                <a:solidFill>
                  <a:srgbClr val="303336"/>
                </a:solidFill>
                <a:latin typeface="+mn-lt"/>
              </a:rPr>
              <a:t> </a:t>
            </a:r>
            <a:r>
              <a:rPr lang="en-US" sz="1000" dirty="0" err="1">
                <a:solidFill>
                  <a:srgbClr val="303336"/>
                </a:solidFill>
                <a:latin typeface="+mn-lt"/>
              </a:rPr>
              <a:t>i</a:t>
            </a:r>
            <a:r>
              <a:rPr lang="en-US" sz="1000" dirty="0">
                <a:solidFill>
                  <a:srgbClr val="303336"/>
                </a:solidFill>
                <a:latin typeface="+mn-lt"/>
              </a:rPr>
              <a:t> = </a:t>
            </a:r>
            <a:r>
              <a:rPr lang="en-US" sz="1000" dirty="0">
                <a:solidFill>
                  <a:srgbClr val="7D2727"/>
                </a:solidFill>
                <a:latin typeface="+mn-lt"/>
              </a:rPr>
              <a:t>0</a:t>
            </a:r>
            <a:r>
              <a:rPr lang="en-US" sz="1000" dirty="0">
                <a:solidFill>
                  <a:srgbClr val="303336"/>
                </a:solidFill>
                <a:latin typeface="+mn-lt"/>
              </a:rPr>
              <a:t>; </a:t>
            </a:r>
          </a:p>
          <a:p>
            <a:r>
              <a:rPr lang="en-US" sz="1000" dirty="0">
                <a:solidFill>
                  <a:srgbClr val="101094"/>
                </a:solidFill>
                <a:latin typeface="+mn-lt"/>
              </a:rPr>
              <a:t>  while</a:t>
            </a:r>
            <a:r>
              <a:rPr lang="en-US" sz="1000" dirty="0">
                <a:solidFill>
                  <a:srgbClr val="303336"/>
                </a:solidFill>
                <a:latin typeface="+mn-lt"/>
              </a:rPr>
              <a:t> (</a:t>
            </a:r>
            <a:r>
              <a:rPr lang="en-US" sz="1000" dirty="0">
                <a:solidFill>
                  <a:srgbClr val="101094"/>
                </a:solidFill>
                <a:latin typeface="+mn-lt"/>
              </a:rPr>
              <a:t>true</a:t>
            </a:r>
            <a:r>
              <a:rPr lang="en-US" sz="1000" dirty="0">
                <a:solidFill>
                  <a:srgbClr val="303336"/>
                </a:solidFill>
                <a:latin typeface="+mn-lt"/>
              </a:rPr>
              <a:t>) { </a:t>
            </a:r>
          </a:p>
          <a:p>
            <a:r>
              <a:rPr lang="en-US" sz="1000" dirty="0">
                <a:solidFill>
                  <a:srgbClr val="101094"/>
                </a:solidFill>
                <a:latin typeface="+mn-lt"/>
              </a:rPr>
              <a:t>    if</a:t>
            </a:r>
            <a:r>
              <a:rPr lang="en-US" sz="1000" dirty="0">
                <a:solidFill>
                  <a:srgbClr val="303336"/>
                </a:solidFill>
                <a:latin typeface="+mn-lt"/>
              </a:rPr>
              <a:t> (</a:t>
            </a:r>
            <a:r>
              <a:rPr lang="en-US" sz="1000" dirty="0" err="1">
                <a:solidFill>
                  <a:srgbClr val="303336"/>
                </a:solidFill>
                <a:latin typeface="+mn-lt"/>
              </a:rPr>
              <a:t>i</a:t>
            </a:r>
            <a:r>
              <a:rPr lang="en-US" sz="1000" dirty="0">
                <a:solidFill>
                  <a:srgbClr val="303336"/>
                </a:solidFill>
                <a:latin typeface="+mn-lt"/>
              </a:rPr>
              <a:t> &lt; </a:t>
            </a:r>
            <a:r>
              <a:rPr lang="en-US" sz="1000" dirty="0">
                <a:solidFill>
                  <a:srgbClr val="7D2727"/>
                </a:solidFill>
                <a:latin typeface="+mn-lt"/>
              </a:rPr>
              <a:t>3</a:t>
            </a:r>
            <a:r>
              <a:rPr lang="en-US" sz="1000" dirty="0">
                <a:solidFill>
                  <a:srgbClr val="303336"/>
                </a:solidFill>
                <a:latin typeface="+mn-lt"/>
              </a:rPr>
              <a:t>) </a:t>
            </a:r>
            <a:r>
              <a:rPr lang="en-US" sz="1000" dirty="0" smtClean="0">
                <a:solidFill>
                  <a:srgbClr val="303336"/>
                </a:solidFill>
                <a:latin typeface="+mn-lt"/>
              </a:rPr>
              <a:t>{</a:t>
            </a:r>
            <a:endParaRPr lang="en-US" sz="1000" dirty="0">
              <a:solidFill>
                <a:srgbClr val="303336"/>
              </a:solidFill>
              <a:latin typeface="+mn-lt"/>
            </a:endParaRPr>
          </a:p>
          <a:p>
            <a:r>
              <a:rPr lang="en-US" sz="1000" dirty="0">
                <a:solidFill>
                  <a:srgbClr val="101094"/>
                </a:solidFill>
                <a:latin typeface="+mn-lt"/>
              </a:rPr>
              <a:t>      yield</a:t>
            </a:r>
            <a:r>
              <a:rPr lang="en-US" sz="1000" dirty="0">
                <a:solidFill>
                  <a:srgbClr val="303336"/>
                </a:solidFill>
                <a:latin typeface="+mn-lt"/>
              </a:rPr>
              <a:t> </a:t>
            </a:r>
            <a:r>
              <a:rPr lang="en-US" sz="1000" dirty="0" err="1">
                <a:solidFill>
                  <a:srgbClr val="303336"/>
                </a:solidFill>
                <a:latin typeface="+mn-lt"/>
              </a:rPr>
              <a:t>i</a:t>
            </a:r>
            <a:r>
              <a:rPr lang="en-US" sz="1000" dirty="0">
                <a:solidFill>
                  <a:srgbClr val="303336"/>
                </a:solidFill>
                <a:latin typeface="+mn-lt"/>
              </a:rPr>
              <a:t>++; </a:t>
            </a:r>
          </a:p>
          <a:p>
            <a:r>
              <a:rPr lang="en-US" sz="1000" dirty="0">
                <a:solidFill>
                  <a:srgbClr val="303336"/>
                </a:solidFill>
                <a:latin typeface="+mn-lt"/>
              </a:rPr>
              <a:t>    }</a:t>
            </a:r>
          </a:p>
          <a:p>
            <a:r>
              <a:rPr lang="en-US" sz="1000" dirty="0">
                <a:solidFill>
                  <a:srgbClr val="303336"/>
                </a:solidFill>
                <a:latin typeface="+mn-lt"/>
              </a:rPr>
              <a:t>  }</a:t>
            </a:r>
          </a:p>
          <a:p>
            <a:r>
              <a:rPr lang="en-US" sz="1000" dirty="0">
                <a:solidFill>
                  <a:srgbClr val="303336"/>
                </a:solidFill>
                <a:latin typeface="+mn-lt"/>
              </a:rPr>
              <a:t>} </a:t>
            </a:r>
          </a:p>
          <a:p>
            <a:endParaRPr lang="en-US" sz="1000" dirty="0">
              <a:solidFill>
                <a:srgbClr val="303336"/>
              </a:solidFill>
              <a:latin typeface="+mn-lt"/>
            </a:endParaRPr>
          </a:p>
          <a:p>
            <a:r>
              <a:rPr lang="en-US" sz="1000" dirty="0" err="1">
                <a:solidFill>
                  <a:srgbClr val="101094"/>
                </a:solidFill>
                <a:latin typeface="+mn-lt"/>
              </a:rPr>
              <a:t>var</a:t>
            </a:r>
            <a:r>
              <a:rPr lang="en-US" sz="1000" dirty="0">
                <a:solidFill>
                  <a:srgbClr val="303336"/>
                </a:solidFill>
                <a:latin typeface="+mn-lt"/>
              </a:rPr>
              <a:t> gen = generator(); </a:t>
            </a:r>
          </a:p>
          <a:p>
            <a:r>
              <a:rPr lang="en-US" sz="1000" dirty="0">
                <a:solidFill>
                  <a:srgbClr val="858C93"/>
                </a:solidFill>
                <a:latin typeface="+mn-lt"/>
              </a:rPr>
              <a:t>// nothing happens here</a:t>
            </a:r>
            <a:r>
              <a:rPr lang="en-US" sz="1000" dirty="0" smtClean="0">
                <a:solidFill>
                  <a:srgbClr val="858C93"/>
                </a:solidFill>
                <a:latin typeface="+mn-lt"/>
              </a:rPr>
              <a:t>!!</a:t>
            </a:r>
            <a:endParaRPr lang="en-US" sz="1000" dirty="0">
              <a:latin typeface="+mn-lt"/>
              <a:ea typeface="Consolas" charset="0"/>
              <a:cs typeface="Consolas" charset="0"/>
            </a:endParaRPr>
          </a:p>
        </p:txBody>
      </p:sp>
      <p:sp>
        <p:nvSpPr>
          <p:cNvPr id="7" name="TextBox 6"/>
          <p:cNvSpPr txBox="1"/>
          <p:nvPr/>
        </p:nvSpPr>
        <p:spPr>
          <a:xfrm>
            <a:off x="3773730" y="2654354"/>
            <a:ext cx="1515158" cy="7078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000" dirty="0" err="1">
                <a:solidFill>
                  <a:srgbClr val="101094"/>
                </a:solidFill>
              </a:rPr>
              <a:t>var</a:t>
            </a:r>
            <a:r>
              <a:rPr lang="en-US" sz="1000" dirty="0">
                <a:solidFill>
                  <a:srgbClr val="303336"/>
                </a:solidFill>
              </a:rPr>
              <a:t> ret = </a:t>
            </a:r>
            <a:r>
              <a:rPr lang="en-US" sz="1000" dirty="0" err="1">
                <a:solidFill>
                  <a:srgbClr val="303336"/>
                </a:solidFill>
              </a:rPr>
              <a:t>gen.next</a:t>
            </a:r>
            <a:r>
              <a:rPr lang="en-US" sz="1000" dirty="0">
                <a:solidFill>
                  <a:srgbClr val="303336"/>
                </a:solidFill>
              </a:rPr>
              <a:t>(); </a:t>
            </a:r>
            <a:endParaRPr lang="en-US" sz="1000" dirty="0" smtClean="0">
              <a:solidFill>
                <a:srgbClr val="303336"/>
              </a:solidFill>
            </a:endParaRPr>
          </a:p>
          <a:p>
            <a:r>
              <a:rPr lang="en-US" sz="1000" dirty="0" smtClean="0">
                <a:solidFill>
                  <a:srgbClr val="858C93"/>
                </a:solidFill>
              </a:rPr>
              <a:t>// </a:t>
            </a:r>
            <a:r>
              <a:rPr lang="en-US" sz="1000" dirty="0">
                <a:solidFill>
                  <a:srgbClr val="858C93"/>
                </a:solidFill>
              </a:rPr>
              <a:t>Start!</a:t>
            </a:r>
            <a:r>
              <a:rPr lang="en-US" sz="1000" dirty="0">
                <a:solidFill>
                  <a:srgbClr val="303336"/>
                </a:solidFill>
              </a:rPr>
              <a:t> </a:t>
            </a:r>
            <a:endParaRPr lang="en-US" sz="1000" dirty="0" smtClean="0">
              <a:solidFill>
                <a:srgbClr val="303336"/>
              </a:solidFill>
            </a:endParaRPr>
          </a:p>
          <a:p>
            <a:r>
              <a:rPr lang="en-US" sz="1000" dirty="0" err="1" smtClean="0">
                <a:solidFill>
                  <a:srgbClr val="303336"/>
                </a:solidFill>
              </a:rPr>
              <a:t>console.log</a:t>
            </a:r>
            <a:r>
              <a:rPr lang="en-US" sz="1000" dirty="0" smtClean="0">
                <a:solidFill>
                  <a:srgbClr val="303336"/>
                </a:solidFill>
              </a:rPr>
              <a:t>(ret</a:t>
            </a:r>
            <a:r>
              <a:rPr lang="en-US" sz="1000" dirty="0">
                <a:solidFill>
                  <a:srgbClr val="303336"/>
                </a:solidFill>
              </a:rPr>
              <a:t>); </a:t>
            </a:r>
            <a:endParaRPr lang="en-US" sz="1000" dirty="0" smtClean="0">
              <a:solidFill>
                <a:srgbClr val="303336"/>
              </a:solidFill>
            </a:endParaRPr>
          </a:p>
          <a:p>
            <a:r>
              <a:rPr lang="en-US" sz="1000" dirty="0" smtClean="0">
                <a:solidFill>
                  <a:srgbClr val="858C93"/>
                </a:solidFill>
              </a:rPr>
              <a:t>// </a:t>
            </a:r>
            <a:r>
              <a:rPr lang="en-US" sz="1000" dirty="0">
                <a:solidFill>
                  <a:srgbClr val="858C93"/>
                </a:solidFill>
              </a:rPr>
              <a:t>{value: 0, done: false}</a:t>
            </a:r>
            <a:endParaRPr lang="en-US" sz="1000" dirty="0" smtClean="0">
              <a:latin typeface="+mn-lt"/>
            </a:endParaRPr>
          </a:p>
        </p:txBody>
      </p:sp>
      <p:sp>
        <p:nvSpPr>
          <p:cNvPr id="9" name="TextBox 8"/>
          <p:cNvSpPr txBox="1"/>
          <p:nvPr/>
        </p:nvSpPr>
        <p:spPr>
          <a:xfrm>
            <a:off x="3592590" y="3559777"/>
            <a:ext cx="1952779" cy="1015663"/>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000" dirty="0" err="1">
                <a:solidFill>
                  <a:srgbClr val="303336"/>
                </a:solidFill>
              </a:rPr>
              <a:t>console.log</a:t>
            </a:r>
            <a:r>
              <a:rPr lang="en-US" sz="1000" dirty="0">
                <a:solidFill>
                  <a:srgbClr val="303336"/>
                </a:solidFill>
              </a:rPr>
              <a:t>(</a:t>
            </a:r>
            <a:r>
              <a:rPr lang="en-US" sz="1000" dirty="0" err="1">
                <a:solidFill>
                  <a:srgbClr val="303336"/>
                </a:solidFill>
              </a:rPr>
              <a:t>gen.next</a:t>
            </a:r>
            <a:r>
              <a:rPr lang="en-US" sz="1000" dirty="0">
                <a:solidFill>
                  <a:srgbClr val="303336"/>
                </a:solidFill>
              </a:rPr>
              <a:t>()); </a:t>
            </a:r>
            <a:endParaRPr lang="en-US" sz="1000" dirty="0" smtClean="0">
              <a:solidFill>
                <a:srgbClr val="303336"/>
              </a:solidFill>
            </a:endParaRPr>
          </a:p>
          <a:p>
            <a:r>
              <a:rPr lang="en-US" sz="1000" dirty="0" smtClean="0">
                <a:solidFill>
                  <a:srgbClr val="858C93"/>
                </a:solidFill>
              </a:rPr>
              <a:t>// </a:t>
            </a:r>
            <a:r>
              <a:rPr lang="en-US" sz="1000" dirty="0">
                <a:solidFill>
                  <a:srgbClr val="858C93"/>
                </a:solidFill>
              </a:rPr>
              <a:t>{value: 1, done: false}</a:t>
            </a:r>
            <a:r>
              <a:rPr lang="en-US" sz="1000" dirty="0">
                <a:solidFill>
                  <a:srgbClr val="303336"/>
                </a:solidFill>
              </a:rPr>
              <a:t> </a:t>
            </a:r>
            <a:endParaRPr lang="en-US" sz="1000" dirty="0" smtClean="0">
              <a:solidFill>
                <a:srgbClr val="303336"/>
              </a:solidFill>
            </a:endParaRPr>
          </a:p>
          <a:p>
            <a:r>
              <a:rPr lang="en-US" sz="1000" dirty="0" err="1" smtClean="0">
                <a:solidFill>
                  <a:srgbClr val="303336"/>
                </a:solidFill>
              </a:rPr>
              <a:t>console.log</a:t>
            </a:r>
            <a:r>
              <a:rPr lang="en-US" sz="1000" dirty="0" smtClean="0">
                <a:solidFill>
                  <a:srgbClr val="303336"/>
                </a:solidFill>
              </a:rPr>
              <a:t>(</a:t>
            </a:r>
            <a:r>
              <a:rPr lang="en-US" sz="1000" dirty="0" err="1" smtClean="0">
                <a:solidFill>
                  <a:srgbClr val="303336"/>
                </a:solidFill>
              </a:rPr>
              <a:t>gen.next</a:t>
            </a:r>
            <a:r>
              <a:rPr lang="en-US" sz="1000" dirty="0">
                <a:solidFill>
                  <a:srgbClr val="303336"/>
                </a:solidFill>
              </a:rPr>
              <a:t>()); </a:t>
            </a:r>
            <a:endParaRPr lang="en-US" sz="1000" dirty="0" smtClean="0">
              <a:solidFill>
                <a:srgbClr val="303336"/>
              </a:solidFill>
            </a:endParaRPr>
          </a:p>
          <a:p>
            <a:r>
              <a:rPr lang="en-US" sz="1000" dirty="0" smtClean="0">
                <a:solidFill>
                  <a:srgbClr val="858C93"/>
                </a:solidFill>
              </a:rPr>
              <a:t>// </a:t>
            </a:r>
            <a:r>
              <a:rPr lang="en-US" sz="1000" dirty="0">
                <a:solidFill>
                  <a:srgbClr val="858C93"/>
                </a:solidFill>
              </a:rPr>
              <a:t>{value: 2, done: false}</a:t>
            </a:r>
            <a:r>
              <a:rPr lang="en-US" sz="1000" dirty="0">
                <a:solidFill>
                  <a:srgbClr val="303336"/>
                </a:solidFill>
              </a:rPr>
              <a:t> </a:t>
            </a:r>
            <a:endParaRPr lang="en-US" sz="1000" dirty="0" smtClean="0">
              <a:solidFill>
                <a:srgbClr val="303336"/>
              </a:solidFill>
            </a:endParaRPr>
          </a:p>
          <a:p>
            <a:r>
              <a:rPr lang="en-US" sz="1000" dirty="0" err="1" smtClean="0">
                <a:solidFill>
                  <a:srgbClr val="303336"/>
                </a:solidFill>
              </a:rPr>
              <a:t>console.log</a:t>
            </a:r>
            <a:r>
              <a:rPr lang="en-US" sz="1000" dirty="0" smtClean="0">
                <a:solidFill>
                  <a:srgbClr val="303336"/>
                </a:solidFill>
              </a:rPr>
              <a:t>(</a:t>
            </a:r>
            <a:r>
              <a:rPr lang="en-US" sz="1000" dirty="0" err="1" smtClean="0">
                <a:solidFill>
                  <a:srgbClr val="303336"/>
                </a:solidFill>
              </a:rPr>
              <a:t>gen.next</a:t>
            </a:r>
            <a:r>
              <a:rPr lang="en-US" sz="1000" dirty="0">
                <a:solidFill>
                  <a:srgbClr val="303336"/>
                </a:solidFill>
              </a:rPr>
              <a:t>()); </a:t>
            </a:r>
            <a:endParaRPr lang="en-US" sz="1000" dirty="0" smtClean="0">
              <a:solidFill>
                <a:srgbClr val="303336"/>
              </a:solidFill>
            </a:endParaRPr>
          </a:p>
          <a:p>
            <a:r>
              <a:rPr lang="en-US" sz="1000" dirty="0" smtClean="0">
                <a:solidFill>
                  <a:srgbClr val="858C93"/>
                </a:solidFill>
              </a:rPr>
              <a:t>// </a:t>
            </a:r>
            <a:r>
              <a:rPr lang="en-US" sz="1000" dirty="0">
                <a:solidFill>
                  <a:srgbClr val="858C93"/>
                </a:solidFill>
              </a:rPr>
              <a:t>{value: undefined, done: true}</a:t>
            </a:r>
            <a:endParaRPr lang="en-US" sz="1000" dirty="0" smtClean="0">
              <a:latin typeface="+mn-lt"/>
            </a:endParaRPr>
          </a:p>
        </p:txBody>
      </p:sp>
    </p:spTree>
    <p:extLst>
      <p:ext uri="{BB962C8B-B14F-4D97-AF65-F5344CB8AC3E}">
        <p14:creationId xmlns:p14="http://schemas.microsoft.com/office/powerpoint/2010/main" val="1072164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51</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6" name="TextBox 5"/>
          <p:cNvSpPr txBox="1"/>
          <p:nvPr/>
        </p:nvSpPr>
        <p:spPr>
          <a:xfrm>
            <a:off x="141571" y="30861"/>
            <a:ext cx="8944371" cy="369332"/>
          </a:xfrm>
          <a:prstGeom prst="rect">
            <a:avLst/>
          </a:prstGeom>
          <a:noFill/>
        </p:spPr>
        <p:txBody>
          <a:bodyPr wrap="square" rtlCol="0">
            <a:spAutoFit/>
          </a:bodyPr>
          <a:lstStyle/>
          <a:p>
            <a:pPr algn="ctr"/>
            <a:r>
              <a:rPr lang="en-US" b="1" cap="all">
                <a:solidFill>
                  <a:schemeClr val="accent1"/>
                </a:solidFill>
              </a:rPr>
              <a:t>HOW IT WORKS - FULFILLING</a:t>
            </a:r>
          </a:p>
        </p:txBody>
      </p:sp>
      <p:sp>
        <p:nvSpPr>
          <p:cNvPr id="15" name="TextBox 14"/>
          <p:cNvSpPr txBox="1"/>
          <p:nvPr/>
        </p:nvSpPr>
        <p:spPr>
          <a:xfrm>
            <a:off x="3710303" y="1378827"/>
            <a:ext cx="1806905" cy="193899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000" dirty="0">
                <a:solidFill>
                  <a:srgbClr val="002060"/>
                </a:solidFill>
              </a:rPr>
              <a:t>function</a:t>
            </a:r>
            <a:r>
              <a:rPr lang="en-US" sz="1000" dirty="0"/>
              <a:t>* demo() { </a:t>
            </a:r>
            <a:endParaRPr lang="en-US" sz="1000" dirty="0" smtClean="0"/>
          </a:p>
          <a:p>
            <a:r>
              <a:rPr lang="en-US" sz="1000" dirty="0"/>
              <a:t> </a:t>
            </a:r>
            <a:r>
              <a:rPr lang="en-US" sz="1000" dirty="0" smtClean="0"/>
              <a:t> </a:t>
            </a:r>
            <a:r>
              <a:rPr lang="en-US" sz="1000" dirty="0" err="1" smtClean="0">
                <a:solidFill>
                  <a:srgbClr val="002060"/>
                </a:solidFill>
              </a:rPr>
              <a:t>var</a:t>
            </a:r>
            <a:r>
              <a:rPr lang="en-US" sz="1000" dirty="0" smtClean="0"/>
              <a:t> </a:t>
            </a:r>
            <a:r>
              <a:rPr lang="en-US" sz="1000" dirty="0"/>
              <a:t>res = </a:t>
            </a:r>
            <a:r>
              <a:rPr lang="en-US" sz="1000" dirty="0">
                <a:solidFill>
                  <a:srgbClr val="002060"/>
                </a:solidFill>
              </a:rPr>
              <a:t>yield</a:t>
            </a:r>
            <a:r>
              <a:rPr lang="en-US" sz="1000" dirty="0"/>
              <a:t> </a:t>
            </a:r>
            <a:r>
              <a:rPr lang="en-US" sz="1000" dirty="0" smtClean="0"/>
              <a:t>10;</a:t>
            </a:r>
          </a:p>
          <a:p>
            <a:r>
              <a:rPr lang="en-US" sz="1000" dirty="0"/>
              <a:t> </a:t>
            </a:r>
            <a:r>
              <a:rPr lang="en-US" sz="1000" dirty="0" smtClean="0"/>
              <a:t> assert(res </a:t>
            </a:r>
            <a:r>
              <a:rPr lang="en-US" sz="1000" dirty="0"/>
              <a:t>=== 32</a:t>
            </a:r>
            <a:r>
              <a:rPr lang="en-US" sz="1000" dirty="0" smtClean="0"/>
              <a:t>);</a:t>
            </a:r>
          </a:p>
          <a:p>
            <a:r>
              <a:rPr lang="en-US" sz="1000" dirty="0"/>
              <a:t> </a:t>
            </a:r>
            <a:r>
              <a:rPr lang="en-US" sz="1000" dirty="0" smtClean="0"/>
              <a:t> </a:t>
            </a:r>
            <a:r>
              <a:rPr lang="en-US" sz="1000" dirty="0" smtClean="0">
                <a:solidFill>
                  <a:srgbClr val="002060"/>
                </a:solidFill>
              </a:rPr>
              <a:t>return</a:t>
            </a:r>
            <a:r>
              <a:rPr lang="en-US" sz="1000" dirty="0" smtClean="0"/>
              <a:t> 42; </a:t>
            </a:r>
          </a:p>
          <a:p>
            <a:r>
              <a:rPr lang="en-US" sz="1000" dirty="0" smtClean="0"/>
              <a:t>}</a:t>
            </a:r>
          </a:p>
          <a:p>
            <a:endParaRPr lang="en-US" sz="1000" dirty="0">
              <a:latin typeface="+mn-lt"/>
            </a:endParaRPr>
          </a:p>
          <a:p>
            <a:r>
              <a:rPr lang="en-US" sz="1000" dirty="0" err="1">
                <a:solidFill>
                  <a:srgbClr val="002060"/>
                </a:solidFill>
              </a:rPr>
              <a:t>var</a:t>
            </a:r>
            <a:r>
              <a:rPr lang="en-US" sz="1000" dirty="0"/>
              <a:t> d = demo</a:t>
            </a:r>
            <a:r>
              <a:rPr lang="en-US" sz="1000" dirty="0" smtClean="0"/>
              <a:t>(); </a:t>
            </a:r>
          </a:p>
          <a:p>
            <a:r>
              <a:rPr lang="en-US" sz="1000" dirty="0" err="1" smtClean="0">
                <a:solidFill>
                  <a:srgbClr val="002060"/>
                </a:solidFill>
              </a:rPr>
              <a:t>var</a:t>
            </a:r>
            <a:r>
              <a:rPr lang="en-US" sz="1000" dirty="0" smtClean="0"/>
              <a:t> </a:t>
            </a:r>
            <a:r>
              <a:rPr lang="en-US" sz="1000" dirty="0" err="1"/>
              <a:t>resA</a:t>
            </a:r>
            <a:r>
              <a:rPr lang="en-US" sz="1000" dirty="0"/>
              <a:t> = </a:t>
            </a:r>
            <a:r>
              <a:rPr lang="en-US" sz="1000" dirty="0" err="1"/>
              <a:t>d.next</a:t>
            </a:r>
            <a:r>
              <a:rPr lang="en-US" sz="1000" dirty="0" smtClean="0"/>
              <a:t>(); </a:t>
            </a:r>
          </a:p>
          <a:p>
            <a:r>
              <a:rPr lang="en-US" sz="1000" dirty="0" smtClean="0">
                <a:solidFill>
                  <a:schemeClr val="accent5">
                    <a:lumMod val="50000"/>
                  </a:schemeClr>
                </a:solidFill>
              </a:rPr>
              <a:t>// </a:t>
            </a:r>
            <a:r>
              <a:rPr lang="en-US" sz="1000" dirty="0">
                <a:solidFill>
                  <a:schemeClr val="accent5">
                    <a:lumMod val="50000"/>
                  </a:schemeClr>
                </a:solidFill>
              </a:rPr>
              <a:t>=&gt; {value: 10, done: false} </a:t>
            </a:r>
            <a:endParaRPr lang="en-US" sz="1000" dirty="0" smtClean="0">
              <a:solidFill>
                <a:schemeClr val="accent5">
                  <a:lumMod val="50000"/>
                </a:schemeClr>
              </a:solidFill>
            </a:endParaRPr>
          </a:p>
          <a:p>
            <a:r>
              <a:rPr lang="en-US" sz="1000" dirty="0" err="1" smtClean="0">
                <a:solidFill>
                  <a:srgbClr val="002060"/>
                </a:solidFill>
              </a:rPr>
              <a:t>var</a:t>
            </a:r>
            <a:r>
              <a:rPr lang="en-US" sz="1000" dirty="0" smtClean="0"/>
              <a:t> </a:t>
            </a:r>
            <a:r>
              <a:rPr lang="en-US" sz="1000" dirty="0" err="1"/>
              <a:t>resB</a:t>
            </a:r>
            <a:r>
              <a:rPr lang="en-US" sz="1000" dirty="0"/>
              <a:t> = </a:t>
            </a:r>
            <a:r>
              <a:rPr lang="en-US" sz="1000" dirty="0" err="1"/>
              <a:t>d.next</a:t>
            </a:r>
            <a:r>
              <a:rPr lang="en-US" sz="1000" dirty="0"/>
              <a:t>(</a:t>
            </a:r>
            <a:r>
              <a:rPr lang="en-US" sz="1000" dirty="0">
                <a:solidFill>
                  <a:schemeClr val="accent3">
                    <a:lumMod val="50000"/>
                  </a:schemeClr>
                </a:solidFill>
              </a:rPr>
              <a:t>32</a:t>
            </a:r>
            <a:r>
              <a:rPr lang="en-US" sz="1000" dirty="0" smtClean="0"/>
              <a:t>); </a:t>
            </a:r>
          </a:p>
          <a:p>
            <a:r>
              <a:rPr lang="en-US" sz="1000" dirty="0" smtClean="0">
                <a:solidFill>
                  <a:schemeClr val="accent5">
                    <a:lumMod val="50000"/>
                  </a:schemeClr>
                </a:solidFill>
              </a:rPr>
              <a:t>// </a:t>
            </a:r>
            <a:r>
              <a:rPr lang="en-US" sz="1000" dirty="0">
                <a:solidFill>
                  <a:schemeClr val="accent5">
                    <a:lumMod val="50000"/>
                  </a:schemeClr>
                </a:solidFill>
              </a:rPr>
              <a:t>=&gt; {value: 42, done: true</a:t>
            </a:r>
            <a:r>
              <a:rPr lang="en-US" sz="1000" dirty="0" smtClean="0">
                <a:solidFill>
                  <a:schemeClr val="accent5">
                    <a:lumMod val="50000"/>
                  </a:schemeClr>
                </a:solidFill>
              </a:rPr>
              <a:t>} </a:t>
            </a:r>
          </a:p>
          <a:p>
            <a:r>
              <a:rPr lang="en-US" sz="1000" dirty="0" smtClean="0">
                <a:solidFill>
                  <a:schemeClr val="accent5">
                    <a:lumMod val="50000"/>
                  </a:schemeClr>
                </a:solidFill>
              </a:rPr>
              <a:t>// </a:t>
            </a:r>
            <a:r>
              <a:rPr lang="en-US" sz="1000" dirty="0" err="1">
                <a:solidFill>
                  <a:schemeClr val="accent5">
                    <a:lumMod val="50000"/>
                  </a:schemeClr>
                </a:solidFill>
              </a:rPr>
              <a:t>d.next</a:t>
            </a:r>
            <a:r>
              <a:rPr lang="en-US" sz="1000" dirty="0">
                <a:solidFill>
                  <a:schemeClr val="accent5">
                    <a:lumMod val="50000"/>
                  </a:schemeClr>
                </a:solidFill>
              </a:rPr>
              <a:t>() - THROWS</a:t>
            </a:r>
            <a:r>
              <a:rPr lang="en-US" sz="1000" dirty="0" smtClean="0">
                <a:solidFill>
                  <a:schemeClr val="accent5">
                    <a:lumMod val="50000"/>
                  </a:schemeClr>
                </a:solidFill>
              </a:rPr>
              <a:t>!!!</a:t>
            </a:r>
          </a:p>
        </p:txBody>
      </p:sp>
      <p:sp>
        <p:nvSpPr>
          <p:cNvPr id="16" name="Content Placeholder 2"/>
          <p:cNvSpPr txBox="1">
            <a:spLocks/>
          </p:cNvSpPr>
          <p:nvPr/>
        </p:nvSpPr>
        <p:spPr bwMode="auto">
          <a:xfrm>
            <a:off x="141571" y="598423"/>
            <a:ext cx="7785100" cy="6414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400" dirty="0"/>
              <a:t>yield </a:t>
            </a:r>
            <a:r>
              <a:rPr lang="en-US" sz="1400" dirty="0" smtClean="0"/>
              <a:t>10</a:t>
            </a:r>
            <a:r>
              <a:rPr lang="en-US" sz="1400" dirty="0"/>
              <a:t> is an </a:t>
            </a:r>
            <a:r>
              <a:rPr lang="en-US" sz="1400" dirty="0" smtClean="0"/>
              <a:t>expression</a:t>
            </a:r>
            <a:r>
              <a:rPr lang="en-US" sz="1400" kern="0" dirty="0" smtClean="0"/>
              <a:t>.</a:t>
            </a:r>
          </a:p>
          <a:p>
            <a:r>
              <a:rPr lang="en-US" sz="1400" dirty="0"/>
              <a:t>A generator can be manually operated via .next(value</a:t>
            </a:r>
            <a:r>
              <a:rPr lang="en-US" sz="1400" dirty="0" smtClean="0"/>
              <a:t>).</a:t>
            </a:r>
            <a:endParaRPr lang="en-US" sz="1400" dirty="0"/>
          </a:p>
          <a:p>
            <a:endParaRPr lang="en-US" sz="1400" kern="0" dirty="0"/>
          </a:p>
        </p:txBody>
      </p:sp>
    </p:spTree>
    <p:extLst>
      <p:ext uri="{BB962C8B-B14F-4D97-AF65-F5344CB8AC3E}">
        <p14:creationId xmlns:p14="http://schemas.microsoft.com/office/powerpoint/2010/main" val="672456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52</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6" name="TextBox 5"/>
          <p:cNvSpPr txBox="1"/>
          <p:nvPr/>
        </p:nvSpPr>
        <p:spPr>
          <a:xfrm>
            <a:off x="141571" y="30861"/>
            <a:ext cx="8944371" cy="369332"/>
          </a:xfrm>
          <a:prstGeom prst="rect">
            <a:avLst/>
          </a:prstGeom>
          <a:noFill/>
        </p:spPr>
        <p:txBody>
          <a:bodyPr wrap="square" rtlCol="0">
            <a:spAutoFit/>
          </a:bodyPr>
          <a:lstStyle/>
          <a:p>
            <a:pPr algn="ctr"/>
            <a:r>
              <a:rPr lang="en-US" b="1" cap="all" dirty="0">
                <a:solidFill>
                  <a:schemeClr val="accent1"/>
                </a:solidFill>
              </a:rPr>
              <a:t>HOW IT WORKS - REJECTING</a:t>
            </a:r>
          </a:p>
        </p:txBody>
      </p:sp>
      <p:sp>
        <p:nvSpPr>
          <p:cNvPr id="15" name="TextBox 14"/>
          <p:cNvSpPr txBox="1"/>
          <p:nvPr/>
        </p:nvSpPr>
        <p:spPr>
          <a:xfrm>
            <a:off x="3654198" y="1007390"/>
            <a:ext cx="1919115" cy="2092881"/>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000" dirty="0" err="1">
                <a:solidFill>
                  <a:srgbClr val="002060"/>
                </a:solidFill>
              </a:rPr>
              <a:t>var</a:t>
            </a:r>
            <a:r>
              <a:rPr lang="en-US" sz="1000" dirty="0"/>
              <a:t> sentinel = </a:t>
            </a:r>
            <a:r>
              <a:rPr lang="en-US" sz="1000" dirty="0">
                <a:solidFill>
                  <a:srgbClr val="002060"/>
                </a:solidFill>
              </a:rPr>
              <a:t>new</a:t>
            </a:r>
            <a:r>
              <a:rPr lang="en-US" sz="1000" dirty="0"/>
              <a:t> Error(</a:t>
            </a:r>
            <a:r>
              <a:rPr lang="en-US" sz="1000" dirty="0">
                <a:solidFill>
                  <a:schemeClr val="accent1">
                    <a:lumMod val="50000"/>
                  </a:schemeClr>
                </a:solidFill>
              </a:rPr>
              <a:t>'foo</a:t>
            </a:r>
            <a:r>
              <a:rPr lang="en-US" sz="1000" dirty="0" smtClean="0">
                <a:solidFill>
                  <a:schemeClr val="accent1">
                    <a:lumMod val="50000"/>
                  </a:schemeClr>
                </a:solidFill>
              </a:rPr>
              <a:t>'</a:t>
            </a:r>
            <a:r>
              <a:rPr lang="en-US" sz="1000" dirty="0" smtClean="0"/>
              <a:t>); </a:t>
            </a:r>
          </a:p>
          <a:p>
            <a:r>
              <a:rPr lang="en-US" sz="1000" dirty="0" smtClean="0">
                <a:solidFill>
                  <a:srgbClr val="002060"/>
                </a:solidFill>
              </a:rPr>
              <a:t>function</a:t>
            </a:r>
            <a:r>
              <a:rPr lang="en-US" sz="1000" dirty="0"/>
              <a:t>* demo() { </a:t>
            </a:r>
            <a:endParaRPr lang="en-US" sz="1000" dirty="0" smtClean="0"/>
          </a:p>
          <a:p>
            <a:r>
              <a:rPr lang="en-US" sz="1000" dirty="0" smtClean="0"/>
              <a:t>  </a:t>
            </a:r>
            <a:r>
              <a:rPr lang="en-US" sz="1000" dirty="0" smtClean="0">
                <a:solidFill>
                  <a:srgbClr val="002060"/>
                </a:solidFill>
              </a:rPr>
              <a:t>try</a:t>
            </a:r>
            <a:r>
              <a:rPr lang="en-US" sz="1000" dirty="0" smtClean="0"/>
              <a:t> </a:t>
            </a:r>
            <a:r>
              <a:rPr lang="en-US" sz="1000" dirty="0"/>
              <a:t>{ </a:t>
            </a:r>
            <a:endParaRPr lang="en-US" sz="1000" dirty="0" smtClean="0"/>
          </a:p>
          <a:p>
            <a:r>
              <a:rPr lang="en-US" sz="1000" dirty="0" smtClean="0"/>
              <a:t>    yield 10; </a:t>
            </a:r>
          </a:p>
          <a:p>
            <a:r>
              <a:rPr lang="en-US" sz="1000" dirty="0" smtClean="0"/>
              <a:t>  } </a:t>
            </a:r>
            <a:r>
              <a:rPr lang="en-US" sz="1000" dirty="0" smtClean="0">
                <a:solidFill>
                  <a:srgbClr val="002060"/>
                </a:solidFill>
              </a:rPr>
              <a:t>catch</a:t>
            </a:r>
            <a:r>
              <a:rPr lang="en-US" sz="1000" dirty="0" smtClean="0"/>
              <a:t> </a:t>
            </a:r>
            <a:r>
              <a:rPr lang="en-US" sz="1000" dirty="0"/>
              <a:t>(ex) { </a:t>
            </a:r>
            <a:endParaRPr lang="en-US" sz="1000" dirty="0" smtClean="0"/>
          </a:p>
          <a:p>
            <a:r>
              <a:rPr lang="en-US" sz="1000" dirty="0" smtClean="0"/>
              <a:t>    assert(ex </a:t>
            </a:r>
            <a:r>
              <a:rPr lang="en-US" sz="1000" dirty="0"/>
              <a:t>=== sentinel</a:t>
            </a:r>
            <a:r>
              <a:rPr lang="en-US" sz="1000" dirty="0" smtClean="0"/>
              <a:t>); </a:t>
            </a:r>
          </a:p>
          <a:p>
            <a:r>
              <a:rPr lang="en-US" sz="1000" dirty="0" smtClean="0"/>
              <a:t>  } </a:t>
            </a:r>
          </a:p>
          <a:p>
            <a:r>
              <a:rPr lang="en-US" sz="1000" dirty="0" smtClean="0"/>
              <a:t>}</a:t>
            </a:r>
          </a:p>
          <a:p>
            <a:endParaRPr lang="en-US" sz="1000" dirty="0" smtClean="0"/>
          </a:p>
          <a:p>
            <a:r>
              <a:rPr lang="en-US" sz="1000" dirty="0" err="1">
                <a:solidFill>
                  <a:srgbClr val="002060"/>
                </a:solidFill>
              </a:rPr>
              <a:t>var</a:t>
            </a:r>
            <a:r>
              <a:rPr lang="en-US" sz="1000" dirty="0"/>
              <a:t> d = demo</a:t>
            </a:r>
            <a:r>
              <a:rPr lang="en-US" sz="1000" dirty="0" smtClean="0"/>
              <a:t>(); </a:t>
            </a:r>
          </a:p>
          <a:p>
            <a:r>
              <a:rPr lang="en-US" sz="1000" dirty="0" err="1" smtClean="0"/>
              <a:t>d.next</a:t>
            </a:r>
            <a:r>
              <a:rPr lang="en-US" sz="1000" dirty="0" smtClean="0"/>
              <a:t>(); </a:t>
            </a:r>
          </a:p>
          <a:p>
            <a:r>
              <a:rPr lang="en-US" sz="1000" dirty="0" smtClean="0">
                <a:solidFill>
                  <a:schemeClr val="accent5">
                    <a:lumMod val="50000"/>
                  </a:schemeClr>
                </a:solidFill>
              </a:rPr>
              <a:t>// </a:t>
            </a:r>
            <a:r>
              <a:rPr lang="en-US" sz="1000" dirty="0">
                <a:solidFill>
                  <a:schemeClr val="accent5">
                    <a:lumMod val="50000"/>
                  </a:schemeClr>
                </a:solidFill>
              </a:rPr>
              <a:t>=&gt; {value: 10, done: false} </a:t>
            </a:r>
            <a:endParaRPr lang="en-US" sz="1000" dirty="0" smtClean="0">
              <a:solidFill>
                <a:schemeClr val="accent5">
                  <a:lumMod val="50000"/>
                </a:schemeClr>
              </a:solidFill>
            </a:endParaRPr>
          </a:p>
          <a:p>
            <a:r>
              <a:rPr lang="en-US" sz="1000" dirty="0" err="1" smtClean="0"/>
              <a:t>d.</a:t>
            </a:r>
            <a:r>
              <a:rPr lang="en-US" sz="1000" dirty="0" err="1" smtClean="0">
                <a:solidFill>
                  <a:srgbClr val="002060"/>
                </a:solidFill>
              </a:rPr>
              <a:t>throw</a:t>
            </a:r>
            <a:r>
              <a:rPr lang="en-US" sz="1000" dirty="0" smtClean="0"/>
              <a:t>(sentinel);</a:t>
            </a:r>
            <a:endParaRPr lang="en-US" sz="1000" dirty="0"/>
          </a:p>
        </p:txBody>
      </p:sp>
      <p:sp>
        <p:nvSpPr>
          <p:cNvPr id="16" name="Content Placeholder 2"/>
          <p:cNvSpPr txBox="1">
            <a:spLocks/>
          </p:cNvSpPr>
          <p:nvPr/>
        </p:nvSpPr>
        <p:spPr bwMode="auto">
          <a:xfrm>
            <a:off x="141571" y="598423"/>
            <a:ext cx="7785100" cy="4089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400" dirty="0"/>
              <a:t>A generator can be sent an exception via .throw(error</a:t>
            </a:r>
            <a:r>
              <a:rPr lang="en-US" sz="1400" dirty="0" smtClean="0"/>
              <a:t>)</a:t>
            </a:r>
            <a:endParaRPr lang="en-US" sz="1400" kern="0" dirty="0"/>
          </a:p>
        </p:txBody>
      </p:sp>
    </p:spTree>
    <p:extLst>
      <p:ext uri="{BB962C8B-B14F-4D97-AF65-F5344CB8AC3E}">
        <p14:creationId xmlns:p14="http://schemas.microsoft.com/office/powerpoint/2010/main" val="983564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53</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678601" y="400193"/>
            <a:ext cx="3428375" cy="246221"/>
          </a:xfrm>
          <a:prstGeom prst="rect">
            <a:avLst/>
          </a:prstGeom>
          <a:noFill/>
        </p:spPr>
        <p:txBody>
          <a:bodyPr wrap="square" rtlCol="0">
            <a:spAutoFit/>
          </a:bodyPr>
          <a:lstStyle/>
          <a:p>
            <a:r>
              <a:rPr lang="en-US" sz="1000" dirty="0"/>
              <a:t>A SEQUENCE OF OPERATIONS</a:t>
            </a:r>
            <a:endParaRPr lang="en-US" sz="1000" dirty="0" smtClean="0">
              <a:latin typeface="Consolas" charset="0"/>
              <a:ea typeface="Consolas" charset="0"/>
              <a:cs typeface="Consolas" charset="0"/>
            </a:endParaRPr>
          </a:p>
        </p:txBody>
      </p:sp>
      <p:sp>
        <p:nvSpPr>
          <p:cNvPr id="4" name="TextBox 3"/>
          <p:cNvSpPr txBox="1"/>
          <p:nvPr/>
        </p:nvSpPr>
        <p:spPr>
          <a:xfrm>
            <a:off x="678601" y="646414"/>
            <a:ext cx="3008028" cy="86177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000" dirty="0" err="1">
                <a:solidFill>
                  <a:srgbClr val="002060"/>
                </a:solidFill>
              </a:rPr>
              <a:t>var</a:t>
            </a:r>
            <a:r>
              <a:rPr lang="en-US" sz="1000" dirty="0">
                <a:solidFill>
                  <a:srgbClr val="303336"/>
                </a:solidFill>
              </a:rPr>
              <a:t> get = </a:t>
            </a:r>
            <a:r>
              <a:rPr lang="en-US" sz="1000" dirty="0" smtClean="0">
                <a:solidFill>
                  <a:srgbClr val="002060"/>
                </a:solidFill>
              </a:rPr>
              <a:t>gen(function</a:t>
            </a:r>
            <a:r>
              <a:rPr lang="en-US" sz="1000" dirty="0" smtClean="0">
                <a:solidFill>
                  <a:srgbClr val="303336"/>
                </a:solidFill>
              </a:rPr>
              <a:t> </a:t>
            </a:r>
            <a:r>
              <a:rPr lang="en-US" sz="1000" dirty="0">
                <a:solidFill>
                  <a:srgbClr val="303336"/>
                </a:solidFill>
              </a:rPr>
              <a:t>*(){  </a:t>
            </a:r>
            <a:endParaRPr lang="en-US" sz="1000" dirty="0" smtClean="0">
              <a:solidFill>
                <a:srgbClr val="303336"/>
              </a:solidFill>
            </a:endParaRPr>
          </a:p>
          <a:p>
            <a:r>
              <a:rPr lang="en-US" sz="1000" dirty="0" smtClean="0">
                <a:solidFill>
                  <a:srgbClr val="303336"/>
                </a:solidFill>
              </a:rPr>
              <a:t>  </a:t>
            </a:r>
            <a:r>
              <a:rPr lang="en-US" sz="1000" dirty="0" err="1" smtClean="0">
                <a:solidFill>
                  <a:srgbClr val="002060"/>
                </a:solidFill>
              </a:rPr>
              <a:t>var</a:t>
            </a:r>
            <a:r>
              <a:rPr lang="en-US" sz="1000" dirty="0" smtClean="0">
                <a:solidFill>
                  <a:srgbClr val="002060"/>
                </a:solidFill>
              </a:rPr>
              <a:t> </a:t>
            </a:r>
            <a:r>
              <a:rPr lang="en-US" sz="1000" dirty="0">
                <a:solidFill>
                  <a:srgbClr val="303336"/>
                </a:solidFill>
              </a:rPr>
              <a:t>left = </a:t>
            </a:r>
            <a:r>
              <a:rPr lang="en-US" sz="1000" dirty="0">
                <a:solidFill>
                  <a:srgbClr val="002060"/>
                </a:solidFill>
              </a:rPr>
              <a:t>yield</a:t>
            </a:r>
            <a:r>
              <a:rPr lang="en-US" sz="1000" dirty="0">
                <a:solidFill>
                  <a:srgbClr val="303336"/>
                </a:solidFill>
              </a:rPr>
              <a:t> </a:t>
            </a:r>
            <a:r>
              <a:rPr lang="en-US" sz="1000" dirty="0" err="1">
                <a:solidFill>
                  <a:srgbClr val="303336"/>
                </a:solidFill>
              </a:rPr>
              <a:t>readJSON</a:t>
            </a:r>
            <a:r>
              <a:rPr lang="en-US" sz="1000" dirty="0">
                <a:solidFill>
                  <a:srgbClr val="303336"/>
                </a:solidFill>
              </a:rPr>
              <a:t>(</a:t>
            </a:r>
            <a:r>
              <a:rPr lang="en-US" sz="1000" dirty="0">
                <a:solidFill>
                  <a:srgbClr val="A22B36"/>
                </a:solidFill>
              </a:rPr>
              <a:t>'</a:t>
            </a:r>
            <a:r>
              <a:rPr lang="en-US" sz="1000" dirty="0" err="1">
                <a:solidFill>
                  <a:srgbClr val="A22B36"/>
                </a:solidFill>
              </a:rPr>
              <a:t>left.json</a:t>
            </a:r>
            <a:r>
              <a:rPr lang="en-US" sz="1000" dirty="0" smtClean="0">
                <a:solidFill>
                  <a:srgbClr val="A22B36"/>
                </a:solidFill>
              </a:rPr>
              <a:t>'</a:t>
            </a:r>
            <a:r>
              <a:rPr lang="en-US" sz="1000" dirty="0" smtClean="0">
                <a:solidFill>
                  <a:srgbClr val="303336"/>
                </a:solidFill>
              </a:rPr>
              <a:t>);  </a:t>
            </a:r>
          </a:p>
          <a:p>
            <a:r>
              <a:rPr lang="en-US" sz="1000" dirty="0" smtClean="0">
                <a:solidFill>
                  <a:srgbClr val="303336"/>
                </a:solidFill>
              </a:rPr>
              <a:t>  </a:t>
            </a:r>
            <a:r>
              <a:rPr lang="en-US" sz="1000" dirty="0" err="1" smtClean="0">
                <a:solidFill>
                  <a:srgbClr val="002060"/>
                </a:solidFill>
              </a:rPr>
              <a:t>var</a:t>
            </a:r>
            <a:r>
              <a:rPr lang="en-US" sz="1000" dirty="0" smtClean="0">
                <a:solidFill>
                  <a:srgbClr val="002060"/>
                </a:solidFill>
              </a:rPr>
              <a:t> </a:t>
            </a:r>
            <a:r>
              <a:rPr lang="en-US" sz="1000" dirty="0">
                <a:solidFill>
                  <a:srgbClr val="303336"/>
                </a:solidFill>
              </a:rPr>
              <a:t>right = </a:t>
            </a:r>
            <a:r>
              <a:rPr lang="en-US" sz="1000" dirty="0">
                <a:solidFill>
                  <a:srgbClr val="002060"/>
                </a:solidFill>
              </a:rPr>
              <a:t>yield</a:t>
            </a:r>
            <a:r>
              <a:rPr lang="en-US" sz="1000" dirty="0">
                <a:solidFill>
                  <a:srgbClr val="303336"/>
                </a:solidFill>
              </a:rPr>
              <a:t> </a:t>
            </a:r>
            <a:r>
              <a:rPr lang="en-US" sz="1000" dirty="0" err="1">
                <a:solidFill>
                  <a:srgbClr val="303336"/>
                </a:solidFill>
              </a:rPr>
              <a:t>readJSON</a:t>
            </a:r>
            <a:r>
              <a:rPr lang="en-US" sz="1000" dirty="0">
                <a:solidFill>
                  <a:srgbClr val="303336"/>
                </a:solidFill>
              </a:rPr>
              <a:t>(</a:t>
            </a:r>
            <a:r>
              <a:rPr lang="en-US" sz="1000" dirty="0">
                <a:solidFill>
                  <a:srgbClr val="A22B36"/>
                </a:solidFill>
              </a:rPr>
              <a:t>'</a:t>
            </a:r>
            <a:r>
              <a:rPr lang="en-US" sz="1000" dirty="0" err="1">
                <a:solidFill>
                  <a:srgbClr val="A22B36"/>
                </a:solidFill>
              </a:rPr>
              <a:t>right.json</a:t>
            </a:r>
            <a:r>
              <a:rPr lang="en-US" sz="1000" dirty="0" smtClean="0">
                <a:solidFill>
                  <a:srgbClr val="A22B36"/>
                </a:solidFill>
              </a:rPr>
              <a:t>'</a:t>
            </a:r>
            <a:r>
              <a:rPr lang="en-US" sz="1000" dirty="0" smtClean="0">
                <a:solidFill>
                  <a:srgbClr val="303336"/>
                </a:solidFill>
              </a:rPr>
              <a:t>);  </a:t>
            </a:r>
          </a:p>
          <a:p>
            <a:r>
              <a:rPr lang="en-US" sz="1000" dirty="0" smtClean="0">
                <a:solidFill>
                  <a:srgbClr val="303336"/>
                </a:solidFill>
              </a:rPr>
              <a:t>  </a:t>
            </a:r>
            <a:r>
              <a:rPr lang="en-US" sz="1000" dirty="0" smtClean="0">
                <a:solidFill>
                  <a:srgbClr val="002060"/>
                </a:solidFill>
              </a:rPr>
              <a:t>return</a:t>
            </a:r>
            <a:r>
              <a:rPr lang="en-US" sz="1000" dirty="0" smtClean="0">
                <a:solidFill>
                  <a:srgbClr val="303336"/>
                </a:solidFill>
              </a:rPr>
              <a:t> </a:t>
            </a:r>
            <a:r>
              <a:rPr lang="en-US" sz="1000" dirty="0">
                <a:solidFill>
                  <a:srgbClr val="303336"/>
                </a:solidFill>
              </a:rPr>
              <a:t>{left: left, right: right</a:t>
            </a:r>
            <a:r>
              <a:rPr lang="en-US" sz="1000" dirty="0" smtClean="0">
                <a:solidFill>
                  <a:srgbClr val="303336"/>
                </a:solidFill>
              </a:rPr>
              <a:t>};</a:t>
            </a:r>
          </a:p>
          <a:p>
            <a:r>
              <a:rPr lang="en-US" sz="1000" dirty="0" smtClean="0">
                <a:solidFill>
                  <a:srgbClr val="303336"/>
                </a:solidFill>
              </a:rPr>
              <a:t>});</a:t>
            </a:r>
            <a:endParaRPr lang="en-US" sz="1000" dirty="0" smtClean="0">
              <a:latin typeface="+mn-lt"/>
            </a:endParaRPr>
          </a:p>
        </p:txBody>
      </p:sp>
      <p:sp>
        <p:nvSpPr>
          <p:cNvPr id="6" name="TextBox 5"/>
          <p:cNvSpPr txBox="1"/>
          <p:nvPr/>
        </p:nvSpPr>
        <p:spPr>
          <a:xfrm>
            <a:off x="141571" y="30861"/>
            <a:ext cx="8944371" cy="369332"/>
          </a:xfrm>
          <a:prstGeom prst="rect">
            <a:avLst/>
          </a:prstGeom>
          <a:noFill/>
        </p:spPr>
        <p:txBody>
          <a:bodyPr wrap="square" rtlCol="0">
            <a:spAutoFit/>
          </a:bodyPr>
          <a:lstStyle/>
          <a:p>
            <a:pPr algn="ctr"/>
            <a:r>
              <a:rPr lang="en-US" dirty="0" smtClean="0">
                <a:solidFill>
                  <a:schemeClr val="accent1"/>
                </a:solidFill>
                <a:latin typeface="+mn-lt"/>
              </a:rPr>
              <a:t>Generators</a:t>
            </a:r>
          </a:p>
        </p:txBody>
      </p:sp>
      <p:sp>
        <p:nvSpPr>
          <p:cNvPr id="7" name="TextBox 6"/>
          <p:cNvSpPr txBox="1"/>
          <p:nvPr/>
        </p:nvSpPr>
        <p:spPr>
          <a:xfrm>
            <a:off x="678601" y="1897284"/>
            <a:ext cx="3008028" cy="86177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000" dirty="0" err="1">
                <a:solidFill>
                  <a:srgbClr val="002060"/>
                </a:solidFill>
              </a:rPr>
              <a:t>var</a:t>
            </a:r>
            <a:r>
              <a:rPr lang="en-US" sz="1000" dirty="0">
                <a:solidFill>
                  <a:srgbClr val="002060"/>
                </a:solidFill>
              </a:rPr>
              <a:t> </a:t>
            </a:r>
            <a:r>
              <a:rPr lang="en-US" sz="1000" dirty="0"/>
              <a:t>get = </a:t>
            </a:r>
            <a:r>
              <a:rPr lang="en-US" sz="1000" dirty="0" smtClean="0">
                <a:solidFill>
                  <a:srgbClr val="002060"/>
                </a:solidFill>
              </a:rPr>
              <a:t>gen</a:t>
            </a:r>
            <a:r>
              <a:rPr lang="en-US" sz="1000" dirty="0" smtClean="0"/>
              <a:t>(</a:t>
            </a:r>
            <a:r>
              <a:rPr lang="en-US" sz="1000" dirty="0" smtClean="0">
                <a:solidFill>
                  <a:srgbClr val="002060"/>
                </a:solidFill>
              </a:rPr>
              <a:t>function</a:t>
            </a:r>
            <a:r>
              <a:rPr lang="en-US" sz="1000" dirty="0" smtClean="0"/>
              <a:t> </a:t>
            </a:r>
            <a:r>
              <a:rPr lang="en-US" sz="1000" dirty="0"/>
              <a:t>*(){ </a:t>
            </a:r>
            <a:endParaRPr lang="en-US" sz="1000" dirty="0" smtClean="0"/>
          </a:p>
          <a:p>
            <a:r>
              <a:rPr lang="en-US" sz="1000" dirty="0" smtClean="0"/>
              <a:t>  </a:t>
            </a:r>
            <a:r>
              <a:rPr lang="en-US" sz="1000" dirty="0" err="1" smtClean="0">
                <a:solidFill>
                  <a:srgbClr val="002060"/>
                </a:solidFill>
              </a:rPr>
              <a:t>var</a:t>
            </a:r>
            <a:r>
              <a:rPr lang="en-US" sz="1000" dirty="0" smtClean="0"/>
              <a:t> </a:t>
            </a:r>
            <a:r>
              <a:rPr lang="en-US" sz="1000" dirty="0"/>
              <a:t>left = </a:t>
            </a:r>
            <a:r>
              <a:rPr lang="en-US" sz="1000" dirty="0" err="1"/>
              <a:t>readJSON</a:t>
            </a:r>
            <a:r>
              <a:rPr lang="en-US" sz="1000" dirty="0"/>
              <a:t>(</a:t>
            </a:r>
            <a:r>
              <a:rPr lang="en-US" sz="1000" dirty="0">
                <a:solidFill>
                  <a:schemeClr val="accent1">
                    <a:lumMod val="50000"/>
                  </a:schemeClr>
                </a:solidFill>
              </a:rPr>
              <a:t>'</a:t>
            </a:r>
            <a:r>
              <a:rPr lang="en-US" sz="1000" dirty="0" err="1">
                <a:solidFill>
                  <a:schemeClr val="accent1">
                    <a:lumMod val="50000"/>
                  </a:schemeClr>
                </a:solidFill>
              </a:rPr>
              <a:t>left.json</a:t>
            </a:r>
            <a:r>
              <a:rPr lang="en-US" sz="1000" dirty="0" smtClean="0">
                <a:solidFill>
                  <a:schemeClr val="accent1">
                    <a:lumMod val="50000"/>
                  </a:schemeClr>
                </a:solidFill>
              </a:rPr>
              <a:t>'</a:t>
            </a:r>
            <a:r>
              <a:rPr lang="en-US" sz="1000" dirty="0" smtClean="0"/>
              <a:t>); </a:t>
            </a:r>
          </a:p>
          <a:p>
            <a:r>
              <a:rPr lang="en-US" sz="1000" dirty="0" smtClean="0"/>
              <a:t>  </a:t>
            </a:r>
            <a:r>
              <a:rPr lang="en-US" sz="1000" dirty="0" err="1" smtClean="0">
                <a:solidFill>
                  <a:srgbClr val="002060"/>
                </a:solidFill>
              </a:rPr>
              <a:t>var</a:t>
            </a:r>
            <a:r>
              <a:rPr lang="en-US" sz="1000" dirty="0" smtClean="0"/>
              <a:t> </a:t>
            </a:r>
            <a:r>
              <a:rPr lang="en-US" sz="1000" dirty="0"/>
              <a:t>right = </a:t>
            </a:r>
            <a:r>
              <a:rPr lang="en-US" sz="1000" dirty="0" err="1"/>
              <a:t>readJSON</a:t>
            </a:r>
            <a:r>
              <a:rPr lang="en-US" sz="1000" dirty="0"/>
              <a:t>(</a:t>
            </a:r>
            <a:r>
              <a:rPr lang="en-US" sz="1000" dirty="0">
                <a:solidFill>
                  <a:schemeClr val="accent1">
                    <a:lumMod val="50000"/>
                  </a:schemeClr>
                </a:solidFill>
              </a:rPr>
              <a:t>'</a:t>
            </a:r>
            <a:r>
              <a:rPr lang="en-US" sz="1000" dirty="0" err="1">
                <a:solidFill>
                  <a:schemeClr val="accent1">
                    <a:lumMod val="50000"/>
                  </a:schemeClr>
                </a:solidFill>
              </a:rPr>
              <a:t>right.json</a:t>
            </a:r>
            <a:r>
              <a:rPr lang="en-US" sz="1000" dirty="0" smtClean="0">
                <a:solidFill>
                  <a:schemeClr val="accent1">
                    <a:lumMod val="50000"/>
                  </a:schemeClr>
                </a:solidFill>
              </a:rPr>
              <a:t>'</a:t>
            </a:r>
            <a:r>
              <a:rPr lang="en-US" sz="1000" dirty="0" smtClean="0"/>
              <a:t>); </a:t>
            </a:r>
          </a:p>
          <a:p>
            <a:r>
              <a:rPr lang="en-US" sz="1000" dirty="0" smtClean="0"/>
              <a:t>  </a:t>
            </a:r>
            <a:r>
              <a:rPr lang="en-US" sz="1000" dirty="0" smtClean="0">
                <a:solidFill>
                  <a:srgbClr val="002060"/>
                </a:solidFill>
              </a:rPr>
              <a:t>return</a:t>
            </a:r>
            <a:r>
              <a:rPr lang="en-US" sz="1000" dirty="0" smtClean="0"/>
              <a:t> </a:t>
            </a:r>
            <a:r>
              <a:rPr lang="en-US" sz="1000" dirty="0"/>
              <a:t>{left: </a:t>
            </a:r>
            <a:r>
              <a:rPr lang="en-US" sz="1000" dirty="0">
                <a:solidFill>
                  <a:srgbClr val="002060"/>
                </a:solidFill>
              </a:rPr>
              <a:t>yield</a:t>
            </a:r>
            <a:r>
              <a:rPr lang="en-US" sz="1000" dirty="0"/>
              <a:t> left, right: </a:t>
            </a:r>
            <a:r>
              <a:rPr lang="en-US" sz="1000" dirty="0">
                <a:solidFill>
                  <a:srgbClr val="002060"/>
                </a:solidFill>
              </a:rPr>
              <a:t>yield</a:t>
            </a:r>
            <a:r>
              <a:rPr lang="en-US" sz="1000" dirty="0"/>
              <a:t> right</a:t>
            </a:r>
            <a:r>
              <a:rPr lang="en-US" sz="1000" dirty="0" smtClean="0"/>
              <a:t>}; </a:t>
            </a:r>
          </a:p>
          <a:p>
            <a:r>
              <a:rPr lang="en-US" sz="1000" dirty="0" smtClean="0"/>
              <a:t>});</a:t>
            </a:r>
            <a:endParaRPr lang="en-US" sz="1000" dirty="0" smtClean="0">
              <a:latin typeface="+mn-lt"/>
            </a:endParaRPr>
          </a:p>
        </p:txBody>
      </p:sp>
      <p:sp>
        <p:nvSpPr>
          <p:cNvPr id="9" name="TextBox 8"/>
          <p:cNvSpPr txBox="1"/>
          <p:nvPr/>
        </p:nvSpPr>
        <p:spPr>
          <a:xfrm>
            <a:off x="678601" y="1651063"/>
            <a:ext cx="3428375" cy="246221"/>
          </a:xfrm>
          <a:prstGeom prst="rect">
            <a:avLst/>
          </a:prstGeom>
          <a:noFill/>
        </p:spPr>
        <p:txBody>
          <a:bodyPr wrap="square" rtlCol="0">
            <a:spAutoFit/>
          </a:bodyPr>
          <a:lstStyle/>
          <a:p>
            <a:r>
              <a:rPr lang="en-US" sz="1000" dirty="0"/>
              <a:t>PARALLEL OPERATIONS</a:t>
            </a:r>
            <a:endParaRPr lang="en-US" sz="1000" dirty="0" smtClean="0">
              <a:latin typeface="Consolas" charset="0"/>
              <a:ea typeface="Consolas" charset="0"/>
              <a:cs typeface="Consolas" charset="0"/>
            </a:endParaRPr>
          </a:p>
        </p:txBody>
      </p:sp>
      <p:sp>
        <p:nvSpPr>
          <p:cNvPr id="10" name="TextBox 9"/>
          <p:cNvSpPr txBox="1"/>
          <p:nvPr/>
        </p:nvSpPr>
        <p:spPr>
          <a:xfrm>
            <a:off x="678600" y="3183986"/>
            <a:ext cx="3008029"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000" dirty="0" err="1">
                <a:solidFill>
                  <a:srgbClr val="002060"/>
                </a:solidFill>
              </a:rPr>
              <a:t>var</a:t>
            </a:r>
            <a:r>
              <a:rPr lang="en-US" sz="1000" dirty="0"/>
              <a:t> </a:t>
            </a:r>
            <a:r>
              <a:rPr lang="en-US" sz="1000" dirty="0" err="1"/>
              <a:t>tryGet</a:t>
            </a:r>
            <a:r>
              <a:rPr lang="en-US" sz="1000" dirty="0"/>
              <a:t> = </a:t>
            </a:r>
            <a:r>
              <a:rPr lang="en-US" sz="1000" dirty="0" smtClean="0">
                <a:solidFill>
                  <a:srgbClr val="002060"/>
                </a:solidFill>
              </a:rPr>
              <a:t>gen</a:t>
            </a:r>
            <a:r>
              <a:rPr lang="en-US" sz="1000" dirty="0" smtClean="0"/>
              <a:t>(</a:t>
            </a:r>
            <a:r>
              <a:rPr lang="en-US" sz="1000" dirty="0" smtClean="0">
                <a:solidFill>
                  <a:srgbClr val="002060"/>
                </a:solidFill>
              </a:rPr>
              <a:t>function</a:t>
            </a:r>
            <a:r>
              <a:rPr lang="en-US" sz="1000" dirty="0" smtClean="0"/>
              <a:t> </a:t>
            </a:r>
            <a:r>
              <a:rPr lang="en-US" sz="1000" dirty="0"/>
              <a:t>*(key, </a:t>
            </a:r>
            <a:r>
              <a:rPr lang="en-US" sz="1000" dirty="0" err="1"/>
              <a:t>defaultValue</a:t>
            </a:r>
            <a:r>
              <a:rPr lang="en-US" sz="1000" dirty="0"/>
              <a:t>){ </a:t>
            </a:r>
            <a:endParaRPr lang="en-US" sz="1000" dirty="0" smtClean="0"/>
          </a:p>
          <a:p>
            <a:r>
              <a:rPr lang="en-US" sz="1000" dirty="0" smtClean="0"/>
              <a:t>  </a:t>
            </a:r>
            <a:r>
              <a:rPr lang="en-US" sz="1000" dirty="0" err="1" smtClean="0">
                <a:solidFill>
                  <a:srgbClr val="002060"/>
                </a:solidFill>
              </a:rPr>
              <a:t>var</a:t>
            </a:r>
            <a:r>
              <a:rPr lang="en-US" sz="1000" dirty="0" smtClean="0"/>
              <a:t> result; </a:t>
            </a:r>
          </a:p>
          <a:p>
            <a:r>
              <a:rPr lang="en-US" sz="1000" dirty="0" smtClean="0"/>
              <a:t>  </a:t>
            </a:r>
            <a:r>
              <a:rPr lang="en-US" sz="1000" dirty="0" smtClean="0">
                <a:solidFill>
                  <a:srgbClr val="002060"/>
                </a:solidFill>
              </a:rPr>
              <a:t>try</a:t>
            </a:r>
            <a:r>
              <a:rPr lang="en-US" sz="1000" dirty="0" smtClean="0"/>
              <a:t> </a:t>
            </a:r>
            <a:r>
              <a:rPr lang="en-US" sz="1000" dirty="0"/>
              <a:t>{ </a:t>
            </a:r>
            <a:endParaRPr lang="en-US" sz="1000" dirty="0" smtClean="0"/>
          </a:p>
          <a:p>
            <a:r>
              <a:rPr lang="en-US" sz="1000" dirty="0" smtClean="0"/>
              <a:t>    result </a:t>
            </a:r>
            <a:r>
              <a:rPr lang="en-US" sz="1000" dirty="0"/>
              <a:t>= </a:t>
            </a:r>
            <a:r>
              <a:rPr lang="en-US" sz="1000" dirty="0">
                <a:solidFill>
                  <a:srgbClr val="002060"/>
                </a:solidFill>
              </a:rPr>
              <a:t>yield</a:t>
            </a:r>
            <a:r>
              <a:rPr lang="en-US" sz="1000" dirty="0"/>
              <a:t> get(key</a:t>
            </a:r>
            <a:r>
              <a:rPr lang="en-US" sz="1000" dirty="0" smtClean="0"/>
              <a:t>); </a:t>
            </a:r>
          </a:p>
          <a:p>
            <a:r>
              <a:rPr lang="en-US" sz="1000" dirty="0" smtClean="0"/>
              <a:t>  } </a:t>
            </a:r>
            <a:r>
              <a:rPr lang="en-US" sz="1000" dirty="0">
                <a:solidFill>
                  <a:srgbClr val="002060"/>
                </a:solidFill>
              </a:rPr>
              <a:t>catch</a:t>
            </a:r>
            <a:r>
              <a:rPr lang="en-US" sz="1000" dirty="0"/>
              <a:t> (ex) { </a:t>
            </a:r>
            <a:endParaRPr lang="en-US" sz="1000" dirty="0" smtClean="0"/>
          </a:p>
          <a:p>
            <a:r>
              <a:rPr lang="en-US" sz="1000" dirty="0" smtClean="0"/>
              <a:t>    result </a:t>
            </a:r>
            <a:r>
              <a:rPr lang="en-US" sz="1000" dirty="0"/>
              <a:t>= </a:t>
            </a:r>
            <a:r>
              <a:rPr lang="en-US" sz="1000" dirty="0" err="1" smtClean="0"/>
              <a:t>defaultValue</a:t>
            </a:r>
            <a:r>
              <a:rPr lang="en-US" sz="1000" dirty="0" smtClean="0"/>
              <a:t>; </a:t>
            </a:r>
          </a:p>
          <a:p>
            <a:r>
              <a:rPr lang="en-US" sz="1000" dirty="0" smtClean="0"/>
              <a:t>  } </a:t>
            </a:r>
          </a:p>
          <a:p>
            <a:r>
              <a:rPr lang="en-US" sz="1000" dirty="0" smtClean="0"/>
              <a:t>  </a:t>
            </a:r>
            <a:r>
              <a:rPr lang="en-US" sz="1000" dirty="0" smtClean="0">
                <a:solidFill>
                  <a:srgbClr val="002060"/>
                </a:solidFill>
              </a:rPr>
              <a:t>return</a:t>
            </a:r>
            <a:r>
              <a:rPr lang="en-US" sz="1000" dirty="0" smtClean="0"/>
              <a:t> result; </a:t>
            </a:r>
          </a:p>
          <a:p>
            <a:r>
              <a:rPr lang="en-US" sz="1000" dirty="0" smtClean="0"/>
              <a:t>});</a:t>
            </a:r>
            <a:endParaRPr lang="en-US" sz="1000" dirty="0" smtClean="0">
              <a:latin typeface="+mn-lt"/>
            </a:endParaRPr>
          </a:p>
        </p:txBody>
      </p:sp>
      <p:sp>
        <p:nvSpPr>
          <p:cNvPr id="11" name="TextBox 10"/>
          <p:cNvSpPr txBox="1"/>
          <p:nvPr/>
        </p:nvSpPr>
        <p:spPr>
          <a:xfrm>
            <a:off x="678600" y="2937765"/>
            <a:ext cx="3182199" cy="246221"/>
          </a:xfrm>
          <a:prstGeom prst="rect">
            <a:avLst/>
          </a:prstGeom>
          <a:noFill/>
        </p:spPr>
        <p:txBody>
          <a:bodyPr wrap="square" rtlCol="0">
            <a:spAutoFit/>
          </a:bodyPr>
          <a:lstStyle/>
          <a:p>
            <a:r>
              <a:rPr lang="en-US" sz="1000" dirty="0"/>
              <a:t>TRY/CATCH</a:t>
            </a:r>
            <a:endParaRPr lang="en-US" sz="1000" dirty="0" smtClean="0">
              <a:latin typeface="Consolas" charset="0"/>
              <a:ea typeface="Consolas" charset="0"/>
              <a:cs typeface="Consolas" charset="0"/>
            </a:endParaRPr>
          </a:p>
        </p:txBody>
      </p:sp>
      <p:sp>
        <p:nvSpPr>
          <p:cNvPr id="13" name="TextBox 12"/>
          <p:cNvSpPr txBox="1"/>
          <p:nvPr/>
        </p:nvSpPr>
        <p:spPr>
          <a:xfrm>
            <a:off x="5025629" y="646414"/>
            <a:ext cx="3693639" cy="86177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000" dirty="0" err="1">
                <a:solidFill>
                  <a:srgbClr val="002060"/>
                </a:solidFill>
              </a:rPr>
              <a:t>var</a:t>
            </a:r>
            <a:r>
              <a:rPr lang="en-US" sz="1000" dirty="0"/>
              <a:t> </a:t>
            </a:r>
            <a:r>
              <a:rPr lang="en-US" sz="1000" dirty="0" err="1"/>
              <a:t>uploadDocuments</a:t>
            </a:r>
            <a:r>
              <a:rPr lang="en-US" sz="1000" dirty="0"/>
              <a:t> = </a:t>
            </a:r>
            <a:r>
              <a:rPr lang="en-US" sz="1000" dirty="0" smtClean="0">
                <a:solidFill>
                  <a:srgbClr val="002060"/>
                </a:solidFill>
              </a:rPr>
              <a:t>gen</a:t>
            </a:r>
            <a:r>
              <a:rPr lang="en-US" sz="1000" dirty="0" smtClean="0"/>
              <a:t>(</a:t>
            </a:r>
            <a:r>
              <a:rPr lang="en-US" sz="1000" dirty="0" smtClean="0">
                <a:solidFill>
                  <a:srgbClr val="002060"/>
                </a:solidFill>
              </a:rPr>
              <a:t>function</a:t>
            </a:r>
            <a:r>
              <a:rPr lang="en-US" sz="1000" dirty="0" smtClean="0"/>
              <a:t> </a:t>
            </a:r>
            <a:r>
              <a:rPr lang="en-US" sz="1000" dirty="0"/>
              <a:t>*(documents){ </a:t>
            </a:r>
            <a:endParaRPr lang="en-US" sz="1000" dirty="0" smtClean="0"/>
          </a:p>
          <a:p>
            <a:r>
              <a:rPr lang="en-US" sz="1000" dirty="0" smtClean="0"/>
              <a:t>  </a:t>
            </a:r>
            <a:r>
              <a:rPr lang="en-US" sz="1000" dirty="0" smtClean="0">
                <a:solidFill>
                  <a:srgbClr val="002060"/>
                </a:solidFill>
              </a:rPr>
              <a:t>for</a:t>
            </a:r>
            <a:r>
              <a:rPr lang="en-US" sz="1000" dirty="0" smtClean="0"/>
              <a:t> </a:t>
            </a:r>
            <a:r>
              <a:rPr lang="en-US" sz="1000" dirty="0"/>
              <a:t>(</a:t>
            </a:r>
            <a:r>
              <a:rPr lang="en-US" sz="1000" dirty="0" err="1">
                <a:solidFill>
                  <a:srgbClr val="002060"/>
                </a:solidFill>
              </a:rPr>
              <a:t>var</a:t>
            </a:r>
            <a:r>
              <a:rPr lang="en-US" sz="1000" dirty="0">
                <a:solidFill>
                  <a:srgbClr val="002060"/>
                </a:solidFill>
              </a:rPr>
              <a:t> </a:t>
            </a:r>
            <a:r>
              <a:rPr lang="en-US" sz="1000" dirty="0"/>
              <a:t>document of documents) { </a:t>
            </a:r>
            <a:endParaRPr lang="en-US" sz="1000" dirty="0" smtClean="0"/>
          </a:p>
          <a:p>
            <a:r>
              <a:rPr lang="en-US" sz="1000" dirty="0" smtClean="0"/>
              <a:t>    </a:t>
            </a:r>
            <a:r>
              <a:rPr lang="en-US" sz="1000" dirty="0" smtClean="0">
                <a:solidFill>
                  <a:srgbClr val="002060"/>
                </a:solidFill>
              </a:rPr>
              <a:t>yield</a:t>
            </a:r>
            <a:r>
              <a:rPr lang="en-US" sz="1000" dirty="0" smtClean="0"/>
              <a:t> </a:t>
            </a:r>
            <a:r>
              <a:rPr lang="en-US" sz="1000" dirty="0"/>
              <a:t>upload(document</a:t>
            </a:r>
            <a:r>
              <a:rPr lang="en-US" sz="1000" dirty="0" smtClean="0"/>
              <a:t>); </a:t>
            </a:r>
          </a:p>
          <a:p>
            <a:r>
              <a:rPr lang="en-US" sz="1000" dirty="0" smtClean="0"/>
              <a:t>  } </a:t>
            </a:r>
          </a:p>
          <a:p>
            <a:r>
              <a:rPr lang="en-US" sz="1000" dirty="0" smtClean="0"/>
              <a:t>});</a:t>
            </a:r>
            <a:endParaRPr lang="en-US" sz="1000" dirty="0" smtClean="0">
              <a:latin typeface="+mn-lt"/>
            </a:endParaRPr>
          </a:p>
        </p:txBody>
      </p:sp>
      <p:sp>
        <p:nvSpPr>
          <p:cNvPr id="14" name="TextBox 13"/>
          <p:cNvSpPr txBox="1"/>
          <p:nvPr/>
        </p:nvSpPr>
        <p:spPr>
          <a:xfrm>
            <a:off x="5025629" y="400193"/>
            <a:ext cx="3167685" cy="246221"/>
          </a:xfrm>
          <a:prstGeom prst="rect">
            <a:avLst/>
          </a:prstGeom>
          <a:noFill/>
        </p:spPr>
        <p:txBody>
          <a:bodyPr wrap="square" rtlCol="0">
            <a:spAutoFit/>
          </a:bodyPr>
          <a:lstStyle/>
          <a:p>
            <a:r>
              <a:rPr lang="en-US" sz="1000" dirty="0" smtClean="0"/>
              <a:t>FOR</a:t>
            </a:r>
            <a:endParaRPr lang="en-US" sz="1000" dirty="0" smtClean="0">
              <a:latin typeface="Consolas" charset="0"/>
              <a:ea typeface="Consolas" charset="0"/>
              <a:cs typeface="Consolas" charset="0"/>
            </a:endParaRPr>
          </a:p>
        </p:txBody>
      </p:sp>
      <p:sp>
        <p:nvSpPr>
          <p:cNvPr id="15" name="TextBox 14"/>
          <p:cNvSpPr txBox="1"/>
          <p:nvPr/>
        </p:nvSpPr>
        <p:spPr>
          <a:xfrm>
            <a:off x="5025628" y="1651063"/>
            <a:ext cx="3693640" cy="1477328"/>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000" dirty="0" err="1">
                <a:solidFill>
                  <a:srgbClr val="002060"/>
                </a:solidFill>
              </a:rPr>
              <a:t>var</a:t>
            </a:r>
            <a:r>
              <a:rPr lang="en-US" sz="1000" dirty="0"/>
              <a:t> </a:t>
            </a:r>
            <a:r>
              <a:rPr lang="en-US" sz="1000" dirty="0" err="1"/>
              <a:t>uploadDocumentsParallel</a:t>
            </a:r>
            <a:r>
              <a:rPr lang="en-US" sz="1000" dirty="0"/>
              <a:t> = </a:t>
            </a:r>
            <a:r>
              <a:rPr lang="en-US" sz="1000" dirty="0" smtClean="0">
                <a:solidFill>
                  <a:srgbClr val="002060"/>
                </a:solidFill>
              </a:rPr>
              <a:t>gen</a:t>
            </a:r>
            <a:r>
              <a:rPr lang="en-US" sz="1000" dirty="0" smtClean="0"/>
              <a:t>(</a:t>
            </a:r>
            <a:r>
              <a:rPr lang="en-US" sz="1000" dirty="0" smtClean="0">
                <a:solidFill>
                  <a:srgbClr val="002060"/>
                </a:solidFill>
              </a:rPr>
              <a:t>function</a:t>
            </a:r>
            <a:r>
              <a:rPr lang="en-US" sz="1000" dirty="0" smtClean="0"/>
              <a:t> </a:t>
            </a:r>
            <a:r>
              <a:rPr lang="en-US" sz="1000" dirty="0"/>
              <a:t>*(documents){ </a:t>
            </a:r>
            <a:endParaRPr lang="en-US" sz="1000" dirty="0" smtClean="0"/>
          </a:p>
          <a:p>
            <a:r>
              <a:rPr lang="en-US" sz="1000" dirty="0" smtClean="0"/>
              <a:t> </a:t>
            </a:r>
            <a:r>
              <a:rPr lang="en-US" sz="1000" dirty="0" smtClean="0">
                <a:solidFill>
                  <a:srgbClr val="002060"/>
                </a:solidFill>
              </a:rPr>
              <a:t> </a:t>
            </a:r>
            <a:r>
              <a:rPr lang="en-US" sz="1000" dirty="0" err="1" smtClean="0">
                <a:solidFill>
                  <a:srgbClr val="002060"/>
                </a:solidFill>
              </a:rPr>
              <a:t>var</a:t>
            </a:r>
            <a:r>
              <a:rPr lang="en-US" sz="1000" dirty="0" smtClean="0">
                <a:solidFill>
                  <a:srgbClr val="002060"/>
                </a:solidFill>
              </a:rPr>
              <a:t> </a:t>
            </a:r>
            <a:r>
              <a:rPr lang="en-US" sz="1000" dirty="0"/>
              <a:t>operations = </a:t>
            </a:r>
            <a:r>
              <a:rPr lang="en-US" sz="1000" dirty="0" smtClean="0"/>
              <a:t>[];</a:t>
            </a:r>
          </a:p>
          <a:p>
            <a:r>
              <a:rPr lang="en-US" sz="1000" dirty="0" smtClean="0"/>
              <a:t>  </a:t>
            </a:r>
            <a:r>
              <a:rPr lang="en-US" sz="1000" dirty="0" smtClean="0">
                <a:solidFill>
                  <a:srgbClr val="002060"/>
                </a:solidFill>
              </a:rPr>
              <a:t>for</a:t>
            </a:r>
            <a:r>
              <a:rPr lang="en-US" sz="1000" dirty="0" smtClean="0"/>
              <a:t> </a:t>
            </a:r>
            <a:r>
              <a:rPr lang="en-US" sz="1000" dirty="0"/>
              <a:t>(</a:t>
            </a:r>
            <a:r>
              <a:rPr lang="en-US" sz="1000" dirty="0" err="1">
                <a:solidFill>
                  <a:srgbClr val="002060"/>
                </a:solidFill>
              </a:rPr>
              <a:t>var</a:t>
            </a:r>
            <a:r>
              <a:rPr lang="en-US" sz="1000" dirty="0"/>
              <a:t> document of documents) { </a:t>
            </a:r>
            <a:endParaRPr lang="en-US" sz="1000" dirty="0" smtClean="0"/>
          </a:p>
          <a:p>
            <a:r>
              <a:rPr lang="en-US" sz="1000" dirty="0" smtClean="0"/>
              <a:t>    </a:t>
            </a:r>
            <a:r>
              <a:rPr lang="en-US" sz="1000" dirty="0" err="1" smtClean="0"/>
              <a:t>operations.push</a:t>
            </a:r>
            <a:r>
              <a:rPr lang="en-US" sz="1000" dirty="0" smtClean="0"/>
              <a:t>(upload(document));</a:t>
            </a:r>
          </a:p>
          <a:p>
            <a:r>
              <a:rPr lang="en-US" sz="1000" dirty="0"/>
              <a:t> </a:t>
            </a:r>
            <a:r>
              <a:rPr lang="en-US" sz="1000" dirty="0" smtClean="0"/>
              <a:t> } </a:t>
            </a:r>
          </a:p>
          <a:p>
            <a:r>
              <a:rPr lang="en-US" sz="1000" dirty="0" smtClean="0"/>
              <a:t>  </a:t>
            </a:r>
            <a:r>
              <a:rPr lang="en-US" sz="1000" dirty="0" smtClean="0">
                <a:solidFill>
                  <a:srgbClr val="002060"/>
                </a:solidFill>
              </a:rPr>
              <a:t>for</a:t>
            </a:r>
            <a:r>
              <a:rPr lang="en-US" sz="1000" dirty="0" smtClean="0"/>
              <a:t> </a:t>
            </a:r>
            <a:r>
              <a:rPr lang="en-US" sz="1000" dirty="0"/>
              <a:t>(</a:t>
            </a:r>
            <a:r>
              <a:rPr lang="en-US" sz="1000" dirty="0" err="1">
                <a:solidFill>
                  <a:srgbClr val="002060"/>
                </a:solidFill>
              </a:rPr>
              <a:t>var</a:t>
            </a:r>
            <a:r>
              <a:rPr lang="en-US" sz="1000" dirty="0"/>
              <a:t> operation of operations) { </a:t>
            </a:r>
            <a:endParaRPr lang="en-US" sz="1000" dirty="0" smtClean="0"/>
          </a:p>
          <a:p>
            <a:r>
              <a:rPr lang="en-US" sz="1000" dirty="0" smtClean="0"/>
              <a:t>    </a:t>
            </a:r>
            <a:r>
              <a:rPr lang="en-US" sz="1000" dirty="0" smtClean="0">
                <a:solidFill>
                  <a:srgbClr val="002060"/>
                </a:solidFill>
              </a:rPr>
              <a:t>yield</a:t>
            </a:r>
            <a:r>
              <a:rPr lang="en-US" sz="1000" dirty="0" smtClean="0"/>
              <a:t> operation;</a:t>
            </a:r>
          </a:p>
          <a:p>
            <a:r>
              <a:rPr lang="en-US" sz="1000" dirty="0" smtClean="0"/>
              <a:t>  } </a:t>
            </a:r>
          </a:p>
          <a:p>
            <a:r>
              <a:rPr lang="en-US" sz="1000" dirty="0" smtClean="0"/>
              <a:t>});</a:t>
            </a:r>
            <a:endParaRPr lang="en-US" sz="1000" dirty="0" smtClean="0">
              <a:latin typeface="+mn-lt"/>
            </a:endParaRPr>
          </a:p>
        </p:txBody>
      </p:sp>
    </p:spTree>
    <p:extLst>
      <p:ext uri="{BB962C8B-B14F-4D97-AF65-F5344CB8AC3E}">
        <p14:creationId xmlns:p14="http://schemas.microsoft.com/office/powerpoint/2010/main" val="785593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1" grpId="0"/>
      <p:bldP spid="13" grpId="0" animBg="1"/>
      <p:bldP spid="14" grpId="0"/>
      <p:bldP spid="1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54</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6" name="TextBox 5"/>
          <p:cNvSpPr txBox="1"/>
          <p:nvPr/>
        </p:nvSpPr>
        <p:spPr>
          <a:xfrm>
            <a:off x="141571" y="30861"/>
            <a:ext cx="8944371" cy="369332"/>
          </a:xfrm>
          <a:prstGeom prst="rect">
            <a:avLst/>
          </a:prstGeom>
          <a:noFill/>
        </p:spPr>
        <p:txBody>
          <a:bodyPr wrap="square" rtlCol="0">
            <a:spAutoFit/>
          </a:bodyPr>
          <a:lstStyle/>
          <a:p>
            <a:pPr algn="ctr"/>
            <a:r>
              <a:rPr lang="en-US" b="1" cap="all" dirty="0" smtClean="0">
                <a:solidFill>
                  <a:schemeClr val="accent1"/>
                </a:solidFill>
              </a:rPr>
              <a:t>Generator helper</a:t>
            </a:r>
            <a:endParaRPr lang="en-US" b="1" cap="all" dirty="0">
              <a:solidFill>
                <a:schemeClr val="accent1"/>
              </a:solidFill>
            </a:endParaRPr>
          </a:p>
        </p:txBody>
      </p:sp>
      <p:sp>
        <p:nvSpPr>
          <p:cNvPr id="15" name="TextBox 14"/>
          <p:cNvSpPr txBox="1"/>
          <p:nvPr/>
        </p:nvSpPr>
        <p:spPr>
          <a:xfrm>
            <a:off x="2744494" y="650928"/>
            <a:ext cx="3738524" cy="2708434"/>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000" dirty="0">
                <a:solidFill>
                  <a:srgbClr val="002060"/>
                </a:solidFill>
              </a:rPr>
              <a:t>function</a:t>
            </a:r>
            <a:r>
              <a:rPr lang="en-US" sz="1000" dirty="0"/>
              <a:t> </a:t>
            </a:r>
            <a:r>
              <a:rPr lang="en-US" sz="1000" dirty="0" smtClean="0">
                <a:solidFill>
                  <a:schemeClr val="accent3">
                    <a:lumMod val="50000"/>
                  </a:schemeClr>
                </a:solidFill>
              </a:rPr>
              <a:t>gen</a:t>
            </a:r>
            <a:r>
              <a:rPr lang="en-US" sz="1000" dirty="0" smtClean="0"/>
              <a:t>(</a:t>
            </a:r>
            <a:r>
              <a:rPr lang="en-US" sz="1000" dirty="0" err="1" smtClean="0"/>
              <a:t>makeGenerator</a:t>
            </a:r>
            <a:r>
              <a:rPr lang="en-US" sz="1000" dirty="0"/>
              <a:t>){ </a:t>
            </a:r>
            <a:endParaRPr lang="en-US" sz="1000" dirty="0" smtClean="0"/>
          </a:p>
          <a:p>
            <a:r>
              <a:rPr lang="en-US" sz="1000" dirty="0" smtClean="0"/>
              <a:t>  </a:t>
            </a:r>
            <a:r>
              <a:rPr lang="en-US" sz="1000" dirty="0" smtClean="0">
                <a:solidFill>
                  <a:srgbClr val="002060"/>
                </a:solidFill>
              </a:rPr>
              <a:t>return </a:t>
            </a:r>
            <a:r>
              <a:rPr lang="en-US" sz="1000" dirty="0">
                <a:solidFill>
                  <a:srgbClr val="002060"/>
                </a:solidFill>
              </a:rPr>
              <a:t>function </a:t>
            </a:r>
            <a:r>
              <a:rPr lang="en-US" sz="1000" dirty="0"/>
              <a:t>(){ </a:t>
            </a:r>
            <a:endParaRPr lang="en-US" sz="1000" dirty="0" smtClean="0"/>
          </a:p>
          <a:p>
            <a:r>
              <a:rPr lang="en-US" sz="1000" dirty="0" smtClean="0"/>
              <a:t>    </a:t>
            </a:r>
            <a:r>
              <a:rPr lang="en-US" sz="1000" dirty="0" err="1" smtClean="0"/>
              <a:t>var</a:t>
            </a:r>
            <a:r>
              <a:rPr lang="en-US" sz="1000" dirty="0" smtClean="0"/>
              <a:t> </a:t>
            </a:r>
            <a:r>
              <a:rPr lang="en-US" sz="1000" dirty="0"/>
              <a:t>generator = </a:t>
            </a:r>
            <a:r>
              <a:rPr lang="en-US" sz="1000" dirty="0" err="1"/>
              <a:t>makeGenerator.apply</a:t>
            </a:r>
            <a:r>
              <a:rPr lang="en-US" sz="1000" dirty="0"/>
              <a:t>(</a:t>
            </a:r>
            <a:r>
              <a:rPr lang="en-US" sz="1000" dirty="0">
                <a:solidFill>
                  <a:srgbClr val="002060"/>
                </a:solidFill>
              </a:rPr>
              <a:t>this</a:t>
            </a:r>
            <a:r>
              <a:rPr lang="en-US" sz="1000" dirty="0"/>
              <a:t>, arguments</a:t>
            </a:r>
            <a:r>
              <a:rPr lang="en-US" sz="1000" dirty="0" smtClean="0"/>
              <a:t>);</a:t>
            </a:r>
          </a:p>
          <a:p>
            <a:r>
              <a:rPr lang="en-US" sz="1000" dirty="0" smtClean="0"/>
              <a:t> </a:t>
            </a:r>
          </a:p>
          <a:p>
            <a:r>
              <a:rPr lang="en-US" sz="1000" dirty="0" smtClean="0"/>
              <a:t>    </a:t>
            </a:r>
            <a:r>
              <a:rPr lang="en-US" sz="1000" dirty="0" smtClean="0">
                <a:solidFill>
                  <a:srgbClr val="002060"/>
                </a:solidFill>
              </a:rPr>
              <a:t>function</a:t>
            </a:r>
            <a:r>
              <a:rPr lang="en-US" sz="1000" dirty="0" smtClean="0"/>
              <a:t> </a:t>
            </a:r>
            <a:r>
              <a:rPr lang="en-US" sz="1000" dirty="0">
                <a:solidFill>
                  <a:schemeClr val="accent3">
                    <a:lumMod val="50000"/>
                  </a:schemeClr>
                </a:solidFill>
              </a:rPr>
              <a:t>handle</a:t>
            </a:r>
            <a:r>
              <a:rPr lang="en-US" sz="1000" dirty="0"/>
              <a:t>(result){ </a:t>
            </a:r>
            <a:r>
              <a:rPr lang="en-US" sz="1000" dirty="0" smtClean="0">
                <a:solidFill>
                  <a:schemeClr val="accent5">
                    <a:lumMod val="50000"/>
                  </a:schemeClr>
                </a:solidFill>
              </a:rPr>
              <a:t>// </a:t>
            </a:r>
            <a:r>
              <a:rPr lang="en-US" sz="1000" dirty="0">
                <a:solidFill>
                  <a:schemeClr val="accent5">
                    <a:lumMod val="50000"/>
                  </a:schemeClr>
                </a:solidFill>
              </a:rPr>
              <a:t>{ done: [Boolean], value: [Object] } </a:t>
            </a:r>
            <a:endParaRPr lang="en-US" sz="1000" dirty="0" smtClean="0">
              <a:solidFill>
                <a:schemeClr val="accent5">
                  <a:lumMod val="50000"/>
                </a:schemeClr>
              </a:solidFill>
            </a:endParaRPr>
          </a:p>
          <a:p>
            <a:r>
              <a:rPr lang="en-US" sz="1000" dirty="0" smtClean="0"/>
              <a:t>      if </a:t>
            </a:r>
            <a:r>
              <a:rPr lang="en-US" sz="1000" dirty="0"/>
              <a:t>(</a:t>
            </a:r>
            <a:r>
              <a:rPr lang="en-US" sz="1000" dirty="0" err="1"/>
              <a:t>result.done</a:t>
            </a:r>
            <a:r>
              <a:rPr lang="en-US" sz="1000" dirty="0"/>
              <a:t>) </a:t>
            </a:r>
            <a:r>
              <a:rPr lang="en-US" sz="1000" dirty="0" smtClean="0">
                <a:solidFill>
                  <a:srgbClr val="002060"/>
                </a:solidFill>
              </a:rPr>
              <a:t>return</a:t>
            </a:r>
            <a:r>
              <a:rPr lang="en-US" sz="1000" dirty="0" smtClean="0"/>
              <a:t> </a:t>
            </a:r>
            <a:r>
              <a:rPr lang="en-US" sz="1000" dirty="0" err="1" smtClean="0"/>
              <a:t>result.value</a:t>
            </a:r>
            <a:r>
              <a:rPr lang="en-US" sz="1000" dirty="0"/>
              <a:t>;</a:t>
            </a:r>
            <a:endParaRPr lang="en-US" sz="1000" dirty="0" smtClean="0"/>
          </a:p>
          <a:p>
            <a:r>
              <a:rPr lang="en-US" sz="1000" dirty="0" smtClean="0"/>
              <a:t>      </a:t>
            </a:r>
          </a:p>
          <a:p>
            <a:r>
              <a:rPr lang="en-US" sz="1000" dirty="0"/>
              <a:t> </a:t>
            </a:r>
            <a:r>
              <a:rPr lang="en-US" sz="1000" dirty="0" smtClean="0"/>
              <a:t>     </a:t>
            </a:r>
            <a:r>
              <a:rPr lang="en-US" sz="1000" dirty="0" smtClean="0">
                <a:solidFill>
                  <a:srgbClr val="002060"/>
                </a:solidFill>
              </a:rPr>
              <a:t>return</a:t>
            </a:r>
            <a:r>
              <a:rPr lang="en-US" sz="1000" dirty="0" smtClean="0"/>
              <a:t> </a:t>
            </a:r>
            <a:r>
              <a:rPr lang="en-US" sz="1000" dirty="0" err="1"/>
              <a:t>result.value.then</a:t>
            </a:r>
            <a:r>
              <a:rPr lang="en-US" sz="1000" dirty="0"/>
              <a:t>(</a:t>
            </a:r>
            <a:r>
              <a:rPr lang="en-US" sz="1000" dirty="0">
                <a:solidFill>
                  <a:srgbClr val="002060"/>
                </a:solidFill>
              </a:rPr>
              <a:t>function</a:t>
            </a:r>
            <a:r>
              <a:rPr lang="en-US" sz="1000" dirty="0"/>
              <a:t> (res</a:t>
            </a:r>
            <a:r>
              <a:rPr lang="en-US" sz="1000" dirty="0" smtClean="0"/>
              <a:t>){ </a:t>
            </a:r>
          </a:p>
          <a:p>
            <a:r>
              <a:rPr lang="en-US" sz="1000" dirty="0"/>
              <a:t> </a:t>
            </a:r>
            <a:r>
              <a:rPr lang="en-US" sz="1000" dirty="0" smtClean="0"/>
              <a:t>       </a:t>
            </a:r>
            <a:r>
              <a:rPr lang="en-US" sz="1000" dirty="0" smtClean="0">
                <a:solidFill>
                  <a:srgbClr val="002060"/>
                </a:solidFill>
              </a:rPr>
              <a:t>return</a:t>
            </a:r>
            <a:r>
              <a:rPr lang="en-US" sz="1000" dirty="0" smtClean="0"/>
              <a:t> </a:t>
            </a:r>
            <a:r>
              <a:rPr lang="en-US" sz="1000" dirty="0"/>
              <a:t>handle(</a:t>
            </a:r>
            <a:r>
              <a:rPr lang="en-US" sz="1000" dirty="0" err="1"/>
              <a:t>generator.next</a:t>
            </a:r>
            <a:r>
              <a:rPr lang="en-US" sz="1000" dirty="0"/>
              <a:t>(res</a:t>
            </a:r>
            <a:r>
              <a:rPr lang="en-US" sz="1000" dirty="0" smtClean="0"/>
              <a:t>));</a:t>
            </a:r>
          </a:p>
          <a:p>
            <a:r>
              <a:rPr lang="en-US" sz="1000" dirty="0"/>
              <a:t> </a:t>
            </a:r>
            <a:r>
              <a:rPr lang="en-US" sz="1000" dirty="0" smtClean="0"/>
              <a:t>     }, function </a:t>
            </a:r>
            <a:r>
              <a:rPr lang="en-US" sz="1000" dirty="0"/>
              <a:t>(err</a:t>
            </a:r>
            <a:r>
              <a:rPr lang="en-US" sz="1000" dirty="0" smtClean="0"/>
              <a:t>){ </a:t>
            </a:r>
          </a:p>
          <a:p>
            <a:r>
              <a:rPr lang="en-US" sz="1000" dirty="0"/>
              <a:t> </a:t>
            </a:r>
            <a:r>
              <a:rPr lang="en-US" sz="1000" dirty="0" smtClean="0"/>
              <a:t>       </a:t>
            </a:r>
            <a:r>
              <a:rPr lang="en-US" sz="1000" dirty="0" smtClean="0">
                <a:solidFill>
                  <a:srgbClr val="002060"/>
                </a:solidFill>
              </a:rPr>
              <a:t>return</a:t>
            </a:r>
            <a:r>
              <a:rPr lang="en-US" sz="1000" dirty="0" smtClean="0"/>
              <a:t> </a:t>
            </a:r>
            <a:r>
              <a:rPr lang="en-US" sz="1000" dirty="0"/>
              <a:t>handle(</a:t>
            </a:r>
            <a:r>
              <a:rPr lang="en-US" sz="1000" dirty="0" err="1"/>
              <a:t>generator.</a:t>
            </a:r>
            <a:r>
              <a:rPr lang="en-US" sz="1000" dirty="0" err="1">
                <a:solidFill>
                  <a:srgbClr val="002060"/>
                </a:solidFill>
              </a:rPr>
              <a:t>throw</a:t>
            </a:r>
            <a:r>
              <a:rPr lang="en-US" sz="1000" dirty="0"/>
              <a:t>(err</a:t>
            </a:r>
            <a:r>
              <a:rPr lang="en-US" sz="1000" dirty="0" smtClean="0"/>
              <a:t>)); </a:t>
            </a:r>
          </a:p>
          <a:p>
            <a:r>
              <a:rPr lang="en-US" sz="1000" dirty="0"/>
              <a:t> </a:t>
            </a:r>
            <a:r>
              <a:rPr lang="en-US" sz="1000" dirty="0" smtClean="0"/>
              <a:t>     }); </a:t>
            </a:r>
          </a:p>
          <a:p>
            <a:r>
              <a:rPr lang="en-US" sz="1000" dirty="0"/>
              <a:t> </a:t>
            </a:r>
            <a:r>
              <a:rPr lang="en-US" sz="1000" dirty="0" smtClean="0"/>
              <a:t>   } </a:t>
            </a:r>
          </a:p>
          <a:p>
            <a:endParaRPr lang="en-US" sz="1000" dirty="0" smtClean="0"/>
          </a:p>
          <a:p>
            <a:r>
              <a:rPr lang="en-US" sz="1000" dirty="0"/>
              <a:t> </a:t>
            </a:r>
            <a:r>
              <a:rPr lang="en-US" sz="1000" dirty="0" smtClean="0"/>
              <a:t>   </a:t>
            </a:r>
            <a:r>
              <a:rPr lang="en-US" sz="1000" dirty="0" smtClean="0">
                <a:solidFill>
                  <a:srgbClr val="002060"/>
                </a:solidFill>
              </a:rPr>
              <a:t>return</a:t>
            </a:r>
            <a:r>
              <a:rPr lang="en-US" sz="1000" dirty="0" smtClean="0"/>
              <a:t> </a:t>
            </a:r>
            <a:r>
              <a:rPr lang="en-US" sz="1000" dirty="0"/>
              <a:t>handle(</a:t>
            </a:r>
            <a:r>
              <a:rPr lang="en-US" sz="1000" dirty="0" err="1"/>
              <a:t>generator.next</a:t>
            </a:r>
            <a:r>
              <a:rPr lang="en-US" sz="1000" dirty="0" smtClean="0"/>
              <a:t>()); </a:t>
            </a:r>
          </a:p>
          <a:p>
            <a:r>
              <a:rPr lang="en-US" sz="1000" dirty="0"/>
              <a:t> </a:t>
            </a:r>
            <a:r>
              <a:rPr lang="en-US" sz="1000" dirty="0" smtClean="0"/>
              <a:t> } </a:t>
            </a:r>
          </a:p>
          <a:p>
            <a:r>
              <a:rPr lang="en-US" sz="1000" dirty="0" smtClean="0"/>
              <a:t>}</a:t>
            </a:r>
            <a:endParaRPr lang="en-US" sz="1000" dirty="0"/>
          </a:p>
        </p:txBody>
      </p:sp>
    </p:spTree>
    <p:extLst>
      <p:ext uri="{BB962C8B-B14F-4D97-AF65-F5344CB8AC3E}">
        <p14:creationId xmlns:p14="http://schemas.microsoft.com/office/powerpoint/2010/main" val="7653007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dirty="0"/>
              <a:t>Generator based control </a:t>
            </a:r>
            <a:r>
              <a:rPr lang="en-US" dirty="0" smtClean="0"/>
              <a:t>flow libraries</a:t>
            </a:r>
            <a:endParaRPr lang="en-US" sz="1000" dirty="0"/>
          </a:p>
        </p:txBody>
      </p:sp>
      <p:sp>
        <p:nvSpPr>
          <p:cNvPr id="2" name="Slide Number Placeholder 1"/>
          <p:cNvSpPr>
            <a:spLocks noGrp="1"/>
          </p:cNvSpPr>
          <p:nvPr>
            <p:ph type="sldNum" sz="quarter" idx="4"/>
          </p:nvPr>
        </p:nvSpPr>
        <p:spPr/>
        <p:txBody>
          <a:bodyPr/>
          <a:lstStyle/>
          <a:p>
            <a:fld id="{A86557AE-D911-0F4C-AC53-EAE0FE81A38E}" type="slidenum">
              <a:rPr lang="en-US" smtClean="0"/>
              <a:pPr/>
              <a:t>55</a:t>
            </a:fld>
            <a:endParaRPr lang="en-US" dirty="0"/>
          </a:p>
        </p:txBody>
      </p:sp>
      <p:sp>
        <p:nvSpPr>
          <p:cNvPr id="3" name="Content Placeholder 2"/>
          <p:cNvSpPr>
            <a:spLocks noGrp="1"/>
          </p:cNvSpPr>
          <p:nvPr>
            <p:ph idx="10"/>
          </p:nvPr>
        </p:nvSpPr>
        <p:spPr>
          <a:xfrm>
            <a:off x="375182" y="1465802"/>
            <a:ext cx="3703739" cy="1931739"/>
          </a:xfrm>
        </p:spPr>
        <p:txBody>
          <a:bodyPr/>
          <a:lstStyle/>
          <a:p>
            <a:r>
              <a:rPr lang="en-US" sz="1200" b="1" dirty="0" smtClean="0"/>
              <a:t>Suspend - </a:t>
            </a:r>
            <a:r>
              <a:rPr lang="en-US" sz="1200" dirty="0" smtClean="0"/>
              <a:t>Generator-based </a:t>
            </a:r>
            <a:r>
              <a:rPr lang="en-US" sz="1200" dirty="0"/>
              <a:t>control-flow for Node enabling asynchronous code without callbacks, </a:t>
            </a:r>
            <a:r>
              <a:rPr lang="en-US" sz="1200" dirty="0" err="1"/>
              <a:t>transpiling</a:t>
            </a:r>
            <a:r>
              <a:rPr lang="en-US" sz="1200" dirty="0"/>
              <a:t>, or selling your soul</a:t>
            </a:r>
            <a:r>
              <a:rPr lang="en-US" sz="1200" dirty="0" smtClean="0"/>
              <a:t>.</a:t>
            </a:r>
          </a:p>
          <a:p>
            <a:pPr lvl="1"/>
            <a:r>
              <a:rPr lang="en-US" sz="1200" dirty="0"/>
              <a:t>Works with control flow primitives</a:t>
            </a:r>
          </a:p>
          <a:p>
            <a:pPr lvl="1"/>
            <a:r>
              <a:rPr lang="en-US" sz="1200" dirty="0"/>
              <a:t>Handles errors</a:t>
            </a:r>
          </a:p>
          <a:p>
            <a:pPr lvl="1"/>
            <a:r>
              <a:rPr lang="en-US" sz="1200" dirty="0"/>
              <a:t>Conflates input with output</a:t>
            </a:r>
          </a:p>
          <a:p>
            <a:pPr lvl="1"/>
            <a:r>
              <a:rPr lang="en-US" sz="1200" dirty="0"/>
              <a:t>Isn’t doing what it looks like</a:t>
            </a:r>
          </a:p>
          <a:p>
            <a:pPr lvl="1"/>
            <a:r>
              <a:rPr lang="en-US" sz="1200" dirty="0"/>
              <a:t>Can’t do parallel operation</a:t>
            </a:r>
          </a:p>
          <a:p>
            <a:pPr lvl="1"/>
            <a:endParaRPr lang="en-US" sz="1200" u="sng" dirty="0"/>
          </a:p>
          <a:p>
            <a:endParaRPr lang="en-US" sz="1200" dirty="0" smtClean="0"/>
          </a:p>
          <a:p>
            <a:endParaRPr lang="en-US" sz="1200" dirty="0"/>
          </a:p>
          <a:p>
            <a:endParaRPr lang="en-US" sz="1200" dirty="0" smtClean="0"/>
          </a:p>
        </p:txBody>
      </p:sp>
      <p:sp>
        <p:nvSpPr>
          <p:cNvPr id="7" name="Content Placeholder 2"/>
          <p:cNvSpPr txBox="1">
            <a:spLocks/>
          </p:cNvSpPr>
          <p:nvPr/>
        </p:nvSpPr>
        <p:spPr bwMode="auto">
          <a:xfrm>
            <a:off x="4533798" y="1465802"/>
            <a:ext cx="3703739" cy="19317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200" b="1" kern="0" dirty="0" smtClean="0"/>
              <a:t>CO - </a:t>
            </a:r>
            <a:r>
              <a:rPr lang="en-US" sz="1200" dirty="0" smtClean="0"/>
              <a:t>co@4.0.0</a:t>
            </a:r>
            <a:r>
              <a:rPr lang="en-US" sz="1200" dirty="0"/>
              <a:t> has been released, which now relies on promises. It is a stepping stone towards the async/await proposal. </a:t>
            </a:r>
            <a:endParaRPr lang="en-US" sz="1200" dirty="0" smtClean="0"/>
          </a:p>
          <a:p>
            <a:pPr lvl="1"/>
            <a:r>
              <a:rPr lang="en-US" sz="1200" kern="0" dirty="0"/>
              <a:t>Works with control flow primitives</a:t>
            </a:r>
          </a:p>
          <a:p>
            <a:pPr lvl="1"/>
            <a:r>
              <a:rPr lang="en-US" sz="1200" kern="0" dirty="0"/>
              <a:t>Handles errors</a:t>
            </a:r>
          </a:p>
          <a:p>
            <a:pPr lvl="1"/>
            <a:r>
              <a:rPr lang="en-US" sz="1200" dirty="0"/>
              <a:t>Can’t do parallel operation</a:t>
            </a:r>
          </a:p>
          <a:p>
            <a:pPr lvl="1"/>
            <a:r>
              <a:rPr lang="en-US" sz="1200" kern="0" dirty="0"/>
              <a:t>Can’t share and cache </a:t>
            </a:r>
            <a:r>
              <a:rPr lang="en-US" sz="1200" kern="0" dirty="0" err="1"/>
              <a:t>async</a:t>
            </a:r>
            <a:r>
              <a:rPr lang="en-US" sz="1200" kern="0" dirty="0"/>
              <a:t> operations</a:t>
            </a:r>
          </a:p>
          <a:p>
            <a:pPr lvl="1"/>
            <a:endParaRPr lang="en-US" sz="1200" kern="0" dirty="0" smtClean="0"/>
          </a:p>
        </p:txBody>
      </p:sp>
      <p:sp>
        <p:nvSpPr>
          <p:cNvPr id="9" name="Rectangle 8"/>
          <p:cNvSpPr/>
          <p:nvPr/>
        </p:nvSpPr>
        <p:spPr>
          <a:xfrm>
            <a:off x="4697833" y="3596405"/>
            <a:ext cx="3726131" cy="107721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800" dirty="0">
                <a:solidFill>
                  <a:srgbClr val="795DA3"/>
                </a:solidFill>
                <a:latin typeface="Consolas" charset="0"/>
                <a:ea typeface="Consolas" charset="0"/>
                <a:cs typeface="Consolas" charset="0"/>
              </a:rPr>
              <a:t>co</a:t>
            </a:r>
            <a:r>
              <a:rPr lang="en-US" sz="800" dirty="0">
                <a:latin typeface="Consolas" charset="0"/>
                <a:ea typeface="Consolas" charset="0"/>
                <a:cs typeface="Consolas" charset="0"/>
              </a:rPr>
              <a:t>(</a:t>
            </a:r>
            <a:r>
              <a:rPr lang="en-US" sz="800" dirty="0">
                <a:solidFill>
                  <a:srgbClr val="A71D5D"/>
                </a:solidFill>
                <a:latin typeface="Consolas" charset="0"/>
                <a:ea typeface="Consolas" charset="0"/>
                <a:cs typeface="Consolas" charset="0"/>
              </a:rPr>
              <a:t>function*</a:t>
            </a:r>
            <a:r>
              <a:rPr lang="en-US" sz="800" dirty="0">
                <a:latin typeface="Consolas" charset="0"/>
                <a:ea typeface="Consolas" charset="0"/>
                <a:cs typeface="Consolas" charset="0"/>
              </a:rPr>
              <a:t> () { </a:t>
            </a:r>
            <a:endParaRPr lang="en-US" sz="800" dirty="0" smtClean="0">
              <a:latin typeface="Consolas" charset="0"/>
              <a:ea typeface="Consolas" charset="0"/>
              <a:cs typeface="Consolas" charset="0"/>
            </a:endParaRPr>
          </a:p>
          <a:p>
            <a:r>
              <a:rPr lang="en-US" sz="800" dirty="0">
                <a:solidFill>
                  <a:srgbClr val="A71D5D"/>
                </a:solidFill>
                <a:latin typeface="Consolas" charset="0"/>
                <a:ea typeface="Consolas" charset="0"/>
                <a:cs typeface="Consolas" charset="0"/>
              </a:rPr>
              <a:t> </a:t>
            </a:r>
            <a:r>
              <a:rPr lang="en-US" sz="800" dirty="0" smtClean="0">
                <a:solidFill>
                  <a:srgbClr val="A71D5D"/>
                </a:solidFill>
                <a:latin typeface="Consolas" charset="0"/>
                <a:ea typeface="Consolas" charset="0"/>
                <a:cs typeface="Consolas" charset="0"/>
              </a:rPr>
              <a:t> </a:t>
            </a:r>
            <a:r>
              <a:rPr lang="en-US" sz="800" dirty="0" err="1" smtClean="0">
                <a:solidFill>
                  <a:srgbClr val="A71D5D"/>
                </a:solidFill>
                <a:latin typeface="Consolas" charset="0"/>
                <a:ea typeface="Consolas" charset="0"/>
                <a:cs typeface="Consolas" charset="0"/>
              </a:rPr>
              <a:t>var</a:t>
            </a:r>
            <a:r>
              <a:rPr lang="en-US" sz="800" dirty="0" smtClean="0">
                <a:latin typeface="Consolas" charset="0"/>
                <a:ea typeface="Consolas" charset="0"/>
                <a:cs typeface="Consolas" charset="0"/>
              </a:rPr>
              <a:t> </a:t>
            </a:r>
            <a:r>
              <a:rPr lang="en-US" sz="800" dirty="0">
                <a:latin typeface="Consolas" charset="0"/>
                <a:ea typeface="Consolas" charset="0"/>
                <a:cs typeface="Consolas" charset="0"/>
              </a:rPr>
              <a:t>result </a:t>
            </a:r>
            <a:r>
              <a:rPr lang="en-US" sz="800" dirty="0">
                <a:solidFill>
                  <a:srgbClr val="A71D5D"/>
                </a:solidFill>
                <a:latin typeface="Consolas" charset="0"/>
                <a:ea typeface="Consolas" charset="0"/>
                <a:cs typeface="Consolas" charset="0"/>
              </a:rPr>
              <a:t>=</a:t>
            </a:r>
            <a:r>
              <a:rPr lang="en-US" sz="800" dirty="0">
                <a:latin typeface="Consolas" charset="0"/>
                <a:ea typeface="Consolas" charset="0"/>
                <a:cs typeface="Consolas" charset="0"/>
              </a:rPr>
              <a:t> </a:t>
            </a:r>
            <a:r>
              <a:rPr lang="en-US" sz="800" dirty="0">
                <a:solidFill>
                  <a:srgbClr val="A71D5D"/>
                </a:solidFill>
                <a:latin typeface="Consolas" charset="0"/>
                <a:ea typeface="Consolas" charset="0"/>
                <a:cs typeface="Consolas" charset="0"/>
              </a:rPr>
              <a:t>yield</a:t>
            </a:r>
            <a:r>
              <a:rPr lang="en-US" sz="800" dirty="0">
                <a:latin typeface="Consolas" charset="0"/>
                <a:ea typeface="Consolas" charset="0"/>
                <a:cs typeface="Consolas" charset="0"/>
              </a:rPr>
              <a:t> </a:t>
            </a:r>
            <a:r>
              <a:rPr lang="en-US" sz="800" dirty="0" err="1">
                <a:solidFill>
                  <a:srgbClr val="0086B3"/>
                </a:solidFill>
                <a:latin typeface="Consolas" charset="0"/>
                <a:ea typeface="Consolas" charset="0"/>
                <a:cs typeface="Consolas" charset="0"/>
              </a:rPr>
              <a:t>Promise</a:t>
            </a:r>
            <a:r>
              <a:rPr lang="en-US" sz="800" dirty="0" err="1">
                <a:latin typeface="Consolas" charset="0"/>
                <a:ea typeface="Consolas" charset="0"/>
                <a:cs typeface="Consolas" charset="0"/>
              </a:rPr>
              <a:t>.</a:t>
            </a:r>
            <a:r>
              <a:rPr lang="en-US" sz="800" dirty="0" err="1">
                <a:solidFill>
                  <a:srgbClr val="795DA3"/>
                </a:solidFill>
                <a:latin typeface="Consolas" charset="0"/>
                <a:ea typeface="Consolas" charset="0"/>
                <a:cs typeface="Consolas" charset="0"/>
              </a:rPr>
              <a:t>resolve</a:t>
            </a:r>
            <a:r>
              <a:rPr lang="en-US" sz="800" dirty="0">
                <a:latin typeface="Consolas" charset="0"/>
                <a:ea typeface="Consolas" charset="0"/>
                <a:cs typeface="Consolas" charset="0"/>
              </a:rPr>
              <a:t>(</a:t>
            </a:r>
            <a:r>
              <a:rPr lang="en-US" sz="800" dirty="0">
                <a:solidFill>
                  <a:srgbClr val="0086B3"/>
                </a:solidFill>
                <a:latin typeface="Consolas" charset="0"/>
                <a:ea typeface="Consolas" charset="0"/>
                <a:cs typeface="Consolas" charset="0"/>
              </a:rPr>
              <a:t>true</a:t>
            </a:r>
            <a:r>
              <a:rPr lang="en-US" sz="800" dirty="0">
                <a:latin typeface="Consolas" charset="0"/>
                <a:ea typeface="Consolas" charset="0"/>
                <a:cs typeface="Consolas" charset="0"/>
              </a:rPr>
              <a:t>); </a:t>
            </a:r>
            <a:endParaRPr lang="en-US" sz="800" dirty="0" smtClean="0">
              <a:latin typeface="Consolas" charset="0"/>
              <a:ea typeface="Consolas" charset="0"/>
              <a:cs typeface="Consolas" charset="0"/>
            </a:endParaRPr>
          </a:p>
          <a:p>
            <a:r>
              <a:rPr lang="en-US" sz="800" dirty="0">
                <a:solidFill>
                  <a:srgbClr val="A71D5D"/>
                </a:solidFill>
                <a:latin typeface="Consolas" charset="0"/>
                <a:ea typeface="Consolas" charset="0"/>
                <a:cs typeface="Consolas" charset="0"/>
              </a:rPr>
              <a:t> </a:t>
            </a:r>
            <a:r>
              <a:rPr lang="en-US" sz="800" dirty="0" smtClean="0">
                <a:solidFill>
                  <a:srgbClr val="A71D5D"/>
                </a:solidFill>
                <a:latin typeface="Consolas" charset="0"/>
                <a:ea typeface="Consolas" charset="0"/>
                <a:cs typeface="Consolas" charset="0"/>
              </a:rPr>
              <a:t> return</a:t>
            </a:r>
            <a:r>
              <a:rPr lang="en-US" sz="800" dirty="0" smtClean="0">
                <a:latin typeface="Consolas" charset="0"/>
                <a:ea typeface="Consolas" charset="0"/>
                <a:cs typeface="Consolas" charset="0"/>
              </a:rPr>
              <a:t> </a:t>
            </a:r>
            <a:r>
              <a:rPr lang="en-US" sz="800" dirty="0">
                <a:latin typeface="Consolas" charset="0"/>
                <a:ea typeface="Consolas" charset="0"/>
                <a:cs typeface="Consolas" charset="0"/>
              </a:rPr>
              <a:t>result; </a:t>
            </a:r>
            <a:endParaRPr lang="en-US" sz="800" dirty="0" smtClean="0">
              <a:latin typeface="Consolas" charset="0"/>
              <a:ea typeface="Consolas" charset="0"/>
              <a:cs typeface="Consolas" charset="0"/>
            </a:endParaRPr>
          </a:p>
          <a:p>
            <a:r>
              <a:rPr lang="en-US" sz="800" dirty="0" smtClean="0">
                <a:latin typeface="Consolas" charset="0"/>
                <a:ea typeface="Consolas" charset="0"/>
                <a:cs typeface="Consolas" charset="0"/>
              </a:rPr>
              <a:t>}).</a:t>
            </a:r>
            <a:r>
              <a:rPr lang="en-US" sz="800" dirty="0">
                <a:solidFill>
                  <a:srgbClr val="795DA3"/>
                </a:solidFill>
                <a:latin typeface="Consolas" charset="0"/>
                <a:ea typeface="Consolas" charset="0"/>
                <a:cs typeface="Consolas" charset="0"/>
              </a:rPr>
              <a:t>then</a:t>
            </a:r>
            <a:r>
              <a:rPr lang="en-US" sz="800" dirty="0">
                <a:latin typeface="Consolas" charset="0"/>
                <a:ea typeface="Consolas" charset="0"/>
                <a:cs typeface="Consolas" charset="0"/>
              </a:rPr>
              <a:t>(</a:t>
            </a:r>
            <a:r>
              <a:rPr lang="en-US" sz="800" dirty="0">
                <a:solidFill>
                  <a:srgbClr val="A71D5D"/>
                </a:solidFill>
                <a:latin typeface="Consolas" charset="0"/>
                <a:ea typeface="Consolas" charset="0"/>
                <a:cs typeface="Consolas" charset="0"/>
              </a:rPr>
              <a:t>function</a:t>
            </a:r>
            <a:r>
              <a:rPr lang="en-US" sz="800" dirty="0">
                <a:latin typeface="Consolas" charset="0"/>
                <a:ea typeface="Consolas" charset="0"/>
                <a:cs typeface="Consolas" charset="0"/>
              </a:rPr>
              <a:t> (</a:t>
            </a:r>
            <a:r>
              <a:rPr lang="en-US" sz="800" dirty="0">
                <a:solidFill>
                  <a:srgbClr val="333333"/>
                </a:solidFill>
                <a:latin typeface="Consolas" charset="0"/>
                <a:ea typeface="Consolas" charset="0"/>
                <a:cs typeface="Consolas" charset="0"/>
              </a:rPr>
              <a:t>value</a:t>
            </a:r>
            <a:r>
              <a:rPr lang="en-US" sz="800" dirty="0">
                <a:latin typeface="Consolas" charset="0"/>
                <a:ea typeface="Consolas" charset="0"/>
                <a:cs typeface="Consolas" charset="0"/>
              </a:rPr>
              <a:t>) { </a:t>
            </a:r>
            <a:endParaRPr lang="en-US" sz="800" dirty="0" smtClean="0">
              <a:latin typeface="Consolas" charset="0"/>
              <a:ea typeface="Consolas" charset="0"/>
              <a:cs typeface="Consolas" charset="0"/>
            </a:endParaRPr>
          </a:p>
          <a:p>
            <a:r>
              <a:rPr lang="en-US" sz="800" dirty="0">
                <a:solidFill>
                  <a:srgbClr val="795DA3"/>
                </a:solidFill>
                <a:latin typeface="Consolas" charset="0"/>
                <a:ea typeface="Consolas" charset="0"/>
                <a:cs typeface="Consolas" charset="0"/>
              </a:rPr>
              <a:t> </a:t>
            </a:r>
            <a:r>
              <a:rPr lang="en-US" sz="800" dirty="0" smtClean="0">
                <a:solidFill>
                  <a:srgbClr val="795DA3"/>
                </a:solidFill>
                <a:latin typeface="Consolas" charset="0"/>
                <a:ea typeface="Consolas" charset="0"/>
                <a:cs typeface="Consolas" charset="0"/>
              </a:rPr>
              <a:t> </a:t>
            </a:r>
            <a:r>
              <a:rPr lang="en-US" sz="800" dirty="0" err="1" smtClean="0">
                <a:solidFill>
                  <a:srgbClr val="795DA3"/>
                </a:solidFill>
                <a:latin typeface="Consolas" charset="0"/>
                <a:ea typeface="Consolas" charset="0"/>
                <a:cs typeface="Consolas" charset="0"/>
              </a:rPr>
              <a:t>console</a:t>
            </a:r>
            <a:r>
              <a:rPr lang="en-US" sz="800" dirty="0" err="1" smtClean="0">
                <a:latin typeface="Consolas" charset="0"/>
                <a:ea typeface="Consolas" charset="0"/>
                <a:cs typeface="Consolas" charset="0"/>
              </a:rPr>
              <a:t>.</a:t>
            </a:r>
            <a:r>
              <a:rPr lang="en-US" sz="800" dirty="0" err="1" smtClean="0">
                <a:solidFill>
                  <a:srgbClr val="0086B3"/>
                </a:solidFill>
                <a:latin typeface="Consolas" charset="0"/>
                <a:ea typeface="Consolas" charset="0"/>
                <a:cs typeface="Consolas" charset="0"/>
              </a:rPr>
              <a:t>log</a:t>
            </a:r>
            <a:r>
              <a:rPr lang="en-US" sz="800" dirty="0" smtClean="0">
                <a:latin typeface="Consolas" charset="0"/>
                <a:ea typeface="Consolas" charset="0"/>
                <a:cs typeface="Consolas" charset="0"/>
              </a:rPr>
              <a:t>(value</a:t>
            </a:r>
            <a:r>
              <a:rPr lang="en-US" sz="800" dirty="0">
                <a:latin typeface="Consolas" charset="0"/>
                <a:ea typeface="Consolas" charset="0"/>
                <a:cs typeface="Consolas" charset="0"/>
              </a:rPr>
              <a:t>); </a:t>
            </a:r>
            <a:endParaRPr lang="en-US" sz="800" dirty="0" smtClean="0">
              <a:latin typeface="Consolas" charset="0"/>
              <a:ea typeface="Consolas" charset="0"/>
              <a:cs typeface="Consolas" charset="0"/>
            </a:endParaRPr>
          </a:p>
          <a:p>
            <a:r>
              <a:rPr lang="en-US" sz="800" dirty="0" smtClean="0">
                <a:latin typeface="Consolas" charset="0"/>
                <a:ea typeface="Consolas" charset="0"/>
                <a:cs typeface="Consolas" charset="0"/>
              </a:rPr>
              <a:t>}, </a:t>
            </a:r>
            <a:r>
              <a:rPr lang="en-US" sz="800" dirty="0">
                <a:solidFill>
                  <a:srgbClr val="A71D5D"/>
                </a:solidFill>
                <a:latin typeface="Consolas" charset="0"/>
                <a:ea typeface="Consolas" charset="0"/>
                <a:cs typeface="Consolas" charset="0"/>
              </a:rPr>
              <a:t>function</a:t>
            </a:r>
            <a:r>
              <a:rPr lang="en-US" sz="800" dirty="0">
                <a:latin typeface="Consolas" charset="0"/>
                <a:ea typeface="Consolas" charset="0"/>
                <a:cs typeface="Consolas" charset="0"/>
              </a:rPr>
              <a:t> (</a:t>
            </a:r>
            <a:r>
              <a:rPr lang="en-US" sz="800" dirty="0">
                <a:solidFill>
                  <a:srgbClr val="333333"/>
                </a:solidFill>
                <a:latin typeface="Consolas" charset="0"/>
                <a:ea typeface="Consolas" charset="0"/>
                <a:cs typeface="Consolas" charset="0"/>
              </a:rPr>
              <a:t>err</a:t>
            </a:r>
            <a:r>
              <a:rPr lang="en-US" sz="800" dirty="0">
                <a:latin typeface="Consolas" charset="0"/>
                <a:ea typeface="Consolas" charset="0"/>
                <a:cs typeface="Consolas" charset="0"/>
              </a:rPr>
              <a:t>) { </a:t>
            </a:r>
            <a:endParaRPr lang="en-US" sz="800" dirty="0" smtClean="0">
              <a:latin typeface="Consolas" charset="0"/>
              <a:ea typeface="Consolas" charset="0"/>
              <a:cs typeface="Consolas" charset="0"/>
            </a:endParaRPr>
          </a:p>
          <a:p>
            <a:r>
              <a:rPr lang="en-US" sz="800" dirty="0">
                <a:solidFill>
                  <a:srgbClr val="795DA3"/>
                </a:solidFill>
                <a:latin typeface="Consolas" charset="0"/>
                <a:ea typeface="Consolas" charset="0"/>
                <a:cs typeface="Consolas" charset="0"/>
              </a:rPr>
              <a:t> </a:t>
            </a:r>
            <a:r>
              <a:rPr lang="en-US" sz="800" dirty="0" smtClean="0">
                <a:solidFill>
                  <a:srgbClr val="795DA3"/>
                </a:solidFill>
                <a:latin typeface="Consolas" charset="0"/>
                <a:ea typeface="Consolas" charset="0"/>
                <a:cs typeface="Consolas" charset="0"/>
              </a:rPr>
              <a:t> </a:t>
            </a:r>
            <a:r>
              <a:rPr lang="en-US" sz="800" dirty="0" err="1" smtClean="0">
                <a:solidFill>
                  <a:srgbClr val="795DA3"/>
                </a:solidFill>
                <a:latin typeface="Consolas" charset="0"/>
                <a:ea typeface="Consolas" charset="0"/>
                <a:cs typeface="Consolas" charset="0"/>
              </a:rPr>
              <a:t>console</a:t>
            </a:r>
            <a:r>
              <a:rPr lang="en-US" sz="800" dirty="0" err="1" smtClean="0">
                <a:latin typeface="Consolas" charset="0"/>
                <a:ea typeface="Consolas" charset="0"/>
                <a:cs typeface="Consolas" charset="0"/>
              </a:rPr>
              <a:t>.</a:t>
            </a:r>
            <a:r>
              <a:rPr lang="en-US" sz="800" dirty="0" err="1" smtClean="0">
                <a:solidFill>
                  <a:srgbClr val="0086B3"/>
                </a:solidFill>
                <a:latin typeface="Consolas" charset="0"/>
                <a:ea typeface="Consolas" charset="0"/>
                <a:cs typeface="Consolas" charset="0"/>
              </a:rPr>
              <a:t>error</a:t>
            </a:r>
            <a:r>
              <a:rPr lang="en-US" sz="800" dirty="0" smtClean="0">
                <a:latin typeface="Consolas" charset="0"/>
                <a:ea typeface="Consolas" charset="0"/>
                <a:cs typeface="Consolas" charset="0"/>
              </a:rPr>
              <a:t>(</a:t>
            </a:r>
            <a:r>
              <a:rPr lang="en-US" sz="800" dirty="0" err="1" smtClean="0">
                <a:solidFill>
                  <a:srgbClr val="333333"/>
                </a:solidFill>
                <a:latin typeface="Consolas" charset="0"/>
                <a:ea typeface="Consolas" charset="0"/>
                <a:cs typeface="Consolas" charset="0"/>
              </a:rPr>
              <a:t>err</a:t>
            </a:r>
            <a:r>
              <a:rPr lang="en-US" sz="800" dirty="0" err="1" smtClean="0">
                <a:latin typeface="Consolas" charset="0"/>
                <a:ea typeface="Consolas" charset="0"/>
                <a:cs typeface="Consolas" charset="0"/>
              </a:rPr>
              <a:t>.</a:t>
            </a:r>
            <a:r>
              <a:rPr lang="en-US" sz="800" dirty="0" err="1" smtClean="0">
                <a:solidFill>
                  <a:srgbClr val="333333"/>
                </a:solidFill>
                <a:latin typeface="Consolas" charset="0"/>
                <a:ea typeface="Consolas" charset="0"/>
                <a:cs typeface="Consolas" charset="0"/>
              </a:rPr>
              <a:t>stack</a:t>
            </a:r>
            <a:r>
              <a:rPr lang="en-US" sz="800" dirty="0">
                <a:latin typeface="Consolas" charset="0"/>
                <a:ea typeface="Consolas" charset="0"/>
                <a:cs typeface="Consolas" charset="0"/>
              </a:rPr>
              <a:t>); </a:t>
            </a:r>
            <a:endParaRPr lang="en-US" sz="800" dirty="0" smtClean="0">
              <a:latin typeface="Consolas" charset="0"/>
              <a:ea typeface="Consolas" charset="0"/>
              <a:cs typeface="Consolas" charset="0"/>
            </a:endParaRPr>
          </a:p>
          <a:p>
            <a:r>
              <a:rPr lang="en-US" sz="800" dirty="0" smtClean="0">
                <a:latin typeface="Consolas" charset="0"/>
                <a:ea typeface="Consolas" charset="0"/>
                <a:cs typeface="Consolas" charset="0"/>
              </a:rPr>
              <a:t>});</a:t>
            </a:r>
            <a:endParaRPr lang="en-US" sz="800" dirty="0">
              <a:solidFill>
                <a:schemeClr val="tx1"/>
              </a:solidFill>
              <a:latin typeface="Consolas" charset="0"/>
              <a:ea typeface="Consolas" charset="0"/>
              <a:cs typeface="Consolas" charset="0"/>
            </a:endParaRPr>
          </a:p>
        </p:txBody>
      </p:sp>
      <p:sp>
        <p:nvSpPr>
          <p:cNvPr id="10" name="Rectangle 9"/>
          <p:cNvSpPr/>
          <p:nvPr/>
        </p:nvSpPr>
        <p:spPr>
          <a:xfrm>
            <a:off x="375182" y="3596405"/>
            <a:ext cx="3867774" cy="83099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800" dirty="0" err="1">
                <a:solidFill>
                  <a:srgbClr val="A71D5D"/>
                </a:solidFill>
                <a:latin typeface="Consolas" charset="0"/>
                <a:ea typeface="Consolas" charset="0"/>
                <a:cs typeface="Consolas" charset="0"/>
              </a:rPr>
              <a:t>var</a:t>
            </a:r>
            <a:r>
              <a:rPr lang="en-US" sz="800" dirty="0">
                <a:latin typeface="Consolas" charset="0"/>
                <a:ea typeface="Consolas" charset="0"/>
                <a:cs typeface="Consolas" charset="0"/>
              </a:rPr>
              <a:t> suspend </a:t>
            </a:r>
            <a:r>
              <a:rPr lang="en-US" sz="800" dirty="0">
                <a:solidFill>
                  <a:srgbClr val="A71D5D"/>
                </a:solidFill>
                <a:latin typeface="Consolas" charset="0"/>
                <a:ea typeface="Consolas" charset="0"/>
                <a:cs typeface="Consolas" charset="0"/>
              </a:rPr>
              <a:t>=</a:t>
            </a:r>
            <a:r>
              <a:rPr lang="en-US" sz="800" dirty="0">
                <a:latin typeface="Consolas" charset="0"/>
                <a:ea typeface="Consolas" charset="0"/>
                <a:cs typeface="Consolas" charset="0"/>
              </a:rPr>
              <a:t> </a:t>
            </a:r>
            <a:r>
              <a:rPr lang="en-US" sz="800" dirty="0">
                <a:solidFill>
                  <a:srgbClr val="0086B3"/>
                </a:solidFill>
                <a:latin typeface="Consolas" charset="0"/>
                <a:ea typeface="Consolas" charset="0"/>
                <a:cs typeface="Consolas" charset="0"/>
              </a:rPr>
              <a:t>require</a:t>
            </a:r>
            <a:r>
              <a:rPr lang="en-US" sz="800" dirty="0">
                <a:latin typeface="Consolas" charset="0"/>
                <a:ea typeface="Consolas" charset="0"/>
                <a:cs typeface="Consolas" charset="0"/>
              </a:rPr>
              <a:t>(</a:t>
            </a:r>
            <a:r>
              <a:rPr lang="en-US" sz="800" dirty="0">
                <a:solidFill>
                  <a:srgbClr val="183691"/>
                </a:solidFill>
                <a:latin typeface="Consolas" charset="0"/>
                <a:ea typeface="Consolas" charset="0"/>
                <a:cs typeface="Consolas" charset="0"/>
              </a:rPr>
              <a:t>'suspend'</a:t>
            </a:r>
            <a:r>
              <a:rPr lang="en-US" sz="800" dirty="0">
                <a:latin typeface="Consolas" charset="0"/>
                <a:ea typeface="Consolas" charset="0"/>
                <a:cs typeface="Consolas" charset="0"/>
              </a:rPr>
              <a:t>); </a:t>
            </a:r>
            <a:endParaRPr lang="en-US" sz="800" dirty="0" smtClean="0">
              <a:latin typeface="Consolas" charset="0"/>
              <a:ea typeface="Consolas" charset="0"/>
              <a:cs typeface="Consolas" charset="0"/>
            </a:endParaRPr>
          </a:p>
          <a:p>
            <a:endParaRPr lang="en-US" sz="800" dirty="0">
              <a:solidFill>
                <a:srgbClr val="795DA3"/>
              </a:solidFill>
              <a:latin typeface="Consolas" charset="0"/>
              <a:ea typeface="Consolas" charset="0"/>
              <a:cs typeface="Consolas" charset="0"/>
            </a:endParaRPr>
          </a:p>
          <a:p>
            <a:r>
              <a:rPr lang="en-US" sz="800" dirty="0" smtClean="0">
                <a:solidFill>
                  <a:srgbClr val="795DA3"/>
                </a:solidFill>
                <a:latin typeface="Consolas" charset="0"/>
                <a:ea typeface="Consolas" charset="0"/>
                <a:cs typeface="Consolas" charset="0"/>
              </a:rPr>
              <a:t>suspend</a:t>
            </a:r>
            <a:r>
              <a:rPr lang="en-US" sz="800" dirty="0" smtClean="0">
                <a:latin typeface="Consolas" charset="0"/>
                <a:ea typeface="Consolas" charset="0"/>
                <a:cs typeface="Consolas" charset="0"/>
              </a:rPr>
              <a:t>(</a:t>
            </a:r>
            <a:r>
              <a:rPr lang="en-US" sz="800" dirty="0" smtClean="0">
                <a:solidFill>
                  <a:srgbClr val="A71D5D"/>
                </a:solidFill>
                <a:latin typeface="Consolas" charset="0"/>
                <a:ea typeface="Consolas" charset="0"/>
                <a:cs typeface="Consolas" charset="0"/>
              </a:rPr>
              <a:t>function</a:t>
            </a:r>
            <a:r>
              <a:rPr lang="en-US" sz="800" dirty="0">
                <a:solidFill>
                  <a:srgbClr val="A71D5D"/>
                </a:solidFill>
                <a:latin typeface="Consolas" charset="0"/>
                <a:ea typeface="Consolas" charset="0"/>
                <a:cs typeface="Consolas" charset="0"/>
              </a:rPr>
              <a:t>*</a:t>
            </a:r>
            <a:r>
              <a:rPr lang="en-US" sz="800" dirty="0">
                <a:latin typeface="Consolas" charset="0"/>
                <a:ea typeface="Consolas" charset="0"/>
                <a:cs typeface="Consolas" charset="0"/>
              </a:rPr>
              <a:t>() { </a:t>
            </a:r>
            <a:endParaRPr lang="en-US" sz="800" dirty="0" smtClean="0">
              <a:latin typeface="Consolas" charset="0"/>
              <a:ea typeface="Consolas" charset="0"/>
              <a:cs typeface="Consolas" charset="0"/>
            </a:endParaRPr>
          </a:p>
          <a:p>
            <a:r>
              <a:rPr lang="en-US" sz="800" dirty="0">
                <a:solidFill>
                  <a:srgbClr val="A71D5D"/>
                </a:solidFill>
                <a:latin typeface="Consolas" charset="0"/>
                <a:ea typeface="Consolas" charset="0"/>
                <a:cs typeface="Consolas" charset="0"/>
              </a:rPr>
              <a:t> </a:t>
            </a:r>
            <a:r>
              <a:rPr lang="en-US" sz="800" dirty="0" smtClean="0">
                <a:solidFill>
                  <a:srgbClr val="A71D5D"/>
                </a:solidFill>
                <a:latin typeface="Consolas" charset="0"/>
                <a:ea typeface="Consolas" charset="0"/>
                <a:cs typeface="Consolas" charset="0"/>
              </a:rPr>
              <a:t> </a:t>
            </a:r>
            <a:r>
              <a:rPr lang="en-US" sz="800" dirty="0" err="1" smtClean="0">
                <a:solidFill>
                  <a:srgbClr val="A71D5D"/>
                </a:solidFill>
                <a:latin typeface="Consolas" charset="0"/>
                <a:ea typeface="Consolas" charset="0"/>
                <a:cs typeface="Consolas" charset="0"/>
              </a:rPr>
              <a:t>var</a:t>
            </a:r>
            <a:r>
              <a:rPr lang="en-US" sz="800" dirty="0" smtClean="0">
                <a:latin typeface="Consolas" charset="0"/>
                <a:ea typeface="Consolas" charset="0"/>
                <a:cs typeface="Consolas" charset="0"/>
              </a:rPr>
              <a:t> </a:t>
            </a:r>
            <a:r>
              <a:rPr lang="en-US" sz="800" dirty="0">
                <a:latin typeface="Consolas" charset="0"/>
                <a:ea typeface="Consolas" charset="0"/>
                <a:cs typeface="Consolas" charset="0"/>
              </a:rPr>
              <a:t>user </a:t>
            </a:r>
            <a:r>
              <a:rPr lang="en-US" sz="800" dirty="0">
                <a:solidFill>
                  <a:srgbClr val="A71D5D"/>
                </a:solidFill>
                <a:latin typeface="Consolas" charset="0"/>
                <a:ea typeface="Consolas" charset="0"/>
                <a:cs typeface="Consolas" charset="0"/>
              </a:rPr>
              <a:t>=</a:t>
            </a:r>
            <a:r>
              <a:rPr lang="en-US" sz="800" dirty="0">
                <a:latin typeface="Consolas" charset="0"/>
                <a:ea typeface="Consolas" charset="0"/>
                <a:cs typeface="Consolas" charset="0"/>
              </a:rPr>
              <a:t> </a:t>
            </a:r>
            <a:r>
              <a:rPr lang="en-US" sz="800" dirty="0">
                <a:solidFill>
                  <a:srgbClr val="A71D5D"/>
                </a:solidFill>
                <a:latin typeface="Consolas" charset="0"/>
                <a:ea typeface="Consolas" charset="0"/>
                <a:cs typeface="Consolas" charset="0"/>
              </a:rPr>
              <a:t>yield</a:t>
            </a:r>
            <a:r>
              <a:rPr lang="en-US" sz="800" dirty="0">
                <a:latin typeface="Consolas" charset="0"/>
                <a:ea typeface="Consolas" charset="0"/>
                <a:cs typeface="Consolas" charset="0"/>
              </a:rPr>
              <a:t> </a:t>
            </a:r>
            <a:r>
              <a:rPr lang="en-US" sz="800" dirty="0" err="1">
                <a:solidFill>
                  <a:srgbClr val="333333"/>
                </a:solidFill>
                <a:latin typeface="Consolas" charset="0"/>
                <a:ea typeface="Consolas" charset="0"/>
                <a:cs typeface="Consolas" charset="0"/>
              </a:rPr>
              <a:t>UserModel</a:t>
            </a:r>
            <a:r>
              <a:rPr lang="en-US" sz="800" dirty="0" err="1">
                <a:latin typeface="Consolas" charset="0"/>
                <a:ea typeface="Consolas" charset="0"/>
                <a:cs typeface="Consolas" charset="0"/>
              </a:rPr>
              <a:t>.</a:t>
            </a:r>
            <a:r>
              <a:rPr lang="en-US" sz="800" dirty="0" err="1">
                <a:solidFill>
                  <a:srgbClr val="0086B3"/>
                </a:solidFill>
                <a:latin typeface="Consolas" charset="0"/>
                <a:ea typeface="Consolas" charset="0"/>
                <a:cs typeface="Consolas" charset="0"/>
              </a:rPr>
              <a:t>find</a:t>
            </a:r>
            <a:r>
              <a:rPr lang="en-US" sz="800" dirty="0">
                <a:latin typeface="Consolas" charset="0"/>
                <a:ea typeface="Consolas" charset="0"/>
                <a:cs typeface="Consolas" charset="0"/>
              </a:rPr>
              <a:t>({ username</a:t>
            </a:r>
            <a:r>
              <a:rPr lang="en-US" sz="800" dirty="0">
                <a:solidFill>
                  <a:srgbClr val="A71D5D"/>
                </a:solidFill>
                <a:latin typeface="Consolas" charset="0"/>
                <a:ea typeface="Consolas" charset="0"/>
                <a:cs typeface="Consolas" charset="0"/>
              </a:rPr>
              <a:t>:</a:t>
            </a:r>
            <a:r>
              <a:rPr lang="en-US" sz="800" dirty="0">
                <a:latin typeface="Consolas" charset="0"/>
                <a:ea typeface="Consolas" charset="0"/>
                <a:cs typeface="Consolas" charset="0"/>
              </a:rPr>
              <a:t> </a:t>
            </a:r>
            <a:r>
              <a:rPr lang="en-US" sz="800" dirty="0">
                <a:solidFill>
                  <a:srgbClr val="183691"/>
                </a:solidFill>
                <a:latin typeface="Consolas" charset="0"/>
                <a:ea typeface="Consolas" charset="0"/>
                <a:cs typeface="Consolas" charset="0"/>
              </a:rPr>
              <a:t>'jmar777'</a:t>
            </a:r>
            <a:r>
              <a:rPr lang="en-US" sz="800" dirty="0">
                <a:latin typeface="Consolas" charset="0"/>
                <a:ea typeface="Consolas" charset="0"/>
                <a:cs typeface="Consolas" charset="0"/>
              </a:rPr>
              <a:t> }); </a:t>
            </a:r>
            <a:r>
              <a:rPr lang="en-US" sz="800" dirty="0" smtClean="0">
                <a:latin typeface="Consolas" charset="0"/>
                <a:ea typeface="Consolas" charset="0"/>
                <a:cs typeface="Consolas" charset="0"/>
              </a:rPr>
              <a:t>    </a:t>
            </a:r>
          </a:p>
          <a:p>
            <a:r>
              <a:rPr lang="en-US" sz="800" dirty="0">
                <a:solidFill>
                  <a:srgbClr val="795DA3"/>
                </a:solidFill>
                <a:latin typeface="Consolas" charset="0"/>
                <a:ea typeface="Consolas" charset="0"/>
                <a:cs typeface="Consolas" charset="0"/>
              </a:rPr>
              <a:t> </a:t>
            </a:r>
            <a:r>
              <a:rPr lang="en-US" sz="800" dirty="0" smtClean="0">
                <a:solidFill>
                  <a:srgbClr val="795DA3"/>
                </a:solidFill>
                <a:latin typeface="Consolas" charset="0"/>
                <a:ea typeface="Consolas" charset="0"/>
                <a:cs typeface="Consolas" charset="0"/>
              </a:rPr>
              <a:t> </a:t>
            </a:r>
            <a:r>
              <a:rPr lang="en-US" sz="800" dirty="0" err="1" smtClean="0">
                <a:solidFill>
                  <a:srgbClr val="795DA3"/>
                </a:solidFill>
                <a:latin typeface="Consolas" charset="0"/>
                <a:ea typeface="Consolas" charset="0"/>
                <a:cs typeface="Consolas" charset="0"/>
              </a:rPr>
              <a:t>console</a:t>
            </a:r>
            <a:r>
              <a:rPr lang="en-US" sz="800" dirty="0" err="1" smtClean="0">
                <a:latin typeface="Consolas" charset="0"/>
                <a:ea typeface="Consolas" charset="0"/>
                <a:cs typeface="Consolas" charset="0"/>
              </a:rPr>
              <a:t>.</a:t>
            </a:r>
            <a:r>
              <a:rPr lang="en-US" sz="800" dirty="0" err="1" smtClean="0">
                <a:solidFill>
                  <a:srgbClr val="0086B3"/>
                </a:solidFill>
                <a:latin typeface="Consolas" charset="0"/>
                <a:ea typeface="Consolas" charset="0"/>
                <a:cs typeface="Consolas" charset="0"/>
              </a:rPr>
              <a:t>log</a:t>
            </a:r>
            <a:r>
              <a:rPr lang="en-US" sz="800" dirty="0" smtClean="0">
                <a:latin typeface="Consolas" charset="0"/>
                <a:ea typeface="Consolas" charset="0"/>
                <a:cs typeface="Consolas" charset="0"/>
              </a:rPr>
              <a:t>(</a:t>
            </a:r>
            <a:r>
              <a:rPr lang="en-US" sz="800" dirty="0" err="1" smtClean="0">
                <a:solidFill>
                  <a:srgbClr val="333333"/>
                </a:solidFill>
                <a:latin typeface="Consolas" charset="0"/>
                <a:ea typeface="Consolas" charset="0"/>
                <a:cs typeface="Consolas" charset="0"/>
              </a:rPr>
              <a:t>user</a:t>
            </a:r>
            <a:r>
              <a:rPr lang="en-US" sz="800" dirty="0" err="1" smtClean="0">
                <a:latin typeface="Consolas" charset="0"/>
                <a:ea typeface="Consolas" charset="0"/>
                <a:cs typeface="Consolas" charset="0"/>
              </a:rPr>
              <a:t>.</a:t>
            </a:r>
            <a:r>
              <a:rPr lang="en-US" sz="800" dirty="0" err="1" smtClean="0">
                <a:solidFill>
                  <a:srgbClr val="333333"/>
                </a:solidFill>
                <a:latin typeface="Consolas" charset="0"/>
                <a:ea typeface="Consolas" charset="0"/>
                <a:cs typeface="Consolas" charset="0"/>
              </a:rPr>
              <a:t>favoriteColor</a:t>
            </a:r>
            <a:r>
              <a:rPr lang="en-US" sz="800" dirty="0">
                <a:latin typeface="Consolas" charset="0"/>
                <a:ea typeface="Consolas" charset="0"/>
                <a:cs typeface="Consolas" charset="0"/>
              </a:rPr>
              <a:t>); </a:t>
            </a:r>
            <a:endParaRPr lang="en-US" sz="800" dirty="0" smtClean="0">
              <a:latin typeface="Consolas" charset="0"/>
              <a:ea typeface="Consolas" charset="0"/>
              <a:cs typeface="Consolas" charset="0"/>
            </a:endParaRPr>
          </a:p>
          <a:p>
            <a:r>
              <a:rPr lang="en-US" sz="800" dirty="0" smtClean="0">
                <a:latin typeface="Consolas" charset="0"/>
                <a:ea typeface="Consolas" charset="0"/>
                <a:cs typeface="Consolas" charset="0"/>
              </a:rPr>
              <a:t>})();</a:t>
            </a:r>
            <a:endParaRPr lang="en-US" sz="8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1007329014"/>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b="1" dirty="0" smtClean="0">
                <a:solidFill>
                  <a:srgbClr val="FFC000"/>
                </a:solidFill>
              </a:rPr>
              <a:t> </a:t>
            </a:r>
            <a:endParaRPr lang="en-US" b="1" dirty="0">
              <a:solidFill>
                <a:srgbClr val="FFC000"/>
              </a:solidFill>
            </a:endParaRPr>
          </a:p>
        </p:txBody>
      </p:sp>
      <p:sp>
        <p:nvSpPr>
          <p:cNvPr id="2" name="Slide Number Placeholder 1"/>
          <p:cNvSpPr>
            <a:spLocks noGrp="1"/>
          </p:cNvSpPr>
          <p:nvPr>
            <p:ph type="sldNum" sz="quarter" idx="4"/>
          </p:nvPr>
        </p:nvSpPr>
        <p:spPr/>
        <p:txBody>
          <a:bodyPr/>
          <a:lstStyle/>
          <a:p>
            <a:fld id="{A86557AE-D911-0F4C-AC53-EAE0FE81A38E}" type="slidenum">
              <a:rPr lang="en-US" smtClean="0"/>
              <a:pPr/>
              <a:t>56</a:t>
            </a:fld>
            <a:endParaRPr lang="en-US" dirty="0"/>
          </a:p>
        </p:txBody>
      </p:sp>
      <p:sp>
        <p:nvSpPr>
          <p:cNvPr id="3" name="Content Placeholder 2"/>
          <p:cNvSpPr>
            <a:spLocks noGrp="1"/>
          </p:cNvSpPr>
          <p:nvPr>
            <p:ph idx="10"/>
          </p:nvPr>
        </p:nvSpPr>
        <p:spPr>
          <a:xfrm>
            <a:off x="457200" y="1319555"/>
            <a:ext cx="7785100" cy="3740641"/>
          </a:xfrm>
        </p:spPr>
        <p:txBody>
          <a:bodyPr/>
          <a:lstStyle/>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sp>
        <p:nvSpPr>
          <p:cNvPr id="6" name="TextBox 5"/>
          <p:cNvSpPr txBox="1"/>
          <p:nvPr/>
        </p:nvSpPr>
        <p:spPr>
          <a:xfrm>
            <a:off x="2255003" y="647212"/>
            <a:ext cx="6346556" cy="523220"/>
          </a:xfrm>
          <a:prstGeom prst="rect">
            <a:avLst/>
          </a:prstGeom>
          <a:noFill/>
        </p:spPr>
        <p:txBody>
          <a:bodyPr wrap="square" rtlCol="0">
            <a:spAutoFit/>
          </a:bodyPr>
          <a:lstStyle/>
          <a:p>
            <a:pPr algn="ctr"/>
            <a:r>
              <a:rPr lang="en-US" sz="2800" b="1" dirty="0">
                <a:solidFill>
                  <a:srgbClr val="FFC000"/>
                </a:solidFill>
              </a:rPr>
              <a:t>The Hero JavaScript Deserved</a:t>
            </a:r>
            <a:endParaRPr lang="en-US" sz="2800" dirty="0" smtClean="0">
              <a:latin typeface="+mn-lt"/>
            </a:endParaRPr>
          </a:p>
        </p:txBody>
      </p:sp>
      <p:sp>
        <p:nvSpPr>
          <p:cNvPr id="7" name="TextBox 6"/>
          <p:cNvSpPr txBox="1"/>
          <p:nvPr/>
        </p:nvSpPr>
        <p:spPr>
          <a:xfrm>
            <a:off x="457200" y="647212"/>
            <a:ext cx="2436821" cy="523220"/>
          </a:xfrm>
          <a:prstGeom prst="rect">
            <a:avLst/>
          </a:prstGeom>
          <a:noFill/>
        </p:spPr>
        <p:txBody>
          <a:bodyPr wrap="none" rtlCol="0">
            <a:spAutoFit/>
          </a:bodyPr>
          <a:lstStyle/>
          <a:p>
            <a:pPr algn="ctr"/>
            <a:r>
              <a:rPr lang="en-US" sz="2800" b="1" dirty="0" err="1"/>
              <a:t>Async</a:t>
            </a:r>
            <a:r>
              <a:rPr lang="en-US" sz="2800" b="1" dirty="0"/>
              <a:t>/Await:</a:t>
            </a:r>
            <a:endParaRPr lang="en-US" sz="2800" dirty="0" smtClean="0">
              <a:latin typeface="+mn-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897" y="1766133"/>
            <a:ext cx="6876942" cy="2847484"/>
          </a:xfrm>
          <a:prstGeom prst="rect">
            <a:avLst/>
          </a:prstGeom>
        </p:spPr>
      </p:pic>
    </p:spTree>
    <p:extLst>
      <p:ext uri="{BB962C8B-B14F-4D97-AF65-F5344CB8AC3E}">
        <p14:creationId xmlns:p14="http://schemas.microsoft.com/office/powerpoint/2010/main" val="47671129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b="1" dirty="0" smtClean="0">
                <a:solidFill>
                  <a:srgbClr val="FFC000"/>
                </a:solidFill>
              </a:rPr>
              <a:t> </a:t>
            </a:r>
            <a:endParaRPr lang="en-US" b="1" dirty="0">
              <a:solidFill>
                <a:srgbClr val="FFC000"/>
              </a:solidFill>
            </a:endParaRPr>
          </a:p>
        </p:txBody>
      </p:sp>
      <p:sp>
        <p:nvSpPr>
          <p:cNvPr id="2" name="Slide Number Placeholder 1"/>
          <p:cNvSpPr>
            <a:spLocks noGrp="1"/>
          </p:cNvSpPr>
          <p:nvPr>
            <p:ph type="sldNum" sz="quarter" idx="4"/>
          </p:nvPr>
        </p:nvSpPr>
        <p:spPr/>
        <p:txBody>
          <a:bodyPr/>
          <a:lstStyle/>
          <a:p>
            <a:fld id="{A86557AE-D911-0F4C-AC53-EAE0FE81A38E}" type="slidenum">
              <a:rPr lang="en-US" smtClean="0"/>
              <a:pPr/>
              <a:t>57</a:t>
            </a:fld>
            <a:endParaRPr lang="en-US" dirty="0"/>
          </a:p>
        </p:txBody>
      </p:sp>
      <p:sp>
        <p:nvSpPr>
          <p:cNvPr id="3" name="Content Placeholder 2"/>
          <p:cNvSpPr>
            <a:spLocks noGrp="1"/>
          </p:cNvSpPr>
          <p:nvPr>
            <p:ph idx="10"/>
          </p:nvPr>
        </p:nvSpPr>
        <p:spPr>
          <a:xfrm>
            <a:off x="457200" y="1319555"/>
            <a:ext cx="7785100" cy="3562411"/>
          </a:xfrm>
        </p:spPr>
        <p:txBody>
          <a:bodyPr/>
          <a:lstStyle/>
          <a:p>
            <a:r>
              <a:rPr lang="en-US" sz="1400" dirty="0"/>
              <a:t>Writing asynchronous code is hard. When it comes to JavaScript we rely heavily on callback functions to accomplish asynchronous tasks which can be far from intuitive. </a:t>
            </a:r>
            <a:endParaRPr lang="en-US" sz="1400" dirty="0" smtClean="0"/>
          </a:p>
          <a:p>
            <a:r>
              <a:rPr lang="en-US" sz="1400" dirty="0" smtClean="0"/>
              <a:t>Synchronous </a:t>
            </a:r>
            <a:r>
              <a:rPr lang="en-US" sz="1400" dirty="0"/>
              <a:t>code is generally easier to understand and write because everything executes in the order in which it is written. </a:t>
            </a:r>
            <a:endParaRPr lang="en-US" sz="1400" dirty="0" smtClean="0"/>
          </a:p>
          <a:p>
            <a:pPr lvl="7"/>
            <a:r>
              <a:rPr lang="en-US" sz="2400" dirty="0" smtClean="0"/>
              <a:t>UTOPIA</a:t>
            </a:r>
          </a:p>
          <a:p>
            <a:pPr marL="0" indent="0" algn="ctr">
              <a:buNone/>
            </a:pPr>
            <a:r>
              <a:rPr lang="en-US" sz="1400" dirty="0" smtClean="0"/>
              <a:t> </a:t>
            </a:r>
            <a:r>
              <a:rPr lang="en-US" sz="1800" dirty="0" smtClean="0">
                <a:solidFill>
                  <a:schemeClr val="accent3">
                    <a:lumMod val="50000"/>
                  </a:schemeClr>
                </a:solidFill>
              </a:rPr>
              <a:t>asynchronous </a:t>
            </a:r>
            <a:r>
              <a:rPr lang="en-US" sz="1800" dirty="0">
                <a:solidFill>
                  <a:schemeClr val="accent3">
                    <a:lumMod val="50000"/>
                  </a:schemeClr>
                </a:solidFill>
              </a:rPr>
              <a:t>code that lets us work with blocking operations but is also easier to read and write</a:t>
            </a:r>
          </a:p>
          <a:p>
            <a:pPr algn="ctr"/>
            <a:endParaRPr lang="en-US" sz="1400" dirty="0" smtClean="0"/>
          </a:p>
          <a:p>
            <a:endParaRPr lang="en-US" sz="1400" dirty="0"/>
          </a:p>
          <a:p>
            <a:endParaRPr lang="en-US" sz="1400" dirty="0" smtClean="0"/>
          </a:p>
          <a:p>
            <a:endParaRPr lang="en-US" sz="1400" dirty="0"/>
          </a:p>
          <a:p>
            <a:endParaRPr lang="en-US" sz="1400" dirty="0" smtClean="0"/>
          </a:p>
        </p:txBody>
      </p:sp>
      <p:sp>
        <p:nvSpPr>
          <p:cNvPr id="7" name="TextBox 6"/>
          <p:cNvSpPr txBox="1"/>
          <p:nvPr/>
        </p:nvSpPr>
        <p:spPr>
          <a:xfrm>
            <a:off x="517313" y="647212"/>
            <a:ext cx="7720224" cy="523220"/>
          </a:xfrm>
          <a:prstGeom prst="rect">
            <a:avLst/>
          </a:prstGeom>
          <a:noFill/>
        </p:spPr>
        <p:txBody>
          <a:bodyPr wrap="square" rtlCol="0">
            <a:spAutoFit/>
          </a:bodyPr>
          <a:lstStyle/>
          <a:p>
            <a:pPr algn="ctr"/>
            <a:r>
              <a:rPr lang="en-US" sz="2800" b="1" dirty="0" err="1" smtClean="0"/>
              <a:t>Async</a:t>
            </a:r>
            <a:r>
              <a:rPr lang="en-US" sz="2800" b="1" dirty="0" smtClean="0"/>
              <a:t>/Await</a:t>
            </a:r>
            <a:endParaRPr lang="en-US" sz="2800" dirty="0" smtClean="0">
              <a:latin typeface="+mn-lt"/>
            </a:endParaRPr>
          </a:p>
        </p:txBody>
      </p:sp>
    </p:spTree>
    <p:extLst>
      <p:ext uri="{BB962C8B-B14F-4D97-AF65-F5344CB8AC3E}">
        <p14:creationId xmlns:p14="http://schemas.microsoft.com/office/powerpoint/2010/main" val="444495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b="1" dirty="0" err="1" smtClean="0"/>
              <a:t>Async</a:t>
            </a:r>
            <a:r>
              <a:rPr lang="en-US" b="1" dirty="0" smtClean="0"/>
              <a:t>/await</a:t>
            </a:r>
            <a:endParaRPr lang="en-US" sz="1000" dirty="0"/>
          </a:p>
        </p:txBody>
      </p:sp>
      <p:sp>
        <p:nvSpPr>
          <p:cNvPr id="2" name="Slide Number Placeholder 1"/>
          <p:cNvSpPr>
            <a:spLocks noGrp="1"/>
          </p:cNvSpPr>
          <p:nvPr>
            <p:ph type="sldNum" sz="quarter" idx="4"/>
          </p:nvPr>
        </p:nvSpPr>
        <p:spPr/>
        <p:txBody>
          <a:bodyPr/>
          <a:lstStyle/>
          <a:p>
            <a:fld id="{A86557AE-D911-0F4C-AC53-EAE0FE81A38E}" type="slidenum">
              <a:rPr lang="en-US" smtClean="0"/>
              <a:pPr/>
              <a:t>58</a:t>
            </a:fld>
            <a:endParaRPr lang="en-US" dirty="0"/>
          </a:p>
        </p:txBody>
      </p:sp>
      <p:sp>
        <p:nvSpPr>
          <p:cNvPr id="3" name="Content Placeholder 2"/>
          <p:cNvSpPr>
            <a:spLocks noGrp="1"/>
          </p:cNvSpPr>
          <p:nvPr>
            <p:ph idx="10"/>
          </p:nvPr>
        </p:nvSpPr>
        <p:spPr>
          <a:xfrm>
            <a:off x="457200" y="1319555"/>
            <a:ext cx="7785100" cy="3740641"/>
          </a:xfrm>
        </p:spPr>
        <p:txBody>
          <a:bodyPr/>
          <a:lstStyle/>
          <a:p>
            <a:r>
              <a:rPr lang="en-US" sz="1400" dirty="0"/>
              <a:t>It works similarly to generators, suspending execution in your context until the promise settles. If the awaited expression isn’t a promise, its casted into a promise</a:t>
            </a:r>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a:p>
          <a:p>
            <a:r>
              <a:rPr lang="en-US" sz="1400" dirty="0"/>
              <a:t>an </a:t>
            </a:r>
            <a:r>
              <a:rPr lang="en-US" sz="1400" i="1" dirty="0" err="1"/>
              <a:t>Async</a:t>
            </a:r>
            <a:r>
              <a:rPr lang="en-US" sz="1400" i="1" dirty="0"/>
              <a:t> </a:t>
            </a:r>
            <a:r>
              <a:rPr lang="en-US" sz="1400" i="1" dirty="0" smtClean="0"/>
              <a:t>function</a:t>
            </a:r>
            <a:r>
              <a:rPr lang="en-US" sz="1400" dirty="0"/>
              <a:t> always returns a Promise</a:t>
            </a:r>
            <a:r>
              <a:rPr lang="en-US" sz="1400" dirty="0" smtClean="0"/>
              <a:t>.</a:t>
            </a:r>
            <a:r>
              <a:rPr lang="en-US" sz="1400" dirty="0"/>
              <a:t> That promise is rejected in the case of uncaught exceptions, and it’s otherwise resolved to the return value of the </a:t>
            </a:r>
            <a:r>
              <a:rPr lang="en-US" sz="1400" dirty="0" err="1"/>
              <a:t>async</a:t>
            </a:r>
            <a:r>
              <a:rPr lang="en-US" sz="1400" dirty="0"/>
              <a:t> function. </a:t>
            </a:r>
          </a:p>
        </p:txBody>
      </p:sp>
      <p:sp>
        <p:nvSpPr>
          <p:cNvPr id="5" name="TextBox 4"/>
          <p:cNvSpPr txBox="1"/>
          <p:nvPr/>
        </p:nvSpPr>
        <p:spPr>
          <a:xfrm>
            <a:off x="2577064" y="1849623"/>
            <a:ext cx="3922869" cy="255454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000" dirty="0" smtClean="0">
                <a:solidFill>
                  <a:srgbClr val="002060"/>
                </a:solidFill>
              </a:rPr>
              <a:t>function</a:t>
            </a:r>
            <a:r>
              <a:rPr lang="en-US" sz="1000" dirty="0" smtClean="0">
                <a:solidFill>
                  <a:schemeClr val="accent1"/>
                </a:solidFill>
              </a:rPr>
              <a:t> </a:t>
            </a:r>
            <a:r>
              <a:rPr lang="en-US" sz="1000" dirty="0" err="1" smtClean="0"/>
              <a:t>getRandomPonyFooArticle</a:t>
            </a:r>
            <a:r>
              <a:rPr lang="en-US" sz="1000" dirty="0" smtClean="0"/>
              <a:t>() { </a:t>
            </a:r>
            <a:r>
              <a:rPr lang="is-IS" sz="1000" dirty="0" smtClean="0"/>
              <a:t>… </a:t>
            </a:r>
            <a:r>
              <a:rPr lang="en-US" sz="1000" dirty="0" smtClean="0"/>
              <a:t>}</a:t>
            </a:r>
            <a:endParaRPr lang="en-US" sz="1000" dirty="0" smtClean="0">
              <a:solidFill>
                <a:schemeClr val="accent1"/>
              </a:solidFill>
            </a:endParaRPr>
          </a:p>
          <a:p>
            <a:endParaRPr lang="en-US" sz="1000" dirty="0">
              <a:solidFill>
                <a:schemeClr val="accent1"/>
              </a:solidFill>
            </a:endParaRPr>
          </a:p>
          <a:p>
            <a:r>
              <a:rPr lang="en-US" sz="1000" dirty="0" err="1" smtClean="0">
                <a:solidFill>
                  <a:schemeClr val="accent1"/>
                </a:solidFill>
              </a:rPr>
              <a:t>async</a:t>
            </a:r>
            <a:r>
              <a:rPr lang="en-US" sz="1000" dirty="0" smtClean="0">
                <a:solidFill>
                  <a:srgbClr val="4D4D4C"/>
                </a:solidFill>
                <a:latin typeface="Consolas" charset="0"/>
              </a:rPr>
              <a:t> </a:t>
            </a:r>
            <a:r>
              <a:rPr lang="en-US" sz="1000" dirty="0">
                <a:solidFill>
                  <a:srgbClr val="8959A8"/>
                </a:solidFill>
                <a:latin typeface="Consolas" charset="0"/>
              </a:rPr>
              <a:t>function </a:t>
            </a:r>
            <a:r>
              <a:rPr lang="en-US" sz="1000" dirty="0">
                <a:solidFill>
                  <a:srgbClr val="4271AE"/>
                </a:solidFill>
                <a:latin typeface="Consolas" charset="0"/>
              </a:rPr>
              <a:t>read</a:t>
            </a:r>
            <a:r>
              <a:rPr lang="en-US" sz="1000" dirty="0">
                <a:solidFill>
                  <a:srgbClr val="8959A8"/>
                </a:solidFill>
                <a:latin typeface="Consolas" charset="0"/>
              </a:rPr>
              <a:t> </a:t>
            </a:r>
            <a:r>
              <a:rPr lang="en-US" sz="1000" dirty="0">
                <a:solidFill>
                  <a:srgbClr val="F5871F"/>
                </a:solidFill>
                <a:latin typeface="Consolas" charset="0"/>
              </a:rPr>
              <a:t>()</a:t>
            </a:r>
            <a:r>
              <a:rPr lang="en-US" sz="1000" dirty="0">
                <a:solidFill>
                  <a:srgbClr val="8959A8"/>
                </a:solidFill>
                <a:latin typeface="Consolas" charset="0"/>
              </a:rPr>
              <a:t> </a:t>
            </a:r>
            <a:r>
              <a:rPr lang="en-US" sz="1000" dirty="0">
                <a:solidFill>
                  <a:srgbClr val="4D4D4C"/>
                </a:solidFill>
                <a:latin typeface="Consolas" charset="0"/>
              </a:rPr>
              <a:t>{ </a:t>
            </a:r>
            <a:endParaRPr lang="en-US" sz="1000" dirty="0" smtClean="0">
              <a:solidFill>
                <a:srgbClr val="4D4D4C"/>
              </a:solidFill>
              <a:latin typeface="Consolas" charset="0"/>
            </a:endParaRPr>
          </a:p>
          <a:p>
            <a:r>
              <a:rPr lang="en-US" sz="1000" dirty="0" smtClean="0">
                <a:solidFill>
                  <a:srgbClr val="8959A8"/>
                </a:solidFill>
                <a:latin typeface="Consolas" charset="0"/>
              </a:rPr>
              <a:t>  </a:t>
            </a:r>
            <a:r>
              <a:rPr lang="en-US" sz="1000" dirty="0" err="1" smtClean="0">
                <a:solidFill>
                  <a:srgbClr val="8959A8"/>
                </a:solidFill>
                <a:latin typeface="Consolas" charset="0"/>
              </a:rPr>
              <a:t>var</a:t>
            </a:r>
            <a:r>
              <a:rPr lang="en-US" sz="1000" dirty="0" smtClean="0">
                <a:solidFill>
                  <a:srgbClr val="4D4D4C"/>
                </a:solidFill>
                <a:latin typeface="Consolas" charset="0"/>
              </a:rPr>
              <a:t> </a:t>
            </a:r>
            <a:r>
              <a:rPr lang="en-US" sz="1000" dirty="0">
                <a:solidFill>
                  <a:srgbClr val="4D4D4C"/>
                </a:solidFill>
                <a:latin typeface="Consolas" charset="0"/>
              </a:rPr>
              <a:t>html = </a:t>
            </a:r>
            <a:r>
              <a:rPr lang="en-US" sz="1000" dirty="0">
                <a:solidFill>
                  <a:schemeClr val="accent1"/>
                </a:solidFill>
              </a:rPr>
              <a:t>await</a:t>
            </a:r>
            <a:r>
              <a:rPr lang="en-US" sz="1000" dirty="0"/>
              <a:t> </a:t>
            </a:r>
            <a:r>
              <a:rPr lang="en-US" sz="1000" dirty="0" err="1"/>
              <a:t>getRandomPonyFooArticle</a:t>
            </a:r>
            <a:r>
              <a:rPr lang="en-US" sz="1000" dirty="0"/>
              <a:t>()</a:t>
            </a:r>
            <a:r>
              <a:rPr lang="en-US" sz="1000" dirty="0">
                <a:solidFill>
                  <a:srgbClr val="4D4D4C"/>
                </a:solidFill>
                <a:latin typeface="Consolas" charset="0"/>
              </a:rPr>
              <a:t>; </a:t>
            </a:r>
            <a:endParaRPr lang="en-US" sz="1000" dirty="0" smtClean="0">
              <a:solidFill>
                <a:srgbClr val="4D4D4C"/>
              </a:solidFill>
              <a:latin typeface="Consolas" charset="0"/>
            </a:endParaRPr>
          </a:p>
          <a:p>
            <a:r>
              <a:rPr lang="en-US" sz="1000" dirty="0" smtClean="0">
                <a:solidFill>
                  <a:srgbClr val="8959A8"/>
                </a:solidFill>
                <a:latin typeface="Consolas" charset="0"/>
              </a:rPr>
              <a:t>  </a:t>
            </a:r>
            <a:r>
              <a:rPr lang="en-US" sz="1000" dirty="0" err="1" smtClean="0">
                <a:solidFill>
                  <a:srgbClr val="8959A8"/>
                </a:solidFill>
                <a:latin typeface="Consolas" charset="0"/>
              </a:rPr>
              <a:t>var</a:t>
            </a:r>
            <a:r>
              <a:rPr lang="en-US" sz="1000" dirty="0" smtClean="0">
                <a:solidFill>
                  <a:srgbClr val="4D4D4C"/>
                </a:solidFill>
                <a:latin typeface="Consolas" charset="0"/>
              </a:rPr>
              <a:t> </a:t>
            </a:r>
            <a:r>
              <a:rPr lang="en-US" sz="1000" dirty="0">
                <a:solidFill>
                  <a:srgbClr val="4D4D4C"/>
                </a:solidFill>
                <a:latin typeface="Consolas" charset="0"/>
              </a:rPr>
              <a:t>md = </a:t>
            </a:r>
            <a:r>
              <a:rPr lang="en-US" sz="1000" dirty="0" err="1">
                <a:solidFill>
                  <a:srgbClr val="4D4D4C"/>
                </a:solidFill>
                <a:latin typeface="Consolas" charset="0"/>
              </a:rPr>
              <a:t>hget</a:t>
            </a:r>
            <a:r>
              <a:rPr lang="en-US" sz="1000" dirty="0">
                <a:solidFill>
                  <a:srgbClr val="4D4D4C"/>
                </a:solidFill>
                <a:latin typeface="Consolas" charset="0"/>
              </a:rPr>
              <a:t>(html, { </a:t>
            </a:r>
            <a:endParaRPr lang="en-US" sz="1000" dirty="0" smtClean="0">
              <a:solidFill>
                <a:srgbClr val="4D4D4C"/>
              </a:solidFill>
              <a:latin typeface="Consolas" charset="0"/>
            </a:endParaRPr>
          </a:p>
          <a:p>
            <a:r>
              <a:rPr lang="en-US" sz="1000" dirty="0" smtClean="0">
                <a:solidFill>
                  <a:srgbClr val="4D4D4C"/>
                </a:solidFill>
                <a:latin typeface="Consolas" charset="0"/>
              </a:rPr>
              <a:t>    markdown</a:t>
            </a:r>
            <a:r>
              <a:rPr lang="en-US" sz="1000" dirty="0">
                <a:solidFill>
                  <a:srgbClr val="4D4D4C"/>
                </a:solidFill>
                <a:latin typeface="Consolas" charset="0"/>
              </a:rPr>
              <a:t>: </a:t>
            </a:r>
            <a:r>
              <a:rPr lang="en-US" sz="1000" dirty="0">
                <a:solidFill>
                  <a:srgbClr val="F5871F"/>
                </a:solidFill>
                <a:latin typeface="Consolas" charset="0"/>
              </a:rPr>
              <a:t>true</a:t>
            </a:r>
            <a:r>
              <a:rPr lang="en-US" sz="1000" dirty="0">
                <a:solidFill>
                  <a:srgbClr val="4D4D4C"/>
                </a:solidFill>
                <a:latin typeface="Consolas" charset="0"/>
              </a:rPr>
              <a:t>, </a:t>
            </a:r>
            <a:endParaRPr lang="en-US" sz="1000" dirty="0" smtClean="0">
              <a:solidFill>
                <a:srgbClr val="4D4D4C"/>
              </a:solidFill>
              <a:latin typeface="Consolas" charset="0"/>
            </a:endParaRPr>
          </a:p>
          <a:p>
            <a:r>
              <a:rPr lang="en-US" sz="1000" dirty="0" smtClean="0">
                <a:solidFill>
                  <a:srgbClr val="4D4D4C"/>
                </a:solidFill>
                <a:latin typeface="Consolas" charset="0"/>
              </a:rPr>
              <a:t>    root</a:t>
            </a:r>
            <a:r>
              <a:rPr lang="en-US" sz="1000" dirty="0">
                <a:solidFill>
                  <a:srgbClr val="4D4D4C"/>
                </a:solidFill>
                <a:latin typeface="Consolas" charset="0"/>
              </a:rPr>
              <a:t>: </a:t>
            </a:r>
            <a:r>
              <a:rPr lang="en-US" sz="1000" dirty="0">
                <a:solidFill>
                  <a:srgbClr val="718C00"/>
                </a:solidFill>
                <a:latin typeface="Consolas" charset="0"/>
              </a:rPr>
              <a:t>'main'</a:t>
            </a:r>
            <a:r>
              <a:rPr lang="en-US" sz="1000" dirty="0">
                <a:solidFill>
                  <a:srgbClr val="4D4D4C"/>
                </a:solidFill>
                <a:latin typeface="Consolas" charset="0"/>
              </a:rPr>
              <a:t>, </a:t>
            </a:r>
            <a:endParaRPr lang="en-US" sz="1000" dirty="0" smtClean="0">
              <a:solidFill>
                <a:srgbClr val="4D4D4C"/>
              </a:solidFill>
              <a:latin typeface="Consolas" charset="0"/>
            </a:endParaRPr>
          </a:p>
          <a:p>
            <a:r>
              <a:rPr lang="en-US" sz="1000" dirty="0" smtClean="0">
                <a:solidFill>
                  <a:srgbClr val="4D4D4C"/>
                </a:solidFill>
                <a:latin typeface="Consolas" charset="0"/>
              </a:rPr>
              <a:t>    ignore</a:t>
            </a:r>
            <a:r>
              <a:rPr lang="en-US" sz="1000" dirty="0">
                <a:solidFill>
                  <a:srgbClr val="4D4D4C"/>
                </a:solidFill>
                <a:latin typeface="Consolas" charset="0"/>
              </a:rPr>
              <a:t>: </a:t>
            </a:r>
            <a:r>
              <a:rPr lang="en-US" sz="1000" dirty="0">
                <a:solidFill>
                  <a:srgbClr val="718C00"/>
                </a:solidFill>
                <a:latin typeface="Consolas" charset="0"/>
              </a:rPr>
              <a:t>'.at-</a:t>
            </a:r>
            <a:r>
              <a:rPr lang="en-US" sz="1000" dirty="0" err="1">
                <a:solidFill>
                  <a:srgbClr val="718C00"/>
                </a:solidFill>
                <a:latin typeface="Consolas" charset="0"/>
              </a:rPr>
              <a:t>subscribe,.mm</a:t>
            </a:r>
            <a:r>
              <a:rPr lang="en-US" sz="1000" dirty="0">
                <a:solidFill>
                  <a:srgbClr val="718C00"/>
                </a:solidFill>
                <a:latin typeface="Consolas" charset="0"/>
              </a:rPr>
              <a:t>-</a:t>
            </a:r>
            <a:r>
              <a:rPr lang="en-US" sz="1000" dirty="0" err="1">
                <a:solidFill>
                  <a:srgbClr val="718C00"/>
                </a:solidFill>
                <a:latin typeface="Consolas" charset="0"/>
              </a:rPr>
              <a:t>comments,.de</a:t>
            </a:r>
            <a:r>
              <a:rPr lang="en-US" sz="1000" dirty="0">
                <a:solidFill>
                  <a:srgbClr val="718C00"/>
                </a:solidFill>
                <a:latin typeface="Consolas" charset="0"/>
              </a:rPr>
              <a:t>-sidebar'</a:t>
            </a:r>
            <a:r>
              <a:rPr lang="en-US" sz="1000" dirty="0">
                <a:solidFill>
                  <a:srgbClr val="4D4D4C"/>
                </a:solidFill>
                <a:latin typeface="Consolas" charset="0"/>
              </a:rPr>
              <a:t> </a:t>
            </a:r>
            <a:endParaRPr lang="en-US" sz="1000" dirty="0" smtClean="0">
              <a:solidFill>
                <a:srgbClr val="4D4D4C"/>
              </a:solidFill>
              <a:latin typeface="Consolas" charset="0"/>
            </a:endParaRPr>
          </a:p>
          <a:p>
            <a:r>
              <a:rPr lang="en-US" sz="1000" dirty="0" smtClean="0">
                <a:solidFill>
                  <a:srgbClr val="4D4D4C"/>
                </a:solidFill>
                <a:latin typeface="Consolas" charset="0"/>
              </a:rPr>
              <a:t>  }); </a:t>
            </a:r>
          </a:p>
          <a:p>
            <a:r>
              <a:rPr lang="en-US" sz="1000" dirty="0" smtClean="0">
                <a:solidFill>
                  <a:srgbClr val="8959A8"/>
                </a:solidFill>
                <a:latin typeface="Consolas" charset="0"/>
              </a:rPr>
              <a:t>  </a:t>
            </a:r>
            <a:r>
              <a:rPr lang="en-US" sz="1000" dirty="0" err="1" smtClean="0">
                <a:solidFill>
                  <a:srgbClr val="8959A8"/>
                </a:solidFill>
                <a:latin typeface="Consolas" charset="0"/>
              </a:rPr>
              <a:t>var</a:t>
            </a:r>
            <a:r>
              <a:rPr lang="en-US" sz="1000" dirty="0" smtClean="0">
                <a:solidFill>
                  <a:srgbClr val="4D4D4C"/>
                </a:solidFill>
                <a:latin typeface="Consolas" charset="0"/>
              </a:rPr>
              <a:t> </a:t>
            </a:r>
            <a:r>
              <a:rPr lang="en-US" sz="1000" dirty="0">
                <a:solidFill>
                  <a:srgbClr val="4D4D4C"/>
                </a:solidFill>
                <a:latin typeface="Consolas" charset="0"/>
              </a:rPr>
              <a:t>txt = marked(md, { </a:t>
            </a:r>
            <a:endParaRPr lang="en-US" sz="1000" dirty="0" smtClean="0">
              <a:solidFill>
                <a:srgbClr val="4D4D4C"/>
              </a:solidFill>
              <a:latin typeface="Consolas" charset="0"/>
            </a:endParaRPr>
          </a:p>
          <a:p>
            <a:r>
              <a:rPr lang="en-US" sz="1000" dirty="0" smtClean="0">
                <a:solidFill>
                  <a:srgbClr val="4D4D4C"/>
                </a:solidFill>
                <a:latin typeface="Consolas" charset="0"/>
              </a:rPr>
              <a:t>    renderer</a:t>
            </a:r>
            <a:r>
              <a:rPr lang="en-US" sz="1000" dirty="0">
                <a:solidFill>
                  <a:srgbClr val="4D4D4C"/>
                </a:solidFill>
                <a:latin typeface="Consolas" charset="0"/>
              </a:rPr>
              <a:t>: </a:t>
            </a:r>
            <a:r>
              <a:rPr lang="en-US" sz="1000" dirty="0">
                <a:solidFill>
                  <a:srgbClr val="8959A8"/>
                </a:solidFill>
                <a:latin typeface="Consolas" charset="0"/>
              </a:rPr>
              <a:t>new</a:t>
            </a:r>
            <a:r>
              <a:rPr lang="en-US" sz="1000" dirty="0">
                <a:solidFill>
                  <a:srgbClr val="4D4D4C"/>
                </a:solidFill>
                <a:latin typeface="Consolas" charset="0"/>
              </a:rPr>
              <a:t> Term() </a:t>
            </a:r>
            <a:endParaRPr lang="en-US" sz="1000" dirty="0" smtClean="0">
              <a:solidFill>
                <a:srgbClr val="4D4D4C"/>
              </a:solidFill>
              <a:latin typeface="Consolas" charset="0"/>
            </a:endParaRPr>
          </a:p>
          <a:p>
            <a:r>
              <a:rPr lang="en-US" sz="1000" dirty="0" smtClean="0">
                <a:solidFill>
                  <a:srgbClr val="4D4D4C"/>
                </a:solidFill>
                <a:latin typeface="Consolas" charset="0"/>
              </a:rPr>
              <a:t>  }); </a:t>
            </a:r>
          </a:p>
          <a:p>
            <a:r>
              <a:rPr lang="en-US" sz="1000" dirty="0" smtClean="0">
                <a:solidFill>
                  <a:srgbClr val="F5871F"/>
                </a:solidFill>
                <a:latin typeface="Consolas" charset="0"/>
              </a:rPr>
              <a:t>  </a:t>
            </a:r>
            <a:r>
              <a:rPr lang="en-US" sz="1000" dirty="0" err="1" smtClean="0">
                <a:solidFill>
                  <a:srgbClr val="F5871F"/>
                </a:solidFill>
                <a:latin typeface="Consolas" charset="0"/>
              </a:rPr>
              <a:t>console</a:t>
            </a:r>
            <a:r>
              <a:rPr lang="en-US" sz="1000" dirty="0" err="1" smtClean="0">
                <a:solidFill>
                  <a:srgbClr val="4D4D4C"/>
                </a:solidFill>
                <a:latin typeface="Consolas" charset="0"/>
              </a:rPr>
              <a:t>.log</a:t>
            </a:r>
            <a:r>
              <a:rPr lang="en-US" sz="1000" dirty="0" smtClean="0">
                <a:solidFill>
                  <a:srgbClr val="4D4D4C"/>
                </a:solidFill>
                <a:latin typeface="Consolas" charset="0"/>
              </a:rPr>
              <a:t>(txt</a:t>
            </a:r>
            <a:r>
              <a:rPr lang="en-US" sz="1000" dirty="0">
                <a:solidFill>
                  <a:srgbClr val="4D4D4C"/>
                </a:solidFill>
                <a:latin typeface="Consolas" charset="0"/>
              </a:rPr>
              <a:t>); </a:t>
            </a:r>
            <a:endParaRPr lang="en-US" sz="1000" dirty="0" smtClean="0">
              <a:solidFill>
                <a:srgbClr val="4D4D4C"/>
              </a:solidFill>
              <a:latin typeface="Consolas" charset="0"/>
            </a:endParaRPr>
          </a:p>
          <a:p>
            <a:r>
              <a:rPr lang="en-US" sz="1000" dirty="0" smtClean="0">
                <a:solidFill>
                  <a:srgbClr val="4D4D4C"/>
                </a:solidFill>
                <a:latin typeface="Consolas" charset="0"/>
              </a:rPr>
              <a:t>}</a:t>
            </a:r>
          </a:p>
          <a:p>
            <a:endParaRPr lang="en-US" sz="1000" dirty="0">
              <a:solidFill>
                <a:srgbClr val="4D4D4C"/>
              </a:solidFill>
              <a:latin typeface="Consolas" charset="0"/>
            </a:endParaRPr>
          </a:p>
          <a:p>
            <a:r>
              <a:rPr lang="en-US" sz="1000" dirty="0">
                <a:solidFill>
                  <a:srgbClr val="4D4D4C"/>
                </a:solidFill>
                <a:latin typeface="Consolas" charset="0"/>
              </a:rPr>
              <a:t>read(); </a:t>
            </a:r>
          </a:p>
        </p:txBody>
      </p:sp>
    </p:spTree>
    <p:extLst>
      <p:ext uri="{BB962C8B-B14F-4D97-AF65-F5344CB8AC3E}">
        <p14:creationId xmlns:p14="http://schemas.microsoft.com/office/powerpoint/2010/main" val="1811655929"/>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59</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184590" y="109576"/>
            <a:ext cx="8784279" cy="1261884"/>
          </a:xfrm>
          <a:prstGeom prst="rect">
            <a:avLst/>
          </a:prstGeom>
          <a:noFill/>
        </p:spPr>
        <p:txBody>
          <a:bodyPr wrap="square" rtlCol="0">
            <a:spAutoFit/>
          </a:bodyPr>
          <a:lstStyle/>
          <a:p>
            <a:pPr algn="ctr"/>
            <a:r>
              <a:rPr lang="en-US" sz="1400" dirty="0" err="1" smtClean="0">
                <a:latin typeface="Adobe Gothic Std B" panose="020B0800000000000000" pitchFamily="34" charset="-128"/>
                <a:ea typeface="Adobe Gothic Std B" panose="020B0800000000000000" pitchFamily="34" charset="-128"/>
              </a:rPr>
              <a:t>Async</a:t>
            </a:r>
            <a:r>
              <a:rPr lang="en-US" sz="1400" dirty="0" smtClean="0">
                <a:latin typeface="Adobe Gothic Std B" panose="020B0800000000000000" pitchFamily="34" charset="-128"/>
                <a:ea typeface="Adobe Gothic Std B" panose="020B0800000000000000" pitchFamily="34" charset="-128"/>
              </a:rPr>
              <a:t>/await</a:t>
            </a:r>
          </a:p>
          <a:p>
            <a:endParaRPr lang="en-US" sz="1400" dirty="0">
              <a:latin typeface="Adobe Gothic Std B" panose="020B0800000000000000" pitchFamily="34" charset="-128"/>
              <a:ea typeface="Adobe Gothic Std B" panose="020B0800000000000000" pitchFamily="34" charset="-128"/>
              <a:hlinkClick r:id="rId3"/>
            </a:endParaRPr>
          </a:p>
          <a:p>
            <a:endParaRPr lang="en-US" sz="1200" dirty="0" smtClean="0">
              <a:solidFill>
                <a:schemeClr val="tx2">
                  <a:lumMod val="50000"/>
                </a:schemeClr>
              </a:solidFill>
              <a:latin typeface="+mn-lt"/>
            </a:endParaRPr>
          </a:p>
          <a:p>
            <a:endParaRPr lang="en-US" sz="1200" dirty="0" smtClean="0">
              <a:solidFill>
                <a:schemeClr val="tx2">
                  <a:lumMod val="50000"/>
                </a:schemeClr>
              </a:solidFill>
              <a:latin typeface="+mn-lt"/>
            </a:endParaRPr>
          </a:p>
          <a:p>
            <a:endParaRPr lang="en-US" sz="1200" dirty="0">
              <a:solidFill>
                <a:schemeClr val="tx2">
                  <a:lumMod val="50000"/>
                </a:schemeClr>
              </a:solidFill>
              <a:latin typeface="+mn-lt"/>
            </a:endParaRPr>
          </a:p>
          <a:p>
            <a:endParaRPr lang="en-US" sz="1200" dirty="0" smtClean="0">
              <a:solidFill>
                <a:schemeClr val="tx2">
                  <a:lumMod val="50000"/>
                </a:schemeClr>
              </a:solidFill>
              <a:latin typeface="+mn-lt"/>
            </a:endParaRPr>
          </a:p>
        </p:txBody>
      </p:sp>
      <p:sp>
        <p:nvSpPr>
          <p:cNvPr id="5" name="TextBox 4"/>
          <p:cNvSpPr txBox="1"/>
          <p:nvPr/>
        </p:nvSpPr>
        <p:spPr>
          <a:xfrm>
            <a:off x="1028321" y="514588"/>
            <a:ext cx="7096815" cy="3323987"/>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000" b="1" dirty="0" err="1">
                <a:solidFill>
                  <a:srgbClr val="800080"/>
                </a:solidFill>
                <a:latin typeface="Consolas" charset="0"/>
                <a:ea typeface="Consolas" charset="0"/>
                <a:cs typeface="Consolas" charset="0"/>
              </a:rPr>
              <a:t>var</a:t>
            </a:r>
            <a:r>
              <a:rPr lang="en-US" sz="1000" dirty="0">
                <a:solidFill>
                  <a:srgbClr val="006FE0"/>
                </a:solidFill>
                <a:latin typeface="Consolas" charset="0"/>
                <a:ea typeface="Consolas" charset="0"/>
                <a:cs typeface="Consolas" charset="0"/>
              </a:rPr>
              <a:t> </a:t>
            </a:r>
            <a:r>
              <a:rPr lang="en-US" sz="1000" dirty="0">
                <a:solidFill>
                  <a:srgbClr val="002D7A"/>
                </a:solidFill>
                <a:latin typeface="Consolas" charset="0"/>
                <a:ea typeface="Consolas" charset="0"/>
                <a:cs typeface="Consolas" charset="0"/>
              </a:rPr>
              <a:t>request</a:t>
            </a:r>
            <a:r>
              <a:rPr lang="en-US" sz="1000" dirty="0">
                <a:solidFill>
                  <a:srgbClr val="006FE0"/>
                </a:solidFill>
                <a:latin typeface="Consolas" charset="0"/>
                <a:ea typeface="Consolas" charset="0"/>
                <a:cs typeface="Consolas" charset="0"/>
              </a:rPr>
              <a:t> = </a:t>
            </a:r>
            <a:r>
              <a:rPr lang="en-US" sz="1000" dirty="0">
                <a:solidFill>
                  <a:srgbClr val="008080"/>
                </a:solidFill>
                <a:latin typeface="Consolas" charset="0"/>
                <a:ea typeface="Consolas" charset="0"/>
                <a:cs typeface="Consolas" charset="0"/>
              </a:rPr>
              <a:t>require</a:t>
            </a:r>
            <a:r>
              <a:rPr lang="en-US" sz="1000" dirty="0">
                <a:solidFill>
                  <a:srgbClr val="333333"/>
                </a:solidFill>
                <a:latin typeface="Consolas" charset="0"/>
                <a:ea typeface="Consolas" charset="0"/>
                <a:cs typeface="Consolas" charset="0"/>
              </a:rPr>
              <a:t>(</a:t>
            </a:r>
            <a:r>
              <a:rPr lang="en-US" sz="1000" dirty="0">
                <a:solidFill>
                  <a:srgbClr val="DD1144"/>
                </a:solidFill>
                <a:latin typeface="Consolas" charset="0"/>
                <a:ea typeface="Consolas" charset="0"/>
                <a:cs typeface="Consolas" charset="0"/>
              </a:rPr>
              <a:t>'request'</a:t>
            </a:r>
            <a:r>
              <a:rPr lang="en-US" sz="1000" dirty="0">
                <a:solidFill>
                  <a:srgbClr val="333333"/>
                </a:solidFill>
                <a:latin typeface="Consolas" charset="0"/>
                <a:ea typeface="Consolas" charset="0"/>
                <a:cs typeface="Consolas" charset="0"/>
              </a:rPr>
              <a:t>);</a:t>
            </a:r>
            <a:endParaRPr lang="en-US" sz="1000" dirty="0">
              <a:solidFill>
                <a:srgbClr val="000000"/>
              </a:solidFill>
              <a:latin typeface="Consolas" charset="0"/>
              <a:ea typeface="Consolas" charset="0"/>
              <a:cs typeface="Consolas" charset="0"/>
            </a:endParaRPr>
          </a:p>
          <a:p>
            <a:r>
              <a:rPr lang="en-US" sz="1000" dirty="0">
                <a:solidFill>
                  <a:srgbClr val="000000"/>
                </a:solidFill>
                <a:latin typeface="Consolas" charset="0"/>
                <a:ea typeface="Consolas" charset="0"/>
                <a:cs typeface="Consolas" charset="0"/>
              </a:rPr>
              <a:t> </a:t>
            </a:r>
          </a:p>
          <a:p>
            <a:r>
              <a:rPr lang="en-US" sz="1000" b="1" dirty="0">
                <a:solidFill>
                  <a:srgbClr val="800080"/>
                </a:solidFill>
                <a:latin typeface="Consolas" charset="0"/>
                <a:ea typeface="Consolas" charset="0"/>
                <a:cs typeface="Consolas" charset="0"/>
              </a:rPr>
              <a:t>function</a:t>
            </a:r>
            <a:r>
              <a:rPr lang="en-US" sz="1000" dirty="0">
                <a:solidFill>
                  <a:srgbClr val="006FE0"/>
                </a:solidFill>
                <a:latin typeface="Consolas" charset="0"/>
                <a:ea typeface="Consolas" charset="0"/>
                <a:cs typeface="Consolas" charset="0"/>
              </a:rPr>
              <a:t> </a:t>
            </a:r>
            <a:r>
              <a:rPr lang="en-US" sz="1000" dirty="0" err="1">
                <a:solidFill>
                  <a:srgbClr val="008080"/>
                </a:solidFill>
                <a:latin typeface="Consolas" charset="0"/>
                <a:ea typeface="Consolas" charset="0"/>
                <a:cs typeface="Consolas" charset="0"/>
              </a:rPr>
              <a:t>getQuote</a:t>
            </a:r>
            <a:r>
              <a:rPr lang="en-US" sz="1000" dirty="0">
                <a:solidFill>
                  <a:srgbClr val="333333"/>
                </a:solidFill>
                <a:latin typeface="Consolas" charset="0"/>
                <a:ea typeface="Consolas" charset="0"/>
                <a:cs typeface="Consolas" charset="0"/>
              </a:rPr>
              <a:t>()</a:t>
            </a:r>
            <a:r>
              <a:rPr lang="en-US" sz="1000" dirty="0">
                <a:solidFill>
                  <a:srgbClr val="006FE0"/>
                </a:solidFill>
                <a:latin typeface="Consolas" charset="0"/>
                <a:ea typeface="Consolas" charset="0"/>
                <a:cs typeface="Consolas" charset="0"/>
              </a:rPr>
              <a:t> </a:t>
            </a:r>
            <a:r>
              <a:rPr lang="en-US" sz="1000" dirty="0">
                <a:solidFill>
                  <a:srgbClr val="333333"/>
                </a:solidFill>
                <a:latin typeface="Consolas" charset="0"/>
                <a:ea typeface="Consolas" charset="0"/>
                <a:cs typeface="Consolas" charset="0"/>
              </a:rPr>
              <a:t>{</a:t>
            </a:r>
            <a:endParaRPr lang="en-US" sz="1000" dirty="0">
              <a:solidFill>
                <a:srgbClr val="000000"/>
              </a:solidFill>
              <a:latin typeface="Consolas" charset="0"/>
              <a:ea typeface="Consolas" charset="0"/>
              <a:cs typeface="Consolas" charset="0"/>
            </a:endParaRPr>
          </a:p>
          <a:p>
            <a:r>
              <a:rPr lang="en-US" sz="1000" dirty="0">
                <a:solidFill>
                  <a:srgbClr val="000000"/>
                </a:solidFill>
                <a:latin typeface="Consolas" charset="0"/>
                <a:ea typeface="Consolas" charset="0"/>
                <a:cs typeface="Consolas" charset="0"/>
              </a:rPr>
              <a:t> </a:t>
            </a:r>
            <a:r>
              <a:rPr lang="en-US" sz="1000" dirty="0">
                <a:solidFill>
                  <a:srgbClr val="006FE0"/>
                </a:solidFill>
                <a:latin typeface="Consolas" charset="0"/>
                <a:ea typeface="Consolas" charset="0"/>
                <a:cs typeface="Consolas" charset="0"/>
              </a:rPr>
              <a:t> </a:t>
            </a:r>
            <a:r>
              <a:rPr lang="en-US" sz="1000" b="1" dirty="0" err="1">
                <a:solidFill>
                  <a:srgbClr val="800080"/>
                </a:solidFill>
                <a:latin typeface="Consolas" charset="0"/>
                <a:ea typeface="Consolas" charset="0"/>
                <a:cs typeface="Consolas" charset="0"/>
              </a:rPr>
              <a:t>var</a:t>
            </a:r>
            <a:r>
              <a:rPr lang="en-US" sz="1000" dirty="0">
                <a:solidFill>
                  <a:srgbClr val="006FE0"/>
                </a:solidFill>
                <a:latin typeface="Consolas" charset="0"/>
                <a:ea typeface="Consolas" charset="0"/>
                <a:cs typeface="Consolas" charset="0"/>
              </a:rPr>
              <a:t> </a:t>
            </a:r>
            <a:r>
              <a:rPr lang="en-US" sz="1000" dirty="0">
                <a:solidFill>
                  <a:srgbClr val="002D7A"/>
                </a:solidFill>
                <a:latin typeface="Consolas" charset="0"/>
                <a:ea typeface="Consolas" charset="0"/>
                <a:cs typeface="Consolas" charset="0"/>
              </a:rPr>
              <a:t>quote</a:t>
            </a:r>
            <a:r>
              <a:rPr lang="en-US" sz="1000" dirty="0">
                <a:solidFill>
                  <a:srgbClr val="333333"/>
                </a:solidFill>
                <a:latin typeface="Consolas" charset="0"/>
                <a:ea typeface="Consolas" charset="0"/>
                <a:cs typeface="Consolas" charset="0"/>
              </a:rPr>
              <a:t>;</a:t>
            </a:r>
            <a:endParaRPr lang="en-US" sz="1000" dirty="0">
              <a:solidFill>
                <a:srgbClr val="000000"/>
              </a:solidFill>
              <a:latin typeface="Consolas" charset="0"/>
              <a:ea typeface="Consolas" charset="0"/>
              <a:cs typeface="Consolas" charset="0"/>
            </a:endParaRPr>
          </a:p>
          <a:p>
            <a:r>
              <a:rPr lang="en-US" sz="1000" dirty="0">
                <a:solidFill>
                  <a:srgbClr val="000000"/>
                </a:solidFill>
                <a:latin typeface="Consolas" charset="0"/>
                <a:ea typeface="Consolas" charset="0"/>
                <a:cs typeface="Consolas" charset="0"/>
              </a:rPr>
              <a:t> </a:t>
            </a:r>
          </a:p>
          <a:p>
            <a:r>
              <a:rPr lang="en-US" sz="1000" dirty="0">
                <a:solidFill>
                  <a:srgbClr val="000000"/>
                </a:solidFill>
                <a:latin typeface="Consolas" charset="0"/>
                <a:ea typeface="Consolas" charset="0"/>
                <a:cs typeface="Consolas" charset="0"/>
              </a:rPr>
              <a:t> </a:t>
            </a:r>
            <a:r>
              <a:rPr lang="en-US" sz="1000" dirty="0">
                <a:solidFill>
                  <a:srgbClr val="006FE0"/>
                </a:solidFill>
                <a:latin typeface="Consolas" charset="0"/>
                <a:ea typeface="Consolas" charset="0"/>
                <a:cs typeface="Consolas" charset="0"/>
              </a:rPr>
              <a:t> </a:t>
            </a:r>
            <a:r>
              <a:rPr lang="en-US" sz="1000" b="1" dirty="0">
                <a:solidFill>
                  <a:srgbClr val="000000"/>
                </a:solidFill>
                <a:latin typeface="Consolas" charset="0"/>
                <a:ea typeface="Consolas" charset="0"/>
                <a:cs typeface="Consolas" charset="0"/>
              </a:rPr>
              <a:t>return</a:t>
            </a:r>
            <a:r>
              <a:rPr lang="en-US" sz="1000" dirty="0">
                <a:solidFill>
                  <a:srgbClr val="006FE0"/>
                </a:solidFill>
                <a:latin typeface="Consolas" charset="0"/>
                <a:ea typeface="Consolas" charset="0"/>
                <a:cs typeface="Consolas" charset="0"/>
              </a:rPr>
              <a:t> </a:t>
            </a:r>
            <a:r>
              <a:rPr lang="en-US" sz="1000" b="1" dirty="0">
                <a:solidFill>
                  <a:srgbClr val="000000"/>
                </a:solidFill>
                <a:latin typeface="Consolas" charset="0"/>
                <a:ea typeface="Consolas" charset="0"/>
                <a:cs typeface="Consolas" charset="0"/>
              </a:rPr>
              <a:t>new</a:t>
            </a:r>
            <a:r>
              <a:rPr lang="en-US" sz="1000" dirty="0">
                <a:solidFill>
                  <a:srgbClr val="006FE0"/>
                </a:solidFill>
                <a:latin typeface="Consolas" charset="0"/>
                <a:ea typeface="Consolas" charset="0"/>
                <a:cs typeface="Consolas" charset="0"/>
              </a:rPr>
              <a:t> </a:t>
            </a:r>
            <a:r>
              <a:rPr lang="en-US" sz="1000" dirty="0">
                <a:solidFill>
                  <a:srgbClr val="008080"/>
                </a:solidFill>
                <a:latin typeface="Consolas" charset="0"/>
                <a:ea typeface="Consolas" charset="0"/>
                <a:cs typeface="Consolas" charset="0"/>
              </a:rPr>
              <a:t>Promise</a:t>
            </a:r>
            <a:r>
              <a:rPr lang="en-US" sz="1000" dirty="0">
                <a:solidFill>
                  <a:srgbClr val="333333"/>
                </a:solidFill>
                <a:latin typeface="Consolas" charset="0"/>
                <a:ea typeface="Consolas" charset="0"/>
                <a:cs typeface="Consolas" charset="0"/>
              </a:rPr>
              <a:t>(</a:t>
            </a:r>
            <a:r>
              <a:rPr lang="en-US" sz="1000" b="1" dirty="0">
                <a:solidFill>
                  <a:srgbClr val="800080"/>
                </a:solidFill>
                <a:latin typeface="Consolas" charset="0"/>
                <a:ea typeface="Consolas" charset="0"/>
                <a:cs typeface="Consolas" charset="0"/>
              </a:rPr>
              <a:t>function</a:t>
            </a:r>
            <a:r>
              <a:rPr lang="en-US" sz="1000" dirty="0">
                <a:solidFill>
                  <a:srgbClr val="333333"/>
                </a:solidFill>
                <a:latin typeface="Consolas" charset="0"/>
                <a:ea typeface="Consolas" charset="0"/>
                <a:cs typeface="Consolas" charset="0"/>
              </a:rPr>
              <a:t>(</a:t>
            </a:r>
            <a:r>
              <a:rPr lang="en-US" sz="1000" dirty="0">
                <a:solidFill>
                  <a:srgbClr val="002D7A"/>
                </a:solidFill>
                <a:latin typeface="Consolas" charset="0"/>
                <a:ea typeface="Consolas" charset="0"/>
                <a:cs typeface="Consolas" charset="0"/>
              </a:rPr>
              <a:t>resolve</a:t>
            </a:r>
            <a:r>
              <a:rPr lang="en-US" sz="1000" dirty="0">
                <a:solidFill>
                  <a:srgbClr val="333333"/>
                </a:solidFill>
                <a:latin typeface="Consolas" charset="0"/>
                <a:ea typeface="Consolas" charset="0"/>
                <a:cs typeface="Consolas" charset="0"/>
              </a:rPr>
              <a:t>,</a:t>
            </a:r>
            <a:r>
              <a:rPr lang="en-US" sz="1000" dirty="0">
                <a:solidFill>
                  <a:srgbClr val="006FE0"/>
                </a:solidFill>
                <a:latin typeface="Consolas" charset="0"/>
                <a:ea typeface="Consolas" charset="0"/>
                <a:cs typeface="Consolas" charset="0"/>
              </a:rPr>
              <a:t> </a:t>
            </a:r>
            <a:r>
              <a:rPr lang="en-US" sz="1000" dirty="0">
                <a:solidFill>
                  <a:srgbClr val="002D7A"/>
                </a:solidFill>
                <a:latin typeface="Consolas" charset="0"/>
                <a:ea typeface="Consolas" charset="0"/>
                <a:cs typeface="Consolas" charset="0"/>
              </a:rPr>
              <a:t>reject</a:t>
            </a:r>
            <a:r>
              <a:rPr lang="en-US" sz="1000" dirty="0">
                <a:solidFill>
                  <a:srgbClr val="333333"/>
                </a:solidFill>
                <a:latin typeface="Consolas" charset="0"/>
                <a:ea typeface="Consolas" charset="0"/>
                <a:cs typeface="Consolas" charset="0"/>
              </a:rPr>
              <a:t>)</a:t>
            </a:r>
            <a:r>
              <a:rPr lang="en-US" sz="1000" dirty="0">
                <a:solidFill>
                  <a:srgbClr val="006FE0"/>
                </a:solidFill>
                <a:latin typeface="Consolas" charset="0"/>
                <a:ea typeface="Consolas" charset="0"/>
                <a:cs typeface="Consolas" charset="0"/>
              </a:rPr>
              <a:t> </a:t>
            </a:r>
            <a:r>
              <a:rPr lang="en-US" sz="1000" dirty="0">
                <a:solidFill>
                  <a:srgbClr val="333333"/>
                </a:solidFill>
                <a:latin typeface="Consolas" charset="0"/>
                <a:ea typeface="Consolas" charset="0"/>
                <a:cs typeface="Consolas" charset="0"/>
              </a:rPr>
              <a:t>{</a:t>
            </a:r>
            <a:endParaRPr lang="en-US" sz="1000" dirty="0">
              <a:solidFill>
                <a:srgbClr val="000000"/>
              </a:solidFill>
              <a:latin typeface="Consolas" charset="0"/>
              <a:ea typeface="Consolas" charset="0"/>
              <a:cs typeface="Consolas" charset="0"/>
            </a:endParaRPr>
          </a:p>
          <a:p>
            <a:r>
              <a:rPr lang="en-US" sz="1000" dirty="0">
                <a:solidFill>
                  <a:srgbClr val="000000"/>
                </a:solidFill>
                <a:latin typeface="Consolas" charset="0"/>
                <a:ea typeface="Consolas" charset="0"/>
                <a:cs typeface="Consolas" charset="0"/>
              </a:rPr>
              <a:t> </a:t>
            </a:r>
            <a:r>
              <a:rPr lang="en-US" sz="1000" dirty="0">
                <a:solidFill>
                  <a:srgbClr val="006FE0"/>
                </a:solidFill>
                <a:latin typeface="Consolas" charset="0"/>
                <a:ea typeface="Consolas" charset="0"/>
                <a:cs typeface="Consolas" charset="0"/>
              </a:rPr>
              <a:t> </a:t>
            </a:r>
            <a:r>
              <a:rPr lang="en-US" sz="1000" dirty="0">
                <a:solidFill>
                  <a:srgbClr val="000000"/>
                </a:solidFill>
                <a:latin typeface="Consolas" charset="0"/>
                <a:ea typeface="Consolas" charset="0"/>
                <a:cs typeface="Consolas" charset="0"/>
              </a:rPr>
              <a:t> </a:t>
            </a:r>
            <a:r>
              <a:rPr lang="en-US" sz="1000" dirty="0">
                <a:solidFill>
                  <a:srgbClr val="006FE0"/>
                </a:solidFill>
                <a:latin typeface="Consolas" charset="0"/>
                <a:ea typeface="Consolas" charset="0"/>
                <a:cs typeface="Consolas" charset="0"/>
              </a:rPr>
              <a:t> </a:t>
            </a:r>
            <a:r>
              <a:rPr lang="en-US" sz="1000" dirty="0">
                <a:solidFill>
                  <a:srgbClr val="008080"/>
                </a:solidFill>
                <a:latin typeface="Consolas" charset="0"/>
                <a:ea typeface="Consolas" charset="0"/>
                <a:cs typeface="Consolas" charset="0"/>
              </a:rPr>
              <a:t>request</a:t>
            </a:r>
            <a:r>
              <a:rPr lang="en-US" sz="1000" dirty="0">
                <a:solidFill>
                  <a:srgbClr val="333333"/>
                </a:solidFill>
                <a:latin typeface="Consolas" charset="0"/>
                <a:ea typeface="Consolas" charset="0"/>
                <a:cs typeface="Consolas" charset="0"/>
              </a:rPr>
              <a:t>(</a:t>
            </a:r>
            <a:r>
              <a:rPr lang="en-US" sz="1000" dirty="0">
                <a:solidFill>
                  <a:srgbClr val="DD1144"/>
                </a:solidFill>
                <a:latin typeface="Consolas" charset="0"/>
                <a:ea typeface="Consolas" charset="0"/>
                <a:cs typeface="Consolas" charset="0"/>
              </a:rPr>
              <a:t>'http://</a:t>
            </a:r>
            <a:r>
              <a:rPr lang="en-US" sz="1000" dirty="0" err="1">
                <a:solidFill>
                  <a:srgbClr val="DD1144"/>
                </a:solidFill>
                <a:latin typeface="Consolas" charset="0"/>
                <a:ea typeface="Consolas" charset="0"/>
                <a:cs typeface="Consolas" charset="0"/>
              </a:rPr>
              <a:t>ron-swanson-quotes.herokuapp.com</a:t>
            </a:r>
            <a:r>
              <a:rPr lang="en-US" sz="1000" dirty="0">
                <a:solidFill>
                  <a:srgbClr val="DD1144"/>
                </a:solidFill>
                <a:latin typeface="Consolas" charset="0"/>
                <a:ea typeface="Consolas" charset="0"/>
                <a:cs typeface="Consolas" charset="0"/>
              </a:rPr>
              <a:t>/v2/quotes'</a:t>
            </a:r>
            <a:r>
              <a:rPr lang="en-US" sz="1000" dirty="0">
                <a:solidFill>
                  <a:srgbClr val="333333"/>
                </a:solidFill>
                <a:latin typeface="Consolas" charset="0"/>
                <a:ea typeface="Consolas" charset="0"/>
                <a:cs typeface="Consolas" charset="0"/>
              </a:rPr>
              <a:t>,</a:t>
            </a:r>
            <a:r>
              <a:rPr lang="en-US" sz="1000" dirty="0">
                <a:solidFill>
                  <a:srgbClr val="006FE0"/>
                </a:solidFill>
                <a:latin typeface="Consolas" charset="0"/>
                <a:ea typeface="Consolas" charset="0"/>
                <a:cs typeface="Consolas" charset="0"/>
              </a:rPr>
              <a:t> </a:t>
            </a:r>
            <a:r>
              <a:rPr lang="en-US" sz="1000" b="1" dirty="0">
                <a:solidFill>
                  <a:srgbClr val="800080"/>
                </a:solidFill>
                <a:latin typeface="Consolas" charset="0"/>
                <a:ea typeface="Consolas" charset="0"/>
                <a:cs typeface="Consolas" charset="0"/>
              </a:rPr>
              <a:t>function</a:t>
            </a:r>
            <a:r>
              <a:rPr lang="en-US" sz="1000" dirty="0">
                <a:solidFill>
                  <a:srgbClr val="333333"/>
                </a:solidFill>
                <a:latin typeface="Consolas" charset="0"/>
                <a:ea typeface="Consolas" charset="0"/>
                <a:cs typeface="Consolas" charset="0"/>
              </a:rPr>
              <a:t>(</a:t>
            </a:r>
            <a:r>
              <a:rPr lang="en-US" sz="1000" dirty="0">
                <a:solidFill>
                  <a:srgbClr val="002D7A"/>
                </a:solidFill>
                <a:latin typeface="Consolas" charset="0"/>
                <a:ea typeface="Consolas" charset="0"/>
                <a:cs typeface="Consolas" charset="0"/>
              </a:rPr>
              <a:t>error</a:t>
            </a:r>
            <a:r>
              <a:rPr lang="en-US" sz="1000" dirty="0">
                <a:solidFill>
                  <a:srgbClr val="333333"/>
                </a:solidFill>
                <a:latin typeface="Consolas" charset="0"/>
                <a:ea typeface="Consolas" charset="0"/>
                <a:cs typeface="Consolas" charset="0"/>
              </a:rPr>
              <a:t>,</a:t>
            </a:r>
            <a:r>
              <a:rPr lang="en-US" sz="1000" dirty="0">
                <a:solidFill>
                  <a:srgbClr val="006FE0"/>
                </a:solidFill>
                <a:latin typeface="Consolas" charset="0"/>
                <a:ea typeface="Consolas" charset="0"/>
                <a:cs typeface="Consolas" charset="0"/>
              </a:rPr>
              <a:t> </a:t>
            </a:r>
            <a:r>
              <a:rPr lang="en-US" sz="1000" dirty="0">
                <a:solidFill>
                  <a:srgbClr val="002D7A"/>
                </a:solidFill>
                <a:latin typeface="Consolas" charset="0"/>
                <a:ea typeface="Consolas" charset="0"/>
                <a:cs typeface="Consolas" charset="0"/>
              </a:rPr>
              <a:t>response</a:t>
            </a:r>
            <a:r>
              <a:rPr lang="en-US" sz="1000" dirty="0">
                <a:solidFill>
                  <a:srgbClr val="333333"/>
                </a:solidFill>
                <a:latin typeface="Consolas" charset="0"/>
                <a:ea typeface="Consolas" charset="0"/>
                <a:cs typeface="Consolas" charset="0"/>
              </a:rPr>
              <a:t>,</a:t>
            </a:r>
            <a:r>
              <a:rPr lang="en-US" sz="1000" dirty="0">
                <a:solidFill>
                  <a:srgbClr val="006FE0"/>
                </a:solidFill>
                <a:latin typeface="Consolas" charset="0"/>
                <a:ea typeface="Consolas" charset="0"/>
                <a:cs typeface="Consolas" charset="0"/>
              </a:rPr>
              <a:t> </a:t>
            </a:r>
            <a:r>
              <a:rPr lang="en-US" sz="1000" dirty="0">
                <a:solidFill>
                  <a:srgbClr val="002D7A"/>
                </a:solidFill>
                <a:latin typeface="Consolas" charset="0"/>
                <a:ea typeface="Consolas" charset="0"/>
                <a:cs typeface="Consolas" charset="0"/>
              </a:rPr>
              <a:t>body</a:t>
            </a:r>
            <a:r>
              <a:rPr lang="en-US" sz="1000" dirty="0">
                <a:solidFill>
                  <a:srgbClr val="333333"/>
                </a:solidFill>
                <a:latin typeface="Consolas" charset="0"/>
                <a:ea typeface="Consolas" charset="0"/>
                <a:cs typeface="Consolas" charset="0"/>
              </a:rPr>
              <a:t>)</a:t>
            </a:r>
            <a:r>
              <a:rPr lang="en-US" sz="1000" dirty="0">
                <a:solidFill>
                  <a:srgbClr val="006FE0"/>
                </a:solidFill>
                <a:latin typeface="Consolas" charset="0"/>
                <a:ea typeface="Consolas" charset="0"/>
                <a:cs typeface="Consolas" charset="0"/>
              </a:rPr>
              <a:t> </a:t>
            </a:r>
            <a:r>
              <a:rPr lang="en-US" sz="1000" dirty="0">
                <a:solidFill>
                  <a:srgbClr val="333333"/>
                </a:solidFill>
                <a:latin typeface="Consolas" charset="0"/>
                <a:ea typeface="Consolas" charset="0"/>
                <a:cs typeface="Consolas" charset="0"/>
              </a:rPr>
              <a:t>{</a:t>
            </a:r>
            <a:endParaRPr lang="en-US" sz="1000" dirty="0">
              <a:solidFill>
                <a:srgbClr val="000000"/>
              </a:solidFill>
              <a:latin typeface="Consolas" charset="0"/>
              <a:ea typeface="Consolas" charset="0"/>
              <a:cs typeface="Consolas" charset="0"/>
            </a:endParaRPr>
          </a:p>
          <a:p>
            <a:r>
              <a:rPr lang="en-US" sz="1000" dirty="0">
                <a:solidFill>
                  <a:srgbClr val="000000"/>
                </a:solidFill>
                <a:latin typeface="Consolas" charset="0"/>
                <a:ea typeface="Consolas" charset="0"/>
                <a:cs typeface="Consolas" charset="0"/>
              </a:rPr>
              <a:t> </a:t>
            </a:r>
            <a:r>
              <a:rPr lang="en-US" sz="1000" dirty="0">
                <a:solidFill>
                  <a:srgbClr val="006FE0"/>
                </a:solidFill>
                <a:latin typeface="Consolas" charset="0"/>
                <a:ea typeface="Consolas" charset="0"/>
                <a:cs typeface="Consolas" charset="0"/>
              </a:rPr>
              <a:t> </a:t>
            </a:r>
            <a:r>
              <a:rPr lang="en-US" sz="1000" dirty="0">
                <a:solidFill>
                  <a:srgbClr val="000000"/>
                </a:solidFill>
                <a:latin typeface="Consolas" charset="0"/>
                <a:ea typeface="Consolas" charset="0"/>
                <a:cs typeface="Consolas" charset="0"/>
              </a:rPr>
              <a:t> </a:t>
            </a:r>
            <a:r>
              <a:rPr lang="en-US" sz="1000" dirty="0">
                <a:solidFill>
                  <a:srgbClr val="006FE0"/>
                </a:solidFill>
                <a:latin typeface="Consolas" charset="0"/>
                <a:ea typeface="Consolas" charset="0"/>
                <a:cs typeface="Consolas" charset="0"/>
              </a:rPr>
              <a:t> </a:t>
            </a:r>
            <a:r>
              <a:rPr lang="en-US" sz="1000" dirty="0">
                <a:solidFill>
                  <a:srgbClr val="000000"/>
                </a:solidFill>
                <a:latin typeface="Consolas" charset="0"/>
                <a:ea typeface="Consolas" charset="0"/>
                <a:cs typeface="Consolas" charset="0"/>
              </a:rPr>
              <a:t> </a:t>
            </a:r>
            <a:r>
              <a:rPr lang="en-US" sz="1000" dirty="0">
                <a:solidFill>
                  <a:srgbClr val="006FE0"/>
                </a:solidFill>
                <a:latin typeface="Consolas" charset="0"/>
                <a:ea typeface="Consolas" charset="0"/>
                <a:cs typeface="Consolas" charset="0"/>
              </a:rPr>
              <a:t> </a:t>
            </a:r>
            <a:r>
              <a:rPr lang="en-US" sz="1000" dirty="0">
                <a:solidFill>
                  <a:srgbClr val="002D7A"/>
                </a:solidFill>
                <a:latin typeface="Consolas" charset="0"/>
                <a:ea typeface="Consolas" charset="0"/>
                <a:cs typeface="Consolas" charset="0"/>
              </a:rPr>
              <a:t>quote</a:t>
            </a:r>
            <a:r>
              <a:rPr lang="en-US" sz="1000" dirty="0">
                <a:solidFill>
                  <a:srgbClr val="006FE0"/>
                </a:solidFill>
                <a:latin typeface="Consolas" charset="0"/>
                <a:ea typeface="Consolas" charset="0"/>
                <a:cs typeface="Consolas" charset="0"/>
              </a:rPr>
              <a:t> = </a:t>
            </a:r>
            <a:r>
              <a:rPr lang="en-US" sz="1000" dirty="0">
                <a:solidFill>
                  <a:srgbClr val="002D7A"/>
                </a:solidFill>
                <a:latin typeface="Consolas" charset="0"/>
                <a:ea typeface="Consolas" charset="0"/>
                <a:cs typeface="Consolas" charset="0"/>
              </a:rPr>
              <a:t>body</a:t>
            </a:r>
            <a:r>
              <a:rPr lang="en-US" sz="1000" dirty="0">
                <a:solidFill>
                  <a:srgbClr val="333333"/>
                </a:solidFill>
                <a:latin typeface="Consolas" charset="0"/>
                <a:ea typeface="Consolas" charset="0"/>
                <a:cs typeface="Consolas" charset="0"/>
              </a:rPr>
              <a:t>;</a:t>
            </a:r>
            <a:endParaRPr lang="en-US" sz="1000" dirty="0">
              <a:solidFill>
                <a:srgbClr val="000000"/>
              </a:solidFill>
              <a:latin typeface="Consolas" charset="0"/>
              <a:ea typeface="Consolas" charset="0"/>
              <a:cs typeface="Consolas" charset="0"/>
            </a:endParaRPr>
          </a:p>
          <a:p>
            <a:r>
              <a:rPr lang="en-US" sz="1000" dirty="0">
                <a:solidFill>
                  <a:srgbClr val="000000"/>
                </a:solidFill>
                <a:latin typeface="Consolas" charset="0"/>
                <a:ea typeface="Consolas" charset="0"/>
                <a:cs typeface="Consolas" charset="0"/>
              </a:rPr>
              <a:t> </a:t>
            </a:r>
          </a:p>
          <a:p>
            <a:r>
              <a:rPr lang="en-US" sz="1000" dirty="0">
                <a:solidFill>
                  <a:srgbClr val="000000"/>
                </a:solidFill>
                <a:latin typeface="Consolas" charset="0"/>
                <a:ea typeface="Consolas" charset="0"/>
                <a:cs typeface="Consolas" charset="0"/>
              </a:rPr>
              <a:t> </a:t>
            </a:r>
            <a:r>
              <a:rPr lang="en-US" sz="1000" dirty="0">
                <a:solidFill>
                  <a:srgbClr val="006FE0"/>
                </a:solidFill>
                <a:latin typeface="Consolas" charset="0"/>
                <a:ea typeface="Consolas" charset="0"/>
                <a:cs typeface="Consolas" charset="0"/>
              </a:rPr>
              <a:t> </a:t>
            </a:r>
            <a:r>
              <a:rPr lang="en-US" sz="1000" dirty="0">
                <a:solidFill>
                  <a:srgbClr val="000000"/>
                </a:solidFill>
                <a:latin typeface="Consolas" charset="0"/>
                <a:ea typeface="Consolas" charset="0"/>
                <a:cs typeface="Consolas" charset="0"/>
              </a:rPr>
              <a:t> </a:t>
            </a:r>
            <a:r>
              <a:rPr lang="en-US" sz="1000" dirty="0">
                <a:solidFill>
                  <a:srgbClr val="006FE0"/>
                </a:solidFill>
                <a:latin typeface="Consolas" charset="0"/>
                <a:ea typeface="Consolas" charset="0"/>
                <a:cs typeface="Consolas" charset="0"/>
              </a:rPr>
              <a:t> </a:t>
            </a:r>
            <a:r>
              <a:rPr lang="en-US" sz="1000" dirty="0">
                <a:solidFill>
                  <a:srgbClr val="000000"/>
                </a:solidFill>
                <a:latin typeface="Consolas" charset="0"/>
                <a:ea typeface="Consolas" charset="0"/>
                <a:cs typeface="Consolas" charset="0"/>
              </a:rPr>
              <a:t> </a:t>
            </a:r>
            <a:r>
              <a:rPr lang="en-US" sz="1000" dirty="0">
                <a:solidFill>
                  <a:srgbClr val="006FE0"/>
                </a:solidFill>
                <a:latin typeface="Consolas" charset="0"/>
                <a:ea typeface="Consolas" charset="0"/>
                <a:cs typeface="Consolas" charset="0"/>
              </a:rPr>
              <a:t> </a:t>
            </a:r>
            <a:r>
              <a:rPr lang="en-US" sz="1000" dirty="0">
                <a:solidFill>
                  <a:srgbClr val="008080"/>
                </a:solidFill>
                <a:latin typeface="Consolas" charset="0"/>
                <a:ea typeface="Consolas" charset="0"/>
                <a:cs typeface="Consolas" charset="0"/>
              </a:rPr>
              <a:t>resolve</a:t>
            </a:r>
            <a:r>
              <a:rPr lang="en-US" sz="1000" dirty="0">
                <a:solidFill>
                  <a:srgbClr val="333333"/>
                </a:solidFill>
                <a:latin typeface="Consolas" charset="0"/>
                <a:ea typeface="Consolas" charset="0"/>
                <a:cs typeface="Consolas" charset="0"/>
              </a:rPr>
              <a:t>(</a:t>
            </a:r>
            <a:r>
              <a:rPr lang="en-US" sz="1000" dirty="0">
                <a:solidFill>
                  <a:srgbClr val="002D7A"/>
                </a:solidFill>
                <a:latin typeface="Consolas" charset="0"/>
                <a:ea typeface="Consolas" charset="0"/>
                <a:cs typeface="Consolas" charset="0"/>
              </a:rPr>
              <a:t>quote</a:t>
            </a:r>
            <a:r>
              <a:rPr lang="en-US" sz="1000" dirty="0">
                <a:solidFill>
                  <a:srgbClr val="333333"/>
                </a:solidFill>
                <a:latin typeface="Consolas" charset="0"/>
                <a:ea typeface="Consolas" charset="0"/>
                <a:cs typeface="Consolas" charset="0"/>
              </a:rPr>
              <a:t>);</a:t>
            </a:r>
            <a:endParaRPr lang="en-US" sz="1000" dirty="0">
              <a:solidFill>
                <a:srgbClr val="000000"/>
              </a:solidFill>
              <a:latin typeface="Consolas" charset="0"/>
              <a:ea typeface="Consolas" charset="0"/>
              <a:cs typeface="Consolas" charset="0"/>
            </a:endParaRPr>
          </a:p>
          <a:p>
            <a:r>
              <a:rPr lang="en-US" sz="1000" dirty="0">
                <a:solidFill>
                  <a:srgbClr val="000000"/>
                </a:solidFill>
                <a:latin typeface="Consolas" charset="0"/>
                <a:ea typeface="Consolas" charset="0"/>
                <a:cs typeface="Consolas" charset="0"/>
              </a:rPr>
              <a:t> </a:t>
            </a:r>
            <a:r>
              <a:rPr lang="en-US" sz="1000" dirty="0">
                <a:solidFill>
                  <a:srgbClr val="006FE0"/>
                </a:solidFill>
                <a:latin typeface="Consolas" charset="0"/>
                <a:ea typeface="Consolas" charset="0"/>
                <a:cs typeface="Consolas" charset="0"/>
              </a:rPr>
              <a:t> </a:t>
            </a:r>
            <a:r>
              <a:rPr lang="en-US" sz="1000" dirty="0">
                <a:solidFill>
                  <a:srgbClr val="000000"/>
                </a:solidFill>
                <a:latin typeface="Consolas" charset="0"/>
                <a:ea typeface="Consolas" charset="0"/>
                <a:cs typeface="Consolas" charset="0"/>
              </a:rPr>
              <a:t> </a:t>
            </a:r>
            <a:r>
              <a:rPr lang="en-US" sz="1000" dirty="0">
                <a:solidFill>
                  <a:srgbClr val="006FE0"/>
                </a:solidFill>
                <a:latin typeface="Consolas" charset="0"/>
                <a:ea typeface="Consolas" charset="0"/>
                <a:cs typeface="Consolas" charset="0"/>
              </a:rPr>
              <a:t> </a:t>
            </a:r>
            <a:r>
              <a:rPr lang="en-US" sz="1000" dirty="0">
                <a:solidFill>
                  <a:srgbClr val="333333"/>
                </a:solidFill>
                <a:latin typeface="Consolas" charset="0"/>
                <a:ea typeface="Consolas" charset="0"/>
                <a:cs typeface="Consolas" charset="0"/>
              </a:rPr>
              <a:t>});</a:t>
            </a:r>
            <a:endParaRPr lang="en-US" sz="1000" dirty="0">
              <a:solidFill>
                <a:srgbClr val="000000"/>
              </a:solidFill>
              <a:latin typeface="Consolas" charset="0"/>
              <a:ea typeface="Consolas" charset="0"/>
              <a:cs typeface="Consolas" charset="0"/>
            </a:endParaRPr>
          </a:p>
          <a:p>
            <a:r>
              <a:rPr lang="en-US" sz="1000" dirty="0">
                <a:solidFill>
                  <a:srgbClr val="000000"/>
                </a:solidFill>
                <a:latin typeface="Consolas" charset="0"/>
                <a:ea typeface="Consolas" charset="0"/>
                <a:cs typeface="Consolas" charset="0"/>
              </a:rPr>
              <a:t> </a:t>
            </a:r>
            <a:r>
              <a:rPr lang="en-US" sz="1000" dirty="0">
                <a:solidFill>
                  <a:srgbClr val="006FE0"/>
                </a:solidFill>
                <a:latin typeface="Consolas" charset="0"/>
                <a:ea typeface="Consolas" charset="0"/>
                <a:cs typeface="Consolas" charset="0"/>
              </a:rPr>
              <a:t> </a:t>
            </a:r>
            <a:r>
              <a:rPr lang="en-US" sz="1000" dirty="0">
                <a:solidFill>
                  <a:srgbClr val="333333"/>
                </a:solidFill>
                <a:latin typeface="Consolas" charset="0"/>
                <a:ea typeface="Consolas" charset="0"/>
                <a:cs typeface="Consolas" charset="0"/>
              </a:rPr>
              <a:t>});</a:t>
            </a:r>
            <a:endParaRPr lang="en-US" sz="1000" dirty="0">
              <a:solidFill>
                <a:srgbClr val="000000"/>
              </a:solidFill>
              <a:latin typeface="Consolas" charset="0"/>
              <a:ea typeface="Consolas" charset="0"/>
              <a:cs typeface="Consolas" charset="0"/>
            </a:endParaRPr>
          </a:p>
          <a:p>
            <a:r>
              <a:rPr lang="en-US" sz="1000" dirty="0" smtClean="0">
                <a:solidFill>
                  <a:srgbClr val="333333"/>
                </a:solidFill>
                <a:latin typeface="Consolas" charset="0"/>
                <a:ea typeface="Consolas" charset="0"/>
                <a:cs typeface="Consolas" charset="0"/>
              </a:rPr>
              <a:t>}</a:t>
            </a:r>
          </a:p>
          <a:p>
            <a:endParaRPr lang="en-US" sz="1000" dirty="0">
              <a:solidFill>
                <a:srgbClr val="000000"/>
              </a:solidFill>
              <a:latin typeface="Consolas" charset="0"/>
              <a:ea typeface="Consolas" charset="0"/>
              <a:cs typeface="Consolas" charset="0"/>
            </a:endParaRPr>
          </a:p>
          <a:p>
            <a:r>
              <a:rPr lang="en-US" sz="1000" dirty="0" err="1">
                <a:solidFill>
                  <a:srgbClr val="008080"/>
                </a:solidFill>
                <a:latin typeface="Consolas" charset="0"/>
                <a:ea typeface="Consolas" charset="0"/>
                <a:cs typeface="Consolas" charset="0"/>
              </a:rPr>
              <a:t>async</a:t>
            </a:r>
            <a:r>
              <a:rPr lang="en-US" sz="1000" dirty="0">
                <a:solidFill>
                  <a:srgbClr val="008080"/>
                </a:solidFill>
                <a:latin typeface="Consolas" charset="0"/>
                <a:ea typeface="Consolas" charset="0"/>
                <a:cs typeface="Consolas" charset="0"/>
              </a:rPr>
              <a:t> </a:t>
            </a:r>
            <a:r>
              <a:rPr lang="en-US" sz="1000" b="1" dirty="0">
                <a:solidFill>
                  <a:srgbClr val="800080"/>
                </a:solidFill>
                <a:latin typeface="Consolas" charset="0"/>
                <a:ea typeface="Consolas" charset="0"/>
                <a:cs typeface="Consolas" charset="0"/>
              </a:rPr>
              <a:t>function</a:t>
            </a:r>
            <a:r>
              <a:rPr lang="en-US" sz="1000" dirty="0">
                <a:solidFill>
                  <a:srgbClr val="006FE0"/>
                </a:solidFill>
                <a:latin typeface="Consolas" charset="0"/>
                <a:ea typeface="Consolas" charset="0"/>
                <a:cs typeface="Consolas" charset="0"/>
              </a:rPr>
              <a:t> </a:t>
            </a:r>
            <a:r>
              <a:rPr lang="en-US" sz="1000" dirty="0">
                <a:solidFill>
                  <a:srgbClr val="008080"/>
                </a:solidFill>
                <a:latin typeface="Consolas" charset="0"/>
                <a:ea typeface="Consolas" charset="0"/>
                <a:cs typeface="Consolas" charset="0"/>
              </a:rPr>
              <a:t>main</a:t>
            </a:r>
            <a:r>
              <a:rPr lang="en-US" sz="1000" dirty="0">
                <a:solidFill>
                  <a:srgbClr val="333333"/>
                </a:solidFill>
                <a:latin typeface="Consolas" charset="0"/>
                <a:ea typeface="Consolas" charset="0"/>
                <a:cs typeface="Consolas" charset="0"/>
              </a:rPr>
              <a:t>()</a:t>
            </a:r>
            <a:r>
              <a:rPr lang="en-US" sz="1000" dirty="0">
                <a:solidFill>
                  <a:srgbClr val="006FE0"/>
                </a:solidFill>
                <a:latin typeface="Consolas" charset="0"/>
                <a:ea typeface="Consolas" charset="0"/>
                <a:cs typeface="Consolas" charset="0"/>
              </a:rPr>
              <a:t> </a:t>
            </a:r>
            <a:r>
              <a:rPr lang="en-US" sz="1000" dirty="0">
                <a:solidFill>
                  <a:srgbClr val="333333"/>
                </a:solidFill>
                <a:latin typeface="Consolas" charset="0"/>
                <a:ea typeface="Consolas" charset="0"/>
                <a:cs typeface="Consolas" charset="0"/>
              </a:rPr>
              <a:t>{</a:t>
            </a:r>
            <a:endParaRPr lang="en-US" sz="1000" dirty="0">
              <a:solidFill>
                <a:srgbClr val="000000"/>
              </a:solidFill>
              <a:latin typeface="Consolas" charset="0"/>
              <a:ea typeface="Consolas" charset="0"/>
              <a:cs typeface="Consolas" charset="0"/>
            </a:endParaRPr>
          </a:p>
          <a:p>
            <a:r>
              <a:rPr lang="en-US" sz="1000" dirty="0">
                <a:solidFill>
                  <a:srgbClr val="006FE0"/>
                </a:solidFill>
                <a:latin typeface="Consolas" charset="0"/>
                <a:ea typeface="Consolas" charset="0"/>
                <a:cs typeface="Consolas" charset="0"/>
              </a:rPr>
              <a:t>  </a:t>
            </a:r>
            <a:r>
              <a:rPr lang="en-US" sz="1000" b="1" dirty="0" err="1">
                <a:solidFill>
                  <a:srgbClr val="800080"/>
                </a:solidFill>
                <a:latin typeface="Consolas" charset="0"/>
                <a:ea typeface="Consolas" charset="0"/>
                <a:cs typeface="Consolas" charset="0"/>
              </a:rPr>
              <a:t>var</a:t>
            </a:r>
            <a:r>
              <a:rPr lang="en-US" sz="1000" dirty="0">
                <a:solidFill>
                  <a:srgbClr val="006FE0"/>
                </a:solidFill>
                <a:latin typeface="Consolas" charset="0"/>
                <a:ea typeface="Consolas" charset="0"/>
                <a:cs typeface="Consolas" charset="0"/>
              </a:rPr>
              <a:t> </a:t>
            </a:r>
            <a:r>
              <a:rPr lang="en-US" sz="1000" dirty="0">
                <a:solidFill>
                  <a:srgbClr val="002D7A"/>
                </a:solidFill>
                <a:latin typeface="Consolas" charset="0"/>
                <a:ea typeface="Consolas" charset="0"/>
                <a:cs typeface="Consolas" charset="0"/>
              </a:rPr>
              <a:t>quote</a:t>
            </a:r>
            <a:r>
              <a:rPr lang="en-US" sz="1000" dirty="0">
                <a:solidFill>
                  <a:srgbClr val="006FE0"/>
                </a:solidFill>
                <a:latin typeface="Consolas" charset="0"/>
                <a:ea typeface="Consolas" charset="0"/>
                <a:cs typeface="Consolas" charset="0"/>
              </a:rPr>
              <a:t> = </a:t>
            </a:r>
            <a:r>
              <a:rPr lang="en-US" sz="1000" dirty="0">
                <a:solidFill>
                  <a:srgbClr val="008080"/>
                </a:solidFill>
                <a:latin typeface="Consolas" charset="0"/>
                <a:ea typeface="Consolas" charset="0"/>
                <a:cs typeface="Consolas" charset="0"/>
              </a:rPr>
              <a:t>await </a:t>
            </a:r>
            <a:r>
              <a:rPr lang="en-US" sz="1000" dirty="0" err="1">
                <a:solidFill>
                  <a:srgbClr val="008080"/>
                </a:solidFill>
                <a:latin typeface="Consolas" charset="0"/>
                <a:ea typeface="Consolas" charset="0"/>
                <a:cs typeface="Consolas" charset="0"/>
              </a:rPr>
              <a:t>getQuote</a:t>
            </a:r>
            <a:r>
              <a:rPr lang="en-US" sz="1000" dirty="0">
                <a:solidFill>
                  <a:srgbClr val="333333"/>
                </a:solidFill>
                <a:latin typeface="Consolas" charset="0"/>
                <a:ea typeface="Consolas" charset="0"/>
                <a:cs typeface="Consolas" charset="0"/>
              </a:rPr>
              <a:t>();</a:t>
            </a:r>
            <a:endParaRPr lang="en-US" sz="1000" dirty="0">
              <a:solidFill>
                <a:srgbClr val="000000"/>
              </a:solidFill>
              <a:latin typeface="Consolas" charset="0"/>
              <a:ea typeface="Consolas" charset="0"/>
              <a:cs typeface="Consolas" charset="0"/>
            </a:endParaRPr>
          </a:p>
          <a:p>
            <a:r>
              <a:rPr lang="en-US" sz="1000" dirty="0">
                <a:solidFill>
                  <a:srgbClr val="006FE0"/>
                </a:solidFill>
                <a:latin typeface="Consolas" charset="0"/>
                <a:ea typeface="Consolas" charset="0"/>
                <a:cs typeface="Consolas" charset="0"/>
              </a:rPr>
              <a:t>  </a:t>
            </a:r>
            <a:r>
              <a:rPr lang="en-US" sz="1000" dirty="0" err="1">
                <a:solidFill>
                  <a:srgbClr val="002D7A"/>
                </a:solidFill>
                <a:latin typeface="Consolas" charset="0"/>
                <a:ea typeface="Consolas" charset="0"/>
                <a:cs typeface="Consolas" charset="0"/>
              </a:rPr>
              <a:t>console</a:t>
            </a:r>
            <a:r>
              <a:rPr lang="en-US" sz="1000" dirty="0" err="1">
                <a:solidFill>
                  <a:srgbClr val="333333"/>
                </a:solidFill>
                <a:latin typeface="Consolas" charset="0"/>
                <a:ea typeface="Consolas" charset="0"/>
                <a:cs typeface="Consolas" charset="0"/>
              </a:rPr>
              <a:t>.</a:t>
            </a:r>
            <a:r>
              <a:rPr lang="en-US" sz="1000" dirty="0" err="1">
                <a:solidFill>
                  <a:srgbClr val="008080"/>
                </a:solidFill>
                <a:latin typeface="Consolas" charset="0"/>
                <a:ea typeface="Consolas" charset="0"/>
                <a:cs typeface="Consolas" charset="0"/>
              </a:rPr>
              <a:t>log</a:t>
            </a:r>
            <a:r>
              <a:rPr lang="en-US" sz="1000" dirty="0">
                <a:solidFill>
                  <a:srgbClr val="333333"/>
                </a:solidFill>
                <a:latin typeface="Consolas" charset="0"/>
                <a:ea typeface="Consolas" charset="0"/>
                <a:cs typeface="Consolas" charset="0"/>
              </a:rPr>
              <a:t>(</a:t>
            </a:r>
            <a:r>
              <a:rPr lang="en-US" sz="1000" dirty="0">
                <a:solidFill>
                  <a:srgbClr val="002D7A"/>
                </a:solidFill>
                <a:latin typeface="Consolas" charset="0"/>
                <a:ea typeface="Consolas" charset="0"/>
                <a:cs typeface="Consolas" charset="0"/>
              </a:rPr>
              <a:t>quote</a:t>
            </a:r>
            <a:r>
              <a:rPr lang="en-US" sz="1000" dirty="0">
                <a:solidFill>
                  <a:srgbClr val="333333"/>
                </a:solidFill>
                <a:latin typeface="Consolas" charset="0"/>
                <a:ea typeface="Consolas" charset="0"/>
                <a:cs typeface="Consolas" charset="0"/>
              </a:rPr>
              <a:t>);</a:t>
            </a:r>
            <a:endParaRPr lang="en-US" sz="1000" dirty="0">
              <a:solidFill>
                <a:srgbClr val="000000"/>
              </a:solidFill>
              <a:latin typeface="Consolas" charset="0"/>
              <a:ea typeface="Consolas" charset="0"/>
              <a:cs typeface="Consolas" charset="0"/>
            </a:endParaRPr>
          </a:p>
          <a:p>
            <a:r>
              <a:rPr lang="en-US" sz="1000" dirty="0">
                <a:solidFill>
                  <a:srgbClr val="333333"/>
                </a:solidFill>
                <a:latin typeface="Consolas" charset="0"/>
                <a:ea typeface="Consolas" charset="0"/>
                <a:cs typeface="Consolas" charset="0"/>
              </a:rPr>
              <a:t>}</a:t>
            </a:r>
            <a:endParaRPr lang="en-US" sz="1000" dirty="0">
              <a:solidFill>
                <a:srgbClr val="000000"/>
              </a:solidFill>
              <a:latin typeface="Consolas" charset="0"/>
              <a:ea typeface="Consolas" charset="0"/>
              <a:cs typeface="Consolas" charset="0"/>
            </a:endParaRPr>
          </a:p>
          <a:p>
            <a:r>
              <a:rPr lang="en-US" sz="1000" dirty="0">
                <a:solidFill>
                  <a:srgbClr val="000000"/>
                </a:solidFill>
                <a:latin typeface="Consolas" charset="0"/>
                <a:ea typeface="Consolas" charset="0"/>
                <a:cs typeface="Consolas" charset="0"/>
              </a:rPr>
              <a:t> </a:t>
            </a:r>
          </a:p>
          <a:p>
            <a:r>
              <a:rPr lang="en-US" sz="1000" dirty="0">
                <a:solidFill>
                  <a:srgbClr val="008080"/>
                </a:solidFill>
                <a:latin typeface="Consolas" charset="0"/>
                <a:ea typeface="Consolas" charset="0"/>
                <a:cs typeface="Consolas" charset="0"/>
              </a:rPr>
              <a:t>main</a:t>
            </a:r>
            <a:r>
              <a:rPr lang="en-US" sz="1000" dirty="0">
                <a:solidFill>
                  <a:srgbClr val="333333"/>
                </a:solidFill>
                <a:latin typeface="Consolas" charset="0"/>
                <a:ea typeface="Consolas" charset="0"/>
                <a:cs typeface="Consolas" charset="0"/>
              </a:rPr>
              <a:t>();</a:t>
            </a:r>
            <a:endParaRPr lang="en-US" sz="1000" dirty="0">
              <a:solidFill>
                <a:srgbClr val="000000"/>
              </a:solidFill>
              <a:latin typeface="Consolas" charset="0"/>
              <a:ea typeface="Consolas" charset="0"/>
              <a:cs typeface="Consolas" charset="0"/>
            </a:endParaRPr>
          </a:p>
          <a:p>
            <a:r>
              <a:rPr lang="en-US" sz="1000" dirty="0" err="1">
                <a:solidFill>
                  <a:srgbClr val="002D7A"/>
                </a:solidFill>
                <a:latin typeface="Consolas" charset="0"/>
                <a:ea typeface="Consolas" charset="0"/>
                <a:cs typeface="Consolas" charset="0"/>
              </a:rPr>
              <a:t>console</a:t>
            </a:r>
            <a:r>
              <a:rPr lang="en-US" sz="1000" dirty="0" err="1">
                <a:solidFill>
                  <a:srgbClr val="333333"/>
                </a:solidFill>
                <a:latin typeface="Consolas" charset="0"/>
                <a:ea typeface="Consolas" charset="0"/>
                <a:cs typeface="Consolas" charset="0"/>
              </a:rPr>
              <a:t>.</a:t>
            </a:r>
            <a:r>
              <a:rPr lang="en-US" sz="1000" dirty="0" err="1">
                <a:solidFill>
                  <a:srgbClr val="008080"/>
                </a:solidFill>
                <a:latin typeface="Consolas" charset="0"/>
                <a:ea typeface="Consolas" charset="0"/>
                <a:cs typeface="Consolas" charset="0"/>
              </a:rPr>
              <a:t>log</a:t>
            </a:r>
            <a:r>
              <a:rPr lang="en-US" sz="1000" dirty="0">
                <a:solidFill>
                  <a:srgbClr val="333333"/>
                </a:solidFill>
                <a:latin typeface="Consolas" charset="0"/>
                <a:ea typeface="Consolas" charset="0"/>
                <a:cs typeface="Consolas" charset="0"/>
              </a:rPr>
              <a:t>(</a:t>
            </a:r>
            <a:r>
              <a:rPr lang="en-US" sz="1000" dirty="0">
                <a:solidFill>
                  <a:srgbClr val="DD1144"/>
                </a:solidFill>
                <a:latin typeface="Consolas" charset="0"/>
                <a:ea typeface="Consolas" charset="0"/>
                <a:cs typeface="Consolas" charset="0"/>
              </a:rPr>
              <a:t>'Ron once said</a:t>
            </a:r>
            <a:r>
              <a:rPr lang="en-US" sz="1000" dirty="0" smtClean="0">
                <a:solidFill>
                  <a:srgbClr val="DD1144"/>
                </a:solidFill>
                <a:latin typeface="Consolas" charset="0"/>
                <a:ea typeface="Consolas" charset="0"/>
                <a:cs typeface="Consolas" charset="0"/>
              </a:rPr>
              <a:t>,'</a:t>
            </a:r>
            <a:r>
              <a:rPr lang="en-US" sz="1000" dirty="0" smtClean="0">
                <a:solidFill>
                  <a:srgbClr val="333333"/>
                </a:solidFill>
                <a:latin typeface="Consolas" charset="0"/>
                <a:ea typeface="Consolas" charset="0"/>
                <a:cs typeface="Consolas" charset="0"/>
              </a:rPr>
              <a:t>);</a:t>
            </a:r>
            <a:endParaRPr lang="en-US" sz="1000" dirty="0">
              <a:solidFill>
                <a:srgbClr val="000000"/>
              </a:solidFill>
              <a:latin typeface="Consolas" charset="0"/>
              <a:ea typeface="Consolas" charset="0"/>
              <a:cs typeface="Consolas" charset="0"/>
            </a:endParaRPr>
          </a:p>
        </p:txBody>
      </p:sp>
      <p:sp>
        <p:nvSpPr>
          <p:cNvPr id="6" name="TextBox 5"/>
          <p:cNvSpPr txBox="1"/>
          <p:nvPr/>
        </p:nvSpPr>
        <p:spPr>
          <a:xfrm>
            <a:off x="1027234" y="3910500"/>
            <a:ext cx="3993401" cy="7078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000" dirty="0">
                <a:solidFill>
                  <a:srgbClr val="333333"/>
                </a:solidFill>
                <a:latin typeface="Consolas" charset="0"/>
                <a:ea typeface="Consolas" charset="0"/>
                <a:cs typeface="Consolas" charset="0"/>
              </a:rPr>
              <a:t>.</a:t>
            </a:r>
            <a:r>
              <a:rPr lang="en-US" sz="1000" dirty="0">
                <a:solidFill>
                  <a:srgbClr val="006FE0"/>
                </a:solidFill>
                <a:latin typeface="Consolas" charset="0"/>
                <a:ea typeface="Consolas" charset="0"/>
                <a:cs typeface="Consolas" charset="0"/>
              </a:rPr>
              <a:t>/</a:t>
            </a:r>
            <a:r>
              <a:rPr lang="en-US" sz="1000" dirty="0" err="1">
                <a:solidFill>
                  <a:srgbClr val="002D7A"/>
                </a:solidFill>
                <a:latin typeface="Consolas" charset="0"/>
                <a:ea typeface="Consolas" charset="0"/>
                <a:cs typeface="Consolas" charset="0"/>
              </a:rPr>
              <a:t>node_modules</a:t>
            </a:r>
            <a:r>
              <a:rPr lang="en-US" sz="1000" dirty="0">
                <a:solidFill>
                  <a:srgbClr val="006FE0"/>
                </a:solidFill>
                <a:latin typeface="Consolas" charset="0"/>
                <a:ea typeface="Consolas" charset="0"/>
                <a:cs typeface="Consolas" charset="0"/>
              </a:rPr>
              <a:t>/</a:t>
            </a:r>
            <a:r>
              <a:rPr lang="en-US" sz="1000" dirty="0">
                <a:solidFill>
                  <a:srgbClr val="008080"/>
                </a:solidFill>
                <a:latin typeface="Consolas" charset="0"/>
                <a:ea typeface="Consolas" charset="0"/>
                <a:cs typeface="Consolas" charset="0"/>
              </a:rPr>
              <a:t>.bin</a:t>
            </a:r>
            <a:r>
              <a:rPr lang="en-US" sz="1000" dirty="0">
                <a:solidFill>
                  <a:srgbClr val="006FE0"/>
                </a:solidFill>
                <a:latin typeface="Consolas" charset="0"/>
                <a:ea typeface="Consolas" charset="0"/>
                <a:cs typeface="Consolas" charset="0"/>
              </a:rPr>
              <a:t>/</a:t>
            </a:r>
            <a:r>
              <a:rPr lang="en-US" sz="1000" dirty="0">
                <a:solidFill>
                  <a:srgbClr val="002D7A"/>
                </a:solidFill>
                <a:latin typeface="Consolas" charset="0"/>
                <a:ea typeface="Consolas" charset="0"/>
                <a:cs typeface="Consolas" charset="0"/>
              </a:rPr>
              <a:t>babel</a:t>
            </a:r>
            <a:r>
              <a:rPr lang="en-US" sz="1000" dirty="0">
                <a:solidFill>
                  <a:srgbClr val="006FE0"/>
                </a:solidFill>
                <a:latin typeface="Consolas" charset="0"/>
                <a:ea typeface="Consolas" charset="0"/>
                <a:cs typeface="Consolas" charset="0"/>
              </a:rPr>
              <a:t>-</a:t>
            </a:r>
            <a:r>
              <a:rPr lang="en-US" sz="1000" dirty="0">
                <a:solidFill>
                  <a:srgbClr val="008080"/>
                </a:solidFill>
                <a:latin typeface="Consolas" charset="0"/>
                <a:ea typeface="Consolas" charset="0"/>
                <a:cs typeface="Consolas" charset="0"/>
              </a:rPr>
              <a:t>node </a:t>
            </a:r>
            <a:r>
              <a:rPr lang="en-US" sz="1000" dirty="0" err="1">
                <a:solidFill>
                  <a:srgbClr val="002D7A"/>
                </a:solidFill>
                <a:latin typeface="Consolas" charset="0"/>
                <a:ea typeface="Consolas" charset="0"/>
                <a:cs typeface="Consolas" charset="0"/>
              </a:rPr>
              <a:t>app</a:t>
            </a:r>
            <a:r>
              <a:rPr lang="en-US" sz="1000" dirty="0" err="1">
                <a:solidFill>
                  <a:srgbClr val="008080"/>
                </a:solidFill>
                <a:latin typeface="Consolas" charset="0"/>
                <a:ea typeface="Consolas" charset="0"/>
                <a:cs typeface="Consolas" charset="0"/>
              </a:rPr>
              <a:t>.js</a:t>
            </a:r>
            <a:endParaRPr lang="en-US" sz="1000" dirty="0">
              <a:solidFill>
                <a:srgbClr val="000000"/>
              </a:solidFill>
              <a:latin typeface="Consolas" charset="0"/>
              <a:ea typeface="Consolas" charset="0"/>
              <a:cs typeface="Consolas" charset="0"/>
            </a:endParaRPr>
          </a:p>
          <a:p>
            <a:r>
              <a:rPr lang="en-US" sz="1000" dirty="0">
                <a:solidFill>
                  <a:srgbClr val="000000"/>
                </a:solidFill>
                <a:latin typeface="Consolas" charset="0"/>
                <a:ea typeface="Consolas" charset="0"/>
                <a:cs typeface="Consolas" charset="0"/>
              </a:rPr>
              <a:t> </a:t>
            </a:r>
          </a:p>
          <a:p>
            <a:r>
              <a:rPr lang="en-US" sz="1000" dirty="0">
                <a:solidFill>
                  <a:srgbClr val="006FE0"/>
                </a:solidFill>
                <a:latin typeface="Consolas" charset="0"/>
                <a:ea typeface="Consolas" charset="0"/>
                <a:cs typeface="Consolas" charset="0"/>
              </a:rPr>
              <a:t>// </a:t>
            </a:r>
            <a:r>
              <a:rPr lang="en-US" sz="1000" dirty="0">
                <a:solidFill>
                  <a:srgbClr val="008080"/>
                </a:solidFill>
                <a:latin typeface="Consolas" charset="0"/>
                <a:ea typeface="Consolas" charset="0"/>
                <a:cs typeface="Consolas" charset="0"/>
              </a:rPr>
              <a:t>Ron once </a:t>
            </a:r>
            <a:r>
              <a:rPr lang="en-US" sz="1000" dirty="0">
                <a:solidFill>
                  <a:srgbClr val="002D7A"/>
                </a:solidFill>
                <a:latin typeface="Consolas" charset="0"/>
                <a:ea typeface="Consolas" charset="0"/>
                <a:cs typeface="Consolas" charset="0"/>
              </a:rPr>
              <a:t>said</a:t>
            </a:r>
            <a:r>
              <a:rPr lang="en-US" sz="1000" dirty="0">
                <a:solidFill>
                  <a:srgbClr val="333333"/>
                </a:solidFill>
                <a:latin typeface="Consolas" charset="0"/>
                <a:ea typeface="Consolas" charset="0"/>
                <a:cs typeface="Consolas" charset="0"/>
              </a:rPr>
              <a:t>,</a:t>
            </a:r>
            <a:endParaRPr lang="en-US" sz="1000" dirty="0">
              <a:solidFill>
                <a:srgbClr val="000000"/>
              </a:solidFill>
              <a:latin typeface="Consolas" charset="0"/>
              <a:ea typeface="Consolas" charset="0"/>
              <a:cs typeface="Consolas" charset="0"/>
            </a:endParaRPr>
          </a:p>
          <a:p>
            <a:r>
              <a:rPr lang="en-US" sz="1000" dirty="0">
                <a:solidFill>
                  <a:srgbClr val="006FE0"/>
                </a:solidFill>
                <a:latin typeface="Consolas" charset="0"/>
                <a:ea typeface="Consolas" charset="0"/>
                <a:cs typeface="Consolas" charset="0"/>
              </a:rPr>
              <a:t>// </a:t>
            </a:r>
            <a:r>
              <a:rPr lang="en-US" sz="1000" dirty="0">
                <a:solidFill>
                  <a:srgbClr val="333333"/>
                </a:solidFill>
                <a:latin typeface="Consolas" charset="0"/>
                <a:ea typeface="Consolas" charset="0"/>
                <a:cs typeface="Consolas" charset="0"/>
              </a:rPr>
              <a:t>{</a:t>
            </a:r>
            <a:r>
              <a:rPr lang="en-US" sz="1000" dirty="0">
                <a:solidFill>
                  <a:srgbClr val="DD1144"/>
                </a:solidFill>
                <a:latin typeface="Consolas" charset="0"/>
                <a:ea typeface="Consolas" charset="0"/>
                <a:cs typeface="Consolas" charset="0"/>
              </a:rPr>
              <a:t>"</a:t>
            </a:r>
            <a:r>
              <a:rPr lang="en-US" sz="1000" dirty="0" err="1">
                <a:solidFill>
                  <a:srgbClr val="DD1144"/>
                </a:solidFill>
                <a:latin typeface="Consolas" charset="0"/>
                <a:ea typeface="Consolas" charset="0"/>
                <a:cs typeface="Consolas" charset="0"/>
              </a:rPr>
              <a:t>quote"</a:t>
            </a:r>
            <a:r>
              <a:rPr lang="en-US" sz="1000" dirty="0" err="1">
                <a:solidFill>
                  <a:srgbClr val="006FE0"/>
                </a:solidFill>
                <a:latin typeface="Consolas" charset="0"/>
                <a:ea typeface="Consolas" charset="0"/>
                <a:cs typeface="Consolas" charset="0"/>
              </a:rPr>
              <a:t>:</a:t>
            </a:r>
            <a:r>
              <a:rPr lang="en-US" sz="1000" dirty="0" err="1">
                <a:solidFill>
                  <a:srgbClr val="DD1144"/>
                </a:solidFill>
                <a:latin typeface="Consolas" charset="0"/>
                <a:ea typeface="Consolas" charset="0"/>
                <a:cs typeface="Consolas" charset="0"/>
              </a:rPr>
              <a:t>"Breakfast</a:t>
            </a:r>
            <a:r>
              <a:rPr lang="en-US" sz="1000" dirty="0">
                <a:solidFill>
                  <a:srgbClr val="DD1144"/>
                </a:solidFill>
                <a:latin typeface="Consolas" charset="0"/>
                <a:ea typeface="Consolas" charset="0"/>
                <a:cs typeface="Consolas" charset="0"/>
              </a:rPr>
              <a:t> food can serve many purposes</a:t>
            </a:r>
            <a:r>
              <a:rPr lang="en-US" sz="1000" dirty="0" smtClean="0">
                <a:solidFill>
                  <a:srgbClr val="DD1144"/>
                </a:solidFill>
                <a:latin typeface="Consolas" charset="0"/>
                <a:ea typeface="Consolas" charset="0"/>
                <a:cs typeface="Consolas" charset="0"/>
              </a:rPr>
              <a:t>."</a:t>
            </a:r>
            <a:r>
              <a:rPr lang="en-US" sz="1000" dirty="0" smtClean="0">
                <a:solidFill>
                  <a:srgbClr val="333333"/>
                </a:solidFill>
                <a:latin typeface="Consolas" charset="0"/>
                <a:ea typeface="Consolas" charset="0"/>
                <a:cs typeface="Consolas" charset="0"/>
              </a:rPr>
              <a:t>}</a:t>
            </a:r>
            <a:endParaRPr lang="en-US" sz="1000" dirty="0">
              <a:solidFill>
                <a:srgbClr val="000000"/>
              </a:solidFill>
              <a:latin typeface="Consolas" charset="0"/>
              <a:ea typeface="Consolas" charset="0"/>
              <a:cs typeface="Consolas" charset="0"/>
            </a:endParaRPr>
          </a:p>
        </p:txBody>
      </p:sp>
    </p:spTree>
    <p:extLst>
      <p:ext uri="{BB962C8B-B14F-4D97-AF65-F5344CB8AC3E}">
        <p14:creationId xmlns:p14="http://schemas.microsoft.com/office/powerpoint/2010/main" val="3413117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Technical implementation</a:t>
            </a:r>
            <a:endParaRPr lang="en-US" dirty="0"/>
          </a:p>
        </p:txBody>
      </p:sp>
      <p:sp>
        <p:nvSpPr>
          <p:cNvPr id="499718" name="Rectangle 6"/>
          <p:cNvSpPr>
            <a:spLocks noGrp="1" noChangeArrowheads="1"/>
          </p:cNvSpPr>
          <p:nvPr>
            <p:ph type="title"/>
          </p:nvPr>
        </p:nvSpPr>
        <p:spPr/>
        <p:txBody>
          <a:bodyPr/>
          <a:lstStyle/>
          <a:p>
            <a:r>
              <a:rPr lang="en-US" dirty="0" smtClean="0"/>
              <a:t>Node.js</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6</a:t>
            </a:fld>
            <a:endParaRPr lang="en-US" dirty="0"/>
          </a:p>
        </p:txBody>
      </p:sp>
      <p:sp>
        <p:nvSpPr>
          <p:cNvPr id="12" name="Rectangle 7"/>
          <p:cNvSpPr txBox="1">
            <a:spLocks noChangeArrowheads="1"/>
          </p:cNvSpPr>
          <p:nvPr/>
        </p:nvSpPr>
        <p:spPr bwMode="auto">
          <a:xfrm>
            <a:off x="444500" y="1498932"/>
            <a:ext cx="3908839"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600" kern="0" dirty="0" smtClean="0"/>
              <a:t>Heap</a:t>
            </a:r>
          </a:p>
          <a:p>
            <a:r>
              <a:rPr lang="en-US" sz="1600" kern="0" dirty="0" smtClean="0"/>
              <a:t>Stack</a:t>
            </a:r>
            <a:endParaRPr lang="en-US" sz="1200" kern="0" dirty="0" smtClean="0">
              <a:solidFill>
                <a:schemeClr val="accent1"/>
              </a:solidFill>
            </a:endParaRPr>
          </a:p>
          <a:p>
            <a:r>
              <a:rPr lang="en-US" sz="1600" kern="0" dirty="0"/>
              <a:t>Queue</a:t>
            </a:r>
          </a:p>
          <a:p>
            <a:pPr lvl="1"/>
            <a:r>
              <a:rPr lang="en-US" sz="1200" kern="0" dirty="0">
                <a:solidFill>
                  <a:schemeClr val="accent1"/>
                </a:solidFill>
              </a:rPr>
              <a:t>Gets added to stack when the stack is empty</a:t>
            </a:r>
          </a:p>
          <a:p>
            <a:pPr lvl="1"/>
            <a:endParaRPr lang="en-US" sz="1200" kern="0" dirty="0">
              <a:solidFill>
                <a:schemeClr val="accent1"/>
              </a:solidFill>
            </a:endParaRPr>
          </a:p>
          <a:p>
            <a:pPr lvl="1"/>
            <a:endParaRPr lang="en-US" sz="1200" kern="0" dirty="0" smtClean="0">
              <a:solidFill>
                <a:schemeClr val="accent1"/>
              </a:solidFill>
            </a:endParaRPr>
          </a:p>
          <a:p>
            <a:pPr lvl="1"/>
            <a:endParaRPr lang="en-US" sz="1200" kern="0" dirty="0" smtClean="0">
              <a:solidFill>
                <a:schemeClr val="accent1"/>
              </a:solidFill>
            </a:endParaRPr>
          </a:p>
        </p:txBody>
      </p:sp>
      <p:pic>
        <p:nvPicPr>
          <p:cNvPr id="1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612161" y="1548184"/>
            <a:ext cx="3617439" cy="3395662"/>
          </a:xfrm>
          <a:prstGeom prst="rect">
            <a:avLst/>
          </a:prstGeom>
          <a:noFill/>
          <a:ln w="9525">
            <a:noFill/>
            <a:miter lim="800000"/>
            <a:headEnd/>
            <a:tailEnd/>
          </a:ln>
        </p:spPr>
      </p:pic>
      <p:sp>
        <p:nvSpPr>
          <p:cNvPr id="5" name="Content Placeholder 4"/>
          <p:cNvSpPr>
            <a:spLocks noGrp="1"/>
          </p:cNvSpPr>
          <p:nvPr>
            <p:ph idx="1"/>
          </p:nvPr>
        </p:nvSpPr>
        <p:spPr>
          <a:xfrm>
            <a:off x="-1161144" y="2329542"/>
            <a:ext cx="2191657" cy="803531"/>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 </a:t>
            </a:r>
          </a:p>
        </p:txBody>
      </p:sp>
    </p:spTree>
    <p:extLst>
      <p:ext uri="{BB962C8B-B14F-4D97-AF65-F5344CB8AC3E}">
        <p14:creationId xmlns:p14="http://schemas.microsoft.com/office/powerpoint/2010/main" val="4123119344"/>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60</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184590" y="109576"/>
            <a:ext cx="8784279" cy="1446550"/>
          </a:xfrm>
          <a:prstGeom prst="rect">
            <a:avLst/>
          </a:prstGeom>
          <a:noFill/>
        </p:spPr>
        <p:txBody>
          <a:bodyPr wrap="square" rtlCol="0">
            <a:spAutoFit/>
          </a:bodyPr>
          <a:lstStyle/>
          <a:p>
            <a:pPr algn="ctr"/>
            <a:r>
              <a:rPr lang="en-US" sz="1400" dirty="0" smtClean="0">
                <a:latin typeface="Adobe Gothic Std B" panose="020B0800000000000000" pitchFamily="34" charset="-128"/>
                <a:ea typeface="Adobe Gothic Std B" panose="020B0800000000000000" pitchFamily="34" charset="-128"/>
              </a:rPr>
              <a:t>Until ES7 arrives</a:t>
            </a:r>
            <a:r>
              <a:rPr lang="is-IS" sz="1400" dirty="0" smtClean="0">
                <a:latin typeface="Adobe Gothic Std B" panose="020B0800000000000000" pitchFamily="34" charset="-128"/>
                <a:ea typeface="Adobe Gothic Std B" panose="020B0800000000000000" pitchFamily="34" charset="-128"/>
              </a:rPr>
              <a:t>…</a:t>
            </a:r>
            <a:endParaRPr lang="en-US" sz="1400" dirty="0">
              <a:latin typeface="Adobe Gothic Std B" panose="020B0800000000000000" pitchFamily="34" charset="-128"/>
              <a:ea typeface="Adobe Gothic Std B" panose="020B0800000000000000" pitchFamily="34" charset="-128"/>
            </a:endParaRPr>
          </a:p>
          <a:p>
            <a:pPr algn="ctr"/>
            <a:endParaRPr lang="en-US" sz="1400" dirty="0">
              <a:latin typeface="Adobe Gothic Std B" panose="020B0800000000000000" pitchFamily="34" charset="-128"/>
              <a:ea typeface="Adobe Gothic Std B" panose="020B0800000000000000" pitchFamily="34" charset="-128"/>
              <a:hlinkClick r:id="rId3"/>
            </a:endParaRPr>
          </a:p>
          <a:p>
            <a:endParaRPr lang="en-US" sz="1200" dirty="0" smtClean="0">
              <a:solidFill>
                <a:schemeClr val="tx2">
                  <a:lumMod val="50000"/>
                </a:schemeClr>
              </a:solidFill>
              <a:latin typeface="+mn-lt"/>
            </a:endParaRPr>
          </a:p>
          <a:p>
            <a:r>
              <a:rPr lang="en-US" sz="1200" dirty="0"/>
              <a:t>You can use </a:t>
            </a:r>
            <a:r>
              <a:rPr lang="en-US" sz="1200" dirty="0" err="1"/>
              <a:t>async</a:t>
            </a:r>
            <a:r>
              <a:rPr lang="en-US" sz="1200" dirty="0"/>
              <a:t> functions and other ES6/7 features today using the </a:t>
            </a:r>
            <a:r>
              <a:rPr lang="en-US" sz="1200" dirty="0" smtClean="0"/>
              <a:t>babel </a:t>
            </a:r>
            <a:r>
              <a:rPr lang="en-US" sz="1200" dirty="0" err="1" smtClean="0"/>
              <a:t>transpiler</a:t>
            </a:r>
            <a:r>
              <a:rPr lang="en-US" sz="1200" dirty="0" smtClean="0"/>
              <a:t>. </a:t>
            </a:r>
            <a:r>
              <a:rPr lang="en-US" sz="1200" dirty="0"/>
              <a:t>Also, you can use ES6 generators to create something akin to </a:t>
            </a:r>
            <a:r>
              <a:rPr lang="en-US" sz="1200" dirty="0" err="1"/>
              <a:t>async</a:t>
            </a:r>
            <a:r>
              <a:rPr lang="en-US" sz="1200" dirty="0"/>
              <a:t> functions</a:t>
            </a:r>
            <a:r>
              <a:rPr lang="en-US" sz="1200" dirty="0" smtClean="0"/>
              <a:t>.</a:t>
            </a:r>
            <a:endParaRPr lang="en-US" sz="1200" dirty="0" smtClean="0">
              <a:solidFill>
                <a:schemeClr val="tx2">
                  <a:lumMod val="50000"/>
                </a:schemeClr>
              </a:solidFill>
              <a:latin typeface="+mn-lt"/>
            </a:endParaRPr>
          </a:p>
          <a:p>
            <a:endParaRPr lang="en-US" sz="1200" dirty="0">
              <a:solidFill>
                <a:schemeClr val="tx2">
                  <a:lumMod val="50000"/>
                </a:schemeClr>
              </a:solidFill>
              <a:latin typeface="+mn-lt"/>
            </a:endParaRPr>
          </a:p>
          <a:p>
            <a:endParaRPr lang="en-US" sz="1200" dirty="0" smtClean="0">
              <a:solidFill>
                <a:schemeClr val="tx2">
                  <a:lumMod val="50000"/>
                </a:schemeClr>
              </a:solidFill>
              <a:latin typeface="+mn-lt"/>
            </a:endParaRPr>
          </a:p>
        </p:txBody>
      </p:sp>
      <p:sp>
        <p:nvSpPr>
          <p:cNvPr id="5" name="TextBox 4"/>
          <p:cNvSpPr txBox="1"/>
          <p:nvPr/>
        </p:nvSpPr>
        <p:spPr>
          <a:xfrm>
            <a:off x="2870540" y="1556126"/>
            <a:ext cx="3931730" cy="200054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b="1" dirty="0">
                <a:latin typeface="Consolas" charset="0"/>
                <a:ea typeface="Consolas" charset="0"/>
                <a:cs typeface="Consolas" charset="0"/>
              </a:rPr>
              <a:t>In</a:t>
            </a:r>
            <a:endParaRPr lang="en-US" sz="1200" dirty="0">
              <a:latin typeface="Consolas" charset="0"/>
              <a:ea typeface="Consolas" charset="0"/>
              <a:cs typeface="Consolas" charset="0"/>
            </a:endParaRPr>
          </a:p>
          <a:p>
            <a:r>
              <a:rPr lang="en-US" sz="1000" dirty="0" err="1">
                <a:solidFill>
                  <a:srgbClr val="002060"/>
                </a:solidFill>
                <a:latin typeface="Consolas" charset="0"/>
                <a:ea typeface="Consolas" charset="0"/>
                <a:cs typeface="Consolas" charset="0"/>
              </a:rPr>
              <a:t>async</a:t>
            </a:r>
            <a:r>
              <a:rPr lang="en-US" sz="1000" dirty="0">
                <a:latin typeface="Consolas" charset="0"/>
                <a:ea typeface="Consolas" charset="0"/>
                <a:cs typeface="Consolas" charset="0"/>
              </a:rPr>
              <a:t> </a:t>
            </a:r>
            <a:r>
              <a:rPr lang="en-US" sz="1000" dirty="0">
                <a:solidFill>
                  <a:schemeClr val="accent1">
                    <a:lumMod val="50000"/>
                  </a:schemeClr>
                </a:solidFill>
                <a:latin typeface="Consolas" charset="0"/>
                <a:ea typeface="Consolas" charset="0"/>
                <a:cs typeface="Consolas" charset="0"/>
              </a:rPr>
              <a:t>function</a:t>
            </a:r>
            <a:r>
              <a:rPr lang="en-US" sz="1000" dirty="0">
                <a:latin typeface="Consolas" charset="0"/>
                <a:ea typeface="Consolas" charset="0"/>
                <a:cs typeface="Consolas" charset="0"/>
              </a:rPr>
              <a:t> </a:t>
            </a:r>
            <a:r>
              <a:rPr lang="en-US" sz="1000" dirty="0">
                <a:solidFill>
                  <a:schemeClr val="accent5">
                    <a:lumMod val="50000"/>
                  </a:schemeClr>
                </a:solidFill>
                <a:latin typeface="Consolas" charset="0"/>
                <a:ea typeface="Consolas" charset="0"/>
                <a:cs typeface="Consolas" charset="0"/>
              </a:rPr>
              <a:t>foo</a:t>
            </a:r>
            <a:r>
              <a:rPr lang="en-US" sz="1000" dirty="0">
                <a:latin typeface="Consolas" charset="0"/>
                <a:ea typeface="Consolas" charset="0"/>
                <a:cs typeface="Consolas" charset="0"/>
              </a:rPr>
              <a:t>() { </a:t>
            </a:r>
            <a:endParaRPr lang="en-US" sz="1000" dirty="0" smtClean="0">
              <a:latin typeface="Consolas" charset="0"/>
              <a:ea typeface="Consolas" charset="0"/>
              <a:cs typeface="Consolas" charset="0"/>
            </a:endParaRPr>
          </a:p>
          <a:p>
            <a:r>
              <a:rPr lang="en-US" sz="1000" dirty="0">
                <a:latin typeface="Consolas" charset="0"/>
                <a:ea typeface="Consolas" charset="0"/>
                <a:cs typeface="Consolas" charset="0"/>
              </a:rPr>
              <a:t> </a:t>
            </a:r>
            <a:r>
              <a:rPr lang="en-US" sz="1000" dirty="0" smtClean="0">
                <a:latin typeface="Consolas" charset="0"/>
                <a:ea typeface="Consolas" charset="0"/>
                <a:cs typeface="Consolas" charset="0"/>
              </a:rPr>
              <a:t> </a:t>
            </a:r>
            <a:r>
              <a:rPr lang="en-US" sz="1000" dirty="0" smtClean="0">
                <a:solidFill>
                  <a:srgbClr val="002060"/>
                </a:solidFill>
                <a:latin typeface="Consolas" charset="0"/>
                <a:ea typeface="Consolas" charset="0"/>
                <a:cs typeface="Consolas" charset="0"/>
              </a:rPr>
              <a:t>await </a:t>
            </a:r>
            <a:r>
              <a:rPr lang="en-US" sz="1000" dirty="0">
                <a:solidFill>
                  <a:srgbClr val="002060"/>
                </a:solidFill>
                <a:latin typeface="Consolas" charset="0"/>
                <a:ea typeface="Consolas" charset="0"/>
                <a:cs typeface="Consolas" charset="0"/>
              </a:rPr>
              <a:t>bar</a:t>
            </a:r>
            <a:r>
              <a:rPr lang="en-US" sz="1000" dirty="0">
                <a:latin typeface="Consolas" charset="0"/>
                <a:ea typeface="Consolas" charset="0"/>
                <a:cs typeface="Consolas" charset="0"/>
              </a:rPr>
              <a:t>(); </a:t>
            </a:r>
            <a:endParaRPr lang="en-US" sz="1000" dirty="0" smtClean="0">
              <a:latin typeface="Consolas" charset="0"/>
              <a:ea typeface="Consolas" charset="0"/>
              <a:cs typeface="Consolas" charset="0"/>
            </a:endParaRPr>
          </a:p>
          <a:p>
            <a:r>
              <a:rPr lang="en-US" sz="1000" dirty="0" smtClean="0">
                <a:latin typeface="Consolas" charset="0"/>
                <a:ea typeface="Consolas" charset="0"/>
                <a:cs typeface="Consolas" charset="0"/>
              </a:rPr>
              <a:t>} </a:t>
            </a:r>
          </a:p>
          <a:p>
            <a:endParaRPr lang="en-US" sz="1000" dirty="0">
              <a:latin typeface="Consolas" charset="0"/>
              <a:ea typeface="Consolas" charset="0"/>
              <a:cs typeface="Consolas" charset="0"/>
            </a:endParaRPr>
          </a:p>
          <a:p>
            <a:r>
              <a:rPr lang="en-US" sz="1200" b="1" dirty="0">
                <a:latin typeface="Consolas" charset="0"/>
                <a:ea typeface="Consolas" charset="0"/>
                <a:cs typeface="Consolas" charset="0"/>
              </a:rPr>
              <a:t>Out</a:t>
            </a:r>
            <a:endParaRPr lang="en-US" sz="1200" dirty="0">
              <a:latin typeface="Consolas" charset="0"/>
              <a:ea typeface="Consolas" charset="0"/>
              <a:cs typeface="Consolas" charset="0"/>
            </a:endParaRPr>
          </a:p>
          <a:p>
            <a:r>
              <a:rPr lang="en-US" sz="1000" dirty="0" err="1">
                <a:solidFill>
                  <a:schemeClr val="accent1">
                    <a:lumMod val="50000"/>
                  </a:schemeClr>
                </a:solidFill>
                <a:latin typeface="Consolas" charset="0"/>
                <a:ea typeface="Consolas" charset="0"/>
                <a:cs typeface="Consolas" charset="0"/>
              </a:rPr>
              <a:t>var</a:t>
            </a:r>
            <a:r>
              <a:rPr lang="en-US" sz="1000" dirty="0">
                <a:latin typeface="Consolas" charset="0"/>
                <a:ea typeface="Consolas" charset="0"/>
                <a:cs typeface="Consolas" charset="0"/>
              </a:rPr>
              <a:t> </a:t>
            </a:r>
            <a:r>
              <a:rPr lang="en-US" sz="1000" dirty="0">
                <a:solidFill>
                  <a:srgbClr val="002060"/>
                </a:solidFill>
                <a:latin typeface="Consolas" charset="0"/>
                <a:ea typeface="Consolas" charset="0"/>
                <a:cs typeface="Consolas" charset="0"/>
              </a:rPr>
              <a:t>_</a:t>
            </a:r>
            <a:r>
              <a:rPr lang="en-US" sz="1000" dirty="0" err="1">
                <a:solidFill>
                  <a:srgbClr val="002060"/>
                </a:solidFill>
                <a:latin typeface="Consolas" charset="0"/>
                <a:ea typeface="Consolas" charset="0"/>
                <a:cs typeface="Consolas" charset="0"/>
              </a:rPr>
              <a:t>asyncToGenerator</a:t>
            </a:r>
            <a:r>
              <a:rPr lang="en-US" sz="1000" dirty="0">
                <a:solidFill>
                  <a:srgbClr val="002060"/>
                </a:solidFill>
                <a:latin typeface="Consolas" charset="0"/>
                <a:ea typeface="Consolas" charset="0"/>
                <a:cs typeface="Consolas" charset="0"/>
              </a:rPr>
              <a:t> </a:t>
            </a:r>
            <a:r>
              <a:rPr lang="en-US" sz="1000" dirty="0">
                <a:latin typeface="Consolas" charset="0"/>
                <a:ea typeface="Consolas" charset="0"/>
                <a:cs typeface="Consolas" charset="0"/>
              </a:rPr>
              <a:t>= </a:t>
            </a:r>
            <a:r>
              <a:rPr lang="en-US" sz="1000" dirty="0">
                <a:solidFill>
                  <a:schemeClr val="accent1">
                    <a:lumMod val="50000"/>
                  </a:schemeClr>
                </a:solidFill>
                <a:latin typeface="Consolas" charset="0"/>
                <a:ea typeface="Consolas" charset="0"/>
                <a:cs typeface="Consolas" charset="0"/>
              </a:rPr>
              <a:t>function</a:t>
            </a:r>
            <a:r>
              <a:rPr lang="en-US" sz="1000" dirty="0">
                <a:latin typeface="Consolas" charset="0"/>
                <a:ea typeface="Consolas" charset="0"/>
                <a:cs typeface="Consolas" charset="0"/>
              </a:rPr>
              <a:t> (</a:t>
            </a:r>
            <a:r>
              <a:rPr lang="en-US" sz="1000" dirty="0" err="1">
                <a:solidFill>
                  <a:srgbClr val="002060"/>
                </a:solidFill>
                <a:latin typeface="Consolas" charset="0"/>
                <a:ea typeface="Consolas" charset="0"/>
                <a:cs typeface="Consolas" charset="0"/>
              </a:rPr>
              <a:t>fn</a:t>
            </a:r>
            <a:r>
              <a:rPr lang="en-US" sz="1000" dirty="0">
                <a:latin typeface="Consolas" charset="0"/>
                <a:ea typeface="Consolas" charset="0"/>
                <a:cs typeface="Consolas" charset="0"/>
              </a:rPr>
              <a:t>) { </a:t>
            </a:r>
            <a:endParaRPr lang="en-US" sz="1000" dirty="0" smtClean="0">
              <a:latin typeface="Consolas" charset="0"/>
              <a:ea typeface="Consolas" charset="0"/>
              <a:cs typeface="Consolas" charset="0"/>
            </a:endParaRPr>
          </a:p>
          <a:p>
            <a:r>
              <a:rPr lang="en-US" sz="1000" dirty="0">
                <a:latin typeface="Consolas" charset="0"/>
                <a:ea typeface="Consolas" charset="0"/>
                <a:cs typeface="Consolas" charset="0"/>
              </a:rPr>
              <a:t> </a:t>
            </a:r>
            <a:r>
              <a:rPr lang="en-US" sz="1000" dirty="0" smtClean="0">
                <a:latin typeface="Consolas" charset="0"/>
                <a:ea typeface="Consolas" charset="0"/>
                <a:cs typeface="Consolas" charset="0"/>
              </a:rPr>
              <a:t> ... </a:t>
            </a:r>
          </a:p>
          <a:p>
            <a:r>
              <a:rPr lang="en-US" sz="1000" dirty="0" smtClean="0">
                <a:latin typeface="Consolas" charset="0"/>
                <a:ea typeface="Consolas" charset="0"/>
                <a:cs typeface="Consolas" charset="0"/>
              </a:rPr>
              <a:t>}; </a:t>
            </a:r>
          </a:p>
          <a:p>
            <a:r>
              <a:rPr lang="en-US" sz="1000" dirty="0" err="1" smtClean="0">
                <a:solidFill>
                  <a:schemeClr val="accent1">
                    <a:lumMod val="50000"/>
                  </a:schemeClr>
                </a:solidFill>
                <a:latin typeface="Consolas" charset="0"/>
                <a:ea typeface="Consolas" charset="0"/>
                <a:cs typeface="Consolas" charset="0"/>
              </a:rPr>
              <a:t>var</a:t>
            </a:r>
            <a:r>
              <a:rPr lang="en-US" sz="1000" dirty="0" smtClean="0">
                <a:latin typeface="Consolas" charset="0"/>
                <a:ea typeface="Consolas" charset="0"/>
                <a:cs typeface="Consolas" charset="0"/>
              </a:rPr>
              <a:t> </a:t>
            </a:r>
            <a:r>
              <a:rPr lang="en-US" sz="1000" dirty="0">
                <a:latin typeface="Consolas" charset="0"/>
                <a:ea typeface="Consolas" charset="0"/>
                <a:cs typeface="Consolas" charset="0"/>
              </a:rPr>
              <a:t>foo = </a:t>
            </a:r>
            <a:r>
              <a:rPr lang="en-US" sz="1000" dirty="0">
                <a:solidFill>
                  <a:srgbClr val="002060"/>
                </a:solidFill>
                <a:latin typeface="Consolas" charset="0"/>
                <a:ea typeface="Consolas" charset="0"/>
                <a:cs typeface="Consolas" charset="0"/>
              </a:rPr>
              <a:t>_</a:t>
            </a:r>
            <a:r>
              <a:rPr lang="en-US" sz="1000" dirty="0" err="1">
                <a:solidFill>
                  <a:srgbClr val="002060"/>
                </a:solidFill>
                <a:latin typeface="Consolas" charset="0"/>
                <a:ea typeface="Consolas" charset="0"/>
                <a:cs typeface="Consolas" charset="0"/>
              </a:rPr>
              <a:t>asyncToGenerator</a:t>
            </a:r>
            <a:r>
              <a:rPr lang="en-US" sz="1000" dirty="0">
                <a:latin typeface="Consolas" charset="0"/>
                <a:ea typeface="Consolas" charset="0"/>
                <a:cs typeface="Consolas" charset="0"/>
              </a:rPr>
              <a:t>(</a:t>
            </a:r>
            <a:r>
              <a:rPr lang="en-US" sz="1000" dirty="0">
                <a:solidFill>
                  <a:schemeClr val="accent1">
                    <a:lumMod val="50000"/>
                  </a:schemeClr>
                </a:solidFill>
                <a:latin typeface="Consolas" charset="0"/>
                <a:ea typeface="Consolas" charset="0"/>
                <a:cs typeface="Consolas" charset="0"/>
              </a:rPr>
              <a:t>function</a:t>
            </a:r>
            <a:r>
              <a:rPr lang="en-US" sz="1000" dirty="0">
                <a:solidFill>
                  <a:schemeClr val="accent5">
                    <a:lumMod val="50000"/>
                  </a:schemeClr>
                </a:solidFill>
                <a:latin typeface="Consolas" charset="0"/>
                <a:ea typeface="Consolas" charset="0"/>
                <a:cs typeface="Consolas" charset="0"/>
              </a:rPr>
              <a:t>*</a:t>
            </a:r>
            <a:r>
              <a:rPr lang="en-US" sz="1000" dirty="0">
                <a:latin typeface="Consolas" charset="0"/>
                <a:ea typeface="Consolas" charset="0"/>
                <a:cs typeface="Consolas" charset="0"/>
              </a:rPr>
              <a:t> () { </a:t>
            </a:r>
            <a:endParaRPr lang="en-US" sz="1000" dirty="0" smtClean="0">
              <a:latin typeface="Consolas" charset="0"/>
              <a:ea typeface="Consolas" charset="0"/>
              <a:cs typeface="Consolas" charset="0"/>
            </a:endParaRPr>
          </a:p>
          <a:p>
            <a:r>
              <a:rPr lang="en-US" sz="1000" dirty="0">
                <a:latin typeface="Consolas" charset="0"/>
                <a:ea typeface="Consolas" charset="0"/>
                <a:cs typeface="Consolas" charset="0"/>
              </a:rPr>
              <a:t> </a:t>
            </a:r>
            <a:r>
              <a:rPr lang="en-US" sz="1000" dirty="0" smtClean="0">
                <a:latin typeface="Consolas" charset="0"/>
                <a:ea typeface="Consolas" charset="0"/>
                <a:cs typeface="Consolas" charset="0"/>
              </a:rPr>
              <a:t> </a:t>
            </a:r>
            <a:r>
              <a:rPr lang="en-US" sz="1000" dirty="0" smtClean="0">
                <a:solidFill>
                  <a:schemeClr val="accent1">
                    <a:lumMod val="50000"/>
                  </a:schemeClr>
                </a:solidFill>
                <a:latin typeface="Consolas" charset="0"/>
                <a:ea typeface="Consolas" charset="0"/>
                <a:cs typeface="Consolas" charset="0"/>
              </a:rPr>
              <a:t>yield</a:t>
            </a:r>
            <a:r>
              <a:rPr lang="en-US" sz="1000" dirty="0" smtClean="0">
                <a:latin typeface="Consolas" charset="0"/>
                <a:ea typeface="Consolas" charset="0"/>
                <a:cs typeface="Consolas" charset="0"/>
              </a:rPr>
              <a:t> </a:t>
            </a:r>
            <a:r>
              <a:rPr lang="en-US" sz="1000" dirty="0">
                <a:solidFill>
                  <a:srgbClr val="002060"/>
                </a:solidFill>
                <a:latin typeface="Consolas" charset="0"/>
                <a:ea typeface="Consolas" charset="0"/>
                <a:cs typeface="Consolas" charset="0"/>
              </a:rPr>
              <a:t>bar</a:t>
            </a:r>
            <a:r>
              <a:rPr lang="en-US" sz="1000" dirty="0">
                <a:latin typeface="Consolas" charset="0"/>
                <a:ea typeface="Consolas" charset="0"/>
                <a:cs typeface="Consolas" charset="0"/>
              </a:rPr>
              <a:t>(); </a:t>
            </a:r>
            <a:endParaRPr lang="en-US" sz="1000" dirty="0" smtClean="0">
              <a:latin typeface="Consolas" charset="0"/>
              <a:ea typeface="Consolas" charset="0"/>
              <a:cs typeface="Consolas" charset="0"/>
            </a:endParaRPr>
          </a:p>
          <a:p>
            <a:r>
              <a:rPr lang="en-US" sz="1000" dirty="0" smtClean="0">
                <a:latin typeface="Consolas" charset="0"/>
                <a:ea typeface="Consolas" charset="0"/>
                <a:cs typeface="Consolas" charset="0"/>
              </a:rPr>
              <a:t>});</a:t>
            </a:r>
            <a:endParaRPr lang="en-US" sz="1000" dirty="0">
              <a:latin typeface="Consolas" charset="0"/>
              <a:ea typeface="Consolas" charset="0"/>
              <a:cs typeface="Consolas" charset="0"/>
            </a:endParaRPr>
          </a:p>
        </p:txBody>
      </p:sp>
    </p:spTree>
    <p:extLst>
      <p:ext uri="{BB962C8B-B14F-4D97-AF65-F5344CB8AC3E}">
        <p14:creationId xmlns:p14="http://schemas.microsoft.com/office/powerpoint/2010/main" val="1466403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61</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176841" y="194816"/>
            <a:ext cx="8784279" cy="3847207"/>
          </a:xfrm>
          <a:prstGeom prst="rect">
            <a:avLst/>
          </a:prstGeom>
          <a:noFill/>
        </p:spPr>
        <p:txBody>
          <a:bodyPr wrap="square" rtlCol="0">
            <a:spAutoFit/>
          </a:bodyPr>
          <a:lstStyle/>
          <a:p>
            <a:pPr algn="ctr"/>
            <a:r>
              <a:rPr lang="en-US" sz="1400" dirty="0" smtClean="0">
                <a:solidFill>
                  <a:schemeClr val="accent1"/>
                </a:solidFill>
                <a:latin typeface="Adobe Gothic Std B" panose="020B0800000000000000" pitchFamily="34" charset="-128"/>
                <a:ea typeface="Adobe Gothic Std B" panose="020B0800000000000000" pitchFamily="34" charset="-128"/>
              </a:rPr>
              <a:t>Resources</a:t>
            </a:r>
          </a:p>
          <a:p>
            <a:endParaRPr lang="en-US" sz="1400" dirty="0">
              <a:latin typeface="Adobe Gothic Std B" panose="020B0800000000000000" pitchFamily="34" charset="-128"/>
              <a:ea typeface="Adobe Gothic Std B" panose="020B0800000000000000" pitchFamily="34" charset="-128"/>
              <a:hlinkClick r:id="rId3"/>
            </a:endParaRPr>
          </a:p>
          <a:p>
            <a:r>
              <a:rPr lang="en-US" sz="1400" dirty="0">
                <a:latin typeface="+mj-lt"/>
                <a:ea typeface="Adobe Gothic Std B" panose="020B0800000000000000" pitchFamily="34" charset="-128"/>
                <a:cs typeface="Consolas" panose="020B0609020204030204" pitchFamily="49" charset="0"/>
              </a:rPr>
              <a:t>Event loop – based on: </a:t>
            </a:r>
            <a:r>
              <a:rPr lang="en-US" sz="1200" dirty="0">
                <a:latin typeface="+mj-lt"/>
                <a:ea typeface="Adobe Gothic Std B" panose="020B0800000000000000" pitchFamily="34" charset="-128"/>
                <a:cs typeface="Consolas" panose="020B0609020204030204" pitchFamily="49" charset="0"/>
                <a:hlinkClick r:id="rId4"/>
              </a:rPr>
              <a:t>https://</a:t>
            </a:r>
            <a:r>
              <a:rPr lang="en-US" sz="1200" dirty="0" smtClean="0">
                <a:latin typeface="+mj-lt"/>
                <a:ea typeface="Adobe Gothic Std B" panose="020B0800000000000000" pitchFamily="34" charset="-128"/>
                <a:cs typeface="Consolas" panose="020B0609020204030204" pitchFamily="49" charset="0"/>
                <a:hlinkClick r:id="rId4"/>
              </a:rPr>
              <a:t>www.youtube.com/watch?v=8aGhZQkoFbQ</a:t>
            </a:r>
            <a:endParaRPr lang="en-US" sz="1200" dirty="0" smtClean="0">
              <a:latin typeface="+mj-lt"/>
              <a:ea typeface="Adobe Gothic Std B" panose="020B0800000000000000" pitchFamily="34" charset="-128"/>
              <a:cs typeface="Consolas" panose="020B0609020204030204" pitchFamily="49" charset="0"/>
            </a:endParaRPr>
          </a:p>
          <a:p>
            <a:endParaRPr lang="en-US" sz="1200" dirty="0" smtClean="0">
              <a:latin typeface="+mj-lt"/>
              <a:cs typeface="Consolas" panose="020B0609020204030204" pitchFamily="49" charset="0"/>
              <a:hlinkClick r:id="rId3"/>
            </a:endParaRPr>
          </a:p>
          <a:p>
            <a:r>
              <a:rPr lang="en-US" sz="1400" dirty="0" err="1" smtClean="0">
                <a:latin typeface="+mj-lt"/>
                <a:cs typeface="Consolas" panose="020B0609020204030204" pitchFamily="49" charset="0"/>
              </a:rPr>
              <a:t>process.nextTick</a:t>
            </a:r>
            <a:r>
              <a:rPr lang="en-US" sz="1400" dirty="0" smtClean="0">
                <a:latin typeface="+mj-lt"/>
                <a:cs typeface="Consolas" panose="020B0609020204030204" pitchFamily="49" charset="0"/>
              </a:rPr>
              <a:t> vs </a:t>
            </a:r>
            <a:r>
              <a:rPr lang="en-US" sz="1400" dirty="0" err="1" smtClean="0">
                <a:latin typeface="+mj-lt"/>
                <a:cs typeface="Consolas" panose="020B0609020204030204" pitchFamily="49" charset="0"/>
              </a:rPr>
              <a:t>setImmediate</a:t>
            </a:r>
            <a:r>
              <a:rPr lang="en-US" sz="1400" dirty="0" smtClean="0">
                <a:latin typeface="+mj-lt"/>
                <a:cs typeface="Consolas" panose="020B0609020204030204" pitchFamily="49" charset="0"/>
              </a:rPr>
              <a:t> vs </a:t>
            </a:r>
            <a:r>
              <a:rPr lang="en-US" sz="1400" dirty="0" err="1" smtClean="0">
                <a:latin typeface="+mj-lt"/>
                <a:cs typeface="Consolas" panose="020B0609020204030204" pitchFamily="49" charset="0"/>
              </a:rPr>
              <a:t>setTimeout</a:t>
            </a:r>
            <a:r>
              <a:rPr lang="en-US" sz="1400" dirty="0" smtClean="0">
                <a:latin typeface="+mj-lt"/>
                <a:cs typeface="Consolas" panose="020B0609020204030204" pitchFamily="49" charset="0"/>
              </a:rPr>
              <a:t>: </a:t>
            </a:r>
            <a:r>
              <a:rPr lang="en-US" sz="1200" dirty="0" smtClean="0">
                <a:latin typeface="+mj-lt"/>
                <a:cs typeface="Consolas" panose="020B0609020204030204" pitchFamily="49" charset="0"/>
                <a:hlinkClick r:id="rId3"/>
              </a:rPr>
              <a:t>https://poshworks.wordpress.com/2014/12/26/process-nexttick-vs-setimmediate-vs-settimeout/</a:t>
            </a:r>
            <a:endParaRPr lang="en-US" sz="1200" dirty="0" smtClean="0">
              <a:latin typeface="+mj-lt"/>
              <a:cs typeface="Consolas" panose="020B0609020204030204" pitchFamily="49" charset="0"/>
            </a:endParaRPr>
          </a:p>
          <a:p>
            <a:endParaRPr lang="en-US" sz="1200" dirty="0" smtClean="0">
              <a:solidFill>
                <a:schemeClr val="tx2">
                  <a:lumMod val="50000"/>
                </a:schemeClr>
              </a:solidFill>
              <a:latin typeface="+mj-lt"/>
              <a:cs typeface="Consolas" panose="020B0609020204030204" pitchFamily="49" charset="0"/>
            </a:endParaRPr>
          </a:p>
          <a:p>
            <a:r>
              <a:rPr lang="en-US" sz="1400" dirty="0" smtClean="0">
                <a:latin typeface="+mj-lt"/>
                <a:cs typeface="Consolas" panose="020B0609020204030204" pitchFamily="49" charset="0"/>
              </a:rPr>
              <a:t>The event-loop timers and </a:t>
            </a:r>
            <a:r>
              <a:rPr lang="en-US" sz="1400" dirty="0" err="1" smtClean="0">
                <a:latin typeface="+mj-lt"/>
                <a:cs typeface="Consolas" panose="020B0609020204030204" pitchFamily="49" charset="0"/>
              </a:rPr>
              <a:t>nextTick</a:t>
            </a:r>
            <a:r>
              <a:rPr lang="en-US" sz="1400" dirty="0" smtClean="0">
                <a:latin typeface="+mj-lt"/>
                <a:cs typeface="Consolas" panose="020B0609020204030204" pitchFamily="49" charset="0"/>
              </a:rPr>
              <a:t>: </a:t>
            </a:r>
            <a:r>
              <a:rPr lang="en-US" sz="1200" dirty="0" smtClean="0">
                <a:solidFill>
                  <a:schemeClr val="tx2">
                    <a:lumMod val="50000"/>
                  </a:schemeClr>
                </a:solidFill>
                <a:latin typeface="+mj-lt"/>
                <a:cs typeface="Consolas" panose="020B0609020204030204" pitchFamily="49" charset="0"/>
                <a:hlinkClick r:id="rId5"/>
              </a:rPr>
              <a:t>https://github.com/nodejs/node/blob/master/doc/topics/the-event-loop-timers-and-nexttick.md</a:t>
            </a:r>
            <a:endParaRPr lang="en-US" sz="1200" dirty="0" smtClean="0">
              <a:solidFill>
                <a:schemeClr val="tx2">
                  <a:lumMod val="50000"/>
                </a:schemeClr>
              </a:solidFill>
              <a:latin typeface="+mj-lt"/>
              <a:cs typeface="Consolas" panose="020B0609020204030204" pitchFamily="49" charset="0"/>
            </a:endParaRPr>
          </a:p>
          <a:p>
            <a:endParaRPr lang="en-US" sz="1200" dirty="0">
              <a:solidFill>
                <a:schemeClr val="tx2">
                  <a:lumMod val="50000"/>
                </a:schemeClr>
              </a:solidFill>
              <a:latin typeface="+mj-lt"/>
              <a:cs typeface="Consolas" panose="020B0609020204030204" pitchFamily="49" charset="0"/>
            </a:endParaRPr>
          </a:p>
          <a:p>
            <a:r>
              <a:rPr lang="en-US" sz="1400" dirty="0">
                <a:latin typeface="+mj-lt"/>
                <a:cs typeface="Consolas" panose="020B0609020204030204" pitchFamily="49" charset="0"/>
              </a:rPr>
              <a:t>How promise APIs would look like in </a:t>
            </a:r>
            <a:r>
              <a:rPr lang="en-US" sz="1400" dirty="0" smtClean="0">
                <a:latin typeface="+mj-lt"/>
                <a:cs typeface="Consolas" panose="020B0609020204030204" pitchFamily="49" charset="0"/>
              </a:rPr>
              <a:t>core: </a:t>
            </a:r>
            <a:r>
              <a:rPr lang="en-US" sz="1200" dirty="0">
                <a:latin typeface="+mj-lt"/>
                <a:cs typeface="Consolas" panose="020B0609020204030204" pitchFamily="49" charset="0"/>
                <a:hlinkClick r:id="rId6"/>
              </a:rPr>
              <a:t>https://</a:t>
            </a:r>
            <a:r>
              <a:rPr lang="en-US" sz="1200" dirty="0" smtClean="0">
                <a:latin typeface="+mj-lt"/>
                <a:cs typeface="Consolas" panose="020B0609020204030204" pitchFamily="49" charset="0"/>
                <a:hlinkClick r:id="rId6"/>
              </a:rPr>
              <a:t>github.com/nodejs/promises/issues/16</a:t>
            </a:r>
            <a:endParaRPr lang="en-US" sz="1200" dirty="0" smtClean="0">
              <a:latin typeface="+mj-lt"/>
              <a:cs typeface="Consolas" panose="020B0609020204030204" pitchFamily="49" charset="0"/>
            </a:endParaRPr>
          </a:p>
          <a:p>
            <a:endParaRPr lang="en-US" sz="1200" dirty="0">
              <a:latin typeface="+mj-lt"/>
              <a:cs typeface="Consolas" panose="020B0609020204030204" pitchFamily="49" charset="0"/>
            </a:endParaRPr>
          </a:p>
          <a:p>
            <a:r>
              <a:rPr lang="en-US" sz="1400" dirty="0"/>
              <a:t>We have a problem with promises: </a:t>
            </a:r>
            <a:r>
              <a:rPr lang="en-US" sz="1200" dirty="0">
                <a:hlinkClick r:id="rId7"/>
              </a:rPr>
              <a:t>https://pouchdb.com/2015/05/18/we-have-a-problem-with-promises.html</a:t>
            </a:r>
            <a:endParaRPr lang="en-US" sz="1200" dirty="0"/>
          </a:p>
          <a:p>
            <a:endParaRPr lang="en-US" sz="1200" dirty="0">
              <a:latin typeface="+mj-lt"/>
              <a:cs typeface="Consolas" panose="020B0609020204030204" pitchFamily="49" charset="0"/>
            </a:endParaRPr>
          </a:p>
          <a:p>
            <a:r>
              <a:rPr lang="en-US" sz="1400" dirty="0">
                <a:latin typeface="+mj-lt"/>
                <a:cs typeface="Consolas" panose="020B0609020204030204" pitchFamily="49" charset="0"/>
              </a:rPr>
              <a:t>ES6 generators in </a:t>
            </a:r>
            <a:r>
              <a:rPr lang="en-US" sz="1400" dirty="0" smtClean="0">
                <a:latin typeface="+mj-lt"/>
                <a:cs typeface="Consolas" panose="020B0609020204030204" pitchFamily="49" charset="0"/>
              </a:rPr>
              <a:t>depth: </a:t>
            </a:r>
            <a:r>
              <a:rPr lang="en-US" sz="1200" dirty="0" smtClean="0">
                <a:latin typeface="+mj-lt"/>
                <a:cs typeface="Consolas" panose="020B0609020204030204" pitchFamily="49" charset="0"/>
                <a:hlinkClick r:id="rId8"/>
              </a:rPr>
              <a:t>http</a:t>
            </a:r>
            <a:r>
              <a:rPr lang="en-US" sz="1200" dirty="0">
                <a:latin typeface="+mj-lt"/>
                <a:cs typeface="Consolas" panose="020B0609020204030204" pitchFamily="49" charset="0"/>
                <a:hlinkClick r:id="rId8"/>
              </a:rPr>
              <a:t>://www.2ality.com/2015/03/es6-generators.html</a:t>
            </a:r>
            <a:endParaRPr lang="en-US" sz="1200" dirty="0">
              <a:latin typeface="+mj-lt"/>
              <a:cs typeface="Consolas" panose="020B0609020204030204" pitchFamily="49" charset="0"/>
            </a:endParaRPr>
          </a:p>
          <a:p>
            <a:endParaRPr lang="en-US" sz="1200" dirty="0" smtClean="0">
              <a:solidFill>
                <a:schemeClr val="tx2">
                  <a:lumMod val="50000"/>
                </a:schemeClr>
              </a:solidFill>
              <a:latin typeface="+mn-lt"/>
            </a:endParaRPr>
          </a:p>
          <a:p>
            <a:endParaRPr lang="en-US" sz="1200" dirty="0" smtClean="0">
              <a:solidFill>
                <a:schemeClr val="tx2">
                  <a:lumMod val="50000"/>
                </a:schemeClr>
              </a:solidFill>
              <a:latin typeface="+mn-lt"/>
            </a:endParaRPr>
          </a:p>
          <a:p>
            <a:endParaRPr lang="en-US" sz="1200" dirty="0">
              <a:solidFill>
                <a:schemeClr val="tx2">
                  <a:lumMod val="50000"/>
                </a:schemeClr>
              </a:solidFill>
              <a:latin typeface="+mn-lt"/>
            </a:endParaRPr>
          </a:p>
          <a:p>
            <a:endParaRPr lang="en-US" sz="1200" dirty="0" smtClean="0">
              <a:solidFill>
                <a:schemeClr val="tx2">
                  <a:lumMod val="50000"/>
                </a:schemeClr>
              </a:solidFill>
              <a:latin typeface="+mn-lt"/>
            </a:endParaRPr>
          </a:p>
        </p:txBody>
      </p:sp>
    </p:spTree>
    <p:extLst>
      <p:ext uri="{BB962C8B-B14F-4D97-AF65-F5344CB8AC3E}">
        <p14:creationId xmlns:p14="http://schemas.microsoft.com/office/powerpoint/2010/main" val="1415403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p:txBody>
          <a:bodyPr/>
          <a:lstStyle/>
          <a:p>
            <a:r>
              <a:rPr lang="en-US" smtClean="0"/>
              <a:t>End!</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62</a:t>
            </a:fld>
            <a:endParaRPr lang="en-US" dirty="0"/>
          </a:p>
        </p:txBody>
      </p:sp>
      <p:sp>
        <p:nvSpPr>
          <p:cNvPr id="5" name="Content Placeholder 4"/>
          <p:cNvSpPr>
            <a:spLocks noGrp="1"/>
          </p:cNvSpPr>
          <p:nvPr>
            <p:ph idx="1"/>
          </p:nvPr>
        </p:nvSpPr>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414764893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7" name="Rectangle 7"/>
          <p:cNvSpPr>
            <a:spLocks noGrp="1" noChangeArrowheads="1"/>
          </p:cNvSpPr>
          <p:nvPr>
            <p:ph idx="1"/>
          </p:nvPr>
        </p:nvSpPr>
        <p:spPr/>
        <p:txBody>
          <a:bodyPr/>
          <a:lstStyle/>
          <a:p>
            <a:pPr marL="0" indent="0">
              <a:buNone/>
            </a:pPr>
            <a:r>
              <a:rPr lang="en-US" sz="1800" dirty="0" smtClean="0"/>
              <a:t>- one thread == one call stack == one thing at a time</a:t>
            </a:r>
          </a:p>
          <a:p>
            <a:pPr marL="0" indent="0">
              <a:buNone/>
            </a:pPr>
            <a:endParaRPr lang="en-US" sz="1800" dirty="0"/>
          </a:p>
          <a:p>
            <a:pPr marL="0" indent="0">
              <a:buNone/>
            </a:pPr>
            <a:r>
              <a:rPr lang="en-US" sz="1800" dirty="0" smtClean="0"/>
              <a:t>- everything </a:t>
            </a:r>
            <a:r>
              <a:rPr lang="en-US" sz="1800" dirty="0"/>
              <a:t>runs in parallel except your </a:t>
            </a:r>
            <a:r>
              <a:rPr lang="en-US" sz="1800" dirty="0" smtClean="0"/>
              <a:t>code</a:t>
            </a:r>
          </a:p>
          <a:p>
            <a:pPr marL="0" indent="0">
              <a:buNone/>
            </a:pPr>
            <a:endParaRPr lang="en-US" sz="1800" dirty="0"/>
          </a:p>
          <a:p>
            <a:pPr marL="0" indent="0">
              <a:buNone/>
            </a:pPr>
            <a:r>
              <a:rPr lang="en-US" sz="1800" dirty="0" smtClean="0"/>
              <a:t>- The </a:t>
            </a:r>
            <a:r>
              <a:rPr lang="en-US" sz="1800" dirty="0"/>
              <a:t>C++ threads are the </a:t>
            </a:r>
            <a:r>
              <a:rPr lang="en-US" sz="1800" dirty="0" err="1"/>
              <a:t>libuv</a:t>
            </a:r>
            <a:r>
              <a:rPr lang="en-US" sz="1800" dirty="0"/>
              <a:t> ones which do the asynchronous I/O (disk or network). The main event loop continues to execute after the dispatching the request to thread pool. It can accept more requests as it does not wait or sleep. SQL queries/HTTP requests/file system reads all happen this way</a:t>
            </a:r>
            <a:r>
              <a:rPr lang="en-US" sz="1800" dirty="0" smtClean="0"/>
              <a:t>.</a:t>
            </a:r>
          </a:p>
          <a:p>
            <a:pPr marL="0" indent="0">
              <a:buNone/>
            </a:pPr>
            <a:endParaRPr lang="en-US" sz="1800" dirty="0" smtClean="0"/>
          </a:p>
          <a:p>
            <a:pPr marL="0" indent="0">
              <a:buNone/>
            </a:pPr>
            <a:r>
              <a:rPr lang="en-US" sz="1800" dirty="0" smtClean="0"/>
              <a:t>- What about </a:t>
            </a:r>
            <a:r>
              <a:rPr lang="en-US" sz="1800" i="1" dirty="0" err="1" smtClean="0"/>
              <a:t>child_process</a:t>
            </a:r>
            <a:r>
              <a:rPr lang="en-US" sz="1800" dirty="0" smtClean="0"/>
              <a:t> and </a:t>
            </a:r>
            <a:r>
              <a:rPr lang="en-US" sz="1800" i="1" dirty="0" smtClean="0"/>
              <a:t>cluster</a:t>
            </a:r>
            <a:r>
              <a:rPr lang="en-US" sz="1800" dirty="0" smtClean="0"/>
              <a:t> modules?</a:t>
            </a:r>
          </a:p>
        </p:txBody>
      </p:sp>
      <p:sp>
        <p:nvSpPr>
          <p:cNvPr id="499718" name="Rectangle 6"/>
          <p:cNvSpPr>
            <a:spLocks noGrp="1" noChangeArrowheads="1"/>
          </p:cNvSpPr>
          <p:nvPr>
            <p:ph type="title"/>
          </p:nvPr>
        </p:nvSpPr>
        <p:spPr/>
        <p:txBody>
          <a:bodyPr/>
          <a:lstStyle/>
          <a:p>
            <a:r>
              <a:rPr lang="en-US" dirty="0" smtClean="0"/>
              <a:t>Processing model</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7</a:t>
            </a:fld>
            <a:endParaRPr lang="en-US" dirty="0"/>
          </a:p>
        </p:txBody>
      </p:sp>
    </p:spTree>
    <p:extLst>
      <p:ext uri="{BB962C8B-B14F-4D97-AF65-F5344CB8AC3E}">
        <p14:creationId xmlns:p14="http://schemas.microsoft.com/office/powerpoint/2010/main" val="9237558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7" name="Rectangle 7"/>
          <p:cNvSpPr>
            <a:spLocks noGrp="1" noChangeArrowheads="1"/>
          </p:cNvSpPr>
          <p:nvPr>
            <p:ph idx="1"/>
          </p:nvPr>
        </p:nvSpPr>
        <p:spPr/>
        <p:txBody>
          <a:bodyPr/>
          <a:lstStyle/>
          <a:p>
            <a:pPr marL="0" indent="0">
              <a:buNone/>
            </a:pPr>
            <a:r>
              <a:rPr lang="en-US" sz="1200" dirty="0" smtClean="0">
                <a:solidFill>
                  <a:schemeClr val="accent3">
                    <a:lumMod val="50000"/>
                  </a:schemeClr>
                </a:solidFill>
              </a:rPr>
              <a:t>function</a:t>
            </a:r>
            <a:r>
              <a:rPr lang="en-US" sz="1200" dirty="0" smtClean="0">
                <a:solidFill>
                  <a:schemeClr val="accent3">
                    <a:lumMod val="75000"/>
                  </a:schemeClr>
                </a:solidFill>
              </a:rPr>
              <a:t> </a:t>
            </a:r>
            <a:r>
              <a:rPr lang="en-US" sz="1200" dirty="0" smtClean="0">
                <a:solidFill>
                  <a:schemeClr val="accent1"/>
                </a:solidFill>
              </a:rPr>
              <a:t>multiply</a:t>
            </a:r>
            <a:r>
              <a:rPr lang="en-US" sz="1200" dirty="0" smtClean="0">
                <a:solidFill>
                  <a:schemeClr val="tx1"/>
                </a:solidFill>
              </a:rPr>
              <a:t>(</a:t>
            </a:r>
            <a:r>
              <a:rPr lang="en-US" sz="1200" dirty="0" smtClean="0">
                <a:solidFill>
                  <a:schemeClr val="accent1"/>
                </a:solidFill>
              </a:rPr>
              <a:t>a</a:t>
            </a:r>
            <a:r>
              <a:rPr lang="en-US" sz="1200" dirty="0" smtClean="0">
                <a:solidFill>
                  <a:schemeClr val="tx1"/>
                </a:solidFill>
              </a:rPr>
              <a:t>,</a:t>
            </a:r>
            <a:r>
              <a:rPr lang="en-US" sz="1200" dirty="0" smtClean="0">
                <a:solidFill>
                  <a:schemeClr val="accent1"/>
                </a:solidFill>
              </a:rPr>
              <a:t> b</a:t>
            </a:r>
            <a:r>
              <a:rPr lang="en-US" sz="1200" dirty="0" smtClean="0">
                <a:solidFill>
                  <a:schemeClr val="tx1"/>
                </a:solidFill>
              </a:rPr>
              <a:t>)</a:t>
            </a:r>
            <a:r>
              <a:rPr lang="en-US" sz="1200" dirty="0" smtClean="0">
                <a:solidFill>
                  <a:schemeClr val="accent1"/>
                </a:solidFill>
              </a:rPr>
              <a:t> </a:t>
            </a:r>
            <a:r>
              <a:rPr lang="en-US" sz="1200" dirty="0" smtClean="0">
                <a:solidFill>
                  <a:schemeClr val="tx1"/>
                </a:solidFill>
              </a:rPr>
              <a:t>{</a:t>
            </a:r>
          </a:p>
          <a:p>
            <a:pPr marL="0" indent="0">
              <a:buNone/>
            </a:pPr>
            <a:r>
              <a:rPr lang="en-US" sz="1200" dirty="0" smtClean="0">
                <a:solidFill>
                  <a:schemeClr val="accent3">
                    <a:lumMod val="75000"/>
                  </a:schemeClr>
                </a:solidFill>
              </a:rPr>
              <a:t>  </a:t>
            </a:r>
            <a:r>
              <a:rPr lang="en-US" sz="1200" dirty="0" smtClean="0">
                <a:solidFill>
                  <a:schemeClr val="accent3">
                    <a:lumMod val="50000"/>
                  </a:schemeClr>
                </a:solidFill>
              </a:rPr>
              <a:t>return</a:t>
            </a:r>
            <a:r>
              <a:rPr lang="en-US" sz="1200" dirty="0" smtClean="0">
                <a:solidFill>
                  <a:schemeClr val="tx1"/>
                </a:solidFill>
              </a:rPr>
              <a:t> </a:t>
            </a:r>
            <a:r>
              <a:rPr lang="en-US" sz="1200" dirty="0" smtClean="0">
                <a:solidFill>
                  <a:schemeClr val="accent1"/>
                </a:solidFill>
              </a:rPr>
              <a:t>a * b</a:t>
            </a:r>
            <a:r>
              <a:rPr lang="en-US" sz="1200" dirty="0" smtClean="0">
                <a:solidFill>
                  <a:schemeClr val="tx1"/>
                </a:solidFill>
              </a:rPr>
              <a:t>;</a:t>
            </a:r>
          </a:p>
          <a:p>
            <a:pPr marL="0" indent="0">
              <a:buNone/>
            </a:pPr>
            <a:r>
              <a:rPr lang="en-US" sz="1200" dirty="0" smtClean="0">
                <a:solidFill>
                  <a:schemeClr val="tx1"/>
                </a:solidFill>
              </a:rPr>
              <a:t>}</a:t>
            </a:r>
          </a:p>
          <a:p>
            <a:pPr marL="0" indent="0">
              <a:buNone/>
            </a:pPr>
            <a:endParaRPr lang="en-US" sz="1200" dirty="0">
              <a:solidFill>
                <a:schemeClr val="accent3">
                  <a:lumMod val="75000"/>
                </a:schemeClr>
              </a:solidFill>
            </a:endParaRPr>
          </a:p>
          <a:p>
            <a:pPr marL="0" indent="0">
              <a:buNone/>
            </a:pPr>
            <a:r>
              <a:rPr lang="en-US" sz="1200" dirty="0">
                <a:solidFill>
                  <a:schemeClr val="accent3">
                    <a:lumMod val="50000"/>
                  </a:schemeClr>
                </a:solidFill>
              </a:rPr>
              <a:t>function</a:t>
            </a:r>
            <a:r>
              <a:rPr lang="en-US" sz="1200" dirty="0">
                <a:solidFill>
                  <a:schemeClr val="tx1"/>
                </a:solidFill>
              </a:rPr>
              <a:t> </a:t>
            </a:r>
            <a:r>
              <a:rPr lang="en-US" sz="1200" dirty="0" smtClean="0">
                <a:solidFill>
                  <a:schemeClr val="accent1"/>
                </a:solidFill>
              </a:rPr>
              <a:t>square</a:t>
            </a:r>
            <a:r>
              <a:rPr lang="en-US" sz="1200" dirty="0" smtClean="0">
                <a:solidFill>
                  <a:schemeClr val="tx1"/>
                </a:solidFill>
              </a:rPr>
              <a:t>(</a:t>
            </a:r>
            <a:r>
              <a:rPr lang="en-US" sz="1200" dirty="0" smtClean="0">
                <a:solidFill>
                  <a:schemeClr val="accent1"/>
                </a:solidFill>
              </a:rPr>
              <a:t>n</a:t>
            </a:r>
            <a:r>
              <a:rPr lang="en-US" sz="1200" dirty="0" smtClean="0">
                <a:solidFill>
                  <a:schemeClr val="tx1"/>
                </a:solidFill>
              </a:rPr>
              <a:t>)</a:t>
            </a:r>
            <a:r>
              <a:rPr lang="en-US" sz="1200" dirty="0" smtClean="0">
                <a:solidFill>
                  <a:schemeClr val="accent3">
                    <a:lumMod val="75000"/>
                  </a:schemeClr>
                </a:solidFill>
              </a:rPr>
              <a:t> </a:t>
            </a:r>
            <a:r>
              <a:rPr lang="en-US" sz="1200" dirty="0">
                <a:solidFill>
                  <a:schemeClr val="tx1"/>
                </a:solidFill>
              </a:rPr>
              <a:t>{</a:t>
            </a:r>
          </a:p>
          <a:p>
            <a:pPr marL="0" indent="0">
              <a:buNone/>
            </a:pPr>
            <a:r>
              <a:rPr lang="en-US" sz="1200" dirty="0" smtClean="0">
                <a:solidFill>
                  <a:schemeClr val="accent3">
                    <a:lumMod val="75000"/>
                  </a:schemeClr>
                </a:solidFill>
              </a:rPr>
              <a:t>  </a:t>
            </a:r>
            <a:r>
              <a:rPr lang="en-US" sz="1200" dirty="0" smtClean="0">
                <a:solidFill>
                  <a:schemeClr val="accent3">
                    <a:lumMod val="50000"/>
                  </a:schemeClr>
                </a:solidFill>
              </a:rPr>
              <a:t>return</a:t>
            </a:r>
            <a:r>
              <a:rPr lang="en-US" sz="1200" dirty="0" smtClean="0">
                <a:solidFill>
                  <a:schemeClr val="tx1"/>
                </a:solidFill>
              </a:rPr>
              <a:t> </a:t>
            </a:r>
            <a:r>
              <a:rPr lang="en-US" sz="1200" dirty="0" smtClean="0">
                <a:solidFill>
                  <a:schemeClr val="accent1"/>
                </a:solidFill>
              </a:rPr>
              <a:t>multiply</a:t>
            </a:r>
            <a:r>
              <a:rPr lang="en-US" sz="1200" dirty="0" smtClean="0">
                <a:solidFill>
                  <a:schemeClr val="tx1"/>
                </a:solidFill>
              </a:rPr>
              <a:t>(</a:t>
            </a:r>
            <a:r>
              <a:rPr lang="en-US" sz="1200" dirty="0" smtClean="0">
                <a:solidFill>
                  <a:schemeClr val="accent1"/>
                </a:solidFill>
              </a:rPr>
              <a:t>n</a:t>
            </a:r>
            <a:r>
              <a:rPr lang="en-US" sz="1200" dirty="0" smtClean="0">
                <a:solidFill>
                  <a:schemeClr val="tx1"/>
                </a:solidFill>
              </a:rPr>
              <a:t>,</a:t>
            </a:r>
            <a:r>
              <a:rPr lang="en-US" sz="1200" dirty="0" smtClean="0">
                <a:solidFill>
                  <a:schemeClr val="accent1"/>
                </a:solidFill>
              </a:rPr>
              <a:t> n</a:t>
            </a:r>
            <a:r>
              <a:rPr lang="en-US" sz="1200" dirty="0" smtClean="0">
                <a:solidFill>
                  <a:schemeClr val="tx1"/>
                </a:solidFill>
              </a:rPr>
              <a:t>);</a:t>
            </a:r>
            <a:endParaRPr lang="en-US" sz="1200" dirty="0">
              <a:solidFill>
                <a:schemeClr val="tx1"/>
              </a:solidFill>
            </a:endParaRPr>
          </a:p>
          <a:p>
            <a:pPr marL="0" indent="0">
              <a:buNone/>
            </a:pPr>
            <a:r>
              <a:rPr lang="en-US" sz="1200" dirty="0" smtClean="0">
                <a:solidFill>
                  <a:schemeClr val="tx1"/>
                </a:solidFill>
              </a:rPr>
              <a:t>}</a:t>
            </a:r>
          </a:p>
          <a:p>
            <a:pPr marL="0" indent="0">
              <a:buNone/>
            </a:pPr>
            <a:endParaRPr lang="en-US" sz="1200" dirty="0">
              <a:solidFill>
                <a:schemeClr val="accent3">
                  <a:lumMod val="75000"/>
                </a:schemeClr>
              </a:solidFill>
            </a:endParaRPr>
          </a:p>
          <a:p>
            <a:pPr marL="0" indent="0">
              <a:buNone/>
            </a:pPr>
            <a:r>
              <a:rPr lang="en-US" sz="1200" dirty="0">
                <a:solidFill>
                  <a:schemeClr val="accent3">
                    <a:lumMod val="50000"/>
                  </a:schemeClr>
                </a:solidFill>
              </a:rPr>
              <a:t>function</a:t>
            </a:r>
            <a:r>
              <a:rPr lang="en-US" sz="1200" dirty="0">
                <a:solidFill>
                  <a:schemeClr val="tx1"/>
                </a:solidFill>
              </a:rPr>
              <a:t> </a:t>
            </a:r>
            <a:r>
              <a:rPr lang="en-US" sz="1200" dirty="0" err="1" smtClean="0">
                <a:solidFill>
                  <a:schemeClr val="accent1"/>
                </a:solidFill>
              </a:rPr>
              <a:t>printSquare</a:t>
            </a:r>
            <a:r>
              <a:rPr lang="en-US" sz="1200" dirty="0" smtClean="0">
                <a:solidFill>
                  <a:schemeClr val="tx1"/>
                </a:solidFill>
              </a:rPr>
              <a:t>(</a:t>
            </a:r>
            <a:r>
              <a:rPr lang="en-US" sz="1200" dirty="0" smtClean="0">
                <a:solidFill>
                  <a:schemeClr val="accent1"/>
                </a:solidFill>
              </a:rPr>
              <a:t>n</a:t>
            </a:r>
            <a:r>
              <a:rPr lang="en-US" sz="1200" dirty="0" smtClean="0">
                <a:solidFill>
                  <a:schemeClr val="tx1"/>
                </a:solidFill>
              </a:rPr>
              <a:t>)</a:t>
            </a:r>
            <a:r>
              <a:rPr lang="en-US" sz="1200" dirty="0" smtClean="0">
                <a:solidFill>
                  <a:schemeClr val="accent1"/>
                </a:solidFill>
              </a:rPr>
              <a:t> </a:t>
            </a:r>
            <a:r>
              <a:rPr lang="en-US" sz="1200" dirty="0">
                <a:solidFill>
                  <a:schemeClr val="tx1"/>
                </a:solidFill>
              </a:rPr>
              <a:t>{</a:t>
            </a:r>
          </a:p>
          <a:p>
            <a:pPr marL="0" indent="0">
              <a:buNone/>
            </a:pPr>
            <a:r>
              <a:rPr lang="en-US" sz="1200" dirty="0">
                <a:solidFill>
                  <a:schemeClr val="accent3">
                    <a:lumMod val="75000"/>
                  </a:schemeClr>
                </a:solidFill>
              </a:rPr>
              <a:t>  </a:t>
            </a:r>
            <a:r>
              <a:rPr lang="en-US" sz="1200" dirty="0" err="1" smtClean="0">
                <a:solidFill>
                  <a:schemeClr val="accent3">
                    <a:lumMod val="50000"/>
                  </a:schemeClr>
                </a:solidFill>
              </a:rPr>
              <a:t>var</a:t>
            </a:r>
            <a:r>
              <a:rPr lang="en-US" sz="1200" dirty="0" smtClean="0">
                <a:solidFill>
                  <a:schemeClr val="accent3">
                    <a:lumMod val="50000"/>
                  </a:schemeClr>
                </a:solidFill>
              </a:rPr>
              <a:t> </a:t>
            </a:r>
            <a:r>
              <a:rPr lang="en-US" sz="1200" dirty="0" smtClean="0">
                <a:solidFill>
                  <a:schemeClr val="accent1"/>
                </a:solidFill>
              </a:rPr>
              <a:t>squared = square</a:t>
            </a:r>
            <a:r>
              <a:rPr lang="en-US" sz="1200" dirty="0" smtClean="0">
                <a:solidFill>
                  <a:schemeClr val="tx1"/>
                </a:solidFill>
              </a:rPr>
              <a:t>(</a:t>
            </a:r>
            <a:r>
              <a:rPr lang="en-US" sz="1200" dirty="0" smtClean="0">
                <a:solidFill>
                  <a:schemeClr val="accent1"/>
                </a:solidFill>
              </a:rPr>
              <a:t>n</a:t>
            </a:r>
            <a:r>
              <a:rPr lang="en-US" sz="1200" dirty="0" smtClean="0">
                <a:solidFill>
                  <a:schemeClr val="tx1"/>
                </a:solidFill>
              </a:rPr>
              <a:t>);</a:t>
            </a:r>
          </a:p>
          <a:p>
            <a:pPr marL="0" indent="0">
              <a:buNone/>
            </a:pPr>
            <a:r>
              <a:rPr lang="en-US" sz="1200" dirty="0" smtClean="0">
                <a:solidFill>
                  <a:schemeClr val="accent3">
                    <a:lumMod val="75000"/>
                  </a:schemeClr>
                </a:solidFill>
              </a:rPr>
              <a:t>  </a:t>
            </a:r>
            <a:r>
              <a:rPr lang="en-US" sz="1200" dirty="0" smtClean="0">
                <a:solidFill>
                  <a:schemeClr val="accent1"/>
                </a:solidFill>
              </a:rPr>
              <a:t>console</a:t>
            </a:r>
            <a:r>
              <a:rPr lang="en-US" sz="1200" dirty="0" smtClean="0">
                <a:solidFill>
                  <a:schemeClr val="tx1"/>
                </a:solidFill>
              </a:rPr>
              <a:t>.</a:t>
            </a:r>
            <a:r>
              <a:rPr lang="en-US" sz="1200" dirty="0" smtClean="0">
                <a:solidFill>
                  <a:schemeClr val="accent1"/>
                </a:solidFill>
              </a:rPr>
              <a:t>log</a:t>
            </a:r>
            <a:r>
              <a:rPr lang="en-US" sz="1200" dirty="0" smtClean="0">
                <a:solidFill>
                  <a:schemeClr val="tx1"/>
                </a:solidFill>
              </a:rPr>
              <a:t>(</a:t>
            </a:r>
            <a:r>
              <a:rPr lang="en-US" sz="1200" dirty="0" smtClean="0">
                <a:solidFill>
                  <a:schemeClr val="accent1"/>
                </a:solidFill>
              </a:rPr>
              <a:t>squared</a:t>
            </a:r>
            <a:r>
              <a:rPr lang="en-US" sz="1200" dirty="0" smtClean="0">
                <a:solidFill>
                  <a:schemeClr val="tx1"/>
                </a:solidFill>
              </a:rPr>
              <a:t>);</a:t>
            </a:r>
            <a:endParaRPr lang="en-US" sz="1200" dirty="0">
              <a:solidFill>
                <a:schemeClr val="tx1"/>
              </a:solidFill>
            </a:endParaRPr>
          </a:p>
          <a:p>
            <a:pPr marL="0" indent="0">
              <a:buNone/>
            </a:pPr>
            <a:r>
              <a:rPr lang="en-US" sz="1200" dirty="0" smtClean="0">
                <a:solidFill>
                  <a:schemeClr val="tx1"/>
                </a:solidFill>
              </a:rPr>
              <a:t>}</a:t>
            </a:r>
          </a:p>
          <a:p>
            <a:pPr marL="0" indent="0">
              <a:buNone/>
            </a:pPr>
            <a:endParaRPr lang="en-US" sz="1200" dirty="0">
              <a:solidFill>
                <a:schemeClr val="accent3">
                  <a:lumMod val="75000"/>
                </a:schemeClr>
              </a:solidFill>
            </a:endParaRPr>
          </a:p>
          <a:p>
            <a:pPr marL="0" indent="0">
              <a:buNone/>
            </a:pPr>
            <a:r>
              <a:rPr lang="en-US" sz="1200" dirty="0" err="1" smtClean="0">
                <a:solidFill>
                  <a:schemeClr val="accent1"/>
                </a:solidFill>
              </a:rPr>
              <a:t>printSquare</a:t>
            </a:r>
            <a:r>
              <a:rPr lang="en-US" sz="1200" dirty="0" smtClean="0">
                <a:solidFill>
                  <a:schemeClr val="tx1"/>
                </a:solidFill>
              </a:rPr>
              <a:t>(</a:t>
            </a:r>
            <a:r>
              <a:rPr lang="en-US" sz="1200" dirty="0" smtClean="0">
                <a:solidFill>
                  <a:schemeClr val="accent1"/>
                </a:solidFill>
              </a:rPr>
              <a:t>4</a:t>
            </a:r>
            <a:r>
              <a:rPr lang="en-US" sz="1200" dirty="0" smtClean="0">
                <a:solidFill>
                  <a:schemeClr val="tx1"/>
                </a:solidFill>
              </a:rPr>
              <a:t>);</a:t>
            </a:r>
            <a:endParaRPr lang="en-US" sz="1200" dirty="0">
              <a:solidFill>
                <a:schemeClr val="tx1"/>
              </a:solidFill>
            </a:endParaRPr>
          </a:p>
          <a:p>
            <a:pPr marL="0" indent="0">
              <a:buNone/>
            </a:pPr>
            <a:endParaRPr lang="en-US" sz="1400" dirty="0"/>
          </a:p>
          <a:p>
            <a:pPr marL="0" indent="0">
              <a:buNone/>
            </a:pPr>
            <a:endParaRPr lang="en-US" dirty="0" smtClean="0"/>
          </a:p>
        </p:txBody>
      </p:sp>
      <p:sp>
        <p:nvSpPr>
          <p:cNvPr id="499718" name="Rectangle 6"/>
          <p:cNvSpPr>
            <a:spLocks noGrp="1" noChangeArrowheads="1"/>
          </p:cNvSpPr>
          <p:nvPr>
            <p:ph type="title"/>
          </p:nvPr>
        </p:nvSpPr>
        <p:spPr/>
        <p:txBody>
          <a:bodyPr/>
          <a:lstStyle/>
          <a:p>
            <a:r>
              <a:rPr lang="en-US" dirty="0" smtClean="0"/>
              <a:t>Call Stack</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8</a:t>
            </a:fld>
            <a:endParaRPr lang="en-US" dirty="0"/>
          </a:p>
        </p:txBody>
      </p:sp>
      <p:sp>
        <p:nvSpPr>
          <p:cNvPr id="4" name="Rectangle 3"/>
          <p:cNvSpPr/>
          <p:nvPr/>
        </p:nvSpPr>
        <p:spPr bwMode="auto">
          <a:xfrm>
            <a:off x="5110480" y="1544320"/>
            <a:ext cx="3007360" cy="324104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5" name="TextBox 4"/>
          <p:cNvSpPr txBox="1"/>
          <p:nvPr/>
        </p:nvSpPr>
        <p:spPr>
          <a:xfrm>
            <a:off x="5598160" y="1644650"/>
            <a:ext cx="2032000" cy="369332"/>
          </a:xfrm>
          <a:prstGeom prst="rect">
            <a:avLst/>
          </a:prstGeom>
          <a:noFill/>
        </p:spPr>
        <p:txBody>
          <a:bodyPr wrap="square" rtlCol="0">
            <a:spAutoFit/>
          </a:bodyPr>
          <a:lstStyle/>
          <a:p>
            <a:pPr algn="ctr"/>
            <a:r>
              <a:rPr lang="en-US" dirty="0" smtClean="0">
                <a:latin typeface="+mn-lt"/>
              </a:rPr>
              <a:t>stack</a:t>
            </a:r>
          </a:p>
        </p:txBody>
      </p:sp>
      <p:sp>
        <p:nvSpPr>
          <p:cNvPr id="12" name="Right Arrow 11"/>
          <p:cNvSpPr/>
          <p:nvPr/>
        </p:nvSpPr>
        <p:spPr bwMode="auto">
          <a:xfrm>
            <a:off x="216195" y="1539684"/>
            <a:ext cx="241005" cy="78518"/>
          </a:xfrm>
          <a:prstGeom prst="rightArrow">
            <a:avLst/>
          </a:prstGeom>
          <a:solidFill>
            <a:schemeClr val="tx1"/>
          </a:solidFill>
          <a:ln w="12700" cap="sq" algn="ctr">
            <a:solidFill>
              <a:schemeClr val="tx2"/>
            </a:solidFill>
            <a:miter lim="800000"/>
            <a:headEnd/>
            <a:tailEnd/>
          </a:ln>
          <a:effectLst/>
        </p:spPr>
        <p:txBody>
          <a:bodyPr wrap="none" rtlCol="0" anchor="ctr"/>
          <a:lstStyle/>
          <a:p>
            <a:pPr algn="ctr"/>
            <a:endParaRPr lang="en-US" b="1" dirty="0" smtClean="0">
              <a:solidFill>
                <a:schemeClr val="bg1"/>
              </a:solidFill>
              <a:latin typeface="+mn-lt"/>
            </a:endParaRPr>
          </a:p>
        </p:txBody>
      </p:sp>
      <p:sp>
        <p:nvSpPr>
          <p:cNvPr id="14" name="Right Arrow 13"/>
          <p:cNvSpPr/>
          <p:nvPr/>
        </p:nvSpPr>
        <p:spPr bwMode="auto">
          <a:xfrm>
            <a:off x="216195" y="2518426"/>
            <a:ext cx="241005" cy="78518"/>
          </a:xfrm>
          <a:prstGeom prst="rightArrow">
            <a:avLst/>
          </a:prstGeom>
          <a:solidFill>
            <a:schemeClr val="tx1"/>
          </a:solidFill>
          <a:ln w="12700" cap="sq" algn="ctr">
            <a:solidFill>
              <a:schemeClr val="tx2"/>
            </a:solidFill>
            <a:miter lim="800000"/>
            <a:headEnd/>
            <a:tailEnd/>
          </a:ln>
          <a:effectLst/>
        </p:spPr>
        <p:txBody>
          <a:bodyPr wrap="none" rtlCol="0" anchor="ctr"/>
          <a:lstStyle/>
          <a:p>
            <a:pPr algn="ctr"/>
            <a:endParaRPr lang="en-US" b="1" dirty="0" smtClean="0">
              <a:solidFill>
                <a:schemeClr val="bg1"/>
              </a:solidFill>
              <a:latin typeface="+mn-lt"/>
            </a:endParaRPr>
          </a:p>
        </p:txBody>
      </p:sp>
      <p:sp>
        <p:nvSpPr>
          <p:cNvPr id="15" name="Right Arrow 14"/>
          <p:cNvSpPr/>
          <p:nvPr/>
        </p:nvSpPr>
        <p:spPr bwMode="auto">
          <a:xfrm>
            <a:off x="216194" y="3457909"/>
            <a:ext cx="241005" cy="78518"/>
          </a:xfrm>
          <a:prstGeom prst="rightArrow">
            <a:avLst/>
          </a:prstGeom>
          <a:solidFill>
            <a:schemeClr val="tx1"/>
          </a:solidFill>
          <a:ln w="12700" cap="sq" algn="ctr">
            <a:solidFill>
              <a:schemeClr val="tx2"/>
            </a:solidFill>
            <a:miter lim="800000"/>
            <a:headEnd/>
            <a:tailEnd/>
          </a:ln>
          <a:effectLst/>
        </p:spPr>
        <p:txBody>
          <a:bodyPr wrap="none" rtlCol="0" anchor="ctr"/>
          <a:lstStyle/>
          <a:p>
            <a:pPr algn="ctr"/>
            <a:endParaRPr lang="en-US" b="1" dirty="0" smtClean="0">
              <a:solidFill>
                <a:schemeClr val="bg1"/>
              </a:solidFill>
              <a:latin typeface="+mn-lt"/>
            </a:endParaRPr>
          </a:p>
        </p:txBody>
      </p:sp>
      <p:sp>
        <p:nvSpPr>
          <p:cNvPr id="17" name="Right Arrow 16"/>
          <p:cNvSpPr/>
          <p:nvPr/>
        </p:nvSpPr>
        <p:spPr bwMode="auto">
          <a:xfrm>
            <a:off x="216193" y="4706842"/>
            <a:ext cx="241005" cy="78518"/>
          </a:xfrm>
          <a:prstGeom prst="rightArrow">
            <a:avLst/>
          </a:prstGeom>
          <a:solidFill>
            <a:schemeClr val="tx1"/>
          </a:solidFill>
          <a:ln w="12700" cap="sq" algn="ctr">
            <a:solidFill>
              <a:schemeClr val="tx2"/>
            </a:solidFill>
            <a:miter lim="800000"/>
            <a:headEnd/>
            <a:tailEnd/>
          </a:ln>
          <a:effectLst/>
        </p:spPr>
        <p:txBody>
          <a:bodyPr wrap="none" rtlCol="0" anchor="ctr"/>
          <a:lstStyle/>
          <a:p>
            <a:pPr algn="ctr"/>
            <a:endParaRPr lang="en-US" b="1" dirty="0" smtClean="0">
              <a:solidFill>
                <a:schemeClr val="bg1"/>
              </a:solidFill>
              <a:latin typeface="+mn-lt"/>
            </a:endParaRPr>
          </a:p>
        </p:txBody>
      </p:sp>
      <p:sp>
        <p:nvSpPr>
          <p:cNvPr id="13" name="Rectangle 12"/>
          <p:cNvSpPr/>
          <p:nvPr/>
        </p:nvSpPr>
        <p:spPr bwMode="auto">
          <a:xfrm>
            <a:off x="5195777" y="4330995"/>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b="1" dirty="0">
                <a:latin typeface="+mn-lt"/>
              </a:rPr>
              <a:t>m</a:t>
            </a:r>
            <a:r>
              <a:rPr lang="en-US" b="1" dirty="0" smtClean="0">
                <a:latin typeface="+mn-lt"/>
              </a:rPr>
              <a:t>ain()</a:t>
            </a:r>
          </a:p>
        </p:txBody>
      </p:sp>
      <p:sp>
        <p:nvSpPr>
          <p:cNvPr id="19" name="Rectangle 18"/>
          <p:cNvSpPr/>
          <p:nvPr/>
        </p:nvSpPr>
        <p:spPr bwMode="auto">
          <a:xfrm>
            <a:off x="5195777" y="3843351"/>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b="1" dirty="0" err="1" smtClean="0">
                <a:latin typeface="+mn-lt"/>
              </a:rPr>
              <a:t>printSquare</a:t>
            </a:r>
            <a:r>
              <a:rPr lang="en-US" b="1" dirty="0" smtClean="0">
                <a:latin typeface="+mn-lt"/>
              </a:rPr>
              <a:t>(4)</a:t>
            </a:r>
          </a:p>
        </p:txBody>
      </p:sp>
      <p:sp>
        <p:nvSpPr>
          <p:cNvPr id="18" name="Rectangle 17"/>
          <p:cNvSpPr/>
          <p:nvPr/>
        </p:nvSpPr>
        <p:spPr bwMode="auto">
          <a:xfrm>
            <a:off x="489098" y="3324447"/>
            <a:ext cx="1899683" cy="1105786"/>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21" name="Rectangle 20"/>
          <p:cNvSpPr/>
          <p:nvPr/>
        </p:nvSpPr>
        <p:spPr bwMode="auto">
          <a:xfrm>
            <a:off x="489098" y="2367516"/>
            <a:ext cx="1899683" cy="810888"/>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22" name="Rectangle 21"/>
          <p:cNvSpPr/>
          <p:nvPr/>
        </p:nvSpPr>
        <p:spPr bwMode="auto">
          <a:xfrm>
            <a:off x="5195777" y="3355707"/>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b="1" dirty="0" smtClean="0">
                <a:latin typeface="+mn-lt"/>
              </a:rPr>
              <a:t>square(n)</a:t>
            </a:r>
          </a:p>
        </p:txBody>
      </p:sp>
      <p:sp>
        <p:nvSpPr>
          <p:cNvPr id="23" name="Rectangle 22"/>
          <p:cNvSpPr/>
          <p:nvPr/>
        </p:nvSpPr>
        <p:spPr bwMode="auto">
          <a:xfrm>
            <a:off x="489097" y="1427491"/>
            <a:ext cx="1899683" cy="810888"/>
          </a:xfrm>
          <a:prstGeom prst="rect">
            <a:avLst/>
          </a:prstGeom>
          <a:noFill/>
          <a:ln w="12700" cap="sq" algn="ctr">
            <a:solidFill>
              <a:schemeClr val="tx2"/>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bg1"/>
              </a:solidFill>
              <a:latin typeface="+mn-lt"/>
            </a:endParaRPr>
          </a:p>
        </p:txBody>
      </p:sp>
      <p:sp>
        <p:nvSpPr>
          <p:cNvPr id="24" name="Rectangle 23"/>
          <p:cNvSpPr/>
          <p:nvPr/>
        </p:nvSpPr>
        <p:spPr bwMode="auto">
          <a:xfrm>
            <a:off x="5195777" y="2868063"/>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b="1" dirty="0" smtClean="0">
                <a:latin typeface="+mn-lt"/>
              </a:rPr>
              <a:t>multiply(n, n)</a:t>
            </a:r>
          </a:p>
        </p:txBody>
      </p:sp>
      <p:sp>
        <p:nvSpPr>
          <p:cNvPr id="25" name="Right Arrow 24"/>
          <p:cNvSpPr/>
          <p:nvPr/>
        </p:nvSpPr>
        <p:spPr bwMode="auto">
          <a:xfrm>
            <a:off x="200246" y="3955815"/>
            <a:ext cx="241005" cy="78518"/>
          </a:xfrm>
          <a:prstGeom prst="rightArrow">
            <a:avLst/>
          </a:prstGeom>
          <a:solidFill>
            <a:schemeClr val="tx1"/>
          </a:solidFill>
          <a:ln w="12700" cap="sq" algn="ctr">
            <a:solidFill>
              <a:schemeClr val="tx2"/>
            </a:solidFill>
            <a:miter lim="800000"/>
            <a:headEnd/>
            <a:tailEnd/>
          </a:ln>
          <a:effectLst/>
        </p:spPr>
        <p:txBody>
          <a:bodyPr wrap="none" rtlCol="0" anchor="ctr"/>
          <a:lstStyle/>
          <a:p>
            <a:pPr algn="ctr"/>
            <a:endParaRPr lang="en-US" b="1" dirty="0" smtClean="0">
              <a:solidFill>
                <a:schemeClr val="bg1"/>
              </a:solidFill>
              <a:latin typeface="+mn-lt"/>
            </a:endParaRPr>
          </a:p>
        </p:txBody>
      </p:sp>
      <p:sp>
        <p:nvSpPr>
          <p:cNvPr id="26" name="Rectangle 25"/>
          <p:cNvSpPr/>
          <p:nvPr/>
        </p:nvSpPr>
        <p:spPr bwMode="auto">
          <a:xfrm>
            <a:off x="5195777" y="3355706"/>
            <a:ext cx="2828260" cy="375847"/>
          </a:xfrm>
          <a:prstGeom prst="rect">
            <a:avLst/>
          </a:prstGeom>
          <a:solidFill>
            <a:schemeClr val="accent2">
              <a:lumMod val="40000"/>
              <a:lumOff val="60000"/>
            </a:schemeClr>
          </a:solidFill>
          <a:ln w="12700" cap="sq" algn="ctr">
            <a:solidFill>
              <a:schemeClr val="tx2"/>
            </a:solidFill>
            <a:miter lim="800000"/>
            <a:headEnd/>
            <a:tailEnd/>
          </a:ln>
          <a:effectLst/>
        </p:spPr>
        <p:txBody>
          <a:bodyPr wrap="none" rtlCol="0" anchor="ctr"/>
          <a:lstStyle/>
          <a:p>
            <a:pPr algn="ctr"/>
            <a:r>
              <a:rPr lang="en-US" b="1" dirty="0" smtClean="0">
                <a:latin typeface="+mn-lt"/>
              </a:rPr>
              <a:t>console.log(squared)</a:t>
            </a:r>
          </a:p>
        </p:txBody>
      </p:sp>
    </p:spTree>
    <p:extLst>
      <p:ext uri="{BB962C8B-B14F-4D97-AF65-F5344CB8AC3E}">
        <p14:creationId xmlns:p14="http://schemas.microsoft.com/office/powerpoint/2010/main" val="207570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7"/>
                                        </p:tgtEl>
                                        <p:attrNameLst>
                                          <p:attrName>style.visibility</p:attrName>
                                        </p:attrNameLst>
                                      </p:cBhvr>
                                      <p:to>
                                        <p:strVal val="hidden"/>
                                      </p:to>
                                    </p:set>
                                  </p:childTnLst>
                                </p:cTn>
                              </p:par>
                              <p:par>
                                <p:cTn id="31" presetID="1" presetClass="entr" presetSubtype="0" fill="hold" grpId="2"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3" nodeType="clickEffect">
                                  <p:stCondLst>
                                    <p:cond delay="0"/>
                                  </p:stCondLst>
                                  <p:childTnLst>
                                    <p:set>
                                      <p:cBhvr>
                                        <p:cTn id="40" dur="1" fill="hold">
                                          <p:stCondLst>
                                            <p:cond delay="0"/>
                                          </p:stCondLst>
                                        </p:cTn>
                                        <p:tgtEl>
                                          <p:spTgt spid="15"/>
                                        </p:tgtEl>
                                        <p:attrNameLst>
                                          <p:attrName>style.visibility</p:attrName>
                                        </p:attrNameLst>
                                      </p:cBhvr>
                                      <p:to>
                                        <p:strVal val="hidden"/>
                                      </p:to>
                                    </p:set>
                                  </p:childTnLst>
                                </p:cTn>
                              </p:par>
                              <p:par>
                                <p:cTn id="41" presetID="1" presetClass="entr" presetSubtype="0" fill="hold" grpId="2"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3" nodeType="click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ntr" presetSubtype="0" fill="hold" grpId="2"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12"/>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4"/>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3"/>
                                        </p:tgtEl>
                                        <p:attrNameLst>
                                          <p:attrName>style.visibility</p:attrName>
                                        </p:attrNameLst>
                                      </p:cBhvr>
                                      <p:to>
                                        <p:strVal val="hidden"/>
                                      </p:to>
                                    </p:set>
                                  </p:childTnLst>
                                </p:cTn>
                              </p:par>
                              <p:par>
                                <p:cTn id="65" presetID="1" presetClass="entr" presetSubtype="0" fill="hold" grpId="4" nodeType="with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5" nodeType="clickEffect">
                                  <p:stCondLst>
                                    <p:cond delay="0"/>
                                  </p:stCondLst>
                                  <p:childTnLst>
                                    <p:set>
                                      <p:cBhvr>
                                        <p:cTn id="70" dur="1" fill="hold">
                                          <p:stCondLst>
                                            <p:cond delay="0"/>
                                          </p:stCondLst>
                                        </p:cTn>
                                        <p:tgtEl>
                                          <p:spTgt spid="14"/>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1"/>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2"/>
                                        </p:tgtEl>
                                        <p:attrNameLst>
                                          <p:attrName>style.visibility</p:attrName>
                                        </p:attrNameLst>
                                      </p:cBhvr>
                                      <p:to>
                                        <p:strVal val="hidden"/>
                                      </p:to>
                                    </p:set>
                                  </p:childTnLst>
                                </p:cTn>
                              </p:par>
                              <p:par>
                                <p:cTn id="75" presetID="1" presetClass="entr" presetSubtype="0" fill="hold" grpId="4" nodeType="with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5" nodeType="click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26"/>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25"/>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17"/>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9"/>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3" nodeType="clickEffect">
                                  <p:stCondLst>
                                    <p:cond delay="0"/>
                                  </p:stCondLst>
                                  <p:childTnLst>
                                    <p:set>
                                      <p:cBhvr>
                                        <p:cTn id="102" dur="1" fill="hold">
                                          <p:stCondLst>
                                            <p:cond delay="0"/>
                                          </p:stCondLst>
                                        </p:cTn>
                                        <p:tgtEl>
                                          <p:spTgt spid="17"/>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2" grpId="3" animBg="1"/>
      <p:bldP spid="14" grpId="0" animBg="1"/>
      <p:bldP spid="14" grpId="1" animBg="1"/>
      <p:bldP spid="14" grpId="2" animBg="1"/>
      <p:bldP spid="14" grpId="3" animBg="1"/>
      <p:bldP spid="14" grpId="4" animBg="1"/>
      <p:bldP spid="14" grpId="5" animBg="1"/>
      <p:bldP spid="15" grpId="0" animBg="1"/>
      <p:bldP spid="15" grpId="1" animBg="1"/>
      <p:bldP spid="15" grpId="2" animBg="1"/>
      <p:bldP spid="15" grpId="3" animBg="1"/>
      <p:bldP spid="15" grpId="4" animBg="1"/>
      <p:bldP spid="15" grpId="5" animBg="1"/>
      <p:bldP spid="17" grpId="0" animBg="1"/>
      <p:bldP spid="17" grpId="1" animBg="1"/>
      <p:bldP spid="17" grpId="2" animBg="1"/>
      <p:bldP spid="17" grpId="3" animBg="1"/>
      <p:bldP spid="13" grpId="0" animBg="1"/>
      <p:bldP spid="13" grpId="1" animBg="1"/>
      <p:bldP spid="19" grpId="0" animBg="1"/>
      <p:bldP spid="19" grpId="1" animBg="1"/>
      <p:bldP spid="18" grpId="0" animBg="1"/>
      <p:bldP spid="18"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7" name="Rectangle 7"/>
          <p:cNvSpPr>
            <a:spLocks noGrp="1" noChangeArrowheads="1"/>
          </p:cNvSpPr>
          <p:nvPr>
            <p:ph idx="1"/>
          </p:nvPr>
        </p:nvSpPr>
        <p:spPr/>
        <p:txBody>
          <a:bodyPr/>
          <a:lstStyle/>
          <a:p>
            <a:pPr marL="0" indent="0">
              <a:buNone/>
            </a:pPr>
            <a:r>
              <a:rPr lang="en-US" sz="1200" dirty="0" smtClean="0">
                <a:solidFill>
                  <a:schemeClr val="accent3">
                    <a:lumMod val="50000"/>
                  </a:schemeClr>
                </a:solidFill>
              </a:rPr>
              <a:t>function </a:t>
            </a:r>
            <a:r>
              <a:rPr lang="en-US" sz="1200" dirty="0" smtClean="0">
                <a:solidFill>
                  <a:schemeClr val="accent1"/>
                </a:solidFill>
              </a:rPr>
              <a:t>foo</a:t>
            </a:r>
            <a:r>
              <a:rPr lang="en-US" sz="1200" dirty="0" smtClean="0">
                <a:solidFill>
                  <a:schemeClr val="tx1"/>
                </a:solidFill>
              </a:rPr>
              <a:t>()</a:t>
            </a:r>
            <a:r>
              <a:rPr lang="en-US" sz="1200" dirty="0" smtClean="0">
                <a:solidFill>
                  <a:schemeClr val="accent1"/>
                </a:solidFill>
              </a:rPr>
              <a:t> </a:t>
            </a:r>
            <a:r>
              <a:rPr lang="en-US" sz="1200" dirty="0" smtClean="0">
                <a:solidFill>
                  <a:schemeClr val="tx1"/>
                </a:solidFill>
              </a:rPr>
              <a:t>{</a:t>
            </a:r>
          </a:p>
          <a:p>
            <a:pPr marL="0" indent="0">
              <a:buNone/>
            </a:pPr>
            <a:r>
              <a:rPr lang="en-US" sz="1200" dirty="0" smtClean="0">
                <a:solidFill>
                  <a:schemeClr val="accent3">
                    <a:lumMod val="75000"/>
                  </a:schemeClr>
                </a:solidFill>
              </a:rPr>
              <a:t>  </a:t>
            </a:r>
            <a:r>
              <a:rPr lang="en-US" sz="1200" dirty="0" smtClean="0">
                <a:solidFill>
                  <a:schemeClr val="accent3">
                    <a:lumMod val="50000"/>
                  </a:schemeClr>
                </a:solidFill>
              </a:rPr>
              <a:t>throw new </a:t>
            </a:r>
            <a:r>
              <a:rPr lang="en-US" sz="1200" dirty="0" smtClean="0">
                <a:solidFill>
                  <a:schemeClr val="tx1"/>
                </a:solidFill>
              </a:rPr>
              <a:t>Error(</a:t>
            </a:r>
            <a:r>
              <a:rPr lang="en-US" sz="1200" dirty="0" smtClean="0">
                <a:solidFill>
                  <a:schemeClr val="accent5"/>
                </a:solidFill>
              </a:rPr>
              <a:t>‘Oops!’</a:t>
            </a:r>
            <a:r>
              <a:rPr lang="en-US" sz="1200" dirty="0" smtClean="0">
                <a:solidFill>
                  <a:schemeClr val="tx1"/>
                </a:solidFill>
              </a:rPr>
              <a:t>);</a:t>
            </a:r>
            <a:endParaRPr lang="en-US" sz="1200" dirty="0" smtClean="0">
              <a:solidFill>
                <a:schemeClr val="accent1"/>
              </a:solidFill>
            </a:endParaRPr>
          </a:p>
          <a:p>
            <a:pPr marL="0" indent="0">
              <a:buNone/>
            </a:pPr>
            <a:r>
              <a:rPr lang="en-US" sz="1200" dirty="0" smtClean="0">
                <a:solidFill>
                  <a:schemeClr val="tx1"/>
                </a:solidFill>
              </a:rPr>
              <a:t>}</a:t>
            </a:r>
          </a:p>
          <a:p>
            <a:pPr marL="0" indent="0">
              <a:buNone/>
            </a:pPr>
            <a:endParaRPr lang="en-US" sz="1200" dirty="0">
              <a:solidFill>
                <a:schemeClr val="accent3">
                  <a:lumMod val="75000"/>
                </a:schemeClr>
              </a:solidFill>
            </a:endParaRPr>
          </a:p>
          <a:p>
            <a:pPr marL="0" indent="0">
              <a:buNone/>
            </a:pPr>
            <a:r>
              <a:rPr lang="en-US" sz="1200" dirty="0">
                <a:solidFill>
                  <a:schemeClr val="accent3">
                    <a:lumMod val="50000"/>
                  </a:schemeClr>
                </a:solidFill>
              </a:rPr>
              <a:t>function</a:t>
            </a:r>
            <a:r>
              <a:rPr lang="en-US" sz="1200" dirty="0">
                <a:solidFill>
                  <a:schemeClr val="tx1"/>
                </a:solidFill>
              </a:rPr>
              <a:t> </a:t>
            </a:r>
            <a:r>
              <a:rPr lang="en-US" sz="1200" dirty="0" smtClean="0">
                <a:solidFill>
                  <a:schemeClr val="accent1"/>
                </a:solidFill>
              </a:rPr>
              <a:t>bar</a:t>
            </a:r>
            <a:r>
              <a:rPr lang="en-US" sz="1200" dirty="0" smtClean="0">
                <a:solidFill>
                  <a:schemeClr val="tx1"/>
                </a:solidFill>
              </a:rPr>
              <a:t>()</a:t>
            </a:r>
            <a:r>
              <a:rPr lang="en-US" sz="1200" dirty="0" smtClean="0">
                <a:solidFill>
                  <a:schemeClr val="accent3">
                    <a:lumMod val="75000"/>
                  </a:schemeClr>
                </a:solidFill>
              </a:rPr>
              <a:t> </a:t>
            </a:r>
            <a:r>
              <a:rPr lang="en-US" sz="1200" dirty="0">
                <a:solidFill>
                  <a:schemeClr val="tx1"/>
                </a:solidFill>
              </a:rPr>
              <a:t>{</a:t>
            </a:r>
          </a:p>
          <a:p>
            <a:pPr marL="0" indent="0">
              <a:buNone/>
            </a:pPr>
            <a:r>
              <a:rPr lang="en-US" sz="1200" dirty="0" smtClean="0">
                <a:solidFill>
                  <a:schemeClr val="accent3">
                    <a:lumMod val="75000"/>
                  </a:schemeClr>
                </a:solidFill>
              </a:rPr>
              <a:t>  </a:t>
            </a:r>
            <a:r>
              <a:rPr lang="en-US" sz="1200" dirty="0" smtClean="0">
                <a:solidFill>
                  <a:schemeClr val="accent1"/>
                </a:solidFill>
              </a:rPr>
              <a:t>foo</a:t>
            </a:r>
            <a:r>
              <a:rPr lang="en-US" sz="1200" dirty="0" smtClean="0">
                <a:solidFill>
                  <a:schemeClr val="tx1"/>
                </a:solidFill>
              </a:rPr>
              <a:t>();</a:t>
            </a:r>
            <a:endParaRPr lang="en-US" sz="1200" dirty="0">
              <a:solidFill>
                <a:schemeClr val="tx1"/>
              </a:solidFill>
            </a:endParaRPr>
          </a:p>
          <a:p>
            <a:pPr marL="0" indent="0">
              <a:buNone/>
            </a:pPr>
            <a:r>
              <a:rPr lang="en-US" sz="1200" dirty="0" smtClean="0">
                <a:solidFill>
                  <a:schemeClr val="tx1"/>
                </a:solidFill>
              </a:rPr>
              <a:t>}</a:t>
            </a:r>
          </a:p>
          <a:p>
            <a:pPr marL="0" indent="0">
              <a:buNone/>
            </a:pPr>
            <a:endParaRPr lang="en-US" sz="1200" dirty="0">
              <a:solidFill>
                <a:schemeClr val="accent3">
                  <a:lumMod val="75000"/>
                </a:schemeClr>
              </a:solidFill>
            </a:endParaRPr>
          </a:p>
          <a:p>
            <a:pPr marL="0" indent="0">
              <a:buNone/>
            </a:pPr>
            <a:r>
              <a:rPr lang="en-US" sz="1200" dirty="0">
                <a:solidFill>
                  <a:schemeClr val="accent3">
                    <a:lumMod val="50000"/>
                  </a:schemeClr>
                </a:solidFill>
              </a:rPr>
              <a:t>function</a:t>
            </a:r>
            <a:r>
              <a:rPr lang="en-US" sz="1200" dirty="0">
                <a:solidFill>
                  <a:schemeClr val="tx1"/>
                </a:solidFill>
              </a:rPr>
              <a:t> </a:t>
            </a:r>
            <a:r>
              <a:rPr lang="en-US" sz="1200" dirty="0" err="1" smtClean="0">
                <a:solidFill>
                  <a:schemeClr val="accent1"/>
                </a:solidFill>
              </a:rPr>
              <a:t>baz</a:t>
            </a:r>
            <a:r>
              <a:rPr lang="en-US" sz="1200" dirty="0" smtClean="0">
                <a:solidFill>
                  <a:schemeClr val="tx1"/>
                </a:solidFill>
              </a:rPr>
              <a:t>()</a:t>
            </a:r>
            <a:r>
              <a:rPr lang="en-US" sz="1200" dirty="0" smtClean="0">
                <a:solidFill>
                  <a:schemeClr val="accent1"/>
                </a:solidFill>
              </a:rPr>
              <a:t> </a:t>
            </a:r>
            <a:r>
              <a:rPr lang="en-US" sz="1200" dirty="0" smtClean="0">
                <a:solidFill>
                  <a:schemeClr val="tx1"/>
                </a:solidFill>
              </a:rPr>
              <a:t>{</a:t>
            </a:r>
          </a:p>
          <a:p>
            <a:pPr marL="0" indent="0">
              <a:buNone/>
            </a:pPr>
            <a:r>
              <a:rPr lang="en-US" sz="1200" dirty="0">
                <a:solidFill>
                  <a:schemeClr val="tx1"/>
                </a:solidFill>
              </a:rPr>
              <a:t> </a:t>
            </a:r>
            <a:r>
              <a:rPr lang="en-US" sz="1200" dirty="0" smtClean="0">
                <a:solidFill>
                  <a:schemeClr val="tx1"/>
                </a:solidFill>
              </a:rPr>
              <a:t> </a:t>
            </a:r>
            <a:r>
              <a:rPr lang="en-US" sz="1200" dirty="0" smtClean="0">
                <a:solidFill>
                  <a:schemeClr val="accent1"/>
                </a:solidFill>
              </a:rPr>
              <a:t>bar</a:t>
            </a:r>
            <a:r>
              <a:rPr lang="en-US" sz="1200" dirty="0" smtClean="0">
                <a:solidFill>
                  <a:schemeClr val="tx1"/>
                </a:solidFill>
              </a:rPr>
              <a:t>();</a:t>
            </a:r>
            <a:endParaRPr lang="en-US" sz="1200" dirty="0">
              <a:solidFill>
                <a:schemeClr val="tx1"/>
              </a:solidFill>
            </a:endParaRPr>
          </a:p>
          <a:p>
            <a:pPr marL="0" indent="0">
              <a:buNone/>
            </a:pPr>
            <a:r>
              <a:rPr lang="en-US" sz="1200" dirty="0" smtClean="0">
                <a:solidFill>
                  <a:schemeClr val="tx1"/>
                </a:solidFill>
              </a:rPr>
              <a:t>}</a:t>
            </a:r>
          </a:p>
          <a:p>
            <a:pPr marL="0" indent="0">
              <a:buNone/>
            </a:pPr>
            <a:endParaRPr lang="en-US" sz="1200" dirty="0">
              <a:solidFill>
                <a:schemeClr val="accent3">
                  <a:lumMod val="75000"/>
                </a:schemeClr>
              </a:solidFill>
            </a:endParaRPr>
          </a:p>
          <a:p>
            <a:pPr marL="0" indent="0">
              <a:buNone/>
            </a:pPr>
            <a:r>
              <a:rPr lang="en-US" sz="1200" dirty="0" err="1" smtClean="0">
                <a:solidFill>
                  <a:schemeClr val="accent1"/>
                </a:solidFill>
              </a:rPr>
              <a:t>baz</a:t>
            </a:r>
            <a:r>
              <a:rPr lang="en-US" sz="1200" dirty="0" smtClean="0">
                <a:solidFill>
                  <a:schemeClr val="tx1"/>
                </a:solidFill>
              </a:rPr>
              <a:t>();</a:t>
            </a:r>
            <a:endParaRPr lang="en-US" sz="1200" dirty="0">
              <a:solidFill>
                <a:schemeClr val="tx1"/>
              </a:solidFill>
            </a:endParaRPr>
          </a:p>
          <a:p>
            <a:pPr marL="0" indent="0">
              <a:buNone/>
            </a:pPr>
            <a:endParaRPr lang="en-US" sz="1400" dirty="0"/>
          </a:p>
          <a:p>
            <a:pPr marL="0" indent="0">
              <a:buNone/>
            </a:pPr>
            <a:endParaRPr lang="en-US" dirty="0" smtClean="0"/>
          </a:p>
        </p:txBody>
      </p:sp>
      <p:sp>
        <p:nvSpPr>
          <p:cNvPr id="499718" name="Rectangle 6"/>
          <p:cNvSpPr>
            <a:spLocks noGrp="1" noChangeArrowheads="1"/>
          </p:cNvSpPr>
          <p:nvPr>
            <p:ph type="title"/>
          </p:nvPr>
        </p:nvSpPr>
        <p:spPr/>
        <p:txBody>
          <a:bodyPr/>
          <a:lstStyle/>
          <a:p>
            <a:r>
              <a:rPr lang="en-US" dirty="0" smtClean="0"/>
              <a:t>Call Stack</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9</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813" y="1567064"/>
            <a:ext cx="4753415" cy="3191948"/>
          </a:xfrm>
          <a:prstGeom prst="rect">
            <a:avLst/>
          </a:prstGeom>
        </p:spPr>
      </p:pic>
    </p:spTree>
    <p:extLst>
      <p:ext uri="{BB962C8B-B14F-4D97-AF65-F5344CB8AC3E}">
        <p14:creationId xmlns:p14="http://schemas.microsoft.com/office/powerpoint/2010/main" val="28339088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ab1d59e4263f23bf28b4fd369bb5c731cbd34bf"/>
</p:tagLst>
</file>

<file path=ppt/theme/theme1.xml><?xml version="1.0" encoding="utf-8"?>
<a:theme xmlns:a="http://schemas.openxmlformats.org/drawingml/2006/main" name="Axway 2015 Corp PowerPoint Template - REGULAR SCREEN">
  <a:themeElements>
    <a:clrScheme name="Axway 2015">
      <a:dk1>
        <a:srgbClr val="000000"/>
      </a:dk1>
      <a:lt1>
        <a:srgbClr val="FFFFFF"/>
      </a:lt1>
      <a:dk2>
        <a:srgbClr val="616161"/>
      </a:dk2>
      <a:lt2>
        <a:srgbClr val="949494"/>
      </a:lt2>
      <a:accent1>
        <a:srgbClr val="E31B23"/>
      </a:accent1>
      <a:accent2>
        <a:srgbClr val="FEC240"/>
      </a:accent2>
      <a:accent3>
        <a:srgbClr val="00ACDB"/>
      </a:accent3>
      <a:accent4>
        <a:srgbClr val="F8A047"/>
      </a:accent4>
      <a:accent5>
        <a:srgbClr val="73B532"/>
      </a:accent5>
      <a:accent6>
        <a:srgbClr val="6D7397"/>
      </a:accent6>
      <a:hlink>
        <a:srgbClr val="46AFD4"/>
      </a:hlink>
      <a:folHlink>
        <a:srgbClr val="00769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defRPr b="1" dirty="0" smtClean="0">
            <a:solidFill>
              <a:schemeClr val="bg1"/>
            </a:solidFill>
            <a:latin typeface="+mn-lt"/>
          </a:defRPr>
        </a:defPPr>
      </a:lstStyle>
    </a:spDef>
    <a:lnDef>
      <a:spPr bwMode="auto">
        <a:solidFill>
          <a:schemeClr val="accent2"/>
        </a:solidFill>
        <a:ln w="19050" cap="sq" cmpd="sng" algn="ctr">
          <a:solidFill>
            <a:schemeClr val="tx2"/>
          </a:solidFill>
          <a:prstDash val="solid"/>
          <a:round/>
          <a:headEnd type="triangle" w="med" len="med"/>
          <a:tailEnd type="triangle" w="med" len="med"/>
        </a:ln>
        <a:effectLst/>
      </a:spPr>
      <a:bodyPr/>
      <a:lstStyle/>
    </a:lnDef>
    <a:txDef>
      <a:spPr>
        <a:noFill/>
      </a:spPr>
      <a:bodyPr wrap="none" rtlCol="0">
        <a:spAutoFit/>
      </a:bodyPr>
      <a:lstStyle>
        <a:defPPr algn="ctr">
          <a:defRPr dirty="0" err="1" smtClean="0">
            <a:latin typeface="+mn-lt"/>
          </a:defRPr>
        </a:defPPr>
      </a:lstStyle>
    </a:txDef>
  </a:objectDefaults>
  <a:extraClrSchemeLst>
    <a:extraClrScheme>
      <a:clrScheme name="Presentation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15126</TotalTime>
  <Words>6356</Words>
  <Application>Microsoft Macintosh PowerPoint</Application>
  <PresentationFormat>On-screen Show (16:9)</PresentationFormat>
  <Paragraphs>1280</Paragraphs>
  <Slides>62</Slides>
  <Notes>61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Adobe Gothic Std B</vt:lpstr>
      <vt:lpstr>Arial</vt:lpstr>
      <vt:lpstr>Arial Narrow</vt:lpstr>
      <vt:lpstr>Calibri</vt:lpstr>
      <vt:lpstr>Consolas</vt:lpstr>
      <vt:lpstr>ＭＳ Ｐゴシック</vt:lpstr>
      <vt:lpstr>Times New Roman</vt:lpstr>
      <vt:lpstr>Axway 2015 Corp PowerPoint Template - REGULAR SCREEN</vt:lpstr>
      <vt:lpstr>Node.js Training</vt:lpstr>
      <vt:lpstr>Event Loop</vt:lpstr>
      <vt:lpstr>Node.js</vt:lpstr>
      <vt:lpstr>A single-threaded event-driven server-side JavaScript environment based on V8.</vt:lpstr>
      <vt:lpstr>v8 has a call stack and a heap.</vt:lpstr>
      <vt:lpstr>Node.js</vt:lpstr>
      <vt:lpstr>Processing model</vt:lpstr>
      <vt:lpstr>Call Stack</vt:lpstr>
      <vt:lpstr>Call Stack</vt:lpstr>
      <vt:lpstr>Call Stack</vt:lpstr>
      <vt:lpstr>blocking</vt:lpstr>
      <vt:lpstr>Call Stack</vt:lpstr>
      <vt:lpstr>Why is this a problem?</vt:lpstr>
      <vt:lpstr>Demo</vt:lpstr>
      <vt:lpstr>The solution?</vt:lpstr>
      <vt:lpstr>Asynchronous code functions</vt:lpstr>
      <vt:lpstr>Async Callbacks &amp; The Call Stack?</vt:lpstr>
      <vt:lpstr>Concurrency &amp; the Event Loop</vt:lpstr>
      <vt:lpstr>PowerPoint Presentation</vt:lpstr>
      <vt:lpstr>PowerPoint Presentation</vt:lpstr>
      <vt:lpstr>PowerPoint Presentation</vt:lpstr>
      <vt:lpstr>PowerPoint Presentation</vt:lpstr>
      <vt:lpstr>PowerPoint Presentation</vt:lpstr>
      <vt:lpstr>Internal implementation</vt:lpstr>
      <vt:lpstr>PowerPoint Presentation</vt:lpstr>
      <vt:lpstr>PowerPoint Presentation</vt:lpstr>
      <vt:lpstr>PowerPoint Presentation</vt:lpstr>
      <vt:lpstr>PowerPoint Presentation</vt:lpstr>
      <vt:lpstr>PowerPoint Presentation</vt:lpstr>
      <vt:lpstr>PowerPoint Presentation</vt:lpstr>
      <vt:lpstr>Control Flow</vt:lpstr>
      <vt:lpstr>Control flow</vt:lpstr>
      <vt:lpstr>Before we start</vt:lpstr>
      <vt:lpstr>Callbacks</vt:lpstr>
      <vt:lpstr>PowerPoint Presentation</vt:lpstr>
      <vt:lpstr>PowerPoint Presentation</vt:lpstr>
      <vt:lpstr>PowerPoint Presentation</vt:lpstr>
      <vt:lpstr>Alternatives</vt:lpstr>
      <vt:lpstr>Async.js</vt:lpstr>
      <vt:lpstr>Async.js </vt:lpstr>
      <vt:lpstr>PowerPoint Presentation</vt:lpstr>
      <vt:lpstr>Promises</vt:lpstr>
      <vt:lpstr>Promises</vt:lpstr>
      <vt:lpstr>PowerPoint Presentation</vt:lpstr>
      <vt:lpstr>Promises </vt:lpstr>
      <vt:lpstr>PowerPoint Presentation</vt:lpstr>
      <vt:lpstr>PowerPoint Presentation</vt:lpstr>
      <vt:lpstr>Generators – mysterious and powerful</vt:lpstr>
      <vt:lpstr>Generators – a new feature of ECMAScript 6</vt:lpstr>
      <vt:lpstr>PowerPoint Presentation</vt:lpstr>
      <vt:lpstr>PowerPoint Presentation</vt:lpstr>
      <vt:lpstr>PowerPoint Presentation</vt:lpstr>
      <vt:lpstr>PowerPoint Presentation</vt:lpstr>
      <vt:lpstr>PowerPoint Presentation</vt:lpstr>
      <vt:lpstr>Generator based control flow libraries</vt:lpstr>
      <vt:lpstr> </vt:lpstr>
      <vt:lpstr> </vt:lpstr>
      <vt:lpstr>Async/await</vt:lpstr>
      <vt:lpstr>PowerPoint Presentation</vt:lpstr>
      <vt:lpstr>PowerPoint Presentation</vt:lpstr>
      <vt:lpstr>PowerPoint Presentation</vt:lpstr>
      <vt:lpstr>End!</vt:lpstr>
    </vt:vector>
  </TitlesOfParts>
  <Manager/>
  <Company>Axway</Company>
  <LinksUpToDate>false</LinksUpToDate>
  <SharedDoc>false</SharedDoc>
  <HyperlinkBase/>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Axway 2015 Corp PowerPoint Template</dc:title>
  <dc:subject>Axway</dc:subject>
  <dc:creator>ML Haynes</dc:creator>
  <cp:keywords>Axway 2015 Corporate PowerPoint Template - WIDE SCREEN</cp:keywords>
  <dc:description/>
  <cp:lastModifiedBy>Vladimir Trifonov</cp:lastModifiedBy>
  <cp:revision>400</cp:revision>
  <dcterms:created xsi:type="dcterms:W3CDTF">2013-12-26T17:09:29Z</dcterms:created>
  <dcterms:modified xsi:type="dcterms:W3CDTF">2016-10-10T11:29:43Z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https://axway.jiveon.com</vt:lpwstr>
  </property>
  <property fmtid="{D5CDD505-2E9C-101B-9397-08002B2CF9AE}" pid="3" name="Jive_LatestUserAccountName">
    <vt:lpwstr>mvasilev@axway.com</vt:lpwstr>
  </property>
  <property fmtid="{D5CDD505-2E9C-101B-9397-08002B2CF9AE}" pid="4" name="Jive_VersionGuid">
    <vt:lpwstr>d142de29-18be-4186-889f-7bc6be089a4d</vt:lpwstr>
  </property>
  <property fmtid="{D5CDD505-2E9C-101B-9397-08002B2CF9AE}" pid="5" name="Offisync_UniqueId">
    <vt:lpwstr>60644</vt:lpwstr>
  </property>
  <property fmtid="{D5CDD505-2E9C-101B-9397-08002B2CF9AE}" pid="6" name="Offisync_ServerID">
    <vt:lpwstr>42c6c282-56b9-4fb6-b625-fe469f1b8887</vt:lpwstr>
  </property>
  <property fmtid="{D5CDD505-2E9C-101B-9397-08002B2CF9AE}" pid="7" name="Offisync_UpdateToken">
    <vt:lpwstr>5</vt:lpwstr>
  </property>
</Properties>
</file>