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41" r:id="rId1"/>
  </p:sldMasterIdLst>
  <p:notesMasterIdLst>
    <p:notesMasterId r:id="rId36"/>
  </p:notesMasterIdLst>
  <p:handoutMasterIdLst>
    <p:handoutMasterId r:id="rId37"/>
  </p:handoutMasterIdLst>
  <p:sldIdLst>
    <p:sldId id="417" r:id="rId2"/>
    <p:sldId id="540" r:id="rId3"/>
    <p:sldId id="625" r:id="rId4"/>
    <p:sldId id="512" r:id="rId5"/>
    <p:sldId id="624" r:id="rId6"/>
    <p:sldId id="549" r:id="rId7"/>
    <p:sldId id="631" r:id="rId8"/>
    <p:sldId id="632" r:id="rId9"/>
    <p:sldId id="626" r:id="rId10"/>
    <p:sldId id="630" r:id="rId11"/>
    <p:sldId id="642" r:id="rId12"/>
    <p:sldId id="633" r:id="rId13"/>
    <p:sldId id="634" r:id="rId14"/>
    <p:sldId id="641" r:id="rId15"/>
    <p:sldId id="635" r:id="rId16"/>
    <p:sldId id="636" r:id="rId17"/>
    <p:sldId id="637" r:id="rId18"/>
    <p:sldId id="638" r:id="rId19"/>
    <p:sldId id="639" r:id="rId20"/>
    <p:sldId id="644" r:id="rId21"/>
    <p:sldId id="640" r:id="rId22"/>
    <p:sldId id="645" r:id="rId23"/>
    <p:sldId id="646" r:id="rId24"/>
    <p:sldId id="647" r:id="rId25"/>
    <p:sldId id="648" r:id="rId26"/>
    <p:sldId id="649" r:id="rId27"/>
    <p:sldId id="655" r:id="rId28"/>
    <p:sldId id="654" r:id="rId29"/>
    <p:sldId id="652" r:id="rId30"/>
    <p:sldId id="653" r:id="rId31"/>
    <p:sldId id="656" r:id="rId32"/>
    <p:sldId id="657" r:id="rId33"/>
    <p:sldId id="658" r:id="rId34"/>
    <p:sldId id="581" r:id="rId35"/>
  </p:sldIdLst>
  <p:sldSz cx="9144000" cy="5143500" type="screen16x9"/>
  <p:notesSz cx="7010400" cy="9296400"/>
  <p:custDataLst>
    <p:tags r:id="rId38"/>
  </p:custDataLst>
  <p:defaultTextStyle>
    <a:defPPr>
      <a:defRPr lang="en-US"/>
    </a:defPPr>
    <a:lvl1pPr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1pPr>
    <a:lvl2pPr marL="4572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2pPr>
    <a:lvl3pPr marL="9144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3pPr>
    <a:lvl4pPr marL="13716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4pPr>
    <a:lvl5pPr marL="1828800" algn="l" rtl="0" fontAlgn="base">
      <a:spcBef>
        <a:spcPct val="0"/>
      </a:spcBef>
      <a:spcAft>
        <a:spcPct val="0"/>
      </a:spcAft>
      <a:defRPr kern="1200">
        <a:solidFill>
          <a:schemeClr val="tx1"/>
        </a:solidFill>
        <a:latin typeface="Arial" pitchFamily="-105" charset="0"/>
        <a:ea typeface="ＭＳ Ｐゴシック" pitchFamily="-105" charset="-128"/>
        <a:cs typeface="ＭＳ Ｐゴシック" pitchFamily="-105" charset="-128"/>
      </a:defRPr>
    </a:lvl5pPr>
    <a:lvl6pPr marL="22860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6pPr>
    <a:lvl7pPr marL="27432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7pPr>
    <a:lvl8pPr marL="32004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8pPr>
    <a:lvl9pPr marL="3657600" algn="l" defTabSz="457200" rtl="0" eaLnBrk="1" latinLnBrk="0" hangingPunct="1">
      <a:defRPr kern="1200">
        <a:solidFill>
          <a:schemeClr val="tx1"/>
        </a:solidFill>
        <a:latin typeface="Arial" pitchFamily="-105" charset="0"/>
        <a:ea typeface="ＭＳ Ｐゴシック" pitchFamily="-105" charset="-128"/>
        <a:cs typeface="ＭＳ Ｐゴシック" pitchFamily="-105" charset="-128"/>
      </a:defRPr>
    </a:lvl9pPr>
  </p:defaultTextStyle>
  <p:extLst>
    <p:ext uri="{521415D9-36F7-43E2-AB2F-B90AF26B5E84}">
      <p14:sectionLst xmlns:p14="http://schemas.microsoft.com/office/powerpoint/2010/main">
        <p14:section name="Lecture 6" id="{2B782964-4D63-452B-806F-01EC54D6F5B2}">
          <p14:sldIdLst>
            <p14:sldId id="417"/>
            <p14:sldId id="540"/>
            <p14:sldId id="625"/>
            <p14:sldId id="512"/>
            <p14:sldId id="624"/>
            <p14:sldId id="549"/>
            <p14:sldId id="631"/>
            <p14:sldId id="632"/>
            <p14:sldId id="626"/>
            <p14:sldId id="630"/>
            <p14:sldId id="642"/>
            <p14:sldId id="633"/>
            <p14:sldId id="634"/>
            <p14:sldId id="641"/>
            <p14:sldId id="635"/>
            <p14:sldId id="636"/>
            <p14:sldId id="637"/>
            <p14:sldId id="638"/>
            <p14:sldId id="639"/>
            <p14:sldId id="644"/>
            <p14:sldId id="640"/>
            <p14:sldId id="645"/>
            <p14:sldId id="646"/>
            <p14:sldId id="647"/>
            <p14:sldId id="648"/>
            <p14:sldId id="649"/>
            <p14:sldId id="655"/>
            <p14:sldId id="654"/>
            <p14:sldId id="652"/>
            <p14:sldId id="653"/>
            <p14:sldId id="656"/>
            <p14:sldId id="657"/>
            <p14:sldId id="658"/>
            <p14:sldId id="581"/>
          </p14:sldIdLst>
        </p14:section>
      </p14:sectionLst>
    </p:ext>
    <p:ext uri="{EFAFB233-063F-42B5-8137-9DF3F51BA10A}">
      <p15:sldGuideLst xmlns:p15="http://schemas.microsoft.com/office/powerpoint/2012/main">
        <p15:guide id="1" orient="horz" pos="1597">
          <p15:clr>
            <a:srgbClr val="A4A3A4"/>
          </p15:clr>
        </p15:guide>
        <p15:guide id="2" pos="2893">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amish Brewer" initials="HB" lastIdx="1" clrIdx="0"/>
  <p:cmAuthor id="1" name="Kathy Kim" initials="KK" lastIdx="0" clrIdx="1"/>
  <p:cmAuthor id="2" name="Colleen Lupien" initials="CL"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2B36"/>
    <a:srgbClr val="005596"/>
    <a:srgbClr val="1E5DA7"/>
    <a:srgbClr val="6C6C70"/>
    <a:srgbClr val="48484B"/>
    <a:srgbClr val="595959"/>
    <a:srgbClr val="7F7F7F"/>
    <a:srgbClr val="919195"/>
    <a:srgbClr val="009DDC"/>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02" autoAdjust="0"/>
    <p:restoredTop sz="78993" autoAdjust="0"/>
  </p:normalViewPr>
  <p:slideViewPr>
    <p:cSldViewPr snapToGrid="0" showGuides="1">
      <p:cViewPr>
        <p:scale>
          <a:sx n="170" d="100"/>
          <a:sy n="170" d="100"/>
        </p:scale>
        <p:origin x="144" y="144"/>
      </p:cViewPr>
      <p:guideLst>
        <p:guide orient="horz" pos="1597"/>
        <p:guide pos="28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9" d="100"/>
        <a:sy n="89" d="100"/>
      </p:scale>
      <p:origin x="0" y="3112"/>
    </p:cViewPr>
  </p:sorterViewPr>
  <p:notesViewPr>
    <p:cSldViewPr snapToGrid="0" showGuides="1">
      <p:cViewPr varScale="1">
        <p:scale>
          <a:sx n="84" d="100"/>
          <a:sy n="84" d="100"/>
        </p:scale>
        <p:origin x="-376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tags" Target="tags/tag1.xml"/><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819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81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B34D82E7-9B21-5843-AC7F-2ACBA5F1446A}" type="slidenum">
              <a:rPr lang="en-US"/>
              <a:pPr>
                <a:defRPr/>
              </a:pPr>
              <a:t>‹#›</a:t>
            </a:fld>
            <a:endParaRPr lang="en-US" dirty="0"/>
          </a:p>
        </p:txBody>
      </p:sp>
    </p:spTree>
    <p:extLst>
      <p:ext uri="{BB962C8B-B14F-4D97-AF65-F5344CB8AC3E}">
        <p14:creationId xmlns:p14="http://schemas.microsoft.com/office/powerpoint/2010/main" val="2835769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1026"/>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3" name="Rectangle 1027"/>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lvl1pPr algn="r" defTabSz="930275">
              <a:defRPr sz="1200">
                <a:latin typeface="Times New Roman" pitchFamily="-105" charset="0"/>
              </a:defRPr>
            </a:lvl1pPr>
          </a:lstStyle>
          <a:p>
            <a:pPr>
              <a:defRPr/>
            </a:pPr>
            <a:endParaRPr lang="en-US" dirty="0"/>
          </a:p>
        </p:txBody>
      </p:sp>
      <p:sp>
        <p:nvSpPr>
          <p:cNvPr id="3789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p:spPr>
      </p:sp>
      <p:sp>
        <p:nvSpPr>
          <p:cNvPr id="10245" name="Rectangle 1029"/>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69" tIns="46585" rIns="93169" bIns="465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1030"/>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defTabSz="930275">
              <a:defRPr sz="1200">
                <a:latin typeface="Times New Roman" pitchFamily="-105" charset="0"/>
              </a:defRPr>
            </a:lvl1pPr>
          </a:lstStyle>
          <a:p>
            <a:pPr>
              <a:defRPr/>
            </a:pPr>
            <a:endParaRPr lang="en-US" dirty="0"/>
          </a:p>
        </p:txBody>
      </p:sp>
      <p:sp>
        <p:nvSpPr>
          <p:cNvPr id="10247" name="Rectangle 1031"/>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69" tIns="46585" rIns="93169" bIns="46585" numCol="1" anchor="b" anchorCtr="0" compatLnSpc="1">
            <a:prstTxWarp prst="textNoShape">
              <a:avLst/>
            </a:prstTxWarp>
          </a:bodyPr>
          <a:lstStyle>
            <a:lvl1pPr algn="r" defTabSz="930275">
              <a:defRPr sz="1200">
                <a:latin typeface="Times New Roman" pitchFamily="-105" charset="0"/>
              </a:defRPr>
            </a:lvl1pPr>
          </a:lstStyle>
          <a:p>
            <a:pPr>
              <a:defRPr/>
            </a:pPr>
            <a:fld id="{0E8FF136-95B6-064A-AAF7-6C8FCD1F69DD}" type="slidenum">
              <a:rPr lang="en-US"/>
              <a:pPr>
                <a:defRPr/>
              </a:pPr>
              <a:t>‹#›</a:t>
            </a:fld>
            <a:endParaRPr lang="en-US" dirty="0"/>
          </a:p>
        </p:txBody>
      </p:sp>
    </p:spTree>
    <p:extLst>
      <p:ext uri="{BB962C8B-B14F-4D97-AF65-F5344CB8AC3E}">
        <p14:creationId xmlns:p14="http://schemas.microsoft.com/office/powerpoint/2010/main" val="9644424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substack/stream-handbook#duplex" TargetMode="External"/><Relationship Id="rId4" Type="http://schemas.openxmlformats.org/officeDocument/2006/relationships/hyperlink" Target="https://github.com/substack/oppressor"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FF136-95B6-064A-AAF7-6C8FCD1F69DD}" type="slidenum">
              <a:rPr lang="en-US" smtClean="0"/>
              <a:pPr>
                <a:defRPr/>
              </a:pPr>
              <a:t>1</a:t>
            </a:fld>
            <a:endParaRPr lang="en-US" dirty="0"/>
          </a:p>
        </p:txBody>
      </p:sp>
    </p:spTree>
    <p:extLst>
      <p:ext uri="{BB962C8B-B14F-4D97-AF65-F5344CB8AC3E}">
        <p14:creationId xmlns:p14="http://schemas.microsoft.com/office/powerpoint/2010/main" val="1705901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0501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03190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11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1336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8284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1269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algn="l"/>
            <a:endParaRPr lang="en-US" dirty="0"/>
          </a:p>
        </p:txBody>
      </p:sp>
    </p:spTree>
    <p:extLst>
      <p:ext uri="{BB962C8B-B14F-4D97-AF65-F5344CB8AC3E}">
        <p14:creationId xmlns:p14="http://schemas.microsoft.com/office/powerpoint/2010/main" val="1379013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06011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0022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19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0676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92119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79305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35856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568288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135227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algn="l"/>
            <a:endParaRPr lang="en-US" dirty="0"/>
          </a:p>
        </p:txBody>
      </p:sp>
    </p:spTree>
    <p:extLst>
      <p:ext uri="{BB962C8B-B14F-4D97-AF65-F5344CB8AC3E}">
        <p14:creationId xmlns:p14="http://schemas.microsoft.com/office/powerpoint/2010/main" val="1557466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25</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22399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08972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26295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3749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29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67704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marL="0" indent="0">
              <a:buNone/>
            </a:pPr>
            <a:r>
              <a:rPr lang="en-US" sz="1200" kern="0" dirty="0" smtClean="0"/>
              <a:t>This code works but it's bulky and buffers up the entire data.txt file into memory for every request before writing the result back to clients. If data.txt is very large, your program could start eating a lot of memory as it serves lots of users concurrently, particularly for users on slow connections.</a:t>
            </a:r>
          </a:p>
          <a:p>
            <a:pPr marL="0" indent="0">
              <a:buNone/>
            </a:pPr>
            <a:endParaRPr lang="en-US" sz="1200" kern="0" dirty="0" smtClean="0"/>
          </a:p>
          <a:p>
            <a:pPr marL="0" indent="0">
              <a:buNone/>
            </a:pPr>
            <a:r>
              <a:rPr lang="en-US" sz="1200" kern="0" dirty="0" smtClean="0"/>
              <a:t>1. The user experience is poor too because users will need to wait for the whole file to be buffered into memory on your server before they can start receiving any contents.</a:t>
            </a:r>
          </a:p>
          <a:p>
            <a:pPr marL="0" indent="0">
              <a:buNone/>
            </a:pPr>
            <a:endParaRPr lang="en-US" sz="1200" kern="0" dirty="0" smtClean="0"/>
          </a:p>
          <a:p>
            <a:pPr marL="0" indent="0">
              <a:buNone/>
            </a:pP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Luckily both of the </a:t>
            </a:r>
            <a:r>
              <a:rPr lang="en-US" dirty="0" smtClean="0"/>
              <a:t>(</a:t>
            </a:r>
            <a:r>
              <a:rPr lang="en-US" dirty="0" err="1" smtClean="0"/>
              <a:t>req</a:t>
            </a:r>
            <a:r>
              <a:rPr lang="en-US" dirty="0" smtClean="0"/>
              <a:t>, res)</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arguments are streams, which means we can write this in a much better way using </a:t>
            </a:r>
            <a:r>
              <a:rPr lang="en-US" dirty="0" err="1" smtClean="0"/>
              <a:t>fs.createReadStream</a:t>
            </a:r>
            <a:r>
              <a:rPr lang="en-US" dirty="0" smtClean="0"/>
              <a: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instead of </a:t>
            </a:r>
            <a:r>
              <a:rPr lang="en-US" dirty="0" err="1" smtClean="0"/>
              <a:t>fs.readFile</a:t>
            </a:r>
            <a:r>
              <a:rPr lang="en-US" dirty="0" smtClean="0"/>
              <a:t>()</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Here .pipe() takes care of listening for 'data' and 'end' events from the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fs.createReadStream</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This code is not only cleaner, but now the data.txt file will be written to clients one chunk at a time immediately as they are received from the disk.</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Using .pipe() has other benefits too, like handling backpressure automatically so that node won't buffer chunks into memory needlessly when the remote client is on a really slow or high-latency connection.</a:t>
            </a:r>
          </a:p>
          <a:p>
            <a:endPar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endParaRP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2. Now our file is compressed for browsers that support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gzip</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or deflate! Return a </a:t>
            </a:r>
            <a:r>
              <a:rPr lang="en-US" sz="1200" b="0" i="0" u="none" strike="noStrike" kern="1200" dirty="0" smtClean="0">
                <a:solidFill>
                  <a:schemeClr val="tx1"/>
                </a:solidFill>
                <a:effectLst/>
                <a:latin typeface="Times New Roman" pitchFamily="18" charset="0"/>
                <a:ea typeface="ＭＳ Ｐゴシック" pitchFamily="-105" charset="-128"/>
                <a:cs typeface="ＭＳ Ｐゴシック" pitchFamily="-105" charset="-128"/>
                <a:hlinkClick r:id="rId3"/>
              </a:rPr>
              <a:t>duplex stream</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that will be compressed with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gzip</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deflate, or no compression depending on the accept-encoding headers sent.</a:t>
            </a:r>
            <a:r>
              <a:rPr lang="en-US" sz="1200" b="0" i="0" kern="1200" baseline="0" dirty="0" smtClean="0">
                <a:solidFill>
                  <a:schemeClr val="tx1"/>
                </a:solidFill>
                <a:effectLst/>
                <a:latin typeface="Times New Roman" pitchFamily="18" charset="0"/>
                <a:ea typeface="ＭＳ Ｐゴシック" pitchFamily="-105" charset="-128"/>
                <a:cs typeface="ＭＳ Ｐゴシック" pitchFamily="-105" charset="-128"/>
              </a:rPr>
              <a:t> </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We can just let </a:t>
            </a:r>
            <a:r>
              <a:rPr lang="en-US" sz="1200" b="0" i="0" u="none" strike="noStrike" kern="1200" dirty="0" smtClean="0">
                <a:solidFill>
                  <a:schemeClr val="tx1"/>
                </a:solidFill>
                <a:effectLst/>
                <a:latin typeface="Times New Roman" pitchFamily="18" charset="0"/>
                <a:ea typeface="ＭＳ Ｐゴシック" pitchFamily="-105" charset="-128"/>
                <a:cs typeface="ＭＳ Ｐゴシック" pitchFamily="-105" charset="-128"/>
                <a:hlinkClick r:id="rId4"/>
              </a:rPr>
              <a:t>oppressor</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handle all that content-encoding stuff.</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Once you learn the stream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api</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you can just snap together these streaming modules like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lego</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bricks or garden hoses instead of having to remember how to push data through wonky non-streaming custom APIs.</a:t>
            </a:r>
          </a:p>
          <a:p>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Streams make programming in node simple, elegant, and </a:t>
            </a:r>
            <a:r>
              <a:rPr lang="en-US" sz="1200" b="0" i="0" kern="1200" dirty="0" err="1" smtClean="0">
                <a:solidFill>
                  <a:schemeClr val="tx1"/>
                </a:solidFill>
                <a:effectLst/>
                <a:latin typeface="Times New Roman" pitchFamily="18" charset="0"/>
                <a:ea typeface="ＭＳ Ｐゴシック" pitchFamily="-105" charset="-128"/>
                <a:cs typeface="ＭＳ Ｐゴシック" pitchFamily="-105" charset="-128"/>
              </a:rPr>
              <a:t>composable</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a:t>
            </a:r>
          </a:p>
          <a:p>
            <a:endPar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endParaRPr>
          </a:p>
          <a:p>
            <a:pPr marL="0" indent="0">
              <a:buNone/>
            </a:pPr>
            <a:endParaRPr lang="en-US" sz="1200" kern="0" dirty="0" smtClean="0"/>
          </a:p>
          <a:p>
            <a:endParaRPr lang="en-US" dirty="0"/>
          </a:p>
        </p:txBody>
      </p:sp>
    </p:spTree>
    <p:extLst>
      <p:ext uri="{BB962C8B-B14F-4D97-AF65-F5344CB8AC3E}">
        <p14:creationId xmlns:p14="http://schemas.microsoft.com/office/powerpoint/2010/main" val="844222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30</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27426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31</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36736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32</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35687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33</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2969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34</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0770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FF136-95B6-064A-AAF7-6C8FCD1F69DD}" type="slidenum">
              <a:rPr lang="en-US" smtClean="0"/>
              <a:pPr>
                <a:defRPr/>
              </a:pPr>
              <a:t>4</a:t>
            </a:fld>
            <a:endParaRPr lang="en-US" dirty="0"/>
          </a:p>
        </p:txBody>
      </p:sp>
    </p:spTree>
    <p:extLst>
      <p:ext uri="{BB962C8B-B14F-4D97-AF65-F5344CB8AC3E}">
        <p14:creationId xmlns:p14="http://schemas.microsoft.com/office/powerpoint/2010/main" val="1338439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E8FF136-95B6-064A-AAF7-6C8FCD1F69DD}" type="slidenum">
              <a:rPr lang="en-US" smtClean="0"/>
              <a:pPr>
                <a:defRPr/>
              </a:pPr>
              <a:t>5</a:t>
            </a:fld>
            <a:endParaRPr lang="en-US" dirty="0"/>
          </a:p>
        </p:txBody>
      </p:sp>
    </p:spTree>
    <p:extLst>
      <p:ext uri="{BB962C8B-B14F-4D97-AF65-F5344CB8AC3E}">
        <p14:creationId xmlns:p14="http://schemas.microsoft.com/office/powerpoint/2010/main" val="365688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6</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r>
              <a:rPr lang="en-US" dirty="0" smtClean="0"/>
              <a:t>.pipe()</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is just a function that takes a readable source stream </a:t>
            </a:r>
            <a:r>
              <a:rPr lang="en-US" dirty="0" err="1" smtClean="0"/>
              <a:t>src</a:t>
            </a:r>
            <a:r>
              <a:rPr lang="en-US" sz="1200" b="0" i="0" kern="1200" dirty="0" smtClean="0">
                <a:solidFill>
                  <a:schemeClr val="tx1"/>
                </a:solidFill>
                <a:effectLst/>
                <a:latin typeface="Times New Roman" pitchFamily="18" charset="0"/>
                <a:ea typeface="ＭＳ Ｐゴシック" pitchFamily="-105" charset="-128"/>
                <a:cs typeface="ＭＳ Ｐゴシック" pitchFamily="-105" charset="-128"/>
              </a:rPr>
              <a:t> and hooks the output to a destination writable stream </a:t>
            </a:r>
            <a:r>
              <a:rPr lang="en-US" dirty="0" err="1" smtClean="0"/>
              <a:t>dst</a:t>
            </a:r>
            <a:endParaRPr lang="en-US" dirty="0"/>
          </a:p>
        </p:txBody>
      </p:sp>
    </p:spTree>
    <p:extLst>
      <p:ext uri="{BB962C8B-B14F-4D97-AF65-F5344CB8AC3E}">
        <p14:creationId xmlns:p14="http://schemas.microsoft.com/office/powerpoint/2010/main" val="369254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7</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59157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8</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pPr algn="l"/>
            <a:r>
              <a:rPr lang="en-US" dirty="0" smtClean="0"/>
              <a:t>All Readable streams begin in paused mode but can be switched to flowing mode in one of the following ways:</a:t>
            </a:r>
          </a:p>
          <a:p>
            <a:pPr algn="l"/>
            <a:r>
              <a:rPr lang="en-US" dirty="0" smtClean="0"/>
              <a:t>-Adding a 'data' event handler.</a:t>
            </a:r>
          </a:p>
          <a:p>
            <a:pPr algn="l"/>
            <a:r>
              <a:rPr lang="en-US" dirty="0" smtClean="0"/>
              <a:t>-Calling the </a:t>
            </a:r>
            <a:r>
              <a:rPr lang="en-US" dirty="0" err="1" smtClean="0"/>
              <a:t>stream.resume</a:t>
            </a:r>
            <a:r>
              <a:rPr lang="en-US" dirty="0" smtClean="0"/>
              <a:t>() method.</a:t>
            </a:r>
          </a:p>
          <a:p>
            <a:pPr algn="l"/>
            <a:r>
              <a:rPr lang="en-US" dirty="0" smtClean="0"/>
              <a:t>-Calling the </a:t>
            </a:r>
            <a:r>
              <a:rPr lang="en-US" dirty="0" err="1" smtClean="0"/>
              <a:t>stream.pipe</a:t>
            </a:r>
            <a:r>
              <a:rPr lang="en-US" dirty="0" smtClean="0"/>
              <a:t>() method to send the data to a Writable.</a:t>
            </a:r>
          </a:p>
          <a:p>
            <a:pPr algn="l"/>
            <a:endParaRPr lang="en-US" dirty="0" smtClean="0"/>
          </a:p>
          <a:p>
            <a:pPr algn="l"/>
            <a:r>
              <a:rPr lang="en-US" dirty="0" smtClean="0"/>
              <a:t>The Readable can switch back to paused mode using one of the following:</a:t>
            </a:r>
          </a:p>
          <a:p>
            <a:pPr algn="l"/>
            <a:r>
              <a:rPr lang="en-US" dirty="0" smtClean="0"/>
              <a:t>-If there are no pipe destinations, by calling the </a:t>
            </a:r>
            <a:r>
              <a:rPr lang="en-US" dirty="0" err="1" smtClean="0"/>
              <a:t>stream.pause</a:t>
            </a:r>
            <a:r>
              <a:rPr lang="en-US" dirty="0" smtClean="0"/>
              <a:t>() method.</a:t>
            </a:r>
          </a:p>
          <a:p>
            <a:pPr algn="l"/>
            <a:r>
              <a:rPr lang="en-US" dirty="0" smtClean="0"/>
              <a:t>-If there are pipe destinations, by removing any 'data' event handlers, and removing all pipe destinations by calling the </a:t>
            </a:r>
            <a:r>
              <a:rPr lang="en-US" dirty="0" err="1" smtClean="0"/>
              <a:t>stream.unpipe</a:t>
            </a:r>
            <a:r>
              <a:rPr lang="en-US" dirty="0" smtClean="0"/>
              <a:t>()method.</a:t>
            </a:r>
          </a:p>
          <a:p>
            <a:pPr algn="l"/>
            <a:endParaRPr lang="en-US" dirty="0"/>
          </a:p>
        </p:txBody>
      </p:sp>
    </p:spTree>
    <p:extLst>
      <p:ext uri="{BB962C8B-B14F-4D97-AF65-F5344CB8AC3E}">
        <p14:creationId xmlns:p14="http://schemas.microsoft.com/office/powerpoint/2010/main" val="151185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2E4EEC-242E-4699-A735-AC67A337252C}" type="slidenum">
              <a:rPr lang="en-US"/>
              <a:pPr/>
              <a:t>9</a:t>
            </a:fld>
            <a:endParaRPr lang="en-US" dirty="0"/>
          </a:p>
        </p:txBody>
      </p:sp>
      <p:sp>
        <p:nvSpPr>
          <p:cNvPr id="595970" name="Rectangle 2"/>
          <p:cNvSpPr>
            <a:spLocks noGrp="1" noRot="1" noChangeAspect="1" noChangeArrowheads="1" noTextEdit="1"/>
          </p:cNvSpPr>
          <p:nvPr>
            <p:ph type="sldImg"/>
          </p:nvPr>
        </p:nvSpPr>
        <p:spPr>
          <a:xfrm>
            <a:off x="406400" y="696913"/>
            <a:ext cx="6197600" cy="3486150"/>
          </a:xfrm>
          <a:ln/>
        </p:spPr>
      </p:sp>
      <p:sp>
        <p:nvSpPr>
          <p:cNvPr id="595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0830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57347" name="Rectangle 3"/>
          <p:cNvSpPr>
            <a:spLocks noGrp="1" noChangeArrowheads="1"/>
          </p:cNvSpPr>
          <p:nvPr>
            <p:ph type="ctrTitle" hasCustomPrompt="1"/>
          </p:nvPr>
        </p:nvSpPr>
        <p:spPr>
          <a:xfrm>
            <a:off x="3200400" y="457200"/>
            <a:ext cx="5486400" cy="1533525"/>
          </a:xfrm>
          <a:prstGeom prst="rect">
            <a:avLst/>
          </a:prstGeom>
        </p:spPr>
        <p:txBody>
          <a:bodyPr anchor="t" anchorCtr="0"/>
          <a:lstStyle>
            <a:lvl1pPr algn="l">
              <a:lnSpc>
                <a:spcPct val="90000"/>
              </a:lnSpc>
              <a:defRPr sz="3600">
                <a:ln cap="rnd">
                  <a:noFill/>
                  <a:prstDash val="solid"/>
                </a:ln>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57348" name="Rectangle 4"/>
          <p:cNvSpPr>
            <a:spLocks noGrp="1" noChangeArrowheads="1"/>
          </p:cNvSpPr>
          <p:nvPr>
            <p:ph type="subTitle" idx="1" hasCustomPrompt="1"/>
          </p:nvPr>
        </p:nvSpPr>
        <p:spPr>
          <a:xfrm>
            <a:off x="5486400" y="2286000"/>
            <a:ext cx="3200400" cy="1200150"/>
          </a:xfrm>
        </p:spPr>
        <p:txBody>
          <a:bodyPr/>
          <a:lstStyle>
            <a:lvl1pPr marL="0" indent="0" algn="l">
              <a:lnSpc>
                <a:spcPct val="90000"/>
              </a:lnSpc>
              <a:buFontTx/>
              <a:buNone/>
              <a:defRPr sz="1600" b="1">
                <a:solidFill>
                  <a:srgbClr val="FFFFFF"/>
                </a:solidFill>
              </a:defRPr>
            </a:lvl1pPr>
          </a:lstStyle>
          <a:p>
            <a:r>
              <a:rPr lang="en-US" dirty="0" smtClean="0"/>
              <a:t>Click to edit Master </a:t>
            </a:r>
            <a:br>
              <a:rPr lang="en-US" dirty="0" smtClean="0"/>
            </a:br>
            <a:r>
              <a:rPr lang="en-US" dirty="0" smtClean="0"/>
              <a:t>subtitle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Image">
    <p:spTree>
      <p:nvGrpSpPr>
        <p:cNvPr id="1" name=""/>
        <p:cNvGrpSpPr/>
        <p:nvPr/>
      </p:nvGrpSpPr>
      <p:grpSpPr>
        <a:xfrm>
          <a:off x="0" y="0"/>
          <a:ext cx="0" cy="0"/>
          <a:chOff x="0" y="0"/>
          <a:chExt cx="0" cy="0"/>
        </a:xfrm>
      </p:grpSpPr>
      <p:pic>
        <p:nvPicPr>
          <p:cNvPr id="2" name="Picture 1" descr="Axway_PPT_Assets_16-9_Full-Imag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686300"/>
            <a:ext cx="9144000" cy="457200"/>
          </a:xfrm>
          <a:prstGeom prst="rect">
            <a:avLst/>
          </a:prstGeom>
        </p:spPr>
      </p:pic>
      <p:sp>
        <p:nvSpPr>
          <p:cNvPr id="8" name="Slide Number Placeholder 10"/>
          <p:cNvSpPr>
            <a:spLocks noGrp="1" noChangeArrowheads="1"/>
          </p:cNvSpPr>
          <p:nvPr>
            <p:ph type="sldNum" sz="quarter" idx="4"/>
          </p:nvPr>
        </p:nvSpPr>
        <p:spPr>
          <a:xfrm>
            <a:off x="8479274" y="4762685"/>
            <a:ext cx="548229" cy="293906"/>
          </a:xfrm>
          <a:prstGeom prst="rect">
            <a:avLst/>
          </a:prstGeom>
        </p:spPr>
        <p:txBody>
          <a:bodyPr vert="horz"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
        <p:nvSpPr>
          <p:cNvPr id="9" name="Picture Placeholder 8"/>
          <p:cNvSpPr>
            <a:spLocks noGrp="1"/>
          </p:cNvSpPr>
          <p:nvPr>
            <p:ph type="pic" sz="quarter" idx="10"/>
          </p:nvPr>
        </p:nvSpPr>
        <p:spPr>
          <a:xfrm>
            <a:off x="0" y="-47383"/>
            <a:ext cx="9144000" cy="4736592"/>
          </a:xfrm>
        </p:spPr>
        <p:txBody>
          <a:bodyPr/>
          <a:lstStyle/>
          <a:p>
            <a:r>
              <a:rPr lang="en-US" smtClean="0"/>
              <a:t>Drag picture to placeholder or click icon to add</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Chart Placeholder 4"/>
          <p:cNvSpPr>
            <a:spLocks noGrp="1"/>
          </p:cNvSpPr>
          <p:nvPr>
            <p:ph type="chart" sz="quarter" idx="11"/>
          </p:nvPr>
        </p:nvSpPr>
        <p:spPr>
          <a:xfrm>
            <a:off x="457200" y="1463040"/>
            <a:ext cx="7772400" cy="3419475"/>
          </a:xfrm>
        </p:spPr>
        <p:txBody>
          <a:bodyPr/>
          <a:lstStyle/>
          <a:p>
            <a:r>
              <a:rPr lang="en-US" smtClean="0"/>
              <a:t>Click icon to add chart</a:t>
            </a:r>
            <a:endParaRPr lang="en-US"/>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2131712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marR="0" indent="-342900" algn="l" defTabSz="914400" rtl="0" eaLnBrk="1" fontAlgn="base" latinLnBrk="0" hangingPunct="1">
              <a:lnSpc>
                <a:spcPct val="100000"/>
              </a:lnSpc>
              <a:spcBef>
                <a:spcPts val="600"/>
              </a:spcBef>
              <a:spcAft>
                <a:spcPct val="0"/>
              </a:spcAft>
              <a:buClr>
                <a:schemeClr val="accent1"/>
              </a:buClr>
              <a:buSzTx/>
              <a:buFont typeface="Arial"/>
              <a:buChar char="•"/>
              <a:tabLst/>
              <a:defRPr>
                <a:solidFill>
                  <a:schemeClr val="tx2"/>
                </a:solidFill>
              </a:defRPr>
            </a:lvl1pPr>
            <a:lvl2pPr>
              <a:spcBef>
                <a:spcPts val="480"/>
              </a:spcBef>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marL="342900" marR="0" lvl="0"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Click to edit Master text styles</a:t>
            </a:r>
          </a:p>
          <a:p>
            <a:pPr marL="342900" marR="0" lvl="1"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Second level</a:t>
            </a:r>
          </a:p>
          <a:p>
            <a:pPr marL="342900" marR="0" lvl="2"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Third level</a:t>
            </a:r>
          </a:p>
          <a:p>
            <a:pPr marL="342900" marR="0" lvl="3"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Fourth level</a:t>
            </a:r>
          </a:p>
          <a:p>
            <a:pPr marL="342900" marR="0" lvl="4" indent="-342900" algn="l" defTabSz="914400" rtl="0" eaLnBrk="1" fontAlgn="base" latinLnBrk="0" hangingPunct="1">
              <a:lnSpc>
                <a:spcPct val="100000"/>
              </a:lnSpc>
              <a:spcBef>
                <a:spcPts val="600"/>
              </a:spcBef>
              <a:spcAft>
                <a:spcPct val="0"/>
              </a:spcAft>
              <a:buClr>
                <a:schemeClr val="accent1"/>
              </a:buClr>
              <a:buSzTx/>
              <a:buFontTx/>
              <a:buChar char="•"/>
              <a:tabLst/>
              <a:defRPr/>
            </a:pPr>
            <a:r>
              <a:rPr lang="en-US" smtClean="0"/>
              <a:t>Fifth level</a:t>
            </a:r>
            <a:endParaRPr lang="en-US" dirty="0"/>
          </a:p>
        </p:txBody>
      </p:sp>
      <p:sp>
        <p:nvSpPr>
          <p:cNvPr id="7" name="Rectangle 3"/>
          <p:cNvSpPr>
            <a:spLocks noGrp="1" noChangeArrowheads="1"/>
          </p:cNvSpPr>
          <p:nvPr>
            <p:ph type="title"/>
          </p:nvPr>
        </p:nvSpPr>
        <p:spPr bwMode="auto">
          <a:xfrm>
            <a:off x="457200" y="171450"/>
            <a:ext cx="7785101" cy="77495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smtClean="0"/>
              <a:t>Click to edit Master title style</a:t>
            </a:r>
            <a:endParaRPr lang="en-US" dirty="0"/>
          </a:p>
        </p:txBody>
      </p:sp>
      <p:sp>
        <p:nvSpPr>
          <p:cNvPr id="5"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51120"/>
          </a:xfrm>
          <a:prstGeom prst="rect">
            <a:avLst/>
          </a:prstGeom>
        </p:spPr>
      </p:pic>
      <p:sp>
        <p:nvSpPr>
          <p:cNvPr id="2" name="Title 1"/>
          <p:cNvSpPr>
            <a:spLocks noGrp="1"/>
          </p:cNvSpPr>
          <p:nvPr>
            <p:ph type="title"/>
          </p:nvPr>
        </p:nvSpPr>
        <p:spPr bwMode="gray">
          <a:xfrm>
            <a:off x="3200400" y="457200"/>
            <a:ext cx="5239027" cy="378291"/>
          </a:xfrm>
          <a:prstGeom prst="rect">
            <a:avLst/>
          </a:prstGeom>
        </p:spPr>
        <p:txBody>
          <a:bodyPr anchor="b" anchorCtr="0">
            <a:normAutofit/>
          </a:bodyPr>
          <a:lstStyle>
            <a:lvl1pPr algn="l">
              <a:lnSpc>
                <a:spcPct val="90000"/>
              </a:lnSpc>
              <a:defRPr sz="1600" b="1" cap="none">
                <a:ln cap="rnd">
                  <a:noFill/>
                  <a:prstDash val="solid"/>
                </a:ln>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bwMode="gray">
          <a:xfrm>
            <a:off x="3200400" y="914400"/>
            <a:ext cx="5239026" cy="1080345"/>
          </a:xfrm>
        </p:spPr>
        <p:txBody>
          <a:bodyPr lIns="0" anchor="t" anchorCtr="0"/>
          <a:lstStyle>
            <a:lvl1pPr marL="0" indent="0" algn="l">
              <a:lnSpc>
                <a:spcPct val="90000"/>
              </a:lnSpc>
              <a:spcBef>
                <a:spcPts val="0"/>
              </a:spcBef>
              <a:buNone/>
              <a:defRPr lang="en-US" sz="3600" b="0" baseline="0" dirty="0" smtClean="0">
                <a:solidFill>
                  <a:schemeClr val="accent1"/>
                </a:solidFill>
                <a:latin typeface="Arial"/>
                <a:ea typeface="ＭＳ Ｐゴシック" pitchFamily="-105" charset="-128"/>
                <a:cs typeface="ＭＳ Ｐゴシック" pitchFamily="-105"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3966400560"/>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pic>
        <p:nvPicPr>
          <p:cNvPr id="9" name="Picture 8" descr="polyhedron_082115.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9553" y="1463040"/>
            <a:ext cx="4111254" cy="3328848"/>
          </a:xfrm>
          <a:prstGeom prst="rect">
            <a:avLst/>
          </a:prstGeom>
        </p:spPr>
      </p:pic>
      <p:sp>
        <p:nvSpPr>
          <p:cNvPr id="7" name="Rectangle 4"/>
          <p:cNvSpPr>
            <a:spLocks noGrp="1" noChangeArrowheads="1"/>
          </p:cNvSpPr>
          <p:nvPr>
            <p:ph idx="1"/>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15476539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CustomPhoto">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255" y="1463040"/>
            <a:ext cx="3248153" cy="3248153"/>
          </a:xfrm>
          <a:prstGeom prst="roundRect">
            <a:avLst>
              <a:gd name="adj" fmla="val 0"/>
            </a:avLst>
          </a:prstGeom>
          <a:solidFill>
            <a:srgbClr val="FFFFFF">
              <a:shade val="85000"/>
            </a:srgbClr>
          </a:solidFill>
          <a:ln w="38100">
            <a:noFill/>
          </a:ln>
          <a:effectLst/>
        </p:spPr>
      </p:pic>
      <p:sp>
        <p:nvSpPr>
          <p:cNvPr id="9"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12" name="Rectangle 4"/>
          <p:cNvSpPr>
            <a:spLocks noGrp="1" noChangeArrowheads="1"/>
          </p:cNvSpPr>
          <p:nvPr>
            <p:ph idx="10"/>
          </p:nvPr>
        </p:nvSpPr>
        <p:spPr bwMode="auto">
          <a:xfrm>
            <a:off x="2743200" y="1463040"/>
            <a:ext cx="54737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10"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extLst>
      <p:ext uri="{BB962C8B-B14F-4D97-AF65-F5344CB8AC3E}">
        <p14:creationId xmlns:p14="http://schemas.microsoft.com/office/powerpoint/2010/main" val="367691540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3"/>
          <p:cNvSpPr>
            <a:spLocks noGrp="1" noChangeArrowheads="1"/>
          </p:cNvSpPr>
          <p:nvPr>
            <p:ph type="title"/>
          </p:nvPr>
        </p:nvSpPr>
        <p:spPr bwMode="auto">
          <a:xfrm>
            <a:off x="457200" y="201168"/>
            <a:ext cx="7780337"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lvl1pPr>
              <a:defRPr sz="2800" b="0" baseline="0">
                <a:solidFill>
                  <a:srgbClr val="E31B23"/>
                </a:solidFill>
              </a:defRPr>
            </a:lvl1pPr>
          </a:lstStyle>
          <a:p>
            <a:pPr lvl="0"/>
            <a:r>
              <a:rPr lang="en-US" dirty="0" smtClean="0"/>
              <a:t>Click to edit Master title style</a:t>
            </a:r>
            <a:endParaRPr lang="en-US" dirty="0"/>
          </a:p>
        </p:txBody>
      </p:sp>
      <p:sp>
        <p:nvSpPr>
          <p:cNvPr id="7" name="Rectangle 4"/>
          <p:cNvSpPr>
            <a:spLocks noGrp="1" noChangeArrowheads="1"/>
          </p:cNvSpPr>
          <p:nvPr>
            <p:ph idx="10"/>
          </p:nvPr>
        </p:nvSpPr>
        <p:spPr bwMode="auto">
          <a:xfrm>
            <a:off x="457200" y="1465802"/>
            <a:ext cx="77851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defRPr/>
            </a:lvl1p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Sub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457200" y="7874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3"/>
          <p:cNvSpPr>
            <a:spLocks noGrp="1" noChangeArrowheads="1"/>
          </p:cNvSpPr>
          <p:nvPr>
            <p:ph type="title"/>
          </p:nvPr>
        </p:nvSpPr>
        <p:spPr bwMode="auto">
          <a:xfrm>
            <a:off x="457200" y="3873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Feature">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898651"/>
            <a:ext cx="8229600" cy="282297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p:nvPr>
        </p:nvSpPr>
        <p:spPr>
          <a:xfrm>
            <a:off x="457201" y="1270000"/>
            <a:ext cx="7772400" cy="456010"/>
          </a:xfrm>
        </p:spPr>
        <p:txBody>
          <a:bodyPr lIns="0" anchor="ctr" anchorCtr="0"/>
          <a:lstStyle>
            <a:lvl1pPr marL="0" indent="0" algn="l">
              <a:lnSpc>
                <a:spcPct val="90000"/>
              </a:lnSpc>
              <a:buNone/>
              <a:defRPr lang="en-US" sz="2000" b="1" kern="1200" dirty="0" smtClean="0">
                <a:solidFill>
                  <a:schemeClr val="accent1"/>
                </a:solidFill>
                <a:latin typeface="Arial" pitchFamily="-105" charset="0"/>
                <a:ea typeface="ＭＳ Ｐゴシック" pitchFamily="-105" charset="-128"/>
                <a:cs typeface="ＭＳ Ｐゴシック" pitchFamily="-105" charset="-128"/>
              </a:defRPr>
            </a:lvl1pPr>
          </a:lstStyle>
          <a:p>
            <a:pPr lvl="0"/>
            <a:r>
              <a:rPr lang="en-US" dirty="0" smtClean="0"/>
              <a:t>Click to edit Master text styles</a:t>
            </a:r>
          </a:p>
        </p:txBody>
      </p:sp>
      <p:sp>
        <p:nvSpPr>
          <p:cNvPr id="10" name="Text Placeholder 8"/>
          <p:cNvSpPr>
            <a:spLocks noGrp="1"/>
          </p:cNvSpPr>
          <p:nvPr>
            <p:ph type="body" sz="quarter" idx="10"/>
          </p:nvPr>
        </p:nvSpPr>
        <p:spPr>
          <a:xfrm>
            <a:off x="457200" y="800100"/>
            <a:ext cx="7772400" cy="457200"/>
          </a:xfr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90000"/>
              </a:lnSpc>
              <a:spcAft>
                <a:spcPct val="0"/>
              </a:spcAft>
              <a:buFontTx/>
              <a:buNone/>
              <a:defRPr lang="en-US" sz="2000" b="0" i="0" dirty="0" smtClean="0">
                <a:solidFill>
                  <a:schemeClr val="bg2"/>
                </a:solidFill>
                <a:latin typeface="Arial"/>
                <a:ea typeface="ＭＳ Ｐゴシック" pitchFamily="-105" charset="-128"/>
                <a:cs typeface="Arial"/>
              </a:defRPr>
            </a:lvl1pPr>
            <a:lvl2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2pPr>
            <a:lvl3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3pPr>
            <a:lvl4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4pPr>
            <a:lvl5pPr algn="l" rtl="0" eaLnBrk="1" fontAlgn="base" hangingPunct="1">
              <a:spcAft>
                <a:spcPct val="0"/>
              </a:spcAft>
              <a:defRPr lang="en-US" sz="3200" dirty="0" smtClean="0">
                <a:solidFill>
                  <a:schemeClr val="tx1"/>
                </a:solidFill>
                <a:latin typeface="+mn-lt"/>
                <a:ea typeface="ＭＳ Ｐゴシック" pitchFamily="-105" charset="-128"/>
                <a:cs typeface="ＭＳ Ｐゴシック" pitchFamily="-105" charset="-128"/>
              </a:defRPr>
            </a:lvl5pPr>
          </a:lstStyle>
          <a:p>
            <a:pPr lvl="0"/>
            <a:r>
              <a:rPr lang="en-US" dirty="0" smtClean="0"/>
              <a:t>Click to edit Master text styles</a:t>
            </a:r>
          </a:p>
        </p:txBody>
      </p:sp>
      <p:sp>
        <p:nvSpPr>
          <p:cNvPr id="11" name="Rectangle 3"/>
          <p:cNvSpPr>
            <a:spLocks noGrp="1" noChangeArrowheads="1"/>
          </p:cNvSpPr>
          <p:nvPr>
            <p:ph type="title"/>
          </p:nvPr>
        </p:nvSpPr>
        <p:spPr bwMode="auto">
          <a:xfrm>
            <a:off x="457200" y="400050"/>
            <a:ext cx="7772400" cy="457200"/>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8"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3040"/>
            <a:ext cx="3776472" cy="3394472"/>
          </a:xfrm>
        </p:spPr>
        <p:txBody>
          <a:bodyPr/>
          <a:lstStyle>
            <a:lvl1pPr marL="228600" indent="-228600">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470400" y="1463040"/>
            <a:ext cx="3776472" cy="3394472"/>
          </a:xfrm>
        </p:spPr>
        <p:txBody>
          <a:bodyPr/>
          <a:lstStyle>
            <a:lvl1pPr>
              <a:defRPr sz="2400">
                <a:solidFill>
                  <a:schemeClr val="tx2"/>
                </a:solidFill>
              </a:defRPr>
            </a:lvl1pPr>
            <a:lvl2pPr>
              <a:defRPr sz="2000">
                <a:solidFill>
                  <a:schemeClr val="tx2"/>
                </a:solidFill>
              </a:defRPr>
            </a:lvl2pPr>
            <a:lvl3pPr>
              <a:defRPr sz="1800">
                <a:solidFill>
                  <a:schemeClr val="tx2"/>
                </a:solidFill>
              </a:defRPr>
            </a:lvl3pPr>
            <a:lvl4pPr>
              <a:defRPr sz="1600">
                <a:solidFill>
                  <a:schemeClr val="tx2"/>
                </a:solidFill>
              </a:defRPr>
            </a:lvl4pPr>
            <a:lvl5pPr>
              <a:defRPr sz="16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463040"/>
            <a:ext cx="3776472" cy="479822"/>
          </a:xfrm>
        </p:spPr>
        <p:txBody>
          <a:bodyPr anchor="b"/>
          <a:lstStyle>
            <a:lvl1pPr marL="0" indent="0">
              <a:lnSpc>
                <a:spcPct val="90000"/>
              </a:lnSpc>
              <a:buNone/>
              <a:defRPr sz="20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589"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54525" y="1463040"/>
            <a:ext cx="3776472" cy="479822"/>
          </a:xfrm>
        </p:spPr>
        <p:txBody>
          <a:bodyPr anchor="b"/>
          <a:lstStyle>
            <a:lvl1pPr marL="0" indent="0">
              <a:lnSpc>
                <a:spcPct val="90000"/>
              </a:lnSpc>
              <a:buNone/>
              <a:defRPr sz="2000" b="0">
                <a:solidFill>
                  <a:srgbClr val="94949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62914" y="2023341"/>
            <a:ext cx="3776472"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Rectangle 3"/>
          <p:cNvSpPr>
            <a:spLocks noGrp="1" noChangeArrowheads="1"/>
          </p:cNvSpPr>
          <p:nvPr>
            <p:ph type="title"/>
          </p:nvPr>
        </p:nvSpPr>
        <p:spPr bwMode="auto">
          <a:xfrm>
            <a:off x="457200" y="201168"/>
            <a:ext cx="7785101" cy="96926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sp>
        <p:nvSpPr>
          <p:cNvPr id="8" name="Slide Number Placeholder 10"/>
          <p:cNvSpPr>
            <a:spLocks noGrp="1" noChangeArrowheads="1"/>
          </p:cNvSpPr>
          <p:nvPr>
            <p:ph type="sldNum" sz="quarter" idx="10"/>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xway_PPT_Assets_16-9_Interior.jpg"/>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8687476" y="0"/>
            <a:ext cx="456524" cy="5143500"/>
          </a:xfrm>
          <a:prstGeom prst="rect">
            <a:avLst/>
          </a:prstGeom>
        </p:spPr>
      </p:pic>
      <p:sp>
        <p:nvSpPr>
          <p:cNvPr id="27651" name="Rectangle 4"/>
          <p:cNvSpPr>
            <a:spLocks noGrp="1" noChangeArrowheads="1"/>
          </p:cNvSpPr>
          <p:nvPr>
            <p:ph type="body" idx="1"/>
          </p:nvPr>
        </p:nvSpPr>
        <p:spPr bwMode="auto">
          <a:xfrm>
            <a:off x="457200" y="1465802"/>
            <a:ext cx="77724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 - 24</a:t>
            </a:r>
          </a:p>
          <a:p>
            <a:pPr lvl="1"/>
            <a:r>
              <a:rPr lang="en-US" dirty="0" smtClean="0"/>
              <a:t>Second level - 20</a:t>
            </a:r>
          </a:p>
          <a:p>
            <a:pPr lvl="2"/>
            <a:r>
              <a:rPr lang="en-US" dirty="0" smtClean="0"/>
              <a:t>Third level - 18</a:t>
            </a:r>
          </a:p>
          <a:p>
            <a:pPr lvl="3"/>
            <a:r>
              <a:rPr lang="en-US" dirty="0" smtClean="0"/>
              <a:t>Fourth level - 16</a:t>
            </a:r>
          </a:p>
          <a:p>
            <a:pPr lvl="4"/>
            <a:r>
              <a:rPr lang="en-US" dirty="0" smtClean="0"/>
              <a:t>Fifth level - 16</a:t>
            </a:r>
            <a:endParaRPr lang="en-US" dirty="0"/>
          </a:p>
        </p:txBody>
      </p:sp>
      <p:sp>
        <p:nvSpPr>
          <p:cNvPr id="8" name="Rectangle 3"/>
          <p:cNvSpPr>
            <a:spLocks noGrp="1" noChangeArrowheads="1"/>
          </p:cNvSpPr>
          <p:nvPr>
            <p:ph type="title"/>
          </p:nvPr>
        </p:nvSpPr>
        <p:spPr bwMode="auto">
          <a:xfrm>
            <a:off x="457200" y="203200"/>
            <a:ext cx="7785101" cy="971804"/>
          </a:xfrm>
          <a:prstGeom prst="rect">
            <a:avLst/>
          </a:prstGeom>
          <a:noFill/>
          <a:ln w="9525">
            <a:noFill/>
            <a:miter lim="800000"/>
            <a:headEnd/>
            <a:tailEnd/>
          </a:ln>
        </p:spPr>
        <p:txBody>
          <a:bodyPr vert="horz" wrap="square" lIns="0" tIns="45720" rIns="91440" bIns="45720" numCol="1" anchor="b" anchorCtr="0" compatLnSpc="1">
            <a:prstTxWarp prst="textNoShape">
              <a:avLst/>
            </a:prstTxWarp>
            <a:noAutofit/>
          </a:bodyPr>
          <a:lstStyle/>
          <a:p>
            <a:pPr lvl="0"/>
            <a:r>
              <a:rPr lang="en-US" dirty="0" smtClean="0"/>
              <a:t>Click to edit Master title style</a:t>
            </a:r>
            <a:endParaRPr lang="en-US" dirty="0"/>
          </a:p>
        </p:txBody>
      </p:sp>
      <p:cxnSp>
        <p:nvCxnSpPr>
          <p:cNvPr id="11" name="Straight Connector 10"/>
          <p:cNvCxnSpPr/>
          <p:nvPr/>
        </p:nvCxnSpPr>
        <p:spPr>
          <a:xfrm>
            <a:off x="457200" y="1257300"/>
            <a:ext cx="7772400" cy="9525"/>
          </a:xfrm>
          <a:prstGeom prst="line">
            <a:avLst/>
          </a:prstGeom>
          <a:ln w="19050" cap="rnd" cmpd="sng">
            <a:solidFill>
              <a:schemeClr val="bg2"/>
            </a:solidFill>
            <a:prstDash val="sysDot"/>
          </a:ln>
          <a:effectLst/>
        </p:spPr>
        <p:style>
          <a:lnRef idx="2">
            <a:schemeClr val="accent1"/>
          </a:lnRef>
          <a:fillRef idx="0">
            <a:schemeClr val="accent1"/>
          </a:fillRef>
          <a:effectRef idx="1">
            <a:schemeClr val="accent1"/>
          </a:effectRef>
          <a:fontRef idx="minor">
            <a:schemeClr val="tx1"/>
          </a:fontRef>
        </p:style>
      </p:cxnSp>
      <p:sp>
        <p:nvSpPr>
          <p:cNvPr id="6" name="Slide Number Placeholder 10"/>
          <p:cNvSpPr>
            <a:spLocks noGrp="1" noChangeArrowheads="1"/>
          </p:cNvSpPr>
          <p:nvPr>
            <p:ph type="sldNum" sz="quarter" idx="4"/>
          </p:nvPr>
        </p:nvSpPr>
        <p:spPr>
          <a:xfrm>
            <a:off x="8680434" y="4714028"/>
            <a:ext cx="491066" cy="459636"/>
          </a:xfrm>
          <a:prstGeom prst="rect">
            <a:avLst/>
          </a:prstGeom>
        </p:spPr>
        <p:txBody>
          <a:bodyPr vert="vert270" anchor="ctr" anchorCtr="0"/>
          <a:lstStyle>
            <a:lvl1pPr algn="r">
              <a:defRPr sz="1100">
                <a:solidFill>
                  <a:schemeClr val="bg1"/>
                </a:solidFill>
              </a:defRPr>
            </a:lvl1pPr>
          </a:lstStyle>
          <a:p>
            <a:pPr>
              <a:defRPr/>
            </a:pPr>
            <a:fld id="{A86557AE-D911-0F4C-AC53-EAE0FE81A38E}"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4249" r:id="rId1"/>
    <p:sldLayoutId id="2147484267" r:id="rId2"/>
    <p:sldLayoutId id="2147484271" r:id="rId3"/>
    <p:sldLayoutId id="2147484274" r:id="rId4"/>
    <p:sldLayoutId id="2147484242" r:id="rId5"/>
    <p:sldLayoutId id="2147484250" r:id="rId6"/>
    <p:sldLayoutId id="2147484252" r:id="rId7"/>
    <p:sldLayoutId id="2147484243" r:id="rId8"/>
    <p:sldLayoutId id="2147484244" r:id="rId9"/>
    <p:sldLayoutId id="2147484245" r:id="rId10"/>
    <p:sldLayoutId id="2147484246" r:id="rId11"/>
    <p:sldLayoutId id="2147484275" r:id="rId12"/>
    <p:sldLayoutId id="2147484276" r:id="rId13"/>
    <p:sldLayoutId id="2147484277" r:id="rId14"/>
    <p:sldLayoutId id="2147484278" r:id="rId15"/>
    <p:sldLayoutId id="2147484279" r:id="rId16"/>
    <p:sldLayoutId id="2147484280" r:id="rId17"/>
  </p:sldLayoutIdLst>
  <p:hf hdr="0" ftr="0" dt="0"/>
  <p:txStyles>
    <p:titleStyle>
      <a:lvl1pPr algn="l" rtl="0" eaLnBrk="1" fontAlgn="base" hangingPunct="1">
        <a:lnSpc>
          <a:spcPct val="90000"/>
        </a:lnSpc>
        <a:spcBef>
          <a:spcPct val="0"/>
        </a:spcBef>
        <a:spcAft>
          <a:spcPct val="0"/>
        </a:spcAft>
        <a:defRPr lang="en-US" sz="2800" kern="0" spc="0" baseline="0" dirty="0">
          <a:ln cap="rnd">
            <a:solidFill>
              <a:schemeClr val="accent1"/>
            </a:solidFill>
            <a:prstDash val="solid"/>
          </a:ln>
          <a:solidFill>
            <a:schemeClr val="accent1"/>
          </a:solidFill>
          <a:latin typeface="Arial" pitchFamily="34" charset="0"/>
          <a:ea typeface="ＭＳ Ｐゴシック" pitchFamily="-105" charset="-128"/>
          <a:cs typeface="Arial" pitchFamily="34" charset="0"/>
        </a:defRPr>
      </a:lvl1pPr>
      <a:lvl2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2pPr>
      <a:lvl3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3pPr>
      <a:lvl4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4pPr>
      <a:lvl5pPr algn="l" rtl="0" eaLnBrk="1" fontAlgn="base" hangingPunct="1">
        <a:lnSpc>
          <a:spcPts val="4200"/>
        </a:lnSpc>
        <a:spcBef>
          <a:spcPct val="0"/>
        </a:spcBef>
        <a:spcAft>
          <a:spcPct val="0"/>
        </a:spcAft>
        <a:defRPr sz="3500">
          <a:solidFill>
            <a:srgbClr val="818285"/>
          </a:solidFill>
          <a:latin typeface="Arial Narrow" pitchFamily="-105" charset="0"/>
          <a:ea typeface="ＭＳ Ｐゴシック" pitchFamily="-105" charset="-128"/>
          <a:cs typeface="ＭＳ Ｐゴシック" pitchFamily="-105"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poshworks.wordpress.com/2014/12/26/process-nexttick-vs-setimmediate-vs-settimeout/" TargetMode="External"/><Relationship Id="rId4" Type="http://schemas.openxmlformats.org/officeDocument/2006/relationships/hyperlink" Target="https://github.com/substack/stream-handbook" TargetMode="External"/><Relationship Id="rId5" Type="http://schemas.openxmlformats.org/officeDocument/2006/relationships/hyperlink" Target="http://highlandjs.org/" TargetMode="External"/><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r>
              <a:rPr lang="en-US" dirty="0" smtClean="0"/>
              <a:t>Node.js Training</a:t>
            </a:r>
            <a:endParaRPr lang="en-US" dirty="0"/>
          </a:p>
        </p:txBody>
      </p:sp>
      <p:sp>
        <p:nvSpPr>
          <p:cNvPr id="14" name="Subtitle 13"/>
          <p:cNvSpPr>
            <a:spLocks noGrp="1"/>
          </p:cNvSpPr>
          <p:nvPr>
            <p:ph type="subTitle" idx="1"/>
          </p:nvPr>
        </p:nvSpPr>
        <p:spPr/>
        <p:txBody>
          <a:bodyPr/>
          <a:lstStyle/>
          <a:p>
            <a:r>
              <a:rPr lang="en-US" dirty="0" smtClean="0"/>
              <a:t>Streams</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6"/>
          <p:cNvSpPr>
            <a:spLocks noChangeArrowheads="1"/>
          </p:cNvSpPr>
          <p:nvPr/>
        </p:nvSpPr>
        <p:spPr bwMode="auto">
          <a:xfrm>
            <a:off x="4848569" y="431556"/>
            <a:ext cx="3619651" cy="20774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stream </a:t>
            </a:r>
            <a:r>
              <a:rPr lang="en-US" sz="900" dirty="0">
                <a:solidFill>
                  <a:srgbClr val="A71D5D"/>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solidFill>
                  <a:srgbClr val="333333"/>
                </a:solidFill>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smtClean="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A71D5D"/>
                </a:solidFill>
                <a:latin typeface="Consolas" charset="0"/>
                <a:ea typeface="Consolas" charset="0"/>
                <a:cs typeface="Consolas" charset="0"/>
              </a:rPr>
              <a:t> class</a:t>
            </a:r>
            <a:r>
              <a:rPr lang="en-US" sz="900" dirty="0" smtClean="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MyReadable</a:t>
            </a:r>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ea typeface="Consolas" charset="0"/>
                <a:cs typeface="Consolas" charset="0"/>
              </a:rPr>
              <a:t>extends</a:t>
            </a:r>
            <a:r>
              <a:rPr lang="en-US" sz="900" dirty="0">
                <a:solidFill>
                  <a:srgbClr val="333333"/>
                </a:solidFill>
                <a:latin typeface="Consolas" charset="0"/>
                <a:ea typeface="Consolas" charset="0"/>
                <a:cs typeface="Consolas" charset="0"/>
              </a:rPr>
              <a:t> </a:t>
            </a:r>
            <a:r>
              <a:rPr lang="en-US" sz="900" dirty="0" err="1">
                <a:solidFill>
                  <a:srgbClr val="795DA3"/>
                </a:solidFill>
                <a:latin typeface="Consolas" charset="0"/>
                <a:ea typeface="Consolas" charset="0"/>
                <a:cs typeface="Consolas" charset="0"/>
              </a:rPr>
              <a:t>stream</a:t>
            </a:r>
            <a:r>
              <a:rPr lang="en-US" sz="900" dirty="0" err="1">
                <a:solidFill>
                  <a:srgbClr val="333333"/>
                </a:solidFill>
                <a:latin typeface="Consolas" charset="0"/>
                <a:ea typeface="Consolas" charset="0"/>
                <a:cs typeface="Consolas" charset="0"/>
              </a:rPr>
              <a:t>.Readable</a:t>
            </a:r>
            <a:r>
              <a:rPr lang="en-US" sz="900" dirty="0">
                <a:solidFill>
                  <a:srgbClr val="333333"/>
                </a:solidFill>
                <a:latin typeface="Consolas" charset="0"/>
                <a:ea typeface="Consolas" charset="0"/>
                <a:cs typeface="Consolas" charset="0"/>
              </a:rPr>
              <a:t> {</a:t>
            </a:r>
          </a:p>
          <a:p>
            <a:pPr fontAlgn="t"/>
            <a:r>
              <a:rPr lang="en-US" sz="900" dirty="0" smtClean="0">
                <a:solidFill>
                  <a:srgbClr val="795DA3"/>
                </a:solidFill>
                <a:latin typeface="Consolas" charset="0"/>
                <a:ea typeface="Consolas" charset="0"/>
                <a:cs typeface="Consolas" charset="0"/>
              </a:rPr>
              <a:t>   constructor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smtClean="0">
                <a:solidFill>
                  <a:srgbClr val="ED6A43"/>
                </a:solidFill>
                <a:latin typeface="Consolas" charset="0"/>
                <a:ea typeface="Consolas" charset="0"/>
                <a:cs typeface="Consolas" charset="0"/>
              </a:rPr>
              <a:t>super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a:t>
            </a:r>
            <a:endParaRPr lang="en-US" sz="900" dirty="0">
              <a:solidFill>
                <a:srgbClr val="333333"/>
              </a:solidFill>
              <a:latin typeface="Consolas" charset="0"/>
              <a:ea typeface="Consolas" charset="0"/>
              <a:cs typeface="Consolas" charset="0"/>
            </a:endParaRPr>
          </a:p>
          <a:p>
            <a:pPr fontAlgn="t"/>
            <a:r>
              <a:rPr lang="en-US" sz="900" dirty="0" smtClean="0">
                <a:solidFill>
                  <a:srgbClr val="795DA3"/>
                </a:solidFill>
                <a:latin typeface="Consolas" charset="0"/>
                <a:ea typeface="Consolas" charset="0"/>
                <a:cs typeface="Consolas" charset="0"/>
              </a:rPr>
              <a:t>   _</a:t>
            </a:r>
            <a:r>
              <a:rPr lang="en-US" sz="900" dirty="0">
                <a:solidFill>
                  <a:srgbClr val="795DA3"/>
                </a:solidFill>
                <a:latin typeface="Consolas" charset="0"/>
                <a:ea typeface="Consolas" charset="0"/>
                <a:cs typeface="Consolas" charset="0"/>
              </a:rPr>
              <a:t>read</a:t>
            </a:r>
            <a:r>
              <a:rPr lang="en-US" sz="900" dirty="0">
                <a:solidFill>
                  <a:srgbClr val="333333"/>
                </a:solidFill>
                <a:latin typeface="Consolas" charset="0"/>
                <a:ea typeface="Consolas" charset="0"/>
                <a:cs typeface="Consolas" charset="0"/>
              </a:rPr>
              <a:t>(size) </a:t>
            </a:r>
            <a:r>
              <a:rPr lang="en-US" sz="900" dirty="0" smtClean="0">
                <a:solidFill>
                  <a:srgbClr val="333333"/>
                </a:solidFill>
                <a:latin typeface="Consolas" charset="0"/>
                <a:ea typeface="Consolas" charset="0"/>
                <a:cs typeface="Consolas" charset="0"/>
              </a:rPr>
              <a:t>{</a:t>
            </a:r>
          </a:p>
          <a:p>
            <a:pPr fontAlgn="t"/>
            <a:r>
              <a:rPr lang="en-US" sz="900" dirty="0" smtClean="0">
                <a:solidFill>
                  <a:srgbClr val="ED6A43"/>
                </a:solidFill>
                <a:latin typeface="Consolas" charset="0"/>
                <a:ea typeface="Consolas" charset="0"/>
                <a:cs typeface="Consolas" charset="0"/>
              </a:rPr>
              <a:t>     </a:t>
            </a:r>
            <a:r>
              <a:rPr lang="en-US" sz="900" dirty="0" err="1" smtClean="0">
                <a:solidFill>
                  <a:srgbClr val="ED6A43"/>
                </a:solidFill>
                <a:latin typeface="Consolas" charset="0"/>
                <a:ea typeface="Consolas" charset="0"/>
                <a:cs typeface="Consolas" charset="0"/>
              </a:rPr>
              <a:t>this</a:t>
            </a:r>
            <a:r>
              <a:rPr lang="en-US" sz="900" dirty="0" err="1" smtClean="0">
                <a:solidFill>
                  <a:srgbClr val="333333"/>
                </a:solidFill>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smtClean="0">
                <a:solidFill>
                  <a:srgbClr val="333333"/>
                </a:solidFill>
                <a:latin typeface="Consolas" charset="0"/>
                <a:ea typeface="Consolas" charset="0"/>
                <a:cs typeface="Consolas" charset="0"/>
              </a:rPr>
              <a:t>(</a:t>
            </a:r>
            <a:r>
              <a:rPr lang="en-US" sz="900" dirty="0" smtClean="0">
                <a:solidFill>
                  <a:srgbClr val="666666"/>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 </a:t>
            </a:r>
          </a:p>
          <a:p>
            <a:pPr fontAlgn="t"/>
            <a:endParaRPr lang="en-US" sz="900" dirty="0" smtClean="0">
              <a:solidFill>
                <a:srgbClr val="33333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r>
              <a:rPr lang="en-US" sz="900" dirty="0" err="1" smtClean="0">
                <a:latin typeface="Consolas" charset="0"/>
                <a:ea typeface="Consolas" charset="0"/>
                <a:cs typeface="Consolas" charset="0"/>
              </a:rPr>
              <a:t>module.</a:t>
            </a:r>
            <a:r>
              <a:rPr lang="en-US" sz="900" dirty="0" err="1" smtClean="0">
                <a:solidFill>
                  <a:srgbClr val="795DA3"/>
                </a:solidFill>
                <a:latin typeface="Consolas" charset="0"/>
                <a:ea typeface="Consolas" charset="0"/>
                <a:cs typeface="Consolas" charset="0"/>
              </a:rPr>
              <a:t>exports</a:t>
            </a:r>
            <a:r>
              <a:rPr lang="en-US" sz="900" dirty="0" smtClean="0">
                <a:solidFill>
                  <a:srgbClr val="333333"/>
                </a:solidFill>
                <a:latin typeface="Consolas" charset="0"/>
                <a:ea typeface="Consolas" charset="0"/>
                <a:cs typeface="Consolas" charset="0"/>
              </a:rPr>
              <a:t> = </a:t>
            </a:r>
            <a:r>
              <a:rPr lang="en-US" sz="900" dirty="0" err="1" smtClean="0">
                <a:solidFill>
                  <a:srgbClr val="333333"/>
                </a:solidFill>
                <a:latin typeface="Consolas" charset="0"/>
                <a:ea typeface="Consolas" charset="0"/>
                <a:cs typeface="Consolas" charset="0"/>
              </a:rPr>
              <a:t>MyReadable</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14" name="Rectangle 6"/>
          <p:cNvSpPr>
            <a:spLocks noChangeArrowheads="1"/>
          </p:cNvSpPr>
          <p:nvPr/>
        </p:nvSpPr>
        <p:spPr bwMode="auto">
          <a:xfrm>
            <a:off x="4848569" y="3184321"/>
            <a:ext cx="3619651"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let</a:t>
            </a:r>
            <a:r>
              <a:rPr lang="en-US" sz="900" dirty="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MyReadable</a:t>
            </a:r>
            <a:r>
              <a:rPr lang="en-US" sz="900" dirty="0" smtClean="0">
                <a:solidFill>
                  <a:srgbClr val="333333"/>
                </a:solidFill>
                <a:latin typeface="Consolas" charset="0"/>
                <a:ea typeface="Consolas" charset="0"/>
                <a:cs typeface="Consolas" charset="0"/>
              </a:rPr>
              <a:t> </a:t>
            </a:r>
            <a:r>
              <a:rPr lang="en-US" sz="900" dirty="0" smtClean="0">
                <a:latin typeface="Consolas" charset="0"/>
                <a:ea typeface="Consolas" charset="0"/>
                <a:cs typeface="Consolas" charset="0"/>
              </a:rPr>
              <a:t>= require(</a:t>
            </a:r>
            <a:r>
              <a:rPr lang="en-US" sz="900" dirty="0">
                <a:solidFill>
                  <a:srgbClr val="183691"/>
                </a:solidFill>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ReadableStream.js</a:t>
            </a:r>
            <a:r>
              <a:rPr lang="en-US" sz="900" dirty="0" smtClean="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r>
              <a:rPr kumimoji="0" lang="en-US" altLang="en-US" sz="900" b="0" i="0" u="none" strike="noStrike" cap="none" normalizeH="0" baseline="0" dirty="0">
                <a:ln>
                  <a:noFill/>
                </a:ln>
                <a:effectLst/>
                <a:latin typeface="Consolas" charset="0"/>
                <a:ea typeface="Consolas" charset="0"/>
                <a:cs typeface="Consolas" charset="0"/>
              </a:rPr>
              <a:t> </a:t>
            </a:r>
            <a:endParaRPr kumimoji="0" lang="en-US" altLang="en-US" sz="900" b="0" i="0" u="none" strike="noStrike" cap="none" normalizeH="0" baseline="0" dirty="0" smtClean="0">
              <a:ln>
                <a:noFill/>
              </a:ln>
              <a:effectLst/>
              <a:latin typeface="Consolas" charset="0"/>
              <a:ea typeface="Consolas" charset="0"/>
              <a:cs typeface="Consolas" charset="0"/>
            </a:endParaRPr>
          </a:p>
          <a:p>
            <a:pPr lvl="0" eaLnBrk="0" hangingPunct="0"/>
            <a:r>
              <a:rPr lang="en-US" altLang="en-US" sz="900" dirty="0">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rs</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MyReadable</a:t>
            </a:r>
            <a:r>
              <a:rPr lang="en-US" sz="900" dirty="0" smtClean="0">
                <a:latin typeface="Consolas" charset="0"/>
                <a:ea typeface="Consolas" charset="0"/>
                <a:cs typeface="Consolas" charset="0"/>
              </a:rPr>
              <a:t>(); </a:t>
            </a:r>
            <a:endParaRPr lang="en-US" sz="900" dirty="0">
              <a:latin typeface="Consolas" charset="0"/>
              <a:ea typeface="Consolas" charset="0"/>
              <a:cs typeface="Consolas" charset="0"/>
            </a:endParaRPr>
          </a:p>
          <a:p>
            <a:pPr lvl="0" eaLnBrk="0" hangingPunct="0"/>
            <a:r>
              <a:rPr kumimoji="0" lang="en-US" altLang="en-US" sz="900" b="0" i="0" u="none" strike="noStrike" cap="none" normalizeH="0" dirty="0" smtClean="0">
                <a:ln>
                  <a:noFill/>
                </a:ln>
                <a:solidFill>
                  <a:srgbClr val="795DA3"/>
                </a:solidFill>
                <a:effectLst/>
                <a:latin typeface="Consolas" charset="0"/>
                <a:ea typeface="Consolas" charset="0"/>
                <a:cs typeface="Consolas" charset="0"/>
              </a:rPr>
              <a:t> </a:t>
            </a:r>
            <a:r>
              <a:rPr lang="en-US" sz="900" dirty="0" err="1">
                <a:solidFill>
                  <a:srgbClr val="333333"/>
                </a:solidFill>
                <a:latin typeface="Consolas" charset="0"/>
                <a:ea typeface="Consolas" charset="0"/>
                <a:cs typeface="Consolas" charset="0"/>
              </a:rPr>
              <a:t>rs</a:t>
            </a:r>
            <a:r>
              <a:rPr lang="en-US" sz="900" dirty="0" err="1">
                <a:latin typeface="Consolas" charset="0"/>
                <a:ea typeface="Consolas" charset="0"/>
                <a:cs typeface="Consolas" charset="0"/>
              </a:rPr>
              <a:t>.</a:t>
            </a:r>
            <a:r>
              <a:rPr lang="en-US" sz="900" dirty="0" err="1">
                <a:solidFill>
                  <a:srgbClr val="795DA3"/>
                </a:solidFill>
                <a:latin typeface="Consolas" charset="0"/>
                <a:ea typeface="Consolas" charset="0"/>
                <a:cs typeface="Consolas" charset="0"/>
              </a:rPr>
              <a:t>pipe</a:t>
            </a:r>
            <a:r>
              <a:rPr lang="en-US" sz="900" dirty="0">
                <a:latin typeface="Consolas" charset="0"/>
                <a:ea typeface="Consolas" charset="0"/>
                <a:cs typeface="Consolas" charset="0"/>
              </a:rPr>
              <a:t>(</a:t>
            </a:r>
            <a:r>
              <a:rPr lang="en-US" sz="900" dirty="0" err="1">
                <a:solidFill>
                  <a:srgbClr val="0086B3"/>
                </a:solidFill>
                <a:latin typeface="Consolas" charset="0"/>
                <a:ea typeface="Consolas" charset="0"/>
                <a:cs typeface="Consolas" charset="0"/>
              </a:rPr>
              <a:t>process</a:t>
            </a:r>
            <a:r>
              <a:rPr lang="en-US" sz="900" dirty="0" err="1">
                <a:latin typeface="Consolas" charset="0"/>
                <a:ea typeface="Consolas" charset="0"/>
                <a:cs typeface="Consolas" charset="0"/>
              </a:rPr>
              <a:t>.</a:t>
            </a:r>
            <a:r>
              <a:rPr lang="en-US" sz="900" dirty="0" err="1">
                <a:solidFill>
                  <a:srgbClr val="333333"/>
                </a:solidFill>
                <a:latin typeface="Consolas" charset="0"/>
                <a:ea typeface="Consolas" charset="0"/>
                <a:cs typeface="Consolas" charset="0"/>
              </a:rPr>
              <a:t>stdout</a:t>
            </a:r>
            <a:r>
              <a:rPr lang="en-US" sz="900" dirty="0">
                <a:latin typeface="Consolas" charset="0"/>
                <a:ea typeface="Consolas" charset="0"/>
                <a:cs typeface="Consolas" charset="0"/>
              </a:rPr>
              <a:t>);</a:t>
            </a: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5" name="Rectangle 6"/>
          <p:cNvSpPr>
            <a:spLocks noChangeArrowheads="1"/>
          </p:cNvSpPr>
          <p:nvPr/>
        </p:nvSpPr>
        <p:spPr bwMode="auto">
          <a:xfrm>
            <a:off x="610972" y="431556"/>
            <a:ext cx="3619651" cy="12464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const</a:t>
            </a:r>
            <a:r>
              <a:rPr lang="en-US" sz="900" dirty="0" smtClean="0">
                <a:latin typeface="Consolas" charset="0"/>
                <a:ea typeface="Consolas" charset="0"/>
                <a:cs typeface="Consolas" charset="0"/>
              </a:rPr>
              <a:t> Readable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'stream</a:t>
            </a:r>
            <a:r>
              <a:rPr lang="en-US" sz="900" dirty="0" smtClean="0">
                <a:solidFill>
                  <a:srgbClr val="E54305"/>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Readable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endParaRPr lang="en-US" sz="900" dirty="0">
              <a:solidFill>
                <a:srgbClr val="333388"/>
              </a:solidFill>
              <a:latin typeface="Consolas" charset="0"/>
              <a:ea typeface="Consolas" charset="0"/>
              <a:cs typeface="Consolas" charset="0"/>
            </a:endParaRPr>
          </a:p>
          <a:p>
            <a:pPr fontAlgn="t"/>
            <a:r>
              <a:rPr lang="en-US" sz="900" dirty="0" smtClean="0">
                <a:solidFill>
                  <a:srgbClr val="333388"/>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const</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myReadable</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333388"/>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Readable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read</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size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666666"/>
                </a:solidFill>
                <a:latin typeface="Consolas" charset="0"/>
                <a:ea typeface="Consolas" charset="0"/>
                <a:cs typeface="Consolas" charset="0"/>
              </a:rPr>
              <a:t> </a:t>
            </a:r>
            <a:r>
              <a:rPr lang="en-US" sz="900" dirty="0" smtClean="0">
                <a:solidFill>
                  <a:srgbClr val="666666"/>
                </a:solidFill>
                <a:latin typeface="Consolas" charset="0"/>
                <a:ea typeface="Consolas" charset="0"/>
                <a:cs typeface="Consolas" charset="0"/>
              </a:rPr>
              <a:t>   // </a:t>
            </a:r>
            <a:r>
              <a:rPr lang="en-US" sz="900" dirty="0">
                <a:solidFill>
                  <a:srgbClr val="666666"/>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smtClean="0">
                <a:latin typeface="Consolas" charset="0"/>
                <a:ea typeface="Consolas" charset="0"/>
                <a:cs typeface="Consolas" charset="0"/>
              </a:rPr>
              <a:t> </a:t>
            </a: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16" name="TextBox 15"/>
          <p:cNvSpPr txBox="1"/>
          <p:nvPr/>
        </p:nvSpPr>
        <p:spPr>
          <a:xfrm>
            <a:off x="610973" y="176707"/>
            <a:ext cx="1526380" cy="246221"/>
          </a:xfrm>
          <a:prstGeom prst="rect">
            <a:avLst/>
          </a:prstGeom>
          <a:noFill/>
        </p:spPr>
        <p:txBody>
          <a:bodyPr wrap="none" rtlCol="0">
            <a:spAutoFit/>
          </a:bodyPr>
          <a:lstStyle/>
          <a:p>
            <a:r>
              <a:rPr lang="en-US" sz="1000" dirty="0"/>
              <a:t>Simplified </a:t>
            </a:r>
            <a:r>
              <a:rPr lang="en-US" sz="1000" dirty="0" smtClean="0"/>
              <a:t>Construction</a:t>
            </a:r>
            <a:r>
              <a:rPr lang="en-US" sz="1000" dirty="0" smtClean="0">
                <a:latin typeface="+mn-lt"/>
              </a:rPr>
              <a:t>:</a:t>
            </a:r>
          </a:p>
        </p:txBody>
      </p:sp>
      <p:sp>
        <p:nvSpPr>
          <p:cNvPr id="17" name="TextBox 16"/>
          <p:cNvSpPr txBox="1"/>
          <p:nvPr/>
        </p:nvSpPr>
        <p:spPr>
          <a:xfrm>
            <a:off x="4848569" y="176706"/>
            <a:ext cx="758541" cy="246221"/>
          </a:xfrm>
          <a:prstGeom prst="rect">
            <a:avLst/>
          </a:prstGeom>
          <a:noFill/>
        </p:spPr>
        <p:txBody>
          <a:bodyPr wrap="none" rtlCol="0">
            <a:spAutoFit/>
          </a:bodyPr>
          <a:lstStyle/>
          <a:p>
            <a:r>
              <a:rPr lang="en-US" sz="1000" dirty="0" smtClean="0"/>
              <a:t>ES6 style</a:t>
            </a:r>
            <a:r>
              <a:rPr lang="en-US" sz="1000" dirty="0" smtClean="0">
                <a:latin typeface="+mn-lt"/>
              </a:rPr>
              <a:t>:</a:t>
            </a:r>
          </a:p>
        </p:txBody>
      </p:sp>
      <p:sp>
        <p:nvSpPr>
          <p:cNvPr id="18" name="TextBox 17"/>
          <p:cNvSpPr txBox="1"/>
          <p:nvPr/>
        </p:nvSpPr>
        <p:spPr>
          <a:xfrm>
            <a:off x="610972" y="1928624"/>
            <a:ext cx="1000595" cy="246221"/>
          </a:xfrm>
          <a:prstGeom prst="rect">
            <a:avLst/>
          </a:prstGeom>
          <a:noFill/>
        </p:spPr>
        <p:txBody>
          <a:bodyPr wrap="none" rtlCol="0">
            <a:spAutoFit/>
          </a:bodyPr>
          <a:lstStyle/>
          <a:p>
            <a:r>
              <a:rPr lang="en-US" sz="1000" dirty="0"/>
              <a:t>P</a:t>
            </a:r>
            <a:r>
              <a:rPr lang="en-US" sz="1000" dirty="0" smtClean="0"/>
              <a:t>re-ES6 style</a:t>
            </a:r>
            <a:r>
              <a:rPr lang="en-US" sz="1000" dirty="0" smtClean="0">
                <a:latin typeface="+mn-lt"/>
              </a:rPr>
              <a:t>:</a:t>
            </a:r>
          </a:p>
        </p:txBody>
      </p:sp>
      <p:sp>
        <p:nvSpPr>
          <p:cNvPr id="19" name="Rectangle 6"/>
          <p:cNvSpPr>
            <a:spLocks noChangeArrowheads="1"/>
          </p:cNvSpPr>
          <p:nvPr/>
        </p:nvSpPr>
        <p:spPr bwMode="auto">
          <a:xfrm>
            <a:off x="610971" y="2234476"/>
            <a:ext cx="3619651"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Readable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'stream'</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Readable</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88"/>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util</a:t>
            </a:r>
            <a:r>
              <a:rPr lang="en-US" sz="900" dirty="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a:t>
            </a:r>
            <a:r>
              <a:rPr lang="en-US" sz="900" dirty="0" err="1">
                <a:solidFill>
                  <a:srgbClr val="E54305"/>
                </a:solidFill>
                <a:latin typeface="Consolas" charset="0"/>
                <a:ea typeface="Consolas" charset="0"/>
                <a:cs typeface="Consolas" charset="0"/>
              </a:rPr>
              <a:t>util</a:t>
            </a:r>
            <a:r>
              <a:rPr lang="en-US" sz="900" dirty="0">
                <a:solidFill>
                  <a:srgbClr val="E54305"/>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endParaRPr lang="en-US" sz="900" dirty="0">
              <a:solidFill>
                <a:srgbClr val="333388"/>
              </a:solidFill>
              <a:latin typeface="Consolas" charset="0"/>
              <a:ea typeface="Consolas" charset="0"/>
              <a:cs typeface="Consolas" charset="0"/>
            </a:endParaRPr>
          </a:p>
          <a:p>
            <a:pPr fontAlgn="t"/>
            <a:r>
              <a:rPr lang="en-US" sz="900" dirty="0" smtClean="0">
                <a:solidFill>
                  <a:srgbClr val="333388"/>
                </a:solidFill>
                <a:latin typeface="Consolas" charset="0"/>
                <a:ea typeface="Consolas" charset="0"/>
                <a:cs typeface="Consolas" charset="0"/>
              </a:rPr>
              <a:t> function</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MyReadable</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88"/>
                </a:solidFill>
                <a:latin typeface="Consolas" charset="0"/>
                <a:ea typeface="Consolas" charset="0"/>
                <a:cs typeface="Consolas" charset="0"/>
              </a:rPr>
              <a:t> </a:t>
            </a:r>
            <a:r>
              <a:rPr lang="en-US" sz="900" dirty="0" smtClean="0">
                <a:solidFill>
                  <a:srgbClr val="333388"/>
                </a:solidFill>
                <a:latin typeface="Consolas" charset="0"/>
                <a:ea typeface="Consolas" charset="0"/>
                <a:cs typeface="Consolas" charset="0"/>
              </a:rPr>
              <a:t> if</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solidFill>
                  <a:srgbClr val="333388"/>
                </a:solidFill>
                <a:latin typeface="Consolas" charset="0"/>
                <a:ea typeface="Consolas" charset="0"/>
                <a:cs typeface="Consolas" charset="0"/>
              </a:rPr>
              <a:t>this</a:t>
            </a:r>
            <a:r>
              <a:rPr lang="en-US" sz="900" dirty="0">
                <a:latin typeface="Consolas" charset="0"/>
                <a:ea typeface="Consolas" charset="0"/>
                <a:cs typeface="Consolas" charset="0"/>
              </a:rPr>
              <a:t> </a:t>
            </a:r>
            <a:r>
              <a:rPr lang="en-US" sz="900" dirty="0" err="1">
                <a:solidFill>
                  <a:srgbClr val="333388"/>
                </a:solidFill>
                <a:latin typeface="Consolas" charset="0"/>
                <a:ea typeface="Consolas" charset="0"/>
                <a:cs typeface="Consolas" charset="0"/>
              </a:rPr>
              <a:t>instanceof</a:t>
            </a:r>
            <a:r>
              <a:rPr lang="en-US" sz="900" dirty="0">
                <a:latin typeface="Consolas" charset="0"/>
                <a:ea typeface="Consolas" charset="0"/>
                <a:cs typeface="Consolas" charset="0"/>
              </a:rPr>
              <a:t> </a:t>
            </a:r>
            <a:r>
              <a:rPr lang="en-US" sz="900" dirty="0" err="1">
                <a:latin typeface="Consolas" charset="0"/>
                <a:ea typeface="Consolas" charset="0"/>
                <a:cs typeface="Consolas" charset="0"/>
              </a:rPr>
              <a:t>MyReadable</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a:t>
            </a:r>
          </a:p>
          <a:p>
            <a:pPr fontAlgn="t"/>
            <a:r>
              <a:rPr lang="en-US" sz="900" dirty="0">
                <a:solidFill>
                  <a:srgbClr val="333388"/>
                </a:solidFill>
                <a:latin typeface="Consolas" charset="0"/>
                <a:ea typeface="Consolas" charset="0"/>
                <a:cs typeface="Consolas" charset="0"/>
              </a:rPr>
              <a:t> </a:t>
            </a:r>
            <a:r>
              <a:rPr lang="en-US" sz="900" dirty="0" smtClean="0">
                <a:solidFill>
                  <a:srgbClr val="333388"/>
                </a:solidFill>
                <a:latin typeface="Consolas" charset="0"/>
                <a:ea typeface="Consolas" charset="0"/>
                <a:cs typeface="Consolas" charset="0"/>
              </a:rPr>
              <a:t>   return</a:t>
            </a:r>
            <a:r>
              <a:rPr lang="en-US" sz="900" dirty="0" smtClean="0">
                <a:latin typeface="Consolas" charset="0"/>
                <a:ea typeface="Consolas" charset="0"/>
                <a:cs typeface="Consolas" charset="0"/>
              </a:rPr>
              <a:t> </a:t>
            </a:r>
            <a:r>
              <a:rPr lang="en-US" sz="900" dirty="0">
                <a:solidFill>
                  <a:srgbClr val="333388"/>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a:latin typeface="Consolas" charset="0"/>
                <a:ea typeface="Consolas" charset="0"/>
                <a:cs typeface="Consolas" charset="0"/>
              </a:rPr>
              <a:t>MyReadable</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Readable</a:t>
            </a:r>
            <a:r>
              <a:rPr lang="en-US" sz="900" dirty="0" err="1"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call</a:t>
            </a:r>
            <a:r>
              <a:rPr lang="en-US" sz="900" dirty="0" smtClean="0">
                <a:solidFill>
                  <a:srgbClr val="333333"/>
                </a:solidFill>
                <a:latin typeface="Consolas" charset="0"/>
                <a:ea typeface="Consolas" charset="0"/>
                <a:cs typeface="Consolas" charset="0"/>
              </a:rPr>
              <a:t>(</a:t>
            </a:r>
            <a:r>
              <a:rPr lang="en-US" sz="900" dirty="0" smtClean="0">
                <a:solidFill>
                  <a:srgbClr val="333388"/>
                </a:solidFill>
                <a:latin typeface="Consolas" charset="0"/>
                <a:ea typeface="Consolas" charset="0"/>
                <a:cs typeface="Consolas" charset="0"/>
              </a:rPr>
              <a:t>this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err="1" smtClean="0">
                <a:latin typeface="Consolas" charset="0"/>
                <a:ea typeface="Consolas" charset="0"/>
                <a:cs typeface="Consolas" charset="0"/>
              </a:rPr>
              <a:t>util</a:t>
            </a:r>
            <a:r>
              <a:rPr lang="en-US" sz="900" dirty="0" err="1"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inherits</a:t>
            </a:r>
            <a:r>
              <a:rPr lang="en-US" sz="900" dirty="0"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MyReadable</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Readable</a:t>
            </a:r>
            <a:r>
              <a:rPr lang="en-US" sz="900" dirty="0" smtClean="0">
                <a:solidFill>
                  <a:srgbClr val="333333"/>
                </a:solidFill>
                <a:latin typeface="Consolas" charset="0"/>
                <a:ea typeface="Consolas" charset="0"/>
                <a:cs typeface="Consolas" charset="0"/>
              </a:rPr>
              <a:t>);</a:t>
            </a:r>
          </a:p>
          <a:p>
            <a:pPr fontAlgn="t"/>
            <a:endParaRPr lang="en-US" sz="900" dirty="0" smtClean="0">
              <a:latin typeface="Consolas" charset="0"/>
              <a:ea typeface="Consolas" charset="0"/>
              <a:cs typeface="Consolas" charset="0"/>
            </a:endParaRPr>
          </a:p>
          <a:p>
            <a:pPr fontAlgn="t"/>
            <a:r>
              <a:rPr lang="en-US" sz="900" dirty="0">
                <a:latin typeface="Consolas" charset="0"/>
                <a:ea typeface="Consolas" charset="0"/>
                <a:cs typeface="Consolas" charset="0"/>
              </a:rPr>
              <a:t> </a:t>
            </a:r>
            <a:r>
              <a:rPr lang="en-US" sz="900" dirty="0" err="1" smtClean="0">
                <a:latin typeface="Consolas" charset="0"/>
                <a:ea typeface="Consolas" charset="0"/>
                <a:cs typeface="Consolas" charset="0"/>
              </a:rPr>
              <a:t>MyReadable.prototype._read</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 function </a:t>
            </a:r>
            <a:r>
              <a:rPr lang="en-US" sz="900" dirty="0" smtClean="0">
                <a:latin typeface="Consolas" charset="0"/>
                <a:ea typeface="Consolas" charset="0"/>
                <a:cs typeface="Consolas" charset="0"/>
              </a:rPr>
              <a:t>(size) {</a:t>
            </a:r>
            <a:r>
              <a:rPr lang="en-US" sz="900" dirty="0">
                <a:solidFill>
                  <a:srgbClr val="666666"/>
                </a:solidFill>
                <a:latin typeface="Consolas" charset="0"/>
                <a:ea typeface="Consolas" charset="0"/>
                <a:cs typeface="Consolas" charset="0"/>
              </a:rPr>
              <a:t>...</a:t>
            </a:r>
            <a:r>
              <a:rPr lang="en-US" sz="900" dirty="0" smtClean="0">
                <a:latin typeface="Consolas" charset="0"/>
                <a:ea typeface="Consolas" charset="0"/>
                <a:cs typeface="Consolas" charset="0"/>
              </a:rPr>
              <a:t>}</a:t>
            </a:r>
            <a:endParaRPr lang="en-US" sz="900" dirty="0" smtClean="0">
              <a:solidFill>
                <a:srgbClr val="333333"/>
              </a:solidFill>
              <a:latin typeface="Consolas" charset="0"/>
              <a:ea typeface="Consolas" charset="0"/>
              <a:cs typeface="Consolas" charset="0"/>
            </a:endParaRPr>
          </a:p>
          <a:p>
            <a:pPr fontAlgn="t"/>
            <a:endParaRPr lang="en-US" sz="900" dirty="0">
              <a:solidFill>
                <a:srgbClr val="333333"/>
              </a:solidFill>
              <a:latin typeface="Consolas" charset="0"/>
              <a:ea typeface="Consolas" charset="0"/>
              <a:cs typeface="Consolas" charset="0"/>
            </a:endParaRPr>
          </a:p>
        </p:txBody>
      </p:sp>
      <p:sp>
        <p:nvSpPr>
          <p:cNvPr id="23" name="Right Arrow 22"/>
          <p:cNvSpPr/>
          <p:nvPr/>
        </p:nvSpPr>
        <p:spPr bwMode="auto">
          <a:xfrm>
            <a:off x="4382198" y="3543606"/>
            <a:ext cx="314794" cy="112426"/>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24" name="Right Arrow 23"/>
          <p:cNvSpPr/>
          <p:nvPr/>
        </p:nvSpPr>
        <p:spPr bwMode="auto">
          <a:xfrm rot="16200000" flipH="1">
            <a:off x="6470879" y="2796790"/>
            <a:ext cx="375030" cy="99789"/>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2025719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7" grpId="0"/>
      <p:bldP spid="18" grpId="0"/>
      <p:bldP spid="19"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Methods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11</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kern="0" dirty="0"/>
              <a:t>read([size])</a:t>
            </a:r>
            <a:r>
              <a:rPr lang="en-US" sz="1400" kern="0" dirty="0"/>
              <a:t>: </a:t>
            </a:r>
            <a:r>
              <a:rPr lang="en-US" sz="1400" dirty="0"/>
              <a:t>pulls some data out of the internal buffer and returns it</a:t>
            </a:r>
            <a:r>
              <a:rPr lang="en-US" sz="1400" dirty="0" smtClean="0"/>
              <a:t>.</a:t>
            </a:r>
            <a:endParaRPr lang="en-US" sz="1400" b="1" dirty="0" smtClean="0"/>
          </a:p>
          <a:p>
            <a:r>
              <a:rPr lang="en-US" sz="1400" b="1" dirty="0" smtClean="0"/>
              <a:t>pause()</a:t>
            </a:r>
            <a:r>
              <a:rPr lang="en-US" sz="1400" dirty="0" smtClean="0"/>
              <a:t>: switching </a:t>
            </a:r>
            <a:r>
              <a:rPr lang="en-US" sz="1400" dirty="0"/>
              <a:t>out of flowing mode</a:t>
            </a:r>
            <a:r>
              <a:rPr lang="en-US" sz="1400" dirty="0" smtClean="0"/>
              <a:t>. </a:t>
            </a:r>
            <a:endParaRPr lang="en-US" sz="1400" dirty="0"/>
          </a:p>
          <a:p>
            <a:r>
              <a:rPr lang="en-US" sz="1400" b="1" kern="0" dirty="0"/>
              <a:t>resume()</a:t>
            </a:r>
            <a:r>
              <a:rPr lang="en-US" sz="1400" kern="0" dirty="0"/>
              <a:t>: </a:t>
            </a:r>
            <a:r>
              <a:rPr lang="en-US" sz="1400" dirty="0" smtClean="0"/>
              <a:t>switching </a:t>
            </a:r>
            <a:r>
              <a:rPr lang="en-US" sz="1400" dirty="0"/>
              <a:t>the stream into flowing mode</a:t>
            </a:r>
            <a:r>
              <a:rPr lang="en-US" sz="1400" dirty="0" smtClean="0"/>
              <a:t>.</a:t>
            </a:r>
          </a:p>
          <a:p>
            <a:r>
              <a:rPr lang="en-US" sz="1400" b="1" dirty="0" err="1" smtClean="0"/>
              <a:t>isPaused</a:t>
            </a:r>
            <a:r>
              <a:rPr lang="en-US" sz="1400" b="1" dirty="0"/>
              <a:t>()</a:t>
            </a:r>
            <a:r>
              <a:rPr lang="en-US" sz="1400" dirty="0"/>
              <a:t>: </a:t>
            </a:r>
            <a:r>
              <a:rPr lang="en-US" sz="1400" dirty="0" smtClean="0"/>
              <a:t>returns </a:t>
            </a:r>
            <a:r>
              <a:rPr lang="en-US" sz="1400" dirty="0"/>
              <a:t>the current </a:t>
            </a:r>
            <a:r>
              <a:rPr lang="en-US" sz="1400" dirty="0" smtClean="0"/>
              <a:t>operating.</a:t>
            </a:r>
            <a:r>
              <a:rPr lang="en-US" sz="1400" dirty="0"/>
              <a:t> </a:t>
            </a:r>
            <a:endParaRPr lang="en-US" sz="1400" dirty="0" smtClean="0"/>
          </a:p>
          <a:p>
            <a:r>
              <a:rPr lang="en-US" sz="1400" b="1" kern="0" dirty="0" smtClean="0"/>
              <a:t>pipe(destination[, options])</a:t>
            </a:r>
            <a:r>
              <a:rPr lang="en-US" sz="1400" kern="0" dirty="0" smtClean="0"/>
              <a:t>: </a:t>
            </a:r>
            <a:r>
              <a:rPr lang="en-US" sz="1400" dirty="0" smtClean="0"/>
              <a:t>attaches </a:t>
            </a:r>
            <a:r>
              <a:rPr lang="en-US" sz="1400" dirty="0"/>
              <a:t>a </a:t>
            </a:r>
            <a:r>
              <a:rPr lang="en-US" sz="1400" dirty="0" smtClean="0"/>
              <a:t>Writable stream </a:t>
            </a:r>
            <a:r>
              <a:rPr lang="en-US" sz="1400" dirty="0"/>
              <a:t>to the readable, causing it to switch automatically into </a:t>
            </a:r>
            <a:r>
              <a:rPr lang="en-US" sz="1400" dirty="0" smtClean="0"/>
              <a:t>flowing.</a:t>
            </a:r>
            <a:r>
              <a:rPr lang="en-US" sz="1400" dirty="0"/>
              <a:t> </a:t>
            </a:r>
            <a:endParaRPr lang="en-US" sz="1400" dirty="0" smtClean="0"/>
          </a:p>
          <a:p>
            <a:r>
              <a:rPr lang="en-US" sz="1400" b="1" kern="0" dirty="0" err="1"/>
              <a:t>unpipe</a:t>
            </a:r>
            <a:r>
              <a:rPr lang="en-US" sz="1400" b="1" kern="0" dirty="0"/>
              <a:t>([destination])</a:t>
            </a:r>
            <a:r>
              <a:rPr lang="en-US" sz="1400" kern="0" dirty="0"/>
              <a:t>: </a:t>
            </a:r>
            <a:r>
              <a:rPr lang="en-US" sz="1400" dirty="0" smtClean="0"/>
              <a:t>detaches </a:t>
            </a:r>
            <a:r>
              <a:rPr lang="en-US" sz="1400" dirty="0"/>
              <a:t>a Writable stream </a:t>
            </a:r>
            <a:r>
              <a:rPr lang="en-US" sz="1400" dirty="0" smtClean="0"/>
              <a:t>previously attached.</a:t>
            </a:r>
            <a:endParaRPr lang="en-US" sz="1400" dirty="0"/>
          </a:p>
          <a:p>
            <a:r>
              <a:rPr lang="en-US" sz="1400" b="1" kern="0" dirty="0" err="1"/>
              <a:t>setEncoding</a:t>
            </a:r>
            <a:r>
              <a:rPr lang="en-US" sz="1400" b="1" kern="0" dirty="0"/>
              <a:t>(encoding)</a:t>
            </a:r>
            <a:r>
              <a:rPr lang="en-US" sz="1400" kern="0" dirty="0"/>
              <a:t>: </a:t>
            </a:r>
            <a:r>
              <a:rPr lang="en-US" sz="1400" dirty="0"/>
              <a:t>sets the default character encoding.</a:t>
            </a:r>
            <a:endParaRPr lang="en-US" sz="1400" b="1" kern="0" dirty="0"/>
          </a:p>
          <a:p>
            <a:r>
              <a:rPr lang="en-US" sz="1400" b="1" kern="0" dirty="0" err="1"/>
              <a:t>unshift</a:t>
            </a:r>
            <a:r>
              <a:rPr lang="en-US" sz="1400" b="1" kern="0" dirty="0"/>
              <a:t>(chunk)</a:t>
            </a:r>
            <a:r>
              <a:rPr lang="en-US" sz="1400" kern="0" dirty="0"/>
              <a:t>: </a:t>
            </a:r>
            <a:r>
              <a:rPr lang="en-US" sz="1400" dirty="0"/>
              <a:t>pushes a chunk of data back into the internal buffer.</a:t>
            </a:r>
            <a:endParaRPr lang="en-US" sz="1400" kern="0" dirty="0"/>
          </a:p>
          <a:p>
            <a:r>
              <a:rPr lang="en-US" sz="1400" b="1" kern="0" dirty="0"/>
              <a:t>wrap(stream)</a:t>
            </a:r>
            <a:r>
              <a:rPr lang="en-US" sz="1400" kern="0" dirty="0"/>
              <a:t>:</a:t>
            </a:r>
            <a:r>
              <a:rPr lang="en-US" sz="1400" dirty="0"/>
              <a:t> wraps old stream(prior to v0.10 streams) as a data source.</a:t>
            </a:r>
            <a:endParaRPr lang="en-US" sz="1400" kern="0" dirty="0"/>
          </a:p>
          <a:p>
            <a:endParaRPr lang="en-US" sz="1400" dirty="0" smtClean="0"/>
          </a:p>
        </p:txBody>
      </p:sp>
    </p:spTree>
    <p:extLst>
      <p:ext uri="{BB962C8B-B14F-4D97-AF65-F5344CB8AC3E}">
        <p14:creationId xmlns:p14="http://schemas.microsoft.com/office/powerpoint/2010/main" val="1234755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par>
                                <p:cTn id="11" presetID="30" presetClass="emph" presetSubtype="0" fill="hold" nodeType="withEffect">
                                  <p:stCondLst>
                                    <p:cond delay="0"/>
                                  </p:stCondLst>
                                  <p:childTnLst>
                                    <p:animClr clrSpc="hsl" dir="cw">
                                      <p:cBhvr override="childStyle">
                                        <p:cTn id="12" dur="10" fill="hold"/>
                                        <p:tgtEl>
                                          <p:spTgt spid="17">
                                            <p:txEl>
                                              <p:pRg st="0" end="0"/>
                                            </p:txEl>
                                          </p:spTgt>
                                        </p:tgtEl>
                                        <p:attrNameLst>
                                          <p:attrName>style.color</p:attrName>
                                        </p:attrNameLst>
                                      </p:cBhvr>
                                      <p:by>
                                        <p:hsl h="0" s="12549" l="25098"/>
                                      </p:by>
                                    </p:animClr>
                                    <p:animClr clrSpc="hsl" dir="cw">
                                      <p:cBhvr>
                                        <p:cTn id="13" dur="10" fill="hold"/>
                                        <p:tgtEl>
                                          <p:spTgt spid="17">
                                            <p:txEl>
                                              <p:pRg st="0" end="0"/>
                                            </p:txEl>
                                          </p:spTgt>
                                        </p:tgtEl>
                                        <p:attrNameLst>
                                          <p:attrName>fillcolor</p:attrName>
                                        </p:attrNameLst>
                                      </p:cBhvr>
                                      <p:by>
                                        <p:hsl h="0" s="12549" l="25098"/>
                                      </p:by>
                                    </p:animClr>
                                    <p:animClr clrSpc="hsl" dir="cw">
                                      <p:cBhvr>
                                        <p:cTn id="14" dur="10" fill="hold"/>
                                        <p:tgtEl>
                                          <p:spTgt spid="17">
                                            <p:txEl>
                                              <p:pRg st="0" end="0"/>
                                            </p:txEl>
                                          </p:spTgt>
                                        </p:tgtEl>
                                        <p:attrNameLst>
                                          <p:attrName>stroke.color</p:attrName>
                                        </p:attrNameLst>
                                      </p:cBhvr>
                                      <p:by>
                                        <p:hsl h="0" s="12549" l="25098"/>
                                      </p:by>
                                    </p:animClr>
                                    <p:set>
                                      <p:cBhvr>
                                        <p:cTn id="15" dur="10" fill="hold"/>
                                        <p:tgtEl>
                                          <p:spTgt spid="17">
                                            <p:txEl>
                                              <p:pRg st="0" end="0"/>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childTnLst>
                                </p:cTn>
                              </p:par>
                              <p:par>
                                <p:cTn id="22" presetID="30" presetClass="emph" presetSubtype="0" fill="hold" nodeType="withEffect">
                                  <p:stCondLst>
                                    <p:cond delay="0"/>
                                  </p:stCondLst>
                                  <p:childTnLst>
                                    <p:animClr clrSpc="hsl" dir="cw">
                                      <p:cBhvr override="childStyle">
                                        <p:cTn id="23" dur="10" fill="hold"/>
                                        <p:tgtEl>
                                          <p:spTgt spid="17">
                                            <p:txEl>
                                              <p:pRg st="1" end="1"/>
                                            </p:txEl>
                                          </p:spTgt>
                                        </p:tgtEl>
                                        <p:attrNameLst>
                                          <p:attrName>style.color</p:attrName>
                                        </p:attrNameLst>
                                      </p:cBhvr>
                                      <p:by>
                                        <p:hsl h="0" s="12549" l="25098"/>
                                      </p:by>
                                    </p:animClr>
                                    <p:animClr clrSpc="hsl" dir="cw">
                                      <p:cBhvr>
                                        <p:cTn id="24" dur="10" fill="hold"/>
                                        <p:tgtEl>
                                          <p:spTgt spid="17">
                                            <p:txEl>
                                              <p:pRg st="1" end="1"/>
                                            </p:txEl>
                                          </p:spTgt>
                                        </p:tgtEl>
                                        <p:attrNameLst>
                                          <p:attrName>fillcolor</p:attrName>
                                        </p:attrNameLst>
                                      </p:cBhvr>
                                      <p:by>
                                        <p:hsl h="0" s="12549" l="25098"/>
                                      </p:by>
                                    </p:animClr>
                                    <p:animClr clrSpc="hsl" dir="cw">
                                      <p:cBhvr>
                                        <p:cTn id="25" dur="10" fill="hold"/>
                                        <p:tgtEl>
                                          <p:spTgt spid="17">
                                            <p:txEl>
                                              <p:pRg st="1" end="1"/>
                                            </p:txEl>
                                          </p:spTgt>
                                        </p:tgtEl>
                                        <p:attrNameLst>
                                          <p:attrName>stroke.color</p:attrName>
                                        </p:attrNameLst>
                                      </p:cBhvr>
                                      <p:by>
                                        <p:hsl h="0" s="12549" l="25098"/>
                                      </p:by>
                                    </p:animClr>
                                    <p:set>
                                      <p:cBhvr>
                                        <p:cTn id="26" dur="10" fill="hold"/>
                                        <p:tgtEl>
                                          <p:spTgt spid="17">
                                            <p:txEl>
                                              <p:pRg st="1" end="1"/>
                                            </p:txEl>
                                          </p:spTgt>
                                        </p:tgtEl>
                                        <p:attrNameLst>
                                          <p:attrName>fill.type</p:attrName>
                                        </p:attrNameLst>
                                      </p:cBhvr>
                                      <p:to>
                                        <p:strVal val="solid"/>
                                      </p:to>
                                    </p:set>
                                  </p:childTnLst>
                                </p:cTn>
                              </p:par>
                              <p:par>
                                <p:cTn id="27" presetID="30" presetClass="emph" presetSubtype="0" fill="hold" nodeType="withEffect">
                                  <p:stCondLst>
                                    <p:cond delay="0"/>
                                  </p:stCondLst>
                                  <p:childTnLst>
                                    <p:animClr clrSpc="hsl" dir="cw">
                                      <p:cBhvr override="childStyle">
                                        <p:cTn id="28" dur="500" fill="hold"/>
                                        <p:tgtEl>
                                          <p:spTgt spid="17">
                                            <p:txEl>
                                              <p:pRg st="2" end="2"/>
                                            </p:txEl>
                                          </p:spTgt>
                                        </p:tgtEl>
                                        <p:attrNameLst>
                                          <p:attrName>style.color</p:attrName>
                                        </p:attrNameLst>
                                      </p:cBhvr>
                                      <p:by>
                                        <p:hsl h="0" s="12549" l="25098"/>
                                      </p:by>
                                    </p:animClr>
                                    <p:animClr clrSpc="hsl" dir="cw">
                                      <p:cBhvr>
                                        <p:cTn id="29" dur="500" fill="hold"/>
                                        <p:tgtEl>
                                          <p:spTgt spid="17">
                                            <p:txEl>
                                              <p:pRg st="2" end="2"/>
                                            </p:txEl>
                                          </p:spTgt>
                                        </p:tgtEl>
                                        <p:attrNameLst>
                                          <p:attrName>fillcolor</p:attrName>
                                        </p:attrNameLst>
                                      </p:cBhvr>
                                      <p:by>
                                        <p:hsl h="0" s="12549" l="25098"/>
                                      </p:by>
                                    </p:animClr>
                                    <p:animClr clrSpc="hsl" dir="cw">
                                      <p:cBhvr>
                                        <p:cTn id="30" dur="500" fill="hold"/>
                                        <p:tgtEl>
                                          <p:spTgt spid="17">
                                            <p:txEl>
                                              <p:pRg st="2" end="2"/>
                                            </p:txEl>
                                          </p:spTgt>
                                        </p:tgtEl>
                                        <p:attrNameLst>
                                          <p:attrName>stroke.color</p:attrName>
                                        </p:attrNameLst>
                                      </p:cBhvr>
                                      <p:by>
                                        <p:hsl h="0" s="12549" l="25098"/>
                                      </p:by>
                                    </p:animClr>
                                    <p:set>
                                      <p:cBhvr>
                                        <p:cTn id="31" dur="500" fill="hold"/>
                                        <p:tgtEl>
                                          <p:spTgt spid="17">
                                            <p:txEl>
                                              <p:pRg st="2" end="2"/>
                                            </p:txEl>
                                          </p:spTgt>
                                        </p:tgtEl>
                                        <p:attrNameLst>
                                          <p:attrName>fill.type</p:attrName>
                                        </p:attrNameLst>
                                      </p:cBhvr>
                                      <p:to>
                                        <p:strVal val="solid"/>
                                      </p:to>
                                    </p:set>
                                  </p:childTnLst>
                                </p:cTn>
                              </p:par>
                              <p:par>
                                <p:cTn id="32" presetID="30" presetClass="emph" presetSubtype="0" fill="hold" nodeType="withEffect">
                                  <p:stCondLst>
                                    <p:cond delay="0"/>
                                  </p:stCondLst>
                                  <p:childTnLst>
                                    <p:animClr clrSpc="hsl" dir="cw">
                                      <p:cBhvr override="childStyle">
                                        <p:cTn id="33" dur="500" fill="hold"/>
                                        <p:tgtEl>
                                          <p:spTgt spid="17">
                                            <p:txEl>
                                              <p:pRg st="3" end="3"/>
                                            </p:txEl>
                                          </p:spTgt>
                                        </p:tgtEl>
                                        <p:attrNameLst>
                                          <p:attrName>style.color</p:attrName>
                                        </p:attrNameLst>
                                      </p:cBhvr>
                                      <p:by>
                                        <p:hsl h="0" s="12549" l="25098"/>
                                      </p:by>
                                    </p:animClr>
                                    <p:animClr clrSpc="hsl" dir="cw">
                                      <p:cBhvr>
                                        <p:cTn id="34" dur="500" fill="hold"/>
                                        <p:tgtEl>
                                          <p:spTgt spid="17">
                                            <p:txEl>
                                              <p:pRg st="3" end="3"/>
                                            </p:txEl>
                                          </p:spTgt>
                                        </p:tgtEl>
                                        <p:attrNameLst>
                                          <p:attrName>fillcolor</p:attrName>
                                        </p:attrNameLst>
                                      </p:cBhvr>
                                      <p:by>
                                        <p:hsl h="0" s="12549" l="25098"/>
                                      </p:by>
                                    </p:animClr>
                                    <p:animClr clrSpc="hsl" dir="cw">
                                      <p:cBhvr>
                                        <p:cTn id="35" dur="500" fill="hold"/>
                                        <p:tgtEl>
                                          <p:spTgt spid="17">
                                            <p:txEl>
                                              <p:pRg st="3" end="3"/>
                                            </p:txEl>
                                          </p:spTgt>
                                        </p:tgtEl>
                                        <p:attrNameLst>
                                          <p:attrName>stroke.color</p:attrName>
                                        </p:attrNameLst>
                                      </p:cBhvr>
                                      <p:by>
                                        <p:hsl h="0" s="12549" l="25098"/>
                                      </p:by>
                                    </p:animClr>
                                    <p:set>
                                      <p:cBhvr>
                                        <p:cTn id="36" dur="500" fill="hold"/>
                                        <p:tgtEl>
                                          <p:spTgt spid="17">
                                            <p:txEl>
                                              <p:pRg st="3" end="3"/>
                                            </p:txEl>
                                          </p:spTgt>
                                        </p:tgtEl>
                                        <p:attrNameLst>
                                          <p:attrName>fill.type</p:attrName>
                                        </p:attrNameLst>
                                      </p:cBhvr>
                                      <p:to>
                                        <p:strVal val="solid"/>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8" end="8"/>
                                            </p:txEl>
                                          </p:spTgt>
                                        </p:tgtEl>
                                        <p:attrNameLst>
                                          <p:attrName>style.visibility</p:attrName>
                                        </p:attrNameLst>
                                      </p:cBhvr>
                                      <p:to>
                                        <p:strVal val="visible"/>
                                      </p:to>
                                    </p:set>
                                  </p:childTnLst>
                                </p:cTn>
                              </p:par>
                              <p:par>
                                <p:cTn id="45" presetID="30" presetClass="emph" presetSubtype="0" fill="hold" nodeType="withEffect">
                                  <p:stCondLst>
                                    <p:cond delay="0"/>
                                  </p:stCondLst>
                                  <p:childTnLst>
                                    <p:animClr clrSpc="hsl" dir="cw">
                                      <p:cBhvr override="childStyle">
                                        <p:cTn id="46" dur="10" fill="hold"/>
                                        <p:tgtEl>
                                          <p:spTgt spid="17">
                                            <p:txEl>
                                              <p:pRg st="4" end="4"/>
                                            </p:txEl>
                                          </p:spTgt>
                                        </p:tgtEl>
                                        <p:attrNameLst>
                                          <p:attrName>style.color</p:attrName>
                                        </p:attrNameLst>
                                      </p:cBhvr>
                                      <p:by>
                                        <p:hsl h="0" s="12549" l="25098"/>
                                      </p:by>
                                    </p:animClr>
                                    <p:animClr clrSpc="hsl" dir="cw">
                                      <p:cBhvr>
                                        <p:cTn id="47" dur="10" fill="hold"/>
                                        <p:tgtEl>
                                          <p:spTgt spid="17">
                                            <p:txEl>
                                              <p:pRg st="4" end="4"/>
                                            </p:txEl>
                                          </p:spTgt>
                                        </p:tgtEl>
                                        <p:attrNameLst>
                                          <p:attrName>fillcolor</p:attrName>
                                        </p:attrNameLst>
                                      </p:cBhvr>
                                      <p:by>
                                        <p:hsl h="0" s="12549" l="25098"/>
                                      </p:by>
                                    </p:animClr>
                                    <p:animClr clrSpc="hsl" dir="cw">
                                      <p:cBhvr>
                                        <p:cTn id="48" dur="10" fill="hold"/>
                                        <p:tgtEl>
                                          <p:spTgt spid="17">
                                            <p:txEl>
                                              <p:pRg st="4" end="4"/>
                                            </p:txEl>
                                          </p:spTgt>
                                        </p:tgtEl>
                                        <p:attrNameLst>
                                          <p:attrName>stroke.color</p:attrName>
                                        </p:attrNameLst>
                                      </p:cBhvr>
                                      <p:by>
                                        <p:hsl h="0" s="12549" l="25098"/>
                                      </p:by>
                                    </p:animClr>
                                    <p:set>
                                      <p:cBhvr>
                                        <p:cTn id="49" dur="10" fill="hold"/>
                                        <p:tgtEl>
                                          <p:spTgt spid="17">
                                            <p:txEl>
                                              <p:pRg st="4" end="4"/>
                                            </p:txEl>
                                          </p:spTgt>
                                        </p:tgtEl>
                                        <p:attrNameLst>
                                          <p:attrName>fill.type</p:attrName>
                                        </p:attrNameLst>
                                      </p:cBhvr>
                                      <p:to>
                                        <p:strVal val="solid"/>
                                      </p:to>
                                    </p:set>
                                  </p:childTnLst>
                                </p:cTn>
                              </p:par>
                              <p:par>
                                <p:cTn id="50" presetID="30" presetClass="emph" presetSubtype="0" fill="hold" nodeType="withEffect">
                                  <p:stCondLst>
                                    <p:cond delay="0"/>
                                  </p:stCondLst>
                                  <p:childTnLst>
                                    <p:animClr clrSpc="hsl" dir="cw">
                                      <p:cBhvr override="childStyle">
                                        <p:cTn id="51" dur="10" fill="hold"/>
                                        <p:tgtEl>
                                          <p:spTgt spid="17">
                                            <p:txEl>
                                              <p:pRg st="5" end="5"/>
                                            </p:txEl>
                                          </p:spTgt>
                                        </p:tgtEl>
                                        <p:attrNameLst>
                                          <p:attrName>style.color</p:attrName>
                                        </p:attrNameLst>
                                      </p:cBhvr>
                                      <p:by>
                                        <p:hsl h="0" s="12549" l="25098"/>
                                      </p:by>
                                    </p:animClr>
                                    <p:animClr clrSpc="hsl" dir="cw">
                                      <p:cBhvr>
                                        <p:cTn id="52" dur="10" fill="hold"/>
                                        <p:tgtEl>
                                          <p:spTgt spid="17">
                                            <p:txEl>
                                              <p:pRg st="5" end="5"/>
                                            </p:txEl>
                                          </p:spTgt>
                                        </p:tgtEl>
                                        <p:attrNameLst>
                                          <p:attrName>fillcolor</p:attrName>
                                        </p:attrNameLst>
                                      </p:cBhvr>
                                      <p:by>
                                        <p:hsl h="0" s="12549" l="25098"/>
                                      </p:by>
                                    </p:animClr>
                                    <p:animClr clrSpc="hsl" dir="cw">
                                      <p:cBhvr>
                                        <p:cTn id="53" dur="10" fill="hold"/>
                                        <p:tgtEl>
                                          <p:spTgt spid="17">
                                            <p:txEl>
                                              <p:pRg st="5" end="5"/>
                                            </p:txEl>
                                          </p:spTgt>
                                        </p:tgtEl>
                                        <p:attrNameLst>
                                          <p:attrName>stroke.color</p:attrName>
                                        </p:attrNameLst>
                                      </p:cBhvr>
                                      <p:by>
                                        <p:hsl h="0" s="12549" l="25098"/>
                                      </p:by>
                                    </p:animClr>
                                    <p:set>
                                      <p:cBhvr>
                                        <p:cTn id="54" dur="10" fill="hold"/>
                                        <p:tgtEl>
                                          <p:spTgt spid="17">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Events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12</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dirty="0" smtClean="0"/>
              <a:t>readable</a:t>
            </a:r>
            <a:r>
              <a:rPr lang="en-US" sz="1400" dirty="0" smtClean="0"/>
              <a:t>: there </a:t>
            </a:r>
            <a:r>
              <a:rPr lang="en-US" sz="1400" dirty="0"/>
              <a:t>is data available to be </a:t>
            </a:r>
            <a:r>
              <a:rPr lang="en-US" sz="1400" dirty="0" smtClean="0"/>
              <a:t>read.</a:t>
            </a:r>
          </a:p>
          <a:p>
            <a:r>
              <a:rPr lang="en-US" sz="1400" b="1" dirty="0" smtClean="0"/>
              <a:t>data</a:t>
            </a:r>
            <a:r>
              <a:rPr lang="en-US" sz="1400" dirty="0" smtClean="0"/>
              <a:t>: data is automatically read. Also is </a:t>
            </a:r>
            <a:r>
              <a:rPr lang="en-US" sz="1400" dirty="0"/>
              <a:t>emitted whenever the </a:t>
            </a:r>
            <a:r>
              <a:rPr lang="en-US" sz="1400" dirty="0" err="1"/>
              <a:t>readable.read</a:t>
            </a:r>
            <a:r>
              <a:rPr lang="en-US" sz="1400" dirty="0"/>
              <a:t>() method is </a:t>
            </a:r>
            <a:r>
              <a:rPr lang="en-US" sz="1400" dirty="0" smtClean="0"/>
              <a:t>called.</a:t>
            </a:r>
          </a:p>
          <a:p>
            <a:r>
              <a:rPr lang="en-US" sz="1400" b="1" kern="0" dirty="0" smtClean="0"/>
              <a:t>end</a:t>
            </a:r>
            <a:r>
              <a:rPr lang="en-US" sz="1400" kern="0" dirty="0" smtClean="0"/>
              <a:t>: </a:t>
            </a:r>
            <a:r>
              <a:rPr lang="en-US" sz="1400" dirty="0" smtClean="0"/>
              <a:t>no </a:t>
            </a:r>
            <a:r>
              <a:rPr lang="en-US" sz="1400" dirty="0"/>
              <a:t>more data to be </a:t>
            </a:r>
            <a:r>
              <a:rPr lang="en-US" sz="1400" dirty="0" smtClean="0"/>
              <a:t>consumed.</a:t>
            </a:r>
          </a:p>
          <a:p>
            <a:r>
              <a:rPr lang="en-US" sz="1400" b="1" kern="0" dirty="0" smtClean="0"/>
              <a:t>close</a:t>
            </a:r>
            <a:r>
              <a:rPr lang="en-US" sz="1400" kern="0" dirty="0" smtClean="0"/>
              <a:t>: </a:t>
            </a:r>
            <a:r>
              <a:rPr lang="en-US" sz="1400" dirty="0" smtClean="0"/>
              <a:t>the </a:t>
            </a:r>
            <a:r>
              <a:rPr lang="en-US" sz="1400" dirty="0"/>
              <a:t>stream and any of its underlying resources (a file descriptor, for example) have been closed</a:t>
            </a:r>
            <a:r>
              <a:rPr lang="en-US" sz="1400" dirty="0" smtClean="0"/>
              <a:t>.</a:t>
            </a:r>
          </a:p>
          <a:p>
            <a:r>
              <a:rPr lang="en-US" sz="1400" b="1" kern="0" dirty="0" smtClean="0"/>
              <a:t>error</a:t>
            </a:r>
            <a:r>
              <a:rPr lang="en-US" sz="1400" kern="0" dirty="0" smtClean="0"/>
              <a:t>: there was an error.</a:t>
            </a:r>
            <a:endParaRPr lang="en-US" sz="1400" kern="0" dirty="0"/>
          </a:p>
        </p:txBody>
      </p:sp>
    </p:spTree>
    <p:extLst>
      <p:ext uri="{BB962C8B-B14F-4D97-AF65-F5344CB8AC3E}">
        <p14:creationId xmlns:p14="http://schemas.microsoft.com/office/powerpoint/2010/main" val="9908091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30" presetClass="emph" presetSubtype="0" fill="hold" nodeType="withEffect">
                                  <p:stCondLst>
                                    <p:cond delay="0"/>
                                  </p:stCondLst>
                                  <p:childTnLst>
                                    <p:animClr clrSpc="hsl" dir="cw">
                                      <p:cBhvr override="childStyle">
                                        <p:cTn id="8" dur="10" fill="hold"/>
                                        <p:tgtEl>
                                          <p:spTgt spid="17">
                                            <p:txEl>
                                              <p:pRg st="0" end="0"/>
                                            </p:txEl>
                                          </p:spTgt>
                                        </p:tgtEl>
                                        <p:attrNameLst>
                                          <p:attrName>style.color</p:attrName>
                                        </p:attrNameLst>
                                      </p:cBhvr>
                                      <p:by>
                                        <p:hsl h="0" s="12549" l="25098"/>
                                      </p:by>
                                    </p:animClr>
                                    <p:animClr clrSpc="hsl" dir="cw">
                                      <p:cBhvr>
                                        <p:cTn id="9" dur="10" fill="hold"/>
                                        <p:tgtEl>
                                          <p:spTgt spid="17">
                                            <p:txEl>
                                              <p:pRg st="0" end="0"/>
                                            </p:txEl>
                                          </p:spTgt>
                                        </p:tgtEl>
                                        <p:attrNameLst>
                                          <p:attrName>fillcolor</p:attrName>
                                        </p:attrNameLst>
                                      </p:cBhvr>
                                      <p:by>
                                        <p:hsl h="0" s="12549" l="25098"/>
                                      </p:by>
                                    </p:animClr>
                                    <p:animClr clrSpc="hsl" dir="cw">
                                      <p:cBhvr>
                                        <p:cTn id="10" dur="10" fill="hold"/>
                                        <p:tgtEl>
                                          <p:spTgt spid="17">
                                            <p:txEl>
                                              <p:pRg st="0" end="0"/>
                                            </p:txEl>
                                          </p:spTgt>
                                        </p:tgtEl>
                                        <p:attrNameLst>
                                          <p:attrName>stroke.color</p:attrName>
                                        </p:attrNameLst>
                                      </p:cBhvr>
                                      <p:by>
                                        <p:hsl h="0" s="12549" l="25098"/>
                                      </p:by>
                                    </p:animClr>
                                    <p:set>
                                      <p:cBhvr>
                                        <p:cTn id="11" dur="10" fill="hold"/>
                                        <p:tgtEl>
                                          <p:spTgt spid="17">
                                            <p:txEl>
                                              <p:pRg st="0" end="0"/>
                                            </p:txEl>
                                          </p:spTgt>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7">
                                            <p:txEl>
                                              <p:pRg st="3" end="3"/>
                                            </p:txEl>
                                          </p:spTgt>
                                        </p:tgtEl>
                                        <p:attrNameLst>
                                          <p:attrName>style.visibility</p:attrName>
                                        </p:attrNameLst>
                                      </p:cBhvr>
                                      <p:to>
                                        <p:strVal val="visible"/>
                                      </p:to>
                                    </p:set>
                                  </p:childTnLst>
                                </p:cTn>
                              </p:par>
                              <p:par>
                                <p:cTn id="18" presetID="30" presetClass="emph" presetSubtype="0" fill="hold" nodeType="withEffect">
                                  <p:stCondLst>
                                    <p:cond delay="0"/>
                                  </p:stCondLst>
                                  <p:childTnLst>
                                    <p:animClr clrSpc="hsl" dir="cw">
                                      <p:cBhvr override="childStyle">
                                        <p:cTn id="19" dur="10" fill="hold"/>
                                        <p:tgtEl>
                                          <p:spTgt spid="17">
                                            <p:txEl>
                                              <p:pRg st="1" end="1"/>
                                            </p:txEl>
                                          </p:spTgt>
                                        </p:tgtEl>
                                        <p:attrNameLst>
                                          <p:attrName>style.color</p:attrName>
                                        </p:attrNameLst>
                                      </p:cBhvr>
                                      <p:by>
                                        <p:hsl h="0" s="12549" l="25098"/>
                                      </p:by>
                                    </p:animClr>
                                    <p:animClr clrSpc="hsl" dir="cw">
                                      <p:cBhvr>
                                        <p:cTn id="20" dur="10" fill="hold"/>
                                        <p:tgtEl>
                                          <p:spTgt spid="17">
                                            <p:txEl>
                                              <p:pRg st="1" end="1"/>
                                            </p:txEl>
                                          </p:spTgt>
                                        </p:tgtEl>
                                        <p:attrNameLst>
                                          <p:attrName>fillcolor</p:attrName>
                                        </p:attrNameLst>
                                      </p:cBhvr>
                                      <p:by>
                                        <p:hsl h="0" s="12549" l="25098"/>
                                      </p:by>
                                    </p:animClr>
                                    <p:animClr clrSpc="hsl" dir="cw">
                                      <p:cBhvr>
                                        <p:cTn id="21" dur="10" fill="hold"/>
                                        <p:tgtEl>
                                          <p:spTgt spid="17">
                                            <p:txEl>
                                              <p:pRg st="1" end="1"/>
                                            </p:txEl>
                                          </p:spTgt>
                                        </p:tgtEl>
                                        <p:attrNameLst>
                                          <p:attrName>stroke.color</p:attrName>
                                        </p:attrNameLst>
                                      </p:cBhvr>
                                      <p:by>
                                        <p:hsl h="0" s="12549" l="25098"/>
                                      </p:by>
                                    </p:animClr>
                                    <p:set>
                                      <p:cBhvr>
                                        <p:cTn id="22" dur="10" fill="hold"/>
                                        <p:tgtEl>
                                          <p:spTgt spid="17">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childTnLst>
                                </p:cTn>
                              </p:par>
                              <p:par>
                                <p:cTn id="27" presetID="30" presetClass="emph" presetSubtype="0" fill="hold" nodeType="withEffect">
                                  <p:stCondLst>
                                    <p:cond delay="0"/>
                                  </p:stCondLst>
                                  <p:childTnLst>
                                    <p:animClr clrSpc="hsl" dir="cw">
                                      <p:cBhvr override="childStyle">
                                        <p:cTn id="28" dur="10" fill="hold"/>
                                        <p:tgtEl>
                                          <p:spTgt spid="17">
                                            <p:txEl>
                                              <p:pRg st="3" end="3"/>
                                            </p:txEl>
                                          </p:spTgt>
                                        </p:tgtEl>
                                        <p:attrNameLst>
                                          <p:attrName>style.color</p:attrName>
                                        </p:attrNameLst>
                                      </p:cBhvr>
                                      <p:by>
                                        <p:hsl h="0" s="12549" l="25098"/>
                                      </p:by>
                                    </p:animClr>
                                    <p:animClr clrSpc="hsl" dir="cw">
                                      <p:cBhvr>
                                        <p:cTn id="29" dur="10" fill="hold"/>
                                        <p:tgtEl>
                                          <p:spTgt spid="17">
                                            <p:txEl>
                                              <p:pRg st="3" end="3"/>
                                            </p:txEl>
                                          </p:spTgt>
                                        </p:tgtEl>
                                        <p:attrNameLst>
                                          <p:attrName>fillcolor</p:attrName>
                                        </p:attrNameLst>
                                      </p:cBhvr>
                                      <p:by>
                                        <p:hsl h="0" s="12549" l="25098"/>
                                      </p:by>
                                    </p:animClr>
                                    <p:animClr clrSpc="hsl" dir="cw">
                                      <p:cBhvr>
                                        <p:cTn id="30" dur="10" fill="hold"/>
                                        <p:tgtEl>
                                          <p:spTgt spid="17">
                                            <p:txEl>
                                              <p:pRg st="3" end="3"/>
                                            </p:txEl>
                                          </p:spTgt>
                                        </p:tgtEl>
                                        <p:attrNameLst>
                                          <p:attrName>stroke.color</p:attrName>
                                        </p:attrNameLst>
                                      </p:cBhvr>
                                      <p:by>
                                        <p:hsl h="0" s="12549" l="25098"/>
                                      </p:by>
                                    </p:animClr>
                                    <p:set>
                                      <p:cBhvr>
                                        <p:cTn id="31" dur="10" fill="hold"/>
                                        <p:tgtEl>
                                          <p:spTgt spid="17">
                                            <p:txEl>
                                              <p:pRg st="3" end="3"/>
                                            </p:txEl>
                                          </p:spTgt>
                                        </p:tgtEl>
                                        <p:attrNameLst>
                                          <p:attrName>fill.type</p:attrName>
                                        </p:attrNameLst>
                                      </p:cBhvr>
                                      <p:to>
                                        <p:strVal val="solid"/>
                                      </p:to>
                                    </p:set>
                                  </p:childTnLst>
                                </p:cTn>
                              </p:par>
                              <p:par>
                                <p:cTn id="32" presetID="30" presetClass="emph" presetSubtype="0" fill="hold" nodeType="withEffect">
                                  <p:stCondLst>
                                    <p:cond delay="0"/>
                                  </p:stCondLst>
                                  <p:childTnLst>
                                    <p:animClr clrSpc="hsl" dir="cw">
                                      <p:cBhvr override="childStyle">
                                        <p:cTn id="33" dur="10" fill="hold"/>
                                        <p:tgtEl>
                                          <p:spTgt spid="17">
                                            <p:txEl>
                                              <p:pRg st="2" end="2"/>
                                            </p:txEl>
                                          </p:spTgt>
                                        </p:tgtEl>
                                        <p:attrNameLst>
                                          <p:attrName>style.color</p:attrName>
                                        </p:attrNameLst>
                                      </p:cBhvr>
                                      <p:by>
                                        <p:hsl h="0" s="12549" l="25098"/>
                                      </p:by>
                                    </p:animClr>
                                    <p:animClr clrSpc="hsl" dir="cw">
                                      <p:cBhvr>
                                        <p:cTn id="34" dur="10" fill="hold"/>
                                        <p:tgtEl>
                                          <p:spTgt spid="17">
                                            <p:txEl>
                                              <p:pRg st="2" end="2"/>
                                            </p:txEl>
                                          </p:spTgt>
                                        </p:tgtEl>
                                        <p:attrNameLst>
                                          <p:attrName>fillcolor</p:attrName>
                                        </p:attrNameLst>
                                      </p:cBhvr>
                                      <p:by>
                                        <p:hsl h="0" s="12549" l="25098"/>
                                      </p:by>
                                    </p:animClr>
                                    <p:animClr clrSpc="hsl" dir="cw">
                                      <p:cBhvr>
                                        <p:cTn id="35" dur="10" fill="hold"/>
                                        <p:tgtEl>
                                          <p:spTgt spid="17">
                                            <p:txEl>
                                              <p:pRg st="2" end="2"/>
                                            </p:txEl>
                                          </p:spTgt>
                                        </p:tgtEl>
                                        <p:attrNameLst>
                                          <p:attrName>stroke.color</p:attrName>
                                        </p:attrNameLst>
                                      </p:cBhvr>
                                      <p:by>
                                        <p:hsl h="0" s="12549" l="25098"/>
                                      </p:by>
                                    </p:animClr>
                                    <p:set>
                                      <p:cBhvr>
                                        <p:cTn id="36" dur="10" fill="hold"/>
                                        <p:tgtEl>
                                          <p:spTgt spid="1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Options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13</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dirty="0"/>
              <a:t>read</a:t>
            </a:r>
            <a:r>
              <a:rPr lang="en-US" sz="1400" dirty="0"/>
              <a:t>: implementation for the </a:t>
            </a:r>
            <a:r>
              <a:rPr lang="en-US" sz="1400" dirty="0" err="1"/>
              <a:t>stream._read</a:t>
            </a:r>
            <a:r>
              <a:rPr lang="en-US" sz="1400" dirty="0"/>
              <a:t>() method</a:t>
            </a:r>
            <a:r>
              <a:rPr lang="en-US" sz="1400" dirty="0" smtClean="0"/>
              <a:t>.</a:t>
            </a:r>
            <a:endParaRPr lang="en-US" sz="1400" b="1" dirty="0" smtClean="0"/>
          </a:p>
          <a:p>
            <a:r>
              <a:rPr lang="en-US" sz="1400" b="1" dirty="0" err="1" smtClean="0"/>
              <a:t>highWaterMark</a:t>
            </a:r>
            <a:r>
              <a:rPr lang="en-US" sz="1400" dirty="0" smtClean="0"/>
              <a:t>: the </a:t>
            </a:r>
            <a:r>
              <a:rPr lang="en-US" sz="1400" dirty="0"/>
              <a:t>maximum number of bytes to store in the </a:t>
            </a:r>
            <a:r>
              <a:rPr lang="en-US" sz="1400" dirty="0" smtClean="0"/>
              <a:t>internal.</a:t>
            </a:r>
          </a:p>
          <a:p>
            <a:r>
              <a:rPr lang="en-US" sz="1400" b="1" dirty="0" smtClean="0"/>
              <a:t>encoding</a:t>
            </a:r>
            <a:r>
              <a:rPr lang="en-US" sz="1400" dirty="0" smtClean="0"/>
              <a:t>: then </a:t>
            </a:r>
            <a:r>
              <a:rPr lang="en-US" sz="1400" dirty="0"/>
              <a:t>buffers will be decoded to strings using the specified encoding</a:t>
            </a:r>
            <a:r>
              <a:rPr lang="en-US" sz="1400" dirty="0" smtClean="0"/>
              <a:t>.</a:t>
            </a:r>
          </a:p>
          <a:p>
            <a:r>
              <a:rPr lang="en-US" sz="1400" b="1" kern="0" dirty="0" err="1" smtClean="0"/>
              <a:t>objectMode</a:t>
            </a:r>
            <a:r>
              <a:rPr lang="en-US" sz="1400" kern="0" dirty="0" smtClean="0"/>
              <a:t>: </a:t>
            </a:r>
            <a:r>
              <a:rPr lang="en-US" sz="1400" dirty="0" smtClean="0"/>
              <a:t>means </a:t>
            </a:r>
            <a:r>
              <a:rPr lang="en-US" sz="1400" dirty="0"/>
              <a:t>that stream.read(n) </a:t>
            </a:r>
            <a:r>
              <a:rPr lang="en-US" sz="1400" dirty="0" smtClean="0"/>
              <a:t>will return </a:t>
            </a:r>
            <a:r>
              <a:rPr lang="en-US" sz="1400" dirty="0"/>
              <a:t>a single value instead of a Buffer of size n</a:t>
            </a:r>
            <a:r>
              <a:rPr lang="en-US" sz="1400" dirty="0" smtClean="0"/>
              <a:t>.</a:t>
            </a:r>
          </a:p>
        </p:txBody>
      </p:sp>
    </p:spTree>
    <p:extLst>
      <p:ext uri="{BB962C8B-B14F-4D97-AF65-F5344CB8AC3E}">
        <p14:creationId xmlns:p14="http://schemas.microsoft.com/office/powerpoint/2010/main" val="1286780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30" presetClass="emph" presetSubtype="0" fill="hold" nodeType="withEffect">
                                  <p:stCondLst>
                                    <p:cond delay="0"/>
                                  </p:stCondLst>
                                  <p:childTnLst>
                                    <p:animClr clrSpc="hsl" dir="cw">
                                      <p:cBhvr override="childStyle">
                                        <p:cTn id="8" dur="10" fill="hold"/>
                                        <p:tgtEl>
                                          <p:spTgt spid="17">
                                            <p:txEl>
                                              <p:pRg st="0" end="0"/>
                                            </p:txEl>
                                          </p:spTgt>
                                        </p:tgtEl>
                                        <p:attrNameLst>
                                          <p:attrName>style.color</p:attrName>
                                        </p:attrNameLst>
                                      </p:cBhvr>
                                      <p:by>
                                        <p:hsl h="0" s="12549" l="25098"/>
                                      </p:by>
                                    </p:animClr>
                                    <p:animClr clrSpc="hsl" dir="cw">
                                      <p:cBhvr>
                                        <p:cTn id="9" dur="10" fill="hold"/>
                                        <p:tgtEl>
                                          <p:spTgt spid="17">
                                            <p:txEl>
                                              <p:pRg st="0" end="0"/>
                                            </p:txEl>
                                          </p:spTgt>
                                        </p:tgtEl>
                                        <p:attrNameLst>
                                          <p:attrName>fillcolor</p:attrName>
                                        </p:attrNameLst>
                                      </p:cBhvr>
                                      <p:by>
                                        <p:hsl h="0" s="12549" l="25098"/>
                                      </p:by>
                                    </p:animClr>
                                    <p:animClr clrSpc="hsl" dir="cw">
                                      <p:cBhvr>
                                        <p:cTn id="10" dur="10" fill="hold"/>
                                        <p:tgtEl>
                                          <p:spTgt spid="17">
                                            <p:txEl>
                                              <p:pRg st="0" end="0"/>
                                            </p:txEl>
                                          </p:spTgt>
                                        </p:tgtEl>
                                        <p:attrNameLst>
                                          <p:attrName>stroke.color</p:attrName>
                                        </p:attrNameLst>
                                      </p:cBhvr>
                                      <p:by>
                                        <p:hsl h="0" s="12549" l="25098"/>
                                      </p:by>
                                    </p:animClr>
                                    <p:set>
                                      <p:cBhvr>
                                        <p:cTn id="11" dur="10" fill="hold"/>
                                        <p:tgtEl>
                                          <p:spTgt spid="17">
                                            <p:txEl>
                                              <p:pRg st="0" end="0"/>
                                            </p:txEl>
                                          </p:spTgt>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childTnLst>
                                </p:cTn>
                              </p:par>
                              <p:par>
                                <p:cTn id="16" presetID="30" presetClass="emph" presetSubtype="0" fill="hold" nodeType="withEffect">
                                  <p:stCondLst>
                                    <p:cond delay="0"/>
                                  </p:stCondLst>
                                  <p:childTnLst>
                                    <p:animClr clrSpc="hsl" dir="cw">
                                      <p:cBhvr override="childStyle">
                                        <p:cTn id="17" dur="10" fill="hold"/>
                                        <p:tgtEl>
                                          <p:spTgt spid="17">
                                            <p:txEl>
                                              <p:pRg st="1" end="1"/>
                                            </p:txEl>
                                          </p:spTgt>
                                        </p:tgtEl>
                                        <p:attrNameLst>
                                          <p:attrName>style.color</p:attrName>
                                        </p:attrNameLst>
                                      </p:cBhvr>
                                      <p:by>
                                        <p:hsl h="0" s="12549" l="25098"/>
                                      </p:by>
                                    </p:animClr>
                                    <p:animClr clrSpc="hsl" dir="cw">
                                      <p:cBhvr>
                                        <p:cTn id="18" dur="10" fill="hold"/>
                                        <p:tgtEl>
                                          <p:spTgt spid="17">
                                            <p:txEl>
                                              <p:pRg st="1" end="1"/>
                                            </p:txEl>
                                          </p:spTgt>
                                        </p:tgtEl>
                                        <p:attrNameLst>
                                          <p:attrName>fillcolor</p:attrName>
                                        </p:attrNameLst>
                                      </p:cBhvr>
                                      <p:by>
                                        <p:hsl h="0" s="12549" l="25098"/>
                                      </p:by>
                                    </p:animClr>
                                    <p:animClr clrSpc="hsl" dir="cw">
                                      <p:cBhvr>
                                        <p:cTn id="19" dur="10" fill="hold"/>
                                        <p:tgtEl>
                                          <p:spTgt spid="17">
                                            <p:txEl>
                                              <p:pRg st="1" end="1"/>
                                            </p:txEl>
                                          </p:spTgt>
                                        </p:tgtEl>
                                        <p:attrNameLst>
                                          <p:attrName>stroke.color</p:attrName>
                                        </p:attrNameLst>
                                      </p:cBhvr>
                                      <p:by>
                                        <p:hsl h="0" s="12549" l="25098"/>
                                      </p:by>
                                    </p:animClr>
                                    <p:set>
                                      <p:cBhvr>
                                        <p:cTn id="20" dur="10" fill="hold"/>
                                        <p:tgtEl>
                                          <p:spTgt spid="17">
                                            <p:txEl>
                                              <p:pRg st="1" end="1"/>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childTnLst>
                                </p:cTn>
                              </p:par>
                              <p:par>
                                <p:cTn id="25" presetID="30" presetClass="emph" presetSubtype="0" fill="hold" nodeType="withEffect">
                                  <p:stCondLst>
                                    <p:cond delay="0"/>
                                  </p:stCondLst>
                                  <p:childTnLst>
                                    <p:animClr clrSpc="hsl" dir="cw">
                                      <p:cBhvr override="childStyle">
                                        <p:cTn id="26" dur="10" fill="hold"/>
                                        <p:tgtEl>
                                          <p:spTgt spid="17">
                                            <p:txEl>
                                              <p:pRg st="2" end="2"/>
                                            </p:txEl>
                                          </p:spTgt>
                                        </p:tgtEl>
                                        <p:attrNameLst>
                                          <p:attrName>style.color</p:attrName>
                                        </p:attrNameLst>
                                      </p:cBhvr>
                                      <p:by>
                                        <p:hsl h="0" s="12549" l="25098"/>
                                      </p:by>
                                    </p:animClr>
                                    <p:animClr clrSpc="hsl" dir="cw">
                                      <p:cBhvr>
                                        <p:cTn id="27" dur="10" fill="hold"/>
                                        <p:tgtEl>
                                          <p:spTgt spid="17">
                                            <p:txEl>
                                              <p:pRg st="2" end="2"/>
                                            </p:txEl>
                                          </p:spTgt>
                                        </p:tgtEl>
                                        <p:attrNameLst>
                                          <p:attrName>fillcolor</p:attrName>
                                        </p:attrNameLst>
                                      </p:cBhvr>
                                      <p:by>
                                        <p:hsl h="0" s="12549" l="25098"/>
                                      </p:by>
                                    </p:animClr>
                                    <p:animClr clrSpc="hsl" dir="cw">
                                      <p:cBhvr>
                                        <p:cTn id="28" dur="10" fill="hold"/>
                                        <p:tgtEl>
                                          <p:spTgt spid="17">
                                            <p:txEl>
                                              <p:pRg st="2" end="2"/>
                                            </p:txEl>
                                          </p:spTgt>
                                        </p:tgtEl>
                                        <p:attrNameLst>
                                          <p:attrName>stroke.color</p:attrName>
                                        </p:attrNameLst>
                                      </p:cBhvr>
                                      <p:by>
                                        <p:hsl h="0" s="12549" l="25098"/>
                                      </p:by>
                                    </p:animClr>
                                    <p:set>
                                      <p:cBhvr>
                                        <p:cTn id="29" dur="10" fill="hold"/>
                                        <p:tgtEl>
                                          <p:spTgt spid="1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14</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Example</a:t>
            </a:r>
          </a:p>
        </p:txBody>
      </p:sp>
      <p:sp>
        <p:nvSpPr>
          <p:cNvPr id="5" name="Rectangle 6"/>
          <p:cNvSpPr>
            <a:spLocks noChangeArrowheads="1"/>
          </p:cNvSpPr>
          <p:nvPr/>
        </p:nvSpPr>
        <p:spPr bwMode="auto">
          <a:xfrm>
            <a:off x="2633546" y="540491"/>
            <a:ext cx="4154193" cy="244682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800" dirty="0" smtClean="0">
              <a:solidFill>
                <a:srgbClr val="0077AA"/>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a:solidFill>
                  <a:srgbClr val="000000"/>
                </a:solidFill>
                <a:latin typeface="Consolas" charset="0"/>
              </a:rPr>
              <a:t>crypto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DD4A68"/>
                </a:solidFill>
                <a:latin typeface="Consolas" charset="0"/>
              </a:rPr>
              <a:t>require</a:t>
            </a:r>
            <a:r>
              <a:rPr lang="en-US" sz="800" dirty="0">
                <a:solidFill>
                  <a:srgbClr val="999999"/>
                </a:solidFill>
                <a:latin typeface="Consolas" charset="0"/>
              </a:rPr>
              <a:t>(</a:t>
            </a:r>
            <a:r>
              <a:rPr lang="en-US" sz="800" dirty="0">
                <a:solidFill>
                  <a:srgbClr val="669900"/>
                </a:solidFill>
                <a:latin typeface="Consolas" charset="0"/>
              </a:rPr>
              <a:t>'crypto'</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a:solidFill>
                  <a:srgbClr val="000000"/>
                </a:solidFill>
                <a:latin typeface="Consolas" charset="0"/>
              </a:rPr>
              <a:t>fs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DD4A68"/>
                </a:solidFill>
                <a:latin typeface="Consolas" charset="0"/>
              </a:rPr>
              <a:t>require</a:t>
            </a:r>
            <a:r>
              <a:rPr lang="en-US" sz="800" dirty="0">
                <a:solidFill>
                  <a:srgbClr val="999999"/>
                </a:solidFill>
                <a:latin typeface="Consolas" charset="0"/>
              </a:rPr>
              <a:t>(</a:t>
            </a:r>
            <a:r>
              <a:rPr lang="en-US" sz="800" dirty="0">
                <a:solidFill>
                  <a:srgbClr val="669900"/>
                </a:solidFill>
                <a:latin typeface="Consolas" charset="0"/>
              </a:rPr>
              <a:t>'fs'</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err="1">
                <a:solidFill>
                  <a:srgbClr val="000000"/>
                </a:solidFill>
                <a:latin typeface="Consolas" charset="0"/>
              </a:rPr>
              <a:t>zlib</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DD4A68"/>
                </a:solidFill>
                <a:latin typeface="Consolas" charset="0"/>
              </a:rPr>
              <a:t>require</a:t>
            </a:r>
            <a:r>
              <a:rPr lang="en-US" sz="800" dirty="0">
                <a:solidFill>
                  <a:srgbClr val="999999"/>
                </a:solidFill>
                <a:latin typeface="Consolas" charset="0"/>
              </a:rPr>
              <a:t>(</a:t>
            </a:r>
            <a:r>
              <a:rPr lang="en-US" sz="800" dirty="0">
                <a:solidFill>
                  <a:srgbClr val="669900"/>
                </a:solidFill>
                <a:latin typeface="Consolas" charset="0"/>
              </a:rPr>
              <a:t>'</a:t>
            </a:r>
            <a:r>
              <a:rPr lang="en-US" sz="800" dirty="0" err="1">
                <a:solidFill>
                  <a:srgbClr val="669900"/>
                </a:solidFill>
                <a:latin typeface="Consolas" charset="0"/>
              </a:rPr>
              <a:t>zlib</a:t>
            </a:r>
            <a:r>
              <a:rPr lang="en-US" sz="800" dirty="0">
                <a:solidFill>
                  <a:srgbClr val="669900"/>
                </a:solidFill>
                <a:latin typeface="Consolas" charset="0"/>
              </a:rPr>
              <a:t>'</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endParaRPr lang="en-US" sz="800" dirty="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a:solidFill>
                  <a:srgbClr val="000000"/>
                </a:solidFill>
                <a:latin typeface="Consolas" charset="0"/>
              </a:rPr>
              <a:t>password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0077AA"/>
                </a:solidFill>
                <a:latin typeface="Consolas" charset="0"/>
              </a:rPr>
              <a:t>new</a:t>
            </a:r>
            <a:r>
              <a:rPr lang="en-US" sz="800" dirty="0">
                <a:solidFill>
                  <a:srgbClr val="000000"/>
                </a:solidFill>
                <a:latin typeface="Consolas" charset="0"/>
              </a:rPr>
              <a:t> Buffer</a:t>
            </a:r>
            <a:r>
              <a:rPr lang="en-US" sz="800" dirty="0">
                <a:solidFill>
                  <a:srgbClr val="999999"/>
                </a:solidFill>
                <a:latin typeface="Consolas" charset="0"/>
              </a:rPr>
              <a:t>(</a:t>
            </a:r>
            <a:r>
              <a:rPr lang="en-US" sz="800" dirty="0" err="1">
                <a:solidFill>
                  <a:srgbClr val="000000"/>
                </a:solidFill>
                <a:latin typeface="Consolas" charset="0"/>
              </a:rPr>
              <a:t>process</a:t>
            </a:r>
            <a:r>
              <a:rPr lang="en-US" sz="800" dirty="0" err="1">
                <a:solidFill>
                  <a:srgbClr val="999999"/>
                </a:solidFill>
                <a:latin typeface="Consolas" charset="0"/>
              </a:rPr>
              <a:t>.</a:t>
            </a:r>
            <a:r>
              <a:rPr lang="en-US" sz="800" dirty="0" err="1">
                <a:solidFill>
                  <a:srgbClr val="000000"/>
                </a:solidFill>
                <a:latin typeface="Consolas" charset="0"/>
              </a:rPr>
              <a:t>env</a:t>
            </a:r>
            <a:r>
              <a:rPr lang="en-US" sz="800" dirty="0" err="1">
                <a:solidFill>
                  <a:srgbClr val="999999"/>
                </a:solidFill>
                <a:latin typeface="Consolas" charset="0"/>
              </a:rPr>
              <a:t>.</a:t>
            </a:r>
            <a:r>
              <a:rPr lang="en-US" sz="800" dirty="0" err="1">
                <a:solidFill>
                  <a:srgbClr val="000000"/>
                </a:solidFill>
                <a:latin typeface="Consolas" charset="0"/>
              </a:rPr>
              <a:t>PASS</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669900"/>
                </a:solidFill>
                <a:latin typeface="Consolas" charset="0"/>
              </a:rPr>
              <a:t>'password'</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err="1">
                <a:solidFill>
                  <a:srgbClr val="000000"/>
                </a:solidFill>
                <a:latin typeface="Consolas" charset="0"/>
              </a:rPr>
              <a:t>encryptStream</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err="1">
                <a:solidFill>
                  <a:srgbClr val="000000"/>
                </a:solidFill>
                <a:latin typeface="Consolas" charset="0"/>
              </a:rPr>
              <a:t>crypto</a:t>
            </a:r>
            <a:r>
              <a:rPr lang="en-US" sz="800" dirty="0" err="1">
                <a:solidFill>
                  <a:srgbClr val="999999"/>
                </a:solidFill>
                <a:latin typeface="Consolas" charset="0"/>
              </a:rPr>
              <a:t>.</a:t>
            </a:r>
            <a:r>
              <a:rPr lang="en-US" sz="800" dirty="0" err="1">
                <a:solidFill>
                  <a:srgbClr val="DD4A68"/>
                </a:solidFill>
                <a:latin typeface="Consolas" charset="0"/>
              </a:rPr>
              <a:t>createCipher</a:t>
            </a:r>
            <a:r>
              <a:rPr lang="en-US" sz="800" dirty="0">
                <a:solidFill>
                  <a:srgbClr val="999999"/>
                </a:solidFill>
                <a:latin typeface="Consolas" charset="0"/>
              </a:rPr>
              <a:t>(</a:t>
            </a:r>
            <a:r>
              <a:rPr lang="en-US" sz="800" dirty="0">
                <a:solidFill>
                  <a:srgbClr val="669900"/>
                </a:solidFill>
                <a:latin typeface="Consolas" charset="0"/>
              </a:rPr>
              <a:t>'aes-256-cbc'</a:t>
            </a:r>
            <a:r>
              <a:rPr lang="en-US" sz="800" dirty="0">
                <a:solidFill>
                  <a:srgbClr val="999999"/>
                </a:solidFill>
                <a:latin typeface="Consolas" charset="0"/>
              </a:rPr>
              <a:t>,</a:t>
            </a:r>
            <a:r>
              <a:rPr lang="en-US" sz="800" dirty="0">
                <a:solidFill>
                  <a:srgbClr val="000000"/>
                </a:solidFill>
                <a:latin typeface="Consolas" charset="0"/>
              </a:rPr>
              <a:t> password</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endParaRPr lang="en-US" sz="800" dirty="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err="1">
                <a:solidFill>
                  <a:srgbClr val="000000"/>
                </a:solidFill>
                <a:latin typeface="Consolas" charset="0"/>
              </a:rPr>
              <a:t>gzip</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err="1">
                <a:solidFill>
                  <a:srgbClr val="000000"/>
                </a:solidFill>
                <a:latin typeface="Consolas" charset="0"/>
              </a:rPr>
              <a:t>zlib</a:t>
            </a:r>
            <a:r>
              <a:rPr lang="en-US" sz="800" dirty="0" err="1">
                <a:solidFill>
                  <a:srgbClr val="999999"/>
                </a:solidFill>
                <a:latin typeface="Consolas" charset="0"/>
              </a:rPr>
              <a:t>.</a:t>
            </a:r>
            <a:r>
              <a:rPr lang="en-US" sz="800" dirty="0" err="1">
                <a:solidFill>
                  <a:srgbClr val="DD4A68"/>
                </a:solidFill>
                <a:latin typeface="Consolas" charset="0"/>
              </a:rPr>
              <a:t>createGzip</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err="1">
                <a:solidFill>
                  <a:srgbClr val="000000"/>
                </a:solidFill>
                <a:latin typeface="Consolas" charset="0"/>
              </a:rPr>
              <a:t>readStream</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err="1">
                <a:solidFill>
                  <a:srgbClr val="000000"/>
                </a:solidFill>
                <a:latin typeface="Consolas" charset="0"/>
              </a:rPr>
              <a:t>fs</a:t>
            </a:r>
            <a:r>
              <a:rPr lang="en-US" sz="800" dirty="0" err="1">
                <a:solidFill>
                  <a:srgbClr val="999999"/>
                </a:solidFill>
                <a:latin typeface="Consolas" charset="0"/>
              </a:rPr>
              <a:t>.</a:t>
            </a:r>
            <a:r>
              <a:rPr lang="en-US" sz="800" dirty="0" err="1">
                <a:solidFill>
                  <a:srgbClr val="DD4A68"/>
                </a:solidFill>
                <a:latin typeface="Consolas" charset="0"/>
              </a:rPr>
              <a:t>createReadStream</a:t>
            </a:r>
            <a:r>
              <a:rPr lang="en-US" sz="800" dirty="0">
                <a:solidFill>
                  <a:srgbClr val="999999"/>
                </a:solidFill>
                <a:latin typeface="Consolas" charset="0"/>
              </a:rPr>
              <a:t>(</a:t>
            </a:r>
            <a:r>
              <a:rPr lang="en-US" sz="800" dirty="0">
                <a:solidFill>
                  <a:srgbClr val="A67F59"/>
                </a:solidFill>
                <a:latin typeface="Consolas" charset="0"/>
              </a:rPr>
              <a:t>**</a:t>
            </a:r>
            <a:r>
              <a:rPr lang="en-US" sz="800" dirty="0">
                <a:solidFill>
                  <a:srgbClr val="000000"/>
                </a:solidFill>
                <a:latin typeface="Consolas" charset="0"/>
              </a:rPr>
              <a:t>filename</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708090"/>
                </a:solidFill>
                <a:latin typeface="Consolas" charset="0"/>
              </a:rPr>
              <a:t>// current file </a:t>
            </a:r>
            <a:endParaRPr lang="en-US" sz="800" dirty="0" smtClean="0">
              <a:solidFill>
                <a:srgbClr val="708090"/>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a:t>
            </a:r>
            <a:r>
              <a:rPr lang="en-US" sz="800" dirty="0" err="1">
                <a:solidFill>
                  <a:srgbClr val="000000"/>
                </a:solidFill>
                <a:latin typeface="Consolas" charset="0"/>
              </a:rPr>
              <a:t>writeStream</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err="1">
                <a:solidFill>
                  <a:srgbClr val="000000"/>
                </a:solidFill>
                <a:latin typeface="Consolas" charset="0"/>
              </a:rPr>
              <a:t>fs</a:t>
            </a:r>
            <a:r>
              <a:rPr lang="en-US" sz="800" dirty="0" err="1">
                <a:solidFill>
                  <a:srgbClr val="999999"/>
                </a:solidFill>
                <a:latin typeface="Consolas" charset="0"/>
              </a:rPr>
              <a:t>.</a:t>
            </a:r>
            <a:r>
              <a:rPr lang="en-US" sz="800" dirty="0" err="1">
                <a:solidFill>
                  <a:srgbClr val="DD4A68"/>
                </a:solidFill>
                <a:latin typeface="Consolas" charset="0"/>
              </a:rPr>
              <a:t>createWriteStream</a:t>
            </a:r>
            <a:r>
              <a:rPr lang="en-US" sz="800" dirty="0">
                <a:solidFill>
                  <a:srgbClr val="999999"/>
                </a:solidFill>
                <a:latin typeface="Consolas" charset="0"/>
              </a:rPr>
              <a:t>(</a:t>
            </a:r>
            <a:r>
              <a:rPr lang="en-US" sz="800" dirty="0">
                <a:solidFill>
                  <a:srgbClr val="A67F59"/>
                </a:solidFill>
                <a:latin typeface="Consolas" charset="0"/>
              </a:rPr>
              <a:t>**</a:t>
            </a:r>
            <a:r>
              <a:rPr lang="en-US" sz="800" dirty="0" err="1">
                <a:solidFill>
                  <a:srgbClr val="000000"/>
                </a:solidFill>
                <a:latin typeface="Consolas" charset="0"/>
              </a:rPr>
              <a:t>dirname</a:t>
            </a:r>
            <a:r>
              <a:rPr lang="en-US" sz="800" dirty="0">
                <a:solidFill>
                  <a:srgbClr val="000000"/>
                </a:solidFill>
                <a:latin typeface="Consolas" charset="0"/>
              </a:rPr>
              <a:t> </a:t>
            </a:r>
            <a:r>
              <a:rPr lang="en-US" sz="800" dirty="0">
                <a:solidFill>
                  <a:srgbClr val="A67F59"/>
                </a:solidFill>
                <a:latin typeface="Consolas" charset="0"/>
              </a:rPr>
              <a:t>+</a:t>
            </a:r>
            <a:r>
              <a:rPr lang="en-US" sz="800" dirty="0">
                <a:solidFill>
                  <a:srgbClr val="000000"/>
                </a:solidFill>
                <a:latin typeface="Consolas" charset="0"/>
              </a:rPr>
              <a:t> </a:t>
            </a:r>
            <a:r>
              <a:rPr lang="en-US" sz="800" dirty="0">
                <a:solidFill>
                  <a:srgbClr val="669900"/>
                </a:solidFill>
                <a:latin typeface="Consolas" charset="0"/>
              </a:rPr>
              <a:t>'/</a:t>
            </a:r>
            <a:r>
              <a:rPr lang="en-US" sz="800" dirty="0" err="1">
                <a:solidFill>
                  <a:srgbClr val="669900"/>
                </a:solidFill>
                <a:latin typeface="Consolas" charset="0"/>
              </a:rPr>
              <a:t>out.gz</a:t>
            </a:r>
            <a:r>
              <a:rPr lang="en-US" sz="800" dirty="0">
                <a:solidFill>
                  <a:srgbClr val="669900"/>
                </a:solidFill>
                <a:latin typeface="Consolas" charset="0"/>
              </a:rPr>
              <a:t>'</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endParaRPr lang="en-US" sz="800" dirty="0">
              <a:solidFill>
                <a:srgbClr val="000000"/>
              </a:solidFill>
              <a:latin typeface="Consolas" charset="0"/>
            </a:endParaRPr>
          </a:p>
          <a:p>
            <a:pPr lvl="0" eaLnBrk="0" hangingPunct="0"/>
            <a:r>
              <a:rPr lang="en-US" sz="800" dirty="0" smtClean="0">
                <a:solidFill>
                  <a:srgbClr val="000000"/>
                </a:solidFill>
                <a:latin typeface="Consolas" charset="0"/>
              </a:rPr>
              <a:t> </a:t>
            </a:r>
            <a:r>
              <a:rPr lang="en-US" sz="800" dirty="0" err="1" smtClean="0">
                <a:solidFill>
                  <a:srgbClr val="000000"/>
                </a:solidFill>
                <a:latin typeface="Consolas" charset="0"/>
              </a:rPr>
              <a:t>readStream</a:t>
            </a:r>
            <a:r>
              <a:rPr lang="en-US" sz="800" dirty="0" smtClean="0">
                <a:solidFill>
                  <a:srgbClr val="000000"/>
                </a:solidFill>
                <a:latin typeface="Consolas" charset="0"/>
              </a:rPr>
              <a:t> </a:t>
            </a:r>
            <a:r>
              <a:rPr lang="en-US" sz="800" dirty="0">
                <a:solidFill>
                  <a:srgbClr val="708090"/>
                </a:solidFill>
                <a:latin typeface="Consolas" charset="0"/>
              </a:rPr>
              <a:t>// reads current file </a:t>
            </a:r>
            <a:endParaRPr lang="en-US" sz="800" dirty="0" smtClean="0">
              <a:solidFill>
                <a:srgbClr val="708090"/>
              </a:solidFill>
              <a:latin typeface="Consolas" charset="0"/>
            </a:endParaRPr>
          </a:p>
          <a:p>
            <a:pPr lvl="0" eaLnBrk="0" hangingPunct="0"/>
            <a:r>
              <a:rPr lang="en-US" sz="800" dirty="0">
                <a:solidFill>
                  <a:srgbClr val="708090"/>
                </a:solidFill>
                <a:latin typeface="Consolas" charset="0"/>
              </a:rPr>
              <a:t> </a:t>
            </a:r>
            <a:r>
              <a:rPr lang="en-US" sz="800" dirty="0" smtClean="0">
                <a:solidFill>
                  <a:srgbClr val="708090"/>
                </a:solidFill>
                <a:latin typeface="Consolas" charset="0"/>
              </a:rPr>
              <a:t> </a:t>
            </a:r>
            <a:r>
              <a:rPr lang="en-US" sz="800" dirty="0" smtClean="0">
                <a:solidFill>
                  <a:srgbClr val="999999"/>
                </a:solidFill>
                <a:latin typeface="Consolas" charset="0"/>
              </a:rPr>
              <a:t>.</a:t>
            </a:r>
            <a:r>
              <a:rPr lang="en-US" sz="800" dirty="0">
                <a:solidFill>
                  <a:srgbClr val="DD4A68"/>
                </a:solidFill>
                <a:latin typeface="Consolas" charset="0"/>
              </a:rPr>
              <a:t>pipe</a:t>
            </a:r>
            <a:r>
              <a:rPr lang="en-US" sz="800" dirty="0">
                <a:solidFill>
                  <a:srgbClr val="999999"/>
                </a:solidFill>
                <a:latin typeface="Consolas" charset="0"/>
              </a:rPr>
              <a:t>(</a:t>
            </a:r>
            <a:r>
              <a:rPr lang="en-US" sz="800" dirty="0" err="1">
                <a:solidFill>
                  <a:srgbClr val="000000"/>
                </a:solidFill>
                <a:latin typeface="Consolas" charset="0"/>
              </a:rPr>
              <a:t>encryptStream</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708090"/>
                </a:solidFill>
                <a:latin typeface="Consolas" charset="0"/>
              </a:rPr>
              <a:t>// encrypts </a:t>
            </a:r>
            <a:endParaRPr lang="en-US" sz="800" dirty="0" smtClean="0">
              <a:solidFill>
                <a:srgbClr val="708090"/>
              </a:solidFill>
              <a:latin typeface="Consolas" charset="0"/>
            </a:endParaRPr>
          </a:p>
          <a:p>
            <a:pPr lvl="0" eaLnBrk="0" hangingPunct="0"/>
            <a:r>
              <a:rPr lang="en-US" sz="800" dirty="0">
                <a:solidFill>
                  <a:srgbClr val="708090"/>
                </a:solidFill>
                <a:latin typeface="Consolas" charset="0"/>
              </a:rPr>
              <a:t> </a:t>
            </a:r>
            <a:r>
              <a:rPr lang="en-US" sz="800" dirty="0" smtClean="0">
                <a:solidFill>
                  <a:srgbClr val="708090"/>
                </a:solidFill>
                <a:latin typeface="Consolas" charset="0"/>
              </a:rPr>
              <a:t> </a:t>
            </a:r>
            <a:r>
              <a:rPr lang="en-US" sz="800" dirty="0" smtClean="0">
                <a:solidFill>
                  <a:srgbClr val="999999"/>
                </a:solidFill>
                <a:latin typeface="Consolas" charset="0"/>
              </a:rPr>
              <a:t>.</a:t>
            </a:r>
            <a:r>
              <a:rPr lang="en-US" sz="800" dirty="0">
                <a:solidFill>
                  <a:srgbClr val="DD4A68"/>
                </a:solidFill>
                <a:latin typeface="Consolas" charset="0"/>
              </a:rPr>
              <a:t>pipe</a:t>
            </a:r>
            <a:r>
              <a:rPr lang="en-US" sz="800" dirty="0">
                <a:solidFill>
                  <a:srgbClr val="999999"/>
                </a:solidFill>
                <a:latin typeface="Consolas" charset="0"/>
              </a:rPr>
              <a:t>(</a:t>
            </a:r>
            <a:r>
              <a:rPr lang="en-US" sz="800" dirty="0" err="1">
                <a:solidFill>
                  <a:srgbClr val="000000"/>
                </a:solidFill>
                <a:latin typeface="Consolas" charset="0"/>
              </a:rPr>
              <a:t>gzip</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708090"/>
                </a:solidFill>
                <a:latin typeface="Consolas" charset="0"/>
              </a:rPr>
              <a:t>// compresses </a:t>
            </a:r>
            <a:endParaRPr lang="en-US" sz="800" dirty="0" smtClean="0">
              <a:solidFill>
                <a:srgbClr val="708090"/>
              </a:solidFill>
              <a:latin typeface="Consolas" charset="0"/>
            </a:endParaRPr>
          </a:p>
          <a:p>
            <a:pPr lvl="0" eaLnBrk="0" hangingPunct="0"/>
            <a:r>
              <a:rPr lang="en-US" sz="800" dirty="0">
                <a:solidFill>
                  <a:srgbClr val="708090"/>
                </a:solidFill>
                <a:latin typeface="Consolas" charset="0"/>
              </a:rPr>
              <a:t> </a:t>
            </a:r>
            <a:r>
              <a:rPr lang="en-US" sz="800" dirty="0" smtClean="0">
                <a:solidFill>
                  <a:srgbClr val="708090"/>
                </a:solidFill>
                <a:latin typeface="Consolas" charset="0"/>
              </a:rPr>
              <a:t> </a:t>
            </a:r>
            <a:r>
              <a:rPr lang="en-US" sz="800" dirty="0" smtClean="0">
                <a:solidFill>
                  <a:srgbClr val="999999"/>
                </a:solidFill>
                <a:latin typeface="Consolas" charset="0"/>
              </a:rPr>
              <a:t>.</a:t>
            </a:r>
            <a:r>
              <a:rPr lang="en-US" sz="800" dirty="0">
                <a:solidFill>
                  <a:srgbClr val="DD4A68"/>
                </a:solidFill>
                <a:latin typeface="Consolas" charset="0"/>
              </a:rPr>
              <a:t>pipe</a:t>
            </a:r>
            <a:r>
              <a:rPr lang="en-US" sz="800" dirty="0">
                <a:solidFill>
                  <a:srgbClr val="999999"/>
                </a:solidFill>
                <a:latin typeface="Consolas" charset="0"/>
              </a:rPr>
              <a:t>(</a:t>
            </a:r>
            <a:r>
              <a:rPr lang="en-US" sz="800" dirty="0" err="1">
                <a:solidFill>
                  <a:srgbClr val="000000"/>
                </a:solidFill>
                <a:latin typeface="Consolas" charset="0"/>
              </a:rPr>
              <a:t>writeStream</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708090"/>
                </a:solidFill>
                <a:latin typeface="Consolas" charset="0"/>
              </a:rPr>
              <a:t>// writes to out file </a:t>
            </a:r>
            <a:endParaRPr lang="en-US" sz="800" dirty="0" smtClean="0">
              <a:solidFill>
                <a:srgbClr val="708090"/>
              </a:solidFill>
              <a:latin typeface="Consolas" charset="0"/>
            </a:endParaRPr>
          </a:p>
          <a:p>
            <a:pPr lvl="0" eaLnBrk="0" hangingPunct="0"/>
            <a:r>
              <a:rPr lang="en-US" sz="800" dirty="0">
                <a:solidFill>
                  <a:srgbClr val="708090"/>
                </a:solidFill>
                <a:latin typeface="Consolas" charset="0"/>
              </a:rPr>
              <a:t> </a:t>
            </a:r>
            <a:r>
              <a:rPr lang="en-US" sz="800" dirty="0" smtClean="0">
                <a:solidFill>
                  <a:srgbClr val="708090"/>
                </a:solidFill>
                <a:latin typeface="Consolas" charset="0"/>
              </a:rPr>
              <a:t> </a:t>
            </a:r>
            <a:r>
              <a:rPr lang="en-US" sz="800" dirty="0" smtClean="0">
                <a:solidFill>
                  <a:srgbClr val="999999"/>
                </a:solidFill>
                <a:latin typeface="Consolas" charset="0"/>
              </a:rPr>
              <a:t>.</a:t>
            </a:r>
            <a:r>
              <a:rPr lang="en-US" sz="800" dirty="0">
                <a:solidFill>
                  <a:srgbClr val="DD4A68"/>
                </a:solidFill>
                <a:latin typeface="Consolas" charset="0"/>
              </a:rPr>
              <a:t>on</a:t>
            </a:r>
            <a:r>
              <a:rPr lang="en-US" sz="800" dirty="0">
                <a:solidFill>
                  <a:srgbClr val="999999"/>
                </a:solidFill>
                <a:latin typeface="Consolas" charset="0"/>
              </a:rPr>
              <a:t>(</a:t>
            </a:r>
            <a:r>
              <a:rPr lang="en-US" sz="800" dirty="0">
                <a:solidFill>
                  <a:srgbClr val="669900"/>
                </a:solidFill>
                <a:latin typeface="Consolas" charset="0"/>
              </a:rPr>
              <a:t>'finish'</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0077AA"/>
                </a:solidFill>
                <a:latin typeface="Consolas" charset="0"/>
              </a:rPr>
              <a:t>function</a:t>
            </a:r>
            <a:r>
              <a:rPr lang="en-US" sz="800" dirty="0">
                <a:solidFill>
                  <a:srgbClr val="000000"/>
                </a:solidFill>
                <a:latin typeface="Consolas" charset="0"/>
              </a:rPr>
              <a:t> </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999999"/>
                </a:solidFill>
                <a:latin typeface="Consolas" charset="0"/>
              </a:rPr>
              <a:t>{</a:t>
            </a:r>
            <a:r>
              <a:rPr lang="en-US" sz="800" dirty="0">
                <a:solidFill>
                  <a:srgbClr val="000000"/>
                </a:solidFill>
                <a:latin typeface="Consolas" charset="0"/>
              </a:rPr>
              <a:t> </a:t>
            </a:r>
            <a:r>
              <a:rPr lang="en-US" sz="800" dirty="0">
                <a:solidFill>
                  <a:srgbClr val="708090"/>
                </a:solidFill>
                <a:latin typeface="Consolas" charset="0"/>
              </a:rPr>
              <a:t>// all done </a:t>
            </a:r>
            <a:endParaRPr lang="en-US" sz="800" dirty="0" smtClean="0">
              <a:solidFill>
                <a:srgbClr val="708090"/>
              </a:solidFill>
              <a:latin typeface="Consolas" charset="0"/>
            </a:endParaRPr>
          </a:p>
          <a:p>
            <a:pPr lvl="0" eaLnBrk="0" hangingPunct="0"/>
            <a:r>
              <a:rPr lang="en-US" sz="800" dirty="0">
                <a:solidFill>
                  <a:srgbClr val="708090"/>
                </a:solidFill>
                <a:latin typeface="Consolas" charset="0"/>
              </a:rPr>
              <a:t> </a:t>
            </a:r>
            <a:r>
              <a:rPr lang="en-US" sz="800" dirty="0" smtClean="0">
                <a:solidFill>
                  <a:srgbClr val="708090"/>
                </a:solidFill>
                <a:latin typeface="Consolas" charset="0"/>
              </a:rPr>
              <a:t>   </a:t>
            </a:r>
            <a:r>
              <a:rPr lang="en-US" sz="800" dirty="0" err="1" smtClean="0">
                <a:solidFill>
                  <a:srgbClr val="000000"/>
                </a:solidFill>
                <a:latin typeface="Consolas" charset="0"/>
              </a:rPr>
              <a:t>console</a:t>
            </a:r>
            <a:r>
              <a:rPr lang="en-US" sz="800" dirty="0" err="1" smtClean="0">
                <a:solidFill>
                  <a:srgbClr val="999999"/>
                </a:solidFill>
                <a:latin typeface="Consolas" charset="0"/>
              </a:rPr>
              <a:t>.</a:t>
            </a:r>
            <a:r>
              <a:rPr lang="en-US" sz="800" dirty="0" err="1" smtClean="0">
                <a:solidFill>
                  <a:srgbClr val="DD4A68"/>
                </a:solidFill>
                <a:latin typeface="Consolas" charset="0"/>
              </a:rPr>
              <a:t>log</a:t>
            </a:r>
            <a:r>
              <a:rPr lang="en-US" sz="800" dirty="0">
                <a:solidFill>
                  <a:srgbClr val="999999"/>
                </a:solidFill>
                <a:latin typeface="Consolas" charset="0"/>
              </a:rPr>
              <a:t>(</a:t>
            </a:r>
            <a:r>
              <a:rPr lang="en-US" sz="800" dirty="0">
                <a:solidFill>
                  <a:srgbClr val="669900"/>
                </a:solidFill>
                <a:latin typeface="Consolas" charset="0"/>
              </a:rPr>
              <a:t>'done'</a:t>
            </a:r>
            <a:r>
              <a:rPr lang="en-US" sz="800" dirty="0">
                <a:solidFill>
                  <a:srgbClr val="999999"/>
                </a:solidFill>
                <a:latin typeface="Consolas" charset="0"/>
              </a:rPr>
              <a:t>);</a:t>
            </a:r>
            <a:r>
              <a:rPr lang="en-US" sz="800" dirty="0">
                <a:solidFill>
                  <a:srgbClr val="000000"/>
                </a:solidFill>
                <a:latin typeface="Consolas" charset="0"/>
              </a:rPr>
              <a:t> </a:t>
            </a:r>
            <a:endParaRPr lang="en-US" sz="800" dirty="0" smtClean="0">
              <a:solidFill>
                <a:srgbClr val="000000"/>
              </a:solidFill>
              <a:latin typeface="Consolas" charset="0"/>
            </a:endParaRPr>
          </a:p>
          <a:p>
            <a:pPr lvl="0" eaLnBrk="0" hangingPunct="0"/>
            <a:r>
              <a:rPr lang="en-US" sz="800" dirty="0">
                <a:solidFill>
                  <a:srgbClr val="000000"/>
                </a:solidFill>
                <a:latin typeface="Consolas" charset="0"/>
              </a:rPr>
              <a:t> </a:t>
            </a:r>
            <a:r>
              <a:rPr lang="en-US" sz="800" dirty="0" smtClean="0">
                <a:solidFill>
                  <a:srgbClr val="000000"/>
                </a:solidFill>
                <a:latin typeface="Consolas" charset="0"/>
              </a:rPr>
              <a:t> </a:t>
            </a:r>
            <a:r>
              <a:rPr lang="en-US" sz="800" dirty="0" smtClean="0">
                <a:solidFill>
                  <a:srgbClr val="999999"/>
                </a:solidFill>
                <a:latin typeface="Consolas" charset="0"/>
              </a:rPr>
              <a:t>});</a:t>
            </a:r>
          </a:p>
          <a:p>
            <a:pPr lvl="0" eaLnBrk="0" hangingPunct="0"/>
            <a:endParaRPr kumimoji="0" lang="en-US" altLang="en-US" sz="7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11623311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Writable Streams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15</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3" name="Rectangle 6"/>
          <p:cNvSpPr>
            <a:spLocks noChangeArrowheads="1"/>
          </p:cNvSpPr>
          <p:nvPr/>
        </p:nvSpPr>
        <p:spPr bwMode="auto">
          <a:xfrm>
            <a:off x="671782" y="2091386"/>
            <a:ext cx="5943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pPr lvl="0" eaLnBrk="0" hangingPunct="0"/>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err="1" smtClean="0">
                <a:ln>
                  <a:noFill/>
                </a:ln>
                <a:solidFill>
                  <a:srgbClr val="333333"/>
                </a:solidFill>
                <a:effectLst/>
                <a:latin typeface="Consolas" charset="0"/>
                <a:ea typeface="Consolas" charset="0"/>
                <a:cs typeface="Consolas" charset="0"/>
              </a:rPr>
              <a:t>readable.pipe</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a:t>
            </a:r>
            <a:r>
              <a:rPr lang="en-US" sz="900" dirty="0" smtClean="0">
                <a:latin typeface="Consolas" charset="0"/>
                <a:ea typeface="Consolas" charset="0"/>
                <a:cs typeface="Consolas" charset="0"/>
              </a:rPr>
              <a:t>writable</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latin typeface="Consolas" charset="0"/>
                <a:ea typeface="Consolas" charset="0"/>
                <a:cs typeface="Consolas" charset="0"/>
              </a:rPr>
              <a:t> </a:t>
            </a:r>
            <a:endParaRPr kumimoji="0" lang="en-US" altLang="en-US" sz="18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dirty="0"/>
              <a:t>Use a </a:t>
            </a:r>
            <a:r>
              <a:rPr lang="en-US" sz="1400" b="1" dirty="0"/>
              <a:t>Writable</a:t>
            </a:r>
            <a:r>
              <a:rPr lang="en-US" sz="1400" dirty="0"/>
              <a:t> stream when collecting data from a stream. </a:t>
            </a:r>
            <a:endParaRPr lang="en-US" sz="1400" dirty="0" smtClean="0"/>
          </a:p>
          <a:p>
            <a:r>
              <a:rPr lang="en-US" sz="1400" dirty="0" smtClean="0"/>
              <a:t>Writable streams, </a:t>
            </a:r>
            <a:r>
              <a:rPr lang="en-US" sz="1400" dirty="0"/>
              <a:t>instead of emitting data, can have data sent to </a:t>
            </a:r>
            <a:r>
              <a:rPr lang="en-US" sz="1400" dirty="0" smtClean="0"/>
              <a:t>it.</a:t>
            </a:r>
          </a:p>
          <a:p>
            <a:endParaRPr lang="en-US" sz="1400" dirty="0" smtClean="0"/>
          </a:p>
          <a:p>
            <a:endParaRPr lang="en-US" sz="1400" dirty="0" smtClean="0"/>
          </a:p>
          <a:p>
            <a:endParaRPr lang="en-US" sz="1400" dirty="0"/>
          </a:p>
          <a:p>
            <a:endParaRPr lang="en-US" sz="1400" kern="0" dirty="0"/>
          </a:p>
          <a:p>
            <a:endParaRPr lang="en-US" sz="1400" kern="0" dirty="0" smtClean="0"/>
          </a:p>
          <a:p>
            <a:endParaRPr lang="en-US" sz="1400" kern="0" dirty="0"/>
          </a:p>
          <a:p>
            <a:endParaRPr lang="en-US" sz="1400" kern="0" dirty="0"/>
          </a:p>
          <a:p>
            <a:endParaRPr lang="en-US" sz="1400" kern="0" dirty="0"/>
          </a:p>
        </p:txBody>
      </p:sp>
    </p:spTree>
    <p:extLst>
      <p:ext uri="{BB962C8B-B14F-4D97-AF65-F5344CB8AC3E}">
        <p14:creationId xmlns:p14="http://schemas.microsoft.com/office/powerpoint/2010/main" val="1423884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16</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13" name="Rectangle 6"/>
          <p:cNvSpPr>
            <a:spLocks noChangeArrowheads="1"/>
          </p:cNvSpPr>
          <p:nvPr/>
        </p:nvSpPr>
        <p:spPr bwMode="auto">
          <a:xfrm>
            <a:off x="943942" y="652145"/>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altLang="en-US" sz="900" dirty="0" smtClean="0">
                <a:solidFill>
                  <a:srgbClr val="333333"/>
                </a:solidFill>
                <a:latin typeface="Consolas" charset="0"/>
                <a:ea typeface="Consolas" charset="0"/>
                <a:cs typeface="Consolas" charset="0"/>
              </a:rPr>
              <a:t> -&gt; </a:t>
            </a:r>
            <a:r>
              <a:rPr lang="en-US" altLang="en-US" sz="900" dirty="0" err="1" smtClean="0">
                <a:latin typeface="Consolas" charset="0"/>
                <a:ea typeface="Consolas" charset="0"/>
                <a:cs typeface="Consolas" charset="0"/>
              </a:rPr>
              <a:t>readable.pipe</a:t>
            </a:r>
            <a:r>
              <a:rPr lang="en-US" altLang="en-US" sz="900" dirty="0" smtClean="0">
                <a:latin typeface="Consolas" charset="0"/>
                <a:ea typeface="Consolas" charset="0"/>
                <a:cs typeface="Consolas" charset="0"/>
              </a:rPr>
              <a:t>(writable)</a:t>
            </a:r>
            <a:r>
              <a:rPr lang="en-US" sz="900" dirty="0" smtClean="0">
                <a:latin typeface="Consolas" charset="0"/>
                <a:ea typeface="Consolas" charset="0"/>
                <a:cs typeface="Consolas" charset="0"/>
              </a:rPr>
              <a:t> </a:t>
            </a:r>
          </a:p>
          <a:p>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4" name="Rectangle 6"/>
          <p:cNvSpPr>
            <a:spLocks noChangeArrowheads="1"/>
          </p:cNvSpPr>
          <p:nvPr/>
        </p:nvSpPr>
        <p:spPr bwMode="auto">
          <a:xfrm>
            <a:off x="943942" y="1141968"/>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altLang="en-US" sz="900" dirty="0">
              <a:solidFill>
                <a:srgbClr val="333333"/>
              </a:solidFill>
              <a:latin typeface="Consolas" charset="0"/>
              <a:ea typeface="Consolas" charset="0"/>
              <a:cs typeface="Consolas" charset="0"/>
            </a:endParaRPr>
          </a:p>
          <a:p>
            <a:r>
              <a:rPr lang="en-US" altLang="en-US" sz="900" dirty="0">
                <a:solidFill>
                  <a:srgbClr val="333333"/>
                </a:solidFill>
                <a:latin typeface="Consolas" charset="0"/>
                <a:ea typeface="Consolas" charset="0"/>
                <a:cs typeface="Consolas" charset="0"/>
              </a:rPr>
              <a:t> -&gt; </a:t>
            </a:r>
            <a:r>
              <a:rPr lang="en-US" altLang="en-US" sz="900" dirty="0" err="1">
                <a:latin typeface="Consolas" charset="0"/>
                <a:ea typeface="Consolas" charset="0"/>
                <a:cs typeface="Consolas" charset="0"/>
              </a:rPr>
              <a:t>stream</a:t>
            </a:r>
            <a:r>
              <a:rPr lang="en-US" sz="900" dirty="0" err="1">
                <a:latin typeface="Consolas" charset="0"/>
                <a:ea typeface="Consolas" charset="0"/>
                <a:cs typeface="Consolas" charset="0"/>
              </a:rPr>
              <a:t>.write</a:t>
            </a:r>
            <a:r>
              <a:rPr lang="en-US" sz="900" dirty="0">
                <a:latin typeface="Consolas" charset="0"/>
                <a:ea typeface="Consolas" charset="0"/>
                <a:cs typeface="Consolas" charset="0"/>
              </a:rPr>
              <a:t>(o) </a:t>
            </a:r>
          </a:p>
          <a:p>
            <a:endParaRPr lang="en-US" altLang="en-US" sz="900" dirty="0">
              <a:latin typeface="Consolas" charset="0"/>
              <a:ea typeface="Consolas" charset="0"/>
              <a:cs typeface="Consolas" charset="0"/>
            </a:endParaRPr>
          </a:p>
        </p:txBody>
      </p:sp>
      <p:sp>
        <p:nvSpPr>
          <p:cNvPr id="15" name="Rectangle 6"/>
          <p:cNvSpPr>
            <a:spLocks noChangeArrowheads="1"/>
          </p:cNvSpPr>
          <p:nvPr/>
        </p:nvSpPr>
        <p:spPr bwMode="auto">
          <a:xfrm>
            <a:off x="943942" y="1647405"/>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altLang="en-US" sz="900" dirty="0">
              <a:solidFill>
                <a:srgbClr val="333333"/>
              </a:solidFill>
              <a:latin typeface="Consolas" charset="0"/>
              <a:ea typeface="Consolas" charset="0"/>
              <a:cs typeface="Consolas" charset="0"/>
            </a:endParaRPr>
          </a:p>
          <a:p>
            <a:r>
              <a:rPr lang="en-US" sz="900" dirty="0">
                <a:latin typeface="Consolas" charset="0"/>
                <a:ea typeface="Consolas" charset="0"/>
                <a:cs typeface="Consolas" charset="0"/>
              </a:rPr>
              <a:t> -&gt; </a:t>
            </a:r>
            <a:r>
              <a:rPr lang="en-US" sz="900" dirty="0" err="1">
                <a:latin typeface="Consolas" charset="0"/>
                <a:ea typeface="Consolas" charset="0"/>
                <a:cs typeface="Consolas" charset="0"/>
              </a:rPr>
              <a:t>stream.write</a:t>
            </a:r>
            <a:r>
              <a:rPr lang="en-US" sz="900" dirty="0">
                <a:latin typeface="Consolas" charset="0"/>
                <a:ea typeface="Consolas" charset="0"/>
                <a:cs typeface="Consolas" charset="0"/>
              </a:rPr>
              <a:t>(payload, callback)</a:t>
            </a:r>
          </a:p>
          <a:p>
            <a:endParaRPr lang="en-US" sz="900" dirty="0">
              <a:latin typeface="Consolas" charset="0"/>
              <a:ea typeface="Consolas" charset="0"/>
              <a:cs typeface="Consolas" charset="0"/>
            </a:endParaRPr>
          </a:p>
        </p:txBody>
      </p:sp>
      <p:sp>
        <p:nvSpPr>
          <p:cNvPr id="16" name="Content Placeholder 6"/>
          <p:cNvSpPr txBox="1">
            <a:spLocks/>
          </p:cNvSpPr>
          <p:nvPr/>
        </p:nvSpPr>
        <p:spPr bwMode="auto">
          <a:xfrm>
            <a:off x="706874" y="346103"/>
            <a:ext cx="7772400" cy="312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dirty="0" smtClean="0"/>
              <a:t>How to use:</a:t>
            </a:r>
            <a:endParaRPr lang="en-US" sz="1400" kern="0" dirty="0" smtClean="0"/>
          </a:p>
          <a:p>
            <a:endParaRPr lang="en-US" sz="1400" kern="0" dirty="0"/>
          </a:p>
          <a:p>
            <a:endParaRPr lang="en-US" sz="1400" kern="0" dirty="0"/>
          </a:p>
          <a:p>
            <a:endParaRPr lang="en-US" sz="1400" kern="0" dirty="0"/>
          </a:p>
        </p:txBody>
      </p:sp>
      <p:sp>
        <p:nvSpPr>
          <p:cNvPr id="9" name="Rectangle 6"/>
          <p:cNvSpPr>
            <a:spLocks noChangeArrowheads="1"/>
          </p:cNvSpPr>
          <p:nvPr/>
        </p:nvSpPr>
        <p:spPr bwMode="auto">
          <a:xfrm>
            <a:off x="2783448" y="2152842"/>
            <a:ext cx="4154193" cy="226215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700" dirty="0">
              <a:solidFill>
                <a:srgbClr val="333333"/>
              </a:solidFill>
              <a:latin typeface="Consolas" charset="0"/>
              <a:ea typeface="Consolas" charset="0"/>
              <a:cs typeface="Consolas" charset="0"/>
            </a:endParaRPr>
          </a:p>
          <a:p>
            <a:pPr lvl="0" eaLnBrk="0" hangingPunct="0"/>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let</a:t>
            </a:r>
            <a:r>
              <a:rPr lang="en-US" sz="700" dirty="0">
                <a:solidFill>
                  <a:srgbClr val="333333"/>
                </a:solidFill>
                <a:latin typeface="Consolas" charset="0"/>
                <a:ea typeface="Consolas" charset="0"/>
                <a:cs typeface="Consolas" charset="0"/>
              </a:rPr>
              <a:t> stream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0086B3"/>
                </a:solidFill>
                <a:latin typeface="Consolas" charset="0"/>
                <a:ea typeface="Consolas" charset="0"/>
                <a:cs typeface="Consolas" charset="0"/>
              </a:rPr>
              <a:t>require</a:t>
            </a:r>
            <a:r>
              <a:rPr lang="en-US" sz="700" dirty="0">
                <a:solidFill>
                  <a:srgbClr val="333333"/>
                </a:solidFill>
                <a:latin typeface="Consolas" charset="0"/>
                <a:ea typeface="Consolas" charset="0"/>
                <a:cs typeface="Consolas" charset="0"/>
              </a:rPr>
              <a:t>(</a:t>
            </a:r>
            <a:r>
              <a:rPr lang="en-US" sz="700" dirty="0">
                <a:solidFill>
                  <a:srgbClr val="183691"/>
                </a:solidFill>
                <a:latin typeface="Consolas" charset="0"/>
                <a:ea typeface="Consolas" charset="0"/>
                <a:cs typeface="Consolas" charset="0"/>
              </a:rPr>
              <a:t>'stream</a:t>
            </a:r>
            <a:r>
              <a:rPr lang="en-US" sz="700" dirty="0" smtClean="0">
                <a:solidFill>
                  <a:srgbClr val="183691"/>
                </a:solidFill>
                <a:latin typeface="Consolas" charset="0"/>
                <a:ea typeface="Consolas" charset="0"/>
                <a:cs typeface="Consolas" charset="0"/>
              </a:rPr>
              <a:t>'</a:t>
            </a:r>
            <a:r>
              <a:rPr lang="en-US" sz="700" dirty="0" smtClean="0">
                <a:solidFill>
                  <a:srgbClr val="333333"/>
                </a:solidFill>
                <a:latin typeface="Consolas" charset="0"/>
                <a:ea typeface="Consolas" charset="0"/>
                <a:cs typeface="Consolas" charset="0"/>
              </a:rPr>
              <a:t>);</a:t>
            </a:r>
          </a:p>
          <a:p>
            <a:pPr eaLnBrk="0" hangingPunct="0"/>
            <a:r>
              <a:rPr lang="en-US" sz="700" dirty="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let</a:t>
            </a:r>
            <a:r>
              <a:rPr lang="en-US" sz="700" dirty="0" smtClean="0">
                <a:solidFill>
                  <a:srgbClr val="333333"/>
                </a:solidFill>
                <a:latin typeface="Consolas" charset="0"/>
                <a:ea typeface="Consolas" charset="0"/>
                <a:cs typeface="Consolas" charset="0"/>
              </a:rPr>
              <a:t> </a:t>
            </a:r>
            <a:r>
              <a:rPr lang="en-US" sz="700" dirty="0">
                <a:solidFill>
                  <a:srgbClr val="333333"/>
                </a:solidFill>
                <a:latin typeface="Consolas" charset="0"/>
                <a:ea typeface="Consolas" charset="0"/>
                <a:cs typeface="Consolas" charset="0"/>
              </a:rPr>
              <a:t>thermometer = </a:t>
            </a:r>
            <a:r>
              <a:rPr lang="en-US" sz="700" dirty="0">
                <a:solidFill>
                  <a:srgbClr val="0086B3"/>
                </a:solidFill>
                <a:latin typeface="Consolas" charset="0"/>
                <a:ea typeface="Consolas" charset="0"/>
                <a:cs typeface="Consolas" charset="0"/>
              </a:rPr>
              <a:t>require</a:t>
            </a:r>
            <a:r>
              <a:rPr lang="en-US" sz="700" dirty="0" smtClean="0">
                <a:solidFill>
                  <a:srgbClr val="333333"/>
                </a:solidFill>
                <a:latin typeface="Consolas" charset="0"/>
                <a:ea typeface="Consolas" charset="0"/>
                <a:cs typeface="Consolas" charset="0"/>
              </a:rPr>
              <a:t>(</a:t>
            </a:r>
            <a:r>
              <a:rPr lang="en-US" sz="700" dirty="0" smtClean="0">
                <a:solidFill>
                  <a:srgbClr val="183691"/>
                </a:solidFill>
                <a:latin typeface="Consolas" charset="0"/>
                <a:ea typeface="Consolas" charset="0"/>
                <a:cs typeface="Consolas" charset="0"/>
              </a:rPr>
              <a:t>’./thermometer'</a:t>
            </a:r>
            <a:r>
              <a:rPr lang="en-US" sz="700" dirty="0" smtClean="0">
                <a:solidFill>
                  <a:srgbClr val="333333"/>
                </a:solidFill>
                <a:latin typeface="Consolas" charset="0"/>
                <a:ea typeface="Consolas" charset="0"/>
                <a:cs typeface="Consolas" charset="0"/>
              </a:rPr>
              <a:t>).Thermometer();</a:t>
            </a:r>
            <a:endParaRPr lang="en-US" sz="700" dirty="0">
              <a:solidFill>
                <a:srgbClr val="333333"/>
              </a:solidFill>
              <a:latin typeface="Consolas" charset="0"/>
              <a:ea typeface="Consolas" charset="0"/>
              <a:cs typeface="Consolas" charset="0"/>
            </a:endParaRPr>
          </a:p>
          <a:p>
            <a:pPr lvl="0" eaLnBrk="0" hangingPunct="0"/>
            <a:endParaRPr kumimoji="0" lang="en-US" altLang="en-US" sz="700" b="0" i="0" u="none" strike="noStrike" cap="none" normalizeH="0" baseline="0" dirty="0">
              <a:ln>
                <a:noFill/>
              </a:ln>
              <a:solidFill>
                <a:srgbClr val="333333"/>
              </a:solidFill>
              <a:effectLst/>
              <a:latin typeface="Consolas" charset="0"/>
              <a:ea typeface="Consolas" charset="0"/>
              <a:cs typeface="Consolas" charset="0"/>
            </a:endParaRPr>
          </a:p>
          <a:p>
            <a:pPr eaLnBrk="0" hangingPunct="0"/>
            <a:r>
              <a:rPr lang="en-US" sz="700" dirty="0">
                <a:solidFill>
                  <a:srgbClr val="A71D5D"/>
                </a:solidFill>
                <a:latin typeface="Consolas" charset="0"/>
                <a:ea typeface="Consolas" charset="0"/>
                <a:cs typeface="Consolas" charset="0"/>
              </a:rPr>
              <a:t> </a:t>
            </a:r>
            <a:r>
              <a:rPr lang="en-US" sz="700" dirty="0" smtClean="0">
                <a:solidFill>
                  <a:srgbClr val="A71D5D"/>
                </a:solidFill>
                <a:latin typeface="Consolas" charset="0"/>
                <a:ea typeface="Consolas" charset="0"/>
                <a:cs typeface="Consolas" charset="0"/>
              </a:rPr>
              <a:t>class</a:t>
            </a:r>
            <a:r>
              <a:rPr lang="en-US" sz="700" dirty="0" smtClean="0">
                <a:solidFill>
                  <a:srgbClr val="333333"/>
                </a:solidFill>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DatabaseStream</a:t>
            </a:r>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extends</a:t>
            </a:r>
            <a:r>
              <a:rPr lang="en-US" sz="700" dirty="0">
                <a:solidFill>
                  <a:srgbClr val="333333"/>
                </a:solidFill>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stream</a:t>
            </a:r>
            <a:r>
              <a:rPr lang="en-US" sz="700" dirty="0" err="1" smtClean="0">
                <a:solidFill>
                  <a:srgbClr val="333333"/>
                </a:solidFill>
                <a:latin typeface="Consolas" charset="0"/>
                <a:ea typeface="Consolas" charset="0"/>
                <a:cs typeface="Consolas" charset="0"/>
              </a:rPr>
              <a:t>.Writable</a:t>
            </a:r>
            <a:r>
              <a:rPr lang="en-US" sz="700" dirty="0" smtClean="0">
                <a:solidFill>
                  <a:srgbClr val="333333"/>
                </a:solidFill>
                <a:latin typeface="Consolas" charset="0"/>
                <a:ea typeface="Consolas" charset="0"/>
                <a:cs typeface="Consolas" charset="0"/>
              </a:rPr>
              <a:t> {</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795DA3"/>
                </a:solidFill>
                <a:latin typeface="Consolas" charset="0"/>
                <a:ea typeface="Consolas" charset="0"/>
                <a:cs typeface="Consolas" charset="0"/>
              </a:rPr>
              <a:t>constructor</a:t>
            </a:r>
            <a:r>
              <a:rPr lang="en-US" sz="700" dirty="0" smtClean="0">
                <a:solidFill>
                  <a:srgbClr val="333333"/>
                </a:solidFill>
                <a:latin typeface="Consolas" charset="0"/>
                <a:ea typeface="Consolas" charset="0"/>
                <a:cs typeface="Consolas" charset="0"/>
              </a:rPr>
              <a:t>(options</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options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options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err="1" smtClean="0">
                <a:solidFill>
                  <a:srgbClr val="333333"/>
                </a:solidFill>
                <a:latin typeface="Consolas" charset="0"/>
                <a:ea typeface="Consolas" charset="0"/>
                <a:cs typeface="Consolas" charset="0"/>
              </a:rPr>
              <a:t>options.objectMode</a:t>
            </a:r>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0086B3"/>
                </a:solidFill>
                <a:latin typeface="Consolas" charset="0"/>
                <a:ea typeface="Consolas" charset="0"/>
                <a:cs typeface="Consolas" charset="0"/>
              </a:rPr>
              <a:t>true</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ED6A43"/>
                </a:solidFill>
                <a:latin typeface="Consolas" charset="0"/>
                <a:ea typeface="Consolas" charset="0"/>
                <a:cs typeface="Consolas" charset="0"/>
              </a:rPr>
              <a:t>super</a:t>
            </a:r>
            <a:r>
              <a:rPr lang="en-US" sz="700" dirty="0" smtClean="0">
                <a:solidFill>
                  <a:srgbClr val="333333"/>
                </a:solidFill>
                <a:latin typeface="Consolas" charset="0"/>
                <a:ea typeface="Consolas" charset="0"/>
                <a:cs typeface="Consolas" charset="0"/>
              </a:rPr>
              <a:t>(options);</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lang="en-US" altLang="en-US" sz="700" dirty="0">
              <a:solidFill>
                <a:srgbClr val="333333"/>
              </a:solidFill>
              <a:latin typeface="Consolas" charset="0"/>
              <a:ea typeface="Consolas" charset="0"/>
              <a:cs typeface="Consolas" charset="0"/>
            </a:endParaRPr>
          </a:p>
          <a:p>
            <a:pPr eaLnBrk="0" hangingPunct="0"/>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795DA3"/>
                </a:solidFill>
                <a:latin typeface="Consolas" charset="0"/>
                <a:ea typeface="Consolas" charset="0"/>
                <a:cs typeface="Consolas" charset="0"/>
              </a:rPr>
              <a:t>_write</a:t>
            </a:r>
            <a:r>
              <a:rPr lang="en-US" sz="700" dirty="0" smtClean="0">
                <a:solidFill>
                  <a:srgbClr val="333333"/>
                </a:solidFill>
                <a:latin typeface="Consolas" charset="0"/>
                <a:ea typeface="Consolas" charset="0"/>
                <a:cs typeface="Consolas" charset="0"/>
              </a:rPr>
              <a:t>(doc, encoding, callback) {</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altLang="en-US" sz="700" dirty="0" err="1" smtClean="0">
                <a:solidFill>
                  <a:srgbClr val="ED6A43"/>
                </a:solidFill>
                <a:latin typeface="Consolas" charset="0"/>
                <a:ea typeface="Consolas" charset="0"/>
                <a:cs typeface="Consolas" charset="0"/>
              </a:rPr>
              <a:t>insertIntoDatabase</a:t>
            </a:r>
            <a:r>
              <a:rPr lang="en-US" altLang="en-US" sz="700" dirty="0" smtClean="0">
                <a:latin typeface="Consolas" charset="0"/>
                <a:ea typeface="Consolas" charset="0"/>
                <a:cs typeface="Consolas" charset="0"/>
              </a:rPr>
              <a:t>(</a:t>
            </a:r>
            <a:r>
              <a:rPr lang="en-US" sz="700" dirty="0" err="1" smtClean="0">
                <a:solidFill>
                  <a:srgbClr val="333333"/>
                </a:solidFill>
                <a:latin typeface="Consolas" charset="0"/>
                <a:ea typeface="Consolas" charset="0"/>
                <a:cs typeface="Consolas" charset="0"/>
              </a:rPr>
              <a:t>JSON.</a:t>
            </a:r>
            <a:r>
              <a:rPr lang="en-US" sz="700" dirty="0" err="1" smtClean="0">
                <a:solidFill>
                  <a:srgbClr val="795DA3"/>
                </a:solidFill>
                <a:latin typeface="Consolas" charset="0"/>
                <a:ea typeface="Consolas" charset="0"/>
                <a:cs typeface="Consolas" charset="0"/>
              </a:rPr>
              <a:t>stringify</a:t>
            </a:r>
            <a:r>
              <a:rPr lang="en-US" sz="700" dirty="0" smtClean="0">
                <a:latin typeface="Consolas" charset="0"/>
                <a:ea typeface="Consolas" charset="0"/>
                <a:cs typeface="Consolas" charset="0"/>
              </a:rPr>
              <a:t>(doc), callback);</a:t>
            </a:r>
          </a:p>
          <a:p>
            <a:pPr eaLnBrk="0" hangingPunct="0"/>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r>
              <a:rPr lang="en-US" altLang="en-US" sz="700" dirty="0" smtClean="0">
                <a:solidFill>
                  <a:srgbClr val="333333"/>
                </a:solidFill>
                <a:latin typeface="Consolas" charset="0"/>
                <a:ea typeface="Consolas" charset="0"/>
                <a:cs typeface="Consolas" charset="0"/>
              </a:rPr>
              <a:t> }</a:t>
            </a:r>
          </a:p>
          <a:p>
            <a:pPr eaLnBrk="0" hangingPunct="0"/>
            <a:endParaRPr kumimoji="0" lang="en-US" altLang="en-US" sz="700" b="0" i="0" u="none" strike="noStrike" cap="none" normalizeH="0" baseline="0" dirty="0">
              <a:ln>
                <a:noFill/>
              </a:ln>
              <a:solidFill>
                <a:srgbClr val="333333"/>
              </a:solidFill>
              <a:effectLst/>
              <a:latin typeface="Consolas" charset="0"/>
              <a:ea typeface="Consolas" charset="0"/>
              <a:cs typeface="Consolas" charset="0"/>
            </a:endParaRPr>
          </a:p>
          <a:p>
            <a:pPr eaLnBrk="0" hangingPunct="0"/>
            <a:r>
              <a:rPr lang="en-US" sz="700" dirty="0" smtClean="0">
                <a:solidFill>
                  <a:srgbClr val="A71D5D"/>
                </a:solidFill>
                <a:latin typeface="Consolas" charset="0"/>
                <a:ea typeface="Consolas" charset="0"/>
                <a:cs typeface="Consolas" charset="0"/>
              </a:rPr>
              <a:t> let</a:t>
            </a:r>
            <a:r>
              <a:rPr lang="en-US" sz="700" dirty="0" smtClean="0">
                <a:solidFill>
                  <a:srgbClr val="333333"/>
                </a:solidFill>
                <a:latin typeface="Consolas" charset="0"/>
                <a:ea typeface="Consolas" charset="0"/>
                <a:cs typeface="Consolas" charset="0"/>
              </a:rPr>
              <a:t> </a:t>
            </a:r>
            <a:r>
              <a:rPr lang="en-US" sz="700" dirty="0" err="1" smtClean="0">
                <a:solidFill>
                  <a:srgbClr val="333333"/>
                </a:solidFill>
                <a:latin typeface="Consolas" charset="0"/>
                <a:ea typeface="Consolas" charset="0"/>
                <a:cs typeface="Consolas" charset="0"/>
              </a:rPr>
              <a:t>databaseStream</a:t>
            </a:r>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new</a:t>
            </a:r>
            <a:r>
              <a:rPr lang="en-US" sz="700" dirty="0">
                <a:solidFill>
                  <a:srgbClr val="333333"/>
                </a:solidFill>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DatabaseStream</a:t>
            </a:r>
            <a:r>
              <a:rPr lang="en-US" sz="700" dirty="0" smtClean="0">
                <a:solidFill>
                  <a:srgbClr val="333333"/>
                </a:solidFill>
                <a:latin typeface="Consolas" charset="0"/>
                <a:ea typeface="Consolas" charset="0"/>
                <a:cs typeface="Consolas" charset="0"/>
              </a:rPr>
              <a:t>();</a:t>
            </a:r>
          </a:p>
          <a:p>
            <a:pPr lvl="0" eaLnBrk="0" hangingPunct="0"/>
            <a:r>
              <a:rPr lang="en-US" sz="700" dirty="0" smtClean="0">
                <a:solidFill>
                  <a:srgbClr val="333333"/>
                </a:solidFill>
                <a:latin typeface="Consolas" charset="0"/>
                <a:ea typeface="Consolas" charset="0"/>
                <a:cs typeface="Consolas" charset="0"/>
              </a:rPr>
              <a:t> </a:t>
            </a:r>
            <a:r>
              <a:rPr lang="en-US" sz="700" dirty="0" err="1" smtClean="0">
                <a:solidFill>
                  <a:srgbClr val="333333"/>
                </a:solidFill>
                <a:latin typeface="Consolas" charset="0"/>
                <a:ea typeface="Consolas" charset="0"/>
                <a:cs typeface="Consolas" charset="0"/>
              </a:rPr>
              <a:t>thermometer.</a:t>
            </a:r>
            <a:r>
              <a:rPr lang="en-US" sz="700" dirty="0" err="1" smtClean="0">
                <a:solidFill>
                  <a:srgbClr val="795DA3"/>
                </a:solidFill>
                <a:latin typeface="Consolas" charset="0"/>
                <a:ea typeface="Consolas" charset="0"/>
                <a:cs typeface="Consolas" charset="0"/>
              </a:rPr>
              <a:t>on</a:t>
            </a:r>
            <a:r>
              <a:rPr lang="en-US" sz="700" dirty="0" smtClean="0">
                <a:solidFill>
                  <a:srgbClr val="333333"/>
                </a:solidFill>
                <a:latin typeface="Consolas" charset="0"/>
                <a:ea typeface="Consolas" charset="0"/>
                <a:cs typeface="Consolas" charset="0"/>
              </a:rPr>
              <a:t>(</a:t>
            </a:r>
            <a:r>
              <a:rPr lang="en-US" sz="700" dirty="0" smtClean="0">
                <a:solidFill>
                  <a:srgbClr val="183691"/>
                </a:solidFill>
                <a:latin typeface="Consolas" charset="0"/>
                <a:ea typeface="Consolas" charset="0"/>
                <a:cs typeface="Consolas" charset="0"/>
              </a:rPr>
              <a:t>’data'</a:t>
            </a:r>
            <a:r>
              <a:rPr lang="en-US" sz="700" dirty="0" smtClean="0">
                <a:solidFill>
                  <a:srgbClr val="333333"/>
                </a:solidFill>
                <a:latin typeface="Consolas" charset="0"/>
                <a:ea typeface="Consolas" charset="0"/>
                <a:cs typeface="Consolas" charset="0"/>
              </a:rPr>
              <a:t>, (temp) </a:t>
            </a:r>
            <a:r>
              <a:rPr lang="en-US" sz="700" dirty="0">
                <a:solidFill>
                  <a:srgbClr val="A71D5D"/>
                </a:solidFill>
                <a:latin typeface="Consolas" charset="0"/>
                <a:ea typeface="Consolas" charset="0"/>
                <a:cs typeface="Consolas" charset="0"/>
              </a:rPr>
              <a:t>=&gt;</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databaseStream</a:t>
            </a:r>
            <a:r>
              <a:rPr lang="en-US" sz="700" dirty="0" err="1" smtClean="0">
                <a:latin typeface="Consolas" charset="0"/>
                <a:ea typeface="Consolas" charset="0"/>
                <a:cs typeface="Consolas" charset="0"/>
              </a:rPr>
              <a:t>.</a:t>
            </a:r>
            <a:r>
              <a:rPr lang="en-US" sz="700" dirty="0" err="1" smtClean="0">
                <a:solidFill>
                  <a:srgbClr val="0086B3"/>
                </a:solidFill>
                <a:latin typeface="Consolas" charset="0"/>
                <a:ea typeface="Consolas" charset="0"/>
                <a:cs typeface="Consolas" charset="0"/>
              </a:rPr>
              <a:t>write</a:t>
            </a:r>
            <a:r>
              <a:rPr lang="en-US" sz="700" dirty="0" smtClean="0">
                <a:latin typeface="Consolas" charset="0"/>
                <a:ea typeface="Consolas" charset="0"/>
                <a:cs typeface="Consolas" charset="0"/>
              </a:rPr>
              <a:t>({when: </a:t>
            </a:r>
            <a:r>
              <a:rPr lang="en-US" sz="700" dirty="0" err="1" smtClean="0">
                <a:solidFill>
                  <a:srgbClr val="795DA3"/>
                </a:solidFill>
                <a:latin typeface="Consolas" charset="0"/>
                <a:ea typeface="Consolas" charset="0"/>
                <a:cs typeface="Consolas" charset="0"/>
              </a:rPr>
              <a:t>Date</a:t>
            </a:r>
            <a:r>
              <a:rPr lang="en-US" sz="700" dirty="0" err="1" smtClean="0">
                <a:latin typeface="Consolas" charset="0"/>
                <a:ea typeface="Consolas" charset="0"/>
                <a:cs typeface="Consolas" charset="0"/>
              </a:rPr>
              <a:t>.</a:t>
            </a:r>
            <a:r>
              <a:rPr lang="en-US" sz="700" dirty="0" err="1" smtClean="0">
                <a:solidFill>
                  <a:srgbClr val="0086B3"/>
                </a:solidFill>
                <a:latin typeface="Consolas" charset="0"/>
                <a:ea typeface="Consolas" charset="0"/>
                <a:cs typeface="Consolas" charset="0"/>
              </a:rPr>
              <a:t>now</a:t>
            </a:r>
            <a:r>
              <a:rPr lang="en-US" sz="700" dirty="0" smtClean="0">
                <a:latin typeface="Consolas" charset="0"/>
                <a:ea typeface="Consolas" charset="0"/>
                <a:cs typeface="Consolas" charset="0"/>
              </a:rPr>
              <a:t>(), temperature: temp});</a:t>
            </a:r>
          </a:p>
          <a:p>
            <a:pPr eaLnBrk="0" hangingPunct="0"/>
            <a:r>
              <a:rPr lang="en-US" sz="700" dirty="0" smtClean="0">
                <a:solidFill>
                  <a:srgbClr val="333333"/>
                </a:solidFill>
                <a:latin typeface="Consolas" charset="0"/>
                <a:ea typeface="Consolas" charset="0"/>
                <a:cs typeface="Consolas" charset="0"/>
              </a:rPr>
              <a:t> </a:t>
            </a:r>
            <a:r>
              <a:rPr lang="mr-IN" sz="700" dirty="0" smtClean="0">
                <a:solidFill>
                  <a:srgbClr val="333333"/>
                </a:solidFill>
                <a:latin typeface="Consolas" charset="0"/>
                <a:ea typeface="Consolas" charset="0"/>
                <a:cs typeface="Consolas" charset="0"/>
              </a:rPr>
              <a:t>});</a:t>
            </a:r>
            <a:endParaRPr lang="en-US" sz="700" dirty="0" smtClean="0">
              <a:solidFill>
                <a:srgbClr val="333333"/>
              </a:solidFill>
              <a:latin typeface="Consolas" charset="0"/>
              <a:ea typeface="Consolas" charset="0"/>
              <a:cs typeface="Consolas" charset="0"/>
            </a:endParaRPr>
          </a:p>
          <a:p>
            <a:pPr eaLnBrk="0" hangingPunct="0"/>
            <a:endParaRPr kumimoji="0" lang="en-US" altLang="en-US" sz="7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1420664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P spid="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17</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u="sng" dirty="0" smtClean="0">
                <a:solidFill>
                  <a:schemeClr val="accent1"/>
                </a:solidFill>
                <a:latin typeface="Consolas" charset="0"/>
                <a:ea typeface="Consolas" charset="0"/>
                <a:cs typeface="Consolas" charset="0"/>
              </a:rPr>
              <a:t>Creating</a:t>
            </a:r>
            <a:endParaRPr lang="en-US" sz="1200" dirty="0">
              <a:solidFill>
                <a:schemeClr val="tx2">
                  <a:lumMod val="50000"/>
                </a:schemeClr>
              </a:solidFill>
              <a:latin typeface="+mn-lt"/>
            </a:endParaRPr>
          </a:p>
        </p:txBody>
      </p:sp>
      <p:sp>
        <p:nvSpPr>
          <p:cNvPr id="6" name="Rectangle 6"/>
          <p:cNvSpPr>
            <a:spLocks noChangeArrowheads="1"/>
          </p:cNvSpPr>
          <p:nvPr/>
        </p:nvSpPr>
        <p:spPr bwMode="auto">
          <a:xfrm>
            <a:off x="880385" y="954823"/>
            <a:ext cx="2825767" cy="12464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ws</a:t>
            </a:r>
            <a:r>
              <a:rPr lang="en-US" sz="900" dirty="0" smtClean="0">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a:t>
            </a:r>
            <a:r>
              <a:rPr lang="en-US" sz="900" dirty="0" smtClean="0">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smtClean="0">
                <a:latin typeface="Consolas" charset="0"/>
                <a:ea typeface="Consolas" charset="0"/>
                <a:cs typeface="Consolas" charset="0"/>
              </a:rPr>
              <a:t>(</a:t>
            </a:r>
            <a:r>
              <a:rPr lang="en-US" sz="900" dirty="0">
                <a:solidFill>
                  <a:srgbClr val="183691"/>
                </a:solidFill>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fs'</a:t>
            </a:r>
            <a:r>
              <a:rPr lang="en-US" sz="900" dirty="0" smtClean="0">
                <a:latin typeface="Consolas" charset="0"/>
                <a:ea typeface="Consolas" charset="0"/>
                <a:cs typeface="Consolas" charset="0"/>
              </a:rPr>
              <a:t>)</a:t>
            </a:r>
          </a:p>
          <a:p>
            <a:pPr lvl="0" eaLnBrk="0" hangingPunct="0"/>
            <a:r>
              <a:rPr lang="en-US" sz="900" dirty="0" smtClean="0">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createWriteStream</a:t>
            </a:r>
            <a:r>
              <a:rPr lang="en-US" sz="900" dirty="0" smtClean="0">
                <a:solidFill>
                  <a:srgbClr val="333333"/>
                </a:solidFill>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output.txt</a:t>
            </a:r>
            <a:r>
              <a:rPr lang="en-US" sz="900" dirty="0" smtClean="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endParaRPr lang="en-US" sz="900" dirty="0" smtClean="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for</a:t>
            </a:r>
            <a:r>
              <a:rPr lang="en-US" sz="900" dirty="0" smtClean="0">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var</a:t>
            </a:r>
            <a:r>
              <a:rPr lang="en-US" sz="900" dirty="0" smtClean="0">
                <a:solidFill>
                  <a:srgbClr val="183691"/>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i</a:t>
            </a:r>
            <a:r>
              <a:rPr lang="en-US" sz="900" dirty="0" smtClean="0">
                <a:solidFill>
                  <a:srgbClr val="183691"/>
                </a:solidFill>
                <a:latin typeface="Consolas" charset="0"/>
                <a:ea typeface="Consolas" charset="0"/>
                <a:cs typeface="Consolas" charset="0"/>
              </a:rPr>
              <a:t> </a:t>
            </a:r>
            <a:r>
              <a:rPr lang="en-US" sz="900" dirty="0" smtClean="0">
                <a:latin typeface="Consolas" charset="0"/>
                <a:ea typeface="Consolas" charset="0"/>
                <a:cs typeface="Consolas" charset="0"/>
              </a:rPr>
              <a:t>= 0; </a:t>
            </a:r>
            <a:r>
              <a:rPr lang="en-US" sz="900" dirty="0" err="1">
                <a:solidFill>
                  <a:srgbClr val="795DA3"/>
                </a:solidFill>
                <a:latin typeface="Consolas" charset="0"/>
                <a:ea typeface="Consolas" charset="0"/>
                <a:cs typeface="Consolas" charset="0"/>
              </a:rPr>
              <a:t>i</a:t>
            </a:r>
            <a:r>
              <a:rPr lang="en-US" sz="900" dirty="0" smtClean="0">
                <a:solidFill>
                  <a:srgbClr val="183691"/>
                </a:solidFill>
                <a:latin typeface="Consolas" charset="0"/>
                <a:ea typeface="Consolas" charset="0"/>
                <a:cs typeface="Consolas" charset="0"/>
              </a:rPr>
              <a:t> </a:t>
            </a:r>
            <a:r>
              <a:rPr lang="en-US" sz="900" dirty="0" smtClean="0">
                <a:latin typeface="Consolas" charset="0"/>
                <a:ea typeface="Consolas" charset="0"/>
                <a:cs typeface="Consolas" charset="0"/>
              </a:rPr>
              <a:t>&lt; 10;</a:t>
            </a:r>
            <a:r>
              <a:rPr lang="en-US" sz="900" dirty="0" smtClean="0">
                <a:solidFill>
                  <a:srgbClr val="183691"/>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i</a:t>
            </a:r>
            <a:r>
              <a:rPr lang="en-US" sz="900" dirty="0" smtClean="0">
                <a:latin typeface="Consolas" charset="0"/>
                <a:ea typeface="Consolas" charset="0"/>
                <a:cs typeface="Consolas" charset="0"/>
              </a:rPr>
              <a:t>++){</a:t>
            </a:r>
          </a:p>
          <a:p>
            <a:pPr lvl="0" eaLnBrk="0" hangingPunct="0"/>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ws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write</a:t>
            </a:r>
            <a:r>
              <a:rPr lang="en-US" sz="900" dirty="0" smtClean="0">
                <a:latin typeface="Consolas" charset="0"/>
                <a:ea typeface="Consolas" charset="0"/>
                <a:cs typeface="Consolas" charset="0"/>
              </a:rPr>
              <a:t>(</a:t>
            </a:r>
            <a:r>
              <a:rPr lang="ru-RU" sz="900" dirty="0">
                <a:solidFill>
                  <a:srgbClr val="183691"/>
                </a:solidFill>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chunk </a:t>
            </a:r>
            <a:r>
              <a:rPr lang="en-US" sz="900" dirty="0" smtClean="0">
                <a:latin typeface="Consolas" charset="0"/>
                <a:ea typeface="Consolas" charset="0"/>
                <a:cs typeface="Consolas" charset="0"/>
              </a:rPr>
              <a:t>${</a:t>
            </a:r>
            <a:r>
              <a:rPr lang="en-US" sz="900" dirty="0" err="1">
                <a:solidFill>
                  <a:srgbClr val="795DA3"/>
                </a:solidFill>
                <a:latin typeface="Consolas" charset="0"/>
                <a:ea typeface="Consolas" charset="0"/>
                <a:cs typeface="Consolas" charset="0"/>
              </a:rPr>
              <a:t>i</a:t>
            </a:r>
            <a:r>
              <a:rPr lang="en-US" sz="900" dirty="0" smtClean="0">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\n</a:t>
            </a:r>
            <a:r>
              <a:rPr lang="ru-RU" sz="900" dirty="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a:t>
            </a:r>
          </a:p>
          <a:p>
            <a:pPr lvl="0" eaLnBrk="0" hangingPunct="0"/>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ws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end</a:t>
            </a:r>
            <a:r>
              <a:rPr lang="en-US" sz="900" dirty="0" smtClean="0">
                <a:latin typeface="Consolas" charset="0"/>
                <a:ea typeface="Consolas" charset="0"/>
                <a:cs typeface="Consolas" charset="0"/>
              </a:rPr>
              <a:t>(</a:t>
            </a:r>
            <a:r>
              <a:rPr lang="en-US" sz="900" dirty="0">
                <a:solidFill>
                  <a:srgbClr val="183691"/>
                </a:solidFill>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DONE'</a:t>
            </a:r>
            <a:r>
              <a:rPr lang="en-US" sz="900" dirty="0" smtClean="0">
                <a:latin typeface="Consolas" charset="0"/>
                <a:ea typeface="Consolas" charset="0"/>
                <a:cs typeface="Consolas" charset="0"/>
              </a:rPr>
              <a:t>);</a:t>
            </a:r>
          </a:p>
          <a:p>
            <a:pPr lvl="0" eaLnBrk="0" hangingPunct="0"/>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p:txBody>
      </p:sp>
      <p:sp>
        <p:nvSpPr>
          <p:cNvPr id="5" name="TextBox 4"/>
          <p:cNvSpPr txBox="1"/>
          <p:nvPr/>
        </p:nvSpPr>
        <p:spPr>
          <a:xfrm>
            <a:off x="880385" y="574073"/>
            <a:ext cx="1414170" cy="246221"/>
          </a:xfrm>
          <a:prstGeom prst="rect">
            <a:avLst/>
          </a:prstGeom>
          <a:noFill/>
        </p:spPr>
        <p:txBody>
          <a:bodyPr wrap="none" rtlCol="0">
            <a:spAutoFit/>
          </a:bodyPr>
          <a:lstStyle/>
          <a:p>
            <a:r>
              <a:rPr lang="en-US" sz="1000" dirty="0" smtClean="0">
                <a:latin typeface="+mn-lt"/>
              </a:rPr>
              <a:t>Using fs write stream:</a:t>
            </a:r>
          </a:p>
        </p:txBody>
      </p:sp>
      <p:sp>
        <p:nvSpPr>
          <p:cNvPr id="8" name="Rectangle 6"/>
          <p:cNvSpPr>
            <a:spLocks noChangeArrowheads="1"/>
          </p:cNvSpPr>
          <p:nvPr/>
        </p:nvSpPr>
        <p:spPr bwMode="auto">
          <a:xfrm>
            <a:off x="5440238" y="954823"/>
            <a:ext cx="2825767" cy="13849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a:solidFill>
                  <a:srgbClr val="333333"/>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Writable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smtClean="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Writable</a:t>
            </a:r>
            <a:r>
              <a:rPr lang="en-US" sz="900" dirty="0" smtClean="0">
                <a:latin typeface="Consolas" charset="0"/>
                <a:ea typeface="Consolas" charset="0"/>
                <a:cs typeface="Consolas" charset="0"/>
              </a:rPr>
              <a:t>; </a:t>
            </a:r>
          </a:p>
          <a:p>
            <a:pPr lvl="0" eaLnBrk="0" hangingPunct="0"/>
            <a:r>
              <a:rPr lang="en-US" sz="900" dirty="0">
                <a:solidFill>
                  <a:srgbClr val="A71D5D"/>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ws</a:t>
            </a:r>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smtClean="0">
                <a:solidFill>
                  <a:srgbClr val="795DA3"/>
                </a:solidFill>
                <a:latin typeface="Consolas" charset="0"/>
                <a:ea typeface="Consolas" charset="0"/>
                <a:cs typeface="Consolas" charset="0"/>
              </a:rPr>
              <a:t>Writable</a:t>
            </a:r>
            <a:r>
              <a:rPr lang="en-US" sz="900" dirty="0" smtClean="0">
                <a:latin typeface="Consolas" charset="0"/>
                <a:ea typeface="Consolas" charset="0"/>
                <a:cs typeface="Consolas" charset="0"/>
              </a:rPr>
              <a:t>(); </a:t>
            </a:r>
          </a:p>
          <a:p>
            <a:pPr lvl="0" eaLnBrk="0" hangingPunct="0"/>
            <a:endParaRPr lang="en-US" sz="900" dirty="0" smtClean="0">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a:solidFill>
                  <a:srgbClr val="333333"/>
                </a:solidFill>
                <a:latin typeface="Consolas" charset="0"/>
                <a:ea typeface="Consolas" charset="0"/>
                <a:cs typeface="Consolas" charset="0"/>
              </a:rPr>
              <a:t>w</a:t>
            </a:r>
            <a:r>
              <a:rPr lang="en-US" sz="900" dirty="0" err="1" smtClean="0">
                <a:solidFill>
                  <a:srgbClr val="333333"/>
                </a:solidFill>
                <a:latin typeface="Consolas" charset="0"/>
                <a:ea typeface="Consolas" charset="0"/>
                <a:cs typeface="Consolas" charset="0"/>
              </a:rPr>
              <a:t>s</a:t>
            </a:r>
            <a:r>
              <a:rPr lang="en-US" sz="900" dirty="0" smtClean="0">
                <a:latin typeface="Consolas" charset="0"/>
                <a:ea typeface="Consolas" charset="0"/>
                <a:cs typeface="Consolas" charset="0"/>
              </a:rPr>
              <a:t>.</a:t>
            </a:r>
            <a:r>
              <a:rPr lang="en-US" sz="900" dirty="0" smtClean="0">
                <a:solidFill>
                  <a:srgbClr val="795DA3"/>
                </a:solidFill>
                <a:latin typeface="Consolas" charset="0"/>
                <a:ea typeface="Consolas" charset="0"/>
                <a:cs typeface="Consolas" charset="0"/>
              </a:rPr>
              <a:t>_write</a:t>
            </a:r>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function</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a:t>
            </a:r>
            <a:r>
              <a:rPr lang="en-US" sz="900" dirty="0" err="1" smtClean="0">
                <a:latin typeface="Consolas" charset="0"/>
                <a:ea typeface="Consolas" charset="0"/>
                <a:cs typeface="Consolas" charset="0"/>
              </a:rPr>
              <a:t>msg</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p>
          <a:p>
            <a:pPr lvl="0" eaLnBrk="0" hangingPunct="0"/>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console</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log</a:t>
            </a:r>
            <a:r>
              <a:rPr lang="en-US" sz="900" dirty="0" smtClean="0">
                <a:solidFill>
                  <a:srgbClr val="333333"/>
                </a:solidFill>
                <a:latin typeface="Consolas" charset="0"/>
                <a:ea typeface="Consolas" charset="0"/>
                <a:cs typeface="Consolas" charset="0"/>
              </a:rPr>
              <a:t>(</a:t>
            </a:r>
            <a:r>
              <a:rPr lang="ru-RU" sz="900" dirty="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msg</a:t>
            </a:r>
            <a:r>
              <a:rPr lang="en-US" sz="900" dirty="0" smtClean="0">
                <a:latin typeface="Consolas" charset="0"/>
                <a:ea typeface="Consolas" charset="0"/>
                <a:cs typeface="Consolas" charset="0"/>
              </a:rPr>
              <a:t>}</a:t>
            </a:r>
            <a:r>
              <a:rPr lang="en-US" sz="900" dirty="0" smtClean="0">
                <a:solidFill>
                  <a:srgbClr val="183691"/>
                </a:solidFill>
                <a:latin typeface="Consolas" charset="0"/>
                <a:ea typeface="Consolas" charset="0"/>
                <a:cs typeface="Consolas" charset="0"/>
              </a:rPr>
              <a:t>\n</a:t>
            </a:r>
            <a:r>
              <a:rPr lang="ru-RU" sz="900" dirty="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r>
              <a:rPr lang="en-US" sz="900" dirty="0">
                <a:latin typeface="Consolas" charset="0"/>
                <a:ea typeface="Consolas" charset="0"/>
                <a:cs typeface="Consolas" charset="0"/>
              </a:rPr>
              <a:t> </a:t>
            </a:r>
            <a:r>
              <a:rPr lang="en-US" sz="900" dirty="0" smtClean="0">
                <a:latin typeface="Consolas" charset="0"/>
                <a:ea typeface="Consolas" charset="0"/>
                <a:cs typeface="Consolas" charset="0"/>
              </a:rPr>
              <a:t>};</a:t>
            </a:r>
          </a:p>
          <a:p>
            <a:pPr lvl="0" eaLnBrk="0" hangingPunct="0"/>
            <a:r>
              <a:rPr lang="en-US" sz="900" dirty="0" smtClean="0">
                <a:latin typeface="Consolas" charset="0"/>
                <a:ea typeface="Consolas" charset="0"/>
                <a:cs typeface="Consolas" charset="0"/>
              </a:rPr>
              <a:t> </a:t>
            </a: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process</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stdin.</a:t>
            </a:r>
            <a:r>
              <a:rPr lang="en-US" sz="900" dirty="0" err="1" smtClean="0">
                <a:solidFill>
                  <a:srgbClr val="0086B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A71D5D"/>
                </a:solidFill>
                <a:latin typeface="Consolas" charset="0"/>
                <a:ea typeface="Consolas" charset="0"/>
                <a:cs typeface="Consolas" charset="0"/>
              </a:rPr>
              <a:t>ws</a:t>
            </a:r>
            <a:r>
              <a:rPr lang="en-US" sz="900" dirty="0" smtClean="0">
                <a:latin typeface="Consolas" charset="0"/>
                <a:ea typeface="Consolas" charset="0"/>
                <a:cs typeface="Consolas" charset="0"/>
              </a:rPr>
              <a:t>);</a:t>
            </a:r>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9" name="TextBox 8"/>
          <p:cNvSpPr txBox="1"/>
          <p:nvPr/>
        </p:nvSpPr>
        <p:spPr>
          <a:xfrm>
            <a:off x="5440238" y="574073"/>
            <a:ext cx="574196" cy="246221"/>
          </a:xfrm>
          <a:prstGeom prst="rect">
            <a:avLst/>
          </a:prstGeom>
          <a:noFill/>
        </p:spPr>
        <p:txBody>
          <a:bodyPr wrap="none" rtlCol="0">
            <a:spAutoFit/>
          </a:bodyPr>
          <a:lstStyle/>
          <a:p>
            <a:r>
              <a:rPr lang="en-US" sz="1000" dirty="0" smtClean="0">
                <a:latin typeface="+mn-lt"/>
              </a:rPr>
              <a:t>Piping:</a:t>
            </a:r>
          </a:p>
        </p:txBody>
      </p:sp>
    </p:spTree>
    <p:extLst>
      <p:ext uri="{BB962C8B-B14F-4D97-AF65-F5344CB8AC3E}">
        <p14:creationId xmlns:p14="http://schemas.microsoft.com/office/powerpoint/2010/main" val="1438628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18</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6"/>
          <p:cNvSpPr>
            <a:spLocks noChangeArrowheads="1"/>
          </p:cNvSpPr>
          <p:nvPr/>
        </p:nvSpPr>
        <p:spPr bwMode="auto">
          <a:xfrm>
            <a:off x="4852461" y="427763"/>
            <a:ext cx="3619651" cy="20774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stream </a:t>
            </a:r>
            <a:r>
              <a:rPr lang="en-US" sz="900" dirty="0">
                <a:solidFill>
                  <a:srgbClr val="A71D5D"/>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solidFill>
                  <a:srgbClr val="333333"/>
                </a:solidFill>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smtClean="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A71D5D"/>
                </a:solidFill>
                <a:latin typeface="Consolas" charset="0"/>
                <a:ea typeface="Consolas" charset="0"/>
                <a:cs typeface="Consolas" charset="0"/>
              </a:rPr>
              <a:t> class</a:t>
            </a:r>
            <a:r>
              <a:rPr lang="en-US" sz="900" dirty="0" smtClean="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ea typeface="Consolas" charset="0"/>
                <a:cs typeface="Consolas" charset="0"/>
              </a:rPr>
              <a:t>extends</a:t>
            </a:r>
            <a:r>
              <a:rPr lang="en-US" sz="900" dirty="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stream</a:t>
            </a:r>
            <a:r>
              <a:rPr lang="en-US" sz="900" dirty="0" err="1" smtClean="0">
                <a:solidFill>
                  <a:srgbClr val="333333"/>
                </a:solidFill>
                <a:latin typeface="Consolas" charset="0"/>
                <a:ea typeface="Consolas" charset="0"/>
                <a:cs typeface="Consolas" charset="0"/>
              </a:rPr>
              <a:t>.Writable</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p>
          <a:p>
            <a:pPr fontAlgn="t"/>
            <a:r>
              <a:rPr lang="en-US" sz="900" dirty="0" smtClean="0">
                <a:solidFill>
                  <a:srgbClr val="795DA3"/>
                </a:solidFill>
                <a:latin typeface="Consolas" charset="0"/>
                <a:ea typeface="Consolas" charset="0"/>
                <a:cs typeface="Consolas" charset="0"/>
              </a:rPr>
              <a:t>   constructor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smtClean="0">
                <a:solidFill>
                  <a:srgbClr val="ED6A43"/>
                </a:solidFill>
                <a:latin typeface="Consolas" charset="0"/>
                <a:ea typeface="Consolas" charset="0"/>
                <a:cs typeface="Consolas" charset="0"/>
              </a:rPr>
              <a:t>super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a:t>
            </a:r>
            <a:endParaRPr lang="en-US" sz="900" dirty="0">
              <a:solidFill>
                <a:srgbClr val="333333"/>
              </a:solidFill>
              <a:latin typeface="Consolas" charset="0"/>
              <a:ea typeface="Consolas" charset="0"/>
              <a:cs typeface="Consolas" charset="0"/>
            </a:endParaRPr>
          </a:p>
          <a:p>
            <a:pPr fontAlgn="t"/>
            <a:r>
              <a:rPr lang="en-US" sz="900" dirty="0" smtClean="0">
                <a:solidFill>
                  <a:srgbClr val="795DA3"/>
                </a:solidFill>
                <a:latin typeface="Consolas" charset="0"/>
                <a:ea typeface="Consolas" charset="0"/>
                <a:cs typeface="Consolas" charset="0"/>
              </a:rPr>
              <a:t>   _write</a:t>
            </a:r>
            <a:r>
              <a:rPr lang="en-US" sz="900" dirty="0" smtClean="0">
                <a:solidFill>
                  <a:srgbClr val="333333"/>
                </a:solidFill>
                <a:latin typeface="Consolas" charset="0"/>
                <a:ea typeface="Consolas" charset="0"/>
                <a:cs typeface="Consolas" charset="0"/>
              </a:rPr>
              <a:t>(chunk, encoding, callback) {</a:t>
            </a:r>
          </a:p>
          <a:p>
            <a:pPr fontAlgn="t"/>
            <a:r>
              <a:rPr lang="en-US" sz="900" dirty="0" smtClean="0">
                <a:solidFill>
                  <a:srgbClr val="0086B3"/>
                </a:solidFill>
                <a:latin typeface="Consolas" charset="0"/>
                <a:ea typeface="Consolas" charset="0"/>
                <a:cs typeface="Consolas" charset="0"/>
              </a:rPr>
              <a:t>    </a:t>
            </a:r>
            <a:r>
              <a:rPr lang="en-US" sz="900" dirty="0">
                <a:solidFill>
                  <a:srgbClr val="666666"/>
                </a:solidFill>
                <a:latin typeface="Consolas" charset="0"/>
                <a:ea typeface="Consolas" charset="0"/>
                <a:cs typeface="Consolas" charset="0"/>
              </a:rPr>
              <a:t>// ...</a:t>
            </a:r>
            <a:r>
              <a:rPr lang="en-US" sz="900" dirty="0">
                <a:latin typeface="Consolas" charset="0"/>
                <a:ea typeface="Consolas" charset="0"/>
                <a:cs typeface="Consolas" charset="0"/>
              </a:rPr>
              <a:t> </a:t>
            </a:r>
            <a:endParaRPr lang="en-US" sz="900" dirty="0" smtClean="0">
              <a:solidFill>
                <a:srgbClr val="0086B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 </a:t>
            </a:r>
          </a:p>
          <a:p>
            <a:pPr fontAlgn="t"/>
            <a:endParaRPr lang="en-US" sz="900" dirty="0" smtClean="0">
              <a:solidFill>
                <a:srgbClr val="33333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r>
              <a:rPr lang="en-US" sz="900" dirty="0" err="1" smtClean="0">
                <a:latin typeface="Consolas" charset="0"/>
                <a:ea typeface="Consolas" charset="0"/>
                <a:cs typeface="Consolas" charset="0"/>
              </a:rPr>
              <a:t>module.</a:t>
            </a:r>
            <a:r>
              <a:rPr lang="en-US" sz="900" dirty="0" err="1" smtClean="0">
                <a:solidFill>
                  <a:srgbClr val="795DA3"/>
                </a:solidFill>
                <a:latin typeface="Consolas" charset="0"/>
                <a:ea typeface="Consolas" charset="0"/>
                <a:cs typeface="Consolas" charset="0"/>
              </a:rPr>
              <a:t>exports</a:t>
            </a:r>
            <a:r>
              <a:rPr lang="en-US" sz="900" dirty="0" smtClean="0">
                <a:solidFill>
                  <a:srgbClr val="333333"/>
                </a:solidFill>
                <a:latin typeface="Consolas" charset="0"/>
                <a:ea typeface="Consolas" charset="0"/>
                <a:cs typeface="Consolas" charset="0"/>
              </a:rPr>
              <a:t> = </a:t>
            </a:r>
            <a:r>
              <a:rPr lang="en-US" sz="900" dirty="0" err="1" smtClean="0">
                <a:solidFill>
                  <a:srgbClr val="333333"/>
                </a:solidFill>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14" name="Rectangle 6"/>
          <p:cNvSpPr>
            <a:spLocks noChangeArrowheads="1"/>
          </p:cNvSpPr>
          <p:nvPr/>
        </p:nvSpPr>
        <p:spPr bwMode="auto">
          <a:xfrm>
            <a:off x="4859622" y="3180528"/>
            <a:ext cx="3619651"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let</a:t>
            </a:r>
            <a:r>
              <a:rPr lang="en-US" sz="900" dirty="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 </a:t>
            </a:r>
            <a:r>
              <a:rPr lang="en-US" sz="900" dirty="0" smtClean="0">
                <a:latin typeface="Consolas" charset="0"/>
                <a:ea typeface="Consolas" charset="0"/>
                <a:cs typeface="Consolas" charset="0"/>
              </a:rPr>
              <a:t>= require(</a:t>
            </a:r>
            <a:r>
              <a:rPr lang="en-US" sz="900" dirty="0" smtClean="0">
                <a:solidFill>
                  <a:srgbClr val="183691"/>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WritableStream.js</a:t>
            </a:r>
            <a:r>
              <a:rPr lang="en-US" sz="900" dirty="0" smtClean="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r>
              <a:rPr kumimoji="0" lang="en-US" altLang="en-US" sz="900" b="0" i="0" u="none" strike="noStrike" cap="none" normalizeH="0" baseline="0" dirty="0">
                <a:ln>
                  <a:noFill/>
                </a:ln>
                <a:effectLst/>
                <a:latin typeface="Consolas" charset="0"/>
                <a:ea typeface="Consolas" charset="0"/>
                <a:cs typeface="Consolas" charset="0"/>
              </a:rPr>
              <a:t> </a:t>
            </a:r>
            <a:endParaRPr kumimoji="0" lang="en-US" altLang="en-US" sz="900" b="0" i="0" u="none" strike="noStrike" cap="none" normalizeH="0" baseline="0" dirty="0" smtClean="0">
              <a:ln>
                <a:noFill/>
              </a:ln>
              <a:effectLst/>
              <a:latin typeface="Consolas" charset="0"/>
              <a:ea typeface="Consolas" charset="0"/>
              <a:cs typeface="Consolas" charset="0"/>
            </a:endParaRPr>
          </a:p>
          <a:p>
            <a:pPr lvl="0" eaLnBrk="0" hangingPunct="0"/>
            <a:r>
              <a:rPr lang="en-US" altLang="en-US" sz="900" dirty="0">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ws</a:t>
            </a:r>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MyWritable</a:t>
            </a:r>
            <a:r>
              <a:rPr lang="en-US" sz="900" dirty="0" smtClean="0">
                <a:latin typeface="Consolas" charset="0"/>
                <a:ea typeface="Consolas" charset="0"/>
                <a:cs typeface="Consolas" charset="0"/>
              </a:rPr>
              <a:t>(); </a:t>
            </a:r>
            <a:endParaRPr lang="en-US" sz="900" dirty="0">
              <a:latin typeface="Consolas" charset="0"/>
              <a:ea typeface="Consolas" charset="0"/>
              <a:cs typeface="Consolas" charset="0"/>
            </a:endParaRPr>
          </a:p>
          <a:p>
            <a:pPr lvl="0" eaLnBrk="0" hangingPunct="0"/>
            <a:r>
              <a:rPr kumimoji="0" lang="en-US" altLang="en-US" sz="900" b="0" i="0" u="none" strike="noStrike" cap="none" normalizeH="0" dirty="0" smtClean="0">
                <a:ln>
                  <a:noFill/>
                </a:ln>
                <a:solidFill>
                  <a:srgbClr val="795DA3"/>
                </a:solidFill>
                <a:effectLst/>
                <a:latin typeface="Consolas" charset="0"/>
                <a:ea typeface="Consolas" charset="0"/>
                <a:cs typeface="Consolas" charset="0"/>
              </a:rPr>
              <a:t> </a:t>
            </a:r>
            <a:r>
              <a:rPr lang="en-US" sz="900" dirty="0" err="1" smtClean="0">
                <a:solidFill>
                  <a:srgbClr val="0086B3"/>
                </a:solidFill>
                <a:latin typeface="Consolas" charset="0"/>
                <a:ea typeface="Consolas" charset="0"/>
                <a:cs typeface="Consolas" charset="0"/>
              </a:rPr>
              <a:t>process</a:t>
            </a:r>
            <a:r>
              <a:rPr lang="en-US" sz="900" dirty="0" err="1" smtClean="0">
                <a:solidFill>
                  <a:srgbClr val="333333"/>
                </a:solidFill>
                <a:latin typeface="Consolas" charset="0"/>
                <a:ea typeface="Consolas" charset="0"/>
                <a:cs typeface="Consolas" charset="0"/>
              </a:rPr>
              <a:t>.stdin</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ws</a:t>
            </a:r>
            <a:r>
              <a:rPr lang="en-US" sz="900" dirty="0" smtClean="0">
                <a:latin typeface="Consolas" charset="0"/>
                <a:ea typeface="Consolas" charset="0"/>
                <a:cs typeface="Consolas" charset="0"/>
              </a:rPr>
              <a:t>);</a:t>
            </a:r>
            <a:endParaRPr lang="en-US" sz="900" dirty="0">
              <a:latin typeface="Consolas" charset="0"/>
              <a:ea typeface="Consolas" charset="0"/>
              <a:cs typeface="Consolas" charset="0"/>
            </a:endParaRP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5" name="Rectangle 6"/>
          <p:cNvSpPr>
            <a:spLocks noChangeArrowheads="1"/>
          </p:cNvSpPr>
          <p:nvPr/>
        </p:nvSpPr>
        <p:spPr bwMode="auto">
          <a:xfrm>
            <a:off x="618059" y="427764"/>
            <a:ext cx="3619651"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const</a:t>
            </a:r>
            <a:r>
              <a:rPr lang="en-US" sz="900" dirty="0" smtClean="0">
                <a:latin typeface="Consolas" charset="0"/>
                <a:ea typeface="Consolas" charset="0"/>
                <a:cs typeface="Consolas" charset="0"/>
              </a:rPr>
              <a:t> Writable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'stream</a:t>
            </a:r>
            <a:r>
              <a:rPr lang="en-US" sz="900" dirty="0" smtClean="0">
                <a:solidFill>
                  <a:srgbClr val="E54305"/>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endParaRPr lang="en-US" sz="900" dirty="0">
              <a:solidFill>
                <a:srgbClr val="333388"/>
              </a:solidFill>
              <a:latin typeface="Consolas" charset="0"/>
              <a:ea typeface="Consolas" charset="0"/>
              <a:cs typeface="Consolas" charset="0"/>
            </a:endParaRPr>
          </a:p>
          <a:p>
            <a:pPr fontAlgn="t"/>
            <a:r>
              <a:rPr lang="en-US" sz="900" dirty="0" smtClean="0">
                <a:solidFill>
                  <a:srgbClr val="333388"/>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const</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myWritable</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333388"/>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write</a:t>
            </a:r>
            <a:r>
              <a:rPr lang="en-US" sz="900" dirty="0" smtClean="0">
                <a:solidFill>
                  <a:srgbClr val="333333"/>
                </a:solidFill>
                <a:latin typeface="Consolas" charset="0"/>
                <a:ea typeface="Consolas" charset="0"/>
                <a:cs typeface="Consolas" charset="0"/>
              </a:rPr>
              <a:t>(</a:t>
            </a:r>
            <a:r>
              <a:rPr lang="en-US" sz="900" dirty="0">
                <a:latin typeface="Consolas" charset="0"/>
                <a:ea typeface="Consolas" charset="0"/>
                <a:cs typeface="Consolas" charset="0"/>
              </a:rPr>
              <a:t>chunk, encoding, callback</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666666"/>
                </a:solidFill>
                <a:latin typeface="Consolas" charset="0"/>
                <a:ea typeface="Consolas" charset="0"/>
                <a:cs typeface="Consolas" charset="0"/>
              </a:rPr>
              <a:t> </a:t>
            </a:r>
            <a:r>
              <a:rPr lang="en-US" sz="900" dirty="0" smtClean="0">
                <a:solidFill>
                  <a:srgbClr val="666666"/>
                </a:solidFill>
                <a:latin typeface="Consolas" charset="0"/>
                <a:ea typeface="Consolas" charset="0"/>
                <a:cs typeface="Consolas" charset="0"/>
              </a:rPr>
              <a:t>   // </a:t>
            </a:r>
            <a:r>
              <a:rPr lang="en-US" sz="900" dirty="0">
                <a:solidFill>
                  <a:srgbClr val="666666"/>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p>
          <a:p>
            <a:pPr fontAlgn="t"/>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writev</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chunks, </a:t>
            </a:r>
            <a:r>
              <a:rPr lang="en-US" sz="900" dirty="0">
                <a:latin typeface="Consolas" charset="0"/>
                <a:ea typeface="Consolas" charset="0"/>
                <a:cs typeface="Consolas" charset="0"/>
              </a:rPr>
              <a:t>callback</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p>
          <a:p>
            <a:pPr fontAlgn="t"/>
            <a:r>
              <a:rPr lang="en-US" sz="900" dirty="0">
                <a:solidFill>
                  <a:srgbClr val="666666"/>
                </a:solidFill>
                <a:latin typeface="Consolas" charset="0"/>
                <a:ea typeface="Consolas" charset="0"/>
                <a:cs typeface="Consolas" charset="0"/>
              </a:rPr>
              <a:t>    // ...</a:t>
            </a:r>
            <a:r>
              <a:rPr lang="en-US" sz="900" dirty="0">
                <a:latin typeface="Consolas" charset="0"/>
                <a:ea typeface="Consolas" charset="0"/>
                <a:cs typeface="Consolas" charset="0"/>
              </a:rPr>
              <a:t> </a:t>
            </a:r>
          </a:p>
          <a:p>
            <a:pPr fontAlgn="t"/>
            <a:r>
              <a:rPr lang="en-US" sz="900" dirty="0">
                <a:solidFill>
                  <a:srgbClr val="333333"/>
                </a:solidFill>
                <a:latin typeface="Consolas" charset="0"/>
                <a:ea typeface="Consolas" charset="0"/>
                <a:cs typeface="Consolas" charset="0"/>
              </a:rPr>
              <a:t>  }</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16" name="TextBox 15"/>
          <p:cNvSpPr txBox="1"/>
          <p:nvPr/>
        </p:nvSpPr>
        <p:spPr>
          <a:xfrm>
            <a:off x="610972" y="181543"/>
            <a:ext cx="1526380" cy="246221"/>
          </a:xfrm>
          <a:prstGeom prst="rect">
            <a:avLst/>
          </a:prstGeom>
          <a:noFill/>
        </p:spPr>
        <p:txBody>
          <a:bodyPr wrap="none" rtlCol="0">
            <a:spAutoFit/>
          </a:bodyPr>
          <a:lstStyle/>
          <a:p>
            <a:r>
              <a:rPr lang="en-US" sz="1000" dirty="0"/>
              <a:t>Simplified </a:t>
            </a:r>
            <a:r>
              <a:rPr lang="en-US" sz="1000" dirty="0" smtClean="0"/>
              <a:t>Construction</a:t>
            </a:r>
            <a:r>
              <a:rPr lang="en-US" sz="1000" dirty="0" smtClean="0">
                <a:latin typeface="+mn-lt"/>
              </a:rPr>
              <a:t>:</a:t>
            </a:r>
          </a:p>
        </p:txBody>
      </p:sp>
      <p:sp>
        <p:nvSpPr>
          <p:cNvPr id="17" name="TextBox 16"/>
          <p:cNvSpPr txBox="1"/>
          <p:nvPr/>
        </p:nvSpPr>
        <p:spPr>
          <a:xfrm>
            <a:off x="4859622" y="181542"/>
            <a:ext cx="758541" cy="246221"/>
          </a:xfrm>
          <a:prstGeom prst="rect">
            <a:avLst/>
          </a:prstGeom>
          <a:noFill/>
        </p:spPr>
        <p:txBody>
          <a:bodyPr wrap="none" rtlCol="0">
            <a:spAutoFit/>
          </a:bodyPr>
          <a:lstStyle/>
          <a:p>
            <a:r>
              <a:rPr lang="en-US" sz="1000" dirty="0" smtClean="0"/>
              <a:t>ES6 style</a:t>
            </a:r>
            <a:r>
              <a:rPr lang="en-US" sz="1000" dirty="0" smtClean="0">
                <a:latin typeface="+mn-lt"/>
              </a:rPr>
              <a:t>:</a:t>
            </a:r>
          </a:p>
        </p:txBody>
      </p:sp>
      <p:sp>
        <p:nvSpPr>
          <p:cNvPr id="18" name="TextBox 17"/>
          <p:cNvSpPr txBox="1"/>
          <p:nvPr/>
        </p:nvSpPr>
        <p:spPr>
          <a:xfrm>
            <a:off x="610972" y="2212867"/>
            <a:ext cx="1000595" cy="246221"/>
          </a:xfrm>
          <a:prstGeom prst="rect">
            <a:avLst/>
          </a:prstGeom>
          <a:noFill/>
        </p:spPr>
        <p:txBody>
          <a:bodyPr wrap="none" rtlCol="0">
            <a:spAutoFit/>
          </a:bodyPr>
          <a:lstStyle/>
          <a:p>
            <a:r>
              <a:rPr lang="en-US" sz="1000" dirty="0"/>
              <a:t>P</a:t>
            </a:r>
            <a:r>
              <a:rPr lang="en-US" sz="1000" dirty="0" smtClean="0"/>
              <a:t>re-ES6 style</a:t>
            </a:r>
            <a:r>
              <a:rPr lang="en-US" sz="1000" dirty="0" smtClean="0">
                <a:latin typeface="+mn-lt"/>
              </a:rPr>
              <a:t>:</a:t>
            </a:r>
          </a:p>
        </p:txBody>
      </p:sp>
      <p:sp>
        <p:nvSpPr>
          <p:cNvPr id="19" name="Rectangle 6"/>
          <p:cNvSpPr>
            <a:spLocks noChangeArrowheads="1"/>
          </p:cNvSpPr>
          <p:nvPr/>
        </p:nvSpPr>
        <p:spPr bwMode="auto">
          <a:xfrm>
            <a:off x="610898" y="2459088"/>
            <a:ext cx="3619651" cy="20774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var</a:t>
            </a:r>
            <a:r>
              <a:rPr lang="en-US" sz="900" dirty="0" smtClean="0">
                <a:latin typeface="Consolas" charset="0"/>
                <a:ea typeface="Consolas" charset="0"/>
                <a:cs typeface="Consolas" charset="0"/>
              </a:rPr>
              <a:t> Writable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'stream</a:t>
            </a:r>
            <a:r>
              <a:rPr lang="en-US" sz="900" dirty="0" smtClean="0">
                <a:solidFill>
                  <a:srgbClr val="E54305"/>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solidFill>
                  <a:srgbClr val="333388"/>
                </a:solidFill>
                <a:latin typeface="Consolas" charset="0"/>
                <a:ea typeface="Consolas" charset="0"/>
                <a:cs typeface="Consolas" charset="0"/>
              </a:rPr>
              <a:t> </a:t>
            </a:r>
            <a:r>
              <a:rPr lang="en-US" sz="900" dirty="0" err="1" smtClean="0">
                <a:solidFill>
                  <a:srgbClr val="333388"/>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util</a:t>
            </a:r>
            <a:r>
              <a:rPr lang="en-US" sz="900" dirty="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require</a:t>
            </a:r>
            <a:r>
              <a:rPr lang="en-US" sz="900" dirty="0">
                <a:solidFill>
                  <a:srgbClr val="333333"/>
                </a:solidFill>
                <a:latin typeface="Consolas" charset="0"/>
                <a:ea typeface="Consolas" charset="0"/>
                <a:cs typeface="Consolas" charset="0"/>
              </a:rPr>
              <a:t>(</a:t>
            </a:r>
            <a:r>
              <a:rPr lang="en-US" sz="900" dirty="0">
                <a:solidFill>
                  <a:srgbClr val="E54305"/>
                </a:solidFill>
                <a:latin typeface="Consolas" charset="0"/>
                <a:ea typeface="Consolas" charset="0"/>
                <a:cs typeface="Consolas" charset="0"/>
              </a:rPr>
              <a:t>'</a:t>
            </a:r>
            <a:r>
              <a:rPr lang="en-US" sz="900" dirty="0" err="1">
                <a:solidFill>
                  <a:srgbClr val="E54305"/>
                </a:solidFill>
                <a:latin typeface="Consolas" charset="0"/>
                <a:ea typeface="Consolas" charset="0"/>
                <a:cs typeface="Consolas" charset="0"/>
              </a:rPr>
              <a:t>util</a:t>
            </a:r>
            <a:r>
              <a:rPr lang="en-US" sz="900" dirty="0">
                <a:solidFill>
                  <a:srgbClr val="E54305"/>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endParaRPr lang="en-US" sz="900" dirty="0">
              <a:solidFill>
                <a:srgbClr val="333388"/>
              </a:solidFill>
              <a:latin typeface="Consolas" charset="0"/>
              <a:ea typeface="Consolas" charset="0"/>
              <a:cs typeface="Consolas" charset="0"/>
            </a:endParaRPr>
          </a:p>
          <a:p>
            <a:pPr fontAlgn="t"/>
            <a:r>
              <a:rPr lang="en-US" sz="900" dirty="0" smtClean="0">
                <a:solidFill>
                  <a:srgbClr val="333388"/>
                </a:solidFill>
                <a:latin typeface="Consolas" charset="0"/>
                <a:ea typeface="Consolas" charset="0"/>
                <a:cs typeface="Consolas" charset="0"/>
              </a:rPr>
              <a:t> function</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88"/>
                </a:solidFill>
                <a:latin typeface="Consolas" charset="0"/>
                <a:ea typeface="Consolas" charset="0"/>
                <a:cs typeface="Consolas" charset="0"/>
              </a:rPr>
              <a:t> </a:t>
            </a:r>
            <a:r>
              <a:rPr lang="en-US" sz="900" dirty="0" smtClean="0">
                <a:solidFill>
                  <a:srgbClr val="333388"/>
                </a:solidFill>
                <a:latin typeface="Consolas" charset="0"/>
                <a:ea typeface="Consolas" charset="0"/>
                <a:cs typeface="Consolas" charset="0"/>
              </a:rPr>
              <a:t> if</a:t>
            </a:r>
            <a:r>
              <a:rPr lang="en-US" sz="900" dirty="0" smtClean="0">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r>
              <a:rPr lang="en-US" sz="900" dirty="0">
                <a:solidFill>
                  <a:srgbClr val="333388"/>
                </a:solidFill>
                <a:latin typeface="Consolas" charset="0"/>
                <a:ea typeface="Consolas" charset="0"/>
                <a:cs typeface="Consolas" charset="0"/>
              </a:rPr>
              <a:t>this</a:t>
            </a:r>
            <a:r>
              <a:rPr lang="en-US" sz="900" dirty="0">
                <a:latin typeface="Consolas" charset="0"/>
                <a:ea typeface="Consolas" charset="0"/>
                <a:cs typeface="Consolas" charset="0"/>
              </a:rPr>
              <a:t> </a:t>
            </a:r>
            <a:r>
              <a:rPr lang="en-US" sz="900" dirty="0" err="1">
                <a:solidFill>
                  <a:srgbClr val="333388"/>
                </a:solidFill>
                <a:latin typeface="Consolas" charset="0"/>
                <a:ea typeface="Consolas" charset="0"/>
                <a:cs typeface="Consolas" charset="0"/>
              </a:rPr>
              <a:t>instanceof</a:t>
            </a:r>
            <a:r>
              <a:rPr lang="en-US" sz="900" dirty="0">
                <a:latin typeface="Consolas" charset="0"/>
                <a:ea typeface="Consolas" charset="0"/>
                <a:cs typeface="Consolas" charset="0"/>
              </a:rPr>
              <a:t> </a:t>
            </a:r>
            <a:r>
              <a:rPr lang="en-US" sz="900" dirty="0" err="1" smtClean="0">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solidFill>
                  <a:srgbClr val="333388"/>
                </a:solidFill>
                <a:latin typeface="Consolas" charset="0"/>
                <a:ea typeface="Consolas" charset="0"/>
                <a:cs typeface="Consolas" charset="0"/>
              </a:rPr>
              <a:t> </a:t>
            </a:r>
            <a:r>
              <a:rPr lang="en-US" sz="900" dirty="0" smtClean="0">
                <a:solidFill>
                  <a:srgbClr val="333388"/>
                </a:solidFill>
                <a:latin typeface="Consolas" charset="0"/>
                <a:ea typeface="Consolas" charset="0"/>
                <a:cs typeface="Consolas" charset="0"/>
              </a:rPr>
              <a:t>   return</a:t>
            </a:r>
            <a:r>
              <a:rPr lang="en-US" sz="900" dirty="0" smtClean="0">
                <a:latin typeface="Consolas" charset="0"/>
                <a:ea typeface="Consolas" charset="0"/>
                <a:cs typeface="Consolas" charset="0"/>
              </a:rPr>
              <a:t> </a:t>
            </a:r>
            <a:r>
              <a:rPr lang="en-US" sz="900" dirty="0">
                <a:solidFill>
                  <a:srgbClr val="333388"/>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smtClean="0">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Writable</a:t>
            </a:r>
            <a:r>
              <a:rPr lang="en-US" sz="900" dirty="0" err="1"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call</a:t>
            </a:r>
            <a:r>
              <a:rPr lang="en-US" sz="900" dirty="0" smtClean="0">
                <a:solidFill>
                  <a:srgbClr val="333333"/>
                </a:solidFill>
                <a:latin typeface="Consolas" charset="0"/>
                <a:ea typeface="Consolas" charset="0"/>
                <a:cs typeface="Consolas" charset="0"/>
              </a:rPr>
              <a:t>(</a:t>
            </a:r>
            <a:r>
              <a:rPr lang="en-US" sz="900" dirty="0" smtClean="0">
                <a:solidFill>
                  <a:srgbClr val="333388"/>
                </a:solidFill>
                <a:latin typeface="Consolas" charset="0"/>
                <a:ea typeface="Consolas" charset="0"/>
                <a:cs typeface="Consolas" charset="0"/>
              </a:rPr>
              <a:t>this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options</a:t>
            </a:r>
            <a:r>
              <a:rPr lang="en-US" sz="900" dirty="0">
                <a:solidFill>
                  <a:srgbClr val="333333"/>
                </a:solidFill>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a:t>
            </a:r>
          </a:p>
          <a:p>
            <a:pPr fontAlgn="t"/>
            <a:r>
              <a:rPr lang="en-US" sz="900" dirty="0">
                <a:latin typeface="Consolas" charset="0"/>
                <a:ea typeface="Consolas" charset="0"/>
                <a:cs typeface="Consolas" charset="0"/>
              </a:rPr>
              <a:t> </a:t>
            </a:r>
            <a:r>
              <a:rPr lang="en-US" sz="900" dirty="0" err="1" smtClean="0">
                <a:latin typeface="Consolas" charset="0"/>
                <a:ea typeface="Consolas" charset="0"/>
                <a:cs typeface="Consolas" charset="0"/>
              </a:rPr>
              <a:t>util</a:t>
            </a:r>
            <a:r>
              <a:rPr lang="en-US" sz="900" dirty="0" err="1"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inherits</a:t>
            </a:r>
            <a:r>
              <a:rPr lang="en-US" sz="900" dirty="0" smtClean="0">
                <a:solidFill>
                  <a:srgbClr val="333333"/>
                </a:solidFill>
                <a:latin typeface="Consolas" charset="0"/>
                <a:ea typeface="Consolas" charset="0"/>
                <a:cs typeface="Consolas" charset="0"/>
              </a:rPr>
              <a:t>(</a:t>
            </a:r>
            <a:r>
              <a:rPr lang="en-US" sz="900" dirty="0" err="1" smtClean="0">
                <a:latin typeface="Consolas" charset="0"/>
                <a:ea typeface="Consolas" charset="0"/>
                <a:cs typeface="Consolas" charset="0"/>
              </a:rPr>
              <a:t>MyWritable</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 Writable</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MyWritable.prototype._write</a:t>
            </a:r>
            <a:r>
              <a:rPr lang="en-US" sz="900" dirty="0" smtClean="0">
                <a:latin typeface="Consolas" charset="0"/>
                <a:ea typeface="Consolas" charset="0"/>
                <a:cs typeface="Consolas" charset="0"/>
              </a:rPr>
              <a:t> = function (chunk, encoding, </a:t>
            </a:r>
            <a:r>
              <a:rPr lang="en-US" sz="900" dirty="0" err="1" smtClean="0">
                <a:latin typeface="Consolas" charset="0"/>
                <a:ea typeface="Consolas" charset="0"/>
                <a:cs typeface="Consolas" charset="0"/>
              </a:rPr>
              <a:t>cb</a:t>
            </a:r>
            <a:r>
              <a:rPr lang="en-US" sz="900" dirty="0" smtClean="0">
                <a:latin typeface="Consolas" charset="0"/>
                <a:ea typeface="Consolas" charset="0"/>
                <a:cs typeface="Consolas" charset="0"/>
              </a:rPr>
              <a:t>) {</a:t>
            </a:r>
            <a:r>
              <a:rPr lang="en-US" sz="900" dirty="0">
                <a:solidFill>
                  <a:srgbClr val="666666"/>
                </a:solidFill>
                <a:latin typeface="Consolas" charset="0"/>
                <a:ea typeface="Consolas" charset="0"/>
                <a:cs typeface="Consolas" charset="0"/>
              </a:rPr>
              <a:t>...</a:t>
            </a:r>
            <a:r>
              <a:rPr lang="en-US" sz="900" dirty="0" smtClean="0">
                <a:latin typeface="Consolas" charset="0"/>
                <a:ea typeface="Consolas" charset="0"/>
                <a:cs typeface="Consolas" charset="0"/>
              </a:rPr>
              <a:t>}</a:t>
            </a:r>
            <a:endParaRPr lang="en-US" sz="900" dirty="0" smtClean="0">
              <a:solidFill>
                <a:srgbClr val="333333"/>
              </a:solidFill>
              <a:latin typeface="Consolas" charset="0"/>
              <a:ea typeface="Consolas" charset="0"/>
              <a:cs typeface="Consolas" charset="0"/>
            </a:endParaRPr>
          </a:p>
          <a:p>
            <a:pPr fontAlgn="t"/>
            <a:endParaRPr lang="en-US" sz="900" dirty="0">
              <a:solidFill>
                <a:srgbClr val="333333"/>
              </a:solidFill>
              <a:latin typeface="Consolas" charset="0"/>
              <a:ea typeface="Consolas" charset="0"/>
              <a:cs typeface="Consolas" charset="0"/>
            </a:endParaRPr>
          </a:p>
        </p:txBody>
      </p:sp>
      <p:sp>
        <p:nvSpPr>
          <p:cNvPr id="23" name="Right Arrow 22"/>
          <p:cNvSpPr/>
          <p:nvPr/>
        </p:nvSpPr>
        <p:spPr bwMode="auto">
          <a:xfrm>
            <a:off x="4384108" y="3539813"/>
            <a:ext cx="314794" cy="112426"/>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b="1" dirty="0" smtClean="0">
              <a:solidFill>
                <a:schemeClr val="bg1"/>
              </a:solidFill>
              <a:latin typeface="+mn-lt"/>
            </a:endParaRPr>
          </a:p>
        </p:txBody>
      </p:sp>
      <p:sp>
        <p:nvSpPr>
          <p:cNvPr id="24" name="Right Arrow 23"/>
          <p:cNvSpPr/>
          <p:nvPr/>
        </p:nvSpPr>
        <p:spPr bwMode="auto">
          <a:xfrm rot="16200000" flipH="1">
            <a:off x="6432038" y="2792997"/>
            <a:ext cx="375030" cy="99789"/>
          </a:xfrm>
          <a:prstGeom prst="rightArrow">
            <a:avLst/>
          </a:prstGeom>
          <a:ln>
            <a:headEnd/>
            <a:tailEnd/>
          </a:ln>
        </p:spPr>
        <p:style>
          <a:lnRef idx="2">
            <a:schemeClr val="accent6"/>
          </a:lnRef>
          <a:fillRef idx="1">
            <a:schemeClr val="lt1"/>
          </a:fillRef>
          <a:effectRef idx="0">
            <a:schemeClr val="accent6"/>
          </a:effectRef>
          <a:fontRef idx="minor">
            <a:schemeClr val="dk1"/>
          </a:fontRef>
        </p:style>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493735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7" grpId="0"/>
      <p:bldP spid="18" grpId="0"/>
      <p:bldP spid="19" grpId="0" animBg="1"/>
      <p:bldP spid="23"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Methods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19</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kern="0" dirty="0"/>
              <a:t>write</a:t>
            </a:r>
            <a:r>
              <a:rPr lang="en-US" sz="1400" kern="0" dirty="0"/>
              <a:t>: </a:t>
            </a:r>
            <a:r>
              <a:rPr lang="en-US" sz="1400" dirty="0"/>
              <a:t>writes some data to the stream, and calls the supplied callback once the data has been fully handled.</a:t>
            </a:r>
            <a:endParaRPr lang="bg-BG" sz="1400" dirty="0"/>
          </a:p>
          <a:p>
            <a:r>
              <a:rPr lang="en-US" sz="1400" b="1" kern="0" dirty="0" err="1"/>
              <a:t>writev</a:t>
            </a:r>
            <a:r>
              <a:rPr lang="en-US" sz="1400" kern="0" dirty="0"/>
              <a:t>: </a:t>
            </a:r>
            <a:r>
              <a:rPr lang="en-US" sz="1400" dirty="0"/>
              <a:t>will be called with all chunks of data currently buffered in the write queue</a:t>
            </a:r>
            <a:r>
              <a:rPr lang="en-US" sz="1400" dirty="0" smtClean="0"/>
              <a:t>. </a:t>
            </a:r>
            <a:r>
              <a:rPr lang="en-US" sz="1400" dirty="0"/>
              <a:t>may be implemented in addition to </a:t>
            </a:r>
            <a:r>
              <a:rPr lang="en-US" sz="1400" dirty="0" err="1"/>
              <a:t>writable._write</a:t>
            </a:r>
            <a:r>
              <a:rPr lang="en-US" sz="1400" dirty="0" smtClean="0"/>
              <a:t>().</a:t>
            </a:r>
            <a:endParaRPr lang="en-US" sz="1400" b="1" dirty="0" smtClean="0"/>
          </a:p>
          <a:p>
            <a:r>
              <a:rPr lang="en-US" sz="1400" b="1" dirty="0" smtClean="0"/>
              <a:t>cork</a:t>
            </a:r>
            <a:r>
              <a:rPr lang="en-US" sz="1400" dirty="0" smtClean="0"/>
              <a:t>: </a:t>
            </a:r>
            <a:r>
              <a:rPr lang="en-US" sz="1400" dirty="0"/>
              <a:t>forces all written data to be buffered in memory</a:t>
            </a:r>
            <a:r>
              <a:rPr lang="en-US" sz="1400" dirty="0" smtClean="0"/>
              <a:t>.</a:t>
            </a:r>
            <a:endParaRPr lang="en-US" sz="1400" dirty="0"/>
          </a:p>
          <a:p>
            <a:r>
              <a:rPr lang="en-US" sz="1400" b="1" kern="0" dirty="0"/>
              <a:t>uncork</a:t>
            </a:r>
            <a:r>
              <a:rPr lang="en-US" sz="1400" kern="0" dirty="0"/>
              <a:t>: </a:t>
            </a:r>
            <a:r>
              <a:rPr lang="en-US" sz="1400" dirty="0"/>
              <a:t> flushes all data buffered since </a:t>
            </a:r>
            <a:r>
              <a:rPr lang="en-US" sz="1400" dirty="0" err="1"/>
              <a:t>stream.cork</a:t>
            </a:r>
            <a:r>
              <a:rPr lang="en-US" sz="1400" dirty="0"/>
              <a:t>() was called. </a:t>
            </a:r>
            <a:endParaRPr lang="en-US" sz="1400" dirty="0" smtClean="0"/>
          </a:p>
          <a:p>
            <a:r>
              <a:rPr lang="en-US" sz="1400" b="1" dirty="0" smtClean="0"/>
              <a:t>end</a:t>
            </a:r>
            <a:r>
              <a:rPr lang="en-US" sz="1400" dirty="0" smtClean="0"/>
              <a:t>: </a:t>
            </a:r>
            <a:r>
              <a:rPr lang="en-US" sz="1400" dirty="0"/>
              <a:t>signals that no more data will be written</a:t>
            </a:r>
            <a:r>
              <a:rPr lang="en-US" sz="1400" dirty="0" smtClean="0"/>
              <a:t>.</a:t>
            </a:r>
          </a:p>
          <a:p>
            <a:r>
              <a:rPr lang="en-US" sz="1400" b="1" kern="0" dirty="0" err="1" smtClean="0"/>
              <a:t>setDefaultEncoding</a:t>
            </a:r>
            <a:r>
              <a:rPr lang="en-US" sz="1400" kern="0" dirty="0" smtClean="0"/>
              <a:t>: </a:t>
            </a:r>
            <a:r>
              <a:rPr lang="en-US" sz="1400" dirty="0" smtClean="0"/>
              <a:t>the </a:t>
            </a:r>
            <a:r>
              <a:rPr lang="en-US" sz="1400" dirty="0"/>
              <a:t>new default encoding</a:t>
            </a:r>
            <a:r>
              <a:rPr lang="en-US" sz="1400" dirty="0" smtClean="0"/>
              <a:t>.</a:t>
            </a:r>
            <a:r>
              <a:rPr lang="en-US" sz="1400" dirty="0"/>
              <a:t> </a:t>
            </a:r>
            <a:endParaRPr lang="bg-BG" sz="1400" dirty="0" smtClean="0"/>
          </a:p>
          <a:p>
            <a:endParaRPr lang="en-US" sz="1400" kern="0" dirty="0"/>
          </a:p>
        </p:txBody>
      </p:sp>
    </p:spTree>
    <p:extLst>
      <p:ext uri="{BB962C8B-B14F-4D97-AF65-F5344CB8AC3E}">
        <p14:creationId xmlns:p14="http://schemas.microsoft.com/office/powerpoint/2010/main" val="300424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30" presetClass="emph" presetSubtype="0" fill="hold" nodeType="withEffect">
                                  <p:stCondLst>
                                    <p:cond delay="0"/>
                                  </p:stCondLst>
                                  <p:childTnLst>
                                    <p:animClr clrSpc="hsl" dir="cw">
                                      <p:cBhvr override="childStyle">
                                        <p:cTn id="10" dur="10" fill="hold"/>
                                        <p:tgtEl>
                                          <p:spTgt spid="17">
                                            <p:txEl>
                                              <p:pRg st="0" end="0"/>
                                            </p:txEl>
                                          </p:spTgt>
                                        </p:tgtEl>
                                        <p:attrNameLst>
                                          <p:attrName>style.color</p:attrName>
                                        </p:attrNameLst>
                                      </p:cBhvr>
                                      <p:by>
                                        <p:hsl h="0" s="12549" l="25098"/>
                                      </p:by>
                                    </p:animClr>
                                    <p:animClr clrSpc="hsl" dir="cw">
                                      <p:cBhvr>
                                        <p:cTn id="11" dur="10" fill="hold"/>
                                        <p:tgtEl>
                                          <p:spTgt spid="17">
                                            <p:txEl>
                                              <p:pRg st="0" end="0"/>
                                            </p:txEl>
                                          </p:spTgt>
                                        </p:tgtEl>
                                        <p:attrNameLst>
                                          <p:attrName>fillcolor</p:attrName>
                                        </p:attrNameLst>
                                      </p:cBhvr>
                                      <p:by>
                                        <p:hsl h="0" s="12549" l="25098"/>
                                      </p:by>
                                    </p:animClr>
                                    <p:animClr clrSpc="hsl" dir="cw">
                                      <p:cBhvr>
                                        <p:cTn id="12" dur="10" fill="hold"/>
                                        <p:tgtEl>
                                          <p:spTgt spid="17">
                                            <p:txEl>
                                              <p:pRg st="0" end="0"/>
                                            </p:txEl>
                                          </p:spTgt>
                                        </p:tgtEl>
                                        <p:attrNameLst>
                                          <p:attrName>stroke.color</p:attrName>
                                        </p:attrNameLst>
                                      </p:cBhvr>
                                      <p:by>
                                        <p:hsl h="0" s="12549" l="25098"/>
                                      </p:by>
                                    </p:animClr>
                                    <p:set>
                                      <p:cBhvr>
                                        <p:cTn id="13" dur="10" fill="hold"/>
                                        <p:tgtEl>
                                          <p:spTgt spid="17">
                                            <p:txEl>
                                              <p:pRg st="0" end="0"/>
                                            </p:txEl>
                                          </p:spTgt>
                                        </p:tgtEl>
                                        <p:attrNameLst>
                                          <p:attrName>fill.type</p:attrName>
                                        </p:attrNameLst>
                                      </p:cBhvr>
                                      <p:to>
                                        <p:strVal val="solid"/>
                                      </p:to>
                                    </p:set>
                                  </p:childTnLst>
                                </p:cTn>
                              </p:par>
                              <p:par>
                                <p:cTn id="14" presetID="30" presetClass="emph" presetSubtype="0" fill="hold" nodeType="withEffect">
                                  <p:stCondLst>
                                    <p:cond delay="0"/>
                                  </p:stCondLst>
                                  <p:childTnLst>
                                    <p:animClr clrSpc="hsl" dir="cw">
                                      <p:cBhvr override="childStyle">
                                        <p:cTn id="15" dur="500" fill="hold"/>
                                        <p:tgtEl>
                                          <p:spTgt spid="17">
                                            <p:txEl>
                                              <p:pRg st="1" end="1"/>
                                            </p:txEl>
                                          </p:spTgt>
                                        </p:tgtEl>
                                        <p:attrNameLst>
                                          <p:attrName>style.color</p:attrName>
                                        </p:attrNameLst>
                                      </p:cBhvr>
                                      <p:by>
                                        <p:hsl h="0" s="12549" l="25098"/>
                                      </p:by>
                                    </p:animClr>
                                    <p:animClr clrSpc="hsl" dir="cw">
                                      <p:cBhvr>
                                        <p:cTn id="16" dur="500" fill="hold"/>
                                        <p:tgtEl>
                                          <p:spTgt spid="17">
                                            <p:txEl>
                                              <p:pRg st="1" end="1"/>
                                            </p:txEl>
                                          </p:spTgt>
                                        </p:tgtEl>
                                        <p:attrNameLst>
                                          <p:attrName>fillcolor</p:attrName>
                                        </p:attrNameLst>
                                      </p:cBhvr>
                                      <p:by>
                                        <p:hsl h="0" s="12549" l="25098"/>
                                      </p:by>
                                    </p:animClr>
                                    <p:animClr clrSpc="hsl" dir="cw">
                                      <p:cBhvr>
                                        <p:cTn id="17" dur="500" fill="hold"/>
                                        <p:tgtEl>
                                          <p:spTgt spid="17">
                                            <p:txEl>
                                              <p:pRg st="1" end="1"/>
                                            </p:txEl>
                                          </p:spTgt>
                                        </p:tgtEl>
                                        <p:attrNameLst>
                                          <p:attrName>stroke.color</p:attrName>
                                        </p:attrNameLst>
                                      </p:cBhvr>
                                      <p:by>
                                        <p:hsl h="0" s="12549" l="25098"/>
                                      </p:by>
                                    </p:animClr>
                                    <p:set>
                                      <p:cBhvr>
                                        <p:cTn id="18" dur="500" fill="hold"/>
                                        <p:tgtEl>
                                          <p:spTgt spid="17">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30" presetClass="emph" presetSubtype="0" fill="hold" nodeType="withEffect">
                                  <p:stCondLst>
                                    <p:cond delay="0"/>
                                  </p:stCondLst>
                                  <p:childTnLst>
                                    <p:animClr clrSpc="hsl" dir="cw">
                                      <p:cBhvr override="childStyle">
                                        <p:cTn id="24" dur="10" fill="hold"/>
                                        <p:tgtEl>
                                          <p:spTgt spid="17">
                                            <p:txEl>
                                              <p:pRg st="2" end="2"/>
                                            </p:txEl>
                                          </p:spTgt>
                                        </p:tgtEl>
                                        <p:attrNameLst>
                                          <p:attrName>style.color</p:attrName>
                                        </p:attrNameLst>
                                      </p:cBhvr>
                                      <p:by>
                                        <p:hsl h="0" s="12549" l="25098"/>
                                      </p:by>
                                    </p:animClr>
                                    <p:animClr clrSpc="hsl" dir="cw">
                                      <p:cBhvr>
                                        <p:cTn id="25" dur="10" fill="hold"/>
                                        <p:tgtEl>
                                          <p:spTgt spid="17">
                                            <p:txEl>
                                              <p:pRg st="2" end="2"/>
                                            </p:txEl>
                                          </p:spTgt>
                                        </p:tgtEl>
                                        <p:attrNameLst>
                                          <p:attrName>fillcolor</p:attrName>
                                        </p:attrNameLst>
                                      </p:cBhvr>
                                      <p:by>
                                        <p:hsl h="0" s="12549" l="25098"/>
                                      </p:by>
                                    </p:animClr>
                                    <p:animClr clrSpc="hsl" dir="cw">
                                      <p:cBhvr>
                                        <p:cTn id="26" dur="10" fill="hold"/>
                                        <p:tgtEl>
                                          <p:spTgt spid="17">
                                            <p:txEl>
                                              <p:pRg st="2" end="2"/>
                                            </p:txEl>
                                          </p:spTgt>
                                        </p:tgtEl>
                                        <p:attrNameLst>
                                          <p:attrName>stroke.color</p:attrName>
                                        </p:attrNameLst>
                                      </p:cBhvr>
                                      <p:by>
                                        <p:hsl h="0" s="12549" l="25098"/>
                                      </p:by>
                                    </p:animClr>
                                    <p:set>
                                      <p:cBhvr>
                                        <p:cTn id="27" dur="10" fill="hold"/>
                                        <p:tgtEl>
                                          <p:spTgt spid="17">
                                            <p:txEl>
                                              <p:pRg st="2" end="2"/>
                                            </p:txEl>
                                          </p:spTgt>
                                        </p:tgtEl>
                                        <p:attrNameLst>
                                          <p:attrName>fill.type</p:attrName>
                                        </p:attrNameLst>
                                      </p:cBhvr>
                                      <p:to>
                                        <p:strVal val="solid"/>
                                      </p:to>
                                    </p:set>
                                  </p:childTnLst>
                                </p:cTn>
                              </p:par>
                              <p:par>
                                <p:cTn id="28" presetID="30" presetClass="emph" presetSubtype="0" fill="hold" nodeType="withEffect">
                                  <p:stCondLst>
                                    <p:cond delay="0"/>
                                  </p:stCondLst>
                                  <p:childTnLst>
                                    <p:animClr clrSpc="hsl" dir="cw">
                                      <p:cBhvr override="childStyle">
                                        <p:cTn id="29" dur="500" fill="hold"/>
                                        <p:tgtEl>
                                          <p:spTgt spid="17">
                                            <p:txEl>
                                              <p:pRg st="3" end="3"/>
                                            </p:txEl>
                                          </p:spTgt>
                                        </p:tgtEl>
                                        <p:attrNameLst>
                                          <p:attrName>style.color</p:attrName>
                                        </p:attrNameLst>
                                      </p:cBhvr>
                                      <p:by>
                                        <p:hsl h="0" s="12549" l="25098"/>
                                      </p:by>
                                    </p:animClr>
                                    <p:animClr clrSpc="hsl" dir="cw">
                                      <p:cBhvr>
                                        <p:cTn id="30" dur="500" fill="hold"/>
                                        <p:tgtEl>
                                          <p:spTgt spid="17">
                                            <p:txEl>
                                              <p:pRg st="3" end="3"/>
                                            </p:txEl>
                                          </p:spTgt>
                                        </p:tgtEl>
                                        <p:attrNameLst>
                                          <p:attrName>fillcolor</p:attrName>
                                        </p:attrNameLst>
                                      </p:cBhvr>
                                      <p:by>
                                        <p:hsl h="0" s="12549" l="25098"/>
                                      </p:by>
                                    </p:animClr>
                                    <p:animClr clrSpc="hsl" dir="cw">
                                      <p:cBhvr>
                                        <p:cTn id="31" dur="500" fill="hold"/>
                                        <p:tgtEl>
                                          <p:spTgt spid="17">
                                            <p:txEl>
                                              <p:pRg st="3" end="3"/>
                                            </p:txEl>
                                          </p:spTgt>
                                        </p:tgtEl>
                                        <p:attrNameLst>
                                          <p:attrName>stroke.color</p:attrName>
                                        </p:attrNameLst>
                                      </p:cBhvr>
                                      <p:by>
                                        <p:hsl h="0" s="12549" l="25098"/>
                                      </p:by>
                                    </p:animClr>
                                    <p:set>
                                      <p:cBhvr>
                                        <p:cTn id="32" dur="500" fill="hold"/>
                                        <p:tgtEl>
                                          <p:spTgt spid="17">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childTnLst>
                                </p:cTn>
                              </p:par>
                              <p:par>
                                <p:cTn id="37" presetID="30" presetClass="emph" presetSubtype="0" fill="hold" nodeType="withEffect">
                                  <p:stCondLst>
                                    <p:cond delay="0"/>
                                  </p:stCondLst>
                                  <p:childTnLst>
                                    <p:animClr clrSpc="hsl" dir="cw">
                                      <p:cBhvr override="childStyle">
                                        <p:cTn id="38" dur="10" fill="hold"/>
                                        <p:tgtEl>
                                          <p:spTgt spid="17">
                                            <p:txEl>
                                              <p:pRg st="4" end="4"/>
                                            </p:txEl>
                                          </p:spTgt>
                                        </p:tgtEl>
                                        <p:attrNameLst>
                                          <p:attrName>style.color</p:attrName>
                                        </p:attrNameLst>
                                      </p:cBhvr>
                                      <p:by>
                                        <p:hsl h="0" s="12549" l="25098"/>
                                      </p:by>
                                    </p:animClr>
                                    <p:animClr clrSpc="hsl" dir="cw">
                                      <p:cBhvr>
                                        <p:cTn id="39" dur="10" fill="hold"/>
                                        <p:tgtEl>
                                          <p:spTgt spid="17">
                                            <p:txEl>
                                              <p:pRg st="4" end="4"/>
                                            </p:txEl>
                                          </p:spTgt>
                                        </p:tgtEl>
                                        <p:attrNameLst>
                                          <p:attrName>fillcolor</p:attrName>
                                        </p:attrNameLst>
                                      </p:cBhvr>
                                      <p:by>
                                        <p:hsl h="0" s="12549" l="25098"/>
                                      </p:by>
                                    </p:animClr>
                                    <p:animClr clrSpc="hsl" dir="cw">
                                      <p:cBhvr>
                                        <p:cTn id="40" dur="10" fill="hold"/>
                                        <p:tgtEl>
                                          <p:spTgt spid="17">
                                            <p:txEl>
                                              <p:pRg st="4" end="4"/>
                                            </p:txEl>
                                          </p:spTgt>
                                        </p:tgtEl>
                                        <p:attrNameLst>
                                          <p:attrName>stroke.color</p:attrName>
                                        </p:attrNameLst>
                                      </p:cBhvr>
                                      <p:by>
                                        <p:hsl h="0" s="12549" l="25098"/>
                                      </p:by>
                                    </p:animClr>
                                    <p:set>
                                      <p:cBhvr>
                                        <p:cTn id="41" dur="10" fill="hold"/>
                                        <p:tgtEl>
                                          <p:spTgt spid="1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Technical implementation</a:t>
            </a:r>
            <a:endParaRPr lang="en-US" dirty="0"/>
          </a:p>
        </p:txBody>
      </p:sp>
      <p:sp>
        <p:nvSpPr>
          <p:cNvPr id="499718" name="Rectangle 6"/>
          <p:cNvSpPr>
            <a:spLocks noGrp="1" noChangeArrowheads="1"/>
          </p:cNvSpPr>
          <p:nvPr>
            <p:ph type="title"/>
          </p:nvPr>
        </p:nvSpPr>
        <p:spPr/>
        <p:txBody>
          <a:bodyPr/>
          <a:lstStyle/>
          <a:p>
            <a:r>
              <a:rPr lang="en-US" dirty="0" smtClean="0"/>
              <a:t>STREAMS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a:t>
            </a:fld>
            <a:endParaRPr lang="en-US" dirty="0"/>
          </a:p>
        </p:txBody>
      </p:sp>
      <p:sp>
        <p:nvSpPr>
          <p:cNvPr id="12" name="Rectangle 7"/>
          <p:cNvSpPr txBox="1">
            <a:spLocks noChangeArrowheads="1"/>
          </p:cNvSpPr>
          <p:nvPr/>
        </p:nvSpPr>
        <p:spPr bwMode="auto">
          <a:xfrm>
            <a:off x="444500" y="1498932"/>
            <a:ext cx="77851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600" dirty="0"/>
              <a:t>Streams are another basic construct in node.js that encourages asynchronous coding.</a:t>
            </a:r>
            <a:endParaRPr lang="en-US" sz="1600" kern="0" dirty="0" smtClean="0"/>
          </a:p>
          <a:p>
            <a:r>
              <a:rPr lang="en-US" sz="1600" kern="0" dirty="0" smtClean="0"/>
              <a:t>Streams </a:t>
            </a:r>
            <a:r>
              <a:rPr lang="en-US" sz="1600" kern="0" dirty="0"/>
              <a:t>are </a:t>
            </a:r>
            <a:r>
              <a:rPr lang="en-US" sz="1600" kern="0" dirty="0" err="1"/>
              <a:t>unix</a:t>
            </a:r>
            <a:r>
              <a:rPr lang="en-US" sz="1600" kern="0" dirty="0"/>
              <a:t> pipes that let you easily read data from a source and pipe it to a destination. Simply put, a stream is nothing but an </a:t>
            </a:r>
            <a:r>
              <a:rPr lang="en-US" sz="1600" kern="0" dirty="0" err="1"/>
              <a:t>EventEmitter</a:t>
            </a:r>
            <a:r>
              <a:rPr lang="en-US" sz="1600" kern="0" dirty="0"/>
              <a:t> and implements some specials methods</a:t>
            </a:r>
            <a:r>
              <a:rPr lang="en-US" sz="1600" kern="0" dirty="0" smtClean="0"/>
              <a:t>.</a:t>
            </a:r>
            <a:endParaRPr lang="en-US" sz="1200" kern="0" dirty="0">
              <a:solidFill>
                <a:schemeClr val="accent1"/>
              </a:solidFill>
            </a:endParaRPr>
          </a:p>
          <a:p>
            <a:r>
              <a:rPr lang="en-US" sz="1600" kern="0" dirty="0" smtClean="0"/>
              <a:t>Streaming </a:t>
            </a:r>
            <a:r>
              <a:rPr lang="en-US" sz="1600" kern="0" dirty="0"/>
              <a:t>file is simply a stream of data partitioned into slices, where </a:t>
            </a:r>
            <a:r>
              <a:rPr lang="en-US" sz="1600" kern="0" dirty="0" smtClean="0"/>
              <a:t>each slice </a:t>
            </a:r>
            <a:r>
              <a:rPr lang="en-US" sz="1600" kern="0" dirty="0"/>
              <a:t>can be viewed independently irrespective of the availability of </a:t>
            </a:r>
            <a:r>
              <a:rPr lang="en-US" sz="1600" kern="0" dirty="0" smtClean="0"/>
              <a:t>others.</a:t>
            </a:r>
          </a:p>
          <a:p>
            <a:r>
              <a:rPr lang="en-US" sz="1600" dirty="0"/>
              <a:t>Streams are basically designed for handling large files. Instead of buffering the whole source into memory, files are sliced into chunks of data before being processed</a:t>
            </a:r>
            <a:r>
              <a:rPr lang="en-US" sz="1600" dirty="0" smtClean="0"/>
              <a:t>.</a:t>
            </a:r>
          </a:p>
          <a:p>
            <a:r>
              <a:rPr lang="en-US" sz="1600" kern="0" dirty="0" smtClean="0"/>
              <a:t>Use streams to pipe any given input via multiple steps to an output. Steps in between can be exchanged on demand.</a:t>
            </a:r>
          </a:p>
        </p:txBody>
      </p:sp>
      <p:sp>
        <p:nvSpPr>
          <p:cNvPr id="5" name="Content Placeholder 4"/>
          <p:cNvSpPr>
            <a:spLocks noGrp="1"/>
          </p:cNvSpPr>
          <p:nvPr>
            <p:ph idx="1"/>
          </p:nvPr>
        </p:nvSpPr>
        <p:spPr>
          <a:xfrm>
            <a:off x="-1161143" y="2329542"/>
            <a:ext cx="1096976" cy="80353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 </a:t>
            </a:r>
          </a:p>
        </p:txBody>
      </p:sp>
    </p:spTree>
    <p:extLst>
      <p:ext uri="{BB962C8B-B14F-4D97-AF65-F5344CB8AC3E}">
        <p14:creationId xmlns:p14="http://schemas.microsoft.com/office/powerpoint/2010/main" val="4123119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Events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20</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kern="0" dirty="0" smtClean="0"/>
              <a:t>pipe</a:t>
            </a:r>
            <a:r>
              <a:rPr lang="en-US" sz="1400" kern="0" dirty="0"/>
              <a:t>: </a:t>
            </a:r>
            <a:r>
              <a:rPr lang="en-US" sz="1400" dirty="0"/>
              <a:t>is emitted when the </a:t>
            </a:r>
            <a:r>
              <a:rPr lang="en-US" sz="1400" dirty="0" err="1"/>
              <a:t>stream.pipe</a:t>
            </a:r>
            <a:r>
              <a:rPr lang="en-US" sz="1400" dirty="0"/>
              <a:t>() method is called on a Readable stream.</a:t>
            </a:r>
          </a:p>
          <a:p>
            <a:r>
              <a:rPr lang="en-US" sz="1400" b="1" kern="0" dirty="0" err="1"/>
              <a:t>unpipe</a:t>
            </a:r>
            <a:r>
              <a:rPr lang="en-US" sz="1400" kern="0" dirty="0"/>
              <a:t>: </a:t>
            </a:r>
            <a:r>
              <a:rPr lang="en-US" sz="1400" dirty="0"/>
              <a:t>is emitted when the </a:t>
            </a:r>
            <a:r>
              <a:rPr lang="en-US" sz="1400" dirty="0" err="1"/>
              <a:t>stream.unpipe</a:t>
            </a:r>
            <a:r>
              <a:rPr lang="en-US" sz="1400" dirty="0"/>
              <a:t>() method is called on a Readable stream</a:t>
            </a:r>
            <a:r>
              <a:rPr lang="en-US" sz="1400" dirty="0" smtClean="0"/>
              <a:t>.</a:t>
            </a:r>
            <a:endParaRPr lang="en-US" sz="1400" b="1" dirty="0" smtClean="0"/>
          </a:p>
          <a:p>
            <a:r>
              <a:rPr lang="en-US" sz="1400" b="1" dirty="0" smtClean="0"/>
              <a:t>close</a:t>
            </a:r>
            <a:r>
              <a:rPr lang="en-US" sz="1400" dirty="0" smtClean="0"/>
              <a:t>: the stream has </a:t>
            </a:r>
            <a:r>
              <a:rPr lang="en-US" sz="1400" dirty="0"/>
              <a:t>been closed</a:t>
            </a:r>
            <a:r>
              <a:rPr lang="en-US" sz="1400" dirty="0" smtClean="0"/>
              <a:t>.</a:t>
            </a:r>
            <a:endParaRPr lang="en-US" sz="1400" dirty="0"/>
          </a:p>
          <a:p>
            <a:r>
              <a:rPr lang="en-US" sz="1400" b="1" kern="0" dirty="0"/>
              <a:t>finish</a:t>
            </a:r>
            <a:r>
              <a:rPr lang="en-US" sz="1400" kern="0" dirty="0"/>
              <a:t>: </a:t>
            </a:r>
            <a:r>
              <a:rPr lang="en-US" sz="1400" dirty="0"/>
              <a:t>is emitted after the </a:t>
            </a:r>
            <a:r>
              <a:rPr lang="en-US" sz="1400" dirty="0" err="1"/>
              <a:t>stream.end</a:t>
            </a:r>
            <a:r>
              <a:rPr lang="en-US" sz="1400" dirty="0"/>
              <a:t>() method has been called</a:t>
            </a:r>
            <a:r>
              <a:rPr lang="en-US" sz="1400" dirty="0" smtClean="0"/>
              <a:t>.</a:t>
            </a:r>
          </a:p>
          <a:p>
            <a:r>
              <a:rPr lang="en-US" sz="1400" b="1" dirty="0" smtClean="0"/>
              <a:t>drain</a:t>
            </a:r>
            <a:r>
              <a:rPr lang="en-US" sz="1400" dirty="0" smtClean="0"/>
              <a:t>: </a:t>
            </a:r>
            <a:r>
              <a:rPr lang="en-US" sz="1400" dirty="0"/>
              <a:t>If a call to stream.write(chunk) returns false, the 'drain' event will be emitted when it is appropriate to resume writing data to the stream</a:t>
            </a:r>
            <a:r>
              <a:rPr lang="en-US" sz="1400" dirty="0" smtClean="0"/>
              <a:t>.</a:t>
            </a:r>
          </a:p>
          <a:p>
            <a:r>
              <a:rPr lang="en-US" sz="1400" b="1" kern="0" dirty="0" smtClean="0"/>
              <a:t>error</a:t>
            </a:r>
            <a:r>
              <a:rPr lang="en-US" sz="1400" kern="0" dirty="0" smtClean="0"/>
              <a:t>: </a:t>
            </a:r>
            <a:r>
              <a:rPr lang="en-US" sz="1400" dirty="0" smtClean="0"/>
              <a:t>an </a:t>
            </a:r>
            <a:r>
              <a:rPr lang="en-US" sz="1400" dirty="0"/>
              <a:t>error </a:t>
            </a:r>
            <a:r>
              <a:rPr lang="en-US" sz="1400" dirty="0" smtClean="0"/>
              <a:t>occurred.</a:t>
            </a:r>
            <a:endParaRPr lang="en-US" sz="1400" kern="0" dirty="0"/>
          </a:p>
        </p:txBody>
      </p:sp>
    </p:spTree>
    <p:extLst>
      <p:ext uri="{BB962C8B-B14F-4D97-AF65-F5344CB8AC3E}">
        <p14:creationId xmlns:p14="http://schemas.microsoft.com/office/powerpoint/2010/main" val="1970785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3" end="3"/>
                                            </p:txEl>
                                          </p:spTgt>
                                        </p:tgtEl>
                                        <p:attrNameLst>
                                          <p:attrName>style.visibility</p:attrName>
                                        </p:attrNameLst>
                                      </p:cBhvr>
                                      <p:to>
                                        <p:strVal val="visible"/>
                                      </p:to>
                                    </p:set>
                                  </p:childTnLst>
                                </p:cTn>
                              </p:par>
                              <p:par>
                                <p:cTn id="9" presetID="30" presetClass="emph" presetSubtype="0" fill="hold" nodeType="withEffect">
                                  <p:stCondLst>
                                    <p:cond delay="0"/>
                                  </p:stCondLst>
                                  <p:childTnLst>
                                    <p:animClr clrSpc="hsl" dir="cw">
                                      <p:cBhvr override="childStyle">
                                        <p:cTn id="10" dur="10" fill="hold"/>
                                        <p:tgtEl>
                                          <p:spTgt spid="17">
                                            <p:txEl>
                                              <p:pRg st="0" end="0"/>
                                            </p:txEl>
                                          </p:spTgt>
                                        </p:tgtEl>
                                        <p:attrNameLst>
                                          <p:attrName>style.color</p:attrName>
                                        </p:attrNameLst>
                                      </p:cBhvr>
                                      <p:by>
                                        <p:hsl h="0" s="12549" l="25098"/>
                                      </p:by>
                                    </p:animClr>
                                    <p:animClr clrSpc="hsl" dir="cw">
                                      <p:cBhvr>
                                        <p:cTn id="11" dur="10" fill="hold"/>
                                        <p:tgtEl>
                                          <p:spTgt spid="17">
                                            <p:txEl>
                                              <p:pRg st="0" end="0"/>
                                            </p:txEl>
                                          </p:spTgt>
                                        </p:tgtEl>
                                        <p:attrNameLst>
                                          <p:attrName>fillcolor</p:attrName>
                                        </p:attrNameLst>
                                      </p:cBhvr>
                                      <p:by>
                                        <p:hsl h="0" s="12549" l="25098"/>
                                      </p:by>
                                    </p:animClr>
                                    <p:animClr clrSpc="hsl" dir="cw">
                                      <p:cBhvr>
                                        <p:cTn id="12" dur="10" fill="hold"/>
                                        <p:tgtEl>
                                          <p:spTgt spid="17">
                                            <p:txEl>
                                              <p:pRg st="0" end="0"/>
                                            </p:txEl>
                                          </p:spTgt>
                                        </p:tgtEl>
                                        <p:attrNameLst>
                                          <p:attrName>stroke.color</p:attrName>
                                        </p:attrNameLst>
                                      </p:cBhvr>
                                      <p:by>
                                        <p:hsl h="0" s="12549" l="25098"/>
                                      </p:by>
                                    </p:animClr>
                                    <p:set>
                                      <p:cBhvr>
                                        <p:cTn id="13" dur="10" fill="hold"/>
                                        <p:tgtEl>
                                          <p:spTgt spid="17">
                                            <p:txEl>
                                              <p:pRg st="0" end="0"/>
                                            </p:txEl>
                                          </p:spTgt>
                                        </p:tgtEl>
                                        <p:attrNameLst>
                                          <p:attrName>fill.type</p:attrName>
                                        </p:attrNameLst>
                                      </p:cBhvr>
                                      <p:to>
                                        <p:strVal val="solid"/>
                                      </p:to>
                                    </p:set>
                                  </p:childTnLst>
                                </p:cTn>
                              </p:par>
                              <p:par>
                                <p:cTn id="14" presetID="30" presetClass="emph" presetSubtype="0" fill="hold" nodeType="withEffect">
                                  <p:stCondLst>
                                    <p:cond delay="0"/>
                                  </p:stCondLst>
                                  <p:childTnLst>
                                    <p:animClr clrSpc="hsl" dir="cw">
                                      <p:cBhvr override="childStyle">
                                        <p:cTn id="15" dur="500" fill="hold"/>
                                        <p:tgtEl>
                                          <p:spTgt spid="17">
                                            <p:txEl>
                                              <p:pRg st="1" end="1"/>
                                            </p:txEl>
                                          </p:spTgt>
                                        </p:tgtEl>
                                        <p:attrNameLst>
                                          <p:attrName>style.color</p:attrName>
                                        </p:attrNameLst>
                                      </p:cBhvr>
                                      <p:by>
                                        <p:hsl h="0" s="12549" l="25098"/>
                                      </p:by>
                                    </p:animClr>
                                    <p:animClr clrSpc="hsl" dir="cw">
                                      <p:cBhvr>
                                        <p:cTn id="16" dur="500" fill="hold"/>
                                        <p:tgtEl>
                                          <p:spTgt spid="17">
                                            <p:txEl>
                                              <p:pRg st="1" end="1"/>
                                            </p:txEl>
                                          </p:spTgt>
                                        </p:tgtEl>
                                        <p:attrNameLst>
                                          <p:attrName>fillcolor</p:attrName>
                                        </p:attrNameLst>
                                      </p:cBhvr>
                                      <p:by>
                                        <p:hsl h="0" s="12549" l="25098"/>
                                      </p:by>
                                    </p:animClr>
                                    <p:animClr clrSpc="hsl" dir="cw">
                                      <p:cBhvr>
                                        <p:cTn id="17" dur="500" fill="hold"/>
                                        <p:tgtEl>
                                          <p:spTgt spid="17">
                                            <p:txEl>
                                              <p:pRg st="1" end="1"/>
                                            </p:txEl>
                                          </p:spTgt>
                                        </p:tgtEl>
                                        <p:attrNameLst>
                                          <p:attrName>stroke.color</p:attrName>
                                        </p:attrNameLst>
                                      </p:cBhvr>
                                      <p:by>
                                        <p:hsl h="0" s="12549" l="25098"/>
                                      </p:by>
                                    </p:animClr>
                                    <p:set>
                                      <p:cBhvr>
                                        <p:cTn id="18" dur="500" fill="hold"/>
                                        <p:tgtEl>
                                          <p:spTgt spid="17">
                                            <p:txEl>
                                              <p:pRg st="1" end="1"/>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par>
                                <p:cTn id="23" presetID="30" presetClass="emph" presetSubtype="0" fill="hold" nodeType="withEffect">
                                  <p:stCondLst>
                                    <p:cond delay="0"/>
                                  </p:stCondLst>
                                  <p:childTnLst>
                                    <p:animClr clrSpc="hsl" dir="cw">
                                      <p:cBhvr override="childStyle">
                                        <p:cTn id="24" dur="10" fill="hold"/>
                                        <p:tgtEl>
                                          <p:spTgt spid="17">
                                            <p:txEl>
                                              <p:pRg st="2" end="2"/>
                                            </p:txEl>
                                          </p:spTgt>
                                        </p:tgtEl>
                                        <p:attrNameLst>
                                          <p:attrName>style.color</p:attrName>
                                        </p:attrNameLst>
                                      </p:cBhvr>
                                      <p:by>
                                        <p:hsl h="0" s="12549" l="25098"/>
                                      </p:by>
                                    </p:animClr>
                                    <p:animClr clrSpc="hsl" dir="cw">
                                      <p:cBhvr>
                                        <p:cTn id="25" dur="10" fill="hold"/>
                                        <p:tgtEl>
                                          <p:spTgt spid="17">
                                            <p:txEl>
                                              <p:pRg st="2" end="2"/>
                                            </p:txEl>
                                          </p:spTgt>
                                        </p:tgtEl>
                                        <p:attrNameLst>
                                          <p:attrName>fillcolor</p:attrName>
                                        </p:attrNameLst>
                                      </p:cBhvr>
                                      <p:by>
                                        <p:hsl h="0" s="12549" l="25098"/>
                                      </p:by>
                                    </p:animClr>
                                    <p:animClr clrSpc="hsl" dir="cw">
                                      <p:cBhvr>
                                        <p:cTn id="26" dur="10" fill="hold"/>
                                        <p:tgtEl>
                                          <p:spTgt spid="17">
                                            <p:txEl>
                                              <p:pRg st="2" end="2"/>
                                            </p:txEl>
                                          </p:spTgt>
                                        </p:tgtEl>
                                        <p:attrNameLst>
                                          <p:attrName>stroke.color</p:attrName>
                                        </p:attrNameLst>
                                      </p:cBhvr>
                                      <p:by>
                                        <p:hsl h="0" s="12549" l="25098"/>
                                      </p:by>
                                    </p:animClr>
                                    <p:set>
                                      <p:cBhvr>
                                        <p:cTn id="27" dur="10" fill="hold"/>
                                        <p:tgtEl>
                                          <p:spTgt spid="17">
                                            <p:txEl>
                                              <p:pRg st="2" end="2"/>
                                            </p:txEl>
                                          </p:spTgt>
                                        </p:tgtEl>
                                        <p:attrNameLst>
                                          <p:attrName>fill.type</p:attrName>
                                        </p:attrNameLst>
                                      </p:cBhvr>
                                      <p:to>
                                        <p:strVal val="solid"/>
                                      </p:to>
                                    </p:set>
                                  </p:childTnLst>
                                </p:cTn>
                              </p:par>
                              <p:par>
                                <p:cTn id="28" presetID="30" presetClass="emph" presetSubtype="0" fill="hold" nodeType="withEffect">
                                  <p:stCondLst>
                                    <p:cond delay="0"/>
                                  </p:stCondLst>
                                  <p:childTnLst>
                                    <p:animClr clrSpc="hsl" dir="cw">
                                      <p:cBhvr override="childStyle">
                                        <p:cTn id="29" dur="500" fill="hold"/>
                                        <p:tgtEl>
                                          <p:spTgt spid="17">
                                            <p:txEl>
                                              <p:pRg st="3" end="3"/>
                                            </p:txEl>
                                          </p:spTgt>
                                        </p:tgtEl>
                                        <p:attrNameLst>
                                          <p:attrName>style.color</p:attrName>
                                        </p:attrNameLst>
                                      </p:cBhvr>
                                      <p:by>
                                        <p:hsl h="0" s="12549" l="25098"/>
                                      </p:by>
                                    </p:animClr>
                                    <p:animClr clrSpc="hsl" dir="cw">
                                      <p:cBhvr>
                                        <p:cTn id="30" dur="500" fill="hold"/>
                                        <p:tgtEl>
                                          <p:spTgt spid="17">
                                            <p:txEl>
                                              <p:pRg st="3" end="3"/>
                                            </p:txEl>
                                          </p:spTgt>
                                        </p:tgtEl>
                                        <p:attrNameLst>
                                          <p:attrName>fillcolor</p:attrName>
                                        </p:attrNameLst>
                                      </p:cBhvr>
                                      <p:by>
                                        <p:hsl h="0" s="12549" l="25098"/>
                                      </p:by>
                                    </p:animClr>
                                    <p:animClr clrSpc="hsl" dir="cw">
                                      <p:cBhvr>
                                        <p:cTn id="31" dur="500" fill="hold"/>
                                        <p:tgtEl>
                                          <p:spTgt spid="17">
                                            <p:txEl>
                                              <p:pRg st="3" end="3"/>
                                            </p:txEl>
                                          </p:spTgt>
                                        </p:tgtEl>
                                        <p:attrNameLst>
                                          <p:attrName>stroke.color</p:attrName>
                                        </p:attrNameLst>
                                      </p:cBhvr>
                                      <p:by>
                                        <p:hsl h="0" s="12549" l="25098"/>
                                      </p:by>
                                    </p:animClr>
                                    <p:set>
                                      <p:cBhvr>
                                        <p:cTn id="32" dur="500" fill="hold"/>
                                        <p:tgtEl>
                                          <p:spTgt spid="17">
                                            <p:txEl>
                                              <p:pRg st="3" end="3"/>
                                            </p:txEl>
                                          </p:spTgt>
                                        </p:tgtEl>
                                        <p:attrNameLst>
                                          <p:attrName>fill.type</p:attrName>
                                        </p:attrNameLst>
                                      </p:cBhvr>
                                      <p:to>
                                        <p:strVal val="soli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5" end="5"/>
                                            </p:txEl>
                                          </p:spTgt>
                                        </p:tgtEl>
                                        <p:attrNameLst>
                                          <p:attrName>style.visibility</p:attrName>
                                        </p:attrNameLst>
                                      </p:cBhvr>
                                      <p:to>
                                        <p:strVal val="visible"/>
                                      </p:to>
                                    </p:set>
                                  </p:childTnLst>
                                </p:cTn>
                              </p:par>
                              <p:par>
                                <p:cTn id="37" presetID="30" presetClass="emph" presetSubtype="0" fill="hold" nodeType="withEffect">
                                  <p:stCondLst>
                                    <p:cond delay="0"/>
                                  </p:stCondLst>
                                  <p:childTnLst>
                                    <p:animClr clrSpc="hsl" dir="cw">
                                      <p:cBhvr override="childStyle">
                                        <p:cTn id="38" dur="10" fill="hold"/>
                                        <p:tgtEl>
                                          <p:spTgt spid="17">
                                            <p:txEl>
                                              <p:pRg st="4" end="4"/>
                                            </p:txEl>
                                          </p:spTgt>
                                        </p:tgtEl>
                                        <p:attrNameLst>
                                          <p:attrName>style.color</p:attrName>
                                        </p:attrNameLst>
                                      </p:cBhvr>
                                      <p:by>
                                        <p:hsl h="0" s="12549" l="25098"/>
                                      </p:by>
                                    </p:animClr>
                                    <p:animClr clrSpc="hsl" dir="cw">
                                      <p:cBhvr>
                                        <p:cTn id="39" dur="10" fill="hold"/>
                                        <p:tgtEl>
                                          <p:spTgt spid="17">
                                            <p:txEl>
                                              <p:pRg st="4" end="4"/>
                                            </p:txEl>
                                          </p:spTgt>
                                        </p:tgtEl>
                                        <p:attrNameLst>
                                          <p:attrName>fillcolor</p:attrName>
                                        </p:attrNameLst>
                                      </p:cBhvr>
                                      <p:by>
                                        <p:hsl h="0" s="12549" l="25098"/>
                                      </p:by>
                                    </p:animClr>
                                    <p:animClr clrSpc="hsl" dir="cw">
                                      <p:cBhvr>
                                        <p:cTn id="40" dur="10" fill="hold"/>
                                        <p:tgtEl>
                                          <p:spTgt spid="17">
                                            <p:txEl>
                                              <p:pRg st="4" end="4"/>
                                            </p:txEl>
                                          </p:spTgt>
                                        </p:tgtEl>
                                        <p:attrNameLst>
                                          <p:attrName>stroke.color</p:attrName>
                                        </p:attrNameLst>
                                      </p:cBhvr>
                                      <p:by>
                                        <p:hsl h="0" s="12549" l="25098"/>
                                      </p:by>
                                    </p:animClr>
                                    <p:set>
                                      <p:cBhvr>
                                        <p:cTn id="41" dur="10" fill="hold"/>
                                        <p:tgtEl>
                                          <p:spTgt spid="1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Options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21</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dirty="0"/>
              <a:t>write</a:t>
            </a:r>
            <a:r>
              <a:rPr lang="en-US" sz="1400" dirty="0"/>
              <a:t>: Implementation for the </a:t>
            </a:r>
            <a:r>
              <a:rPr lang="en-US" sz="1400" dirty="0" err="1"/>
              <a:t>stream._write</a:t>
            </a:r>
            <a:r>
              <a:rPr lang="en-US" sz="1400" dirty="0"/>
              <a:t>() method.</a:t>
            </a:r>
          </a:p>
          <a:p>
            <a:r>
              <a:rPr lang="en-US" sz="1400" b="1" dirty="0" err="1"/>
              <a:t>writev</a:t>
            </a:r>
            <a:r>
              <a:rPr lang="en-US" sz="1400" dirty="0"/>
              <a:t>: Implementation for the stream._</a:t>
            </a:r>
            <a:r>
              <a:rPr lang="en-US" sz="1400" dirty="0" err="1"/>
              <a:t>writev</a:t>
            </a:r>
            <a:r>
              <a:rPr lang="en-US" sz="1400" dirty="0"/>
              <a:t>() method</a:t>
            </a:r>
            <a:r>
              <a:rPr lang="en-US" sz="1400" dirty="0" smtClean="0"/>
              <a:t>.</a:t>
            </a:r>
            <a:endParaRPr lang="en-US" sz="1400" b="1" dirty="0" smtClean="0"/>
          </a:p>
          <a:p>
            <a:r>
              <a:rPr lang="en-US" sz="1400" b="1" dirty="0" err="1" smtClean="0"/>
              <a:t>highWaterMark</a:t>
            </a:r>
            <a:r>
              <a:rPr lang="en-US" sz="1400" dirty="0" smtClean="0"/>
              <a:t>: buffer </a:t>
            </a:r>
            <a:r>
              <a:rPr lang="en-US" sz="1400" dirty="0"/>
              <a:t>level when stream.write() starts returning </a:t>
            </a:r>
            <a:r>
              <a:rPr lang="en-US" sz="1400" dirty="0" smtClean="0"/>
              <a:t>false.</a:t>
            </a:r>
          </a:p>
          <a:p>
            <a:r>
              <a:rPr lang="en-US" sz="1400" b="1" dirty="0" err="1"/>
              <a:t>decodeStrings</a:t>
            </a:r>
            <a:r>
              <a:rPr lang="en-US" sz="1400" dirty="0" smtClean="0"/>
              <a:t>: whether </a:t>
            </a:r>
            <a:r>
              <a:rPr lang="en-US" sz="1400" dirty="0"/>
              <a:t>or not to decode strings into Buffers before passing them to stream._write()</a:t>
            </a:r>
            <a:r>
              <a:rPr lang="en-US" sz="1400" dirty="0" smtClean="0"/>
              <a:t>.</a:t>
            </a:r>
          </a:p>
          <a:p>
            <a:r>
              <a:rPr lang="en-US" sz="1400" b="1" kern="0" dirty="0" err="1" smtClean="0"/>
              <a:t>objectMode</a:t>
            </a:r>
            <a:r>
              <a:rPr lang="en-US" sz="1400" kern="0" dirty="0" smtClean="0"/>
              <a:t>: </a:t>
            </a:r>
            <a:r>
              <a:rPr lang="en-US" sz="1400" dirty="0" smtClean="0"/>
              <a:t>when </a:t>
            </a:r>
            <a:r>
              <a:rPr lang="en-US" sz="1400" dirty="0"/>
              <a:t>set, it becomes possible to write JavaScript values other than string or Buffer</a:t>
            </a:r>
            <a:r>
              <a:rPr lang="en-US" sz="1400" dirty="0" smtClean="0"/>
              <a:t>.</a:t>
            </a:r>
          </a:p>
          <a:p>
            <a:endParaRPr lang="en-US" sz="1400" kern="0" dirty="0"/>
          </a:p>
        </p:txBody>
      </p:sp>
    </p:spTree>
    <p:extLst>
      <p:ext uri="{BB962C8B-B14F-4D97-AF65-F5344CB8AC3E}">
        <p14:creationId xmlns:p14="http://schemas.microsoft.com/office/powerpoint/2010/main" val="356640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2" end="2"/>
                                            </p:txEl>
                                          </p:spTgt>
                                        </p:tgtEl>
                                        <p:attrNameLst>
                                          <p:attrName>style.visibility</p:attrName>
                                        </p:attrNameLst>
                                      </p:cBhvr>
                                      <p:to>
                                        <p:strVal val="visible"/>
                                      </p:to>
                                    </p:set>
                                  </p:childTnLst>
                                </p:cTn>
                              </p:par>
                              <p:par>
                                <p:cTn id="7" presetID="30" presetClass="emph" presetSubtype="0" fill="hold" nodeType="withEffect">
                                  <p:stCondLst>
                                    <p:cond delay="0"/>
                                  </p:stCondLst>
                                  <p:childTnLst>
                                    <p:animClr clrSpc="hsl" dir="cw">
                                      <p:cBhvr override="childStyle">
                                        <p:cTn id="8" dur="10" fill="hold"/>
                                        <p:tgtEl>
                                          <p:spTgt spid="17">
                                            <p:txEl>
                                              <p:pRg st="0" end="0"/>
                                            </p:txEl>
                                          </p:spTgt>
                                        </p:tgtEl>
                                        <p:attrNameLst>
                                          <p:attrName>style.color</p:attrName>
                                        </p:attrNameLst>
                                      </p:cBhvr>
                                      <p:by>
                                        <p:hsl h="0" s="12549" l="25098"/>
                                      </p:by>
                                    </p:animClr>
                                    <p:animClr clrSpc="hsl" dir="cw">
                                      <p:cBhvr>
                                        <p:cTn id="9" dur="10" fill="hold"/>
                                        <p:tgtEl>
                                          <p:spTgt spid="17">
                                            <p:txEl>
                                              <p:pRg st="0" end="0"/>
                                            </p:txEl>
                                          </p:spTgt>
                                        </p:tgtEl>
                                        <p:attrNameLst>
                                          <p:attrName>fillcolor</p:attrName>
                                        </p:attrNameLst>
                                      </p:cBhvr>
                                      <p:by>
                                        <p:hsl h="0" s="12549" l="25098"/>
                                      </p:by>
                                    </p:animClr>
                                    <p:animClr clrSpc="hsl" dir="cw">
                                      <p:cBhvr>
                                        <p:cTn id="10" dur="10" fill="hold"/>
                                        <p:tgtEl>
                                          <p:spTgt spid="17">
                                            <p:txEl>
                                              <p:pRg st="0" end="0"/>
                                            </p:txEl>
                                          </p:spTgt>
                                        </p:tgtEl>
                                        <p:attrNameLst>
                                          <p:attrName>stroke.color</p:attrName>
                                        </p:attrNameLst>
                                      </p:cBhvr>
                                      <p:by>
                                        <p:hsl h="0" s="12549" l="25098"/>
                                      </p:by>
                                    </p:animClr>
                                    <p:set>
                                      <p:cBhvr>
                                        <p:cTn id="11" dur="10" fill="hold"/>
                                        <p:tgtEl>
                                          <p:spTgt spid="17">
                                            <p:txEl>
                                              <p:pRg st="0" end="0"/>
                                            </p:txEl>
                                          </p:spTgt>
                                        </p:tgtEl>
                                        <p:attrNameLst>
                                          <p:attrName>fill.type</p:attrName>
                                        </p:attrNameLst>
                                      </p:cBhvr>
                                      <p:to>
                                        <p:strVal val="solid"/>
                                      </p:to>
                                    </p:set>
                                  </p:childTnLst>
                                </p:cTn>
                              </p:par>
                              <p:par>
                                <p:cTn id="12" presetID="30" presetClass="emph" presetSubtype="0" fill="hold" nodeType="withEffect">
                                  <p:stCondLst>
                                    <p:cond delay="0"/>
                                  </p:stCondLst>
                                  <p:childTnLst>
                                    <p:animClr clrSpc="hsl" dir="cw">
                                      <p:cBhvr override="childStyle">
                                        <p:cTn id="13" dur="500" fill="hold"/>
                                        <p:tgtEl>
                                          <p:spTgt spid="17">
                                            <p:txEl>
                                              <p:pRg st="1" end="1"/>
                                            </p:txEl>
                                          </p:spTgt>
                                        </p:tgtEl>
                                        <p:attrNameLst>
                                          <p:attrName>style.color</p:attrName>
                                        </p:attrNameLst>
                                      </p:cBhvr>
                                      <p:by>
                                        <p:hsl h="0" s="12549" l="25098"/>
                                      </p:by>
                                    </p:animClr>
                                    <p:animClr clrSpc="hsl" dir="cw">
                                      <p:cBhvr>
                                        <p:cTn id="14" dur="500" fill="hold"/>
                                        <p:tgtEl>
                                          <p:spTgt spid="17">
                                            <p:txEl>
                                              <p:pRg st="1" end="1"/>
                                            </p:txEl>
                                          </p:spTgt>
                                        </p:tgtEl>
                                        <p:attrNameLst>
                                          <p:attrName>fillcolor</p:attrName>
                                        </p:attrNameLst>
                                      </p:cBhvr>
                                      <p:by>
                                        <p:hsl h="0" s="12549" l="25098"/>
                                      </p:by>
                                    </p:animClr>
                                    <p:animClr clrSpc="hsl" dir="cw">
                                      <p:cBhvr>
                                        <p:cTn id="15" dur="500" fill="hold"/>
                                        <p:tgtEl>
                                          <p:spTgt spid="17">
                                            <p:txEl>
                                              <p:pRg st="1" end="1"/>
                                            </p:txEl>
                                          </p:spTgt>
                                        </p:tgtEl>
                                        <p:attrNameLst>
                                          <p:attrName>stroke.color</p:attrName>
                                        </p:attrNameLst>
                                      </p:cBhvr>
                                      <p:by>
                                        <p:hsl h="0" s="12549" l="25098"/>
                                      </p:by>
                                    </p:animClr>
                                    <p:set>
                                      <p:cBhvr>
                                        <p:cTn id="16" dur="500" fill="hold"/>
                                        <p:tgtEl>
                                          <p:spTgt spid="17">
                                            <p:txEl>
                                              <p:pRg st="1" end="1"/>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childTnLst>
                                </p:cTn>
                              </p:par>
                              <p:par>
                                <p:cTn id="21" presetID="30" presetClass="emph" presetSubtype="0" fill="hold" nodeType="withEffect">
                                  <p:stCondLst>
                                    <p:cond delay="0"/>
                                  </p:stCondLst>
                                  <p:childTnLst>
                                    <p:animClr clrSpc="hsl" dir="cw">
                                      <p:cBhvr override="childStyle">
                                        <p:cTn id="22" dur="10" fill="hold"/>
                                        <p:tgtEl>
                                          <p:spTgt spid="17">
                                            <p:txEl>
                                              <p:pRg st="2" end="2"/>
                                            </p:txEl>
                                          </p:spTgt>
                                        </p:tgtEl>
                                        <p:attrNameLst>
                                          <p:attrName>style.color</p:attrName>
                                        </p:attrNameLst>
                                      </p:cBhvr>
                                      <p:by>
                                        <p:hsl h="0" s="12549" l="25098"/>
                                      </p:by>
                                    </p:animClr>
                                    <p:animClr clrSpc="hsl" dir="cw">
                                      <p:cBhvr>
                                        <p:cTn id="23" dur="10" fill="hold"/>
                                        <p:tgtEl>
                                          <p:spTgt spid="17">
                                            <p:txEl>
                                              <p:pRg st="2" end="2"/>
                                            </p:txEl>
                                          </p:spTgt>
                                        </p:tgtEl>
                                        <p:attrNameLst>
                                          <p:attrName>fillcolor</p:attrName>
                                        </p:attrNameLst>
                                      </p:cBhvr>
                                      <p:by>
                                        <p:hsl h="0" s="12549" l="25098"/>
                                      </p:by>
                                    </p:animClr>
                                    <p:animClr clrSpc="hsl" dir="cw">
                                      <p:cBhvr>
                                        <p:cTn id="24" dur="10" fill="hold"/>
                                        <p:tgtEl>
                                          <p:spTgt spid="17">
                                            <p:txEl>
                                              <p:pRg st="2" end="2"/>
                                            </p:txEl>
                                          </p:spTgt>
                                        </p:tgtEl>
                                        <p:attrNameLst>
                                          <p:attrName>stroke.color</p:attrName>
                                        </p:attrNameLst>
                                      </p:cBhvr>
                                      <p:by>
                                        <p:hsl h="0" s="12549" l="25098"/>
                                      </p:by>
                                    </p:animClr>
                                    <p:set>
                                      <p:cBhvr>
                                        <p:cTn id="25" dur="10" fill="hold"/>
                                        <p:tgtEl>
                                          <p:spTgt spid="17">
                                            <p:txEl>
                                              <p:pRg st="2" end="2"/>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xEl>
                                              <p:pRg st="4" end="4"/>
                                            </p:txEl>
                                          </p:spTgt>
                                        </p:tgtEl>
                                        <p:attrNameLst>
                                          <p:attrName>style.visibility</p:attrName>
                                        </p:attrNameLst>
                                      </p:cBhvr>
                                      <p:to>
                                        <p:strVal val="visible"/>
                                      </p:to>
                                    </p:set>
                                  </p:childTnLst>
                                </p:cTn>
                              </p:par>
                              <p:par>
                                <p:cTn id="30" presetID="30" presetClass="emph" presetSubtype="0" fill="hold" nodeType="withEffect">
                                  <p:stCondLst>
                                    <p:cond delay="0"/>
                                  </p:stCondLst>
                                  <p:childTnLst>
                                    <p:animClr clrSpc="hsl" dir="cw">
                                      <p:cBhvr override="childStyle">
                                        <p:cTn id="31" dur="10" fill="hold"/>
                                        <p:tgtEl>
                                          <p:spTgt spid="17">
                                            <p:txEl>
                                              <p:pRg st="3" end="3"/>
                                            </p:txEl>
                                          </p:spTgt>
                                        </p:tgtEl>
                                        <p:attrNameLst>
                                          <p:attrName>style.color</p:attrName>
                                        </p:attrNameLst>
                                      </p:cBhvr>
                                      <p:by>
                                        <p:hsl h="0" s="12549" l="25098"/>
                                      </p:by>
                                    </p:animClr>
                                    <p:animClr clrSpc="hsl" dir="cw">
                                      <p:cBhvr>
                                        <p:cTn id="32" dur="10" fill="hold"/>
                                        <p:tgtEl>
                                          <p:spTgt spid="17">
                                            <p:txEl>
                                              <p:pRg st="3" end="3"/>
                                            </p:txEl>
                                          </p:spTgt>
                                        </p:tgtEl>
                                        <p:attrNameLst>
                                          <p:attrName>fillcolor</p:attrName>
                                        </p:attrNameLst>
                                      </p:cBhvr>
                                      <p:by>
                                        <p:hsl h="0" s="12549" l="25098"/>
                                      </p:by>
                                    </p:animClr>
                                    <p:animClr clrSpc="hsl" dir="cw">
                                      <p:cBhvr>
                                        <p:cTn id="33" dur="10" fill="hold"/>
                                        <p:tgtEl>
                                          <p:spTgt spid="17">
                                            <p:txEl>
                                              <p:pRg st="3" end="3"/>
                                            </p:txEl>
                                          </p:spTgt>
                                        </p:tgtEl>
                                        <p:attrNameLst>
                                          <p:attrName>stroke.color</p:attrName>
                                        </p:attrNameLst>
                                      </p:cBhvr>
                                      <p:by>
                                        <p:hsl h="0" s="12549" l="25098"/>
                                      </p:by>
                                    </p:animClr>
                                    <p:set>
                                      <p:cBhvr>
                                        <p:cTn id="34" dur="10" fill="hold"/>
                                        <p:tgtEl>
                                          <p:spTgt spid="17">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22</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Example</a:t>
            </a:r>
          </a:p>
        </p:txBody>
      </p:sp>
      <p:sp>
        <p:nvSpPr>
          <p:cNvPr id="5" name="Rectangle 6"/>
          <p:cNvSpPr>
            <a:spLocks noChangeArrowheads="1"/>
          </p:cNvSpPr>
          <p:nvPr/>
        </p:nvSpPr>
        <p:spPr bwMode="auto">
          <a:xfrm>
            <a:off x="2596071" y="596493"/>
            <a:ext cx="4154193" cy="269304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800" dirty="0" smtClean="0">
              <a:solidFill>
                <a:srgbClr val="0077AA"/>
              </a:solidFill>
              <a:latin typeface="Consolas" charset="0"/>
            </a:endParaRPr>
          </a:p>
          <a:p>
            <a:pPr lvl="0" eaLnBrk="0" hangingPunct="0"/>
            <a:r>
              <a:rPr lang="en-US" sz="800" dirty="0" smtClean="0">
                <a:solidFill>
                  <a:srgbClr val="0077AA"/>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http </a:t>
            </a:r>
            <a:r>
              <a:rPr lang="en-US" sz="800" dirty="0" smtClean="0">
                <a:solidFill>
                  <a:srgbClr val="A67F59"/>
                </a:solidFill>
                <a:latin typeface="Consolas" charset="0"/>
              </a:rPr>
              <a:t>=</a:t>
            </a:r>
            <a:r>
              <a:rPr lang="en-US" sz="800" dirty="0" smtClean="0">
                <a:solidFill>
                  <a:srgbClr val="000000"/>
                </a:solidFill>
                <a:latin typeface="Consolas" charset="0"/>
              </a:rPr>
              <a:t> </a:t>
            </a:r>
            <a:r>
              <a:rPr lang="en-US" sz="800" dirty="0" smtClean="0">
                <a:solidFill>
                  <a:srgbClr val="DD4A68"/>
                </a:solidFill>
                <a:latin typeface="Consolas" charset="0"/>
              </a:rPr>
              <a:t>require</a:t>
            </a:r>
            <a:r>
              <a:rPr lang="en-US" sz="800" dirty="0" smtClean="0">
                <a:solidFill>
                  <a:srgbClr val="999999"/>
                </a:solidFill>
                <a:latin typeface="Consolas" charset="0"/>
              </a:rPr>
              <a:t>(</a:t>
            </a:r>
            <a:r>
              <a:rPr lang="en-US" sz="800" dirty="0" smtClean="0">
                <a:solidFill>
                  <a:srgbClr val="669900"/>
                </a:solidFill>
                <a:latin typeface="Consolas" charset="0"/>
              </a:rPr>
              <a:t>'http'</a:t>
            </a:r>
            <a:r>
              <a:rPr lang="en-US" sz="800" dirty="0" smtClean="0">
                <a:solidFill>
                  <a:srgbClr val="999999"/>
                </a:solidFill>
                <a:latin typeface="Consolas" charset="0"/>
              </a:rPr>
              <a:t>);</a:t>
            </a:r>
            <a:r>
              <a:rPr lang="en-US" sz="800" dirty="0" smtClean="0">
                <a:solidFill>
                  <a:srgbClr val="000000"/>
                </a:solidFill>
                <a:latin typeface="Consolas" charset="0"/>
              </a:rPr>
              <a:t> </a:t>
            </a:r>
            <a:endParaRPr lang="bg-BG" sz="800" dirty="0" smtClean="0">
              <a:solidFill>
                <a:srgbClr val="000000"/>
              </a:solidFill>
              <a:latin typeface="Consolas" charset="0"/>
            </a:endParaRPr>
          </a:p>
          <a:p>
            <a:pPr lvl="0" eaLnBrk="0" hangingPunct="0"/>
            <a:r>
              <a:rPr lang="bg-BG" sz="800" dirty="0" smtClean="0">
                <a:solidFill>
                  <a:srgbClr val="000000"/>
                </a:solidFill>
                <a:latin typeface="Consolas" charset="0"/>
              </a:rPr>
              <a:t> </a:t>
            </a:r>
            <a:r>
              <a:rPr lang="en-US" sz="800" dirty="0" err="1" smtClean="0">
                <a:solidFill>
                  <a:srgbClr val="0077AA"/>
                </a:solidFill>
                <a:latin typeface="Consolas" charset="0"/>
              </a:rPr>
              <a:t>var</a:t>
            </a:r>
            <a:r>
              <a:rPr lang="en-US" sz="800" dirty="0" smtClean="0">
                <a:solidFill>
                  <a:srgbClr val="000000"/>
                </a:solidFill>
                <a:latin typeface="Consolas" charset="0"/>
              </a:rPr>
              <a:t> port </a:t>
            </a:r>
            <a:r>
              <a:rPr lang="en-US" sz="800" dirty="0" smtClean="0">
                <a:solidFill>
                  <a:srgbClr val="A67F59"/>
                </a:solidFill>
                <a:latin typeface="Consolas" charset="0"/>
              </a:rPr>
              <a:t>=</a:t>
            </a:r>
            <a:r>
              <a:rPr lang="en-US" sz="800" dirty="0" smtClean="0">
                <a:solidFill>
                  <a:srgbClr val="000000"/>
                </a:solidFill>
                <a:latin typeface="Consolas" charset="0"/>
              </a:rPr>
              <a:t> </a:t>
            </a:r>
            <a:r>
              <a:rPr lang="en-US" sz="800" dirty="0" err="1" smtClean="0">
                <a:solidFill>
                  <a:srgbClr val="000000"/>
                </a:solidFill>
                <a:latin typeface="Consolas" charset="0"/>
              </a:rPr>
              <a:t>process</a:t>
            </a:r>
            <a:r>
              <a:rPr lang="en-US" sz="800" dirty="0" err="1" smtClean="0">
                <a:solidFill>
                  <a:srgbClr val="999999"/>
                </a:solidFill>
                <a:latin typeface="Consolas" charset="0"/>
              </a:rPr>
              <a:t>.</a:t>
            </a:r>
            <a:r>
              <a:rPr lang="en-US" sz="800" dirty="0" err="1" smtClean="0">
                <a:solidFill>
                  <a:srgbClr val="000000"/>
                </a:solidFill>
                <a:latin typeface="Consolas" charset="0"/>
              </a:rPr>
              <a:t>env</a:t>
            </a:r>
            <a:r>
              <a:rPr lang="en-US" sz="800" dirty="0" err="1" smtClean="0">
                <a:solidFill>
                  <a:srgbClr val="999999"/>
                </a:solidFill>
                <a:latin typeface="Consolas" charset="0"/>
              </a:rPr>
              <a:t>.</a:t>
            </a:r>
            <a:r>
              <a:rPr lang="en-US" sz="800" dirty="0" err="1" smtClean="0">
                <a:solidFill>
                  <a:srgbClr val="000000"/>
                </a:solidFill>
                <a:latin typeface="Consolas" charset="0"/>
              </a:rPr>
              <a:t>PORT</a:t>
            </a:r>
            <a:r>
              <a:rPr lang="en-US" sz="800" dirty="0" smtClean="0">
                <a:solidFill>
                  <a:srgbClr val="000000"/>
                </a:solidFill>
                <a:latin typeface="Consolas" charset="0"/>
              </a:rPr>
              <a:t> </a:t>
            </a:r>
            <a:r>
              <a:rPr lang="en-US" sz="800" dirty="0" smtClean="0">
                <a:solidFill>
                  <a:srgbClr val="A67F59"/>
                </a:solidFill>
                <a:latin typeface="Consolas" charset="0"/>
              </a:rPr>
              <a:t>||</a:t>
            </a:r>
            <a:r>
              <a:rPr lang="en-US" sz="800" dirty="0" smtClean="0">
                <a:solidFill>
                  <a:srgbClr val="000000"/>
                </a:solidFill>
                <a:latin typeface="Consolas" charset="0"/>
              </a:rPr>
              <a:t> </a:t>
            </a:r>
            <a:r>
              <a:rPr lang="en-US" sz="800" dirty="0" smtClean="0">
                <a:solidFill>
                  <a:srgbClr val="990055"/>
                </a:solidFill>
                <a:latin typeface="Consolas" charset="0"/>
              </a:rPr>
              <a:t>1337</a:t>
            </a:r>
            <a:r>
              <a:rPr lang="en-US" sz="800" dirty="0" smtClean="0">
                <a:solidFill>
                  <a:srgbClr val="999999"/>
                </a:solidFill>
                <a:latin typeface="Consolas" charset="0"/>
              </a:rPr>
              <a:t>;</a:t>
            </a:r>
            <a:r>
              <a:rPr lang="en-US" sz="800" dirty="0" smtClean="0">
                <a:solidFill>
                  <a:srgbClr val="000000"/>
                </a:solidFill>
                <a:latin typeface="Consolas" charset="0"/>
              </a:rPr>
              <a:t> </a:t>
            </a:r>
            <a:endParaRPr lang="bg-BG" sz="800" dirty="0" smtClean="0">
              <a:solidFill>
                <a:srgbClr val="000000"/>
              </a:solidFill>
              <a:latin typeface="Consolas" charset="0"/>
            </a:endParaRPr>
          </a:p>
          <a:p>
            <a:pPr lvl="0" eaLnBrk="0" hangingPunct="0"/>
            <a:r>
              <a:rPr lang="bg-BG" sz="800" dirty="0" smtClean="0">
                <a:solidFill>
                  <a:srgbClr val="000000"/>
                </a:solidFill>
                <a:latin typeface="Consolas" charset="0"/>
              </a:rPr>
              <a:t> </a:t>
            </a:r>
          </a:p>
          <a:p>
            <a:pPr lvl="0" eaLnBrk="0" hangingPunct="0"/>
            <a:r>
              <a:rPr lang="bg-BG" sz="800" dirty="0" smtClean="0">
                <a:solidFill>
                  <a:srgbClr val="000000"/>
                </a:solidFill>
                <a:latin typeface="Consolas" charset="0"/>
              </a:rPr>
              <a:t> </a:t>
            </a:r>
            <a:r>
              <a:rPr lang="en-US" sz="800" dirty="0" err="1" smtClean="0">
                <a:solidFill>
                  <a:srgbClr val="000000"/>
                </a:solidFill>
                <a:latin typeface="Consolas" charset="0"/>
              </a:rPr>
              <a:t>http</a:t>
            </a:r>
            <a:r>
              <a:rPr lang="en-US" sz="800" dirty="0" err="1" smtClean="0">
                <a:solidFill>
                  <a:srgbClr val="999999"/>
                </a:solidFill>
                <a:latin typeface="Consolas" charset="0"/>
              </a:rPr>
              <a:t>.</a:t>
            </a:r>
            <a:r>
              <a:rPr lang="en-US" sz="800" dirty="0" err="1" smtClean="0">
                <a:solidFill>
                  <a:srgbClr val="DD4A68"/>
                </a:solidFill>
                <a:latin typeface="Consolas" charset="0"/>
              </a:rPr>
              <a:t>createServer</a:t>
            </a:r>
            <a:r>
              <a:rPr lang="en-US" sz="800" dirty="0" smtClean="0">
                <a:solidFill>
                  <a:srgbClr val="999999"/>
                </a:solidFill>
                <a:latin typeface="Consolas" charset="0"/>
              </a:rPr>
              <a:t>(</a:t>
            </a:r>
            <a:r>
              <a:rPr lang="en-US" sz="800" dirty="0" smtClean="0">
                <a:solidFill>
                  <a:srgbClr val="0077AA"/>
                </a:solidFill>
                <a:latin typeface="Consolas" charset="0"/>
              </a:rPr>
              <a:t>function</a:t>
            </a:r>
            <a:r>
              <a:rPr lang="en-US" sz="800" dirty="0" smtClean="0">
                <a:solidFill>
                  <a:srgbClr val="999999"/>
                </a:solidFill>
                <a:latin typeface="Consolas" charset="0"/>
              </a:rPr>
              <a:t>(</a:t>
            </a:r>
            <a:r>
              <a:rPr lang="en-US" sz="800" dirty="0" err="1" smtClean="0">
                <a:solidFill>
                  <a:srgbClr val="000000"/>
                </a:solidFill>
                <a:latin typeface="Consolas" charset="0"/>
              </a:rPr>
              <a:t>req</a:t>
            </a:r>
            <a:r>
              <a:rPr lang="en-US" sz="800" dirty="0" smtClean="0">
                <a:solidFill>
                  <a:srgbClr val="999999"/>
                </a:solidFill>
                <a:latin typeface="Consolas" charset="0"/>
              </a:rPr>
              <a:t>,</a:t>
            </a:r>
            <a:r>
              <a:rPr lang="en-US" sz="800" dirty="0" smtClean="0">
                <a:solidFill>
                  <a:srgbClr val="000000"/>
                </a:solidFill>
                <a:latin typeface="Consolas" charset="0"/>
              </a:rPr>
              <a:t> res</a:t>
            </a:r>
            <a:r>
              <a:rPr lang="en-US" sz="800" dirty="0" smtClean="0">
                <a:solidFill>
                  <a:srgbClr val="999999"/>
                </a:solidFill>
                <a:latin typeface="Consolas" charset="0"/>
              </a:rPr>
              <a:t>)</a:t>
            </a:r>
            <a:r>
              <a:rPr lang="en-US" sz="800" dirty="0" smtClean="0">
                <a:solidFill>
                  <a:srgbClr val="000000"/>
                </a:solidFill>
                <a:latin typeface="Consolas" charset="0"/>
              </a:rPr>
              <a:t> </a:t>
            </a:r>
            <a:r>
              <a:rPr lang="en-US" sz="800" dirty="0" smtClean="0">
                <a:solidFill>
                  <a:srgbClr val="999999"/>
                </a:solidFill>
                <a:latin typeface="Consolas" charset="0"/>
              </a:rPr>
              <a:t>{</a:t>
            </a:r>
            <a:r>
              <a:rPr lang="en-US" sz="800" dirty="0" smtClean="0">
                <a:solidFill>
                  <a:srgbClr val="000000"/>
                </a:solidFill>
                <a:latin typeface="Consolas" charset="0"/>
              </a:rPr>
              <a:t> </a:t>
            </a:r>
            <a:endParaRPr lang="bg-BG" sz="800" dirty="0" smtClean="0">
              <a:solidFill>
                <a:srgbClr val="000000"/>
              </a:solidFill>
              <a:latin typeface="Consolas" charset="0"/>
            </a:endParaRPr>
          </a:p>
          <a:p>
            <a:pPr lvl="0" eaLnBrk="0" hangingPunct="0"/>
            <a:r>
              <a:rPr lang="bg-BG" sz="800" dirty="0" smtClean="0">
                <a:solidFill>
                  <a:srgbClr val="000000"/>
                </a:solidFill>
                <a:latin typeface="Consolas" charset="0"/>
              </a:rPr>
              <a:t>  </a:t>
            </a:r>
            <a:r>
              <a:rPr lang="en-US" sz="800" dirty="0" err="1" smtClean="0">
                <a:solidFill>
                  <a:srgbClr val="000000"/>
                </a:solidFill>
                <a:latin typeface="Consolas" charset="0"/>
              </a:rPr>
              <a:t>res</a:t>
            </a:r>
            <a:r>
              <a:rPr lang="en-US" sz="800" dirty="0" err="1" smtClean="0">
                <a:solidFill>
                  <a:srgbClr val="999999"/>
                </a:solidFill>
                <a:latin typeface="Consolas" charset="0"/>
              </a:rPr>
              <a:t>.</a:t>
            </a:r>
            <a:r>
              <a:rPr lang="en-US" sz="800" dirty="0" err="1" smtClean="0">
                <a:solidFill>
                  <a:srgbClr val="DD4A68"/>
                </a:solidFill>
                <a:latin typeface="Consolas" charset="0"/>
              </a:rPr>
              <a:t>writeHead</a:t>
            </a:r>
            <a:r>
              <a:rPr lang="en-US" sz="800" dirty="0" smtClean="0">
                <a:solidFill>
                  <a:srgbClr val="999999"/>
                </a:solidFill>
                <a:latin typeface="Consolas" charset="0"/>
              </a:rPr>
              <a:t>(</a:t>
            </a:r>
            <a:r>
              <a:rPr lang="en-US" sz="800" dirty="0" smtClean="0">
                <a:solidFill>
                  <a:srgbClr val="990055"/>
                </a:solidFill>
                <a:latin typeface="Consolas" charset="0"/>
              </a:rPr>
              <a:t>200</a:t>
            </a:r>
            <a:r>
              <a:rPr lang="en-US" sz="800" dirty="0" smtClean="0">
                <a:solidFill>
                  <a:srgbClr val="999999"/>
                </a:solidFill>
                <a:latin typeface="Consolas" charset="0"/>
              </a:rPr>
              <a:t>,</a:t>
            </a:r>
            <a:r>
              <a:rPr lang="en-US" sz="800" dirty="0" smtClean="0">
                <a:solidFill>
                  <a:srgbClr val="000000"/>
                </a:solidFill>
                <a:latin typeface="Consolas" charset="0"/>
              </a:rPr>
              <a:t> </a:t>
            </a:r>
            <a:r>
              <a:rPr lang="en-US" sz="800" dirty="0" smtClean="0">
                <a:solidFill>
                  <a:srgbClr val="999999"/>
                </a:solidFill>
                <a:latin typeface="Consolas" charset="0"/>
              </a:rPr>
              <a:t>{</a:t>
            </a:r>
            <a:r>
              <a:rPr lang="en-US" sz="800" dirty="0" smtClean="0">
                <a:solidFill>
                  <a:srgbClr val="000000"/>
                </a:solidFill>
                <a:latin typeface="Consolas" charset="0"/>
              </a:rPr>
              <a:t> </a:t>
            </a:r>
            <a:r>
              <a:rPr lang="en-US" sz="800" dirty="0" smtClean="0">
                <a:solidFill>
                  <a:srgbClr val="669900"/>
                </a:solidFill>
                <a:latin typeface="Consolas" charset="0"/>
              </a:rPr>
              <a:t>'Content-Type'</a:t>
            </a:r>
            <a:r>
              <a:rPr lang="en-US" sz="800" dirty="0" smtClean="0">
                <a:solidFill>
                  <a:srgbClr val="999999"/>
                </a:solidFill>
                <a:latin typeface="Consolas" charset="0"/>
              </a:rPr>
              <a:t>:</a:t>
            </a:r>
            <a:r>
              <a:rPr lang="en-US" sz="800" dirty="0" smtClean="0">
                <a:solidFill>
                  <a:srgbClr val="000000"/>
                </a:solidFill>
                <a:latin typeface="Consolas" charset="0"/>
              </a:rPr>
              <a:t> </a:t>
            </a:r>
            <a:r>
              <a:rPr lang="en-US" sz="800" dirty="0" smtClean="0">
                <a:solidFill>
                  <a:srgbClr val="669900"/>
                </a:solidFill>
                <a:latin typeface="Consolas" charset="0"/>
              </a:rPr>
              <a:t>'text/html'</a:t>
            </a:r>
            <a:r>
              <a:rPr lang="en-US" sz="800" dirty="0" smtClean="0">
                <a:solidFill>
                  <a:srgbClr val="000000"/>
                </a:solidFill>
                <a:latin typeface="Consolas" charset="0"/>
              </a:rPr>
              <a:t> </a:t>
            </a:r>
            <a:r>
              <a:rPr lang="en-US" sz="800" dirty="0" smtClean="0">
                <a:solidFill>
                  <a:srgbClr val="999999"/>
                </a:solidFill>
                <a:latin typeface="Consolas" charset="0"/>
              </a:rPr>
              <a:t>});</a:t>
            </a:r>
            <a:endParaRPr lang="bg-BG" sz="800" dirty="0" smtClean="0">
              <a:solidFill>
                <a:srgbClr val="999999"/>
              </a:solidFill>
              <a:latin typeface="Consolas" charset="0"/>
            </a:endParaRPr>
          </a:p>
          <a:p>
            <a:pPr lvl="0" eaLnBrk="0" hangingPunct="0"/>
            <a:endParaRPr lang="bg-BG" sz="800" dirty="0" smtClean="0">
              <a:solidFill>
                <a:srgbClr val="999999"/>
              </a:solidFill>
              <a:latin typeface="Consolas" charset="0"/>
            </a:endParaRPr>
          </a:p>
          <a:p>
            <a:pPr lvl="0" eaLnBrk="0" hangingPunct="0"/>
            <a:r>
              <a:rPr lang="bg-BG" sz="800" dirty="0" smtClean="0">
                <a:solidFill>
                  <a:srgbClr val="333333"/>
                </a:solidFill>
                <a:latin typeface="Consolas" charset="0"/>
                <a:ea typeface="Consolas" charset="0"/>
                <a:cs typeface="Consolas" charset="0"/>
              </a:rPr>
              <a:t>  </a:t>
            </a:r>
            <a:r>
              <a:rPr lang="en-US" sz="800" dirty="0" smtClean="0">
                <a:solidFill>
                  <a:srgbClr val="333333"/>
                </a:solidFill>
                <a:latin typeface="Consolas" charset="0"/>
                <a:ea typeface="Consolas" charset="0"/>
                <a:cs typeface="Consolas" charset="0"/>
              </a:rPr>
              <a:t>for</a:t>
            </a:r>
            <a:r>
              <a:rPr lang="en-US" sz="800" dirty="0" smtClean="0">
                <a:latin typeface="Consolas" charset="0"/>
                <a:ea typeface="Consolas" charset="0"/>
                <a:cs typeface="Consolas" charset="0"/>
              </a:rPr>
              <a:t>(</a:t>
            </a:r>
            <a:r>
              <a:rPr lang="en-US" sz="800" dirty="0" err="1" smtClean="0">
                <a:solidFill>
                  <a:srgbClr val="183691"/>
                </a:solidFill>
                <a:latin typeface="Consolas" charset="0"/>
                <a:ea typeface="Consolas" charset="0"/>
                <a:cs typeface="Consolas" charset="0"/>
              </a:rPr>
              <a:t>var</a:t>
            </a:r>
            <a:r>
              <a:rPr lang="en-US" sz="800" dirty="0" smtClean="0">
                <a:solidFill>
                  <a:srgbClr val="183691"/>
                </a:solidFill>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i</a:t>
            </a:r>
            <a:r>
              <a:rPr lang="en-US" sz="800" dirty="0" smtClean="0">
                <a:solidFill>
                  <a:srgbClr val="183691"/>
                </a:solidFill>
                <a:latin typeface="Consolas" charset="0"/>
                <a:ea typeface="Consolas" charset="0"/>
                <a:cs typeface="Consolas" charset="0"/>
              </a:rPr>
              <a:t> </a:t>
            </a:r>
            <a:r>
              <a:rPr lang="en-US" sz="800" dirty="0" smtClean="0">
                <a:latin typeface="Consolas" charset="0"/>
                <a:ea typeface="Consolas" charset="0"/>
                <a:cs typeface="Consolas" charset="0"/>
              </a:rPr>
              <a:t>= 0; </a:t>
            </a:r>
            <a:r>
              <a:rPr lang="en-US" sz="800" dirty="0" err="1" smtClean="0">
                <a:solidFill>
                  <a:srgbClr val="795DA3"/>
                </a:solidFill>
                <a:latin typeface="Consolas" charset="0"/>
                <a:ea typeface="Consolas" charset="0"/>
                <a:cs typeface="Consolas" charset="0"/>
              </a:rPr>
              <a:t>i</a:t>
            </a:r>
            <a:r>
              <a:rPr lang="en-US" sz="800" dirty="0" smtClean="0">
                <a:solidFill>
                  <a:srgbClr val="183691"/>
                </a:solidFill>
                <a:latin typeface="Consolas" charset="0"/>
                <a:ea typeface="Consolas" charset="0"/>
                <a:cs typeface="Consolas" charset="0"/>
              </a:rPr>
              <a:t> </a:t>
            </a:r>
            <a:r>
              <a:rPr lang="en-US" sz="800" dirty="0" smtClean="0">
                <a:latin typeface="Consolas" charset="0"/>
                <a:ea typeface="Consolas" charset="0"/>
                <a:cs typeface="Consolas" charset="0"/>
              </a:rPr>
              <a:t>&lt; 10;</a:t>
            </a:r>
            <a:r>
              <a:rPr lang="en-US" sz="800" dirty="0" smtClean="0">
                <a:solidFill>
                  <a:srgbClr val="183691"/>
                </a:solidFill>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i</a:t>
            </a:r>
            <a:r>
              <a:rPr lang="en-US" sz="800" dirty="0" smtClean="0">
                <a:latin typeface="Consolas" charset="0"/>
                <a:ea typeface="Consolas" charset="0"/>
                <a:cs typeface="Consolas" charset="0"/>
              </a:rPr>
              <a:t>++){</a:t>
            </a: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a:t>
            </a:r>
            <a:r>
              <a:rPr lang="en-US" sz="800" dirty="0">
                <a:solidFill>
                  <a:srgbClr val="0077AA"/>
                </a:solidFill>
                <a:latin typeface="Consolas" charset="0"/>
              </a:rPr>
              <a:t>function</a:t>
            </a:r>
            <a:r>
              <a:rPr lang="en-US" sz="800" dirty="0" smtClean="0">
                <a:latin typeface="Consolas" charset="0"/>
                <a:ea typeface="Consolas" charset="0"/>
                <a:cs typeface="Consolas" charset="0"/>
              </a:rPr>
              <a:t> </a:t>
            </a:r>
            <a:r>
              <a:rPr lang="en-US" sz="800" dirty="0">
                <a:latin typeface="Consolas" charset="0"/>
                <a:ea typeface="Consolas" charset="0"/>
                <a:cs typeface="Consolas" charset="0"/>
              </a:rPr>
              <a:t>(n) {</a:t>
            </a:r>
            <a:endParaRPr lang="en-US" sz="800" dirty="0" smtClean="0">
              <a:latin typeface="Consolas" charset="0"/>
              <a:ea typeface="Consolas" charset="0"/>
              <a:cs typeface="Consolas" charset="0"/>
            </a:endParaRP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en-US" sz="800" dirty="0" err="1" smtClean="0">
                <a:latin typeface="Consolas" charset="0"/>
                <a:ea typeface="Consolas" charset="0"/>
                <a:cs typeface="Consolas" charset="0"/>
              </a:rPr>
              <a:t>setTimeout</a:t>
            </a:r>
            <a:r>
              <a:rPr lang="en-US" sz="800" dirty="0" smtClean="0">
                <a:latin typeface="Consolas" charset="0"/>
                <a:ea typeface="Consolas" charset="0"/>
                <a:cs typeface="Consolas" charset="0"/>
              </a:rPr>
              <a:t>(</a:t>
            </a:r>
            <a:r>
              <a:rPr lang="en-US" sz="800" dirty="0" smtClean="0">
                <a:solidFill>
                  <a:srgbClr val="0077AA"/>
                </a:solidFill>
                <a:latin typeface="Consolas" charset="0"/>
              </a:rPr>
              <a:t>function</a:t>
            </a:r>
            <a:r>
              <a:rPr lang="en-US" sz="800" dirty="0" smtClean="0">
                <a:latin typeface="Consolas" charset="0"/>
                <a:ea typeface="Consolas" charset="0"/>
                <a:cs typeface="Consolas" charset="0"/>
              </a:rPr>
              <a:t> () {</a:t>
            </a:r>
          </a:p>
          <a:p>
            <a:pPr lvl="0" eaLnBrk="0" hangingPunct="0"/>
            <a:r>
              <a:rPr lang="en-US" sz="800" dirty="0" smtClean="0">
                <a:latin typeface="Consolas" charset="0"/>
                <a:ea typeface="Consolas" charset="0"/>
                <a:cs typeface="Consolas" charset="0"/>
              </a:rPr>
              <a:t>  </a:t>
            </a:r>
            <a:r>
              <a:rPr lang="bg-BG" sz="800" dirty="0" smtClean="0">
                <a:latin typeface="Consolas" charset="0"/>
                <a:ea typeface="Consolas" charset="0"/>
                <a:cs typeface="Consolas" charset="0"/>
              </a:rPr>
              <a:t> </a:t>
            </a:r>
            <a:r>
              <a:rPr lang="en-US" sz="800" dirty="0" smtClean="0">
                <a:latin typeface="Consolas" charset="0"/>
                <a:ea typeface="Consolas" charset="0"/>
                <a:cs typeface="Consolas" charset="0"/>
              </a:rPr>
              <a:t>     </a:t>
            </a:r>
            <a:r>
              <a:rPr lang="en-US" sz="800" dirty="0" err="1" smtClean="0">
                <a:solidFill>
                  <a:srgbClr val="333333"/>
                </a:solidFill>
                <a:latin typeface="Consolas" charset="0"/>
                <a:ea typeface="Consolas" charset="0"/>
                <a:cs typeface="Consolas" charset="0"/>
              </a:rPr>
              <a:t>res</a:t>
            </a:r>
            <a:r>
              <a:rPr lang="en-US" sz="800" dirty="0" err="1" smtClean="0">
                <a:latin typeface="Consolas" charset="0"/>
                <a:ea typeface="Consolas" charset="0"/>
                <a:cs typeface="Consolas" charset="0"/>
              </a:rPr>
              <a:t>.</a:t>
            </a:r>
            <a:r>
              <a:rPr lang="en-US" sz="800" dirty="0" err="1" smtClean="0">
                <a:solidFill>
                  <a:srgbClr val="DD4A68"/>
                </a:solidFill>
                <a:latin typeface="Consolas" charset="0"/>
              </a:rPr>
              <a:t>write</a:t>
            </a:r>
            <a:r>
              <a:rPr lang="en-US" sz="800" dirty="0" smtClean="0">
                <a:latin typeface="Consolas" charset="0"/>
                <a:ea typeface="Consolas" charset="0"/>
                <a:cs typeface="Consolas" charset="0"/>
              </a:rPr>
              <a:t>(</a:t>
            </a:r>
            <a:r>
              <a:rPr lang="ru-RU" sz="800" dirty="0" smtClean="0">
                <a:solidFill>
                  <a:srgbClr val="183691"/>
                </a:solidFill>
                <a:latin typeface="Consolas" charset="0"/>
                <a:ea typeface="Consolas" charset="0"/>
                <a:cs typeface="Consolas" charset="0"/>
              </a:rPr>
              <a:t>`</a:t>
            </a:r>
            <a:r>
              <a:rPr lang="en-US" sz="800" dirty="0" smtClean="0">
                <a:solidFill>
                  <a:srgbClr val="183691"/>
                </a:solidFill>
                <a:latin typeface="Consolas" charset="0"/>
                <a:ea typeface="Consolas" charset="0"/>
                <a:cs typeface="Consolas" charset="0"/>
              </a:rPr>
              <a:t>&lt;div&gt;</a:t>
            </a:r>
            <a:r>
              <a:rPr lang="en-US" sz="800" dirty="0" smtClean="0">
                <a:latin typeface="Consolas" charset="0"/>
                <a:ea typeface="Consolas" charset="0"/>
                <a:cs typeface="Consolas" charset="0"/>
              </a:rPr>
              <a:t>${new </a:t>
            </a:r>
            <a:r>
              <a:rPr lang="en-US" sz="800" dirty="0">
                <a:latin typeface="Consolas" charset="0"/>
                <a:ea typeface="Consolas" charset="0"/>
                <a:cs typeface="Consolas" charset="0"/>
              </a:rPr>
              <a:t>Date().</a:t>
            </a:r>
            <a:r>
              <a:rPr lang="en-US" sz="800" dirty="0" err="1">
                <a:latin typeface="Consolas" charset="0"/>
                <a:ea typeface="Consolas" charset="0"/>
                <a:cs typeface="Consolas" charset="0"/>
              </a:rPr>
              <a:t>toLocaleTimeString</a:t>
            </a:r>
            <a:r>
              <a:rPr lang="en-US" sz="800" dirty="0">
                <a:latin typeface="Consolas" charset="0"/>
                <a:ea typeface="Consolas" charset="0"/>
                <a:cs typeface="Consolas" charset="0"/>
              </a:rPr>
              <a:t>()}</a:t>
            </a:r>
            <a:r>
              <a:rPr lang="en-US" sz="800" dirty="0" smtClean="0">
                <a:solidFill>
                  <a:srgbClr val="183691"/>
                </a:solidFill>
                <a:latin typeface="Consolas" charset="0"/>
                <a:ea typeface="Consolas" charset="0"/>
                <a:cs typeface="Consolas" charset="0"/>
              </a:rPr>
              <a:t>&lt;/div&gt;</a:t>
            </a:r>
            <a:r>
              <a:rPr lang="ru-RU" sz="800" dirty="0" smtClean="0">
                <a:solidFill>
                  <a:srgbClr val="183691"/>
                </a:solidFill>
                <a:latin typeface="Consolas" charset="0"/>
                <a:ea typeface="Consolas" charset="0"/>
                <a:cs typeface="Consolas" charset="0"/>
              </a:rPr>
              <a:t>`</a:t>
            </a:r>
            <a:r>
              <a:rPr lang="en-US" sz="800" dirty="0" smtClean="0">
                <a:latin typeface="Consolas" charset="0"/>
                <a:ea typeface="Consolas" charset="0"/>
                <a:cs typeface="Consolas" charset="0"/>
              </a:rPr>
              <a:t>);</a:t>
            </a:r>
          </a:p>
          <a:p>
            <a:pPr lvl="0" eaLnBrk="0" hangingPunct="0"/>
            <a:endParaRPr lang="en-US" sz="800" dirty="0" smtClean="0">
              <a:latin typeface="Consolas" charset="0"/>
              <a:ea typeface="Consolas" charset="0"/>
              <a:cs typeface="Consolas" charset="0"/>
            </a:endParaRP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mr-IN" sz="800" dirty="0" err="1" smtClean="0">
                <a:latin typeface="Consolas" charset="0"/>
                <a:ea typeface="Consolas" charset="0"/>
                <a:cs typeface="Consolas" charset="0"/>
              </a:rPr>
              <a:t>if</a:t>
            </a:r>
            <a:r>
              <a:rPr lang="mr-IN" sz="800" dirty="0" smtClean="0">
                <a:latin typeface="Consolas" charset="0"/>
                <a:ea typeface="Consolas" charset="0"/>
                <a:cs typeface="Consolas" charset="0"/>
              </a:rPr>
              <a:t>(</a:t>
            </a:r>
            <a:r>
              <a:rPr lang="en-US" sz="800" dirty="0" smtClean="0">
                <a:latin typeface="Consolas" charset="0"/>
                <a:ea typeface="Consolas" charset="0"/>
                <a:cs typeface="Consolas" charset="0"/>
              </a:rPr>
              <a:t>n</a:t>
            </a:r>
            <a:r>
              <a:rPr lang="mr-IN" sz="800" dirty="0" smtClean="0">
                <a:latin typeface="Consolas" charset="0"/>
                <a:ea typeface="Consolas" charset="0"/>
                <a:cs typeface="Consolas" charset="0"/>
              </a:rPr>
              <a:t> </a:t>
            </a:r>
            <a:r>
              <a:rPr lang="mr-IN" sz="800" dirty="0">
                <a:latin typeface="Consolas" charset="0"/>
                <a:ea typeface="Consolas" charset="0"/>
                <a:cs typeface="Consolas" charset="0"/>
              </a:rPr>
              <a:t>=== </a:t>
            </a:r>
            <a:r>
              <a:rPr lang="mr-IN" sz="800" dirty="0" smtClean="0">
                <a:latin typeface="Consolas" charset="0"/>
                <a:ea typeface="Consolas" charset="0"/>
                <a:cs typeface="Consolas" charset="0"/>
              </a:rPr>
              <a:t>9</a:t>
            </a:r>
            <a:r>
              <a:rPr lang="mr-IN" sz="800" dirty="0">
                <a:latin typeface="Consolas" charset="0"/>
                <a:ea typeface="Consolas" charset="0"/>
                <a:cs typeface="Consolas" charset="0"/>
              </a:rPr>
              <a:t>) {			</a:t>
            </a:r>
            <a:r>
              <a:rPr lang="en-US" sz="800" dirty="0" smtClean="0">
                <a:latin typeface="Consolas" charset="0"/>
                <a:ea typeface="Consolas" charset="0"/>
                <a:cs typeface="Consolas" charset="0"/>
              </a:rPr>
              <a:t>       </a:t>
            </a: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mr-IN" sz="800" dirty="0" err="1" smtClean="0">
                <a:latin typeface="Consolas" charset="0"/>
                <a:ea typeface="Consolas" charset="0"/>
                <a:cs typeface="Consolas" charset="0"/>
              </a:rPr>
              <a:t>res</a:t>
            </a:r>
            <a:r>
              <a:rPr lang="mr-IN" sz="800" dirty="0" smtClean="0">
                <a:latin typeface="Consolas" charset="0"/>
                <a:ea typeface="Consolas" charset="0"/>
                <a:cs typeface="Consolas" charset="0"/>
              </a:rPr>
              <a:t>.</a:t>
            </a:r>
            <a:r>
              <a:rPr lang="en-US" sz="800" dirty="0" smtClean="0">
                <a:solidFill>
                  <a:srgbClr val="DD4A68"/>
                </a:solidFill>
                <a:latin typeface="Consolas" charset="0"/>
              </a:rPr>
              <a:t>end</a:t>
            </a:r>
            <a:r>
              <a:rPr lang="mr-IN" sz="800" dirty="0" smtClean="0">
                <a:latin typeface="Consolas" charset="0"/>
                <a:ea typeface="Consolas" charset="0"/>
                <a:cs typeface="Consolas" charset="0"/>
              </a:rPr>
              <a:t>()</a:t>
            </a:r>
            <a:r>
              <a:rPr lang="en-US" sz="800" dirty="0" smtClean="0">
                <a:latin typeface="Consolas" charset="0"/>
                <a:ea typeface="Consolas" charset="0"/>
                <a:cs typeface="Consolas" charset="0"/>
              </a:rPr>
              <a:t>;</a:t>
            </a: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mr-IN" sz="800" dirty="0" smtClean="0">
                <a:latin typeface="Consolas" charset="0"/>
                <a:ea typeface="Consolas" charset="0"/>
                <a:cs typeface="Consolas" charset="0"/>
              </a:rPr>
              <a:t>}</a:t>
            </a:r>
            <a:endParaRPr lang="en-US" sz="800" dirty="0" smtClean="0">
              <a:latin typeface="Consolas" charset="0"/>
              <a:ea typeface="Consolas" charset="0"/>
              <a:cs typeface="Consolas" charset="0"/>
            </a:endParaRP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mr-IN" sz="800" dirty="0" smtClean="0">
                <a:latin typeface="Consolas" charset="0"/>
                <a:ea typeface="Consolas" charset="0"/>
                <a:cs typeface="Consolas" charset="0"/>
              </a:rPr>
              <a:t>}, </a:t>
            </a:r>
            <a:r>
              <a:rPr lang="en-US" sz="800" dirty="0" err="1" smtClean="0">
                <a:solidFill>
                  <a:srgbClr val="795DA3"/>
                </a:solidFill>
                <a:latin typeface="Consolas" charset="0"/>
                <a:ea typeface="Consolas" charset="0"/>
                <a:cs typeface="Consolas" charset="0"/>
              </a:rPr>
              <a:t>i</a:t>
            </a:r>
            <a:r>
              <a:rPr lang="mr-IN" sz="800" dirty="0" smtClean="0">
                <a:latin typeface="Consolas" charset="0"/>
                <a:ea typeface="Consolas" charset="0"/>
                <a:cs typeface="Consolas" charset="0"/>
              </a:rPr>
              <a:t> </a:t>
            </a:r>
            <a:r>
              <a:rPr lang="mr-IN" sz="800" dirty="0">
                <a:latin typeface="Consolas" charset="0"/>
                <a:ea typeface="Consolas" charset="0"/>
                <a:cs typeface="Consolas" charset="0"/>
              </a:rPr>
              <a:t>* 1000</a:t>
            </a:r>
            <a:r>
              <a:rPr lang="mr-IN" sz="800" dirty="0" smtClean="0">
                <a:latin typeface="Consolas" charset="0"/>
                <a:ea typeface="Consolas" charset="0"/>
                <a:cs typeface="Consolas" charset="0"/>
              </a:rPr>
              <a:t>);</a:t>
            </a:r>
            <a:r>
              <a:rPr lang="bg-BG" sz="800" dirty="0" smtClean="0">
                <a:latin typeface="Consolas" charset="0"/>
                <a:ea typeface="Consolas" charset="0"/>
                <a:cs typeface="Consolas" charset="0"/>
              </a:rPr>
              <a:t> </a:t>
            </a:r>
            <a:endParaRPr lang="en-US" sz="800" dirty="0" smtClean="0">
              <a:latin typeface="Consolas" charset="0"/>
              <a:ea typeface="Consolas" charset="0"/>
              <a:cs typeface="Consolas" charset="0"/>
            </a:endParaRP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r>
              <a:rPr lang="mr-IN" sz="800" dirty="0">
                <a:latin typeface="Consolas" charset="0"/>
                <a:ea typeface="Consolas" charset="0"/>
                <a:cs typeface="Consolas" charset="0"/>
              </a:rPr>
              <a:t>})(</a:t>
            </a:r>
            <a:r>
              <a:rPr lang="mr-IN" sz="800" dirty="0" err="1">
                <a:latin typeface="Consolas" charset="0"/>
                <a:ea typeface="Consolas" charset="0"/>
                <a:cs typeface="Consolas" charset="0"/>
              </a:rPr>
              <a:t>i</a:t>
            </a:r>
            <a:r>
              <a:rPr lang="mr-IN" sz="800" dirty="0">
                <a:latin typeface="Consolas" charset="0"/>
                <a:ea typeface="Consolas" charset="0"/>
                <a:cs typeface="Consolas" charset="0"/>
              </a:rPr>
              <a:t>);</a:t>
            </a:r>
            <a:endParaRPr lang="en-US" sz="800" dirty="0" smtClean="0">
              <a:latin typeface="Consolas" charset="0"/>
              <a:ea typeface="Consolas" charset="0"/>
              <a:cs typeface="Consolas" charset="0"/>
            </a:endParaRPr>
          </a:p>
          <a:p>
            <a:pPr lvl="0" eaLnBrk="0" hangingPunct="0"/>
            <a:r>
              <a:rPr lang="en-US" sz="800" dirty="0">
                <a:latin typeface="Consolas" charset="0"/>
                <a:ea typeface="Consolas" charset="0"/>
                <a:cs typeface="Consolas" charset="0"/>
              </a:rPr>
              <a:t> </a:t>
            </a:r>
            <a:r>
              <a:rPr lang="en-US" sz="800" dirty="0" smtClean="0">
                <a:latin typeface="Consolas" charset="0"/>
                <a:ea typeface="Consolas" charset="0"/>
                <a:cs typeface="Consolas" charset="0"/>
              </a:rPr>
              <a:t>  }</a:t>
            </a:r>
          </a:p>
          <a:p>
            <a:pPr lvl="0" eaLnBrk="0" hangingPunct="0"/>
            <a:r>
              <a:rPr lang="en-US" sz="800" dirty="0">
                <a:solidFill>
                  <a:srgbClr val="000000"/>
                </a:solidFill>
                <a:latin typeface="Consolas" charset="0"/>
              </a:rPr>
              <a:t> </a:t>
            </a:r>
            <a:r>
              <a:rPr lang="en-US" sz="800" dirty="0" smtClean="0">
                <a:solidFill>
                  <a:srgbClr val="999999"/>
                </a:solidFill>
                <a:latin typeface="Consolas" charset="0"/>
              </a:rPr>
              <a:t>}).</a:t>
            </a:r>
            <a:r>
              <a:rPr lang="en-US" sz="800" dirty="0" smtClean="0">
                <a:solidFill>
                  <a:srgbClr val="DD4A68"/>
                </a:solidFill>
                <a:latin typeface="Consolas" charset="0"/>
              </a:rPr>
              <a:t>listen</a:t>
            </a:r>
            <a:r>
              <a:rPr lang="en-US" sz="800" dirty="0" smtClean="0">
                <a:solidFill>
                  <a:srgbClr val="999999"/>
                </a:solidFill>
                <a:latin typeface="Consolas" charset="0"/>
              </a:rPr>
              <a:t>(</a:t>
            </a:r>
            <a:r>
              <a:rPr lang="en-US" sz="800" dirty="0" smtClean="0">
                <a:solidFill>
                  <a:srgbClr val="000000"/>
                </a:solidFill>
                <a:latin typeface="Consolas" charset="0"/>
              </a:rPr>
              <a:t>port</a:t>
            </a:r>
            <a:r>
              <a:rPr lang="en-US" sz="800" dirty="0" smtClean="0">
                <a:solidFill>
                  <a:srgbClr val="999999"/>
                </a:solidFill>
                <a:latin typeface="Consolas" charset="0"/>
              </a:rPr>
              <a:t>);</a:t>
            </a:r>
            <a:r>
              <a:rPr lang="en-US" sz="800" dirty="0" smtClean="0">
                <a:solidFill>
                  <a:srgbClr val="000000"/>
                </a:solidFill>
                <a:latin typeface="Consolas" charset="0"/>
              </a:rPr>
              <a:t> </a:t>
            </a:r>
            <a:endParaRPr lang="bg-BG" sz="800" dirty="0" smtClean="0">
              <a:solidFill>
                <a:srgbClr val="000000"/>
              </a:solidFill>
              <a:latin typeface="Consolas" charset="0"/>
            </a:endParaRPr>
          </a:p>
          <a:p>
            <a:pPr lvl="0" eaLnBrk="0" hangingPunct="0"/>
            <a:endParaRPr lang="bg-BG" sz="800" dirty="0" smtClean="0">
              <a:solidFill>
                <a:srgbClr val="000000"/>
              </a:solidFill>
              <a:latin typeface="Consolas" charset="0"/>
            </a:endParaRPr>
          </a:p>
          <a:p>
            <a:pPr lvl="0" eaLnBrk="0" hangingPunct="0"/>
            <a:r>
              <a:rPr lang="bg-BG" sz="800" dirty="0" smtClean="0">
                <a:solidFill>
                  <a:srgbClr val="000000"/>
                </a:solidFill>
                <a:latin typeface="Consolas" charset="0"/>
              </a:rPr>
              <a:t> </a:t>
            </a:r>
            <a:r>
              <a:rPr lang="en-US" sz="800" dirty="0" err="1" smtClean="0">
                <a:solidFill>
                  <a:srgbClr val="000000"/>
                </a:solidFill>
                <a:latin typeface="Consolas" charset="0"/>
              </a:rPr>
              <a:t>console</a:t>
            </a:r>
            <a:r>
              <a:rPr lang="en-US" sz="800" dirty="0" err="1" smtClean="0">
                <a:solidFill>
                  <a:srgbClr val="999999"/>
                </a:solidFill>
                <a:latin typeface="Consolas" charset="0"/>
              </a:rPr>
              <a:t>.</a:t>
            </a:r>
            <a:r>
              <a:rPr lang="en-US" sz="800" dirty="0" err="1" smtClean="0">
                <a:solidFill>
                  <a:srgbClr val="DD4A68"/>
                </a:solidFill>
                <a:latin typeface="Consolas" charset="0"/>
              </a:rPr>
              <a:t>log</a:t>
            </a:r>
            <a:r>
              <a:rPr lang="en-US" sz="800" dirty="0" smtClean="0">
                <a:solidFill>
                  <a:srgbClr val="999999"/>
                </a:solidFill>
                <a:latin typeface="Consolas" charset="0"/>
              </a:rPr>
              <a:t>(</a:t>
            </a:r>
            <a:r>
              <a:rPr lang="en-US" sz="800" dirty="0" smtClean="0">
                <a:solidFill>
                  <a:srgbClr val="669900"/>
                </a:solidFill>
                <a:latin typeface="Consolas" charset="0"/>
              </a:rPr>
              <a:t>'Server running on port %s'</a:t>
            </a:r>
            <a:r>
              <a:rPr lang="en-US" sz="800" dirty="0" smtClean="0">
                <a:solidFill>
                  <a:srgbClr val="999999"/>
                </a:solidFill>
                <a:latin typeface="Consolas" charset="0"/>
              </a:rPr>
              <a:t>,</a:t>
            </a:r>
            <a:r>
              <a:rPr lang="en-US" sz="800" dirty="0" smtClean="0">
                <a:solidFill>
                  <a:srgbClr val="000000"/>
                </a:solidFill>
                <a:latin typeface="Consolas" charset="0"/>
              </a:rPr>
              <a:t> port</a:t>
            </a:r>
            <a:r>
              <a:rPr lang="en-US" sz="800" dirty="0" smtClean="0">
                <a:solidFill>
                  <a:srgbClr val="999999"/>
                </a:solidFill>
                <a:latin typeface="Consolas" charset="0"/>
              </a:rPr>
              <a:t>);</a:t>
            </a:r>
            <a:endParaRPr lang="bg-BG" sz="800" dirty="0" smtClean="0">
              <a:solidFill>
                <a:srgbClr val="999999"/>
              </a:solidFill>
              <a:latin typeface="Consolas" charset="0"/>
            </a:endParaRPr>
          </a:p>
          <a:p>
            <a:pPr lvl="0" eaLnBrk="0" hangingPunct="0"/>
            <a:endParaRPr kumimoji="0" lang="en-US" altLang="en-US" sz="7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3" name="Rectangle 12"/>
          <p:cNvSpPr/>
          <p:nvPr/>
        </p:nvSpPr>
        <p:spPr bwMode="auto">
          <a:xfrm>
            <a:off x="3215390" y="1763632"/>
            <a:ext cx="419725" cy="267535"/>
          </a:xfrm>
          <a:prstGeom prst="rect">
            <a:avLst/>
          </a:prstGeom>
          <a:noFill/>
          <a:ln w="25400" cap="sq" algn="ctr">
            <a:solidFill>
              <a:schemeClr val="accent1"/>
            </a:solidFill>
            <a:miter lim="800000"/>
            <a:headEnd/>
            <a:tailEnd/>
          </a:ln>
          <a:effectLst>
            <a:outerShdw blurRad="63500" sx="102000" sy="102000" algn="ctr" rotWithShape="0">
              <a:prstClr val="black">
                <a:alpha val="40000"/>
              </a:prstClr>
            </a:outerShdw>
          </a:effectLst>
        </p:spPr>
        <p:txBody>
          <a:bodyPr wrap="none" rtlCol="0" anchor="ctr"/>
          <a:lstStyle/>
          <a:p>
            <a:pPr algn="ctr"/>
            <a:endParaRPr lang="en-US" b="1" dirty="0" smtClean="0">
              <a:solidFill>
                <a:schemeClr val="accent1"/>
              </a:solidFill>
              <a:latin typeface="+mn-lt"/>
            </a:endParaRPr>
          </a:p>
        </p:txBody>
      </p:sp>
    </p:spTree>
    <p:extLst>
      <p:ext uri="{BB962C8B-B14F-4D97-AF65-F5344CB8AC3E}">
        <p14:creationId xmlns:p14="http://schemas.microsoft.com/office/powerpoint/2010/main" val="18725103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Duplex and Transform Streams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23</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b="1" dirty="0"/>
              <a:t>Duplex streams </a:t>
            </a:r>
            <a:r>
              <a:rPr lang="en-US" sz="1400" dirty="0"/>
              <a:t>are streams that implement both the Readable and </a:t>
            </a:r>
            <a:r>
              <a:rPr lang="en-US" sz="1400" dirty="0" smtClean="0"/>
              <a:t>Writable. </a:t>
            </a:r>
            <a:r>
              <a:rPr lang="en-US" sz="1400" dirty="0"/>
              <a:t>The most important aspect of a Duplex stream is that the Readable and Writable sides operate independently of one another despite co-existing within a single object instance.</a:t>
            </a:r>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r>
              <a:rPr lang="en-US" sz="1400" b="1" dirty="0" smtClean="0"/>
              <a:t>Transform </a:t>
            </a:r>
            <a:r>
              <a:rPr lang="en-US" sz="1400" b="1" dirty="0"/>
              <a:t>streams </a:t>
            </a:r>
            <a:r>
              <a:rPr lang="en-US" sz="1400" dirty="0"/>
              <a:t>are Duplex streams where the output is in some way related to the input</a:t>
            </a:r>
            <a:r>
              <a:rPr lang="en-US" sz="1400" dirty="0" smtClean="0"/>
              <a:t>.</a:t>
            </a:r>
          </a:p>
          <a:p>
            <a:endParaRPr lang="en-US" sz="1400" dirty="0" smtClean="0"/>
          </a:p>
          <a:p>
            <a:endParaRPr lang="en-US" sz="1400" dirty="0" smtClean="0"/>
          </a:p>
          <a:p>
            <a:endParaRPr lang="en-US" sz="1400" dirty="0" smtClean="0"/>
          </a:p>
          <a:p>
            <a:endParaRPr lang="en-US" sz="1400" dirty="0"/>
          </a:p>
          <a:p>
            <a:endParaRPr lang="en-US" sz="1400" kern="0" dirty="0"/>
          </a:p>
          <a:p>
            <a:endParaRPr lang="en-US" sz="1400" kern="0" dirty="0" smtClean="0"/>
          </a:p>
          <a:p>
            <a:endParaRPr lang="en-US" sz="1400" kern="0" dirty="0"/>
          </a:p>
          <a:p>
            <a:endParaRPr lang="en-US" sz="1400" kern="0" dirty="0"/>
          </a:p>
          <a:p>
            <a:endParaRPr lang="en-US" sz="1400" kern="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5665" y="2218986"/>
            <a:ext cx="2791604" cy="111664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079" y="3822952"/>
            <a:ext cx="3282777" cy="923281"/>
          </a:xfrm>
          <a:prstGeom prst="rect">
            <a:avLst/>
          </a:prstGeom>
        </p:spPr>
      </p:pic>
    </p:spTree>
    <p:extLst>
      <p:ext uri="{BB962C8B-B14F-4D97-AF65-F5344CB8AC3E}">
        <p14:creationId xmlns:p14="http://schemas.microsoft.com/office/powerpoint/2010/main" val="916791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24</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13" name="Rectangle 6"/>
          <p:cNvSpPr>
            <a:spLocks noChangeArrowheads="1"/>
          </p:cNvSpPr>
          <p:nvPr/>
        </p:nvSpPr>
        <p:spPr bwMode="auto">
          <a:xfrm>
            <a:off x="706874" y="1256640"/>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altLang="en-US" sz="900" dirty="0" smtClean="0">
                <a:solidFill>
                  <a:srgbClr val="333333"/>
                </a:solidFill>
                <a:latin typeface="Consolas" charset="0"/>
                <a:ea typeface="Consolas" charset="0"/>
                <a:cs typeface="Consolas" charset="0"/>
              </a:rPr>
              <a:t> -&gt; </a:t>
            </a:r>
            <a:r>
              <a:rPr lang="en-US" altLang="en-US" sz="900" dirty="0" err="1" smtClean="0">
                <a:latin typeface="Consolas" charset="0"/>
                <a:ea typeface="Consolas" charset="0"/>
                <a:cs typeface="Consolas" charset="0"/>
              </a:rPr>
              <a:t>readableStream</a:t>
            </a:r>
            <a:r>
              <a:rPr lang="en-US" sz="900" dirty="0" err="1" smtClean="0">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latin typeface="Consolas" charset="0"/>
                <a:ea typeface="Consolas" charset="0"/>
                <a:cs typeface="Consolas" charset="0"/>
              </a:rPr>
              <a:t>transformStream</a:t>
            </a:r>
            <a:r>
              <a:rPr lang="en-US" sz="900" dirty="0" smtClean="0">
                <a:latin typeface="Consolas" charset="0"/>
                <a:ea typeface="Consolas" charset="0"/>
                <a:cs typeface="Consolas" charset="0"/>
              </a:rPr>
              <a:t>).pipe(</a:t>
            </a:r>
            <a:r>
              <a:rPr lang="en-US" sz="900" dirty="0" err="1" smtClean="0">
                <a:latin typeface="Consolas" charset="0"/>
                <a:ea typeface="Consolas" charset="0"/>
                <a:cs typeface="Consolas" charset="0"/>
              </a:rPr>
              <a:t>writableStream</a:t>
            </a:r>
            <a:r>
              <a:rPr lang="en-US" sz="900" dirty="0" smtClean="0">
                <a:latin typeface="Consolas" charset="0"/>
                <a:ea typeface="Consolas" charset="0"/>
                <a:cs typeface="Consolas" charset="0"/>
              </a:rPr>
              <a:t>) </a:t>
            </a:r>
          </a:p>
          <a:p>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6" name="Content Placeholder 6"/>
          <p:cNvSpPr txBox="1">
            <a:spLocks/>
          </p:cNvSpPr>
          <p:nvPr/>
        </p:nvSpPr>
        <p:spPr bwMode="auto">
          <a:xfrm>
            <a:off x="706874" y="346103"/>
            <a:ext cx="7772400" cy="312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dirty="0" smtClean="0"/>
              <a:t>How to use:</a:t>
            </a:r>
            <a:endParaRPr lang="en-US" sz="1400" kern="0" dirty="0" smtClean="0"/>
          </a:p>
          <a:p>
            <a:endParaRPr lang="en-US" sz="1400" kern="0" dirty="0"/>
          </a:p>
          <a:p>
            <a:endParaRPr lang="en-US" sz="1400" kern="0" dirty="0"/>
          </a:p>
          <a:p>
            <a:endParaRPr lang="en-US" sz="1400" kern="0" dirty="0"/>
          </a:p>
        </p:txBody>
      </p:sp>
      <p:sp>
        <p:nvSpPr>
          <p:cNvPr id="18" name="Rectangle 6"/>
          <p:cNvSpPr>
            <a:spLocks noChangeArrowheads="1"/>
          </p:cNvSpPr>
          <p:nvPr/>
        </p:nvSpPr>
        <p:spPr bwMode="auto">
          <a:xfrm>
            <a:off x="706874" y="750112"/>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altLang="en-US" sz="900" dirty="0" smtClean="0">
                <a:solidFill>
                  <a:srgbClr val="333333"/>
                </a:solidFill>
                <a:latin typeface="Consolas" charset="0"/>
                <a:ea typeface="Consolas" charset="0"/>
                <a:cs typeface="Consolas" charset="0"/>
              </a:rPr>
              <a:t> -&gt; </a:t>
            </a:r>
            <a:r>
              <a:rPr lang="en-US" altLang="en-US" sz="900" dirty="0" err="1" smtClean="0">
                <a:latin typeface="Consolas" charset="0"/>
                <a:ea typeface="Consolas" charset="0"/>
                <a:cs typeface="Consolas" charset="0"/>
              </a:rPr>
              <a:t>duplexStream</a:t>
            </a:r>
            <a:r>
              <a:rPr lang="en-US" sz="900" dirty="0" err="1" smtClean="0">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latin typeface="Consolas" charset="0"/>
                <a:ea typeface="Consolas" charset="0"/>
                <a:cs typeface="Consolas" charset="0"/>
              </a:rPr>
              <a:t>transformStream</a:t>
            </a:r>
            <a:r>
              <a:rPr lang="en-US" sz="900" dirty="0" smtClean="0">
                <a:latin typeface="Consolas" charset="0"/>
                <a:ea typeface="Consolas" charset="0"/>
                <a:cs typeface="Consolas" charset="0"/>
              </a:rPr>
              <a:t>).pipe(</a:t>
            </a:r>
            <a:r>
              <a:rPr lang="en-US" sz="900" dirty="0" err="1" smtClean="0">
                <a:latin typeface="Consolas" charset="0"/>
                <a:ea typeface="Consolas" charset="0"/>
                <a:cs typeface="Consolas" charset="0"/>
              </a:rPr>
              <a:t>duplexStream</a:t>
            </a:r>
            <a:r>
              <a:rPr lang="en-US" sz="900" dirty="0" smtClean="0">
                <a:latin typeface="Consolas" charset="0"/>
                <a:ea typeface="Consolas" charset="0"/>
                <a:cs typeface="Consolas" charset="0"/>
              </a:rPr>
              <a:t>) </a:t>
            </a:r>
          </a:p>
          <a:p>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9" name="Rectangle 6"/>
          <p:cNvSpPr>
            <a:spLocks noChangeArrowheads="1"/>
          </p:cNvSpPr>
          <p:nvPr/>
        </p:nvSpPr>
        <p:spPr bwMode="auto">
          <a:xfrm>
            <a:off x="706874" y="1763168"/>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altLang="en-US" sz="900" dirty="0" smtClean="0">
                <a:solidFill>
                  <a:srgbClr val="333333"/>
                </a:solidFill>
                <a:latin typeface="Consolas" charset="0"/>
                <a:ea typeface="Consolas" charset="0"/>
                <a:cs typeface="Consolas" charset="0"/>
              </a:rPr>
              <a:t> -&gt; </a:t>
            </a:r>
            <a:r>
              <a:rPr lang="en-US" altLang="en-US" sz="900" dirty="0" err="1" smtClean="0">
                <a:latin typeface="Consolas" charset="0"/>
                <a:ea typeface="Consolas" charset="0"/>
                <a:cs typeface="Consolas" charset="0"/>
              </a:rPr>
              <a:t>readableStream</a:t>
            </a:r>
            <a:r>
              <a:rPr lang="en-US" sz="900" dirty="0" err="1" smtClean="0">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latin typeface="Consolas" charset="0"/>
                <a:ea typeface="Consolas" charset="0"/>
                <a:cs typeface="Consolas" charset="0"/>
              </a:rPr>
              <a:t>duplexStream</a:t>
            </a:r>
            <a:r>
              <a:rPr lang="en-US" sz="900" dirty="0" smtClean="0">
                <a:latin typeface="Consolas" charset="0"/>
                <a:ea typeface="Consolas" charset="0"/>
                <a:cs typeface="Consolas" charset="0"/>
              </a:rPr>
              <a:t>).pipe(</a:t>
            </a:r>
            <a:r>
              <a:rPr lang="en-US" sz="900" dirty="0" err="1" smtClean="0">
                <a:latin typeface="Consolas" charset="0"/>
                <a:ea typeface="Consolas" charset="0"/>
                <a:cs typeface="Consolas" charset="0"/>
              </a:rPr>
              <a:t>writableStream</a:t>
            </a:r>
            <a:r>
              <a:rPr lang="en-US" sz="900" dirty="0" smtClean="0">
                <a:latin typeface="Consolas" charset="0"/>
                <a:ea typeface="Consolas" charset="0"/>
                <a:cs typeface="Consolas" charset="0"/>
              </a:rPr>
              <a:t>) </a:t>
            </a:r>
          </a:p>
          <a:p>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1599557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25</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u="sng" dirty="0" smtClean="0">
                <a:solidFill>
                  <a:schemeClr val="accent1"/>
                </a:solidFill>
                <a:latin typeface="Consolas" charset="0"/>
                <a:ea typeface="Consolas" charset="0"/>
                <a:cs typeface="Consolas" charset="0"/>
              </a:rPr>
              <a:t>Creating</a:t>
            </a:r>
            <a:endParaRPr lang="en-US" sz="1200" dirty="0">
              <a:solidFill>
                <a:schemeClr val="tx2">
                  <a:lumMod val="50000"/>
                </a:schemeClr>
              </a:solidFill>
              <a:latin typeface="+mn-lt"/>
            </a:endParaRPr>
          </a:p>
        </p:txBody>
      </p:sp>
      <p:sp>
        <p:nvSpPr>
          <p:cNvPr id="6" name="Rectangle 6"/>
          <p:cNvSpPr>
            <a:spLocks noChangeArrowheads="1"/>
          </p:cNvSpPr>
          <p:nvPr/>
        </p:nvSpPr>
        <p:spPr bwMode="auto">
          <a:xfrm>
            <a:off x="880385" y="812599"/>
            <a:ext cx="3699110" cy="318548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rPr>
              <a:t>let</a:t>
            </a:r>
            <a:r>
              <a:rPr lang="en-US" sz="900" dirty="0">
                <a:solidFill>
                  <a:srgbClr val="333333"/>
                </a:solidFill>
                <a:latin typeface="Consolas" charset="0"/>
              </a:rPr>
              <a:t> stream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require</a:t>
            </a:r>
            <a:r>
              <a:rPr lang="en-US" sz="900" dirty="0">
                <a:solidFill>
                  <a:srgbClr val="333333"/>
                </a:solidFill>
                <a:latin typeface="Consolas" charset="0"/>
              </a:rPr>
              <a:t>(</a:t>
            </a:r>
            <a:r>
              <a:rPr lang="en-US" sz="900" dirty="0">
                <a:solidFill>
                  <a:srgbClr val="183691"/>
                </a:solidFill>
                <a:latin typeface="Consolas" charset="0"/>
              </a:rPr>
              <a:t>'stream'</a:t>
            </a:r>
            <a:r>
              <a:rPr lang="en-US" sz="900" dirty="0">
                <a:solidFill>
                  <a:srgbClr val="333333"/>
                </a:solidFill>
                <a:latin typeface="Consolas" charset="0"/>
              </a:rPr>
              <a:t>);</a:t>
            </a:r>
            <a:r>
              <a:rPr lang="en-US" sz="900" dirty="0" smtClean="0">
                <a:latin typeface="Consolas" charset="0"/>
                <a:ea typeface="Consolas" charset="0"/>
                <a:cs typeface="Consolas" charset="0"/>
              </a:rPr>
              <a:t>  </a:t>
            </a:r>
          </a:p>
          <a:p>
            <a:pPr eaLnBrk="0" hangingPunct="0"/>
            <a:r>
              <a:rPr kumimoji="0" lang="en-US" altLang="en-US" sz="900" b="0" i="0" u="none" strike="noStrike" cap="none" normalizeH="0" dirty="0">
                <a:ln>
                  <a:noFill/>
                </a:ln>
                <a:solidFill>
                  <a:schemeClr val="tx1"/>
                </a:solidFill>
                <a:effectLst/>
                <a:latin typeface="Consolas" charset="0"/>
                <a:ea typeface="Consolas" charset="0"/>
                <a:cs typeface="Consolas" charset="0"/>
              </a:rPr>
              <a:t> </a:t>
            </a:r>
            <a:r>
              <a:rPr lang="en-US" sz="900" dirty="0">
                <a:solidFill>
                  <a:srgbClr val="A71D5D"/>
                </a:solidFill>
                <a:latin typeface="Consolas" charset="0"/>
              </a:rPr>
              <a:t>class</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extends</a:t>
            </a:r>
            <a:r>
              <a:rPr lang="en-US" sz="900" dirty="0">
                <a:solidFill>
                  <a:srgbClr val="333333"/>
                </a:solidFill>
                <a:latin typeface="Consolas" charset="0"/>
              </a:rPr>
              <a:t> </a:t>
            </a:r>
            <a:r>
              <a:rPr lang="en-US" sz="900" dirty="0" err="1">
                <a:solidFill>
                  <a:srgbClr val="795DA3"/>
                </a:solidFill>
                <a:latin typeface="Consolas" charset="0"/>
              </a:rPr>
              <a:t>stream</a:t>
            </a:r>
            <a:r>
              <a:rPr lang="en-US" sz="900" dirty="0" err="1">
                <a:solidFill>
                  <a:srgbClr val="333333"/>
                </a:solidFill>
                <a:latin typeface="Consolas" charset="0"/>
              </a:rPr>
              <a:t>.Duplex</a:t>
            </a:r>
            <a:r>
              <a:rPr lang="en-US" sz="900" dirty="0">
                <a:solidFill>
                  <a:srgbClr val="333333"/>
                </a:solidFill>
                <a:latin typeface="Consolas" charset="0"/>
              </a:rPr>
              <a:t> </a:t>
            </a:r>
            <a:r>
              <a:rPr lang="en-US" sz="900" dirty="0" smtClean="0">
                <a:solidFill>
                  <a:srgbClr val="333333"/>
                </a:solidFill>
                <a:latin typeface="Consolas" charset="0"/>
              </a:rPr>
              <a:t>{</a:t>
            </a:r>
          </a:p>
          <a:p>
            <a:pPr eaLnBrk="0" hangingPunct="0"/>
            <a:r>
              <a:rPr kumimoji="0" lang="en-US" altLang="en-US" sz="9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r>
              <a:rPr lang="en-US" sz="900" dirty="0" smtClean="0">
                <a:solidFill>
                  <a:srgbClr val="795DA3"/>
                </a:solidFill>
                <a:latin typeface="Consolas" charset="0"/>
              </a:rPr>
              <a:t>constructor</a:t>
            </a:r>
            <a:r>
              <a:rPr lang="en-US" sz="900" dirty="0" smtClean="0">
                <a:solidFill>
                  <a:srgbClr val="333333"/>
                </a:solidFill>
                <a:latin typeface="Consolas" charset="0"/>
              </a:rPr>
              <a:t>(options</a:t>
            </a:r>
            <a:r>
              <a:rPr lang="en-US" sz="900" dirty="0">
                <a:solidFill>
                  <a:srgbClr val="333333"/>
                </a:solidFill>
                <a:latin typeface="Consolas" charset="0"/>
              </a:rPr>
              <a:t>) </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super</a:t>
            </a:r>
            <a:r>
              <a:rPr lang="en-US" sz="900" dirty="0" smtClean="0">
                <a:solidFill>
                  <a:srgbClr val="333333"/>
                </a:solidFill>
                <a:latin typeface="Consolas" charset="0"/>
              </a:rPr>
              <a:t>(options);</a:t>
            </a:r>
          </a:p>
          <a:p>
            <a:pPr eaLnBrk="0" hangingPunct="0"/>
            <a:r>
              <a:rPr lang="en-US" sz="900" dirty="0" smtClean="0">
                <a:solidFill>
                  <a:srgbClr val="ED6A4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.waiting</a:t>
            </a:r>
            <a:r>
              <a:rPr lang="en-US" sz="900" dirty="0" smtClean="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false</a:t>
            </a:r>
            <a:r>
              <a:rPr lang="en-US" sz="900" dirty="0" smtClean="0">
                <a:solidFill>
                  <a:srgbClr val="333333"/>
                </a:solidFill>
                <a:latin typeface="Consolas" charset="0"/>
              </a:rPr>
              <a:t>;</a:t>
            </a:r>
          </a:p>
          <a:p>
            <a:pPr eaLnBrk="0" hangingPunct="0"/>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lang="en-US" sz="900" dirty="0">
              <a:solidFill>
                <a:srgbClr val="795DA3"/>
              </a:solidFill>
              <a:latin typeface="Consolas" charset="0"/>
            </a:endParaRPr>
          </a:p>
          <a:p>
            <a:pPr eaLnBrk="0" hangingPunct="0"/>
            <a:r>
              <a:rPr lang="en-US" sz="900" dirty="0">
                <a:solidFill>
                  <a:srgbClr val="795DA3"/>
                </a:solidFill>
                <a:latin typeface="Consolas" charset="0"/>
              </a:rPr>
              <a:t>   _read</a:t>
            </a:r>
            <a:r>
              <a:rPr lang="en-US" sz="900" dirty="0">
                <a:solidFill>
                  <a:srgbClr val="333333"/>
                </a:solidFill>
                <a:latin typeface="Consolas" charset="0"/>
              </a:rPr>
              <a:t>(size) {</a:t>
            </a:r>
          </a:p>
          <a:p>
            <a:pPr eaLnBrk="0" hangingPunct="0"/>
            <a:r>
              <a:rPr lang="en-US" sz="900" dirty="0">
                <a:solidFill>
                  <a:srgbClr val="A71D5D"/>
                </a:solidFill>
                <a:latin typeface="Consolas" charset="0"/>
              </a:rPr>
              <a:t>     if</a:t>
            </a:r>
            <a:r>
              <a:rPr lang="en-US" sz="900" dirty="0">
                <a:solidFill>
                  <a:srgbClr val="333333"/>
                </a:solidFill>
                <a:latin typeface="Consolas" charset="0"/>
              </a:rPr>
              <a:t> (</a:t>
            </a:r>
            <a:r>
              <a:rPr lang="en-US" sz="900" dirty="0">
                <a:solidFill>
                  <a:srgbClr val="A71D5D"/>
                </a:solidFill>
                <a:latin typeface="Consolas" charset="0"/>
              </a:rPr>
              <a:t>!</a:t>
            </a:r>
            <a:r>
              <a:rPr lang="en-US" sz="900" dirty="0" err="1">
                <a:solidFill>
                  <a:srgbClr val="ED6A43"/>
                </a:solidFill>
                <a:latin typeface="Consolas" charset="0"/>
              </a:rPr>
              <a:t>this</a:t>
            </a:r>
            <a:r>
              <a:rPr lang="en-US" sz="900" dirty="0" err="1">
                <a:solidFill>
                  <a:srgbClr val="333333"/>
                </a:solidFill>
                <a:latin typeface="Consolas" charset="0"/>
              </a:rPr>
              <a:t>.waiting</a:t>
            </a:r>
            <a:r>
              <a:rPr lang="en-US" sz="900" dirty="0">
                <a:solidFill>
                  <a:srgbClr val="333333"/>
                </a:solidFill>
                <a:latin typeface="Consolas" charset="0"/>
              </a:rPr>
              <a:t>) {</a:t>
            </a:r>
          </a:p>
          <a:p>
            <a:pPr eaLnBrk="0" hangingPunct="0"/>
            <a:r>
              <a:rPr lang="en-US" sz="900" dirty="0">
                <a:solidFill>
                  <a:srgbClr val="ED6A43"/>
                </a:solidFill>
                <a:latin typeface="Consolas" charset="0"/>
              </a:rPr>
              <a:t>       </a:t>
            </a:r>
            <a:r>
              <a:rPr lang="en-US" sz="900" dirty="0" err="1">
                <a:solidFill>
                  <a:srgbClr val="ED6A43"/>
                </a:solidFill>
                <a:latin typeface="Consolas" charset="0"/>
              </a:rPr>
              <a:t>this</a:t>
            </a:r>
            <a:r>
              <a:rPr lang="en-US" sz="900" dirty="0" err="1">
                <a:solidFill>
                  <a:srgbClr val="333333"/>
                </a:solidFill>
                <a:latin typeface="Consolas" charset="0"/>
              </a:rPr>
              <a:t>.</a:t>
            </a:r>
            <a:r>
              <a:rPr lang="en-US" sz="900" dirty="0" err="1">
                <a:solidFill>
                  <a:srgbClr val="0086B3"/>
                </a:solidFill>
                <a:latin typeface="Consolas" charset="0"/>
              </a:rPr>
              <a:t>push</a:t>
            </a:r>
            <a:r>
              <a:rPr lang="en-US" sz="900" dirty="0">
                <a:solidFill>
                  <a:srgbClr val="333333"/>
                </a:solidFill>
                <a:latin typeface="Consolas" charset="0"/>
              </a:rPr>
              <a:t>(</a:t>
            </a:r>
            <a:r>
              <a:rPr lang="en-US" sz="900" dirty="0">
                <a:solidFill>
                  <a:srgbClr val="183691"/>
                </a:solidFill>
                <a:latin typeface="Consolas" charset="0"/>
              </a:rPr>
              <a:t>'Feed me data! &gt; '</a:t>
            </a:r>
            <a:r>
              <a:rPr lang="en-US" sz="900" dirty="0">
                <a:solidFill>
                  <a:srgbClr val="333333"/>
                </a:solidFill>
                <a:latin typeface="Consolas" charset="0"/>
              </a:rPr>
              <a:t>);</a:t>
            </a:r>
          </a:p>
          <a:p>
            <a:pPr eaLnBrk="0" hangingPunct="0"/>
            <a:r>
              <a:rPr lang="en-US" sz="900" dirty="0">
                <a:solidFill>
                  <a:srgbClr val="ED6A43"/>
                </a:solidFill>
                <a:latin typeface="Consolas" charset="0"/>
              </a:rPr>
              <a:t>       </a:t>
            </a:r>
            <a:r>
              <a:rPr lang="en-US" sz="900" dirty="0" err="1">
                <a:solidFill>
                  <a:srgbClr val="ED6A43"/>
                </a:solidFill>
                <a:latin typeface="Consolas" charset="0"/>
              </a:rPr>
              <a:t>this</a:t>
            </a:r>
            <a:r>
              <a:rPr lang="en-US" sz="900" dirty="0" err="1">
                <a:solidFill>
                  <a:srgbClr val="333333"/>
                </a:solidFill>
                <a:latin typeface="Consolas" charset="0"/>
              </a:rPr>
              <a:t>.waiting</a:t>
            </a:r>
            <a:r>
              <a:rPr lang="en-US" sz="900" dirty="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true</a:t>
            </a:r>
            <a:r>
              <a:rPr lang="en-US" sz="900" dirty="0">
                <a:solidFill>
                  <a:srgbClr val="333333"/>
                </a:solidFill>
                <a:latin typeface="Consolas" charset="0"/>
              </a:rPr>
              <a:t>;</a:t>
            </a:r>
          </a:p>
          <a:p>
            <a:pPr eaLnBrk="0" hangingPunct="0"/>
            <a:r>
              <a:rPr lang="en-US" altLang="en-US" sz="900" dirty="0">
                <a:solidFill>
                  <a:srgbClr val="333333"/>
                </a:solidFill>
                <a:latin typeface="Consolas" charset="0"/>
                <a:ea typeface="Consolas" charset="0"/>
                <a:cs typeface="Consolas" charset="0"/>
              </a:rPr>
              <a:t>     }</a:t>
            </a:r>
          </a:p>
          <a:p>
            <a:pPr eaLnBrk="0" hangingPunct="0"/>
            <a:r>
              <a:rPr lang="en-US" altLang="en-US" sz="900" dirty="0">
                <a:solidFill>
                  <a:srgbClr val="333333"/>
                </a:solidFill>
                <a:latin typeface="Consolas" charset="0"/>
                <a:ea typeface="Consolas" charset="0"/>
                <a:cs typeface="Consolas" charset="0"/>
              </a:rPr>
              <a:t>   </a:t>
            </a:r>
            <a:r>
              <a:rPr lang="en-US" altLang="en-US" sz="900" dirty="0" smtClean="0">
                <a:solidFill>
                  <a:srgbClr val="333333"/>
                </a:solidFill>
                <a:latin typeface="Consolas" charset="0"/>
                <a:ea typeface="Consolas" charset="0"/>
                <a:cs typeface="Consolas" charset="0"/>
              </a:rPr>
              <a:t>}</a:t>
            </a: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pPr eaLnBrk="0" hangingPunct="0"/>
            <a:endParaRPr lang="en-US" altLang="en-US" sz="900" dirty="0">
              <a:solidFill>
                <a:srgbClr val="333333"/>
              </a:solidFill>
              <a:latin typeface="Consolas" charset="0"/>
              <a:ea typeface="Consolas" charset="0"/>
              <a:cs typeface="Consolas" charset="0"/>
            </a:endParaRPr>
          </a:p>
          <a:p>
            <a:pPr eaLnBrk="0" hangingPunct="0"/>
            <a:r>
              <a:rPr lang="en-US" sz="900" dirty="0" smtClean="0">
                <a:solidFill>
                  <a:srgbClr val="795DA3"/>
                </a:solidFill>
                <a:latin typeface="Consolas" charset="0"/>
              </a:rPr>
              <a:t>   _</a:t>
            </a:r>
            <a:r>
              <a:rPr lang="en-US" sz="900" dirty="0">
                <a:solidFill>
                  <a:srgbClr val="795DA3"/>
                </a:solidFill>
                <a:latin typeface="Consolas" charset="0"/>
              </a:rPr>
              <a:t>write</a:t>
            </a:r>
            <a:r>
              <a:rPr lang="en-US" sz="900" dirty="0">
                <a:solidFill>
                  <a:srgbClr val="333333"/>
                </a:solidFill>
                <a:latin typeface="Consolas" charset="0"/>
              </a:rPr>
              <a:t>(chunk, encoding, callback) </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.waiting</a:t>
            </a:r>
            <a:r>
              <a:rPr lang="en-US" sz="900" dirty="0" smtClean="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false</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a:t>
            </a:r>
            <a:r>
              <a:rPr lang="en-US" sz="900" dirty="0" err="1" smtClean="0">
                <a:solidFill>
                  <a:srgbClr val="0086B3"/>
                </a:solidFill>
                <a:latin typeface="Consolas" charset="0"/>
              </a:rPr>
              <a:t>push</a:t>
            </a:r>
            <a:r>
              <a:rPr lang="en-US" sz="900" dirty="0" smtClean="0">
                <a:solidFill>
                  <a:srgbClr val="333333"/>
                </a:solidFill>
                <a:latin typeface="Consolas" charset="0"/>
              </a:rPr>
              <a:t>(</a:t>
            </a:r>
            <a:r>
              <a:rPr lang="en-US" sz="900" dirty="0" smtClean="0">
                <a:solidFill>
                  <a:srgbClr val="183691"/>
                </a:solidFill>
                <a:latin typeface="Consolas" charset="0"/>
              </a:rPr>
              <a:t>`\u001b[32m</a:t>
            </a:r>
            <a:r>
              <a:rPr lang="en-US" sz="900" dirty="0">
                <a:solidFill>
                  <a:srgbClr val="333333"/>
                </a:solidFill>
                <a:latin typeface="Consolas" charset="0"/>
              </a:rPr>
              <a:t>${</a:t>
            </a:r>
            <a:r>
              <a:rPr lang="en-US" sz="900" dirty="0" err="1">
                <a:solidFill>
                  <a:srgbClr val="333333"/>
                </a:solidFill>
                <a:latin typeface="Consolas" charset="0"/>
              </a:rPr>
              <a:t>chunk.toString</a:t>
            </a:r>
            <a:r>
              <a:rPr lang="en-US" sz="900" dirty="0">
                <a:solidFill>
                  <a:srgbClr val="333333"/>
                </a:solidFill>
                <a:latin typeface="Consolas" charset="0"/>
              </a:rPr>
              <a:t>().replace('\n', </a:t>
            </a:r>
            <a:r>
              <a:rPr lang="en-US" sz="900" dirty="0" smtClean="0">
                <a:solidFill>
                  <a:srgbClr val="333333"/>
                </a:solidFill>
                <a:latin typeface="Consolas" charset="0"/>
              </a:rPr>
              <a:t>'')}</a:t>
            </a:r>
            <a:r>
              <a:rPr lang="en-US" sz="900" dirty="0" smtClean="0">
                <a:solidFill>
                  <a:srgbClr val="183691"/>
                </a:solidFill>
                <a:latin typeface="Consolas" charset="0"/>
              </a:rPr>
              <a:t>\</a:t>
            </a:r>
            <a:r>
              <a:rPr lang="en-US" sz="900" dirty="0">
                <a:solidFill>
                  <a:srgbClr val="183691"/>
                </a:solidFill>
                <a:latin typeface="Consolas" charset="0"/>
              </a:rPr>
              <a:t>u001b[39m</a:t>
            </a:r>
            <a:r>
              <a:rPr lang="en-US" sz="900" dirty="0" smtClean="0">
                <a:solidFill>
                  <a:srgbClr val="183691"/>
                </a:solidFill>
                <a:latin typeface="Consolas" charset="0"/>
              </a:rPr>
              <a:t> was eaten!\n`</a:t>
            </a:r>
            <a:r>
              <a:rPr lang="en-US" sz="900" dirty="0" smtClean="0">
                <a:solidFill>
                  <a:srgbClr val="333333"/>
                </a:solidFill>
                <a:latin typeface="Consolas" charset="0"/>
              </a:rPr>
              <a:t>);</a:t>
            </a:r>
          </a:p>
          <a:p>
            <a:pPr eaLnBrk="0" hangingPunct="0"/>
            <a:r>
              <a:rPr lang="en-US" sz="900" dirty="0" smtClean="0">
                <a:solidFill>
                  <a:srgbClr val="795DA3"/>
                </a:solidFill>
                <a:latin typeface="Consolas" charset="0"/>
              </a:rPr>
              <a:t>     callback</a:t>
            </a:r>
            <a:r>
              <a:rPr lang="en-US" sz="900" dirty="0" smtClean="0">
                <a:solidFill>
                  <a:srgbClr val="333333"/>
                </a:solidFill>
                <a:latin typeface="Consolas" charset="0"/>
              </a:rPr>
              <a:t>();</a:t>
            </a:r>
          </a:p>
          <a:p>
            <a:pPr eaLnBrk="0" hangingPunct="0"/>
            <a:r>
              <a:rPr lang="en-US" sz="900" dirty="0" smtClean="0"/>
              <a:t>      }</a:t>
            </a:r>
          </a:p>
          <a:p>
            <a:pPr eaLnBrk="0" hangingPunct="0"/>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5" name="TextBox 4"/>
          <p:cNvSpPr txBox="1"/>
          <p:nvPr/>
        </p:nvSpPr>
        <p:spPr>
          <a:xfrm>
            <a:off x="880385" y="574073"/>
            <a:ext cx="1043876" cy="246221"/>
          </a:xfrm>
          <a:prstGeom prst="rect">
            <a:avLst/>
          </a:prstGeom>
          <a:noFill/>
        </p:spPr>
        <p:txBody>
          <a:bodyPr wrap="none" rtlCol="0">
            <a:spAutoFit/>
          </a:bodyPr>
          <a:lstStyle/>
          <a:p>
            <a:r>
              <a:rPr lang="en-US" sz="1000" dirty="0" smtClean="0">
                <a:latin typeface="+mn-lt"/>
              </a:rPr>
              <a:t>Duplex stream:</a:t>
            </a:r>
          </a:p>
        </p:txBody>
      </p:sp>
      <p:sp>
        <p:nvSpPr>
          <p:cNvPr id="9" name="TextBox 8"/>
          <p:cNvSpPr txBox="1"/>
          <p:nvPr/>
        </p:nvSpPr>
        <p:spPr>
          <a:xfrm>
            <a:off x="4939260" y="574073"/>
            <a:ext cx="803425" cy="246221"/>
          </a:xfrm>
          <a:prstGeom prst="rect">
            <a:avLst/>
          </a:prstGeom>
          <a:noFill/>
        </p:spPr>
        <p:txBody>
          <a:bodyPr wrap="none" rtlCol="0">
            <a:spAutoFit/>
          </a:bodyPr>
          <a:lstStyle/>
          <a:p>
            <a:r>
              <a:rPr lang="en-US" sz="1000" dirty="0" smtClean="0">
                <a:latin typeface="+mn-lt"/>
              </a:rPr>
              <a:t>Transform:</a:t>
            </a:r>
          </a:p>
        </p:txBody>
      </p:sp>
      <p:sp>
        <p:nvSpPr>
          <p:cNvPr id="13" name="Rectangle 6"/>
          <p:cNvSpPr>
            <a:spLocks noChangeArrowheads="1"/>
          </p:cNvSpPr>
          <p:nvPr/>
        </p:nvSpPr>
        <p:spPr bwMode="auto">
          <a:xfrm>
            <a:off x="880385" y="4087826"/>
            <a:ext cx="3699110"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endParaRPr lang="en-US" sz="900" dirty="0" smtClean="0">
              <a:solidFill>
                <a:srgbClr val="A71D5D"/>
              </a:solidFill>
              <a:latin typeface="Consolas" charset="0"/>
            </a:endParaRPr>
          </a:p>
          <a:p>
            <a:pPr eaLnBrk="0" hangingPunct="0"/>
            <a:r>
              <a:rPr lang="en-US" sz="900" dirty="0">
                <a:solidFill>
                  <a:srgbClr val="A71D5D"/>
                </a:solidFill>
                <a:latin typeface="Consolas" charset="0"/>
              </a:rPr>
              <a:t> </a:t>
            </a:r>
            <a:r>
              <a:rPr lang="en-US" sz="900" dirty="0" smtClean="0">
                <a:solidFill>
                  <a:srgbClr val="A71D5D"/>
                </a:solidFill>
                <a:latin typeface="Consolas" charset="0"/>
              </a:rPr>
              <a:t>let</a:t>
            </a:r>
            <a:r>
              <a:rPr lang="en-US" sz="900" dirty="0" smtClean="0">
                <a:solidFill>
                  <a:srgbClr val="333333"/>
                </a:solidFill>
                <a:latin typeface="Consolas" charset="0"/>
              </a:rPr>
              <a:t> </a:t>
            </a:r>
            <a:r>
              <a:rPr lang="en-US" sz="900" dirty="0" err="1">
                <a:solidFill>
                  <a:srgbClr val="33333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A71D5D"/>
                </a:solidFill>
                <a:latin typeface="Consolas" charset="0"/>
              </a:rPr>
              <a:t>new</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smtClean="0">
                <a:solidFill>
                  <a:srgbClr val="333333"/>
                </a:solidFill>
                <a:latin typeface="Consolas" charset="0"/>
              </a:rPr>
              <a:t>();</a:t>
            </a:r>
          </a:p>
          <a:p>
            <a:pPr eaLnBrk="0" hangingPunct="0"/>
            <a:r>
              <a:rPr lang="en-US" sz="900" dirty="0" smtClean="0">
                <a:solidFill>
                  <a:srgbClr val="0086B3"/>
                </a:solidFill>
                <a:latin typeface="Consolas" charset="0"/>
              </a:rPr>
              <a:t> </a:t>
            </a:r>
            <a:r>
              <a:rPr lang="en-US" sz="900" dirty="0" err="1" smtClean="0">
                <a:solidFill>
                  <a:srgbClr val="0086B3"/>
                </a:solidFill>
                <a:latin typeface="Consolas" charset="0"/>
              </a:rPr>
              <a:t>process</a:t>
            </a:r>
            <a:r>
              <a:rPr lang="en-US" sz="900" dirty="0" err="1" smtClean="0">
                <a:solidFill>
                  <a:srgbClr val="333333"/>
                </a:solidFill>
                <a:latin typeface="Consolas" charset="0"/>
              </a:rPr>
              <a:t>.stdin.</a:t>
            </a:r>
            <a:r>
              <a:rPr lang="en-US" sz="900" dirty="0" err="1" smtClean="0">
                <a:solidFill>
                  <a:srgbClr val="795DA3"/>
                </a:solidFill>
                <a:latin typeface="Consolas" charset="0"/>
              </a:rPr>
              <a:t>pipe</a:t>
            </a:r>
            <a:r>
              <a:rPr lang="en-US" sz="900" dirty="0" smtClean="0">
                <a:solidFill>
                  <a:srgbClr val="333333"/>
                </a:solidFill>
                <a:latin typeface="Consolas" charset="0"/>
              </a:rPr>
              <a:t>(</a:t>
            </a:r>
            <a:r>
              <a:rPr lang="en-US" sz="900" dirty="0" err="1" smtClean="0">
                <a:solidFill>
                  <a:srgbClr val="333333"/>
                </a:solidFill>
                <a:latin typeface="Consolas" charset="0"/>
              </a:rPr>
              <a:t>hungryStream</a:t>
            </a:r>
            <a:r>
              <a:rPr lang="en-US" sz="900" dirty="0">
                <a:solidFill>
                  <a:srgbClr val="333333"/>
                </a:solidFill>
                <a:latin typeface="Consolas" charset="0"/>
              </a:rPr>
              <a:t>).</a:t>
            </a:r>
            <a:r>
              <a:rPr lang="en-US" sz="900" dirty="0">
                <a:solidFill>
                  <a:srgbClr val="795DA3"/>
                </a:solidFill>
                <a:latin typeface="Consolas" charset="0"/>
              </a:rPr>
              <a:t>pipe</a:t>
            </a:r>
            <a:r>
              <a:rPr lang="en-US" sz="900" dirty="0">
                <a:solidFill>
                  <a:srgbClr val="333333"/>
                </a:solidFill>
                <a:latin typeface="Consolas" charset="0"/>
              </a:rPr>
              <a:t>(</a:t>
            </a:r>
            <a:r>
              <a:rPr lang="en-US" sz="900" dirty="0" err="1">
                <a:solidFill>
                  <a:srgbClr val="0086B3"/>
                </a:solidFill>
                <a:latin typeface="Consolas" charset="0"/>
              </a:rPr>
              <a:t>process</a:t>
            </a:r>
            <a:r>
              <a:rPr lang="en-US" sz="900" dirty="0" err="1">
                <a:solidFill>
                  <a:srgbClr val="333333"/>
                </a:solidFill>
                <a:latin typeface="Consolas" charset="0"/>
              </a:rPr>
              <a:t>.stdout</a:t>
            </a:r>
            <a:r>
              <a:rPr lang="en-US" sz="900" dirty="0" smtClean="0">
                <a:solidFill>
                  <a:srgbClr val="333333"/>
                </a:solidFill>
                <a:latin typeface="Consolas" charset="0"/>
              </a:rPr>
              <a:t>);</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4" name="Rectangle 6"/>
          <p:cNvSpPr>
            <a:spLocks noChangeArrowheads="1"/>
          </p:cNvSpPr>
          <p:nvPr/>
        </p:nvSpPr>
        <p:spPr bwMode="auto">
          <a:xfrm>
            <a:off x="4939260" y="812599"/>
            <a:ext cx="3699110"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rPr>
              <a:t>let</a:t>
            </a:r>
            <a:r>
              <a:rPr lang="en-US" sz="900" dirty="0">
                <a:solidFill>
                  <a:srgbClr val="333333"/>
                </a:solidFill>
                <a:latin typeface="Consolas" charset="0"/>
              </a:rPr>
              <a:t> stream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require</a:t>
            </a:r>
            <a:r>
              <a:rPr lang="en-US" sz="900" dirty="0">
                <a:solidFill>
                  <a:srgbClr val="333333"/>
                </a:solidFill>
                <a:latin typeface="Consolas" charset="0"/>
              </a:rPr>
              <a:t>(</a:t>
            </a:r>
            <a:r>
              <a:rPr lang="en-US" sz="900" dirty="0">
                <a:solidFill>
                  <a:srgbClr val="183691"/>
                </a:solidFill>
                <a:latin typeface="Consolas" charset="0"/>
              </a:rPr>
              <a:t>'stream'</a:t>
            </a:r>
            <a:r>
              <a:rPr lang="en-US" sz="900" dirty="0">
                <a:solidFill>
                  <a:srgbClr val="333333"/>
                </a:solidFill>
                <a:latin typeface="Consolas" charset="0"/>
              </a:rPr>
              <a:t>);</a:t>
            </a:r>
            <a:r>
              <a:rPr lang="en-US" sz="900" dirty="0" smtClean="0">
                <a:latin typeface="Consolas" charset="0"/>
                <a:ea typeface="Consolas" charset="0"/>
                <a:cs typeface="Consolas" charset="0"/>
              </a:rPr>
              <a:t>  </a:t>
            </a:r>
          </a:p>
          <a:p>
            <a:pPr eaLnBrk="0" hangingPunct="0"/>
            <a:r>
              <a:rPr kumimoji="0" lang="en-US" altLang="en-US" sz="900" b="0" i="0" u="none" strike="noStrike" cap="none" normalizeH="0" dirty="0">
                <a:ln>
                  <a:noFill/>
                </a:ln>
                <a:solidFill>
                  <a:schemeClr val="tx1"/>
                </a:solidFill>
                <a:effectLst/>
                <a:latin typeface="Consolas" charset="0"/>
                <a:ea typeface="Consolas" charset="0"/>
                <a:cs typeface="Consolas" charset="0"/>
              </a:rPr>
              <a:t> </a:t>
            </a:r>
            <a:r>
              <a:rPr lang="en-US" sz="900" dirty="0">
                <a:solidFill>
                  <a:srgbClr val="A71D5D"/>
                </a:solidFill>
                <a:latin typeface="Consolas" charset="0"/>
              </a:rPr>
              <a:t>class</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extends</a:t>
            </a:r>
            <a:r>
              <a:rPr lang="en-US" sz="900" dirty="0">
                <a:solidFill>
                  <a:srgbClr val="333333"/>
                </a:solidFill>
                <a:latin typeface="Consolas" charset="0"/>
              </a:rPr>
              <a:t> </a:t>
            </a:r>
            <a:r>
              <a:rPr lang="en-US" sz="900" dirty="0" err="1" smtClean="0">
                <a:solidFill>
                  <a:srgbClr val="795DA3"/>
                </a:solidFill>
                <a:latin typeface="Consolas" charset="0"/>
              </a:rPr>
              <a:t>stream</a:t>
            </a:r>
            <a:r>
              <a:rPr lang="en-US" sz="900" dirty="0" err="1" smtClean="0">
                <a:solidFill>
                  <a:srgbClr val="333333"/>
                </a:solidFill>
                <a:latin typeface="Consolas" charset="0"/>
              </a:rPr>
              <a:t>.Transform</a:t>
            </a:r>
            <a:r>
              <a:rPr lang="en-US" sz="900" dirty="0" smtClean="0">
                <a:solidFill>
                  <a:srgbClr val="333333"/>
                </a:solidFill>
                <a:latin typeface="Consolas" charset="0"/>
              </a:rPr>
              <a:t> {</a:t>
            </a:r>
          </a:p>
          <a:p>
            <a:pPr eaLnBrk="0" hangingPunct="0"/>
            <a:r>
              <a:rPr kumimoji="0" lang="en-US" altLang="en-US" sz="9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r>
              <a:rPr lang="en-US" sz="900" dirty="0" smtClean="0">
                <a:solidFill>
                  <a:srgbClr val="795DA3"/>
                </a:solidFill>
                <a:latin typeface="Consolas" charset="0"/>
              </a:rPr>
              <a:t>constructor</a:t>
            </a:r>
            <a:r>
              <a:rPr lang="en-US" sz="900" dirty="0" smtClean="0">
                <a:solidFill>
                  <a:srgbClr val="333333"/>
                </a:solidFill>
                <a:latin typeface="Consolas" charset="0"/>
              </a:rPr>
              <a:t>(options</a:t>
            </a:r>
            <a:r>
              <a:rPr lang="en-US" sz="900" dirty="0">
                <a:solidFill>
                  <a:srgbClr val="333333"/>
                </a:solidFill>
                <a:latin typeface="Consolas" charset="0"/>
              </a:rPr>
              <a:t>) </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super</a:t>
            </a:r>
            <a:r>
              <a:rPr lang="en-US" sz="900" dirty="0" smtClean="0">
                <a:solidFill>
                  <a:srgbClr val="333333"/>
                </a:solidFill>
                <a:latin typeface="Consolas" charset="0"/>
              </a:rPr>
              <a:t>(options);</a:t>
            </a:r>
          </a:p>
          <a:p>
            <a:pPr eaLnBrk="0" hangingPunct="0"/>
            <a:r>
              <a:rPr kumimoji="0" lang="en-US" altLang="en-US" sz="900" b="0" i="0" u="none" strike="noStrike" cap="none" normalizeH="0" dirty="0">
                <a:ln>
                  <a:noFill/>
                </a:ln>
                <a:solidFill>
                  <a:srgbClr val="333333"/>
                </a:solidFill>
                <a:effectLst/>
                <a:latin typeface="Consolas" charset="0"/>
                <a:ea typeface="Consolas" charset="0"/>
                <a:cs typeface="Consolas" charset="0"/>
              </a:rPr>
              <a:t> </a:t>
            </a:r>
            <a:r>
              <a:rPr kumimoji="0" lang="en-US" altLang="en-US" sz="900" b="0" i="0" u="none" strike="noStrike" cap="none" normalizeH="0" dirty="0" smtClean="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lang="en-US" altLang="en-US" sz="900" dirty="0">
              <a:solidFill>
                <a:srgbClr val="333333"/>
              </a:solidFill>
              <a:latin typeface="Consolas" charset="0"/>
              <a:ea typeface="Consolas" charset="0"/>
              <a:cs typeface="Consolas" charset="0"/>
            </a:endParaRPr>
          </a:p>
          <a:p>
            <a:pPr eaLnBrk="0" hangingPunct="0"/>
            <a:r>
              <a:rPr lang="en-US" sz="900" dirty="0" smtClean="0">
                <a:solidFill>
                  <a:srgbClr val="795DA3"/>
                </a:solidFill>
                <a:latin typeface="Consolas" charset="0"/>
              </a:rPr>
              <a:t>   _transform</a:t>
            </a:r>
            <a:r>
              <a:rPr lang="en-US" sz="900" dirty="0" smtClean="0">
                <a:solidFill>
                  <a:srgbClr val="333333"/>
                </a:solidFill>
                <a:latin typeface="Consolas" charset="0"/>
              </a:rPr>
              <a:t>(chunk</a:t>
            </a:r>
            <a:r>
              <a:rPr lang="en-US" sz="900" dirty="0">
                <a:solidFill>
                  <a:srgbClr val="333333"/>
                </a:solidFill>
                <a:latin typeface="Consolas" charset="0"/>
              </a:rPr>
              <a:t>, encoding, callback) </a:t>
            </a:r>
            <a:r>
              <a:rPr lang="en-US" sz="900" dirty="0" smtClean="0">
                <a:solidFill>
                  <a:srgbClr val="333333"/>
                </a:solidFill>
                <a:latin typeface="Consolas" charset="0"/>
              </a:rPr>
              <a:t>{   </a:t>
            </a:r>
          </a:p>
          <a:p>
            <a:pPr eaLnBrk="0" hangingPunct="0"/>
            <a:r>
              <a:rPr lang="en-US" sz="900" dirty="0" smtClean="0">
                <a:solidFill>
                  <a:srgbClr val="33333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a:t>
            </a:r>
            <a:r>
              <a:rPr lang="en-US" sz="900" dirty="0" err="1" smtClean="0">
                <a:solidFill>
                  <a:srgbClr val="0086B3"/>
                </a:solidFill>
                <a:latin typeface="Consolas" charset="0"/>
              </a:rPr>
              <a:t>push</a:t>
            </a:r>
            <a:r>
              <a:rPr lang="en-US" sz="900" dirty="0" smtClean="0">
                <a:solidFill>
                  <a:srgbClr val="333333"/>
                </a:solidFill>
                <a:latin typeface="Consolas" charset="0"/>
              </a:rPr>
              <a:t>(</a:t>
            </a:r>
            <a:r>
              <a:rPr lang="en-US" sz="900" dirty="0" smtClean="0">
                <a:solidFill>
                  <a:srgbClr val="183691"/>
                </a:solidFill>
                <a:latin typeface="Consolas" charset="0"/>
              </a:rPr>
              <a:t>`\u001b[32m</a:t>
            </a:r>
            <a:r>
              <a:rPr lang="en-US" sz="900" dirty="0" smtClean="0">
                <a:solidFill>
                  <a:srgbClr val="333333"/>
                </a:solidFill>
                <a:latin typeface="Consolas" charset="0"/>
              </a:rPr>
              <a:t>${</a:t>
            </a:r>
            <a:r>
              <a:rPr lang="en-US" sz="900" dirty="0" err="1" smtClean="0">
                <a:solidFill>
                  <a:srgbClr val="333333"/>
                </a:solidFill>
                <a:latin typeface="Consolas" charset="0"/>
              </a:rPr>
              <a:t>chunk.toString</a:t>
            </a:r>
            <a:r>
              <a:rPr lang="en-US" sz="900" dirty="0" smtClean="0">
                <a:solidFill>
                  <a:srgbClr val="333333"/>
                </a:solidFill>
                <a:latin typeface="Consolas" charset="0"/>
              </a:rPr>
              <a:t>().replace('\n', '')}</a:t>
            </a:r>
            <a:r>
              <a:rPr lang="en-US" sz="900" dirty="0" smtClean="0">
                <a:solidFill>
                  <a:srgbClr val="183691"/>
                </a:solidFill>
                <a:latin typeface="Consolas" charset="0"/>
              </a:rPr>
              <a:t>\u001b[39m was eaten!\n`</a:t>
            </a:r>
            <a:r>
              <a:rPr lang="en-US" sz="900" dirty="0" smtClean="0">
                <a:solidFill>
                  <a:srgbClr val="333333"/>
                </a:solidFill>
                <a:latin typeface="Consolas" charset="0"/>
              </a:rPr>
              <a:t>);</a:t>
            </a:r>
          </a:p>
          <a:p>
            <a:pPr eaLnBrk="0" hangingPunct="0"/>
            <a:r>
              <a:rPr lang="en-US" sz="900" dirty="0" smtClean="0">
                <a:solidFill>
                  <a:srgbClr val="795DA3"/>
                </a:solidFill>
                <a:latin typeface="Consolas" charset="0"/>
              </a:rPr>
              <a:t>     callback</a:t>
            </a:r>
            <a:r>
              <a:rPr lang="en-US" sz="900" dirty="0" smtClean="0">
                <a:solidFill>
                  <a:srgbClr val="333333"/>
                </a:solidFill>
                <a:latin typeface="Consolas" charset="0"/>
              </a:rPr>
              <a:t>();</a:t>
            </a:r>
          </a:p>
          <a:p>
            <a:pPr eaLnBrk="0" hangingPunct="0"/>
            <a:r>
              <a:rPr lang="en-US" sz="900" dirty="0" smtClean="0"/>
              <a:t>      }</a:t>
            </a:r>
          </a:p>
          <a:p>
            <a:pPr eaLnBrk="0" hangingPunct="0"/>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5" name="Rectangle 6"/>
          <p:cNvSpPr>
            <a:spLocks noChangeArrowheads="1"/>
          </p:cNvSpPr>
          <p:nvPr/>
        </p:nvSpPr>
        <p:spPr bwMode="auto">
          <a:xfrm>
            <a:off x="4939260" y="2850524"/>
            <a:ext cx="3699110"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endParaRPr lang="en-US" sz="900" dirty="0" smtClean="0">
              <a:solidFill>
                <a:srgbClr val="A71D5D"/>
              </a:solidFill>
              <a:latin typeface="Consolas" charset="0"/>
            </a:endParaRPr>
          </a:p>
          <a:p>
            <a:pPr eaLnBrk="0" hangingPunct="0"/>
            <a:r>
              <a:rPr lang="en-US" sz="900" dirty="0">
                <a:solidFill>
                  <a:srgbClr val="A71D5D"/>
                </a:solidFill>
                <a:latin typeface="Consolas" charset="0"/>
              </a:rPr>
              <a:t> </a:t>
            </a:r>
            <a:r>
              <a:rPr lang="en-US" sz="900" dirty="0" smtClean="0">
                <a:solidFill>
                  <a:srgbClr val="A71D5D"/>
                </a:solidFill>
                <a:latin typeface="Consolas" charset="0"/>
              </a:rPr>
              <a:t>let</a:t>
            </a:r>
            <a:r>
              <a:rPr lang="en-US" sz="900" dirty="0" smtClean="0">
                <a:solidFill>
                  <a:srgbClr val="333333"/>
                </a:solidFill>
                <a:latin typeface="Consolas" charset="0"/>
              </a:rPr>
              <a:t> </a:t>
            </a:r>
            <a:r>
              <a:rPr lang="en-US" sz="900" dirty="0" err="1">
                <a:solidFill>
                  <a:srgbClr val="33333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A71D5D"/>
                </a:solidFill>
                <a:latin typeface="Consolas" charset="0"/>
              </a:rPr>
              <a:t>new</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smtClean="0">
                <a:solidFill>
                  <a:srgbClr val="333333"/>
                </a:solidFill>
                <a:latin typeface="Consolas" charset="0"/>
              </a:rPr>
              <a:t>();</a:t>
            </a:r>
          </a:p>
          <a:p>
            <a:pPr eaLnBrk="0" hangingPunct="0"/>
            <a:r>
              <a:rPr lang="en-US" sz="900" dirty="0" smtClean="0">
                <a:solidFill>
                  <a:srgbClr val="0086B3"/>
                </a:solidFill>
                <a:latin typeface="Consolas" charset="0"/>
              </a:rPr>
              <a:t> </a:t>
            </a:r>
            <a:r>
              <a:rPr lang="en-US" sz="900" dirty="0" err="1" smtClean="0">
                <a:solidFill>
                  <a:srgbClr val="0086B3"/>
                </a:solidFill>
                <a:latin typeface="Consolas" charset="0"/>
              </a:rPr>
              <a:t>process</a:t>
            </a:r>
            <a:r>
              <a:rPr lang="en-US" sz="900" dirty="0" err="1" smtClean="0">
                <a:solidFill>
                  <a:srgbClr val="333333"/>
                </a:solidFill>
                <a:latin typeface="Consolas" charset="0"/>
              </a:rPr>
              <a:t>.stdin.</a:t>
            </a:r>
            <a:r>
              <a:rPr lang="en-US" sz="900" dirty="0" err="1" smtClean="0">
                <a:solidFill>
                  <a:srgbClr val="795DA3"/>
                </a:solidFill>
                <a:latin typeface="Consolas" charset="0"/>
              </a:rPr>
              <a:t>pipe</a:t>
            </a:r>
            <a:r>
              <a:rPr lang="en-US" sz="900" dirty="0" smtClean="0">
                <a:solidFill>
                  <a:srgbClr val="333333"/>
                </a:solidFill>
                <a:latin typeface="Consolas" charset="0"/>
              </a:rPr>
              <a:t>(</a:t>
            </a:r>
            <a:r>
              <a:rPr lang="en-US" sz="900" dirty="0" err="1" smtClean="0">
                <a:solidFill>
                  <a:srgbClr val="333333"/>
                </a:solidFill>
                <a:latin typeface="Consolas" charset="0"/>
              </a:rPr>
              <a:t>hungryStream</a:t>
            </a:r>
            <a:r>
              <a:rPr lang="en-US" sz="900" dirty="0">
                <a:solidFill>
                  <a:srgbClr val="333333"/>
                </a:solidFill>
                <a:latin typeface="Consolas" charset="0"/>
              </a:rPr>
              <a:t>).</a:t>
            </a:r>
            <a:r>
              <a:rPr lang="en-US" sz="900" dirty="0">
                <a:solidFill>
                  <a:srgbClr val="795DA3"/>
                </a:solidFill>
                <a:latin typeface="Consolas" charset="0"/>
              </a:rPr>
              <a:t>pipe</a:t>
            </a:r>
            <a:r>
              <a:rPr lang="en-US" sz="900" dirty="0">
                <a:solidFill>
                  <a:srgbClr val="333333"/>
                </a:solidFill>
                <a:latin typeface="Consolas" charset="0"/>
              </a:rPr>
              <a:t>(</a:t>
            </a:r>
            <a:r>
              <a:rPr lang="en-US" sz="900" dirty="0" err="1">
                <a:solidFill>
                  <a:srgbClr val="0086B3"/>
                </a:solidFill>
                <a:latin typeface="Consolas" charset="0"/>
              </a:rPr>
              <a:t>process</a:t>
            </a:r>
            <a:r>
              <a:rPr lang="en-US" sz="900" dirty="0" err="1">
                <a:solidFill>
                  <a:srgbClr val="333333"/>
                </a:solidFill>
                <a:latin typeface="Consolas" charset="0"/>
              </a:rPr>
              <a:t>.stdout</a:t>
            </a:r>
            <a:r>
              <a:rPr lang="en-US" sz="900" dirty="0" smtClean="0">
                <a:solidFill>
                  <a:srgbClr val="333333"/>
                </a:solidFill>
                <a:latin typeface="Consolas" charset="0"/>
              </a:rPr>
              <a:t>);</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8" name="Rectangle 6"/>
          <p:cNvSpPr>
            <a:spLocks noChangeArrowheads="1"/>
          </p:cNvSpPr>
          <p:nvPr/>
        </p:nvSpPr>
        <p:spPr bwMode="auto">
          <a:xfrm>
            <a:off x="4939260" y="3755852"/>
            <a:ext cx="369911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endParaRPr lang="en-US" sz="900" dirty="0" smtClean="0">
              <a:solidFill>
                <a:srgbClr val="A71D5D"/>
              </a:solidFill>
              <a:latin typeface="Consolas" charset="0"/>
            </a:endParaRPr>
          </a:p>
          <a:p>
            <a:pPr eaLnBrk="0" hangingPunct="0"/>
            <a:r>
              <a:rPr lang="en-US" sz="900" dirty="0">
                <a:solidFill>
                  <a:srgbClr val="A71D5D"/>
                </a:solidFill>
                <a:latin typeface="Consolas" charset="0"/>
              </a:rPr>
              <a:t> </a:t>
            </a:r>
            <a:r>
              <a:rPr lang="en-US" sz="900" dirty="0" smtClean="0">
                <a:solidFill>
                  <a:srgbClr val="A71D5D"/>
                </a:solidFill>
                <a:latin typeface="Consolas" charset="0"/>
              </a:rPr>
              <a:t>Hack time</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9" name="Rectangle 6"/>
          <p:cNvSpPr>
            <a:spLocks noChangeArrowheads="1"/>
          </p:cNvSpPr>
          <p:nvPr/>
        </p:nvSpPr>
        <p:spPr bwMode="auto">
          <a:xfrm>
            <a:off x="4939260" y="820294"/>
            <a:ext cx="3699110" cy="221599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rPr>
              <a:t>let</a:t>
            </a:r>
            <a:r>
              <a:rPr lang="en-US" sz="900" dirty="0">
                <a:solidFill>
                  <a:srgbClr val="333333"/>
                </a:solidFill>
                <a:latin typeface="Consolas" charset="0"/>
              </a:rPr>
              <a:t> stream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0086B3"/>
                </a:solidFill>
                <a:latin typeface="Consolas" charset="0"/>
              </a:rPr>
              <a:t>require</a:t>
            </a:r>
            <a:r>
              <a:rPr lang="en-US" sz="900" dirty="0">
                <a:solidFill>
                  <a:srgbClr val="333333"/>
                </a:solidFill>
                <a:latin typeface="Consolas" charset="0"/>
              </a:rPr>
              <a:t>(</a:t>
            </a:r>
            <a:r>
              <a:rPr lang="en-US" sz="900" dirty="0">
                <a:solidFill>
                  <a:srgbClr val="183691"/>
                </a:solidFill>
                <a:latin typeface="Consolas" charset="0"/>
              </a:rPr>
              <a:t>'stream'</a:t>
            </a:r>
            <a:r>
              <a:rPr lang="en-US" sz="900" dirty="0">
                <a:solidFill>
                  <a:srgbClr val="333333"/>
                </a:solidFill>
                <a:latin typeface="Consolas" charset="0"/>
              </a:rPr>
              <a:t>);</a:t>
            </a:r>
            <a:r>
              <a:rPr lang="en-US" sz="900" dirty="0" smtClean="0">
                <a:latin typeface="Consolas" charset="0"/>
                <a:ea typeface="Consolas" charset="0"/>
                <a:cs typeface="Consolas" charset="0"/>
              </a:rPr>
              <a:t>  </a:t>
            </a:r>
          </a:p>
          <a:p>
            <a:pPr eaLnBrk="0" hangingPunct="0"/>
            <a:r>
              <a:rPr kumimoji="0" lang="en-US" altLang="en-US" sz="900" b="0" i="0" u="none" strike="noStrike" cap="none" normalizeH="0" dirty="0">
                <a:ln>
                  <a:noFill/>
                </a:ln>
                <a:solidFill>
                  <a:schemeClr val="tx1"/>
                </a:solidFill>
                <a:effectLst/>
                <a:latin typeface="Consolas" charset="0"/>
                <a:ea typeface="Consolas" charset="0"/>
                <a:cs typeface="Consolas" charset="0"/>
              </a:rPr>
              <a:t> </a:t>
            </a:r>
            <a:r>
              <a:rPr lang="en-US" sz="900" dirty="0">
                <a:solidFill>
                  <a:srgbClr val="A71D5D"/>
                </a:solidFill>
                <a:latin typeface="Consolas" charset="0"/>
              </a:rPr>
              <a:t>class</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extends</a:t>
            </a:r>
            <a:r>
              <a:rPr lang="en-US" sz="900" dirty="0">
                <a:solidFill>
                  <a:srgbClr val="333333"/>
                </a:solidFill>
                <a:latin typeface="Consolas" charset="0"/>
              </a:rPr>
              <a:t> </a:t>
            </a:r>
            <a:r>
              <a:rPr lang="en-US" sz="900" dirty="0" err="1" smtClean="0">
                <a:solidFill>
                  <a:srgbClr val="795DA3"/>
                </a:solidFill>
                <a:latin typeface="Consolas" charset="0"/>
              </a:rPr>
              <a:t>stream</a:t>
            </a:r>
            <a:r>
              <a:rPr lang="en-US" sz="900" dirty="0" err="1" smtClean="0">
                <a:solidFill>
                  <a:srgbClr val="333333"/>
                </a:solidFill>
                <a:latin typeface="Consolas" charset="0"/>
              </a:rPr>
              <a:t>.Transform</a:t>
            </a:r>
            <a:r>
              <a:rPr lang="en-US" sz="900" dirty="0" smtClean="0">
                <a:solidFill>
                  <a:srgbClr val="333333"/>
                </a:solidFill>
                <a:latin typeface="Consolas" charset="0"/>
              </a:rPr>
              <a:t> {</a:t>
            </a:r>
          </a:p>
          <a:p>
            <a:pPr eaLnBrk="0" hangingPunct="0"/>
            <a:r>
              <a:rPr kumimoji="0" lang="en-US" altLang="en-US" sz="9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r>
              <a:rPr lang="en-US" sz="900" dirty="0" smtClean="0">
                <a:solidFill>
                  <a:srgbClr val="795DA3"/>
                </a:solidFill>
                <a:latin typeface="Consolas" charset="0"/>
              </a:rPr>
              <a:t>constructor</a:t>
            </a:r>
            <a:r>
              <a:rPr lang="en-US" sz="900" dirty="0" smtClean="0">
                <a:solidFill>
                  <a:srgbClr val="333333"/>
                </a:solidFill>
                <a:latin typeface="Consolas" charset="0"/>
              </a:rPr>
              <a:t>(options</a:t>
            </a:r>
            <a:r>
              <a:rPr lang="en-US" sz="900" dirty="0">
                <a:solidFill>
                  <a:srgbClr val="333333"/>
                </a:solidFill>
                <a:latin typeface="Consolas" charset="0"/>
              </a:rPr>
              <a:t>) </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super</a:t>
            </a:r>
            <a:r>
              <a:rPr lang="en-US" sz="900" dirty="0" smtClean="0">
                <a:solidFill>
                  <a:srgbClr val="333333"/>
                </a:solidFill>
                <a:latin typeface="Consolas" charset="0"/>
              </a:rPr>
              <a:t>(options);</a:t>
            </a:r>
          </a:p>
          <a:p>
            <a:pPr eaLnBrk="0" hangingPunct="0"/>
            <a:r>
              <a:rPr lang="en-US" sz="900" dirty="0" smtClean="0">
                <a:solidFill>
                  <a:srgbClr val="ED6A4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a:t>
            </a:r>
            <a:r>
              <a:rPr lang="en-US" sz="900" dirty="0" err="1" smtClean="0">
                <a:solidFill>
                  <a:srgbClr val="0086B3"/>
                </a:solidFill>
                <a:latin typeface="Consolas" charset="0"/>
              </a:rPr>
              <a:t>push</a:t>
            </a:r>
            <a:r>
              <a:rPr lang="en-US" sz="900" dirty="0">
                <a:solidFill>
                  <a:srgbClr val="333333"/>
                </a:solidFill>
                <a:latin typeface="Consolas" charset="0"/>
              </a:rPr>
              <a:t>(</a:t>
            </a:r>
            <a:r>
              <a:rPr lang="en-US" sz="900" dirty="0">
                <a:solidFill>
                  <a:srgbClr val="183691"/>
                </a:solidFill>
                <a:latin typeface="Consolas" charset="0"/>
              </a:rPr>
              <a:t>'Feed me data! &gt; </a:t>
            </a:r>
            <a:r>
              <a:rPr lang="en-US" sz="900" dirty="0" smtClean="0">
                <a:solidFill>
                  <a:srgbClr val="183691"/>
                </a:solidFill>
                <a:latin typeface="Consolas" charset="0"/>
              </a:rPr>
              <a:t>'</a:t>
            </a:r>
            <a:r>
              <a:rPr lang="en-US" sz="900" dirty="0" smtClean="0">
                <a:solidFill>
                  <a:srgbClr val="333333"/>
                </a:solidFill>
                <a:latin typeface="Consolas" charset="0"/>
              </a:rPr>
              <a:t>);</a:t>
            </a:r>
          </a:p>
          <a:p>
            <a:pPr eaLnBrk="0" hangingPunct="0"/>
            <a:r>
              <a:rPr kumimoji="0" lang="en-US" altLang="en-US" sz="900" b="0" i="0" u="none" strike="noStrike" cap="none" normalizeH="0" dirty="0">
                <a:ln>
                  <a:noFill/>
                </a:ln>
                <a:solidFill>
                  <a:srgbClr val="333333"/>
                </a:solidFill>
                <a:effectLst/>
                <a:latin typeface="Consolas" charset="0"/>
                <a:ea typeface="Consolas" charset="0"/>
                <a:cs typeface="Consolas" charset="0"/>
              </a:rPr>
              <a:t> </a:t>
            </a:r>
            <a:r>
              <a:rPr kumimoji="0" lang="en-US" altLang="en-US" sz="900" b="0" i="0" u="none" strike="noStrike" cap="none" normalizeH="0" dirty="0" smtClean="0">
                <a:ln>
                  <a:noFill/>
                </a:ln>
                <a:solidFill>
                  <a:srgbClr val="333333"/>
                </a:solidFill>
                <a:effectLst/>
                <a:latin typeface="Consolas" charset="0"/>
                <a:ea typeface="Consolas" charset="0"/>
                <a:cs typeface="Consolas" charset="0"/>
              </a:rPr>
              <a:t> </a:t>
            </a:r>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lang="en-US" altLang="en-US" sz="900" dirty="0">
              <a:solidFill>
                <a:srgbClr val="333333"/>
              </a:solidFill>
              <a:latin typeface="Consolas" charset="0"/>
              <a:ea typeface="Consolas" charset="0"/>
              <a:cs typeface="Consolas" charset="0"/>
            </a:endParaRPr>
          </a:p>
          <a:p>
            <a:pPr eaLnBrk="0" hangingPunct="0"/>
            <a:r>
              <a:rPr lang="en-US" sz="900" dirty="0" smtClean="0">
                <a:solidFill>
                  <a:srgbClr val="795DA3"/>
                </a:solidFill>
                <a:latin typeface="Consolas" charset="0"/>
              </a:rPr>
              <a:t>   _transform</a:t>
            </a:r>
            <a:r>
              <a:rPr lang="en-US" sz="900" dirty="0" smtClean="0">
                <a:solidFill>
                  <a:srgbClr val="333333"/>
                </a:solidFill>
                <a:latin typeface="Consolas" charset="0"/>
              </a:rPr>
              <a:t>(chunk</a:t>
            </a:r>
            <a:r>
              <a:rPr lang="en-US" sz="900" dirty="0">
                <a:solidFill>
                  <a:srgbClr val="333333"/>
                </a:solidFill>
                <a:latin typeface="Consolas" charset="0"/>
              </a:rPr>
              <a:t>, encoding, callback) </a:t>
            </a:r>
            <a:r>
              <a:rPr lang="en-US" sz="900" dirty="0" smtClean="0">
                <a:solidFill>
                  <a:srgbClr val="333333"/>
                </a:solidFill>
                <a:latin typeface="Consolas" charset="0"/>
              </a:rPr>
              <a:t>{   </a:t>
            </a:r>
          </a:p>
          <a:p>
            <a:pPr eaLnBrk="0" hangingPunct="0"/>
            <a:r>
              <a:rPr lang="en-US" sz="900" dirty="0" smtClean="0">
                <a:solidFill>
                  <a:srgbClr val="33333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a:t>
            </a:r>
            <a:r>
              <a:rPr lang="en-US" sz="900" dirty="0" err="1" smtClean="0">
                <a:solidFill>
                  <a:srgbClr val="0086B3"/>
                </a:solidFill>
                <a:latin typeface="Consolas" charset="0"/>
              </a:rPr>
              <a:t>push</a:t>
            </a:r>
            <a:r>
              <a:rPr lang="en-US" sz="900" dirty="0" smtClean="0">
                <a:solidFill>
                  <a:srgbClr val="333333"/>
                </a:solidFill>
                <a:latin typeface="Consolas" charset="0"/>
              </a:rPr>
              <a:t>(</a:t>
            </a:r>
            <a:r>
              <a:rPr lang="en-US" sz="900" dirty="0" smtClean="0">
                <a:solidFill>
                  <a:srgbClr val="183691"/>
                </a:solidFill>
                <a:latin typeface="Consolas" charset="0"/>
              </a:rPr>
              <a:t>`\u001b[32m</a:t>
            </a:r>
            <a:r>
              <a:rPr lang="en-US" sz="900" dirty="0" smtClean="0">
                <a:solidFill>
                  <a:srgbClr val="333333"/>
                </a:solidFill>
                <a:latin typeface="Consolas" charset="0"/>
              </a:rPr>
              <a:t>${</a:t>
            </a:r>
            <a:r>
              <a:rPr lang="en-US" sz="900" dirty="0" err="1" smtClean="0">
                <a:solidFill>
                  <a:srgbClr val="333333"/>
                </a:solidFill>
                <a:latin typeface="Consolas" charset="0"/>
              </a:rPr>
              <a:t>chunk.toString</a:t>
            </a:r>
            <a:r>
              <a:rPr lang="en-US" sz="900" dirty="0" smtClean="0">
                <a:solidFill>
                  <a:srgbClr val="333333"/>
                </a:solidFill>
                <a:latin typeface="Consolas" charset="0"/>
              </a:rPr>
              <a:t>().replace('\n', '')}</a:t>
            </a:r>
            <a:r>
              <a:rPr lang="en-US" sz="900" dirty="0" smtClean="0">
                <a:solidFill>
                  <a:srgbClr val="183691"/>
                </a:solidFill>
                <a:latin typeface="Consolas" charset="0"/>
              </a:rPr>
              <a:t>\u001b[39m was eaten!\n`</a:t>
            </a:r>
            <a:r>
              <a:rPr lang="en-US" sz="900" dirty="0" smtClean="0">
                <a:solidFill>
                  <a:srgbClr val="333333"/>
                </a:solidFill>
                <a:latin typeface="Consolas" charset="0"/>
              </a:rPr>
              <a:t>);</a:t>
            </a:r>
          </a:p>
          <a:p>
            <a:pPr eaLnBrk="0" hangingPunct="0"/>
            <a:r>
              <a:rPr lang="en-US" sz="900" dirty="0" smtClean="0">
                <a:solidFill>
                  <a:srgbClr val="ED6A43"/>
                </a:solidFill>
                <a:latin typeface="Consolas" charset="0"/>
              </a:rPr>
              <a:t>     </a:t>
            </a:r>
            <a:r>
              <a:rPr lang="en-US" sz="900" dirty="0" err="1" smtClean="0">
                <a:solidFill>
                  <a:srgbClr val="ED6A43"/>
                </a:solidFill>
                <a:latin typeface="Consolas" charset="0"/>
              </a:rPr>
              <a:t>this</a:t>
            </a:r>
            <a:r>
              <a:rPr lang="en-US" sz="900" dirty="0" err="1" smtClean="0">
                <a:solidFill>
                  <a:srgbClr val="333333"/>
                </a:solidFill>
                <a:latin typeface="Consolas" charset="0"/>
              </a:rPr>
              <a:t>.</a:t>
            </a:r>
            <a:r>
              <a:rPr lang="en-US" sz="900" dirty="0" err="1" smtClean="0">
                <a:solidFill>
                  <a:srgbClr val="0086B3"/>
                </a:solidFill>
                <a:latin typeface="Consolas" charset="0"/>
              </a:rPr>
              <a:t>push</a:t>
            </a:r>
            <a:r>
              <a:rPr lang="en-US" sz="900" dirty="0">
                <a:solidFill>
                  <a:srgbClr val="333333"/>
                </a:solidFill>
                <a:latin typeface="Consolas" charset="0"/>
              </a:rPr>
              <a:t>(</a:t>
            </a:r>
            <a:r>
              <a:rPr lang="en-US" sz="900" dirty="0">
                <a:solidFill>
                  <a:srgbClr val="183691"/>
                </a:solidFill>
                <a:latin typeface="Consolas" charset="0"/>
              </a:rPr>
              <a:t>'Feed me data! &gt; </a:t>
            </a:r>
            <a:r>
              <a:rPr lang="en-US" sz="900" dirty="0" smtClean="0">
                <a:solidFill>
                  <a:srgbClr val="183691"/>
                </a:solidFill>
                <a:latin typeface="Consolas" charset="0"/>
              </a:rPr>
              <a:t>'</a:t>
            </a:r>
            <a:r>
              <a:rPr lang="en-US" sz="900" dirty="0" smtClean="0">
                <a:solidFill>
                  <a:srgbClr val="333333"/>
                </a:solidFill>
                <a:latin typeface="Consolas" charset="0"/>
              </a:rPr>
              <a:t>);</a:t>
            </a:r>
          </a:p>
          <a:p>
            <a:pPr eaLnBrk="0" hangingPunct="0"/>
            <a:r>
              <a:rPr lang="en-US" sz="900" dirty="0" smtClean="0">
                <a:solidFill>
                  <a:srgbClr val="795DA3"/>
                </a:solidFill>
                <a:latin typeface="Consolas" charset="0"/>
              </a:rPr>
              <a:t>     callback</a:t>
            </a:r>
            <a:r>
              <a:rPr lang="en-US" sz="900" dirty="0" smtClean="0">
                <a:solidFill>
                  <a:srgbClr val="333333"/>
                </a:solidFill>
                <a:latin typeface="Consolas" charset="0"/>
              </a:rPr>
              <a:t>();</a:t>
            </a:r>
          </a:p>
          <a:p>
            <a:pPr eaLnBrk="0" hangingPunct="0"/>
            <a:r>
              <a:rPr lang="en-US" sz="900" dirty="0" smtClean="0"/>
              <a:t>      }</a:t>
            </a:r>
          </a:p>
          <a:p>
            <a:pPr eaLnBrk="0" hangingPunct="0"/>
            <a:r>
              <a:rPr kumimoji="0" lang="en-US" altLang="en-US" sz="9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20" name="Rectangle 6"/>
          <p:cNvSpPr>
            <a:spLocks noChangeArrowheads="1"/>
          </p:cNvSpPr>
          <p:nvPr/>
        </p:nvSpPr>
        <p:spPr bwMode="auto">
          <a:xfrm>
            <a:off x="4939260" y="3119985"/>
            <a:ext cx="3699110"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endParaRPr lang="en-US" sz="900" dirty="0" smtClean="0">
              <a:solidFill>
                <a:srgbClr val="A71D5D"/>
              </a:solidFill>
              <a:latin typeface="Consolas" charset="0"/>
            </a:endParaRPr>
          </a:p>
          <a:p>
            <a:pPr eaLnBrk="0" hangingPunct="0"/>
            <a:r>
              <a:rPr lang="en-US" sz="900" dirty="0">
                <a:solidFill>
                  <a:srgbClr val="A71D5D"/>
                </a:solidFill>
                <a:latin typeface="Consolas" charset="0"/>
              </a:rPr>
              <a:t> </a:t>
            </a:r>
            <a:r>
              <a:rPr lang="en-US" sz="900" dirty="0" smtClean="0">
                <a:solidFill>
                  <a:srgbClr val="A71D5D"/>
                </a:solidFill>
                <a:latin typeface="Consolas" charset="0"/>
              </a:rPr>
              <a:t>let</a:t>
            </a:r>
            <a:r>
              <a:rPr lang="en-US" sz="900" dirty="0" smtClean="0">
                <a:solidFill>
                  <a:srgbClr val="333333"/>
                </a:solidFill>
                <a:latin typeface="Consolas" charset="0"/>
              </a:rPr>
              <a:t> </a:t>
            </a:r>
            <a:r>
              <a:rPr lang="en-US" sz="900" dirty="0" err="1">
                <a:solidFill>
                  <a:srgbClr val="333333"/>
                </a:solidFill>
                <a:latin typeface="Consolas" charset="0"/>
              </a:rPr>
              <a:t>hungryStream</a:t>
            </a:r>
            <a:r>
              <a:rPr lang="en-US" sz="900" dirty="0">
                <a:solidFill>
                  <a:srgbClr val="333333"/>
                </a:solidFill>
                <a:latin typeface="Consolas" charset="0"/>
              </a:rPr>
              <a:t> </a:t>
            </a:r>
            <a:r>
              <a:rPr lang="en-US" sz="900" dirty="0">
                <a:solidFill>
                  <a:srgbClr val="A71D5D"/>
                </a:solidFill>
                <a:latin typeface="Consolas" charset="0"/>
              </a:rPr>
              <a:t>=</a:t>
            </a:r>
            <a:r>
              <a:rPr lang="en-US" sz="900" dirty="0">
                <a:solidFill>
                  <a:srgbClr val="333333"/>
                </a:solidFill>
                <a:latin typeface="Consolas" charset="0"/>
              </a:rPr>
              <a:t> </a:t>
            </a:r>
            <a:r>
              <a:rPr lang="en-US" sz="900" dirty="0">
                <a:solidFill>
                  <a:srgbClr val="A71D5D"/>
                </a:solidFill>
                <a:latin typeface="Consolas" charset="0"/>
              </a:rPr>
              <a:t>new</a:t>
            </a:r>
            <a:r>
              <a:rPr lang="en-US" sz="900" dirty="0">
                <a:solidFill>
                  <a:srgbClr val="333333"/>
                </a:solidFill>
                <a:latin typeface="Consolas" charset="0"/>
              </a:rPr>
              <a:t> </a:t>
            </a:r>
            <a:r>
              <a:rPr lang="en-US" sz="900" dirty="0" err="1">
                <a:solidFill>
                  <a:srgbClr val="795DA3"/>
                </a:solidFill>
                <a:latin typeface="Consolas" charset="0"/>
              </a:rPr>
              <a:t>HungryStream</a:t>
            </a:r>
            <a:r>
              <a:rPr lang="en-US" sz="900" dirty="0" smtClean="0">
                <a:solidFill>
                  <a:srgbClr val="333333"/>
                </a:solidFill>
                <a:latin typeface="Consolas" charset="0"/>
              </a:rPr>
              <a:t>();</a:t>
            </a:r>
          </a:p>
          <a:p>
            <a:pPr eaLnBrk="0" hangingPunct="0"/>
            <a:r>
              <a:rPr lang="en-US" sz="900" dirty="0" smtClean="0">
                <a:solidFill>
                  <a:srgbClr val="0086B3"/>
                </a:solidFill>
                <a:latin typeface="Consolas" charset="0"/>
              </a:rPr>
              <a:t> </a:t>
            </a:r>
            <a:r>
              <a:rPr lang="en-US" sz="900" dirty="0" err="1" smtClean="0">
                <a:solidFill>
                  <a:srgbClr val="0086B3"/>
                </a:solidFill>
                <a:latin typeface="Consolas" charset="0"/>
              </a:rPr>
              <a:t>process</a:t>
            </a:r>
            <a:r>
              <a:rPr lang="en-US" sz="900" dirty="0" err="1" smtClean="0">
                <a:solidFill>
                  <a:srgbClr val="333333"/>
                </a:solidFill>
                <a:latin typeface="Consolas" charset="0"/>
              </a:rPr>
              <a:t>.stdin.</a:t>
            </a:r>
            <a:r>
              <a:rPr lang="en-US" sz="900" dirty="0" err="1" smtClean="0">
                <a:solidFill>
                  <a:srgbClr val="795DA3"/>
                </a:solidFill>
                <a:latin typeface="Consolas" charset="0"/>
              </a:rPr>
              <a:t>pipe</a:t>
            </a:r>
            <a:r>
              <a:rPr lang="en-US" sz="900" dirty="0" smtClean="0">
                <a:solidFill>
                  <a:srgbClr val="333333"/>
                </a:solidFill>
                <a:latin typeface="Consolas" charset="0"/>
              </a:rPr>
              <a:t>(</a:t>
            </a:r>
            <a:r>
              <a:rPr lang="en-US" sz="900" dirty="0" err="1" smtClean="0">
                <a:solidFill>
                  <a:srgbClr val="333333"/>
                </a:solidFill>
                <a:latin typeface="Consolas" charset="0"/>
              </a:rPr>
              <a:t>hungryStream</a:t>
            </a:r>
            <a:r>
              <a:rPr lang="en-US" sz="900" dirty="0">
                <a:solidFill>
                  <a:srgbClr val="333333"/>
                </a:solidFill>
                <a:latin typeface="Consolas" charset="0"/>
              </a:rPr>
              <a:t>).</a:t>
            </a:r>
            <a:r>
              <a:rPr lang="en-US" sz="900" dirty="0">
                <a:solidFill>
                  <a:srgbClr val="795DA3"/>
                </a:solidFill>
                <a:latin typeface="Consolas" charset="0"/>
              </a:rPr>
              <a:t>pipe</a:t>
            </a:r>
            <a:r>
              <a:rPr lang="en-US" sz="900" dirty="0">
                <a:solidFill>
                  <a:srgbClr val="333333"/>
                </a:solidFill>
                <a:latin typeface="Consolas" charset="0"/>
              </a:rPr>
              <a:t>(</a:t>
            </a:r>
            <a:r>
              <a:rPr lang="en-US" sz="900" dirty="0" err="1">
                <a:solidFill>
                  <a:srgbClr val="0086B3"/>
                </a:solidFill>
                <a:latin typeface="Consolas" charset="0"/>
              </a:rPr>
              <a:t>process</a:t>
            </a:r>
            <a:r>
              <a:rPr lang="en-US" sz="900" dirty="0" err="1">
                <a:solidFill>
                  <a:srgbClr val="333333"/>
                </a:solidFill>
                <a:latin typeface="Consolas" charset="0"/>
              </a:rPr>
              <a:t>.stdout</a:t>
            </a:r>
            <a:r>
              <a:rPr lang="en-US" sz="900" dirty="0" smtClean="0">
                <a:solidFill>
                  <a:srgbClr val="333333"/>
                </a:solidFill>
                <a:latin typeface="Consolas" charset="0"/>
              </a:rPr>
              <a:t>);</a:t>
            </a:r>
          </a:p>
          <a:p>
            <a:pPr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659813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P spid="14" grpId="0" animBg="1"/>
      <p:bldP spid="15" grpId="0" animBg="1"/>
      <p:bldP spid="15" grpId="1"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26</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6" name="Rectangle 6"/>
          <p:cNvSpPr>
            <a:spLocks noChangeArrowheads="1"/>
          </p:cNvSpPr>
          <p:nvPr/>
        </p:nvSpPr>
        <p:spPr bwMode="auto">
          <a:xfrm>
            <a:off x="392888" y="456812"/>
            <a:ext cx="3619651" cy="263149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stream </a:t>
            </a:r>
            <a:r>
              <a:rPr lang="en-US" sz="900" dirty="0">
                <a:solidFill>
                  <a:srgbClr val="A71D5D"/>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solidFill>
                  <a:srgbClr val="333333"/>
                </a:solidFill>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smtClean="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A71D5D"/>
                </a:solidFill>
                <a:latin typeface="Consolas" charset="0"/>
                <a:ea typeface="Consolas" charset="0"/>
                <a:cs typeface="Consolas" charset="0"/>
              </a:rPr>
              <a:t> class</a:t>
            </a:r>
            <a:r>
              <a:rPr lang="en-US" sz="900" dirty="0" smtClean="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MyDuplex</a:t>
            </a:r>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ea typeface="Consolas" charset="0"/>
                <a:cs typeface="Consolas" charset="0"/>
              </a:rPr>
              <a:t>extends</a:t>
            </a:r>
            <a:r>
              <a:rPr lang="en-US" sz="900" dirty="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stream</a:t>
            </a:r>
            <a:r>
              <a:rPr lang="en-US" sz="900" dirty="0" err="1" smtClean="0">
                <a:solidFill>
                  <a:srgbClr val="333333"/>
                </a:solidFill>
                <a:latin typeface="Consolas" charset="0"/>
                <a:ea typeface="Consolas" charset="0"/>
                <a:cs typeface="Consolas" charset="0"/>
              </a:rPr>
              <a:t>.Duplex</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p>
          <a:p>
            <a:pPr fontAlgn="t"/>
            <a:r>
              <a:rPr lang="en-US" sz="900" dirty="0" smtClean="0">
                <a:solidFill>
                  <a:srgbClr val="795DA3"/>
                </a:solidFill>
                <a:latin typeface="Consolas" charset="0"/>
                <a:ea typeface="Consolas" charset="0"/>
                <a:cs typeface="Consolas" charset="0"/>
              </a:rPr>
              <a:t>   constructor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smtClean="0">
                <a:solidFill>
                  <a:srgbClr val="ED6A43"/>
                </a:solidFill>
                <a:latin typeface="Consolas" charset="0"/>
                <a:ea typeface="Consolas" charset="0"/>
                <a:cs typeface="Consolas" charset="0"/>
              </a:rPr>
              <a:t>super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p>
          <a:p>
            <a:pPr fontAlgn="t"/>
            <a:r>
              <a:rPr lang="en-US" sz="900" dirty="0" smtClean="0">
                <a:solidFill>
                  <a:srgbClr val="333333"/>
                </a:solidFill>
                <a:latin typeface="Consolas" charset="0"/>
                <a:ea typeface="Consolas" charset="0"/>
                <a:cs typeface="Consolas" charset="0"/>
              </a:rPr>
              <a:t>   }</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795DA3"/>
                </a:solidFill>
                <a:latin typeface="Consolas" charset="0"/>
                <a:ea typeface="Consolas" charset="0"/>
                <a:cs typeface="Consolas" charset="0"/>
              </a:rPr>
              <a:t>   _read</a:t>
            </a:r>
            <a:r>
              <a:rPr lang="en-US" sz="900" dirty="0" smtClean="0">
                <a:solidFill>
                  <a:srgbClr val="333333"/>
                </a:solidFill>
                <a:latin typeface="Consolas" charset="0"/>
                <a:ea typeface="Consolas" charset="0"/>
                <a:cs typeface="Consolas" charset="0"/>
              </a:rPr>
              <a:t>(size) </a:t>
            </a:r>
            <a:r>
              <a:rPr lang="en-US" sz="900" dirty="0">
                <a:solidFill>
                  <a:srgbClr val="333333"/>
                </a:solidFill>
                <a:latin typeface="Consolas" charset="0"/>
                <a:ea typeface="Consolas" charset="0"/>
                <a:cs typeface="Consolas" charset="0"/>
              </a:rPr>
              <a:t>{</a:t>
            </a:r>
          </a:p>
          <a:p>
            <a:pPr fontAlgn="t"/>
            <a:r>
              <a:rPr lang="en-US" sz="900" dirty="0">
                <a:solidFill>
                  <a:srgbClr val="0086B3"/>
                </a:solidFill>
                <a:latin typeface="Consolas" charset="0"/>
                <a:ea typeface="Consolas" charset="0"/>
                <a:cs typeface="Consolas" charset="0"/>
              </a:rPr>
              <a:t>    </a:t>
            </a:r>
            <a:r>
              <a:rPr lang="en-US" sz="900" dirty="0">
                <a:solidFill>
                  <a:srgbClr val="666666"/>
                </a:solidFill>
                <a:latin typeface="Consolas" charset="0"/>
                <a:ea typeface="Consolas" charset="0"/>
                <a:cs typeface="Consolas" charset="0"/>
              </a:rPr>
              <a:t>// ...</a:t>
            </a:r>
            <a:r>
              <a:rPr lang="en-US" sz="900" dirty="0">
                <a:latin typeface="Consolas" charset="0"/>
                <a:ea typeface="Consolas" charset="0"/>
                <a:cs typeface="Consolas" charset="0"/>
              </a:rPr>
              <a:t> </a:t>
            </a:r>
            <a:endParaRPr lang="en-US" sz="900" dirty="0">
              <a:solidFill>
                <a:srgbClr val="0086B3"/>
              </a:solidFill>
              <a:latin typeface="Consolas" charset="0"/>
              <a:ea typeface="Consolas" charset="0"/>
              <a:cs typeface="Consolas" charset="0"/>
            </a:endParaRP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795DA3"/>
                </a:solidFill>
                <a:latin typeface="Consolas" charset="0"/>
                <a:ea typeface="Consolas" charset="0"/>
                <a:cs typeface="Consolas" charset="0"/>
              </a:rPr>
              <a:t>   _write</a:t>
            </a:r>
            <a:r>
              <a:rPr lang="en-US" sz="900" dirty="0" smtClean="0">
                <a:solidFill>
                  <a:srgbClr val="333333"/>
                </a:solidFill>
                <a:latin typeface="Consolas" charset="0"/>
                <a:ea typeface="Consolas" charset="0"/>
                <a:cs typeface="Consolas" charset="0"/>
              </a:rPr>
              <a:t>(chunk, encoding, callback) {</a:t>
            </a:r>
          </a:p>
          <a:p>
            <a:pPr fontAlgn="t"/>
            <a:r>
              <a:rPr lang="en-US" sz="900" dirty="0" smtClean="0">
                <a:solidFill>
                  <a:srgbClr val="0086B3"/>
                </a:solidFill>
                <a:latin typeface="Consolas" charset="0"/>
                <a:ea typeface="Consolas" charset="0"/>
                <a:cs typeface="Consolas" charset="0"/>
              </a:rPr>
              <a:t>    </a:t>
            </a:r>
            <a:r>
              <a:rPr lang="en-US" sz="900" dirty="0">
                <a:solidFill>
                  <a:srgbClr val="666666"/>
                </a:solidFill>
                <a:latin typeface="Consolas" charset="0"/>
                <a:ea typeface="Consolas" charset="0"/>
                <a:cs typeface="Consolas" charset="0"/>
              </a:rPr>
              <a:t>// ...</a:t>
            </a:r>
            <a:r>
              <a:rPr lang="en-US" sz="900" dirty="0">
                <a:latin typeface="Consolas" charset="0"/>
                <a:ea typeface="Consolas" charset="0"/>
                <a:cs typeface="Consolas" charset="0"/>
              </a:rPr>
              <a:t> </a:t>
            </a:r>
            <a:endParaRPr lang="en-US" sz="900" dirty="0" smtClean="0">
              <a:solidFill>
                <a:srgbClr val="0086B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 </a:t>
            </a:r>
          </a:p>
          <a:p>
            <a:pPr fontAlgn="t"/>
            <a:endParaRPr lang="en-US" sz="900" dirty="0" smtClean="0">
              <a:solidFill>
                <a:srgbClr val="33333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r>
              <a:rPr lang="en-US" sz="900" dirty="0" err="1" smtClean="0">
                <a:latin typeface="Consolas" charset="0"/>
                <a:ea typeface="Consolas" charset="0"/>
                <a:cs typeface="Consolas" charset="0"/>
              </a:rPr>
              <a:t>module.</a:t>
            </a:r>
            <a:r>
              <a:rPr lang="en-US" sz="900" dirty="0" err="1" smtClean="0">
                <a:solidFill>
                  <a:srgbClr val="795DA3"/>
                </a:solidFill>
                <a:latin typeface="Consolas" charset="0"/>
                <a:ea typeface="Consolas" charset="0"/>
                <a:cs typeface="Consolas" charset="0"/>
              </a:rPr>
              <a:t>exports</a:t>
            </a:r>
            <a:r>
              <a:rPr lang="en-US" sz="900" dirty="0" smtClean="0">
                <a:solidFill>
                  <a:srgbClr val="333333"/>
                </a:solidFill>
                <a:latin typeface="Consolas" charset="0"/>
                <a:ea typeface="Consolas" charset="0"/>
                <a:cs typeface="Consolas" charset="0"/>
              </a:rPr>
              <a:t> = </a:t>
            </a:r>
            <a:r>
              <a:rPr lang="en-US" sz="900" dirty="0" err="1" smtClean="0">
                <a:solidFill>
                  <a:srgbClr val="333333"/>
                </a:solidFill>
                <a:latin typeface="Consolas" charset="0"/>
                <a:ea typeface="Consolas" charset="0"/>
                <a:cs typeface="Consolas" charset="0"/>
              </a:rPr>
              <a:t>MyDuplex</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14" name="Rectangle 6"/>
          <p:cNvSpPr>
            <a:spLocks noChangeArrowheads="1"/>
          </p:cNvSpPr>
          <p:nvPr/>
        </p:nvSpPr>
        <p:spPr bwMode="auto">
          <a:xfrm>
            <a:off x="392888" y="3203972"/>
            <a:ext cx="3619651"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let</a:t>
            </a:r>
            <a:r>
              <a:rPr lang="en-US" sz="900" dirty="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MyDuplex</a:t>
            </a:r>
            <a:r>
              <a:rPr lang="en-US" sz="900" dirty="0" smtClean="0">
                <a:solidFill>
                  <a:srgbClr val="333333"/>
                </a:solidFill>
                <a:latin typeface="Consolas" charset="0"/>
                <a:ea typeface="Consolas" charset="0"/>
                <a:cs typeface="Consolas" charset="0"/>
              </a:rPr>
              <a:t> </a:t>
            </a:r>
            <a:r>
              <a:rPr lang="en-US" sz="900" dirty="0" smtClean="0">
                <a:latin typeface="Consolas" charset="0"/>
                <a:ea typeface="Consolas" charset="0"/>
                <a:cs typeface="Consolas" charset="0"/>
              </a:rPr>
              <a:t>= require(</a:t>
            </a:r>
            <a:r>
              <a:rPr lang="en-US" sz="900" dirty="0" smtClean="0">
                <a:solidFill>
                  <a:srgbClr val="183691"/>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DuplexStream.js</a:t>
            </a:r>
            <a:r>
              <a:rPr lang="en-US" sz="900" dirty="0" smtClean="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r>
              <a:rPr kumimoji="0" lang="en-US" altLang="en-US" sz="900" b="0" i="0" u="none" strike="noStrike" cap="none" normalizeH="0" baseline="0" dirty="0">
                <a:ln>
                  <a:noFill/>
                </a:ln>
                <a:effectLst/>
                <a:latin typeface="Consolas" charset="0"/>
                <a:ea typeface="Consolas" charset="0"/>
                <a:cs typeface="Consolas" charset="0"/>
              </a:rPr>
              <a:t> </a:t>
            </a:r>
            <a:endParaRPr kumimoji="0" lang="en-US" altLang="en-US" sz="900" b="0" i="0" u="none" strike="noStrike" cap="none" normalizeH="0" baseline="0" dirty="0" smtClean="0">
              <a:ln>
                <a:noFill/>
              </a:ln>
              <a:effectLst/>
              <a:latin typeface="Consolas" charset="0"/>
              <a:ea typeface="Consolas" charset="0"/>
              <a:cs typeface="Consolas" charset="0"/>
            </a:endParaRPr>
          </a:p>
          <a:p>
            <a:pPr lvl="0" eaLnBrk="0" hangingPunct="0"/>
            <a:r>
              <a:rPr lang="en-US" altLang="en-US" sz="900" dirty="0">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latin typeface="Consolas" charset="0"/>
                <a:ea typeface="Consolas" charset="0"/>
                <a:cs typeface="Consolas" charset="0"/>
              </a:rPr>
              <a:t> ds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MyDuplex</a:t>
            </a:r>
            <a:r>
              <a:rPr lang="en-US" sz="900" dirty="0" smtClean="0">
                <a:latin typeface="Consolas" charset="0"/>
                <a:ea typeface="Consolas" charset="0"/>
                <a:cs typeface="Consolas" charset="0"/>
              </a:rPr>
              <a:t>(); </a:t>
            </a:r>
            <a:endParaRPr lang="en-US" sz="900" dirty="0">
              <a:latin typeface="Consolas" charset="0"/>
              <a:ea typeface="Consolas" charset="0"/>
              <a:cs typeface="Consolas" charset="0"/>
            </a:endParaRPr>
          </a:p>
          <a:p>
            <a:pPr lvl="0" eaLnBrk="0" hangingPunct="0"/>
            <a:r>
              <a:rPr kumimoji="0" lang="en-US" altLang="en-US" sz="900" b="0" i="0" u="none" strike="noStrike" cap="none" normalizeH="0" dirty="0" smtClean="0">
                <a:ln>
                  <a:noFill/>
                </a:ln>
                <a:solidFill>
                  <a:srgbClr val="795DA3"/>
                </a:solidFill>
                <a:effectLst/>
                <a:latin typeface="Consolas" charset="0"/>
                <a:ea typeface="Consolas" charset="0"/>
                <a:cs typeface="Consolas" charset="0"/>
              </a:rPr>
              <a:t> </a:t>
            </a:r>
            <a:r>
              <a:rPr lang="en-US" sz="900" dirty="0" err="1" smtClean="0">
                <a:solidFill>
                  <a:srgbClr val="0086B3"/>
                </a:solidFill>
                <a:latin typeface="Consolas" charset="0"/>
                <a:ea typeface="Consolas" charset="0"/>
                <a:cs typeface="Consolas" charset="0"/>
              </a:rPr>
              <a:t>process</a:t>
            </a:r>
            <a:r>
              <a:rPr lang="en-US" sz="900" dirty="0" err="1" smtClean="0">
                <a:solidFill>
                  <a:srgbClr val="333333"/>
                </a:solidFill>
                <a:latin typeface="Consolas" charset="0"/>
                <a:ea typeface="Consolas" charset="0"/>
                <a:cs typeface="Consolas" charset="0"/>
              </a:rPr>
              <a:t>.stdin</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ws</a:t>
            </a:r>
            <a:r>
              <a:rPr lang="en-US" sz="900" dirty="0" smtClean="0">
                <a:latin typeface="Consolas" charset="0"/>
                <a:ea typeface="Consolas" charset="0"/>
                <a:cs typeface="Consolas" charset="0"/>
              </a:rPr>
              <a:t>).pipe(</a:t>
            </a:r>
            <a:r>
              <a:rPr lang="en-US" sz="900" dirty="0" err="1" smtClean="0">
                <a:solidFill>
                  <a:srgbClr val="0086B3"/>
                </a:solidFill>
                <a:latin typeface="Consolas" charset="0"/>
                <a:ea typeface="Consolas" charset="0"/>
                <a:cs typeface="Consolas" charset="0"/>
              </a:rPr>
              <a:t>process</a:t>
            </a:r>
            <a:r>
              <a:rPr lang="en-US" sz="900" dirty="0" err="1" smtClean="0">
                <a:solidFill>
                  <a:srgbClr val="333333"/>
                </a:solidFill>
                <a:latin typeface="Consolas" charset="0"/>
                <a:ea typeface="Consolas" charset="0"/>
                <a:cs typeface="Consolas" charset="0"/>
              </a:rPr>
              <a:t>.stdout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a:t>
            </a:r>
            <a:endParaRPr lang="en-US" sz="900" dirty="0">
              <a:latin typeface="Consolas" charset="0"/>
              <a:ea typeface="Consolas" charset="0"/>
              <a:cs typeface="Consolas" charset="0"/>
            </a:endParaRP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7" name="TextBox 16"/>
          <p:cNvSpPr txBox="1"/>
          <p:nvPr/>
        </p:nvSpPr>
        <p:spPr>
          <a:xfrm>
            <a:off x="4148166" y="210591"/>
            <a:ext cx="758541" cy="246221"/>
          </a:xfrm>
          <a:prstGeom prst="rect">
            <a:avLst/>
          </a:prstGeom>
          <a:noFill/>
        </p:spPr>
        <p:txBody>
          <a:bodyPr wrap="none" rtlCol="0">
            <a:spAutoFit/>
          </a:bodyPr>
          <a:lstStyle/>
          <a:p>
            <a:r>
              <a:rPr lang="en-US" sz="1000" dirty="0" smtClean="0"/>
              <a:t>ES6 style</a:t>
            </a:r>
            <a:r>
              <a:rPr lang="en-US" sz="1000" dirty="0" smtClean="0">
                <a:latin typeface="+mn-lt"/>
              </a:rPr>
              <a:t>:</a:t>
            </a:r>
          </a:p>
        </p:txBody>
      </p:sp>
      <p:sp>
        <p:nvSpPr>
          <p:cNvPr id="13" name="Rectangle 6"/>
          <p:cNvSpPr>
            <a:spLocks noChangeArrowheads="1"/>
          </p:cNvSpPr>
          <p:nvPr/>
        </p:nvSpPr>
        <p:spPr bwMode="auto">
          <a:xfrm>
            <a:off x="5042336" y="456812"/>
            <a:ext cx="3619651" cy="20774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fontAlgn="t"/>
            <a:r>
              <a:rPr lang="en-US" sz="900" dirty="0" smtClean="0">
                <a:solidFill>
                  <a:srgbClr val="A71D5D"/>
                </a:solidFill>
                <a:latin typeface="Consolas" charset="0"/>
                <a:ea typeface="Consolas" charset="0"/>
                <a:cs typeface="Consolas" charset="0"/>
              </a:rPr>
              <a:t> </a:t>
            </a:r>
          </a:p>
          <a:p>
            <a:pPr fontAlgn="t"/>
            <a:r>
              <a:rPr lang="en-US" sz="900" dirty="0">
                <a:solidFill>
                  <a:srgbClr val="A71D5D"/>
                </a:solidFill>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stream </a:t>
            </a:r>
            <a:r>
              <a:rPr lang="en-US" sz="900" dirty="0">
                <a:solidFill>
                  <a:srgbClr val="A71D5D"/>
                </a:solidFill>
                <a:latin typeface="Consolas" charset="0"/>
                <a:ea typeface="Consolas" charset="0"/>
                <a:cs typeface="Consolas" charset="0"/>
              </a:rPr>
              <a:t>=</a:t>
            </a:r>
            <a:r>
              <a:rPr lang="en-US" sz="900" dirty="0">
                <a:solidFill>
                  <a:srgbClr val="333333"/>
                </a:solidFill>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solidFill>
                  <a:srgbClr val="333333"/>
                </a:solidFill>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smtClean="0">
                <a:solidFill>
                  <a:srgbClr val="183691"/>
                </a:solidFill>
                <a:latin typeface="Consolas" charset="0"/>
                <a:ea typeface="Consolas" charset="0"/>
                <a:cs typeface="Consolas" charset="0"/>
              </a:rPr>
              <a:t>'</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A71D5D"/>
                </a:solidFill>
                <a:latin typeface="Consolas" charset="0"/>
                <a:ea typeface="Consolas" charset="0"/>
                <a:cs typeface="Consolas" charset="0"/>
              </a:rPr>
              <a:t> class</a:t>
            </a:r>
            <a:r>
              <a:rPr lang="en-US" sz="900" dirty="0" smtClean="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MyTransform</a:t>
            </a:r>
            <a:r>
              <a:rPr lang="en-US" sz="900" dirty="0" smtClean="0">
                <a:solidFill>
                  <a:srgbClr val="333333"/>
                </a:solidFill>
                <a:latin typeface="Consolas" charset="0"/>
                <a:ea typeface="Consolas" charset="0"/>
                <a:cs typeface="Consolas" charset="0"/>
              </a:rPr>
              <a:t> </a:t>
            </a:r>
            <a:r>
              <a:rPr lang="en-US" sz="900" dirty="0">
                <a:solidFill>
                  <a:srgbClr val="A71D5D"/>
                </a:solidFill>
                <a:latin typeface="Consolas" charset="0"/>
                <a:ea typeface="Consolas" charset="0"/>
                <a:cs typeface="Consolas" charset="0"/>
              </a:rPr>
              <a:t>extends</a:t>
            </a:r>
            <a:r>
              <a:rPr lang="en-US" sz="900" dirty="0">
                <a:solidFill>
                  <a:srgbClr val="333333"/>
                </a:solidFill>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stream</a:t>
            </a:r>
            <a:r>
              <a:rPr lang="en-US" sz="900" dirty="0" err="1" smtClean="0">
                <a:solidFill>
                  <a:srgbClr val="333333"/>
                </a:solidFill>
                <a:latin typeface="Consolas" charset="0"/>
                <a:ea typeface="Consolas" charset="0"/>
                <a:cs typeface="Consolas" charset="0"/>
              </a:rPr>
              <a:t>.Transform</a:t>
            </a:r>
            <a:r>
              <a:rPr lang="en-US" sz="900" dirty="0" smtClean="0">
                <a:solidFill>
                  <a:srgbClr val="333333"/>
                </a:solidFill>
                <a:latin typeface="Consolas" charset="0"/>
                <a:ea typeface="Consolas" charset="0"/>
                <a:cs typeface="Consolas" charset="0"/>
              </a:rPr>
              <a:t> </a:t>
            </a:r>
            <a:r>
              <a:rPr lang="en-US" sz="900" dirty="0">
                <a:solidFill>
                  <a:srgbClr val="333333"/>
                </a:solidFill>
                <a:latin typeface="Consolas" charset="0"/>
                <a:ea typeface="Consolas" charset="0"/>
                <a:cs typeface="Consolas" charset="0"/>
              </a:rPr>
              <a:t>{</a:t>
            </a:r>
          </a:p>
          <a:p>
            <a:pPr fontAlgn="t"/>
            <a:r>
              <a:rPr lang="en-US" sz="900" dirty="0" smtClean="0">
                <a:solidFill>
                  <a:srgbClr val="795DA3"/>
                </a:solidFill>
                <a:latin typeface="Consolas" charset="0"/>
                <a:ea typeface="Consolas" charset="0"/>
                <a:cs typeface="Consolas" charset="0"/>
              </a:rPr>
              <a:t>   constructor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a:t>
            </a:r>
          </a:p>
          <a:p>
            <a:pPr fontAlgn="t"/>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smtClean="0">
                <a:solidFill>
                  <a:srgbClr val="ED6A43"/>
                </a:solidFill>
                <a:latin typeface="Consolas" charset="0"/>
                <a:ea typeface="Consolas" charset="0"/>
                <a:cs typeface="Consolas" charset="0"/>
              </a:rPr>
              <a:t>super</a:t>
            </a:r>
            <a:r>
              <a:rPr lang="en-US" sz="900" dirty="0" smtClean="0">
                <a:solidFill>
                  <a:srgbClr val="333333"/>
                </a:solidFill>
                <a:latin typeface="Consolas" charset="0"/>
                <a:ea typeface="Consolas" charset="0"/>
                <a:cs typeface="Consolas" charset="0"/>
              </a:rPr>
              <a:t>(options</a:t>
            </a:r>
            <a:r>
              <a:rPr lang="en-US" sz="900" dirty="0">
                <a:solidFill>
                  <a:srgbClr val="333333"/>
                </a:solidFill>
                <a:latin typeface="Consolas" charset="0"/>
                <a:ea typeface="Consolas" charset="0"/>
                <a:cs typeface="Consolas" charset="0"/>
              </a:rPr>
              <a:t>);</a:t>
            </a:r>
          </a:p>
          <a:p>
            <a:pPr fontAlgn="t"/>
            <a:r>
              <a:rPr lang="en-US" sz="900" dirty="0" smtClean="0">
                <a:solidFill>
                  <a:srgbClr val="333333"/>
                </a:solidFill>
                <a:latin typeface="Consolas" charset="0"/>
                <a:ea typeface="Consolas" charset="0"/>
                <a:cs typeface="Consolas" charset="0"/>
              </a:rPr>
              <a:t>   }</a:t>
            </a:r>
          </a:p>
          <a:p>
            <a:pPr fontAlgn="t"/>
            <a:endParaRPr lang="en-US" sz="900" dirty="0">
              <a:solidFill>
                <a:srgbClr val="333333"/>
              </a:solidFill>
              <a:latin typeface="Consolas" charset="0"/>
              <a:ea typeface="Consolas" charset="0"/>
              <a:cs typeface="Consolas" charset="0"/>
            </a:endParaRPr>
          </a:p>
          <a:p>
            <a:pPr fontAlgn="t"/>
            <a:r>
              <a:rPr lang="en-US" sz="900" dirty="0" smtClean="0">
                <a:solidFill>
                  <a:srgbClr val="795DA3"/>
                </a:solidFill>
                <a:latin typeface="Consolas" charset="0"/>
                <a:ea typeface="Consolas" charset="0"/>
                <a:cs typeface="Consolas" charset="0"/>
              </a:rPr>
              <a:t>   _transform</a:t>
            </a:r>
            <a:r>
              <a:rPr lang="en-US" sz="900" dirty="0" smtClean="0">
                <a:solidFill>
                  <a:srgbClr val="333333"/>
                </a:solidFill>
                <a:latin typeface="Consolas" charset="0"/>
                <a:ea typeface="Consolas" charset="0"/>
                <a:cs typeface="Consolas" charset="0"/>
              </a:rPr>
              <a:t>(chunk, encoding, callback) {</a:t>
            </a:r>
          </a:p>
          <a:p>
            <a:pPr fontAlgn="t"/>
            <a:r>
              <a:rPr lang="en-US" sz="900" dirty="0" smtClean="0">
                <a:solidFill>
                  <a:srgbClr val="0086B3"/>
                </a:solidFill>
                <a:latin typeface="Consolas" charset="0"/>
                <a:ea typeface="Consolas" charset="0"/>
                <a:cs typeface="Consolas" charset="0"/>
              </a:rPr>
              <a:t>    </a:t>
            </a:r>
            <a:r>
              <a:rPr lang="en-US" sz="900" dirty="0">
                <a:solidFill>
                  <a:srgbClr val="666666"/>
                </a:solidFill>
                <a:latin typeface="Consolas" charset="0"/>
                <a:ea typeface="Consolas" charset="0"/>
                <a:cs typeface="Consolas" charset="0"/>
              </a:rPr>
              <a:t>// ...</a:t>
            </a:r>
            <a:r>
              <a:rPr lang="en-US" sz="900" dirty="0">
                <a:latin typeface="Consolas" charset="0"/>
                <a:ea typeface="Consolas" charset="0"/>
                <a:cs typeface="Consolas" charset="0"/>
              </a:rPr>
              <a:t> </a:t>
            </a:r>
            <a:endParaRPr lang="en-US" sz="900" dirty="0" smtClean="0">
              <a:solidFill>
                <a:srgbClr val="0086B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p>
          <a:p>
            <a:pPr fontAlgn="t"/>
            <a:r>
              <a:rPr lang="en-US" sz="900" dirty="0" smtClean="0">
                <a:solidFill>
                  <a:srgbClr val="333333"/>
                </a:solidFill>
                <a:latin typeface="Consolas" charset="0"/>
                <a:ea typeface="Consolas" charset="0"/>
                <a:cs typeface="Consolas" charset="0"/>
              </a:rPr>
              <a:t> } </a:t>
            </a:r>
          </a:p>
          <a:p>
            <a:pPr fontAlgn="t"/>
            <a:endParaRPr lang="en-US" sz="900" dirty="0" smtClean="0">
              <a:solidFill>
                <a:srgbClr val="333333"/>
              </a:solidFill>
              <a:latin typeface="Consolas" charset="0"/>
              <a:ea typeface="Consolas" charset="0"/>
              <a:cs typeface="Consolas" charset="0"/>
            </a:endParaRPr>
          </a:p>
          <a:p>
            <a:pPr fontAlgn="t"/>
            <a:r>
              <a:rPr lang="en-US" sz="900" dirty="0" smtClean="0">
                <a:solidFill>
                  <a:srgbClr val="333333"/>
                </a:solidFill>
                <a:latin typeface="Consolas" charset="0"/>
                <a:ea typeface="Consolas" charset="0"/>
                <a:cs typeface="Consolas" charset="0"/>
              </a:rPr>
              <a:t> </a:t>
            </a:r>
            <a:r>
              <a:rPr lang="en-US" sz="900" dirty="0" err="1" smtClean="0">
                <a:latin typeface="Consolas" charset="0"/>
                <a:ea typeface="Consolas" charset="0"/>
                <a:cs typeface="Consolas" charset="0"/>
              </a:rPr>
              <a:t>module.</a:t>
            </a:r>
            <a:r>
              <a:rPr lang="en-US" sz="900" dirty="0" err="1" smtClean="0">
                <a:solidFill>
                  <a:srgbClr val="795DA3"/>
                </a:solidFill>
                <a:latin typeface="Consolas" charset="0"/>
                <a:ea typeface="Consolas" charset="0"/>
                <a:cs typeface="Consolas" charset="0"/>
              </a:rPr>
              <a:t>exports</a:t>
            </a:r>
            <a:r>
              <a:rPr lang="en-US" sz="900" dirty="0" smtClean="0">
                <a:solidFill>
                  <a:srgbClr val="333333"/>
                </a:solidFill>
                <a:latin typeface="Consolas" charset="0"/>
                <a:ea typeface="Consolas" charset="0"/>
                <a:cs typeface="Consolas" charset="0"/>
              </a:rPr>
              <a:t> = </a:t>
            </a:r>
            <a:r>
              <a:rPr lang="en-US" sz="900" dirty="0" err="1" smtClean="0">
                <a:solidFill>
                  <a:srgbClr val="333333"/>
                </a:solidFill>
                <a:latin typeface="Consolas" charset="0"/>
                <a:ea typeface="Consolas" charset="0"/>
                <a:cs typeface="Consolas" charset="0"/>
              </a:rPr>
              <a:t>MyTransform</a:t>
            </a:r>
            <a:r>
              <a:rPr lang="en-US" sz="900" dirty="0" smtClean="0">
                <a:solidFill>
                  <a:srgbClr val="333333"/>
                </a:solidFill>
                <a:latin typeface="Consolas" charset="0"/>
                <a:ea typeface="Consolas" charset="0"/>
                <a:cs typeface="Consolas" charset="0"/>
              </a:rPr>
              <a:t>;</a:t>
            </a:r>
          </a:p>
          <a:p>
            <a:pPr fontAlgn="t"/>
            <a:endParaRPr lang="en-US" sz="900" dirty="0">
              <a:solidFill>
                <a:srgbClr val="333333"/>
              </a:solidFill>
              <a:latin typeface="Consolas" charset="0"/>
              <a:ea typeface="Consolas" charset="0"/>
              <a:cs typeface="Consolas" charset="0"/>
            </a:endParaRPr>
          </a:p>
        </p:txBody>
      </p:sp>
      <p:sp>
        <p:nvSpPr>
          <p:cNvPr id="20" name="Rectangle 6"/>
          <p:cNvSpPr>
            <a:spLocks noChangeArrowheads="1"/>
          </p:cNvSpPr>
          <p:nvPr/>
        </p:nvSpPr>
        <p:spPr bwMode="auto">
          <a:xfrm>
            <a:off x="5042335" y="2672803"/>
            <a:ext cx="3619651" cy="830997"/>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let</a:t>
            </a:r>
            <a:r>
              <a:rPr lang="en-US" sz="900" dirty="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MyTransform</a:t>
            </a:r>
            <a:r>
              <a:rPr lang="en-US" sz="900" dirty="0" smtClean="0">
                <a:solidFill>
                  <a:srgbClr val="333333"/>
                </a:solidFill>
                <a:latin typeface="Consolas" charset="0"/>
                <a:ea typeface="Consolas" charset="0"/>
                <a:cs typeface="Consolas" charset="0"/>
              </a:rPr>
              <a:t> </a:t>
            </a:r>
            <a:r>
              <a:rPr lang="en-US" sz="900" dirty="0" smtClean="0">
                <a:latin typeface="Consolas" charset="0"/>
                <a:ea typeface="Consolas" charset="0"/>
                <a:cs typeface="Consolas" charset="0"/>
              </a:rPr>
              <a:t>= require(</a:t>
            </a:r>
            <a:r>
              <a:rPr lang="en-US" sz="900" dirty="0" smtClean="0">
                <a:solidFill>
                  <a:srgbClr val="183691"/>
                </a:solidFill>
                <a:latin typeface="Consolas" charset="0"/>
                <a:ea typeface="Consolas" charset="0"/>
                <a:cs typeface="Consolas" charset="0"/>
              </a:rPr>
              <a:t>'./</a:t>
            </a:r>
            <a:r>
              <a:rPr lang="en-US" sz="900" dirty="0" err="1" smtClean="0">
                <a:solidFill>
                  <a:srgbClr val="183691"/>
                </a:solidFill>
                <a:latin typeface="Consolas" charset="0"/>
                <a:ea typeface="Consolas" charset="0"/>
                <a:cs typeface="Consolas" charset="0"/>
              </a:rPr>
              <a:t>TransformStream.js</a:t>
            </a:r>
            <a:r>
              <a:rPr lang="en-US" sz="900" dirty="0" smtClean="0">
                <a:solidFill>
                  <a:srgbClr val="183691"/>
                </a:solidFill>
                <a:latin typeface="Consolas" charset="0"/>
                <a:ea typeface="Consolas" charset="0"/>
                <a:cs typeface="Consolas" charset="0"/>
              </a:rPr>
              <a:t>'</a:t>
            </a:r>
            <a:r>
              <a:rPr lang="en-US" sz="900" dirty="0" smtClean="0">
                <a:latin typeface="Consolas" charset="0"/>
                <a:ea typeface="Consolas" charset="0"/>
                <a:cs typeface="Consolas" charset="0"/>
              </a:rPr>
              <a:t>); </a:t>
            </a:r>
          </a:p>
          <a:p>
            <a:pPr lvl="0" eaLnBrk="0" hangingPunct="0"/>
            <a:r>
              <a:rPr kumimoji="0" lang="en-US" altLang="en-US" sz="900" b="0" i="0" u="none" strike="noStrike" cap="none" normalizeH="0" baseline="0" dirty="0">
                <a:ln>
                  <a:noFill/>
                </a:ln>
                <a:effectLst/>
                <a:latin typeface="Consolas" charset="0"/>
                <a:ea typeface="Consolas" charset="0"/>
                <a:cs typeface="Consolas" charset="0"/>
              </a:rPr>
              <a:t> </a:t>
            </a:r>
            <a:endParaRPr kumimoji="0" lang="en-US" altLang="en-US" sz="900" b="0" i="0" u="none" strike="noStrike" cap="none" normalizeH="0" baseline="0" dirty="0" smtClean="0">
              <a:ln>
                <a:noFill/>
              </a:ln>
              <a:effectLst/>
              <a:latin typeface="Consolas" charset="0"/>
              <a:ea typeface="Consolas" charset="0"/>
              <a:cs typeface="Consolas" charset="0"/>
            </a:endParaRPr>
          </a:p>
          <a:p>
            <a:pPr lvl="0" eaLnBrk="0" hangingPunct="0"/>
            <a:r>
              <a:rPr lang="en-US" altLang="en-US" sz="900" dirty="0">
                <a:latin typeface="Consolas" charset="0"/>
                <a:ea typeface="Consolas" charset="0"/>
                <a:cs typeface="Consolas" charset="0"/>
              </a:rPr>
              <a:t> </a:t>
            </a:r>
            <a:r>
              <a:rPr lang="en-US" sz="900" dirty="0" smtClean="0">
                <a:solidFill>
                  <a:srgbClr val="A71D5D"/>
                </a:solidFill>
                <a:latin typeface="Consolas" charset="0"/>
                <a:ea typeface="Consolas" charset="0"/>
                <a:cs typeface="Consolas" charset="0"/>
              </a:rPr>
              <a:t>let</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ts</a:t>
            </a:r>
            <a:r>
              <a:rPr lang="en-US" sz="900" dirty="0" smtClean="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err="1" smtClean="0">
                <a:solidFill>
                  <a:srgbClr val="795DA3"/>
                </a:solidFill>
                <a:latin typeface="Consolas" charset="0"/>
                <a:ea typeface="Consolas" charset="0"/>
                <a:cs typeface="Consolas" charset="0"/>
              </a:rPr>
              <a:t>MyTransform</a:t>
            </a:r>
            <a:r>
              <a:rPr lang="en-US" sz="900" dirty="0" smtClean="0">
                <a:latin typeface="Consolas" charset="0"/>
                <a:ea typeface="Consolas" charset="0"/>
                <a:cs typeface="Consolas" charset="0"/>
              </a:rPr>
              <a:t>(); </a:t>
            </a:r>
            <a:endParaRPr lang="en-US" sz="900" dirty="0">
              <a:latin typeface="Consolas" charset="0"/>
              <a:ea typeface="Consolas" charset="0"/>
              <a:cs typeface="Consolas" charset="0"/>
            </a:endParaRPr>
          </a:p>
          <a:p>
            <a:pPr lvl="0" eaLnBrk="0" hangingPunct="0"/>
            <a:r>
              <a:rPr kumimoji="0" lang="en-US" altLang="en-US" sz="900" b="0" i="0" u="none" strike="noStrike" cap="none" normalizeH="0" dirty="0" smtClean="0">
                <a:ln>
                  <a:noFill/>
                </a:ln>
                <a:solidFill>
                  <a:srgbClr val="795DA3"/>
                </a:solidFill>
                <a:effectLst/>
                <a:latin typeface="Consolas" charset="0"/>
                <a:ea typeface="Consolas" charset="0"/>
                <a:cs typeface="Consolas" charset="0"/>
              </a:rPr>
              <a:t> </a:t>
            </a:r>
            <a:r>
              <a:rPr lang="en-US" sz="900" dirty="0" err="1" smtClean="0">
                <a:solidFill>
                  <a:srgbClr val="0086B3"/>
                </a:solidFill>
                <a:latin typeface="Consolas" charset="0"/>
                <a:ea typeface="Consolas" charset="0"/>
                <a:cs typeface="Consolas" charset="0"/>
              </a:rPr>
              <a:t>process</a:t>
            </a:r>
            <a:r>
              <a:rPr lang="en-US" sz="900" dirty="0" err="1" smtClean="0">
                <a:solidFill>
                  <a:srgbClr val="333333"/>
                </a:solidFill>
                <a:latin typeface="Consolas" charset="0"/>
                <a:ea typeface="Consolas" charset="0"/>
                <a:cs typeface="Consolas" charset="0"/>
              </a:rPr>
              <a:t>.stdin</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ts</a:t>
            </a:r>
            <a:r>
              <a:rPr lang="en-US" sz="900" dirty="0" smtClean="0">
                <a:latin typeface="Consolas" charset="0"/>
                <a:ea typeface="Consolas" charset="0"/>
                <a:cs typeface="Consolas" charset="0"/>
              </a:rPr>
              <a:t>).pipe(</a:t>
            </a:r>
            <a:r>
              <a:rPr lang="en-US" sz="900" dirty="0" err="1" smtClean="0">
                <a:solidFill>
                  <a:srgbClr val="0086B3"/>
                </a:solidFill>
                <a:latin typeface="Consolas" charset="0"/>
                <a:ea typeface="Consolas" charset="0"/>
                <a:cs typeface="Consolas" charset="0"/>
              </a:rPr>
              <a:t>process</a:t>
            </a:r>
            <a:r>
              <a:rPr lang="en-US" sz="900" dirty="0" err="1" smtClean="0">
                <a:solidFill>
                  <a:srgbClr val="333333"/>
                </a:solidFill>
                <a:latin typeface="Consolas" charset="0"/>
                <a:ea typeface="Consolas" charset="0"/>
                <a:cs typeface="Consolas" charset="0"/>
              </a:rPr>
              <a:t>.stdout</a:t>
            </a:r>
            <a:r>
              <a:rPr lang="en-US" sz="900" dirty="0" smtClean="0">
                <a:solidFill>
                  <a:srgbClr val="333333"/>
                </a:solidFill>
                <a:latin typeface="Consolas" charset="0"/>
                <a:ea typeface="Consolas" charset="0"/>
                <a:cs typeface="Consolas" charset="0"/>
              </a:rPr>
              <a:t>)</a:t>
            </a:r>
            <a:r>
              <a:rPr lang="en-US" sz="900" dirty="0" smtClean="0">
                <a:latin typeface="Consolas" charset="0"/>
                <a:ea typeface="Consolas" charset="0"/>
                <a:cs typeface="Consolas" charset="0"/>
              </a:rPr>
              <a:t>;</a:t>
            </a:r>
            <a:endParaRPr lang="en-US" sz="900" dirty="0">
              <a:latin typeface="Consolas" charset="0"/>
              <a:ea typeface="Consolas" charset="0"/>
              <a:cs typeface="Consolas" charset="0"/>
            </a:endParaRP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1013663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Events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27</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u="sng" dirty="0" smtClean="0"/>
              <a:t>Duplex</a:t>
            </a:r>
          </a:p>
          <a:p>
            <a:r>
              <a:rPr lang="en-US" sz="1400" b="1" dirty="0" err="1" smtClean="0"/>
              <a:t>Duplex.Readable</a:t>
            </a:r>
            <a:r>
              <a:rPr lang="en-US" sz="1400" dirty="0" smtClean="0"/>
              <a:t>: same as Readable</a:t>
            </a:r>
          </a:p>
          <a:p>
            <a:r>
              <a:rPr lang="en-US" sz="1400" b="1" dirty="0" err="1" smtClean="0"/>
              <a:t>Duplex.Writable</a:t>
            </a:r>
            <a:r>
              <a:rPr lang="en-US" sz="1400" dirty="0" smtClean="0"/>
              <a:t>: </a:t>
            </a:r>
            <a:r>
              <a:rPr lang="en-US" sz="1400" dirty="0"/>
              <a:t>same as </a:t>
            </a:r>
            <a:r>
              <a:rPr lang="en-US" sz="1400" dirty="0" smtClean="0"/>
              <a:t>Writable</a:t>
            </a:r>
            <a:endParaRPr lang="en-US" sz="1400" dirty="0"/>
          </a:p>
          <a:p>
            <a:endParaRPr lang="en-US" sz="1400" kern="0" dirty="0" smtClean="0"/>
          </a:p>
          <a:p>
            <a:pPr marL="0" indent="0">
              <a:buNone/>
            </a:pPr>
            <a:r>
              <a:rPr lang="en-US" sz="1400" b="1" u="sng" kern="0" dirty="0" smtClean="0"/>
              <a:t>Transform</a:t>
            </a:r>
          </a:p>
          <a:p>
            <a:r>
              <a:rPr lang="en-US" sz="1400" b="1" kern="0" dirty="0" smtClean="0"/>
              <a:t>finish: </a:t>
            </a:r>
            <a:r>
              <a:rPr lang="en-US" sz="1400" dirty="0"/>
              <a:t>emitted after stream.end() is </a:t>
            </a:r>
            <a:r>
              <a:rPr lang="en-US" sz="1400" dirty="0" smtClean="0"/>
              <a:t>called </a:t>
            </a:r>
            <a:r>
              <a:rPr lang="en-US" sz="1400" dirty="0"/>
              <a:t>and all chunks have been processed</a:t>
            </a:r>
            <a:endParaRPr lang="en-US" sz="1400" b="1" kern="0" dirty="0" smtClean="0"/>
          </a:p>
          <a:p>
            <a:r>
              <a:rPr lang="en-US" sz="1400" b="1" kern="0" dirty="0" smtClean="0"/>
              <a:t>end: </a:t>
            </a:r>
            <a:r>
              <a:rPr lang="en-US" sz="1400" dirty="0"/>
              <a:t>emitted after all data has been output, which occurs after the callback in transform._flush() has been called</a:t>
            </a:r>
            <a:endParaRPr lang="en-US" sz="1400" b="1" kern="0" dirty="0"/>
          </a:p>
        </p:txBody>
      </p:sp>
    </p:spTree>
    <p:extLst>
      <p:ext uri="{BB962C8B-B14F-4D97-AF65-F5344CB8AC3E}">
        <p14:creationId xmlns:p14="http://schemas.microsoft.com/office/powerpoint/2010/main" val="188844452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Methods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28</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u="sng" dirty="0" smtClean="0"/>
              <a:t>Duplex</a:t>
            </a:r>
          </a:p>
          <a:p>
            <a:r>
              <a:rPr lang="en-US" sz="1400" b="1" dirty="0" err="1"/>
              <a:t>Duplex.Readable</a:t>
            </a:r>
            <a:r>
              <a:rPr lang="en-US" sz="1400" dirty="0"/>
              <a:t>: same as Readable</a:t>
            </a:r>
          </a:p>
          <a:p>
            <a:r>
              <a:rPr lang="en-US" sz="1400" b="1" dirty="0" err="1"/>
              <a:t>Duplex.Writable</a:t>
            </a:r>
            <a:r>
              <a:rPr lang="en-US" sz="1400" dirty="0"/>
              <a:t>: same as Writable</a:t>
            </a:r>
          </a:p>
        </p:txBody>
      </p:sp>
    </p:spTree>
    <p:extLst>
      <p:ext uri="{BB962C8B-B14F-4D97-AF65-F5344CB8AC3E}">
        <p14:creationId xmlns:p14="http://schemas.microsoft.com/office/powerpoint/2010/main" val="48359705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Options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29</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7" name="Content Placeholder 6"/>
          <p:cNvSpPr txBox="1">
            <a:spLocks/>
          </p:cNvSpPr>
          <p:nvPr/>
        </p:nvSpPr>
        <p:spPr bwMode="auto">
          <a:xfrm>
            <a:off x="457200" y="1470322"/>
            <a:ext cx="7772399"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u="sng" dirty="0" smtClean="0"/>
              <a:t>Duplex</a:t>
            </a:r>
          </a:p>
          <a:p>
            <a:r>
              <a:rPr lang="en-US" sz="1400" b="1" dirty="0" err="1" smtClean="0"/>
              <a:t>allowHalfOpen</a:t>
            </a:r>
            <a:r>
              <a:rPr lang="en-US" sz="1400" dirty="0" smtClean="0"/>
              <a:t>: </a:t>
            </a:r>
            <a:r>
              <a:rPr lang="en-US" sz="1400" dirty="0"/>
              <a:t>then the stream will automatically end the readable side when the writable side ends and vice </a:t>
            </a:r>
            <a:r>
              <a:rPr lang="en-US" sz="1400" dirty="0" smtClean="0"/>
              <a:t>versa.</a:t>
            </a:r>
            <a:endParaRPr lang="en-US" sz="1400" dirty="0" smtClean="0"/>
          </a:p>
          <a:p>
            <a:r>
              <a:rPr lang="en-US" sz="1400" b="1" dirty="0" err="1" smtClean="0"/>
              <a:t>readableObjectMode</a:t>
            </a:r>
            <a:r>
              <a:rPr lang="en-US" sz="1400" dirty="0" smtClean="0"/>
              <a:t>: </a:t>
            </a:r>
            <a:r>
              <a:rPr lang="en-US" sz="1400" dirty="0"/>
              <a:t>Sets </a:t>
            </a:r>
            <a:r>
              <a:rPr lang="en-US" sz="1400" dirty="0" err="1"/>
              <a:t>objectMode</a:t>
            </a:r>
            <a:r>
              <a:rPr lang="en-US" sz="1400" dirty="0"/>
              <a:t> for readable side of the stream. Has no effect if </a:t>
            </a:r>
            <a:r>
              <a:rPr lang="en-US" sz="1400" dirty="0" err="1"/>
              <a:t>objectMode</a:t>
            </a:r>
            <a:r>
              <a:rPr lang="en-US" sz="1400" dirty="0"/>
              <a:t> is </a:t>
            </a:r>
            <a:r>
              <a:rPr lang="en-US" sz="1400" dirty="0"/>
              <a:t>true</a:t>
            </a:r>
            <a:r>
              <a:rPr lang="en-US" sz="1400" dirty="0"/>
              <a:t>.</a:t>
            </a:r>
            <a:endParaRPr lang="en-US" sz="1400" dirty="0" smtClean="0"/>
          </a:p>
          <a:p>
            <a:r>
              <a:rPr lang="en-US" sz="1400" b="1" dirty="0" err="1" smtClean="0"/>
              <a:t>writableObjectMode</a:t>
            </a:r>
            <a:r>
              <a:rPr lang="en-US" sz="1400" dirty="0" smtClean="0"/>
              <a:t>: </a:t>
            </a:r>
            <a:r>
              <a:rPr lang="en-US" sz="1400" dirty="0"/>
              <a:t>Sets </a:t>
            </a:r>
            <a:r>
              <a:rPr lang="en-US" sz="1400" dirty="0" err="1"/>
              <a:t>objectMode</a:t>
            </a:r>
            <a:r>
              <a:rPr lang="en-US" sz="1400" dirty="0"/>
              <a:t> for writable side of the stream. Has no effect if </a:t>
            </a:r>
            <a:r>
              <a:rPr lang="en-US" sz="1400" dirty="0" err="1"/>
              <a:t>objectMode</a:t>
            </a:r>
            <a:r>
              <a:rPr lang="en-US" sz="1400" dirty="0"/>
              <a:t> is </a:t>
            </a:r>
            <a:r>
              <a:rPr lang="en-US" sz="1400" dirty="0"/>
              <a:t>true</a:t>
            </a:r>
            <a:r>
              <a:rPr lang="en-US" sz="1400" dirty="0"/>
              <a:t>.</a:t>
            </a:r>
            <a:endParaRPr lang="en-US" sz="1400" dirty="0" smtClean="0"/>
          </a:p>
          <a:p>
            <a:endParaRPr lang="en-US" sz="1400" kern="0" dirty="0"/>
          </a:p>
          <a:p>
            <a:pPr marL="0" indent="0">
              <a:buNone/>
            </a:pPr>
            <a:r>
              <a:rPr lang="en-US" sz="1400" b="1" u="sng" kern="0" dirty="0" smtClean="0"/>
              <a:t>Transform</a:t>
            </a:r>
          </a:p>
          <a:p>
            <a:r>
              <a:rPr lang="en-US" sz="1400" b="1" kern="0" dirty="0" smtClean="0"/>
              <a:t>transform</a:t>
            </a:r>
            <a:r>
              <a:rPr lang="en-US" sz="1400" b="1" kern="0" dirty="0" smtClean="0"/>
              <a:t>: </a:t>
            </a:r>
            <a:r>
              <a:rPr lang="en-US" sz="1400" dirty="0"/>
              <a:t>Implementation for the stream._transform() method.</a:t>
            </a:r>
            <a:endParaRPr lang="en-US" sz="1400" b="1" kern="0" dirty="0" smtClean="0"/>
          </a:p>
          <a:p>
            <a:r>
              <a:rPr lang="en-US" sz="1400" b="1" kern="0" dirty="0" smtClean="0"/>
              <a:t>flush</a:t>
            </a:r>
            <a:r>
              <a:rPr lang="en-US" sz="1400" b="1" kern="0" dirty="0" smtClean="0"/>
              <a:t>: </a:t>
            </a:r>
            <a:r>
              <a:rPr lang="en-US" sz="1400" dirty="0"/>
              <a:t>Implementation for the stream._flush() method.</a:t>
            </a:r>
            <a:endParaRPr lang="en-US" sz="1400" b="1" kern="0" dirty="0"/>
          </a:p>
        </p:txBody>
      </p:sp>
    </p:spTree>
    <p:extLst>
      <p:ext uri="{BB962C8B-B14F-4D97-AF65-F5344CB8AC3E}">
        <p14:creationId xmlns:p14="http://schemas.microsoft.com/office/powerpoint/2010/main" val="189589353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a:t>
            </a:fld>
            <a:endParaRPr lang="en-US" dirty="0"/>
          </a:p>
        </p:txBody>
      </p:sp>
      <p:sp>
        <p:nvSpPr>
          <p:cNvPr id="5" name="Rectangle 7"/>
          <p:cNvSpPr txBox="1">
            <a:spLocks noChangeArrowheads="1"/>
          </p:cNvSpPr>
          <p:nvPr/>
        </p:nvSpPr>
        <p:spPr>
          <a:xfrm>
            <a:off x="448572" y="903633"/>
            <a:ext cx="8184682" cy="2417083"/>
          </a:xfrm>
          <a:prstGeom prst="rect">
            <a:avLst/>
          </a:prstGeom>
        </p:spPr>
        <p:txBody>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dirty="0"/>
              <a:t>I/O in node is asynchronous, so interacting with the disk and network involves passing callbacks to functions. You might be tempted to write code that serves up a file from disk like this</a:t>
            </a:r>
            <a:r>
              <a:rPr lang="en-US" sz="1400" dirty="0" smtClean="0"/>
              <a:t>:</a:t>
            </a:r>
          </a:p>
          <a:p>
            <a:pPr marL="0" indent="0">
              <a:buNone/>
            </a:pPr>
            <a:endParaRPr lang="en-US" sz="1400" kern="0" dirty="0">
              <a:solidFill>
                <a:schemeClr val="accent1"/>
              </a:solidFill>
            </a:endParaRPr>
          </a:p>
          <a:p>
            <a:pPr marL="0" indent="0">
              <a:buNone/>
            </a:pPr>
            <a:endParaRPr lang="en-US" sz="1400" kern="0" dirty="0" smtClean="0">
              <a:solidFill>
                <a:schemeClr val="accent1"/>
              </a:solidFill>
            </a:endParaRPr>
          </a:p>
          <a:p>
            <a:pPr marL="0" indent="0">
              <a:buNone/>
            </a:pPr>
            <a:endParaRPr lang="en-US" sz="1400" kern="0" dirty="0">
              <a:solidFill>
                <a:schemeClr val="accent1"/>
              </a:solidFill>
            </a:endParaRPr>
          </a:p>
          <a:p>
            <a:pPr marL="0" indent="0">
              <a:buNone/>
            </a:pPr>
            <a:endParaRPr lang="en-US" sz="1400" kern="0" dirty="0" smtClean="0">
              <a:solidFill>
                <a:schemeClr val="accent1"/>
              </a:solidFill>
            </a:endParaRPr>
          </a:p>
          <a:p>
            <a:pPr marL="0" indent="0">
              <a:buNone/>
            </a:pPr>
            <a:endParaRPr lang="en-US" sz="1400" kern="0" dirty="0">
              <a:solidFill>
                <a:schemeClr val="accent1"/>
              </a:solidFill>
            </a:endParaRPr>
          </a:p>
          <a:p>
            <a:pPr marL="0" indent="0">
              <a:buNone/>
            </a:pPr>
            <a:endParaRPr lang="en-US" sz="1400" kern="0" dirty="0" smtClean="0">
              <a:solidFill>
                <a:schemeClr val="accent1"/>
              </a:solidFill>
            </a:endParaRPr>
          </a:p>
          <a:p>
            <a:pPr marL="0" indent="0">
              <a:buNone/>
            </a:pPr>
            <a:r>
              <a:rPr lang="en-US" sz="1400" dirty="0"/>
              <a:t>Want compression? There are streaming modules for that too!</a:t>
            </a:r>
            <a:endParaRPr lang="en-US" sz="1400" kern="0" dirty="0" smtClean="0">
              <a:solidFill>
                <a:schemeClr val="accent1"/>
              </a:solidFill>
            </a:endParaRPr>
          </a:p>
          <a:p>
            <a:endParaRPr lang="en-US" sz="1400" kern="0" dirty="0" smtClean="0"/>
          </a:p>
        </p:txBody>
      </p:sp>
      <p:sp>
        <p:nvSpPr>
          <p:cNvPr id="3" name="TextBox 2"/>
          <p:cNvSpPr txBox="1"/>
          <p:nvPr/>
        </p:nvSpPr>
        <p:spPr>
          <a:xfrm>
            <a:off x="99203" y="272454"/>
            <a:ext cx="7990354" cy="584775"/>
          </a:xfrm>
          <a:prstGeom prst="rect">
            <a:avLst/>
          </a:prstGeom>
          <a:noFill/>
        </p:spPr>
        <p:txBody>
          <a:bodyPr wrap="square" rtlCol="0">
            <a:spAutoFit/>
          </a:bodyPr>
          <a:lstStyle/>
          <a:p>
            <a:r>
              <a:rPr lang="en-US" sz="3200" b="1" dirty="0"/>
              <a:t>why you should use streams</a:t>
            </a:r>
          </a:p>
        </p:txBody>
      </p:sp>
      <p:sp>
        <p:nvSpPr>
          <p:cNvPr id="10" name="Rectangle 4"/>
          <p:cNvSpPr>
            <a:spLocks noChangeArrowheads="1"/>
          </p:cNvSpPr>
          <p:nvPr/>
        </p:nvSpPr>
        <p:spPr bwMode="auto">
          <a:xfrm>
            <a:off x="99203" y="1716784"/>
            <a:ext cx="4233901" cy="1107996"/>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http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183691"/>
                </a:solidFill>
                <a:effectLst/>
                <a:latin typeface="Consolas" panose="020B0609020204030204" pitchFamily="49" charset="0"/>
                <a:cs typeface="Consolas" panose="020B0609020204030204" pitchFamily="49" charset="0"/>
              </a:rPr>
              <a:t>'http'</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fs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require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183691"/>
                </a:solidFill>
                <a:effectLst/>
                <a:latin typeface="Consolas" panose="020B0609020204030204" pitchFamily="49" charset="0"/>
                <a:cs typeface="Consolas" panose="020B0609020204030204" pitchFamily="49" charset="0"/>
              </a:rPr>
              <a:t>'fs'</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A71D5D"/>
                </a:solidFill>
                <a:effectLst/>
                <a:latin typeface="Consolas" panose="020B0609020204030204" pitchFamily="49" charset="0"/>
                <a:cs typeface="Consolas" panose="020B0609020204030204" pitchFamily="49" charset="0"/>
              </a:rPr>
              <a:t>var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server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http.</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createServer</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req</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res)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fs.</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readFile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__</a:t>
            </a:r>
            <a:r>
              <a:rPr kumimoji="0" lang="en-US" altLang="en-US" sz="900" b="0" i="0" u="none" strike="noStrike" cap="none" normalizeH="0" baseline="0" dirty="0" err="1" smtClean="0">
                <a:ln>
                  <a:noFill/>
                </a:ln>
                <a:solidFill>
                  <a:srgbClr val="0086B3"/>
                </a:solidFill>
                <a:effectLst/>
                <a:latin typeface="Consolas" panose="020B0609020204030204" pitchFamily="49" charset="0"/>
                <a:cs typeface="Consolas" panose="020B0609020204030204" pitchFamily="49" charset="0"/>
              </a:rPr>
              <a:t>dirname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183691"/>
                </a:solidFill>
                <a:effectLst/>
                <a:latin typeface="Consolas" panose="020B0609020204030204" pitchFamily="49" charset="0"/>
                <a:cs typeface="Consolas" panose="020B0609020204030204" pitchFamily="49" charset="0"/>
              </a:rPr>
              <a:t>'/data.txt'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smtClean="0">
                <a:ln>
                  <a:noFill/>
                </a:ln>
                <a:solidFill>
                  <a:srgbClr val="A71D5D"/>
                </a:solidFill>
                <a:effectLst/>
                <a:latin typeface="Consolas" panose="020B0609020204030204" pitchFamily="49" charset="0"/>
                <a:cs typeface="Consolas" panose="020B0609020204030204" pitchFamily="49" charset="0"/>
              </a:rPr>
              <a:t>function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(err, data)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res.</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end</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(data);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server.</a:t>
            </a:r>
            <a:r>
              <a:rPr kumimoji="0" lang="en-US" altLang="en-US" sz="900" b="0" i="0" u="none" strike="noStrike" cap="none" normalizeH="0" baseline="0" dirty="0" err="1" smtClean="0">
                <a:ln>
                  <a:noFill/>
                </a:ln>
                <a:solidFill>
                  <a:srgbClr val="795DA3"/>
                </a:solidFill>
                <a:effectLst/>
                <a:latin typeface="Consolas" panose="020B0609020204030204" pitchFamily="49" charset="0"/>
                <a:cs typeface="Consolas" panose="020B0609020204030204" pitchFamily="49" charset="0"/>
              </a:rPr>
              <a:t>listen</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rgbClr val="0086B3"/>
                </a:solidFill>
                <a:effectLst/>
                <a:latin typeface="Consolas" panose="020B0609020204030204" pitchFamily="49" charset="0"/>
                <a:cs typeface="Consolas" panose="020B0609020204030204" pitchFamily="49" charset="0"/>
              </a:rPr>
              <a:t>8000</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smtClean="0">
                <a:ln>
                  <a:noFill/>
                </a:ln>
                <a:solidFill>
                  <a:schemeClr val="tx1"/>
                </a:solidFill>
                <a:effectLst/>
              </a:rPr>
              <a:t> </a:t>
            </a:r>
            <a:endParaRPr kumimoji="0" lang="en-US" altLang="en-US" sz="9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4827373" y="1715127"/>
            <a:ext cx="4170623" cy="969496"/>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0" rIns="91440" bIns="0" numCol="1" anchor="ctr" anchorCtr="0" compatLnSpc="1">
            <a:prstTxWarp prst="textNoShape">
              <a:avLst/>
            </a:prstTxWarp>
            <a:spAutoFit/>
          </a:bodyPr>
          <a:lstStyle/>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http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0086B3"/>
                </a:solidFill>
                <a:latin typeface="Consolas" panose="020B0609020204030204" pitchFamily="49" charset="0"/>
                <a:cs typeface="Consolas" panose="020B0609020204030204" pitchFamily="49" charset="0"/>
              </a:rPr>
              <a:t>require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183691"/>
                </a:solidFill>
                <a:latin typeface="Consolas" panose="020B0609020204030204" pitchFamily="49" charset="0"/>
                <a:cs typeface="Consolas" panose="020B0609020204030204" pitchFamily="49" charset="0"/>
              </a:rPr>
              <a:t>'http'</a:t>
            </a:r>
            <a:r>
              <a:rPr lang="en-US" altLang="en-US" sz="900" dirty="0">
                <a:solidFill>
                  <a:srgbClr val="333333"/>
                </a:solidFill>
                <a:latin typeface="Consolas" panose="020B0609020204030204" pitchFamily="49" charset="0"/>
                <a:cs typeface="Consolas" panose="020B0609020204030204" pitchFamily="49" charset="0"/>
              </a:rPr>
              <a:t>); </a:t>
            </a:r>
          </a:p>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fs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0086B3"/>
                </a:solidFill>
                <a:latin typeface="Consolas" panose="020B0609020204030204" pitchFamily="49" charset="0"/>
                <a:cs typeface="Consolas" panose="020B0609020204030204" pitchFamily="49" charset="0"/>
              </a:rPr>
              <a:t>require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183691"/>
                </a:solidFill>
                <a:latin typeface="Consolas" panose="020B0609020204030204" pitchFamily="49" charset="0"/>
                <a:cs typeface="Consolas" panose="020B0609020204030204" pitchFamily="49" charset="0"/>
              </a:rPr>
              <a:t>'fs'</a:t>
            </a:r>
            <a:r>
              <a:rPr lang="en-US" altLang="en-US" sz="900" dirty="0">
                <a:solidFill>
                  <a:srgbClr val="333333"/>
                </a:solidFill>
                <a:latin typeface="Consolas" panose="020B0609020204030204" pitchFamily="49" charset="0"/>
                <a:cs typeface="Consolas" panose="020B0609020204030204" pitchFamily="49" charset="0"/>
              </a:rPr>
              <a:t>); </a:t>
            </a:r>
          </a:p>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server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http.</a:t>
            </a:r>
            <a:r>
              <a:rPr lang="en-US" altLang="en-US" sz="900" dirty="0" err="1">
                <a:solidFill>
                  <a:srgbClr val="795DA3"/>
                </a:solidFill>
                <a:latin typeface="Consolas" panose="020B0609020204030204" pitchFamily="49" charset="0"/>
                <a:cs typeface="Consolas" panose="020B0609020204030204" pitchFamily="49" charset="0"/>
              </a:rPr>
              <a:t>createServer</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A71D5D"/>
                </a:solidFill>
                <a:latin typeface="Consolas" panose="020B0609020204030204" pitchFamily="49" charset="0"/>
                <a:cs typeface="Consolas" panose="020B0609020204030204" pitchFamily="49" charset="0"/>
              </a:rPr>
              <a:t>function</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req</a:t>
            </a:r>
            <a:r>
              <a:rPr lang="en-US" altLang="en-US" sz="900" dirty="0">
                <a:solidFill>
                  <a:srgbClr val="333333"/>
                </a:solidFill>
                <a:latin typeface="Consolas" panose="020B0609020204030204" pitchFamily="49" charset="0"/>
                <a:cs typeface="Consolas" panose="020B0609020204030204" pitchFamily="49" charset="0"/>
              </a:rPr>
              <a:t>, res) { </a:t>
            </a:r>
          </a:p>
          <a:p>
            <a:pPr lvl="0" eaLnBrk="0" hangingPunct="0"/>
            <a:r>
              <a:rPr lang="en-US" altLang="en-US" sz="900" dirty="0" smtClean="0">
                <a:solidFill>
                  <a:srgbClr val="A71D5D"/>
                </a:solidFill>
                <a:latin typeface="Consolas" panose="020B0609020204030204" pitchFamily="49" charset="0"/>
                <a:cs typeface="Consolas" panose="020B0609020204030204" pitchFamily="49" charset="0"/>
              </a:rPr>
              <a:t>  </a:t>
            </a:r>
            <a:r>
              <a:rPr lang="en-US" altLang="en-US" sz="900" dirty="0" err="1" smtClean="0">
                <a:solidFill>
                  <a:srgbClr val="A71D5D"/>
                </a:solidFill>
                <a:latin typeface="Consolas" panose="020B0609020204030204" pitchFamily="49" charset="0"/>
                <a:cs typeface="Consolas" panose="020B0609020204030204" pitchFamily="49" charset="0"/>
              </a:rPr>
              <a:t>var</a:t>
            </a:r>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a:solidFill>
                  <a:srgbClr val="333333"/>
                </a:solidFill>
                <a:latin typeface="Consolas" panose="020B0609020204030204" pitchFamily="49" charset="0"/>
                <a:cs typeface="Consolas" panose="020B0609020204030204" pitchFamily="49" charset="0"/>
              </a:rPr>
              <a:t>stream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fs.</a:t>
            </a:r>
            <a:r>
              <a:rPr lang="en-US" altLang="en-US" sz="900" dirty="0" err="1">
                <a:solidFill>
                  <a:srgbClr val="795DA3"/>
                </a:solidFill>
                <a:latin typeface="Consolas" panose="020B0609020204030204" pitchFamily="49" charset="0"/>
                <a:cs typeface="Consolas" panose="020B0609020204030204" pitchFamily="49" charset="0"/>
              </a:rPr>
              <a:t>createReadStream</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0086B3"/>
                </a:solidFill>
                <a:latin typeface="Consolas" panose="020B0609020204030204" pitchFamily="49" charset="0"/>
                <a:cs typeface="Consolas" panose="020B0609020204030204" pitchFamily="49" charset="0"/>
              </a:rPr>
              <a:t>__</a:t>
            </a:r>
            <a:r>
              <a:rPr lang="en-US" altLang="en-US" sz="900" dirty="0" err="1">
                <a:solidFill>
                  <a:srgbClr val="0086B3"/>
                </a:solidFill>
                <a:latin typeface="Consolas" panose="020B0609020204030204" pitchFamily="49" charset="0"/>
                <a:cs typeface="Consolas" panose="020B0609020204030204" pitchFamily="49" charset="0"/>
              </a:rPr>
              <a:t>dirname</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183691"/>
                </a:solidFill>
                <a:latin typeface="Consolas" panose="020B0609020204030204" pitchFamily="49" charset="0"/>
                <a:cs typeface="Consolas" panose="020B0609020204030204" pitchFamily="49" charset="0"/>
              </a:rPr>
              <a:t>'/data.txt'</a:t>
            </a:r>
            <a:r>
              <a:rPr lang="en-US" altLang="en-US" sz="900" dirty="0">
                <a:solidFill>
                  <a:srgbClr val="333333"/>
                </a:solidFill>
                <a:latin typeface="Consolas" panose="020B0609020204030204" pitchFamily="49" charset="0"/>
                <a:cs typeface="Consolas" panose="020B0609020204030204" pitchFamily="49" charset="0"/>
              </a:rPr>
              <a:t>); </a:t>
            </a: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smtClean="0">
                <a:solidFill>
                  <a:srgbClr val="333333"/>
                </a:solidFill>
                <a:latin typeface="Consolas" panose="020B0609020204030204" pitchFamily="49" charset="0"/>
                <a:cs typeface="Consolas" panose="020B0609020204030204" pitchFamily="49" charset="0"/>
              </a:rPr>
              <a:t>stream.</a:t>
            </a:r>
            <a:r>
              <a:rPr lang="en-US" altLang="en-US" sz="900" dirty="0" err="1" smtClean="0">
                <a:solidFill>
                  <a:srgbClr val="795DA3"/>
                </a:solidFill>
                <a:latin typeface="Consolas" panose="020B0609020204030204" pitchFamily="49" charset="0"/>
                <a:cs typeface="Consolas" panose="020B0609020204030204" pitchFamily="49" charset="0"/>
              </a:rPr>
              <a:t>pipe</a:t>
            </a:r>
            <a:r>
              <a:rPr lang="en-US" altLang="en-US" sz="900" dirty="0" smtClean="0">
                <a:solidFill>
                  <a:srgbClr val="333333"/>
                </a:solidFill>
                <a:latin typeface="Consolas" panose="020B0609020204030204" pitchFamily="49" charset="0"/>
                <a:cs typeface="Consolas" panose="020B0609020204030204" pitchFamily="49" charset="0"/>
              </a:rPr>
              <a:t>(res</a:t>
            </a:r>
            <a:r>
              <a:rPr lang="en-US" altLang="en-US" sz="900" dirty="0">
                <a:solidFill>
                  <a:srgbClr val="333333"/>
                </a:solidFill>
                <a:latin typeface="Consolas" panose="020B0609020204030204" pitchFamily="49" charset="0"/>
                <a:cs typeface="Consolas" panose="020B0609020204030204" pitchFamily="49" charset="0"/>
              </a:rPr>
              <a:t>); </a:t>
            </a:r>
            <a:endParaRPr lang="en-US" altLang="en-US" sz="900" dirty="0" smtClean="0">
              <a:solidFill>
                <a:srgbClr val="333333"/>
              </a:solidFill>
              <a:latin typeface="Consolas" panose="020B0609020204030204" pitchFamily="49" charset="0"/>
              <a:cs typeface="Consolas" panose="020B0609020204030204" pitchFamily="49" charset="0"/>
            </a:endParaRP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endParaRPr lang="en-US" altLang="en-US" sz="900" dirty="0">
              <a:solidFill>
                <a:srgbClr val="333333"/>
              </a:solidFill>
              <a:latin typeface="Consolas" panose="020B0609020204030204" pitchFamily="49" charset="0"/>
              <a:cs typeface="Consolas" panose="020B0609020204030204" pitchFamily="49" charset="0"/>
            </a:endParaRPr>
          </a:p>
          <a:p>
            <a:pPr lvl="0" eaLnBrk="0" hangingPunct="0"/>
            <a:r>
              <a:rPr lang="en-US" altLang="en-US" sz="900" dirty="0" err="1" smtClean="0">
                <a:solidFill>
                  <a:srgbClr val="333333"/>
                </a:solidFill>
                <a:latin typeface="Consolas" panose="020B0609020204030204" pitchFamily="49" charset="0"/>
                <a:cs typeface="Consolas" panose="020B0609020204030204" pitchFamily="49" charset="0"/>
              </a:rPr>
              <a:t>server.</a:t>
            </a:r>
            <a:r>
              <a:rPr lang="en-US" altLang="en-US" sz="900" dirty="0" err="1" smtClean="0">
                <a:solidFill>
                  <a:srgbClr val="795DA3"/>
                </a:solidFill>
                <a:latin typeface="Consolas" panose="020B0609020204030204" pitchFamily="49" charset="0"/>
                <a:cs typeface="Consolas" panose="020B0609020204030204" pitchFamily="49" charset="0"/>
              </a:rPr>
              <a:t>listen</a:t>
            </a:r>
            <a:r>
              <a:rPr lang="en-US" altLang="en-US" sz="900" dirty="0" smtClean="0">
                <a:solidFill>
                  <a:srgbClr val="333333"/>
                </a:solidFill>
                <a:latin typeface="Consolas" panose="020B0609020204030204" pitchFamily="49" charset="0"/>
                <a:cs typeface="Consolas" panose="020B0609020204030204" pitchFamily="49" charset="0"/>
              </a:rPr>
              <a:t>(</a:t>
            </a:r>
            <a:r>
              <a:rPr lang="en-US" altLang="en-US" sz="900" dirty="0" smtClean="0">
                <a:solidFill>
                  <a:srgbClr val="0086B3"/>
                </a:solidFill>
                <a:latin typeface="Consolas" panose="020B0609020204030204" pitchFamily="49" charset="0"/>
                <a:cs typeface="Consolas" panose="020B0609020204030204" pitchFamily="49" charset="0"/>
              </a:rPr>
              <a:t>8000</a:t>
            </a:r>
            <a:r>
              <a:rPr lang="en-US" altLang="en-US" sz="900" dirty="0" smtClean="0">
                <a:solidFill>
                  <a:srgbClr val="333333"/>
                </a:solidFill>
                <a:latin typeface="Consolas" panose="020B0609020204030204" pitchFamily="49" charset="0"/>
                <a:cs typeface="Consolas" panose="020B0609020204030204" pitchFamily="49" charset="0"/>
              </a:rPr>
              <a:t>)</a:t>
            </a:r>
            <a:r>
              <a:rPr lang="en-US" altLang="en-US" sz="900" dirty="0">
                <a:solidFill>
                  <a:schemeClr val="tx1"/>
                </a:solidFill>
              </a:rPr>
              <a:t>;</a:t>
            </a:r>
            <a:endParaRPr lang="en-US" altLang="en-US" sz="900" dirty="0">
              <a:solidFill>
                <a:schemeClr val="tx1"/>
              </a:solidFill>
              <a:latin typeface="Arial" panose="020B0604020202020204" pitchFamily="34" charset="0"/>
            </a:endParaRPr>
          </a:p>
        </p:txBody>
      </p:sp>
      <p:sp>
        <p:nvSpPr>
          <p:cNvPr id="7" name="TextBox 6"/>
          <p:cNvSpPr txBox="1"/>
          <p:nvPr/>
        </p:nvSpPr>
        <p:spPr>
          <a:xfrm>
            <a:off x="4372489" y="2015209"/>
            <a:ext cx="415499" cy="369332"/>
          </a:xfrm>
          <a:prstGeom prst="rect">
            <a:avLst/>
          </a:prstGeom>
          <a:noFill/>
        </p:spPr>
        <p:txBody>
          <a:bodyPr wrap="none" rtlCol="0">
            <a:spAutoFit/>
          </a:bodyPr>
          <a:lstStyle/>
          <a:p>
            <a:pPr algn="ctr"/>
            <a:r>
              <a:rPr lang="en-US" dirty="0" smtClean="0">
                <a:latin typeface="+mn-lt"/>
              </a:rPr>
              <a:t>vs</a:t>
            </a:r>
          </a:p>
        </p:txBody>
      </p:sp>
      <p:sp>
        <p:nvSpPr>
          <p:cNvPr id="8" name="Rectangle 4"/>
          <p:cNvSpPr>
            <a:spLocks noChangeArrowheads="1"/>
          </p:cNvSpPr>
          <p:nvPr/>
        </p:nvSpPr>
        <p:spPr bwMode="auto">
          <a:xfrm>
            <a:off x="2613563" y="3361421"/>
            <a:ext cx="4170623" cy="1107996"/>
          </a:xfrm>
          <a:prstGeom prst="rect">
            <a:avLst/>
          </a:prstGeom>
          <a:ln/>
        </p:spPr>
        <p:style>
          <a:lnRef idx="1">
            <a:schemeClr val="accent6"/>
          </a:lnRef>
          <a:fillRef idx="2">
            <a:schemeClr val="accent6"/>
          </a:fillRef>
          <a:effectRef idx="1">
            <a:schemeClr val="accent6"/>
          </a:effectRef>
          <a:fontRef idx="minor">
            <a:schemeClr val="dk1"/>
          </a:fontRef>
        </p:style>
        <p:txBody>
          <a:bodyPr vert="horz" wrap="square" lIns="91440" tIns="0" rIns="91440" bIns="0" numCol="1" anchor="ctr" anchorCtr="0" compatLnSpc="1">
            <a:prstTxWarp prst="textNoShape">
              <a:avLst/>
            </a:prstTxWarp>
            <a:spAutoFit/>
          </a:bodyPr>
          <a:lstStyle/>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http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0086B3"/>
                </a:solidFill>
                <a:latin typeface="Consolas" panose="020B0609020204030204" pitchFamily="49" charset="0"/>
                <a:cs typeface="Consolas" panose="020B0609020204030204" pitchFamily="49" charset="0"/>
              </a:rPr>
              <a:t>require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183691"/>
                </a:solidFill>
                <a:latin typeface="Consolas" panose="020B0609020204030204" pitchFamily="49" charset="0"/>
                <a:cs typeface="Consolas" panose="020B0609020204030204" pitchFamily="49" charset="0"/>
              </a:rPr>
              <a:t>'http'</a:t>
            </a:r>
            <a:r>
              <a:rPr lang="en-US" altLang="en-US" sz="900" dirty="0">
                <a:solidFill>
                  <a:srgbClr val="333333"/>
                </a:solidFill>
                <a:latin typeface="Consolas" panose="020B0609020204030204" pitchFamily="49" charset="0"/>
                <a:cs typeface="Consolas" panose="020B0609020204030204" pitchFamily="49" charset="0"/>
              </a:rPr>
              <a:t>); </a:t>
            </a:r>
          </a:p>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fs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0086B3"/>
                </a:solidFill>
                <a:latin typeface="Consolas" panose="020B0609020204030204" pitchFamily="49" charset="0"/>
                <a:cs typeface="Consolas" panose="020B0609020204030204" pitchFamily="49" charset="0"/>
              </a:rPr>
              <a:t>require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183691"/>
                </a:solidFill>
                <a:latin typeface="Consolas" panose="020B0609020204030204" pitchFamily="49" charset="0"/>
                <a:cs typeface="Consolas" panose="020B0609020204030204" pitchFamily="49" charset="0"/>
              </a:rPr>
              <a:t>'fs</a:t>
            </a:r>
            <a:r>
              <a:rPr lang="en-US" altLang="en-US" sz="900" dirty="0" smtClean="0">
                <a:solidFill>
                  <a:srgbClr val="183691"/>
                </a:solidFill>
                <a:latin typeface="Consolas" panose="020B0609020204030204" pitchFamily="49" charset="0"/>
                <a:cs typeface="Consolas" panose="020B0609020204030204" pitchFamily="49" charset="0"/>
              </a:rPr>
              <a:t>'</a:t>
            </a:r>
            <a:r>
              <a:rPr lang="en-US" altLang="en-US" sz="900" dirty="0" smtClean="0">
                <a:solidFill>
                  <a:srgbClr val="333333"/>
                </a:solidFill>
                <a:latin typeface="Consolas" panose="020B0609020204030204" pitchFamily="49" charset="0"/>
                <a:cs typeface="Consolas" panose="020B0609020204030204" pitchFamily="49" charset="0"/>
              </a:rPr>
              <a:t>);</a:t>
            </a:r>
          </a:p>
          <a:p>
            <a:pPr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oppressor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0086B3"/>
                </a:solidFill>
                <a:latin typeface="Consolas" panose="020B0609020204030204" pitchFamily="49" charset="0"/>
                <a:cs typeface="Consolas" panose="020B0609020204030204" pitchFamily="49" charset="0"/>
              </a:rPr>
              <a:t>require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183691"/>
                </a:solidFill>
                <a:latin typeface="Consolas" panose="020B0609020204030204" pitchFamily="49" charset="0"/>
                <a:cs typeface="Consolas" panose="020B0609020204030204" pitchFamily="49" charset="0"/>
              </a:rPr>
              <a:t>'oppressor'</a:t>
            </a:r>
            <a:r>
              <a:rPr lang="en-US" altLang="en-US" sz="900" dirty="0">
                <a:solidFill>
                  <a:srgbClr val="333333"/>
                </a:solidFill>
                <a:latin typeface="Consolas" panose="020B0609020204030204" pitchFamily="49" charset="0"/>
                <a:cs typeface="Consolas" panose="020B0609020204030204" pitchFamily="49" charset="0"/>
              </a:rPr>
              <a:t>);</a:t>
            </a:r>
            <a:r>
              <a:rPr lang="en-US" altLang="en-US" sz="600" dirty="0">
                <a:solidFill>
                  <a:schemeClr val="tx1"/>
                </a:solidFill>
              </a:rPr>
              <a:t> </a:t>
            </a:r>
            <a:endParaRPr lang="en-US" altLang="en-US" sz="900" dirty="0">
              <a:solidFill>
                <a:srgbClr val="333333"/>
              </a:solidFill>
              <a:latin typeface="Consolas" panose="020B0609020204030204" pitchFamily="49" charset="0"/>
              <a:cs typeface="Consolas" panose="020B0609020204030204" pitchFamily="49" charset="0"/>
            </a:endParaRPr>
          </a:p>
          <a:p>
            <a:pPr lvl="0" eaLnBrk="0" hangingPunct="0"/>
            <a:r>
              <a:rPr lang="en-US" altLang="en-US" sz="900" dirty="0" err="1">
                <a:solidFill>
                  <a:srgbClr val="A71D5D"/>
                </a:solidFill>
                <a:latin typeface="Consolas" panose="020B0609020204030204" pitchFamily="49" charset="0"/>
                <a:cs typeface="Consolas" panose="020B0609020204030204" pitchFamily="49" charset="0"/>
              </a:rPr>
              <a:t>var</a:t>
            </a:r>
            <a:r>
              <a:rPr lang="en-US" altLang="en-US" sz="900" dirty="0">
                <a:solidFill>
                  <a:srgbClr val="333333"/>
                </a:solidFill>
                <a:latin typeface="Consolas" panose="020B0609020204030204" pitchFamily="49" charset="0"/>
                <a:cs typeface="Consolas" panose="020B0609020204030204" pitchFamily="49" charset="0"/>
              </a:rPr>
              <a:t> server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http.</a:t>
            </a:r>
            <a:r>
              <a:rPr lang="en-US" altLang="en-US" sz="900" dirty="0" err="1">
                <a:solidFill>
                  <a:srgbClr val="795DA3"/>
                </a:solidFill>
                <a:latin typeface="Consolas" panose="020B0609020204030204" pitchFamily="49" charset="0"/>
                <a:cs typeface="Consolas" panose="020B0609020204030204" pitchFamily="49" charset="0"/>
              </a:rPr>
              <a:t>createServer</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A71D5D"/>
                </a:solidFill>
                <a:latin typeface="Consolas" panose="020B0609020204030204" pitchFamily="49" charset="0"/>
                <a:cs typeface="Consolas" panose="020B0609020204030204" pitchFamily="49" charset="0"/>
              </a:rPr>
              <a:t>function</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req</a:t>
            </a:r>
            <a:r>
              <a:rPr lang="en-US" altLang="en-US" sz="900" dirty="0">
                <a:solidFill>
                  <a:srgbClr val="333333"/>
                </a:solidFill>
                <a:latin typeface="Consolas" panose="020B0609020204030204" pitchFamily="49" charset="0"/>
                <a:cs typeface="Consolas" panose="020B0609020204030204" pitchFamily="49" charset="0"/>
              </a:rPr>
              <a:t>, res) { </a:t>
            </a:r>
          </a:p>
          <a:p>
            <a:pPr lvl="0" eaLnBrk="0" hangingPunct="0"/>
            <a:r>
              <a:rPr lang="en-US" altLang="en-US" sz="900" dirty="0" smtClean="0">
                <a:solidFill>
                  <a:srgbClr val="A71D5D"/>
                </a:solidFill>
                <a:latin typeface="Consolas" panose="020B0609020204030204" pitchFamily="49" charset="0"/>
                <a:cs typeface="Consolas" panose="020B0609020204030204" pitchFamily="49" charset="0"/>
              </a:rPr>
              <a:t>  </a:t>
            </a:r>
            <a:r>
              <a:rPr lang="en-US" altLang="en-US" sz="900" dirty="0" err="1" smtClean="0">
                <a:solidFill>
                  <a:srgbClr val="A71D5D"/>
                </a:solidFill>
                <a:latin typeface="Consolas" panose="020B0609020204030204" pitchFamily="49" charset="0"/>
                <a:cs typeface="Consolas" panose="020B0609020204030204" pitchFamily="49" charset="0"/>
              </a:rPr>
              <a:t>var</a:t>
            </a:r>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a:solidFill>
                  <a:srgbClr val="333333"/>
                </a:solidFill>
                <a:latin typeface="Consolas" panose="020B0609020204030204" pitchFamily="49" charset="0"/>
                <a:cs typeface="Consolas" panose="020B0609020204030204" pitchFamily="49" charset="0"/>
              </a:rPr>
              <a:t>stream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fs.</a:t>
            </a:r>
            <a:r>
              <a:rPr lang="en-US" altLang="en-US" sz="900" dirty="0" err="1">
                <a:solidFill>
                  <a:srgbClr val="795DA3"/>
                </a:solidFill>
                <a:latin typeface="Consolas" panose="020B0609020204030204" pitchFamily="49" charset="0"/>
                <a:cs typeface="Consolas" panose="020B0609020204030204" pitchFamily="49" charset="0"/>
              </a:rPr>
              <a:t>createReadStream</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0086B3"/>
                </a:solidFill>
                <a:latin typeface="Consolas" panose="020B0609020204030204" pitchFamily="49" charset="0"/>
                <a:cs typeface="Consolas" panose="020B0609020204030204" pitchFamily="49" charset="0"/>
              </a:rPr>
              <a:t>__</a:t>
            </a:r>
            <a:r>
              <a:rPr lang="en-US" altLang="en-US" sz="900" dirty="0" err="1">
                <a:solidFill>
                  <a:srgbClr val="0086B3"/>
                </a:solidFill>
                <a:latin typeface="Consolas" panose="020B0609020204030204" pitchFamily="49" charset="0"/>
                <a:cs typeface="Consolas" panose="020B0609020204030204" pitchFamily="49" charset="0"/>
              </a:rPr>
              <a:t>dirname</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A71D5D"/>
                </a:solidFill>
                <a:latin typeface="Consolas" panose="020B0609020204030204" pitchFamily="49" charset="0"/>
                <a:cs typeface="Consolas" panose="020B0609020204030204" pitchFamily="49" charset="0"/>
              </a:rPr>
              <a:t>+</a:t>
            </a:r>
            <a:r>
              <a:rPr lang="en-US" altLang="en-US" sz="900" dirty="0">
                <a:solidFill>
                  <a:srgbClr val="333333"/>
                </a:solidFill>
                <a:latin typeface="Consolas" panose="020B0609020204030204" pitchFamily="49" charset="0"/>
                <a:cs typeface="Consolas" panose="020B0609020204030204" pitchFamily="49" charset="0"/>
              </a:rPr>
              <a:t> </a:t>
            </a:r>
            <a:r>
              <a:rPr lang="en-US" altLang="en-US" sz="900" dirty="0">
                <a:solidFill>
                  <a:srgbClr val="183691"/>
                </a:solidFill>
                <a:latin typeface="Consolas" panose="020B0609020204030204" pitchFamily="49" charset="0"/>
                <a:cs typeface="Consolas" panose="020B0609020204030204" pitchFamily="49" charset="0"/>
              </a:rPr>
              <a:t>'/data.txt'</a:t>
            </a:r>
            <a:r>
              <a:rPr lang="en-US" altLang="en-US" sz="900" dirty="0">
                <a:solidFill>
                  <a:srgbClr val="333333"/>
                </a:solidFill>
                <a:latin typeface="Consolas" panose="020B0609020204030204" pitchFamily="49" charset="0"/>
                <a:cs typeface="Consolas" panose="020B0609020204030204" pitchFamily="49" charset="0"/>
              </a:rPr>
              <a:t>); </a:t>
            </a:r>
          </a:p>
          <a:p>
            <a:pPr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a:solidFill>
                  <a:srgbClr val="333333"/>
                </a:solidFill>
                <a:latin typeface="Consolas" panose="020B0609020204030204" pitchFamily="49" charset="0"/>
                <a:cs typeface="Consolas" panose="020B0609020204030204" pitchFamily="49" charset="0"/>
              </a:rPr>
              <a:t>stream.</a:t>
            </a:r>
            <a:r>
              <a:rPr lang="en-US" altLang="en-US" sz="900" dirty="0" err="1">
                <a:solidFill>
                  <a:srgbClr val="795DA3"/>
                </a:solidFill>
                <a:latin typeface="Consolas" panose="020B0609020204030204" pitchFamily="49" charset="0"/>
                <a:cs typeface="Consolas" panose="020B0609020204030204" pitchFamily="49" charset="0"/>
              </a:rPr>
              <a:t>pipe</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795DA3"/>
                </a:solidFill>
                <a:latin typeface="Consolas" panose="020B0609020204030204" pitchFamily="49" charset="0"/>
                <a:cs typeface="Consolas" panose="020B0609020204030204" pitchFamily="49" charset="0"/>
              </a:rPr>
              <a:t>oppressor</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err="1">
                <a:solidFill>
                  <a:srgbClr val="333333"/>
                </a:solidFill>
                <a:latin typeface="Consolas" panose="020B0609020204030204" pitchFamily="49" charset="0"/>
                <a:cs typeface="Consolas" panose="020B0609020204030204" pitchFamily="49" charset="0"/>
              </a:rPr>
              <a:t>req</a:t>
            </a:r>
            <a:r>
              <a:rPr lang="en-US" altLang="en-US" sz="900" dirty="0">
                <a:solidFill>
                  <a:srgbClr val="333333"/>
                </a:solidFill>
                <a:latin typeface="Consolas" panose="020B0609020204030204" pitchFamily="49" charset="0"/>
                <a:cs typeface="Consolas" panose="020B0609020204030204" pitchFamily="49" charset="0"/>
              </a:rPr>
              <a:t>)).</a:t>
            </a:r>
            <a:r>
              <a:rPr lang="en-US" altLang="en-US" sz="900" dirty="0">
                <a:solidFill>
                  <a:srgbClr val="795DA3"/>
                </a:solidFill>
                <a:latin typeface="Consolas" panose="020B0609020204030204" pitchFamily="49" charset="0"/>
                <a:cs typeface="Consolas" panose="020B0609020204030204" pitchFamily="49" charset="0"/>
              </a:rPr>
              <a:t>pipe</a:t>
            </a:r>
            <a:r>
              <a:rPr lang="en-US" altLang="en-US" sz="900" dirty="0">
                <a:solidFill>
                  <a:srgbClr val="333333"/>
                </a:solidFill>
                <a:latin typeface="Consolas" panose="020B0609020204030204" pitchFamily="49" charset="0"/>
                <a:cs typeface="Consolas" panose="020B0609020204030204" pitchFamily="49" charset="0"/>
              </a:rPr>
              <a:t>(res);</a:t>
            </a:r>
            <a:r>
              <a:rPr lang="en-US" altLang="en-US" sz="600" dirty="0">
                <a:solidFill>
                  <a:schemeClr val="tx1"/>
                </a:solidFill>
              </a:rPr>
              <a:t> </a:t>
            </a:r>
            <a:endParaRPr lang="en-US" altLang="en-US" sz="900" dirty="0" smtClean="0">
              <a:solidFill>
                <a:srgbClr val="333333"/>
              </a:solidFill>
              <a:latin typeface="Consolas" panose="020B0609020204030204" pitchFamily="49" charset="0"/>
              <a:cs typeface="Consolas" panose="020B0609020204030204" pitchFamily="49" charset="0"/>
            </a:endParaRP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endParaRPr lang="en-US" altLang="en-US" sz="900" dirty="0">
              <a:solidFill>
                <a:srgbClr val="333333"/>
              </a:solidFill>
              <a:latin typeface="Consolas" panose="020B0609020204030204" pitchFamily="49" charset="0"/>
              <a:cs typeface="Consolas" panose="020B0609020204030204" pitchFamily="49" charset="0"/>
            </a:endParaRPr>
          </a:p>
          <a:p>
            <a:pPr lvl="0" eaLnBrk="0" hangingPunct="0"/>
            <a:r>
              <a:rPr lang="en-US" altLang="en-US" sz="900" dirty="0" err="1" smtClean="0">
                <a:solidFill>
                  <a:srgbClr val="333333"/>
                </a:solidFill>
                <a:latin typeface="Consolas" panose="020B0609020204030204" pitchFamily="49" charset="0"/>
                <a:cs typeface="Consolas" panose="020B0609020204030204" pitchFamily="49" charset="0"/>
              </a:rPr>
              <a:t>server.</a:t>
            </a:r>
            <a:r>
              <a:rPr lang="en-US" altLang="en-US" sz="900" dirty="0" err="1" smtClean="0">
                <a:solidFill>
                  <a:srgbClr val="795DA3"/>
                </a:solidFill>
                <a:latin typeface="Consolas" panose="020B0609020204030204" pitchFamily="49" charset="0"/>
                <a:cs typeface="Consolas" panose="020B0609020204030204" pitchFamily="49" charset="0"/>
              </a:rPr>
              <a:t>listen</a:t>
            </a:r>
            <a:r>
              <a:rPr lang="en-US" altLang="en-US" sz="900" dirty="0" smtClean="0">
                <a:solidFill>
                  <a:srgbClr val="333333"/>
                </a:solidFill>
                <a:latin typeface="Consolas" panose="020B0609020204030204" pitchFamily="49" charset="0"/>
                <a:cs typeface="Consolas" panose="020B0609020204030204" pitchFamily="49" charset="0"/>
              </a:rPr>
              <a:t>(</a:t>
            </a:r>
            <a:r>
              <a:rPr lang="en-US" altLang="en-US" sz="900" dirty="0" smtClean="0">
                <a:solidFill>
                  <a:srgbClr val="0086B3"/>
                </a:solidFill>
                <a:latin typeface="Consolas" panose="020B0609020204030204" pitchFamily="49" charset="0"/>
                <a:cs typeface="Consolas" panose="020B0609020204030204" pitchFamily="49" charset="0"/>
              </a:rPr>
              <a:t>8000</a:t>
            </a:r>
            <a:r>
              <a:rPr lang="en-US" altLang="en-US" sz="900" dirty="0" smtClean="0">
                <a:solidFill>
                  <a:srgbClr val="333333"/>
                </a:solidFill>
                <a:latin typeface="Consolas" panose="020B0609020204030204" pitchFamily="49" charset="0"/>
                <a:cs typeface="Consolas" panose="020B0609020204030204" pitchFamily="49" charset="0"/>
              </a:rPr>
              <a:t>)</a:t>
            </a:r>
            <a:r>
              <a:rPr lang="en-US" altLang="en-US" sz="900" dirty="0">
                <a:solidFill>
                  <a:schemeClr val="tx1"/>
                </a:solidFill>
              </a:rPr>
              <a:t>;</a:t>
            </a:r>
            <a:endParaRPr lang="en-US" altLang="en-US" sz="900" dirty="0">
              <a:solidFill>
                <a:schemeClr val="tx1"/>
              </a:solidFill>
              <a:latin typeface="Arial" panose="020B0604020202020204" pitchFamily="34" charset="0"/>
            </a:endParaRPr>
          </a:p>
        </p:txBody>
      </p:sp>
      <p:sp>
        <p:nvSpPr>
          <p:cNvPr id="13" name="TextBox 12"/>
          <p:cNvSpPr txBox="1"/>
          <p:nvPr/>
        </p:nvSpPr>
        <p:spPr>
          <a:xfrm>
            <a:off x="99203" y="1362603"/>
            <a:ext cx="761747" cy="307777"/>
          </a:xfrm>
          <a:prstGeom prst="rect">
            <a:avLst/>
          </a:prstGeom>
          <a:noFill/>
        </p:spPr>
        <p:txBody>
          <a:bodyPr wrap="none" rtlCol="0">
            <a:spAutoFit/>
          </a:bodyPr>
          <a:lstStyle/>
          <a:p>
            <a:pPr algn="ctr"/>
            <a:r>
              <a:rPr lang="en-US" sz="1400" dirty="0" smtClean="0">
                <a:latin typeface="+mn-lt"/>
              </a:rPr>
              <a:t>Legacy</a:t>
            </a:r>
          </a:p>
        </p:txBody>
      </p:sp>
      <p:sp>
        <p:nvSpPr>
          <p:cNvPr id="14" name="TextBox 13"/>
          <p:cNvSpPr txBox="1"/>
          <p:nvPr/>
        </p:nvSpPr>
        <p:spPr>
          <a:xfrm>
            <a:off x="4827373" y="1360946"/>
            <a:ext cx="1260281" cy="307777"/>
          </a:xfrm>
          <a:prstGeom prst="rect">
            <a:avLst/>
          </a:prstGeom>
          <a:noFill/>
        </p:spPr>
        <p:txBody>
          <a:bodyPr wrap="none" rtlCol="0">
            <a:spAutoFit/>
          </a:bodyPr>
          <a:lstStyle/>
          <a:p>
            <a:pPr algn="ctr"/>
            <a:r>
              <a:rPr lang="en-US" sz="1400" dirty="0" smtClean="0">
                <a:latin typeface="+mn-lt"/>
              </a:rPr>
              <a:t>with Streams</a:t>
            </a:r>
          </a:p>
        </p:txBody>
      </p:sp>
    </p:spTree>
    <p:extLst>
      <p:ext uri="{BB962C8B-B14F-4D97-AF65-F5344CB8AC3E}">
        <p14:creationId xmlns:p14="http://schemas.microsoft.com/office/powerpoint/2010/main" val="3333773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30</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Examples</a:t>
            </a:r>
          </a:p>
        </p:txBody>
      </p:sp>
      <p:sp>
        <p:nvSpPr>
          <p:cNvPr id="5" name="Rectangle 6"/>
          <p:cNvSpPr>
            <a:spLocks noChangeArrowheads="1"/>
          </p:cNvSpPr>
          <p:nvPr/>
        </p:nvSpPr>
        <p:spPr bwMode="auto">
          <a:xfrm>
            <a:off x="2650218" y="608059"/>
            <a:ext cx="4154193" cy="166199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smtClean="0">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err="1">
                <a:solidFill>
                  <a:srgbClr val="7030A0"/>
                </a:solidFill>
                <a:latin typeface="Consolas" charset="0"/>
                <a:ea typeface="Consolas" charset="0"/>
                <a:cs typeface="Consolas" charset="0"/>
              </a:rPr>
              <a:t>var</a:t>
            </a:r>
            <a:r>
              <a:rPr lang="en-US" sz="900" dirty="0">
                <a:latin typeface="Consolas" charset="0"/>
                <a:ea typeface="Consolas" charset="0"/>
                <a:cs typeface="Consolas" charset="0"/>
              </a:rPr>
              <a:t> Duplex = </a:t>
            </a:r>
            <a:r>
              <a:rPr lang="en-US" sz="900" dirty="0" smtClean="0">
                <a:solidFill>
                  <a:schemeClr val="accent3"/>
                </a:solidFill>
                <a:latin typeface="Consolas" charset="0"/>
                <a:ea typeface="Consolas" charset="0"/>
                <a:cs typeface="Consolas" charset="0"/>
              </a:rPr>
              <a:t>require</a:t>
            </a:r>
            <a:r>
              <a:rPr lang="en-US" sz="900" dirty="0" smtClean="0">
                <a:latin typeface="Consolas" charset="0"/>
                <a:ea typeface="Consolas" charset="0"/>
                <a:cs typeface="Consolas" charset="0"/>
              </a:rPr>
              <a:t>(</a:t>
            </a:r>
            <a:r>
              <a:rPr lang="en-US" sz="900" dirty="0" smtClean="0">
                <a:solidFill>
                  <a:schemeClr val="accent5"/>
                </a:solidFill>
                <a:latin typeface="Consolas" charset="0"/>
                <a:ea typeface="Consolas" charset="0"/>
                <a:cs typeface="Consolas" charset="0"/>
              </a:rPr>
              <a:t>'stream'</a:t>
            </a:r>
            <a:r>
              <a:rPr lang="en-US" sz="900" dirty="0" smtClean="0">
                <a:latin typeface="Consolas" charset="0"/>
                <a:ea typeface="Consolas" charset="0"/>
                <a:cs typeface="Consolas" charset="0"/>
              </a:rPr>
              <a:t>).Duplex</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r>
              <a:rPr lang="en-US" sz="900" dirty="0" err="1" smtClean="0">
                <a:solidFill>
                  <a:srgbClr val="7030A0"/>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fs = </a:t>
            </a:r>
            <a:r>
              <a:rPr lang="en-US" sz="900" dirty="0">
                <a:solidFill>
                  <a:schemeClr val="accent3"/>
                </a:solidFill>
                <a:latin typeface="Consolas" charset="0"/>
                <a:ea typeface="Consolas" charset="0"/>
                <a:cs typeface="Consolas" charset="0"/>
              </a:rPr>
              <a:t>require</a:t>
            </a:r>
            <a:r>
              <a:rPr lang="en-US" sz="900" dirty="0">
                <a:latin typeface="Consolas" charset="0"/>
                <a:ea typeface="Consolas" charset="0"/>
                <a:cs typeface="Consolas" charset="0"/>
              </a:rPr>
              <a:t>(</a:t>
            </a:r>
            <a:r>
              <a:rPr lang="en-US" sz="900" dirty="0">
                <a:solidFill>
                  <a:schemeClr val="accent5"/>
                </a:solidFill>
                <a:latin typeface="Consolas" charset="0"/>
                <a:ea typeface="Consolas" charset="0"/>
                <a:cs typeface="Consolas" charset="0"/>
              </a:rPr>
              <a:t>'fs'</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a:latin typeface="Consolas" charset="0"/>
                <a:ea typeface="Consolas" charset="0"/>
                <a:cs typeface="Consolas" charset="0"/>
              </a:rPr>
              <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Duplex.</a:t>
            </a:r>
            <a:r>
              <a:rPr lang="en-US" sz="900" dirty="0" err="1" smtClean="0">
                <a:solidFill>
                  <a:srgbClr val="7030A0"/>
                </a:solidFill>
                <a:latin typeface="Consolas" charset="0"/>
                <a:ea typeface="Consolas" charset="0"/>
                <a:cs typeface="Consolas" charset="0"/>
              </a:rPr>
              <a:t>Readable</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 </a:t>
            </a:r>
            <a:r>
              <a:rPr lang="en-US" sz="900" dirty="0" err="1">
                <a:latin typeface="Consolas" charset="0"/>
                <a:ea typeface="Consolas" charset="0"/>
                <a:cs typeface="Consolas" charset="0"/>
              </a:rPr>
              <a:t>fs.</a:t>
            </a:r>
            <a:r>
              <a:rPr lang="en-US" sz="900" dirty="0" err="1">
                <a:solidFill>
                  <a:srgbClr val="7030A0"/>
                </a:solidFill>
                <a:latin typeface="Consolas" charset="0"/>
                <a:ea typeface="Consolas" charset="0"/>
                <a:cs typeface="Consolas" charset="0"/>
              </a:rPr>
              <a:t>createReadStream</a:t>
            </a:r>
            <a:r>
              <a:rPr lang="en-US" sz="900" dirty="0" smtClean="0">
                <a:latin typeface="Consolas" charset="0"/>
                <a:ea typeface="Consolas" charset="0"/>
                <a:cs typeface="Consolas" charset="0"/>
              </a:rPr>
              <a:t>(</a:t>
            </a:r>
            <a:r>
              <a:rPr lang="en-US" sz="900" dirty="0" smtClean="0">
                <a:solidFill>
                  <a:schemeClr val="accent5"/>
                </a:solidFill>
                <a:latin typeface="Consolas" charset="0"/>
                <a:ea typeface="Consolas" charset="0"/>
                <a:cs typeface="Consolas" charset="0"/>
              </a:rPr>
              <a:t>’</a:t>
            </a:r>
            <a:r>
              <a:rPr lang="en-US" sz="900" dirty="0" err="1" smtClean="0">
                <a:solidFill>
                  <a:schemeClr val="accent5"/>
                </a:solidFill>
                <a:latin typeface="Consolas" charset="0"/>
                <a:ea typeface="Consolas" charset="0"/>
                <a:cs typeface="Consolas" charset="0"/>
              </a:rPr>
              <a:t>in.txt</a:t>
            </a:r>
            <a:r>
              <a:rPr lang="en-US" sz="900" dirty="0">
                <a:solidFill>
                  <a:schemeClr val="accent5"/>
                </a:solidFill>
                <a:latin typeface="Consolas" charset="0"/>
                <a:ea typeface="Consolas" charset="0"/>
                <a:cs typeface="Consolas" charset="0"/>
              </a:rPr>
              <a:t>'</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Duplex.</a:t>
            </a:r>
            <a:r>
              <a:rPr lang="en-US" sz="900" dirty="0" err="1" smtClean="0">
                <a:solidFill>
                  <a:srgbClr val="7030A0"/>
                </a:solidFill>
                <a:latin typeface="Consolas" charset="0"/>
                <a:ea typeface="Consolas" charset="0"/>
                <a:cs typeface="Consolas" charset="0"/>
              </a:rPr>
              <a:t>Writable</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 </a:t>
            </a:r>
            <a:r>
              <a:rPr lang="en-US" sz="900" dirty="0" err="1">
                <a:latin typeface="Consolas" charset="0"/>
                <a:ea typeface="Consolas" charset="0"/>
                <a:cs typeface="Consolas" charset="0"/>
              </a:rPr>
              <a:t>fs.</a:t>
            </a:r>
            <a:r>
              <a:rPr lang="en-US" sz="900" dirty="0" err="1">
                <a:solidFill>
                  <a:srgbClr val="7030A0"/>
                </a:solidFill>
                <a:latin typeface="Consolas" charset="0"/>
                <a:ea typeface="Consolas" charset="0"/>
                <a:cs typeface="Consolas" charset="0"/>
              </a:rPr>
              <a:t>createWriteStream</a:t>
            </a:r>
            <a:r>
              <a:rPr lang="en-US" sz="900" dirty="0" smtClean="0">
                <a:latin typeface="Consolas" charset="0"/>
                <a:ea typeface="Consolas" charset="0"/>
                <a:cs typeface="Consolas" charset="0"/>
              </a:rPr>
              <a:t>(</a:t>
            </a:r>
            <a:r>
              <a:rPr lang="en-US" sz="900" dirty="0" smtClean="0">
                <a:solidFill>
                  <a:schemeClr val="accent5"/>
                </a:solidFill>
                <a:latin typeface="Consolas" charset="0"/>
                <a:ea typeface="Consolas" charset="0"/>
                <a:cs typeface="Consolas" charset="0"/>
              </a:rPr>
              <a:t>’</a:t>
            </a:r>
            <a:r>
              <a:rPr lang="en-US" sz="900" dirty="0" err="1" smtClean="0">
                <a:solidFill>
                  <a:schemeClr val="accent5"/>
                </a:solidFill>
                <a:latin typeface="Consolas" charset="0"/>
                <a:ea typeface="Consolas" charset="0"/>
                <a:cs typeface="Consolas" charset="0"/>
              </a:rPr>
              <a:t>out.txt</a:t>
            </a:r>
            <a:r>
              <a:rPr lang="en-US" sz="900" dirty="0">
                <a:solidFill>
                  <a:schemeClr val="accent5"/>
                </a:solidFill>
                <a:latin typeface="Consolas" charset="0"/>
                <a:ea typeface="Consolas" charset="0"/>
                <a:cs typeface="Consolas" charset="0"/>
              </a:rPr>
              <a:t>'</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Duplex.</a:t>
            </a:r>
            <a:r>
              <a:rPr lang="en-US" sz="900" dirty="0" err="1" smtClean="0">
                <a:solidFill>
                  <a:srgbClr val="7030A0"/>
                </a:solidFill>
                <a:latin typeface="Consolas" charset="0"/>
                <a:ea typeface="Consolas" charset="0"/>
                <a:cs typeface="Consolas" charset="0"/>
              </a:rPr>
              <a:t>Readable</a:t>
            </a:r>
            <a:r>
              <a:rPr lang="en-US" sz="900" dirty="0" err="1" smtClean="0">
                <a:latin typeface="Consolas" charset="0"/>
                <a:ea typeface="Consolas" charset="0"/>
                <a:cs typeface="Consolas" charset="0"/>
              </a:rPr>
              <a:t>.</a:t>
            </a:r>
            <a:r>
              <a:rPr lang="en-US" sz="900" dirty="0" err="1" smtClean="0">
                <a:solidFill>
                  <a:srgbClr val="C00000"/>
                </a:solidFill>
                <a:latin typeface="Consolas" charset="0"/>
                <a:ea typeface="Consolas" charset="0"/>
                <a:cs typeface="Consolas" charset="0"/>
              </a:rPr>
              <a:t>setEncoding</a:t>
            </a:r>
            <a:r>
              <a:rPr lang="en-US" sz="900" dirty="0">
                <a:latin typeface="Consolas" charset="0"/>
                <a:ea typeface="Consolas" charset="0"/>
                <a:cs typeface="Consolas" charset="0"/>
              </a:rPr>
              <a:t>(</a:t>
            </a:r>
            <a:r>
              <a:rPr lang="en-US" sz="900" dirty="0">
                <a:solidFill>
                  <a:schemeClr val="accent5"/>
                </a:solidFill>
                <a:latin typeface="Consolas" charset="0"/>
                <a:ea typeface="Consolas" charset="0"/>
                <a:cs typeface="Consolas" charset="0"/>
              </a:rPr>
              <a:t>'utf8'</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a:latin typeface="Consolas" charset="0"/>
                <a:ea typeface="Consolas" charset="0"/>
                <a:cs typeface="Consolas" charset="0"/>
              </a:rPr>
              <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Duplex.</a:t>
            </a:r>
            <a:r>
              <a:rPr lang="en-US" sz="900" dirty="0" err="1" smtClean="0">
                <a:solidFill>
                  <a:srgbClr val="7030A0"/>
                </a:solidFill>
                <a:latin typeface="Consolas" charset="0"/>
                <a:ea typeface="Consolas" charset="0"/>
                <a:cs typeface="Consolas" charset="0"/>
              </a:rPr>
              <a:t>Readable</a:t>
            </a:r>
            <a:r>
              <a:rPr lang="en-US" sz="900" dirty="0" err="1" smtClean="0">
                <a:latin typeface="Consolas" charset="0"/>
                <a:ea typeface="Consolas" charset="0"/>
                <a:cs typeface="Consolas" charset="0"/>
              </a:rPr>
              <a:t>.on</a:t>
            </a:r>
            <a:r>
              <a:rPr lang="en-US" sz="900" dirty="0">
                <a:latin typeface="Consolas" charset="0"/>
                <a:ea typeface="Consolas" charset="0"/>
                <a:cs typeface="Consolas" charset="0"/>
              </a:rPr>
              <a:t>(</a:t>
            </a:r>
            <a:r>
              <a:rPr lang="en-US" sz="900" dirty="0">
                <a:solidFill>
                  <a:schemeClr val="accent5"/>
                </a:solidFill>
                <a:latin typeface="Consolas" charset="0"/>
                <a:ea typeface="Consolas" charset="0"/>
                <a:cs typeface="Consolas" charset="0"/>
              </a:rPr>
              <a:t>'data'</a:t>
            </a:r>
            <a:r>
              <a:rPr lang="en-US" sz="900" dirty="0">
                <a:latin typeface="Consolas" charset="0"/>
                <a:ea typeface="Consolas" charset="0"/>
                <a:cs typeface="Consolas" charset="0"/>
              </a:rPr>
              <a:t>, function(</a:t>
            </a:r>
            <a:r>
              <a:rPr lang="en-US" sz="900" dirty="0">
                <a:solidFill>
                  <a:schemeClr val="accent4">
                    <a:lumMod val="50000"/>
                  </a:schemeClr>
                </a:solidFill>
                <a:latin typeface="Consolas" charset="0"/>
                <a:ea typeface="Consolas" charset="0"/>
                <a:cs typeface="Consolas" charset="0"/>
              </a:rPr>
              <a:t>chunk</a:t>
            </a:r>
            <a:r>
              <a:rPr lang="en-US" sz="900" dirty="0">
                <a:latin typeface="Consolas" charset="0"/>
                <a:ea typeface="Consolas" charset="0"/>
                <a:cs typeface="Consolas" charset="0"/>
              </a:rPr>
              <a:t>) {</a:t>
            </a:r>
            <a:br>
              <a:rPr lang="en-US" sz="900" dirty="0">
                <a:latin typeface="Consolas" charset="0"/>
                <a:ea typeface="Consolas" charset="0"/>
                <a:cs typeface="Consolas" charset="0"/>
              </a:rPr>
            </a:br>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Duplex.</a:t>
            </a:r>
            <a:r>
              <a:rPr lang="en-US" sz="900" dirty="0" err="1" smtClean="0">
                <a:solidFill>
                  <a:srgbClr val="7030A0"/>
                </a:solidFill>
                <a:latin typeface="Consolas" charset="0"/>
                <a:ea typeface="Consolas" charset="0"/>
                <a:cs typeface="Consolas" charset="0"/>
              </a:rPr>
              <a:t>Writable</a:t>
            </a:r>
            <a:r>
              <a:rPr lang="en-US" sz="900" dirty="0" err="1" smtClean="0">
                <a:latin typeface="Consolas" charset="0"/>
                <a:ea typeface="Consolas" charset="0"/>
                <a:cs typeface="Consolas" charset="0"/>
              </a:rPr>
              <a:t>.</a:t>
            </a:r>
            <a:r>
              <a:rPr lang="en-US" sz="900" dirty="0" err="1" smtClean="0">
                <a:solidFill>
                  <a:srgbClr val="C00000"/>
                </a:solidFill>
                <a:latin typeface="Consolas" charset="0"/>
                <a:ea typeface="Consolas" charset="0"/>
                <a:cs typeface="Consolas" charset="0"/>
              </a:rPr>
              <a:t>write</a:t>
            </a:r>
            <a:r>
              <a:rPr lang="en-US" sz="900" dirty="0" smtClean="0">
                <a:latin typeface="Consolas" charset="0"/>
                <a:ea typeface="Consolas" charset="0"/>
                <a:cs typeface="Consolas" charset="0"/>
              </a:rPr>
              <a:t>(</a:t>
            </a:r>
            <a:r>
              <a:rPr lang="en-US" sz="900" dirty="0" smtClean="0">
                <a:solidFill>
                  <a:schemeClr val="accent4">
                    <a:lumMod val="50000"/>
                  </a:schemeClr>
                </a:solidFill>
                <a:latin typeface="Consolas" charset="0"/>
                <a:ea typeface="Consolas" charset="0"/>
                <a:cs typeface="Consolas" charset="0"/>
              </a:rPr>
              <a:t>chunk</a:t>
            </a:r>
            <a:r>
              <a:rPr lang="en-US" sz="900" dirty="0">
                <a:latin typeface="Consolas" charset="0"/>
                <a:ea typeface="Consolas" charset="0"/>
                <a:cs typeface="Consolas" charset="0"/>
              </a:rPr>
              <a:t>);</a:t>
            </a:r>
            <a:br>
              <a:rPr lang="en-US" sz="900" dirty="0">
                <a:latin typeface="Consolas" charset="0"/>
                <a:ea typeface="Consolas" charset="0"/>
                <a:cs typeface="Consolas" charset="0"/>
              </a:rPr>
            </a:br>
            <a:r>
              <a:rPr lang="en-US" sz="900" dirty="0" smtClean="0">
                <a:latin typeface="Consolas" charset="0"/>
                <a:ea typeface="Consolas" charset="0"/>
                <a:cs typeface="Consolas" charset="0"/>
              </a:rPr>
              <a:t> });</a:t>
            </a:r>
          </a:p>
          <a:p>
            <a:pPr lvl="0" eaLnBrk="0" hangingPunct="0"/>
            <a:endParaRPr kumimoji="0" lang="en-US" altLang="en-US" sz="900" i="0" u="none" strike="noStrike" cap="none" normalizeH="0" baseline="0" dirty="0" smtClean="0">
              <a:ln>
                <a:noFill/>
              </a:ln>
              <a:effectLst/>
              <a:latin typeface="Consolas" charset="0"/>
              <a:ea typeface="Consolas" charset="0"/>
              <a:cs typeface="Consolas" charset="0"/>
            </a:endParaRPr>
          </a:p>
        </p:txBody>
      </p:sp>
    </p:spTree>
    <p:extLst>
      <p:ext uri="{BB962C8B-B14F-4D97-AF65-F5344CB8AC3E}">
        <p14:creationId xmlns:p14="http://schemas.microsoft.com/office/powerpoint/2010/main" val="1337189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31</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243224" y="0"/>
            <a:ext cx="8784279" cy="307777"/>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Examples</a:t>
            </a:r>
          </a:p>
        </p:txBody>
      </p:sp>
      <p:sp>
        <p:nvSpPr>
          <p:cNvPr id="7" name="Rectangle 6"/>
          <p:cNvSpPr>
            <a:spLocks noChangeArrowheads="1"/>
          </p:cNvSpPr>
          <p:nvPr/>
        </p:nvSpPr>
        <p:spPr bwMode="auto">
          <a:xfrm>
            <a:off x="458707" y="307777"/>
            <a:ext cx="4240709" cy="393954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800" dirty="0" smtClean="0">
                <a:solidFill>
                  <a:srgbClr val="A71D5D"/>
                </a:solidFill>
                <a:latin typeface="Consolas" charset="0"/>
              </a:rPr>
              <a:t> let</a:t>
            </a:r>
            <a:r>
              <a:rPr lang="en-US" sz="800" dirty="0" smtClean="0">
                <a:solidFill>
                  <a:srgbClr val="333333"/>
                </a:solidFill>
                <a:latin typeface="Consolas" charset="0"/>
              </a:rPr>
              <a:t> </a:t>
            </a:r>
            <a:r>
              <a:rPr lang="en-US" sz="800" dirty="0">
                <a:solidFill>
                  <a:srgbClr val="333333"/>
                </a:solidFill>
                <a:latin typeface="Consolas" charset="0"/>
              </a:rPr>
              <a:t>fs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0086B3"/>
                </a:solidFill>
                <a:latin typeface="Consolas" charset="0"/>
              </a:rPr>
              <a:t>require</a:t>
            </a:r>
            <a:r>
              <a:rPr lang="en-US" sz="800" dirty="0">
                <a:solidFill>
                  <a:srgbClr val="333333"/>
                </a:solidFill>
                <a:latin typeface="Consolas" charset="0"/>
              </a:rPr>
              <a:t>(</a:t>
            </a:r>
            <a:r>
              <a:rPr lang="en-US" sz="800" dirty="0">
                <a:solidFill>
                  <a:srgbClr val="183691"/>
                </a:solidFill>
                <a:latin typeface="Consolas" charset="0"/>
              </a:rPr>
              <a:t>'fs</a:t>
            </a:r>
            <a:r>
              <a:rPr lang="en-US" sz="800" dirty="0" smtClean="0">
                <a:solidFill>
                  <a:srgbClr val="183691"/>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let</a:t>
            </a:r>
            <a:r>
              <a:rPr lang="en-US" sz="800" dirty="0" smtClean="0">
                <a:solidFill>
                  <a:srgbClr val="333333"/>
                </a:solidFill>
                <a:latin typeface="Consolas" charset="0"/>
              </a:rPr>
              <a:t> </a:t>
            </a:r>
            <a:r>
              <a:rPr lang="en-US" sz="800" dirty="0">
                <a:solidFill>
                  <a:srgbClr val="333333"/>
                </a:solidFill>
                <a:latin typeface="Consolas" charset="0"/>
              </a:rPr>
              <a:t>stream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0086B3"/>
                </a:solidFill>
                <a:latin typeface="Consolas" charset="0"/>
              </a:rPr>
              <a:t>require</a:t>
            </a:r>
            <a:r>
              <a:rPr lang="en-US" sz="800" dirty="0">
                <a:solidFill>
                  <a:srgbClr val="333333"/>
                </a:solidFill>
                <a:latin typeface="Consolas" charset="0"/>
              </a:rPr>
              <a:t>(</a:t>
            </a:r>
            <a:r>
              <a:rPr lang="en-US" sz="800" dirty="0">
                <a:solidFill>
                  <a:srgbClr val="183691"/>
                </a:solidFill>
                <a:latin typeface="Consolas" charset="0"/>
              </a:rPr>
              <a:t>'stream</a:t>
            </a:r>
            <a:r>
              <a:rPr lang="en-US" sz="800" dirty="0" smtClean="0">
                <a:solidFill>
                  <a:srgbClr val="183691"/>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class</a:t>
            </a:r>
            <a:r>
              <a:rPr lang="en-US" sz="800" dirty="0" smtClean="0">
                <a:solidFill>
                  <a:srgbClr val="333333"/>
                </a:solidFill>
                <a:latin typeface="Consolas" charset="0"/>
              </a:rPr>
              <a:t> </a:t>
            </a:r>
            <a:r>
              <a:rPr lang="en-US" sz="800" dirty="0" err="1">
                <a:solidFill>
                  <a:srgbClr val="795DA3"/>
                </a:solidFill>
                <a:latin typeface="Consolas" charset="0"/>
              </a:rPr>
              <a:t>CSVParser</a:t>
            </a:r>
            <a:r>
              <a:rPr lang="en-US" sz="800" dirty="0">
                <a:solidFill>
                  <a:srgbClr val="333333"/>
                </a:solidFill>
                <a:latin typeface="Consolas" charset="0"/>
              </a:rPr>
              <a:t> </a:t>
            </a:r>
            <a:r>
              <a:rPr lang="en-US" sz="800" dirty="0">
                <a:solidFill>
                  <a:srgbClr val="A71D5D"/>
                </a:solidFill>
                <a:latin typeface="Consolas" charset="0"/>
              </a:rPr>
              <a:t>extends</a:t>
            </a:r>
            <a:r>
              <a:rPr lang="en-US" sz="800" dirty="0">
                <a:solidFill>
                  <a:srgbClr val="333333"/>
                </a:solidFill>
                <a:latin typeface="Consolas" charset="0"/>
              </a:rPr>
              <a:t> </a:t>
            </a:r>
            <a:r>
              <a:rPr lang="en-US" sz="800" dirty="0" err="1">
                <a:solidFill>
                  <a:srgbClr val="795DA3"/>
                </a:solidFill>
                <a:latin typeface="Consolas" charset="0"/>
              </a:rPr>
              <a:t>stream</a:t>
            </a:r>
            <a:r>
              <a:rPr lang="en-US" sz="800" dirty="0" err="1">
                <a:solidFill>
                  <a:srgbClr val="333333"/>
                </a:solidFill>
                <a:latin typeface="Consolas" charset="0"/>
              </a:rPr>
              <a:t>.Transform</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795DA3"/>
                </a:solidFill>
                <a:latin typeface="Consolas" charset="0"/>
              </a:rPr>
              <a:t>  constructor</a:t>
            </a:r>
            <a:r>
              <a:rPr lang="en-US" sz="800" dirty="0" smtClean="0">
                <a:solidFill>
                  <a:srgbClr val="333333"/>
                </a:solidFill>
                <a:latin typeface="Consolas" charset="0"/>
              </a:rPr>
              <a:t>(options</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super</a:t>
            </a:r>
            <a:r>
              <a:rPr lang="en-US" sz="800" dirty="0" smtClean="0">
                <a:solidFill>
                  <a:srgbClr val="333333"/>
                </a:solidFill>
                <a:latin typeface="Consolas" charset="0"/>
              </a:rPr>
              <a:t>(options);</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value</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smtClean="0">
                <a:solidFill>
                  <a:srgbClr val="183691"/>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headers</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.values</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.line</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0086B3"/>
                </a:solidFill>
                <a:latin typeface="Consolas" charset="0"/>
              </a:rPr>
              <a:t>0</a:t>
            </a:r>
            <a:r>
              <a:rPr lang="en-US" sz="800" dirty="0" smtClean="0">
                <a:solidFill>
                  <a:srgbClr val="333333"/>
                </a:solidFill>
                <a:latin typeface="Consolas" charset="0"/>
              </a:rPr>
              <a:t>;</a:t>
            </a:r>
          </a:p>
          <a:p>
            <a:pPr eaLnBrk="0" hangingPunct="0"/>
            <a:r>
              <a:rPr kumimoji="0" lang="en-US" altLang="en-US" sz="800" i="0"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kumimoji="0" lang="en-US" altLang="en-US" sz="800" i="0" strike="noStrike" cap="none" normalizeH="0" baseline="0" dirty="0" smtClean="0">
              <a:ln>
                <a:noFill/>
              </a:ln>
              <a:solidFill>
                <a:srgbClr val="333333"/>
              </a:solidFill>
              <a:effectLst/>
              <a:latin typeface="Consolas" charset="0"/>
              <a:ea typeface="Consolas" charset="0"/>
              <a:cs typeface="Consolas" charset="0"/>
            </a:endParaRPr>
          </a:p>
          <a:p>
            <a:pPr eaLnBrk="0" hangingPunct="0"/>
            <a:r>
              <a:rPr lang="en-US" sz="800" dirty="0" smtClean="0">
                <a:solidFill>
                  <a:srgbClr val="795DA3"/>
                </a:solidFill>
                <a:latin typeface="Consolas" charset="0"/>
              </a:rPr>
              <a:t>  _</a:t>
            </a:r>
            <a:r>
              <a:rPr lang="en-US" sz="800" dirty="0">
                <a:solidFill>
                  <a:srgbClr val="795DA3"/>
                </a:solidFill>
                <a:latin typeface="Consolas" charset="0"/>
              </a:rPr>
              <a:t>transform</a:t>
            </a:r>
            <a:r>
              <a:rPr lang="en-US" sz="800" dirty="0">
                <a:solidFill>
                  <a:srgbClr val="333333"/>
                </a:solidFill>
                <a:latin typeface="Consolas" charset="0"/>
              </a:rPr>
              <a:t>(chunk, encoding, done) </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let</a:t>
            </a:r>
            <a:r>
              <a:rPr lang="en-US" sz="800" dirty="0" smtClean="0">
                <a:solidFill>
                  <a:srgbClr val="333333"/>
                </a:solidFill>
                <a:latin typeface="Consolas" charset="0"/>
              </a:rPr>
              <a:t> </a:t>
            </a:r>
            <a:r>
              <a:rPr lang="en-US" sz="800" dirty="0">
                <a:solidFill>
                  <a:srgbClr val="333333"/>
                </a:solidFill>
                <a:latin typeface="Consolas" charset="0"/>
              </a:rPr>
              <a:t>c</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chunk </a:t>
            </a:r>
            <a:r>
              <a:rPr lang="en-US" sz="800" dirty="0">
                <a:solidFill>
                  <a:srgbClr val="A71D5D"/>
                </a:solidFill>
                <a:latin typeface="Consolas" charset="0"/>
              </a:rPr>
              <a:t>=</a:t>
            </a:r>
            <a:r>
              <a:rPr lang="en-US" sz="800" dirty="0">
                <a:solidFill>
                  <a:srgbClr val="333333"/>
                </a:solidFill>
                <a:latin typeface="Consolas" charset="0"/>
              </a:rPr>
              <a:t> </a:t>
            </a:r>
            <a:r>
              <a:rPr lang="en-US" sz="800" dirty="0" err="1">
                <a:solidFill>
                  <a:srgbClr val="333333"/>
                </a:solidFill>
                <a:latin typeface="Consolas" charset="0"/>
              </a:rPr>
              <a:t>chunk.</a:t>
            </a:r>
            <a:r>
              <a:rPr lang="en-US" sz="800" dirty="0" err="1">
                <a:solidFill>
                  <a:srgbClr val="0086B3"/>
                </a:solidFill>
                <a:latin typeface="Consolas" charset="0"/>
              </a:rPr>
              <a:t>toString</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a:t>
            </a:r>
          </a:p>
          <a:p>
            <a:pPr eaLnBrk="0" hangingPunct="0"/>
            <a:r>
              <a:rPr lang="en-US" sz="800" dirty="0">
                <a:solidFill>
                  <a:srgbClr val="A71D5D"/>
                </a:solidFill>
                <a:latin typeface="Consolas" charset="0"/>
              </a:rPr>
              <a:t> </a:t>
            </a:r>
            <a:r>
              <a:rPr lang="en-US" sz="800" dirty="0" smtClean="0">
                <a:solidFill>
                  <a:srgbClr val="A71D5D"/>
                </a:solidFill>
                <a:latin typeface="Consolas" charset="0"/>
              </a:rPr>
              <a:t>  for</a:t>
            </a:r>
            <a:r>
              <a:rPr lang="en-US" sz="800" dirty="0" smtClean="0">
                <a:solidFill>
                  <a:srgbClr val="333333"/>
                </a:solidFill>
                <a:latin typeface="Consolas" charset="0"/>
              </a:rPr>
              <a:t> </a:t>
            </a:r>
            <a:r>
              <a:rPr lang="en-US" sz="800" dirty="0">
                <a:solidFill>
                  <a:srgbClr val="333333"/>
                </a:solidFill>
                <a:latin typeface="Consolas" charset="0"/>
              </a:rPr>
              <a:t>(</a:t>
            </a:r>
            <a:r>
              <a:rPr lang="en-US" sz="800" dirty="0">
                <a:solidFill>
                  <a:srgbClr val="A71D5D"/>
                </a:solidFill>
                <a:latin typeface="Consolas" charset="0"/>
              </a:rPr>
              <a:t>let</a:t>
            </a:r>
            <a:r>
              <a:rPr lang="en-US" sz="800" dirty="0">
                <a:solidFill>
                  <a:srgbClr val="333333"/>
                </a:solidFill>
                <a:latin typeface="Consolas" charset="0"/>
              </a:rPr>
              <a:t> </a:t>
            </a:r>
            <a:r>
              <a:rPr lang="en-US" sz="800" dirty="0" err="1">
                <a:solidFill>
                  <a:srgbClr val="333333"/>
                </a:solidFill>
                <a:latin typeface="Consolas" charset="0"/>
              </a:rPr>
              <a:t>i</a:t>
            </a:r>
            <a:r>
              <a:rPr lang="en-US" sz="800" dirty="0">
                <a:solidFill>
                  <a:srgbClr val="333333"/>
                </a:solidFill>
                <a:latin typeface="Consolas" charset="0"/>
              </a:rPr>
              <a:t> </a:t>
            </a:r>
            <a:r>
              <a:rPr lang="en-US" sz="800" dirty="0">
                <a:solidFill>
                  <a:srgbClr val="A71D5D"/>
                </a:solidFill>
                <a:latin typeface="Consolas" charset="0"/>
              </a:rPr>
              <a:t>in</a:t>
            </a:r>
            <a:r>
              <a:rPr lang="en-US" sz="800" dirty="0">
                <a:solidFill>
                  <a:srgbClr val="333333"/>
                </a:solidFill>
                <a:latin typeface="Consolas" charset="0"/>
              </a:rPr>
              <a:t> chunk) </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let</a:t>
            </a:r>
            <a:r>
              <a:rPr lang="en-US" sz="800" dirty="0" smtClean="0">
                <a:solidFill>
                  <a:srgbClr val="333333"/>
                </a:solidFill>
                <a:latin typeface="Consolas" charset="0"/>
              </a:rPr>
              <a:t> </a:t>
            </a:r>
            <a:r>
              <a:rPr lang="en-US" sz="800" dirty="0">
                <a:solidFill>
                  <a:srgbClr val="333333"/>
                </a:solidFill>
                <a:latin typeface="Consolas" charset="0"/>
              </a:rPr>
              <a:t>c </a:t>
            </a:r>
            <a:r>
              <a:rPr lang="en-US" sz="800" dirty="0">
                <a:solidFill>
                  <a:srgbClr val="A71D5D"/>
                </a:solidFill>
                <a:latin typeface="Consolas" charset="0"/>
              </a:rPr>
              <a:t>=</a:t>
            </a:r>
            <a:r>
              <a:rPr lang="en-US" sz="800" dirty="0">
                <a:solidFill>
                  <a:srgbClr val="333333"/>
                </a:solidFill>
                <a:latin typeface="Consolas" charset="0"/>
              </a:rPr>
              <a:t> </a:t>
            </a:r>
            <a:r>
              <a:rPr lang="en-US" sz="800" dirty="0" err="1">
                <a:solidFill>
                  <a:srgbClr val="333333"/>
                </a:solidFill>
                <a:latin typeface="Consolas" charset="0"/>
              </a:rPr>
              <a:t>chunk.</a:t>
            </a:r>
            <a:r>
              <a:rPr lang="en-US" sz="800" dirty="0" err="1">
                <a:solidFill>
                  <a:srgbClr val="0086B3"/>
                </a:solidFill>
                <a:latin typeface="Consolas" charset="0"/>
              </a:rPr>
              <a:t>charAt</a:t>
            </a:r>
            <a:r>
              <a:rPr lang="en-US" sz="800" dirty="0">
                <a:solidFill>
                  <a:srgbClr val="333333"/>
                </a:solidFill>
                <a:latin typeface="Consolas" charset="0"/>
              </a:rPr>
              <a:t>(</a:t>
            </a:r>
            <a:r>
              <a:rPr lang="en-US" sz="800" dirty="0" err="1">
                <a:solidFill>
                  <a:srgbClr val="333333"/>
                </a:solidFill>
                <a:latin typeface="Consolas" charset="0"/>
              </a:rPr>
              <a:t>i</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a:t>
            </a:r>
            <a:r>
              <a:rPr lang="mr-IN" sz="800" dirty="0" err="1" smtClean="0">
                <a:solidFill>
                  <a:srgbClr val="A71D5D"/>
                </a:solidFill>
                <a:latin typeface="Consolas" charset="0"/>
              </a:rPr>
              <a:t>if</a:t>
            </a:r>
            <a:r>
              <a:rPr lang="mr-IN" sz="800" dirty="0" smtClean="0">
                <a:solidFill>
                  <a:srgbClr val="333333"/>
                </a:solidFill>
                <a:latin typeface="Consolas" charset="0"/>
              </a:rPr>
              <a:t> </a:t>
            </a:r>
            <a:r>
              <a:rPr lang="mr-IN" sz="800" dirty="0">
                <a:solidFill>
                  <a:srgbClr val="333333"/>
                </a:solidFill>
                <a:latin typeface="Consolas" charset="0"/>
              </a:rPr>
              <a:t>(</a:t>
            </a:r>
            <a:r>
              <a:rPr lang="mr-IN" sz="800" dirty="0" err="1">
                <a:solidFill>
                  <a:srgbClr val="333333"/>
                </a:solidFill>
                <a:latin typeface="Consolas" charset="0"/>
              </a:rPr>
              <a:t>c</a:t>
            </a:r>
            <a:r>
              <a:rPr lang="mr-IN" sz="800" dirty="0">
                <a:solidFill>
                  <a:srgbClr val="333333"/>
                </a:solidFill>
                <a:latin typeface="Consolas" charset="0"/>
              </a:rPr>
              <a:t> </a:t>
            </a:r>
            <a:r>
              <a:rPr lang="mr-IN" sz="800" dirty="0">
                <a:solidFill>
                  <a:srgbClr val="A71D5D"/>
                </a:solidFill>
                <a:latin typeface="Consolas" charset="0"/>
              </a:rPr>
              <a:t>===</a:t>
            </a:r>
            <a:r>
              <a:rPr lang="mr-IN" sz="800" dirty="0">
                <a:solidFill>
                  <a:srgbClr val="333333"/>
                </a:solidFill>
                <a:latin typeface="Consolas" charset="0"/>
              </a:rPr>
              <a:t> </a:t>
            </a:r>
            <a:r>
              <a:rPr lang="mr-IN" sz="800" dirty="0">
                <a:solidFill>
                  <a:srgbClr val="183691"/>
                </a:solidFill>
                <a:latin typeface="Consolas" charset="0"/>
              </a:rPr>
              <a:t>','</a:t>
            </a:r>
            <a:r>
              <a:rPr lang="mr-IN" sz="800" dirty="0">
                <a:solidFill>
                  <a:srgbClr val="333333"/>
                </a:solidFill>
                <a:latin typeface="Consolas" charset="0"/>
              </a:rPr>
              <a:t>) </a:t>
            </a:r>
            <a:r>
              <a:rPr lang="mr-IN" sz="800" dirty="0" smtClean="0">
                <a:solidFill>
                  <a:srgbClr val="333333"/>
                </a:solidFill>
                <a:latin typeface="Consolas" charset="0"/>
              </a:rPr>
              <a:t>{</a:t>
            </a:r>
            <a:endParaRPr lang="en-US" sz="800" dirty="0" smtClean="0">
              <a:solidFill>
                <a:srgbClr val="333333"/>
              </a:solidFill>
              <a:latin typeface="Consolas" charset="0"/>
            </a:endParaRP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795DA3"/>
                </a:solidFill>
                <a:latin typeface="Consolas" charset="0"/>
              </a:rPr>
              <a:t>addValue</a:t>
            </a:r>
            <a:r>
              <a:rPr lang="en-US" sz="800" dirty="0" smtClean="0">
                <a:solidFill>
                  <a:srgbClr val="333333"/>
                </a:solidFill>
                <a:latin typeface="Consolas" charset="0"/>
              </a:rPr>
              <a:t>();</a:t>
            </a:r>
          </a:p>
          <a:p>
            <a:pPr eaLnBrk="0" hangingPunct="0"/>
            <a:r>
              <a:rPr lang="en-US" sz="800" dirty="0" smtClean="0"/>
              <a:t>          } </a:t>
            </a:r>
            <a:r>
              <a:rPr lang="mr-IN" sz="800" dirty="0" err="1" smtClean="0">
                <a:solidFill>
                  <a:srgbClr val="A71D5D"/>
                </a:solidFill>
                <a:latin typeface="Consolas" charset="0"/>
              </a:rPr>
              <a:t>else</a:t>
            </a:r>
            <a:r>
              <a:rPr lang="mr-IN" sz="800" dirty="0" smtClean="0">
                <a:solidFill>
                  <a:srgbClr val="333333"/>
                </a:solidFill>
                <a:latin typeface="Consolas" charset="0"/>
              </a:rPr>
              <a:t> </a:t>
            </a:r>
            <a:r>
              <a:rPr lang="mr-IN" sz="800" dirty="0" err="1">
                <a:solidFill>
                  <a:srgbClr val="A71D5D"/>
                </a:solidFill>
                <a:latin typeface="Consolas" charset="0"/>
              </a:rPr>
              <a:t>if</a:t>
            </a:r>
            <a:r>
              <a:rPr lang="mr-IN" sz="800" dirty="0">
                <a:solidFill>
                  <a:srgbClr val="333333"/>
                </a:solidFill>
                <a:latin typeface="Consolas" charset="0"/>
              </a:rPr>
              <a:t> (</a:t>
            </a:r>
            <a:r>
              <a:rPr lang="mr-IN" sz="800" dirty="0" err="1">
                <a:solidFill>
                  <a:srgbClr val="333333"/>
                </a:solidFill>
                <a:latin typeface="Consolas" charset="0"/>
              </a:rPr>
              <a:t>c</a:t>
            </a:r>
            <a:r>
              <a:rPr lang="mr-IN" sz="800" dirty="0">
                <a:solidFill>
                  <a:srgbClr val="333333"/>
                </a:solidFill>
                <a:latin typeface="Consolas" charset="0"/>
              </a:rPr>
              <a:t> </a:t>
            </a:r>
            <a:r>
              <a:rPr lang="mr-IN" sz="800" dirty="0">
                <a:solidFill>
                  <a:srgbClr val="A71D5D"/>
                </a:solidFill>
                <a:latin typeface="Consolas" charset="0"/>
              </a:rPr>
              <a:t>===</a:t>
            </a:r>
            <a:r>
              <a:rPr lang="mr-IN" sz="800" dirty="0">
                <a:solidFill>
                  <a:srgbClr val="333333"/>
                </a:solidFill>
                <a:latin typeface="Consolas" charset="0"/>
              </a:rPr>
              <a:t> </a:t>
            </a:r>
            <a:r>
              <a:rPr lang="mr-IN" sz="800" dirty="0">
                <a:solidFill>
                  <a:srgbClr val="183691"/>
                </a:solidFill>
                <a:latin typeface="Consolas" charset="0"/>
              </a:rPr>
              <a:t>'\</a:t>
            </a:r>
            <a:r>
              <a:rPr lang="mr-IN" sz="800" dirty="0" err="1">
                <a:solidFill>
                  <a:srgbClr val="183691"/>
                </a:solidFill>
                <a:latin typeface="Consolas" charset="0"/>
              </a:rPr>
              <a:t>n</a:t>
            </a:r>
            <a:r>
              <a:rPr lang="mr-IN" sz="800" dirty="0">
                <a:solidFill>
                  <a:srgbClr val="183691"/>
                </a:solidFill>
                <a:latin typeface="Consolas" charset="0"/>
              </a:rPr>
              <a:t>'</a:t>
            </a:r>
            <a:r>
              <a:rPr lang="mr-IN" sz="800" dirty="0">
                <a:solidFill>
                  <a:srgbClr val="333333"/>
                </a:solidFill>
                <a:latin typeface="Consolas" charset="0"/>
              </a:rPr>
              <a:t>) </a:t>
            </a:r>
            <a:r>
              <a:rPr lang="mr-IN" sz="800" dirty="0" smtClean="0">
                <a:solidFill>
                  <a:srgbClr val="333333"/>
                </a:solidFill>
                <a:latin typeface="Consolas" charset="0"/>
              </a:rPr>
              <a:t>{</a:t>
            </a:r>
            <a:endParaRPr lang="en-US" sz="800" dirty="0" smtClean="0">
              <a:solidFill>
                <a:srgbClr val="333333"/>
              </a:solidFill>
              <a:latin typeface="Consolas" charset="0"/>
            </a:endParaRP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795DA3"/>
                </a:solidFill>
                <a:latin typeface="Consolas" charset="0"/>
              </a:rPr>
              <a:t>addValue</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if</a:t>
            </a:r>
            <a:r>
              <a:rPr lang="en-US" sz="800" dirty="0" smtClean="0">
                <a:solidFill>
                  <a:srgbClr val="333333"/>
                </a:solidFill>
                <a:latin typeface="Consolas" charset="0"/>
              </a:rPr>
              <a:t> </a:t>
            </a:r>
            <a:r>
              <a:rPr lang="en-US" sz="800" dirty="0">
                <a:solidFill>
                  <a:srgbClr val="333333"/>
                </a:solidFill>
                <a:latin typeface="Consolas" charset="0"/>
              </a:rPr>
              <a:t>(</a:t>
            </a:r>
            <a:r>
              <a:rPr lang="en-US" sz="800" dirty="0" err="1">
                <a:solidFill>
                  <a:srgbClr val="ED6A43"/>
                </a:solidFill>
                <a:latin typeface="Consolas" charset="0"/>
              </a:rPr>
              <a:t>this</a:t>
            </a:r>
            <a:r>
              <a:rPr lang="en-US" sz="800" dirty="0" err="1">
                <a:solidFill>
                  <a:srgbClr val="333333"/>
                </a:solidFill>
                <a:latin typeface="Consolas" charset="0"/>
              </a:rPr>
              <a:t>.line</a:t>
            </a:r>
            <a:r>
              <a:rPr lang="en-US" sz="800" dirty="0">
                <a:solidFill>
                  <a:srgbClr val="333333"/>
                </a:solidFill>
                <a:latin typeface="Consolas" charset="0"/>
              </a:rPr>
              <a:t> </a:t>
            </a:r>
            <a:r>
              <a:rPr lang="en-US" sz="800" dirty="0">
                <a:solidFill>
                  <a:srgbClr val="A71D5D"/>
                </a:solidFill>
                <a:latin typeface="Consolas" charset="0"/>
              </a:rPr>
              <a:t>&gt;</a:t>
            </a:r>
            <a:r>
              <a:rPr lang="en-US" sz="800" dirty="0">
                <a:solidFill>
                  <a:srgbClr val="333333"/>
                </a:solidFill>
                <a:latin typeface="Consolas" charset="0"/>
              </a:rPr>
              <a:t> </a:t>
            </a:r>
            <a:r>
              <a:rPr lang="en-US" sz="800" dirty="0">
                <a:solidFill>
                  <a:srgbClr val="0086B3"/>
                </a:solidFill>
                <a:latin typeface="Consolas" charset="0"/>
              </a:rPr>
              <a:t>0</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push</a:t>
            </a:r>
            <a:r>
              <a:rPr lang="en-US" sz="800" dirty="0" smtClean="0">
                <a:solidFill>
                  <a:srgbClr val="333333"/>
                </a:solidFill>
                <a:latin typeface="Consolas" charset="0"/>
              </a:rPr>
              <a:t>(</a:t>
            </a:r>
            <a:r>
              <a:rPr lang="en-US" sz="800" dirty="0" err="1" smtClean="0">
                <a:solidFill>
                  <a:srgbClr val="0086B3"/>
                </a:solidFill>
                <a:latin typeface="Consolas" charset="0"/>
              </a:rPr>
              <a:t>JSON</a:t>
            </a:r>
            <a:r>
              <a:rPr lang="en-US" sz="800" dirty="0" err="1" smtClean="0">
                <a:solidFill>
                  <a:srgbClr val="333333"/>
                </a:solidFill>
                <a:latin typeface="Consolas" charset="0"/>
              </a:rPr>
              <a:t>.</a:t>
            </a:r>
            <a:r>
              <a:rPr lang="en-US" sz="800" dirty="0" err="1" smtClean="0">
                <a:solidFill>
                  <a:srgbClr val="795DA3"/>
                </a:solidFill>
                <a:latin typeface="Consolas" charset="0"/>
              </a:rPr>
              <a:t>stringify</a:t>
            </a:r>
            <a:r>
              <a:rPr lang="en-US" sz="800" dirty="0" smtClean="0">
                <a:solidFill>
                  <a:srgbClr val="333333"/>
                </a:solidFill>
                <a:latin typeface="Consolas" charset="0"/>
              </a:rPr>
              <a:t>(</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795DA3"/>
                </a:solidFill>
                <a:latin typeface="Consolas" charset="0"/>
              </a:rPr>
              <a:t>toObject</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.values</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.line</a:t>
            </a:r>
            <a:r>
              <a:rPr lang="en-US" sz="800" dirty="0" smtClean="0">
                <a:solidFill>
                  <a:srgbClr val="A71D5D"/>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r>
              <a:rPr lang="en-US" sz="800" dirty="0" smtClean="0">
                <a:solidFill>
                  <a:srgbClr val="A71D5D"/>
                </a:solidFill>
                <a:latin typeface="Consolas" charset="0"/>
              </a:rPr>
              <a:t> </a:t>
            </a:r>
            <a:r>
              <a:rPr lang="en-US" sz="800" dirty="0">
                <a:solidFill>
                  <a:srgbClr val="A71D5D"/>
                </a:solidFill>
                <a:latin typeface="Consolas" charset="0"/>
              </a:rPr>
              <a:t>else</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value</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c</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r>
              <a:rPr lang="en-US" sz="800" dirty="0" smtClean="0">
                <a:solidFill>
                  <a:srgbClr val="333333"/>
                </a:solidFill>
                <a:latin typeface="Consolas" charset="0"/>
              </a:rPr>
              <a:t>   }</a:t>
            </a:r>
          </a:p>
          <a:p>
            <a:pPr eaLnBrk="0" hangingPunct="0"/>
            <a:r>
              <a:rPr lang="en-US" sz="800" dirty="0" smtClean="0">
                <a:solidFill>
                  <a:srgbClr val="795DA3"/>
                </a:solidFill>
                <a:latin typeface="Consolas" charset="0"/>
              </a:rPr>
              <a:t>   done</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endParaRPr lang="en-US" sz="800" dirty="0"/>
          </a:p>
        </p:txBody>
      </p:sp>
      <p:sp>
        <p:nvSpPr>
          <p:cNvPr id="14" name="Rectangle 13"/>
          <p:cNvSpPr>
            <a:spLocks noChangeArrowheads="1"/>
          </p:cNvSpPr>
          <p:nvPr/>
        </p:nvSpPr>
        <p:spPr bwMode="auto">
          <a:xfrm>
            <a:off x="4943804" y="654764"/>
            <a:ext cx="3862916" cy="295465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hangingPunct="0"/>
            <a:r>
              <a:rPr lang="en-US" sz="800" dirty="0">
                <a:solidFill>
                  <a:srgbClr val="795DA3"/>
                </a:solidFill>
                <a:latin typeface="Consolas" charset="0"/>
              </a:rPr>
              <a:t> </a:t>
            </a:r>
            <a:r>
              <a:rPr lang="en-US" sz="800" dirty="0" smtClean="0">
                <a:solidFill>
                  <a:srgbClr val="795DA3"/>
                </a:solidFill>
                <a:latin typeface="Consolas" charset="0"/>
              </a:rPr>
              <a:t>  </a:t>
            </a:r>
            <a:r>
              <a:rPr lang="en-US" sz="800" dirty="0" err="1" smtClean="0">
                <a:solidFill>
                  <a:srgbClr val="795DA3"/>
                </a:solidFill>
                <a:latin typeface="Consolas" charset="0"/>
              </a:rPr>
              <a:t>toObject</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a:t>
            </a:r>
            <a:r>
              <a:rPr lang="mr-IN" sz="800" dirty="0" err="1" smtClean="0">
                <a:solidFill>
                  <a:srgbClr val="A71D5D"/>
                </a:solidFill>
                <a:latin typeface="Consolas" charset="0"/>
              </a:rPr>
              <a:t>let</a:t>
            </a:r>
            <a:r>
              <a:rPr lang="mr-IN" sz="800" dirty="0" smtClean="0">
                <a:solidFill>
                  <a:srgbClr val="333333"/>
                </a:solidFill>
                <a:latin typeface="Consolas" charset="0"/>
              </a:rPr>
              <a:t> </a:t>
            </a:r>
            <a:r>
              <a:rPr lang="mr-IN" sz="800" dirty="0" err="1">
                <a:solidFill>
                  <a:srgbClr val="333333"/>
                </a:solidFill>
                <a:latin typeface="Consolas" charset="0"/>
              </a:rPr>
              <a:t>obj</a:t>
            </a:r>
            <a:r>
              <a:rPr lang="mr-IN" sz="800" dirty="0">
                <a:solidFill>
                  <a:srgbClr val="333333"/>
                </a:solidFill>
                <a:latin typeface="Consolas" charset="0"/>
              </a:rPr>
              <a:t> </a:t>
            </a:r>
            <a:r>
              <a:rPr lang="mr-IN" sz="800" dirty="0">
                <a:solidFill>
                  <a:srgbClr val="A71D5D"/>
                </a:solidFill>
                <a:latin typeface="Consolas" charset="0"/>
              </a:rPr>
              <a:t>=</a:t>
            </a:r>
            <a:r>
              <a:rPr lang="mr-IN" sz="800" dirty="0">
                <a:solidFill>
                  <a:srgbClr val="333333"/>
                </a:solidFill>
                <a:latin typeface="Consolas" charset="0"/>
              </a:rPr>
              <a:t> </a:t>
            </a:r>
            <a:r>
              <a:rPr lang="mr-IN" sz="800" dirty="0" smtClean="0">
                <a:solidFill>
                  <a:srgbClr val="333333"/>
                </a:solidFill>
                <a:latin typeface="Consolas" charset="0"/>
              </a:rPr>
              <a:t>{};</a:t>
            </a:r>
            <a:endParaRPr lang="en-US" sz="800" dirty="0" smtClean="0">
              <a:solidFill>
                <a:srgbClr val="333333"/>
              </a:solidFill>
              <a:latin typeface="Consolas" charset="0"/>
            </a:endParaRPr>
          </a:p>
          <a:p>
            <a:pPr eaLnBrk="0" hangingPunct="0"/>
            <a:r>
              <a:rPr lang="en-US" sz="800" dirty="0" smtClean="0">
                <a:solidFill>
                  <a:srgbClr val="A71D5D"/>
                </a:solidFill>
                <a:latin typeface="Consolas" charset="0"/>
              </a:rPr>
              <a:t>    for</a:t>
            </a:r>
            <a:r>
              <a:rPr lang="en-US" sz="800" dirty="0" smtClean="0">
                <a:solidFill>
                  <a:srgbClr val="333333"/>
                </a:solidFill>
                <a:latin typeface="Consolas" charset="0"/>
              </a:rPr>
              <a:t> </a:t>
            </a:r>
            <a:r>
              <a:rPr lang="en-US" sz="800" dirty="0">
                <a:solidFill>
                  <a:srgbClr val="333333"/>
                </a:solidFill>
                <a:latin typeface="Consolas" charset="0"/>
              </a:rPr>
              <a:t>(</a:t>
            </a:r>
            <a:r>
              <a:rPr lang="en-US" sz="800" dirty="0">
                <a:solidFill>
                  <a:srgbClr val="A71D5D"/>
                </a:solidFill>
                <a:latin typeface="Consolas" charset="0"/>
              </a:rPr>
              <a:t>let</a:t>
            </a:r>
            <a:r>
              <a:rPr lang="en-US" sz="800" dirty="0">
                <a:solidFill>
                  <a:srgbClr val="333333"/>
                </a:solidFill>
                <a:latin typeface="Consolas" charset="0"/>
              </a:rPr>
              <a:t> </a:t>
            </a:r>
            <a:r>
              <a:rPr lang="en-US" sz="800" dirty="0" err="1">
                <a:solidFill>
                  <a:srgbClr val="333333"/>
                </a:solidFill>
                <a:latin typeface="Consolas" charset="0"/>
              </a:rPr>
              <a:t>i</a:t>
            </a:r>
            <a:r>
              <a:rPr lang="en-US" sz="800" dirty="0">
                <a:solidFill>
                  <a:srgbClr val="333333"/>
                </a:solidFill>
                <a:latin typeface="Consolas" charset="0"/>
              </a:rPr>
              <a:t> </a:t>
            </a:r>
            <a:r>
              <a:rPr lang="en-US" sz="800" dirty="0">
                <a:solidFill>
                  <a:srgbClr val="A71D5D"/>
                </a:solidFill>
                <a:latin typeface="Consolas" charset="0"/>
              </a:rPr>
              <a:t>in</a:t>
            </a:r>
            <a:r>
              <a:rPr lang="en-US" sz="800" dirty="0">
                <a:solidFill>
                  <a:srgbClr val="333333"/>
                </a:solidFill>
                <a:latin typeface="Consolas" charset="0"/>
              </a:rPr>
              <a:t> </a:t>
            </a:r>
            <a:r>
              <a:rPr lang="en-US" sz="800" dirty="0" err="1">
                <a:solidFill>
                  <a:srgbClr val="ED6A43"/>
                </a:solidFill>
                <a:latin typeface="Consolas" charset="0"/>
              </a:rPr>
              <a:t>this</a:t>
            </a:r>
            <a:r>
              <a:rPr lang="en-US" sz="800" dirty="0" err="1">
                <a:solidFill>
                  <a:srgbClr val="333333"/>
                </a:solidFill>
                <a:latin typeface="Consolas" charset="0"/>
              </a:rPr>
              <a:t>.</a:t>
            </a:r>
            <a:r>
              <a:rPr lang="en-US" sz="800" dirty="0" err="1">
                <a:solidFill>
                  <a:srgbClr val="0086B3"/>
                </a:solidFill>
                <a:latin typeface="Consolas" charset="0"/>
              </a:rPr>
              <a:t>headers</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r>
              <a:rPr lang="en-US" sz="800" dirty="0" err="1" smtClean="0">
                <a:solidFill>
                  <a:srgbClr val="333333"/>
                </a:solidFill>
                <a:latin typeface="Consolas" charset="0"/>
              </a:rPr>
              <a:t>obj</a:t>
            </a:r>
            <a:r>
              <a:rPr lang="en-US" sz="800" dirty="0" smtClean="0">
                <a:solidFill>
                  <a:srgbClr val="333333"/>
                </a:solidFill>
                <a:latin typeface="Consolas" charset="0"/>
              </a:rPr>
              <a:t>[</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headers</a:t>
            </a:r>
            <a:r>
              <a:rPr lang="en-US" sz="800" dirty="0" smtClean="0">
                <a:solidFill>
                  <a:srgbClr val="333333"/>
                </a:solidFill>
                <a:latin typeface="Consolas" charset="0"/>
              </a:rPr>
              <a:t>[</a:t>
            </a:r>
            <a:r>
              <a:rPr lang="en-US" sz="800" dirty="0" err="1" smtClean="0">
                <a:solidFill>
                  <a:srgbClr val="333333"/>
                </a:solidFill>
                <a:latin typeface="Consolas" charset="0"/>
              </a:rPr>
              <a:t>i</a:t>
            </a:r>
            <a:r>
              <a:rPr lang="en-US" sz="800" dirty="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err="1">
                <a:solidFill>
                  <a:srgbClr val="ED6A43"/>
                </a:solidFill>
                <a:latin typeface="Consolas" charset="0"/>
              </a:rPr>
              <a:t>this</a:t>
            </a:r>
            <a:r>
              <a:rPr lang="en-US" sz="800" dirty="0" err="1">
                <a:solidFill>
                  <a:srgbClr val="333333"/>
                </a:solidFill>
                <a:latin typeface="Consolas" charset="0"/>
              </a:rPr>
              <a:t>.values</a:t>
            </a:r>
            <a:r>
              <a:rPr lang="en-US" sz="800" dirty="0">
                <a:solidFill>
                  <a:srgbClr val="333333"/>
                </a:solidFill>
                <a:latin typeface="Consolas" charset="0"/>
              </a:rPr>
              <a:t>[</a:t>
            </a:r>
            <a:r>
              <a:rPr lang="en-US" sz="800" dirty="0" err="1">
                <a:solidFill>
                  <a:srgbClr val="333333"/>
                </a:solidFill>
                <a:latin typeface="Consolas" charset="0"/>
              </a:rPr>
              <a:t>i</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r>
              <a:rPr lang="en-US" sz="800" dirty="0" smtClean="0">
                <a:solidFill>
                  <a:srgbClr val="A71D5D"/>
                </a:solidFill>
                <a:latin typeface="Consolas" charset="0"/>
              </a:rPr>
              <a:t>    return</a:t>
            </a:r>
            <a:r>
              <a:rPr lang="en-US" sz="800" dirty="0" smtClean="0">
                <a:solidFill>
                  <a:srgbClr val="333333"/>
                </a:solidFill>
                <a:latin typeface="Consolas" charset="0"/>
              </a:rPr>
              <a:t> </a:t>
            </a:r>
            <a:r>
              <a:rPr lang="en-US" sz="800" dirty="0" err="1">
                <a:solidFill>
                  <a:srgbClr val="333333"/>
                </a:solidFill>
                <a:latin typeface="Consolas" charset="0"/>
              </a:rPr>
              <a:t>obj</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endParaRPr lang="en-US" sz="800" dirty="0">
              <a:solidFill>
                <a:srgbClr val="333333"/>
              </a:solidFill>
              <a:latin typeface="Consolas" charset="0"/>
            </a:endParaRPr>
          </a:p>
          <a:p>
            <a:pPr eaLnBrk="0" hangingPunct="0"/>
            <a:r>
              <a:rPr lang="en-US" sz="800" dirty="0" smtClean="0">
                <a:solidFill>
                  <a:srgbClr val="795DA3"/>
                </a:solidFill>
                <a:latin typeface="Consolas" charset="0"/>
              </a:rPr>
              <a:t>   </a:t>
            </a:r>
            <a:r>
              <a:rPr lang="en-US" sz="800" dirty="0" err="1" smtClean="0">
                <a:solidFill>
                  <a:srgbClr val="795DA3"/>
                </a:solidFill>
                <a:latin typeface="Consolas" charset="0"/>
              </a:rPr>
              <a:t>addValue</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A71D5D"/>
                </a:solidFill>
                <a:latin typeface="Consolas" charset="0"/>
              </a:rPr>
              <a:t>    if</a:t>
            </a:r>
            <a:r>
              <a:rPr lang="en-US" sz="800" dirty="0" smtClean="0">
                <a:solidFill>
                  <a:srgbClr val="333333"/>
                </a:solidFill>
                <a:latin typeface="Consolas" charset="0"/>
              </a:rPr>
              <a:t> </a:t>
            </a:r>
            <a:r>
              <a:rPr lang="en-US" sz="800" dirty="0">
                <a:solidFill>
                  <a:srgbClr val="333333"/>
                </a:solidFill>
                <a:latin typeface="Consolas" charset="0"/>
              </a:rPr>
              <a:t>(</a:t>
            </a:r>
            <a:r>
              <a:rPr lang="en-US" sz="800" dirty="0" err="1">
                <a:solidFill>
                  <a:srgbClr val="ED6A43"/>
                </a:solidFill>
                <a:latin typeface="Consolas" charset="0"/>
              </a:rPr>
              <a:t>this</a:t>
            </a:r>
            <a:r>
              <a:rPr lang="en-US" sz="800" dirty="0" err="1">
                <a:solidFill>
                  <a:srgbClr val="333333"/>
                </a:solidFill>
                <a:latin typeface="Consolas" charset="0"/>
              </a:rPr>
              <a:t>.line</a:t>
            </a:r>
            <a:r>
              <a:rPr lang="en-US" sz="800" dirty="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0086B3"/>
                </a:solidFill>
                <a:latin typeface="Consolas" charset="0"/>
              </a:rPr>
              <a:t>0</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headers</a:t>
            </a:r>
            <a:r>
              <a:rPr lang="en-US" sz="800" dirty="0" err="1" smtClean="0">
                <a:solidFill>
                  <a:srgbClr val="333333"/>
                </a:solidFill>
                <a:latin typeface="Consolas" charset="0"/>
              </a:rPr>
              <a:t>.</a:t>
            </a:r>
            <a:r>
              <a:rPr lang="en-US" sz="800" dirty="0" err="1" smtClean="0">
                <a:solidFill>
                  <a:srgbClr val="0086B3"/>
                </a:solidFill>
                <a:latin typeface="Consolas" charset="0"/>
              </a:rPr>
              <a:t>push</a:t>
            </a:r>
            <a:r>
              <a:rPr lang="en-US" sz="800" dirty="0" smtClean="0">
                <a:solidFill>
                  <a:srgbClr val="333333"/>
                </a:solidFill>
                <a:latin typeface="Consolas" charset="0"/>
              </a:rPr>
              <a:t>(</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value</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 </a:t>
            </a:r>
            <a:r>
              <a:rPr lang="en-US" sz="800" dirty="0">
                <a:solidFill>
                  <a:srgbClr val="A71D5D"/>
                </a:solidFill>
                <a:latin typeface="Consolas" charset="0"/>
              </a:rPr>
              <a:t>else</a:t>
            </a:r>
            <a:r>
              <a:rPr lang="en-US" sz="800" dirty="0">
                <a:solidFill>
                  <a:srgbClr val="333333"/>
                </a:solidFill>
                <a:latin typeface="Consolas" charset="0"/>
              </a:rPr>
              <a:t> </a:t>
            </a:r>
            <a:r>
              <a:rPr lang="en-US" sz="800" dirty="0" smtClean="0">
                <a:solidFill>
                  <a:srgbClr val="333333"/>
                </a:solidFill>
                <a:latin typeface="Consolas" charset="0"/>
              </a:rPr>
              <a:t>{</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.values.</a:t>
            </a:r>
            <a:r>
              <a:rPr lang="en-US" sz="800" dirty="0" err="1" smtClean="0">
                <a:solidFill>
                  <a:srgbClr val="0086B3"/>
                </a:solidFill>
                <a:latin typeface="Consolas" charset="0"/>
              </a:rPr>
              <a:t>push</a:t>
            </a:r>
            <a:r>
              <a:rPr lang="en-US" sz="800" dirty="0" smtClean="0">
                <a:solidFill>
                  <a:srgbClr val="333333"/>
                </a:solidFill>
                <a:latin typeface="Consolas" charset="0"/>
              </a:rPr>
              <a:t>(</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value</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r>
              <a:rPr lang="en-US" sz="800" dirty="0" smtClean="0">
                <a:solidFill>
                  <a:srgbClr val="ED6A43"/>
                </a:solidFill>
                <a:latin typeface="Consolas" charset="0"/>
              </a:rPr>
              <a:t>    </a:t>
            </a:r>
            <a:r>
              <a:rPr lang="en-US" sz="800" dirty="0" err="1" smtClean="0">
                <a:solidFill>
                  <a:srgbClr val="ED6A43"/>
                </a:solidFill>
                <a:latin typeface="Consolas" charset="0"/>
              </a:rPr>
              <a:t>this</a:t>
            </a:r>
            <a:r>
              <a:rPr lang="en-US" sz="800" dirty="0" err="1" smtClean="0">
                <a:solidFill>
                  <a:srgbClr val="333333"/>
                </a:solidFill>
                <a:latin typeface="Consolas" charset="0"/>
              </a:rPr>
              <a:t>.</a:t>
            </a:r>
            <a:r>
              <a:rPr lang="en-US" sz="800" dirty="0" err="1" smtClean="0">
                <a:solidFill>
                  <a:srgbClr val="0086B3"/>
                </a:solidFill>
                <a:latin typeface="Consolas" charset="0"/>
              </a:rPr>
              <a:t>value</a:t>
            </a:r>
            <a:r>
              <a:rPr lang="en-US" sz="800" dirty="0" smtClean="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smtClean="0">
                <a:solidFill>
                  <a:srgbClr val="183691"/>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p>
          <a:p>
            <a:pPr eaLnBrk="0" hangingPunct="0"/>
            <a:r>
              <a:rPr lang="en-US" sz="800" dirty="0" smtClean="0">
                <a:solidFill>
                  <a:srgbClr val="333333"/>
                </a:solidFill>
                <a:latin typeface="Consolas" charset="0"/>
              </a:rPr>
              <a:t> }</a:t>
            </a:r>
          </a:p>
          <a:p>
            <a:pPr eaLnBrk="0" hangingPunct="0"/>
            <a:endParaRPr lang="en-US" sz="800" dirty="0">
              <a:solidFill>
                <a:srgbClr val="333333"/>
              </a:solidFill>
              <a:latin typeface="Consolas" charset="0"/>
            </a:endParaRPr>
          </a:p>
          <a:p>
            <a:pPr eaLnBrk="0" hangingPunct="0"/>
            <a:r>
              <a:rPr lang="en-US" sz="800" dirty="0" smtClean="0">
                <a:solidFill>
                  <a:srgbClr val="A71D5D"/>
                </a:solidFill>
                <a:latin typeface="Consolas" charset="0"/>
              </a:rPr>
              <a:t> let</a:t>
            </a:r>
            <a:r>
              <a:rPr lang="en-US" sz="800" dirty="0" smtClean="0">
                <a:solidFill>
                  <a:srgbClr val="333333"/>
                </a:solidFill>
                <a:latin typeface="Consolas" charset="0"/>
              </a:rPr>
              <a:t> </a:t>
            </a:r>
            <a:r>
              <a:rPr lang="en-US" sz="800" dirty="0">
                <a:solidFill>
                  <a:srgbClr val="333333"/>
                </a:solidFill>
                <a:latin typeface="Consolas" charset="0"/>
              </a:rPr>
              <a:t>parser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A71D5D"/>
                </a:solidFill>
                <a:latin typeface="Consolas" charset="0"/>
              </a:rPr>
              <a:t>new</a:t>
            </a:r>
            <a:r>
              <a:rPr lang="en-US" sz="800" dirty="0">
                <a:solidFill>
                  <a:srgbClr val="333333"/>
                </a:solidFill>
                <a:latin typeface="Consolas" charset="0"/>
              </a:rPr>
              <a:t> </a:t>
            </a:r>
            <a:r>
              <a:rPr lang="en-US" sz="800" dirty="0" err="1">
                <a:solidFill>
                  <a:srgbClr val="795DA3"/>
                </a:solidFill>
                <a:latin typeface="Consolas" charset="0"/>
              </a:rPr>
              <a:t>CSVParser</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r>
              <a:rPr lang="en-US" sz="800" dirty="0" err="1" smtClean="0">
                <a:solidFill>
                  <a:srgbClr val="333333"/>
                </a:solidFill>
                <a:latin typeface="Consolas" charset="0"/>
              </a:rPr>
              <a:t>fs.</a:t>
            </a:r>
            <a:r>
              <a:rPr lang="en-US" sz="800" dirty="0" err="1" smtClean="0">
                <a:solidFill>
                  <a:srgbClr val="795DA3"/>
                </a:solidFill>
                <a:latin typeface="Consolas" charset="0"/>
              </a:rPr>
              <a:t>createReadStream</a:t>
            </a:r>
            <a:r>
              <a:rPr lang="en-US" sz="800" dirty="0">
                <a:solidFill>
                  <a:srgbClr val="333333"/>
                </a:solidFill>
                <a:latin typeface="Consolas" charset="0"/>
              </a:rPr>
              <a:t>(</a:t>
            </a:r>
            <a:r>
              <a:rPr lang="en-US" sz="800" dirty="0">
                <a:solidFill>
                  <a:srgbClr val="0086B3"/>
                </a:solidFill>
                <a:latin typeface="Consolas" charset="0"/>
              </a:rPr>
              <a:t>__</a:t>
            </a:r>
            <a:r>
              <a:rPr lang="en-US" sz="800" dirty="0" err="1">
                <a:solidFill>
                  <a:srgbClr val="0086B3"/>
                </a:solidFill>
                <a:latin typeface="Consolas" charset="0"/>
              </a:rPr>
              <a:t>dirname</a:t>
            </a:r>
            <a:r>
              <a:rPr lang="en-US" sz="800" dirty="0">
                <a:solidFill>
                  <a:srgbClr val="333333"/>
                </a:solidFill>
                <a:latin typeface="Consolas" charset="0"/>
              </a:rPr>
              <a:t> </a:t>
            </a:r>
            <a:r>
              <a:rPr lang="en-US" sz="800" dirty="0">
                <a:solidFill>
                  <a:srgbClr val="A71D5D"/>
                </a:solidFill>
                <a:latin typeface="Consolas" charset="0"/>
              </a:rPr>
              <a:t>+</a:t>
            </a:r>
            <a:r>
              <a:rPr lang="en-US" sz="800" dirty="0">
                <a:solidFill>
                  <a:srgbClr val="333333"/>
                </a:solidFill>
                <a:latin typeface="Consolas" charset="0"/>
              </a:rPr>
              <a:t> </a:t>
            </a:r>
            <a:r>
              <a:rPr lang="en-US" sz="800" dirty="0">
                <a:solidFill>
                  <a:srgbClr val="183691"/>
                </a:solidFill>
                <a:latin typeface="Consolas" charset="0"/>
              </a:rPr>
              <a:t>'/../data/</a:t>
            </a:r>
            <a:r>
              <a:rPr lang="en-US" sz="800" dirty="0" err="1">
                <a:solidFill>
                  <a:srgbClr val="183691"/>
                </a:solidFill>
                <a:latin typeface="Consolas" charset="0"/>
              </a:rPr>
              <a:t>sample.csv</a:t>
            </a:r>
            <a:r>
              <a:rPr lang="en-US" sz="800" dirty="0" smtClean="0">
                <a:solidFill>
                  <a:srgbClr val="183691"/>
                </a:solidFill>
                <a:latin typeface="Consolas" charset="0"/>
              </a:rPr>
              <a:t>'</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r>
              <a:rPr lang="en-US" sz="800" dirty="0">
                <a:solidFill>
                  <a:srgbClr val="795DA3"/>
                </a:solidFill>
                <a:latin typeface="Consolas" charset="0"/>
              </a:rPr>
              <a:t>pipe</a:t>
            </a:r>
            <a:r>
              <a:rPr lang="en-US" sz="800" dirty="0">
                <a:solidFill>
                  <a:srgbClr val="333333"/>
                </a:solidFill>
                <a:latin typeface="Consolas" charset="0"/>
              </a:rPr>
              <a:t>(parser</a:t>
            </a:r>
            <a:r>
              <a:rPr lang="en-US" sz="800" dirty="0" smtClean="0">
                <a:solidFill>
                  <a:srgbClr val="333333"/>
                </a:solidFill>
                <a:latin typeface="Consolas" charset="0"/>
              </a:rPr>
              <a:t>)</a:t>
            </a:r>
          </a:p>
          <a:p>
            <a:pPr eaLnBrk="0" hangingPunct="0"/>
            <a:r>
              <a:rPr lang="en-US" sz="800" dirty="0" smtClean="0">
                <a:solidFill>
                  <a:srgbClr val="333333"/>
                </a:solidFill>
                <a:latin typeface="Consolas" charset="0"/>
              </a:rPr>
              <a:t>  .</a:t>
            </a:r>
            <a:r>
              <a:rPr lang="en-US" sz="800" dirty="0">
                <a:solidFill>
                  <a:srgbClr val="795DA3"/>
                </a:solidFill>
                <a:latin typeface="Consolas" charset="0"/>
              </a:rPr>
              <a:t>pipe</a:t>
            </a:r>
            <a:r>
              <a:rPr lang="en-US" sz="800" dirty="0">
                <a:solidFill>
                  <a:srgbClr val="333333"/>
                </a:solidFill>
                <a:latin typeface="Consolas" charset="0"/>
              </a:rPr>
              <a:t>(</a:t>
            </a:r>
            <a:r>
              <a:rPr lang="en-US" sz="800" dirty="0" err="1">
                <a:solidFill>
                  <a:srgbClr val="0086B3"/>
                </a:solidFill>
                <a:latin typeface="Consolas" charset="0"/>
              </a:rPr>
              <a:t>process</a:t>
            </a:r>
            <a:r>
              <a:rPr lang="en-US" sz="800" dirty="0" err="1">
                <a:solidFill>
                  <a:srgbClr val="333333"/>
                </a:solidFill>
                <a:latin typeface="Consolas" charset="0"/>
              </a:rPr>
              <a:t>.stdout</a:t>
            </a:r>
            <a:r>
              <a:rPr lang="en-US" sz="800" dirty="0">
                <a:solidFill>
                  <a:srgbClr val="333333"/>
                </a:solidFill>
                <a:latin typeface="Consolas" charset="0"/>
              </a:rPr>
              <a:t>);</a:t>
            </a:r>
            <a:endParaRPr lang="en-US" sz="800" dirty="0" smtClean="0">
              <a:solidFill>
                <a:srgbClr val="333333"/>
              </a:solidFill>
              <a:latin typeface="Consolas" charset="0"/>
            </a:endParaRPr>
          </a:p>
          <a:p>
            <a:pPr eaLnBrk="0" hangingPunct="0"/>
            <a:endParaRPr lang="en-US" sz="800" dirty="0" smtClean="0"/>
          </a:p>
          <a:p>
            <a:pPr eaLnBrk="0" hangingPunct="0"/>
            <a:endParaRPr kumimoji="0" lang="en-US" altLang="en-US" sz="800" i="0" strike="noStrike" cap="none" normalizeH="0" baseline="0" dirty="0" smtClean="0">
              <a:ln>
                <a:noFill/>
              </a:ln>
              <a:effectLst/>
              <a:latin typeface="Consolas" charset="0"/>
              <a:ea typeface="Consolas" charset="0"/>
              <a:cs typeface="Consolas" charset="0"/>
            </a:endParaRPr>
          </a:p>
        </p:txBody>
      </p:sp>
      <p:sp>
        <p:nvSpPr>
          <p:cNvPr id="4" name="Right Arrow 3"/>
          <p:cNvSpPr/>
          <p:nvPr/>
        </p:nvSpPr>
        <p:spPr bwMode="auto">
          <a:xfrm rot="5400000">
            <a:off x="2194966" y="4329150"/>
            <a:ext cx="164210" cy="137779"/>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
        <p:nvSpPr>
          <p:cNvPr id="10" name="Right Arrow 9"/>
          <p:cNvSpPr/>
          <p:nvPr/>
        </p:nvSpPr>
        <p:spPr bwMode="auto">
          <a:xfrm rot="5400000">
            <a:off x="6834338" y="381604"/>
            <a:ext cx="164210" cy="137779"/>
          </a:xfrm>
          <a:prstGeom prst="rightArrow">
            <a:avLst/>
          </a:prstGeom>
          <a:solidFill>
            <a:schemeClr val="accent2"/>
          </a:solidFill>
          <a:ln w="12700" cap="sq" algn="ctr">
            <a:solidFill>
              <a:schemeClr val="tx2"/>
            </a:solidFill>
            <a:miter lim="800000"/>
            <a:headEnd/>
            <a:tailEnd/>
          </a:ln>
          <a:effectLst/>
        </p:spPr>
        <p:txBody>
          <a:bodyPr wrap="none" rtlCol="0" anchor="ctr"/>
          <a:lstStyle/>
          <a:p>
            <a:pPr algn="ctr"/>
            <a:endParaRPr lang="en-US" b="1" dirty="0" smtClean="0">
              <a:solidFill>
                <a:schemeClr val="bg1"/>
              </a:solidFill>
              <a:latin typeface="+mn-lt"/>
            </a:endParaRPr>
          </a:p>
        </p:txBody>
      </p:sp>
    </p:spTree>
    <p:extLst>
      <p:ext uri="{BB962C8B-B14F-4D97-AF65-F5344CB8AC3E}">
        <p14:creationId xmlns:p14="http://schemas.microsoft.com/office/powerpoint/2010/main" val="1447907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32</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954107"/>
          </a:xfrm>
          <a:prstGeom prst="rect">
            <a:avLst/>
          </a:prstGeom>
          <a:noFill/>
        </p:spPr>
        <p:txBody>
          <a:bodyPr wrap="square" rtlCol="0">
            <a:spAutoFit/>
          </a:bodyPr>
          <a:lstStyle/>
          <a:p>
            <a:r>
              <a:rPr lang="en-US" sz="1400" b="1" dirty="0"/>
              <a:t>Class: </a:t>
            </a:r>
            <a:r>
              <a:rPr lang="en-US" sz="1400" b="1" dirty="0" err="1" smtClean="0"/>
              <a:t>stream.PassThrough</a:t>
            </a:r>
            <a:endParaRPr lang="en-US" sz="1400" b="1" dirty="0"/>
          </a:p>
          <a:p>
            <a:r>
              <a:rPr lang="en-US" sz="1400" dirty="0"/>
              <a:t>The </a:t>
            </a:r>
            <a:r>
              <a:rPr lang="en-US" sz="1400" dirty="0" err="1"/>
              <a:t>stream.PassThrough</a:t>
            </a:r>
            <a:r>
              <a:rPr lang="en-US" sz="1400" dirty="0"/>
              <a:t> class is a trivial implementation of a Transform stream that simply passes the input bytes across to the output. Its purpose is primarily for examples and testing, but there are some use cases </a:t>
            </a:r>
            <a:r>
              <a:rPr lang="en-US" sz="1400" dirty="0" err="1"/>
              <a:t>wherestream.PassThrough</a:t>
            </a:r>
            <a:r>
              <a:rPr lang="en-US" sz="1400" dirty="0"/>
              <a:t> is useful as a building block for novel sorts of streams.</a:t>
            </a:r>
          </a:p>
        </p:txBody>
      </p:sp>
    </p:spTree>
    <p:extLst>
      <p:ext uri="{BB962C8B-B14F-4D97-AF65-F5344CB8AC3E}">
        <p14:creationId xmlns:p14="http://schemas.microsoft.com/office/powerpoint/2010/main" val="400514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33</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1508105"/>
          </a:xfrm>
          <a:prstGeom prst="rect">
            <a:avLst/>
          </a:prstGeom>
          <a:noFill/>
        </p:spPr>
        <p:txBody>
          <a:bodyPr wrap="square" rtlCol="0">
            <a:spAutoFit/>
          </a:bodyPr>
          <a:lstStyle/>
          <a:p>
            <a:pPr algn="ctr"/>
            <a:r>
              <a:rPr lang="en-US" sz="1400" dirty="0" smtClean="0">
                <a:solidFill>
                  <a:schemeClr val="accent1"/>
                </a:solidFill>
                <a:latin typeface="Adobe Gothic Std B" panose="020B0800000000000000" pitchFamily="34" charset="-128"/>
                <a:ea typeface="Adobe Gothic Std B" panose="020B0800000000000000" pitchFamily="34" charset="-128"/>
              </a:rPr>
              <a:t>Resources</a:t>
            </a:r>
          </a:p>
          <a:p>
            <a:endParaRPr lang="en-US" sz="1400" dirty="0">
              <a:latin typeface="Adobe Gothic Std B" panose="020B0800000000000000" pitchFamily="34" charset="-128"/>
              <a:ea typeface="Adobe Gothic Std B" panose="020B0800000000000000" pitchFamily="34" charset="-128"/>
              <a:hlinkClick r:id="rId3"/>
            </a:endParaRPr>
          </a:p>
          <a:p>
            <a:r>
              <a:rPr lang="en-US" sz="1400" dirty="0" smtClean="0"/>
              <a:t>How </a:t>
            </a:r>
            <a:r>
              <a:rPr lang="en-US" sz="1400" dirty="0"/>
              <a:t>to write node programs with streams </a:t>
            </a:r>
            <a:r>
              <a:rPr lang="en-US" sz="1200" dirty="0" smtClean="0"/>
              <a:t>- </a:t>
            </a:r>
            <a:r>
              <a:rPr lang="en-US" sz="1200" dirty="0" smtClean="0">
                <a:solidFill>
                  <a:schemeClr val="tx2">
                    <a:lumMod val="50000"/>
                  </a:schemeClr>
                </a:solidFill>
                <a:latin typeface="+mn-lt"/>
                <a:hlinkClick r:id="rId4"/>
              </a:rPr>
              <a:t>https</a:t>
            </a:r>
            <a:r>
              <a:rPr lang="en-US" sz="1200" dirty="0">
                <a:solidFill>
                  <a:schemeClr val="tx2">
                    <a:lumMod val="50000"/>
                  </a:schemeClr>
                </a:solidFill>
                <a:latin typeface="+mn-lt"/>
                <a:hlinkClick r:id="rId4"/>
              </a:rPr>
              <a:t>://</a:t>
            </a:r>
            <a:r>
              <a:rPr lang="en-US" sz="1200" dirty="0" smtClean="0">
                <a:solidFill>
                  <a:schemeClr val="tx2">
                    <a:lumMod val="50000"/>
                  </a:schemeClr>
                </a:solidFill>
                <a:latin typeface="+mn-lt"/>
                <a:hlinkClick r:id="rId4"/>
              </a:rPr>
              <a:t>github.com/substack/stream-handbook</a:t>
            </a:r>
            <a:endParaRPr lang="en-US" sz="1200" dirty="0" smtClean="0">
              <a:solidFill>
                <a:schemeClr val="tx2">
                  <a:lumMod val="50000"/>
                </a:schemeClr>
              </a:solidFill>
              <a:latin typeface="+mn-lt"/>
            </a:endParaRPr>
          </a:p>
          <a:p>
            <a:endParaRPr lang="en-US" sz="1200" dirty="0" smtClean="0">
              <a:solidFill>
                <a:schemeClr val="tx2">
                  <a:lumMod val="50000"/>
                </a:schemeClr>
              </a:solidFill>
              <a:latin typeface="+mn-lt"/>
            </a:endParaRPr>
          </a:p>
          <a:p>
            <a:r>
              <a:rPr lang="en-US" sz="1400" dirty="0"/>
              <a:t>The high-level streams library for </a:t>
            </a:r>
            <a:r>
              <a:rPr lang="en-US" sz="1400" dirty="0" err="1"/>
              <a:t>Node.js</a:t>
            </a:r>
            <a:r>
              <a:rPr lang="en-US" sz="1400" dirty="0"/>
              <a:t> and the </a:t>
            </a:r>
            <a:r>
              <a:rPr lang="en-US" sz="1400" dirty="0" smtClean="0"/>
              <a:t>browser </a:t>
            </a:r>
            <a:r>
              <a:rPr lang="en-US" sz="1200" dirty="0"/>
              <a:t>- </a:t>
            </a:r>
            <a:r>
              <a:rPr lang="en-US" sz="1200" dirty="0">
                <a:solidFill>
                  <a:schemeClr val="tx2">
                    <a:lumMod val="50000"/>
                  </a:schemeClr>
                </a:solidFill>
                <a:hlinkClick r:id="rId5"/>
              </a:rPr>
              <a:t>http://</a:t>
            </a:r>
            <a:r>
              <a:rPr lang="en-US" sz="1200" dirty="0" err="1">
                <a:solidFill>
                  <a:schemeClr val="tx2">
                    <a:lumMod val="50000"/>
                  </a:schemeClr>
                </a:solidFill>
                <a:hlinkClick r:id="rId5"/>
              </a:rPr>
              <a:t>highlandjs.org</a:t>
            </a:r>
            <a:r>
              <a:rPr lang="en-US" sz="1200" dirty="0">
                <a:solidFill>
                  <a:schemeClr val="tx2">
                    <a:lumMod val="50000"/>
                  </a:schemeClr>
                </a:solidFill>
                <a:hlinkClick r:id="rId5"/>
              </a:rPr>
              <a:t>/</a:t>
            </a:r>
            <a:endParaRPr lang="en-US" sz="1200" dirty="0">
              <a:solidFill>
                <a:schemeClr val="tx2">
                  <a:lumMod val="50000"/>
                </a:schemeClr>
              </a:solidFill>
            </a:endParaRPr>
          </a:p>
          <a:p>
            <a:endParaRPr lang="en-US" sz="1200" dirty="0">
              <a:solidFill>
                <a:schemeClr val="tx2">
                  <a:lumMod val="50000"/>
                </a:schemeClr>
              </a:solidFill>
              <a:latin typeface="+mn-lt"/>
            </a:endParaRPr>
          </a:p>
          <a:p>
            <a:endParaRPr lang="en-US" sz="1200" dirty="0" smtClean="0">
              <a:solidFill>
                <a:schemeClr val="tx2">
                  <a:lumMod val="50000"/>
                </a:schemeClr>
              </a:solidFill>
              <a:latin typeface="+mn-lt"/>
            </a:endParaRPr>
          </a:p>
        </p:txBody>
      </p:sp>
    </p:spTree>
    <p:extLst>
      <p:ext uri="{BB962C8B-B14F-4D97-AF65-F5344CB8AC3E}">
        <p14:creationId xmlns:p14="http://schemas.microsoft.com/office/powerpoint/2010/main" val="258547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p:txBody>
          <a:bodyPr/>
          <a:lstStyle/>
          <a:p>
            <a:r>
              <a:rPr lang="en-US" smtClean="0"/>
              <a:t>End!</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34</a:t>
            </a:fld>
            <a:endParaRPr lang="en-US" dirty="0"/>
          </a:p>
        </p:txBody>
      </p:sp>
      <p:sp>
        <p:nvSpPr>
          <p:cNvPr id="5" name="Content Placeholder 4"/>
          <p:cNvSpPr>
            <a:spLocks noGrp="1"/>
          </p:cNvSpPr>
          <p:nvPr>
            <p:ph idx="1"/>
          </p:nvPr>
        </p:nvSpPr>
        <p:spPr/>
        <p:txBody>
          <a:bodyPr/>
          <a:lstStyle/>
          <a:p>
            <a:pPr marL="0" indent="0">
              <a:buNone/>
            </a:pPr>
            <a:r>
              <a:rPr lang="en-US" dirty="0" smtClean="0"/>
              <a:t> </a:t>
            </a:r>
            <a:endParaRPr lang="en-US" dirty="0"/>
          </a:p>
        </p:txBody>
      </p:sp>
    </p:spTree>
    <p:extLst>
      <p:ext uri="{BB962C8B-B14F-4D97-AF65-F5344CB8AC3E}">
        <p14:creationId xmlns:p14="http://schemas.microsoft.com/office/powerpoint/2010/main" val="41476489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cap="all" dirty="0"/>
              <a:t>STREAMS</a:t>
            </a:r>
          </a:p>
        </p:txBody>
      </p:sp>
      <p:sp>
        <p:nvSpPr>
          <p:cNvPr id="7" name="Content Placeholder 6"/>
          <p:cNvSpPr>
            <a:spLocks noGrp="1"/>
          </p:cNvSpPr>
          <p:nvPr>
            <p:ph idx="1"/>
          </p:nvPr>
        </p:nvSpPr>
        <p:spPr>
          <a:xfrm>
            <a:off x="2291295" y="1449075"/>
            <a:ext cx="5946242" cy="3611154"/>
          </a:xfrm>
        </p:spPr>
        <p:txBody>
          <a:bodyPr/>
          <a:lstStyle/>
          <a:p>
            <a:r>
              <a:rPr lang="en-US" sz="1400" dirty="0"/>
              <a:t>Lazily produce or consume data in buffered chunks.</a:t>
            </a:r>
          </a:p>
          <a:p>
            <a:r>
              <a:rPr lang="en-US" sz="1400" dirty="0"/>
              <a:t>Evented and non-blocking</a:t>
            </a:r>
          </a:p>
          <a:p>
            <a:r>
              <a:rPr lang="en-US" sz="1400" dirty="0"/>
              <a:t>Low memory footprint</a:t>
            </a:r>
          </a:p>
          <a:p>
            <a:r>
              <a:rPr lang="en-US" sz="1400" dirty="0"/>
              <a:t>Automatically handle back-pressure</a:t>
            </a:r>
          </a:p>
          <a:p>
            <a:r>
              <a:rPr lang="en-US" sz="1400" dirty="0"/>
              <a:t>Buffers allow you to work around the V8 heap memory limit</a:t>
            </a:r>
          </a:p>
          <a:p>
            <a:r>
              <a:rPr lang="en-US" sz="1400" dirty="0"/>
              <a:t>Most core Node.js content sources/sinks are streams already!</a:t>
            </a:r>
          </a:p>
        </p:txBody>
      </p:sp>
      <p:sp>
        <p:nvSpPr>
          <p:cNvPr id="2" name="Slide Number Placeholder 1"/>
          <p:cNvSpPr>
            <a:spLocks noGrp="1"/>
          </p:cNvSpPr>
          <p:nvPr>
            <p:ph type="sldNum" sz="quarter" idx="4"/>
          </p:nvPr>
        </p:nvSpPr>
        <p:spPr/>
        <p:txBody>
          <a:bodyPr/>
          <a:lstStyle/>
          <a:p>
            <a:fld id="{A86557AE-D911-0F4C-AC53-EAE0FE81A38E}" type="slidenum">
              <a:rPr lang="en-US" smtClean="0"/>
              <a:pPr/>
              <a:t>4</a:t>
            </a:fld>
            <a:endParaRPr lang="en-US" dirty="0"/>
          </a:p>
        </p:txBody>
      </p:sp>
      <p:sp>
        <p:nvSpPr>
          <p:cNvPr id="8" name="TextBox 7"/>
          <p:cNvSpPr txBox="1"/>
          <p:nvPr/>
        </p:nvSpPr>
        <p:spPr>
          <a:xfrm>
            <a:off x="9337304" y="2569369"/>
            <a:ext cx="2638797" cy="584776"/>
          </a:xfrm>
          <a:prstGeom prst="rect">
            <a:avLst/>
          </a:prstGeom>
          <a:solidFill>
            <a:schemeClr val="accent3"/>
          </a:solidFill>
        </p:spPr>
        <p:txBody>
          <a:bodyPr wrap="square" rtlCol="0">
            <a:spAutoFit/>
          </a:bodyPr>
          <a:lstStyle/>
          <a:p>
            <a:r>
              <a:rPr lang="en-US" sz="1600" dirty="0" smtClean="0">
                <a:solidFill>
                  <a:schemeClr val="bg1"/>
                </a:solidFill>
              </a:rPr>
              <a:t>Hit reset layout so all text goes to default color.</a:t>
            </a:r>
            <a:endParaRPr lang="en-US" sz="1600" dirty="0" smtClean="0">
              <a:solidFill>
                <a:schemeClr val="bg1"/>
              </a:solidFill>
              <a:latin typeface="+mn-lt"/>
            </a:endParaRPr>
          </a:p>
        </p:txBody>
      </p:sp>
    </p:spTree>
    <p:extLst>
      <p:ext uri="{BB962C8B-B14F-4D97-AF65-F5344CB8AC3E}">
        <p14:creationId xmlns:p14="http://schemas.microsoft.com/office/powerpoint/2010/main" val="99631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Classes </a:t>
            </a:r>
            <a:r>
              <a:rPr lang="en-US" dirty="0"/>
              <a:t>of </a:t>
            </a:r>
            <a:r>
              <a:rPr lang="en-US" dirty="0" smtClean="0"/>
              <a:t>Streams:</a:t>
            </a:r>
            <a:endParaRPr lang="en-US" dirty="0"/>
          </a:p>
        </p:txBody>
      </p:sp>
      <p:sp>
        <p:nvSpPr>
          <p:cNvPr id="7" name="Content Placeholder 6"/>
          <p:cNvSpPr>
            <a:spLocks noGrp="1"/>
          </p:cNvSpPr>
          <p:nvPr>
            <p:ph idx="1"/>
          </p:nvPr>
        </p:nvSpPr>
        <p:spPr>
          <a:xfrm>
            <a:off x="2291295" y="1449075"/>
            <a:ext cx="5946242" cy="3611154"/>
          </a:xfrm>
        </p:spPr>
        <p:txBody>
          <a:bodyPr/>
          <a:lstStyle/>
          <a:p>
            <a:r>
              <a:rPr lang="en-US" sz="1400" dirty="0" smtClean="0"/>
              <a:t>Readable </a:t>
            </a:r>
            <a:r>
              <a:rPr lang="en-US" sz="1400" dirty="0"/>
              <a:t>-- Data Sources</a:t>
            </a:r>
          </a:p>
          <a:p>
            <a:r>
              <a:rPr lang="en-US" sz="1400" dirty="0"/>
              <a:t>Writable -- Data Sinks</a:t>
            </a:r>
          </a:p>
          <a:p>
            <a:r>
              <a:rPr lang="en-US" sz="1400" dirty="0"/>
              <a:t>Duplex -- Both a Source and a Sink</a:t>
            </a:r>
          </a:p>
          <a:p>
            <a:r>
              <a:rPr lang="en-US" sz="1400" dirty="0" smtClean="0"/>
              <a:t>Transform -- In-flight stream operations</a:t>
            </a:r>
            <a:endParaRPr lang="en-US" sz="1400" dirty="0"/>
          </a:p>
        </p:txBody>
      </p:sp>
      <p:sp>
        <p:nvSpPr>
          <p:cNvPr id="2" name="Slide Number Placeholder 1"/>
          <p:cNvSpPr>
            <a:spLocks noGrp="1"/>
          </p:cNvSpPr>
          <p:nvPr>
            <p:ph type="sldNum" sz="quarter" idx="4"/>
          </p:nvPr>
        </p:nvSpPr>
        <p:spPr/>
        <p:txBody>
          <a:bodyPr/>
          <a:lstStyle/>
          <a:p>
            <a:fld id="{A86557AE-D911-0F4C-AC53-EAE0FE81A38E}" type="slidenum">
              <a:rPr lang="en-US" smtClean="0"/>
              <a:pPr/>
              <a:t>5</a:t>
            </a:fld>
            <a:endParaRPr lang="en-US" dirty="0"/>
          </a:p>
        </p:txBody>
      </p:sp>
      <p:sp>
        <p:nvSpPr>
          <p:cNvPr id="8" name="TextBox 7"/>
          <p:cNvSpPr txBox="1"/>
          <p:nvPr/>
        </p:nvSpPr>
        <p:spPr>
          <a:xfrm>
            <a:off x="9337304" y="2569369"/>
            <a:ext cx="2638797" cy="584776"/>
          </a:xfrm>
          <a:prstGeom prst="rect">
            <a:avLst/>
          </a:prstGeom>
          <a:solidFill>
            <a:schemeClr val="accent3"/>
          </a:solidFill>
        </p:spPr>
        <p:txBody>
          <a:bodyPr wrap="square" rtlCol="0">
            <a:spAutoFit/>
          </a:bodyPr>
          <a:lstStyle/>
          <a:p>
            <a:r>
              <a:rPr lang="en-US" sz="1600" dirty="0" smtClean="0">
                <a:solidFill>
                  <a:schemeClr val="bg1"/>
                </a:solidFill>
              </a:rPr>
              <a:t>Hit reset layout so all text goes to default color.</a:t>
            </a:r>
            <a:endParaRPr lang="en-US" sz="1600" dirty="0" smtClean="0">
              <a:solidFill>
                <a:schemeClr val="bg1"/>
              </a:solidFill>
              <a:latin typeface="+mn-lt"/>
            </a:endParaRPr>
          </a:p>
        </p:txBody>
      </p:sp>
    </p:spTree>
    <p:extLst>
      <p:ext uri="{BB962C8B-B14F-4D97-AF65-F5344CB8AC3E}">
        <p14:creationId xmlns:p14="http://schemas.microsoft.com/office/powerpoint/2010/main" val="370008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Pipe</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6</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6" name="Content Placeholder 6"/>
          <p:cNvSpPr txBox="1">
            <a:spLocks/>
          </p:cNvSpPr>
          <p:nvPr/>
        </p:nvSpPr>
        <p:spPr bwMode="auto">
          <a:xfrm>
            <a:off x="457200" y="1465802"/>
            <a:ext cx="7772400"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kern="0" dirty="0"/>
              <a:t>All the different types of streams use .pipe() to pair inputs with outputs</a:t>
            </a:r>
            <a:r>
              <a:rPr lang="en-US" sz="1400" kern="0" dirty="0" smtClean="0"/>
              <a:t>.</a:t>
            </a:r>
          </a:p>
          <a:p>
            <a:endParaRPr lang="en-US" sz="1400" kern="0" dirty="0"/>
          </a:p>
          <a:p>
            <a:endParaRPr lang="en-US" sz="1400" kern="0" dirty="0" smtClean="0"/>
          </a:p>
          <a:p>
            <a:r>
              <a:rPr lang="en-US" sz="1400" kern="0" dirty="0" smtClean="0"/>
              <a:t>You </a:t>
            </a:r>
            <a:r>
              <a:rPr lang="en-US" sz="1400" kern="0" dirty="0"/>
              <a:t>can chain together multiple .pipe() calls together</a:t>
            </a:r>
            <a:r>
              <a:rPr lang="en-US" sz="1400" kern="0" dirty="0" smtClean="0"/>
              <a:t>:</a:t>
            </a:r>
          </a:p>
          <a:p>
            <a:endParaRPr lang="en-US" sz="1400" kern="0" dirty="0"/>
          </a:p>
          <a:p>
            <a:endParaRPr lang="en-US" sz="1400" kern="0" dirty="0" smtClean="0"/>
          </a:p>
          <a:p>
            <a:pPr marL="0" indent="0">
              <a:buNone/>
            </a:pPr>
            <a:r>
              <a:rPr lang="en-US" sz="1400" dirty="0" smtClean="0"/>
              <a:t>which </a:t>
            </a:r>
            <a:r>
              <a:rPr lang="en-US" sz="1400" dirty="0"/>
              <a:t>is the same as</a:t>
            </a:r>
            <a:r>
              <a:rPr lang="en-US" sz="1400" dirty="0" smtClean="0"/>
              <a:t>:</a:t>
            </a:r>
          </a:p>
          <a:p>
            <a:pPr marL="0" indent="0">
              <a:buNone/>
            </a:pPr>
            <a:endParaRPr lang="en-US" sz="1400" kern="0" dirty="0"/>
          </a:p>
          <a:p>
            <a:pPr marL="0" indent="0">
              <a:buNone/>
            </a:pPr>
            <a:endParaRPr lang="en-US" sz="1400" kern="0" dirty="0" smtClean="0"/>
          </a:p>
          <a:p>
            <a:pPr marL="0" indent="0">
              <a:buNone/>
            </a:pPr>
            <a:endParaRPr lang="en-US" sz="1400" kern="0" dirty="0"/>
          </a:p>
          <a:p>
            <a:pPr marL="0" indent="0">
              <a:buNone/>
            </a:pPr>
            <a:r>
              <a:rPr lang="en-US" sz="1400" dirty="0" smtClean="0"/>
              <a:t>This </a:t>
            </a:r>
            <a:r>
              <a:rPr lang="en-US" sz="1400" dirty="0"/>
              <a:t>is very much like what you might do on the command-line to pipe programs together:</a:t>
            </a:r>
            <a:endParaRPr lang="en-US" sz="1400" kern="0" dirty="0" smtClean="0"/>
          </a:p>
          <a:p>
            <a:endParaRPr lang="en-US" sz="1400" kern="0" dirty="0"/>
          </a:p>
          <a:p>
            <a:endParaRPr lang="en-US" sz="1400" kern="0" dirty="0"/>
          </a:p>
        </p:txBody>
      </p:sp>
      <p:sp>
        <p:nvSpPr>
          <p:cNvPr id="13" name="Rectangle 6"/>
          <p:cNvSpPr>
            <a:spLocks noChangeArrowheads="1"/>
          </p:cNvSpPr>
          <p:nvPr/>
        </p:nvSpPr>
        <p:spPr bwMode="auto">
          <a:xfrm>
            <a:off x="694268" y="1788328"/>
            <a:ext cx="5943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src.pipe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dst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6"/>
          <p:cNvSpPr>
            <a:spLocks noChangeArrowheads="1"/>
          </p:cNvSpPr>
          <p:nvPr/>
        </p:nvSpPr>
        <p:spPr bwMode="auto">
          <a:xfrm>
            <a:off x="694268" y="2666740"/>
            <a:ext cx="5943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smtClean="0">
                <a:solidFill>
                  <a:srgbClr val="333333"/>
                </a:solidFill>
                <a:latin typeface="Consolas" panose="020B0609020204030204" pitchFamily="49" charset="0"/>
                <a:cs typeface="Consolas" panose="020B0609020204030204" pitchFamily="49" charset="0"/>
              </a:rPr>
              <a:t>a.pipe</a:t>
            </a:r>
            <a:r>
              <a:rPr lang="en-US" altLang="en-US" sz="900" dirty="0" smtClean="0">
                <a:solidFill>
                  <a:srgbClr val="333333"/>
                </a:solidFill>
                <a:latin typeface="Consolas" panose="020B0609020204030204" pitchFamily="49" charset="0"/>
                <a:cs typeface="Consolas" panose="020B0609020204030204" pitchFamily="49" charset="0"/>
              </a:rPr>
              <a:t>(b</a:t>
            </a:r>
            <a:r>
              <a:rPr lang="en-US" altLang="en-US" sz="900" dirty="0">
                <a:solidFill>
                  <a:srgbClr val="333333"/>
                </a:solidFill>
                <a:latin typeface="Consolas" panose="020B0609020204030204" pitchFamily="49" charset="0"/>
                <a:cs typeface="Consolas" panose="020B0609020204030204" pitchFamily="49" charset="0"/>
              </a:rPr>
              <a:t>).pipe(c).pipe(d</a:t>
            </a:r>
            <a:r>
              <a:rPr lang="en-US" altLang="en-US" sz="900" dirty="0" smtClean="0">
                <a:solidFill>
                  <a:srgbClr val="333333"/>
                </a:solidFill>
                <a:latin typeface="Consolas" panose="020B0609020204030204" pitchFamily="49" charset="0"/>
                <a:cs typeface="Consolas" panose="020B0609020204030204" pitchFamily="49" charset="0"/>
              </a:rPr>
              <a:t>)</a:t>
            </a:r>
          </a:p>
          <a:p>
            <a:pPr lvl="0" eaLnBrk="0" hangingPunct="0"/>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6"/>
          <p:cNvSpPr>
            <a:spLocks noChangeArrowheads="1"/>
          </p:cNvSpPr>
          <p:nvPr/>
        </p:nvSpPr>
        <p:spPr bwMode="auto">
          <a:xfrm>
            <a:off x="694268" y="3457252"/>
            <a:ext cx="5943600"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smtClean="0">
                <a:solidFill>
                  <a:srgbClr val="333333"/>
                </a:solidFill>
                <a:latin typeface="Consolas" panose="020B0609020204030204" pitchFamily="49" charset="0"/>
                <a:cs typeface="Consolas" panose="020B0609020204030204" pitchFamily="49" charset="0"/>
              </a:rPr>
              <a:t>a.pipe</a:t>
            </a:r>
            <a:r>
              <a:rPr lang="en-US" altLang="en-US" sz="900" dirty="0" smtClean="0">
                <a:solidFill>
                  <a:srgbClr val="333333"/>
                </a:solidFill>
                <a:latin typeface="Consolas" panose="020B0609020204030204" pitchFamily="49" charset="0"/>
                <a:cs typeface="Consolas" panose="020B0609020204030204" pitchFamily="49" charset="0"/>
              </a:rPr>
              <a:t>(b</a:t>
            </a:r>
            <a:r>
              <a:rPr lang="en-US" altLang="en-US" sz="900" dirty="0">
                <a:solidFill>
                  <a:srgbClr val="333333"/>
                </a:solidFill>
                <a:latin typeface="Consolas" panose="020B0609020204030204" pitchFamily="49" charset="0"/>
                <a:cs typeface="Consolas" panose="020B0609020204030204" pitchFamily="49" charset="0"/>
              </a:rPr>
              <a:t>);</a:t>
            </a: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smtClean="0">
                <a:solidFill>
                  <a:srgbClr val="333333"/>
                </a:solidFill>
                <a:latin typeface="Consolas" panose="020B0609020204030204" pitchFamily="49" charset="0"/>
                <a:cs typeface="Consolas" panose="020B0609020204030204" pitchFamily="49" charset="0"/>
              </a:rPr>
              <a:t>b.pipe</a:t>
            </a:r>
            <a:r>
              <a:rPr lang="en-US" altLang="en-US" sz="900" dirty="0" smtClean="0">
                <a:solidFill>
                  <a:srgbClr val="333333"/>
                </a:solidFill>
                <a:latin typeface="Consolas" panose="020B0609020204030204" pitchFamily="49" charset="0"/>
                <a:cs typeface="Consolas" panose="020B0609020204030204" pitchFamily="49" charset="0"/>
              </a:rPr>
              <a:t>(c</a:t>
            </a:r>
            <a:r>
              <a:rPr lang="en-US" altLang="en-US" sz="900" dirty="0">
                <a:solidFill>
                  <a:srgbClr val="333333"/>
                </a:solidFill>
                <a:latin typeface="Consolas" panose="020B0609020204030204" pitchFamily="49" charset="0"/>
                <a:cs typeface="Consolas" panose="020B0609020204030204" pitchFamily="49" charset="0"/>
              </a:rPr>
              <a:t>);</a:t>
            </a: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t>
            </a:r>
            <a:r>
              <a:rPr lang="en-US" altLang="en-US" sz="900" dirty="0" err="1" smtClean="0">
                <a:solidFill>
                  <a:srgbClr val="333333"/>
                </a:solidFill>
                <a:latin typeface="Consolas" panose="020B0609020204030204" pitchFamily="49" charset="0"/>
                <a:cs typeface="Consolas" panose="020B0609020204030204" pitchFamily="49" charset="0"/>
              </a:rPr>
              <a:t>c.pipe</a:t>
            </a:r>
            <a:r>
              <a:rPr lang="en-US" altLang="en-US" sz="900" dirty="0" smtClean="0">
                <a:solidFill>
                  <a:srgbClr val="333333"/>
                </a:solidFill>
                <a:latin typeface="Consolas" panose="020B0609020204030204" pitchFamily="49" charset="0"/>
                <a:cs typeface="Consolas" panose="020B0609020204030204" pitchFamily="49" charset="0"/>
              </a:rPr>
              <a:t>(d);</a:t>
            </a:r>
          </a:p>
          <a:p>
            <a:pPr lvl="0" eaLnBrk="0" hangingPunct="0"/>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6"/>
          <p:cNvSpPr>
            <a:spLocks noChangeArrowheads="1"/>
          </p:cNvSpPr>
          <p:nvPr/>
        </p:nvSpPr>
        <p:spPr bwMode="auto">
          <a:xfrm>
            <a:off x="694268" y="4492131"/>
            <a:ext cx="5943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pPr lvl="0" eaLnBrk="0" hangingPunct="0"/>
            <a:r>
              <a:rPr lang="en-US" altLang="en-US" sz="900" dirty="0" smtClean="0">
                <a:solidFill>
                  <a:srgbClr val="333333"/>
                </a:solidFill>
                <a:latin typeface="Consolas" panose="020B0609020204030204" pitchFamily="49" charset="0"/>
                <a:cs typeface="Consolas" panose="020B0609020204030204" pitchFamily="49" charset="0"/>
              </a:rPr>
              <a:t> a </a:t>
            </a:r>
            <a:r>
              <a:rPr lang="en-US" altLang="en-US" sz="900" dirty="0">
                <a:solidFill>
                  <a:srgbClr val="333333"/>
                </a:solidFill>
                <a:latin typeface="Consolas" panose="020B0609020204030204" pitchFamily="49" charset="0"/>
                <a:cs typeface="Consolas" panose="020B0609020204030204" pitchFamily="49" charset="0"/>
              </a:rPr>
              <a:t>| b | c | </a:t>
            </a:r>
            <a:r>
              <a:rPr lang="en-US" altLang="en-US" sz="900" dirty="0" smtClean="0">
                <a:solidFill>
                  <a:srgbClr val="333333"/>
                </a:solidFill>
                <a:latin typeface="Consolas" panose="020B0609020204030204" pitchFamily="49" charset="0"/>
                <a:cs typeface="Consolas" panose="020B0609020204030204" pitchFamily="49" charset="0"/>
              </a:rPr>
              <a:t>d</a:t>
            </a:r>
          </a:p>
          <a:p>
            <a:pPr lvl="0" eaLnBrk="0" hangingPunct="0"/>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47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 </a:t>
            </a:r>
            <a:endParaRPr lang="en-US" dirty="0"/>
          </a:p>
        </p:txBody>
      </p:sp>
      <p:sp>
        <p:nvSpPr>
          <p:cNvPr id="499718" name="Rectangle 6"/>
          <p:cNvSpPr>
            <a:spLocks noGrp="1" noChangeArrowheads="1"/>
          </p:cNvSpPr>
          <p:nvPr>
            <p:ph type="title"/>
          </p:nvPr>
        </p:nvSpPr>
        <p:spPr>
          <a:xfrm>
            <a:off x="457200" y="330200"/>
            <a:ext cx="7772400" cy="457200"/>
          </a:xfrm>
        </p:spPr>
        <p:txBody>
          <a:bodyPr/>
          <a:lstStyle/>
          <a:p>
            <a:r>
              <a:rPr lang="en-US" dirty="0" smtClean="0"/>
              <a:t>Readable streams</a:t>
            </a:r>
            <a:endParaRPr lang="en-US" dirty="0"/>
          </a:p>
        </p:txBody>
      </p:sp>
      <p:sp>
        <p:nvSpPr>
          <p:cNvPr id="3" name="Slide Number Placeholder 2"/>
          <p:cNvSpPr>
            <a:spLocks noGrp="1"/>
          </p:cNvSpPr>
          <p:nvPr>
            <p:ph type="sldNum" sz="quarter" idx="4"/>
          </p:nvPr>
        </p:nvSpPr>
        <p:spPr/>
        <p:txBody>
          <a:bodyPr/>
          <a:lstStyle/>
          <a:p>
            <a:fld id="{A86557AE-D911-0F4C-AC53-EAE0FE81A38E}" type="slidenum">
              <a:rPr lang="en-US" smtClean="0"/>
              <a:pPr/>
              <a:t>7</a:t>
            </a:fld>
            <a:endParaRPr lang="en-US" dirty="0"/>
          </a:p>
        </p:txBody>
      </p:sp>
      <p:sp>
        <p:nvSpPr>
          <p:cNvPr id="4" name="Content Placeholder 3"/>
          <p:cNvSpPr>
            <a:spLocks noGrp="1"/>
          </p:cNvSpPr>
          <p:nvPr>
            <p:ph idx="1"/>
          </p:nvPr>
        </p:nvSpPr>
        <p:spPr/>
        <p:txBody>
          <a:bodyPr/>
          <a:lstStyle/>
          <a:p>
            <a:pPr marL="0" indent="0">
              <a:buNone/>
            </a:pPr>
            <a:r>
              <a:rPr lang="en-US" dirty="0"/>
              <a:t> </a:t>
            </a:r>
          </a:p>
        </p:txBody>
      </p:sp>
      <p:sp>
        <p:nvSpPr>
          <p:cNvPr id="13" name="Rectangle 6"/>
          <p:cNvSpPr>
            <a:spLocks noChangeArrowheads="1"/>
          </p:cNvSpPr>
          <p:nvPr/>
        </p:nvSpPr>
        <p:spPr bwMode="auto">
          <a:xfrm>
            <a:off x="694268" y="2331229"/>
            <a:ext cx="5943600"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 </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readableStream.pipe</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r>
              <a:rPr kumimoji="0" lang="en-US" altLang="en-US" sz="900" b="0" i="0" u="none" strike="noStrike" cap="none" normalizeH="0" baseline="0" dirty="0" err="1" smtClean="0">
                <a:ln>
                  <a:noFill/>
                </a:ln>
                <a:solidFill>
                  <a:srgbClr val="333333"/>
                </a:solidFill>
                <a:effectLst/>
                <a:latin typeface="Consolas" panose="020B0609020204030204" pitchFamily="49" charset="0"/>
                <a:cs typeface="Consolas" panose="020B0609020204030204" pitchFamily="49" charset="0"/>
              </a:rPr>
              <a:t>dst</a:t>
            </a:r>
            <a:r>
              <a:rPr kumimoji="0" lang="en-US" altLang="en-US" sz="900" b="0" i="0" u="none" strike="noStrike" cap="none" normalizeH="0" baseline="0" dirty="0" smtClean="0">
                <a:ln>
                  <a:noFill/>
                </a:ln>
                <a:solidFill>
                  <a:srgbClr val="333333"/>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Content Placeholder 6"/>
          <p:cNvSpPr txBox="1">
            <a:spLocks/>
          </p:cNvSpPr>
          <p:nvPr/>
        </p:nvSpPr>
        <p:spPr bwMode="auto">
          <a:xfrm>
            <a:off x="457200" y="1470322"/>
            <a:ext cx="7772400" cy="3611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400" dirty="0" smtClean="0"/>
              <a:t>Use </a:t>
            </a:r>
            <a:r>
              <a:rPr lang="en-US" sz="1400" dirty="0"/>
              <a:t>a </a:t>
            </a:r>
            <a:r>
              <a:rPr lang="en-US" sz="1400" b="1" dirty="0"/>
              <a:t>Readable</a:t>
            </a:r>
            <a:r>
              <a:rPr lang="en-US" sz="1400" dirty="0"/>
              <a:t> stream when supplying data as a stream.</a:t>
            </a:r>
          </a:p>
          <a:p>
            <a:r>
              <a:rPr lang="en-US" sz="1400" dirty="0"/>
              <a:t>Readable streams produce data that can be fed into a writable, transform, or duplex stream by calling .pipe</a:t>
            </a:r>
            <a:r>
              <a:rPr lang="en-US" sz="1400" dirty="0" smtClean="0"/>
              <a:t>():</a:t>
            </a:r>
          </a:p>
          <a:p>
            <a:endParaRPr lang="en-US" sz="1400" dirty="0"/>
          </a:p>
          <a:p>
            <a:endParaRPr lang="en-US" sz="1400" dirty="0" smtClean="0"/>
          </a:p>
          <a:p>
            <a:endParaRPr lang="en-US" sz="1400" dirty="0" smtClean="0"/>
          </a:p>
          <a:p>
            <a:pPr marL="0" indent="0">
              <a:buNone/>
            </a:pPr>
            <a:r>
              <a:rPr lang="en-US" sz="1400" b="1" dirty="0" smtClean="0"/>
              <a:t>Modes:</a:t>
            </a:r>
            <a:endParaRPr lang="en-US" sz="1400" dirty="0"/>
          </a:p>
          <a:p>
            <a:r>
              <a:rPr lang="en-US" sz="1400" b="1" dirty="0"/>
              <a:t>Flowing mode</a:t>
            </a:r>
            <a:r>
              <a:rPr lang="en-US" sz="1400" dirty="0"/>
              <a:t>:</a:t>
            </a:r>
            <a:r>
              <a:rPr lang="en-US" sz="1400" b="1" dirty="0"/>
              <a:t> </a:t>
            </a:r>
            <a:r>
              <a:rPr lang="en-US" sz="1400" dirty="0"/>
              <a:t>Information flows automatically and as fast as possible.</a:t>
            </a:r>
          </a:p>
          <a:p>
            <a:r>
              <a:rPr lang="en-US" sz="1400" b="1" dirty="0"/>
              <a:t>Paused </a:t>
            </a:r>
            <a:r>
              <a:rPr lang="en-US" sz="1400" b="1" dirty="0" smtClean="0"/>
              <a:t>Mode </a:t>
            </a:r>
            <a:r>
              <a:rPr lang="en-US" sz="1400" dirty="0" smtClean="0"/>
              <a:t>(Default): </a:t>
            </a:r>
            <a:r>
              <a:rPr lang="en-US" sz="1400" dirty="0"/>
              <a:t>Information has to be fetched via read() manually.</a:t>
            </a:r>
            <a:endParaRPr lang="en-US" sz="1400" kern="0" dirty="0"/>
          </a:p>
          <a:p>
            <a:endParaRPr lang="en-US" sz="1400" dirty="0"/>
          </a:p>
          <a:p>
            <a:endParaRPr lang="en-US" sz="1400" kern="0" dirty="0"/>
          </a:p>
          <a:p>
            <a:endParaRPr lang="en-US" sz="1400" kern="0" dirty="0" smtClean="0"/>
          </a:p>
          <a:p>
            <a:endParaRPr lang="en-US" sz="1400" kern="0" dirty="0"/>
          </a:p>
          <a:p>
            <a:endParaRPr lang="en-US" sz="1400" kern="0" dirty="0"/>
          </a:p>
          <a:p>
            <a:endParaRPr lang="en-US" sz="1400" kern="0" dirty="0"/>
          </a:p>
        </p:txBody>
      </p:sp>
    </p:spTree>
    <p:extLst>
      <p:ext uri="{BB962C8B-B14F-4D97-AF65-F5344CB8AC3E}">
        <p14:creationId xmlns:p14="http://schemas.microsoft.com/office/powerpoint/2010/main" val="12778867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8</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13" name="Rectangle 6"/>
          <p:cNvSpPr>
            <a:spLocks noChangeArrowheads="1"/>
          </p:cNvSpPr>
          <p:nvPr/>
        </p:nvSpPr>
        <p:spPr bwMode="auto">
          <a:xfrm>
            <a:off x="943942" y="652145"/>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altLang="en-US" sz="900" dirty="0" smtClean="0">
                <a:solidFill>
                  <a:srgbClr val="333333"/>
                </a:solidFill>
                <a:latin typeface="Consolas" charset="0"/>
                <a:ea typeface="Consolas" charset="0"/>
                <a:cs typeface="Consolas" charset="0"/>
              </a:rPr>
              <a:t> -&gt; </a:t>
            </a:r>
            <a:r>
              <a:rPr lang="en-US" sz="900" dirty="0" err="1" smtClean="0">
                <a:latin typeface="Consolas" charset="0"/>
                <a:ea typeface="Consolas" charset="0"/>
                <a:cs typeface="Consolas" charset="0"/>
              </a:rPr>
              <a:t>readable.pipe</a:t>
            </a:r>
            <a:r>
              <a:rPr lang="en-US" sz="900" dirty="0" smtClean="0">
                <a:latin typeface="Consolas" charset="0"/>
                <a:ea typeface="Consolas" charset="0"/>
                <a:cs typeface="Consolas" charset="0"/>
              </a:rPr>
              <a:t>(target) </a:t>
            </a:r>
            <a:r>
              <a:rPr lang="en-US" sz="900" dirty="0" smtClean="0">
                <a:solidFill>
                  <a:schemeClr val="bg2"/>
                </a:solidFill>
                <a:latin typeface="Consolas" charset="0"/>
                <a:ea typeface="Consolas" charset="0"/>
                <a:cs typeface="Consolas" charset="0"/>
              </a:rPr>
              <a:t>// Flowing mode</a:t>
            </a:r>
            <a:endParaRPr lang="en-US" sz="900" dirty="0">
              <a:solidFill>
                <a:schemeClr val="bg2"/>
              </a:solidFill>
              <a:latin typeface="Consolas" charset="0"/>
              <a:ea typeface="Consolas" charset="0"/>
              <a:cs typeface="Consolas" charset="0"/>
            </a:endParaRPr>
          </a:p>
          <a:p>
            <a:pPr lvl="0" eaLnBrk="0" hangingPunct="0"/>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p:txBody>
      </p:sp>
      <p:sp>
        <p:nvSpPr>
          <p:cNvPr id="14" name="Rectangle 6"/>
          <p:cNvSpPr>
            <a:spLocks noChangeArrowheads="1"/>
          </p:cNvSpPr>
          <p:nvPr/>
        </p:nvSpPr>
        <p:spPr bwMode="auto">
          <a:xfrm>
            <a:off x="943942" y="1141968"/>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sz="900" dirty="0" smtClean="0">
                <a:latin typeface="Consolas" charset="0"/>
                <a:ea typeface="Consolas" charset="0"/>
                <a:cs typeface="Consolas" charset="0"/>
              </a:rPr>
              <a:t> -&gt; </a:t>
            </a:r>
            <a:r>
              <a:rPr lang="en-US" sz="900" dirty="0" err="1" smtClean="0">
                <a:latin typeface="Consolas" charset="0"/>
                <a:ea typeface="Consolas" charset="0"/>
                <a:cs typeface="Consolas" charset="0"/>
              </a:rPr>
              <a:t>readable.on</a:t>
            </a:r>
            <a:r>
              <a:rPr lang="en-US" sz="900" dirty="0">
                <a:latin typeface="Consolas" charset="0"/>
                <a:ea typeface="Consolas" charset="0"/>
                <a:cs typeface="Consolas" charset="0"/>
              </a:rPr>
              <a:t>("data", ... </a:t>
            </a:r>
            <a:r>
              <a:rPr lang="en-US" sz="900" dirty="0" smtClean="0">
                <a:latin typeface="Consolas" charset="0"/>
                <a:ea typeface="Consolas" charset="0"/>
                <a:cs typeface="Consolas" charset="0"/>
              </a:rPr>
              <a:t>) </a:t>
            </a:r>
            <a:r>
              <a:rPr lang="en-US" sz="900" dirty="0">
                <a:solidFill>
                  <a:schemeClr val="bg2"/>
                </a:solidFill>
                <a:latin typeface="Consolas" charset="0"/>
                <a:ea typeface="Consolas" charset="0"/>
                <a:cs typeface="Consolas" charset="0"/>
              </a:rPr>
              <a:t>// Flowing mode</a:t>
            </a:r>
            <a:endParaRPr lang="en-US" sz="900" dirty="0">
              <a:latin typeface="Consolas" charset="0"/>
              <a:ea typeface="Consolas" charset="0"/>
              <a:cs typeface="Consolas" charset="0"/>
            </a:endParaRPr>
          </a:p>
          <a:p>
            <a:endParaRPr lang="en-US" sz="900" dirty="0" smtClean="0">
              <a:latin typeface="Consolas" charset="0"/>
              <a:ea typeface="Consolas" charset="0"/>
              <a:cs typeface="Consolas" charset="0"/>
            </a:endParaRPr>
          </a:p>
        </p:txBody>
      </p:sp>
      <p:sp>
        <p:nvSpPr>
          <p:cNvPr id="15" name="Rectangle 6"/>
          <p:cNvSpPr>
            <a:spLocks noChangeArrowheads="1"/>
          </p:cNvSpPr>
          <p:nvPr/>
        </p:nvSpPr>
        <p:spPr bwMode="auto">
          <a:xfrm>
            <a:off x="943942" y="1647405"/>
            <a:ext cx="7361520" cy="415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333333"/>
              </a:solidFill>
              <a:effectLst/>
              <a:latin typeface="Consolas" charset="0"/>
              <a:ea typeface="Consolas" charset="0"/>
              <a:cs typeface="Consolas" charset="0"/>
            </a:endParaRPr>
          </a:p>
          <a:p>
            <a:r>
              <a:rPr lang="en-US" sz="900" dirty="0" smtClean="0">
                <a:latin typeface="Consolas" charset="0"/>
                <a:ea typeface="Consolas" charset="0"/>
                <a:cs typeface="Consolas" charset="0"/>
              </a:rPr>
              <a:t> -&gt; </a:t>
            </a:r>
            <a:r>
              <a:rPr lang="en-US" sz="900" dirty="0" err="1" smtClean="0">
                <a:latin typeface="Consolas" charset="0"/>
                <a:ea typeface="Consolas" charset="0"/>
                <a:cs typeface="Consolas" charset="0"/>
              </a:rPr>
              <a:t>readable.read</a:t>
            </a:r>
            <a:r>
              <a:rPr lang="en-US" sz="900" dirty="0" smtClean="0">
                <a:latin typeface="Consolas" charset="0"/>
                <a:ea typeface="Consolas" charset="0"/>
                <a:cs typeface="Consolas" charset="0"/>
              </a:rPr>
              <a:t>(size) </a:t>
            </a:r>
            <a:r>
              <a:rPr lang="en-US" sz="900" dirty="0">
                <a:solidFill>
                  <a:schemeClr val="bg2"/>
                </a:solidFill>
                <a:latin typeface="Consolas" charset="0"/>
                <a:ea typeface="Consolas" charset="0"/>
                <a:cs typeface="Consolas" charset="0"/>
              </a:rPr>
              <a:t>// </a:t>
            </a:r>
            <a:r>
              <a:rPr lang="en-US" sz="900" dirty="0" smtClean="0">
                <a:solidFill>
                  <a:schemeClr val="bg2"/>
                </a:solidFill>
                <a:latin typeface="Consolas" charset="0"/>
                <a:ea typeface="Consolas" charset="0"/>
                <a:cs typeface="Consolas" charset="0"/>
              </a:rPr>
              <a:t>Paused </a:t>
            </a:r>
            <a:r>
              <a:rPr lang="en-US" sz="900" dirty="0">
                <a:solidFill>
                  <a:schemeClr val="bg2"/>
                </a:solidFill>
                <a:latin typeface="Consolas" charset="0"/>
                <a:ea typeface="Consolas" charset="0"/>
                <a:cs typeface="Consolas" charset="0"/>
              </a:rPr>
              <a:t>mode</a:t>
            </a:r>
            <a:endParaRPr lang="en-US" sz="900" dirty="0">
              <a:latin typeface="Consolas" charset="0"/>
              <a:ea typeface="Consolas" charset="0"/>
              <a:cs typeface="Consolas" charset="0"/>
            </a:endParaRPr>
          </a:p>
          <a:p>
            <a:endParaRPr lang="en-US" sz="900" dirty="0" smtClean="0">
              <a:latin typeface="Consolas" charset="0"/>
              <a:ea typeface="Consolas" charset="0"/>
              <a:cs typeface="Consolas" charset="0"/>
            </a:endParaRPr>
          </a:p>
        </p:txBody>
      </p:sp>
      <p:sp>
        <p:nvSpPr>
          <p:cNvPr id="16" name="Content Placeholder 6"/>
          <p:cNvSpPr txBox="1">
            <a:spLocks/>
          </p:cNvSpPr>
          <p:nvPr/>
        </p:nvSpPr>
        <p:spPr bwMode="auto">
          <a:xfrm>
            <a:off x="706874" y="346103"/>
            <a:ext cx="7772400" cy="3129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600"/>
              </a:spcBef>
              <a:spcAft>
                <a:spcPct val="0"/>
              </a:spcAft>
              <a:buClr>
                <a:schemeClr val="accent1"/>
              </a:buClr>
              <a:buChar char="•"/>
              <a:defRPr sz="2400">
                <a:solidFill>
                  <a:schemeClr val="tx2"/>
                </a:solidFill>
                <a:latin typeface="Arial" pitchFamily="34" charset="0"/>
                <a:ea typeface="ＭＳ Ｐゴシック" pitchFamily="-105" charset="-128"/>
                <a:cs typeface="Arial" pitchFamily="34" charset="0"/>
              </a:defRPr>
            </a:lvl1pPr>
            <a:lvl2pPr marL="742950" indent="-285750" algn="l" rtl="0" eaLnBrk="1" fontAlgn="base" hangingPunct="1">
              <a:lnSpc>
                <a:spcPct val="90000"/>
              </a:lnSpc>
              <a:spcBef>
                <a:spcPts val="600"/>
              </a:spcBef>
              <a:spcAft>
                <a:spcPct val="0"/>
              </a:spcAft>
              <a:buClr>
                <a:schemeClr val="accent1"/>
              </a:buClr>
              <a:buChar char="–"/>
              <a:defRPr sz="2000">
                <a:solidFill>
                  <a:schemeClr val="tx2"/>
                </a:solidFill>
                <a:latin typeface="Arial" pitchFamily="34" charset="0"/>
                <a:ea typeface="ＭＳ Ｐゴシック" pitchFamily="-105" charset="-128"/>
                <a:cs typeface="Arial" pitchFamily="34" charset="0"/>
              </a:defRPr>
            </a:lvl2pPr>
            <a:lvl3pPr marL="1143000" indent="-228600" algn="l" rtl="0" eaLnBrk="1" fontAlgn="base" hangingPunct="1">
              <a:lnSpc>
                <a:spcPct val="90000"/>
              </a:lnSpc>
              <a:spcBef>
                <a:spcPts val="600"/>
              </a:spcBef>
              <a:spcAft>
                <a:spcPct val="0"/>
              </a:spcAft>
              <a:buClr>
                <a:schemeClr val="accent1"/>
              </a:buClr>
              <a:buChar char="•"/>
              <a:defRPr sz="1800">
                <a:solidFill>
                  <a:schemeClr val="tx2"/>
                </a:solidFill>
                <a:latin typeface="Arial" pitchFamily="34" charset="0"/>
                <a:ea typeface="ＭＳ Ｐゴシック" pitchFamily="-105" charset="-128"/>
                <a:cs typeface="Arial" pitchFamily="34" charset="0"/>
              </a:defRPr>
            </a:lvl3pPr>
            <a:lvl4pPr marL="16002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4pPr>
            <a:lvl5pPr marL="2057400" indent="-228600" algn="l" rtl="0" eaLnBrk="1" fontAlgn="base" hangingPunct="1">
              <a:lnSpc>
                <a:spcPct val="90000"/>
              </a:lnSpc>
              <a:spcBef>
                <a:spcPts val="600"/>
              </a:spcBef>
              <a:spcAft>
                <a:spcPct val="0"/>
              </a:spcAft>
              <a:buClr>
                <a:schemeClr val="accent1"/>
              </a:buClr>
              <a:buChar char="»"/>
              <a:defRPr sz="1600">
                <a:solidFill>
                  <a:schemeClr val="tx2"/>
                </a:solidFill>
                <a:latin typeface="Arial" pitchFamily="34" charset="0"/>
                <a:ea typeface="ＭＳ Ｐゴシック" pitchFamily="-105" charset="-128"/>
                <a:cs typeface="Arial"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1400" b="1" dirty="0" smtClean="0"/>
              <a:t>How to use:</a:t>
            </a:r>
            <a:endParaRPr lang="en-US" sz="1400" kern="0" dirty="0" smtClean="0"/>
          </a:p>
          <a:p>
            <a:endParaRPr lang="en-US" sz="1400" kern="0" dirty="0"/>
          </a:p>
          <a:p>
            <a:endParaRPr lang="en-US" sz="1400" kern="0" dirty="0"/>
          </a:p>
          <a:p>
            <a:endParaRPr lang="en-US" sz="1400" kern="0" dirty="0"/>
          </a:p>
        </p:txBody>
      </p:sp>
      <p:sp>
        <p:nvSpPr>
          <p:cNvPr id="18" name="Rectangle 6"/>
          <p:cNvSpPr>
            <a:spLocks noChangeArrowheads="1"/>
          </p:cNvSpPr>
          <p:nvPr/>
        </p:nvSpPr>
        <p:spPr bwMode="auto">
          <a:xfrm>
            <a:off x="2547605" y="2152842"/>
            <a:ext cx="4154193" cy="226215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700" dirty="0">
              <a:solidFill>
                <a:srgbClr val="333333"/>
              </a:solidFill>
              <a:latin typeface="Consolas" charset="0"/>
              <a:ea typeface="Consolas" charset="0"/>
              <a:cs typeface="Consolas" charset="0"/>
            </a:endParaRPr>
          </a:p>
          <a:p>
            <a:pPr lvl="0" eaLnBrk="0" hangingPunct="0"/>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let</a:t>
            </a:r>
            <a:r>
              <a:rPr lang="en-US" sz="700" dirty="0">
                <a:solidFill>
                  <a:srgbClr val="333333"/>
                </a:solidFill>
                <a:latin typeface="Consolas" charset="0"/>
                <a:ea typeface="Consolas" charset="0"/>
                <a:cs typeface="Consolas" charset="0"/>
              </a:rPr>
              <a:t> stream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0086B3"/>
                </a:solidFill>
                <a:latin typeface="Consolas" charset="0"/>
                <a:ea typeface="Consolas" charset="0"/>
                <a:cs typeface="Consolas" charset="0"/>
              </a:rPr>
              <a:t>require</a:t>
            </a:r>
            <a:r>
              <a:rPr lang="en-US" sz="700" dirty="0">
                <a:solidFill>
                  <a:srgbClr val="333333"/>
                </a:solidFill>
                <a:latin typeface="Consolas" charset="0"/>
                <a:ea typeface="Consolas" charset="0"/>
                <a:cs typeface="Consolas" charset="0"/>
              </a:rPr>
              <a:t>(</a:t>
            </a:r>
            <a:r>
              <a:rPr lang="en-US" sz="700" dirty="0">
                <a:solidFill>
                  <a:srgbClr val="183691"/>
                </a:solidFill>
                <a:latin typeface="Consolas" charset="0"/>
                <a:ea typeface="Consolas" charset="0"/>
                <a:cs typeface="Consolas" charset="0"/>
              </a:rPr>
              <a:t>'stream</a:t>
            </a:r>
            <a:r>
              <a:rPr lang="en-US" sz="700" dirty="0" smtClean="0">
                <a:solidFill>
                  <a:srgbClr val="183691"/>
                </a:solidFill>
                <a:latin typeface="Consolas" charset="0"/>
                <a:ea typeface="Consolas" charset="0"/>
                <a:cs typeface="Consolas" charset="0"/>
              </a:rPr>
              <a:t>'</a:t>
            </a:r>
            <a:r>
              <a:rPr lang="en-US" sz="700" dirty="0" smtClean="0">
                <a:solidFill>
                  <a:srgbClr val="333333"/>
                </a:solidFill>
                <a:latin typeface="Consolas" charset="0"/>
                <a:ea typeface="Consolas" charset="0"/>
                <a:cs typeface="Consolas" charset="0"/>
              </a:rPr>
              <a:t>);</a:t>
            </a:r>
          </a:p>
          <a:p>
            <a:pPr lvl="0" eaLnBrk="0" hangingPunct="0"/>
            <a:endParaRPr kumimoji="0" lang="en-US" altLang="en-US" sz="700" b="0" i="0" u="none" strike="noStrike" cap="none" normalizeH="0" baseline="0" dirty="0">
              <a:ln>
                <a:noFill/>
              </a:ln>
              <a:solidFill>
                <a:srgbClr val="333333"/>
              </a:solidFill>
              <a:effectLst/>
              <a:latin typeface="Consolas" charset="0"/>
              <a:ea typeface="Consolas" charset="0"/>
              <a:cs typeface="Consolas" charset="0"/>
            </a:endParaRPr>
          </a:p>
          <a:p>
            <a:pPr eaLnBrk="0" hangingPunct="0"/>
            <a:r>
              <a:rPr lang="en-US" sz="700" dirty="0">
                <a:solidFill>
                  <a:srgbClr val="A71D5D"/>
                </a:solidFill>
                <a:latin typeface="Consolas" charset="0"/>
                <a:ea typeface="Consolas" charset="0"/>
                <a:cs typeface="Consolas" charset="0"/>
              </a:rPr>
              <a:t> </a:t>
            </a:r>
            <a:r>
              <a:rPr lang="en-US" sz="700" dirty="0" smtClean="0">
                <a:solidFill>
                  <a:srgbClr val="A71D5D"/>
                </a:solidFill>
                <a:latin typeface="Consolas" charset="0"/>
                <a:ea typeface="Consolas" charset="0"/>
                <a:cs typeface="Consolas" charset="0"/>
              </a:rPr>
              <a:t>class</a:t>
            </a:r>
            <a:r>
              <a:rPr lang="en-US" sz="700" dirty="0" smtClean="0">
                <a:solidFill>
                  <a:srgbClr val="333333"/>
                </a:solidFill>
                <a:latin typeface="Consolas" charset="0"/>
                <a:ea typeface="Consolas" charset="0"/>
                <a:cs typeface="Consolas" charset="0"/>
              </a:rPr>
              <a:t> </a:t>
            </a:r>
            <a:r>
              <a:rPr lang="en-US" sz="700" dirty="0" err="1">
                <a:solidFill>
                  <a:srgbClr val="795DA3"/>
                </a:solidFill>
                <a:latin typeface="Consolas" charset="0"/>
                <a:ea typeface="Consolas" charset="0"/>
                <a:cs typeface="Consolas" charset="0"/>
              </a:rPr>
              <a:t>MemoryStream</a:t>
            </a:r>
            <a:r>
              <a:rPr lang="en-US" sz="700" dirty="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extends</a:t>
            </a:r>
            <a:r>
              <a:rPr lang="en-US" sz="700" dirty="0">
                <a:solidFill>
                  <a:srgbClr val="333333"/>
                </a:solidFill>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stream</a:t>
            </a:r>
            <a:r>
              <a:rPr lang="en-US" sz="700" dirty="0" err="1" smtClean="0">
                <a:solidFill>
                  <a:srgbClr val="333333"/>
                </a:solidFill>
                <a:latin typeface="Consolas" charset="0"/>
                <a:ea typeface="Consolas" charset="0"/>
                <a:cs typeface="Consolas" charset="0"/>
              </a:rPr>
              <a:t>.Readable</a:t>
            </a:r>
            <a:r>
              <a:rPr lang="en-US" sz="700" dirty="0" smtClean="0">
                <a:solidFill>
                  <a:srgbClr val="333333"/>
                </a:solidFill>
                <a:latin typeface="Consolas" charset="0"/>
                <a:ea typeface="Consolas" charset="0"/>
                <a:cs typeface="Consolas" charset="0"/>
              </a:rPr>
              <a:t> {</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795DA3"/>
                </a:solidFill>
                <a:latin typeface="Consolas" charset="0"/>
                <a:ea typeface="Consolas" charset="0"/>
                <a:cs typeface="Consolas" charset="0"/>
              </a:rPr>
              <a:t>constructor</a:t>
            </a:r>
            <a:r>
              <a:rPr lang="en-US" sz="700" dirty="0" smtClean="0">
                <a:solidFill>
                  <a:srgbClr val="333333"/>
                </a:solidFill>
                <a:latin typeface="Consolas" charset="0"/>
                <a:ea typeface="Consolas" charset="0"/>
                <a:cs typeface="Consolas" charset="0"/>
              </a:rPr>
              <a:t>(options</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options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options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err="1" smtClean="0">
                <a:solidFill>
                  <a:srgbClr val="333333"/>
                </a:solidFill>
                <a:latin typeface="Consolas" charset="0"/>
                <a:ea typeface="Consolas" charset="0"/>
                <a:cs typeface="Consolas" charset="0"/>
              </a:rPr>
              <a:t>options.objectMode</a:t>
            </a:r>
            <a:r>
              <a:rPr lang="en-US" sz="700" dirty="0" smtClean="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0086B3"/>
                </a:solidFill>
                <a:latin typeface="Consolas" charset="0"/>
                <a:ea typeface="Consolas" charset="0"/>
                <a:cs typeface="Consolas" charset="0"/>
              </a:rPr>
              <a:t>true</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ED6A43"/>
                </a:solidFill>
                <a:latin typeface="Consolas" charset="0"/>
                <a:ea typeface="Consolas" charset="0"/>
                <a:cs typeface="Consolas" charset="0"/>
              </a:rPr>
              <a:t>super</a:t>
            </a:r>
            <a:r>
              <a:rPr lang="en-US" sz="700" dirty="0" smtClean="0">
                <a:solidFill>
                  <a:srgbClr val="333333"/>
                </a:solidFill>
                <a:latin typeface="Consolas" charset="0"/>
                <a:ea typeface="Consolas" charset="0"/>
                <a:cs typeface="Consolas" charset="0"/>
              </a:rPr>
              <a:t>(options);</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endParaRPr lang="en-US" altLang="en-US" sz="700" dirty="0">
              <a:solidFill>
                <a:srgbClr val="333333"/>
              </a:solidFill>
              <a:latin typeface="Consolas" charset="0"/>
              <a:ea typeface="Consolas" charset="0"/>
              <a:cs typeface="Consolas" charset="0"/>
            </a:endParaRPr>
          </a:p>
          <a:p>
            <a:pPr eaLnBrk="0" hangingPunct="0"/>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795DA3"/>
                </a:solidFill>
                <a:latin typeface="Consolas" charset="0"/>
                <a:ea typeface="Consolas" charset="0"/>
                <a:cs typeface="Consolas" charset="0"/>
              </a:rPr>
              <a:t>_</a:t>
            </a:r>
            <a:r>
              <a:rPr lang="en-US" sz="700" dirty="0">
                <a:solidFill>
                  <a:srgbClr val="795DA3"/>
                </a:solidFill>
                <a:latin typeface="Consolas" charset="0"/>
                <a:ea typeface="Consolas" charset="0"/>
                <a:cs typeface="Consolas" charset="0"/>
              </a:rPr>
              <a:t>read</a:t>
            </a:r>
            <a:r>
              <a:rPr lang="en-US" sz="700" dirty="0">
                <a:solidFill>
                  <a:srgbClr val="333333"/>
                </a:solidFill>
                <a:latin typeface="Consolas" charset="0"/>
                <a:ea typeface="Consolas" charset="0"/>
                <a:cs typeface="Consolas" charset="0"/>
              </a:rPr>
              <a:t>(size)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err="1" smtClean="0">
                <a:solidFill>
                  <a:srgbClr val="ED6A43"/>
                </a:solidFill>
                <a:latin typeface="Consolas" charset="0"/>
                <a:ea typeface="Consolas" charset="0"/>
                <a:cs typeface="Consolas" charset="0"/>
              </a:rPr>
              <a:t>this</a:t>
            </a:r>
            <a:r>
              <a:rPr lang="en-US" sz="700" dirty="0" err="1" smtClean="0">
                <a:solidFill>
                  <a:srgbClr val="333333"/>
                </a:solidFill>
                <a:latin typeface="Consolas" charset="0"/>
                <a:ea typeface="Consolas" charset="0"/>
                <a:cs typeface="Consolas" charset="0"/>
              </a:rPr>
              <a:t>.</a:t>
            </a:r>
            <a:r>
              <a:rPr lang="en-US" sz="700" dirty="0" err="1" smtClean="0">
                <a:solidFill>
                  <a:srgbClr val="0086B3"/>
                </a:solidFill>
                <a:latin typeface="Consolas" charset="0"/>
                <a:ea typeface="Consolas" charset="0"/>
                <a:cs typeface="Consolas" charset="0"/>
              </a:rPr>
              <a:t>push</a:t>
            </a:r>
            <a:r>
              <a:rPr lang="en-US" sz="700" dirty="0" smtClean="0">
                <a:solidFill>
                  <a:srgbClr val="333333"/>
                </a:solidFill>
                <a:latin typeface="Consolas" charset="0"/>
                <a:ea typeface="Consolas" charset="0"/>
                <a:cs typeface="Consolas" charset="0"/>
              </a:rPr>
              <a:t>(</a:t>
            </a:r>
            <a:r>
              <a:rPr lang="en-US" sz="700" dirty="0" err="1" smtClean="0">
                <a:solidFill>
                  <a:srgbClr val="0086B3"/>
                </a:solidFill>
                <a:latin typeface="Consolas" charset="0"/>
                <a:ea typeface="Consolas" charset="0"/>
                <a:cs typeface="Consolas" charset="0"/>
              </a:rPr>
              <a:t>process</a:t>
            </a:r>
            <a:r>
              <a:rPr lang="en-US" sz="700" dirty="0" err="1" smtClean="0">
                <a:solidFill>
                  <a:srgbClr val="333333"/>
                </a:solidFill>
                <a:latin typeface="Consolas" charset="0"/>
                <a:ea typeface="Consolas" charset="0"/>
                <a:cs typeface="Consolas" charset="0"/>
              </a:rPr>
              <a:t>.</a:t>
            </a:r>
            <a:r>
              <a:rPr lang="en-US" sz="700" dirty="0" err="1" smtClean="0">
                <a:solidFill>
                  <a:srgbClr val="795DA3"/>
                </a:solidFill>
                <a:latin typeface="Consolas" charset="0"/>
                <a:ea typeface="Consolas" charset="0"/>
                <a:cs typeface="Consolas" charset="0"/>
              </a:rPr>
              <a:t>memoryUsage</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p>
          <a:p>
            <a:pPr eaLnBrk="0" hangingPunct="0"/>
            <a:r>
              <a:rPr lang="en-US" altLang="en-US" sz="700" dirty="0" smtClean="0">
                <a:solidFill>
                  <a:srgbClr val="333333"/>
                </a:solidFill>
                <a:latin typeface="Consolas" charset="0"/>
                <a:ea typeface="Consolas" charset="0"/>
                <a:cs typeface="Consolas" charset="0"/>
              </a:rPr>
              <a:t> }</a:t>
            </a:r>
          </a:p>
          <a:p>
            <a:pPr eaLnBrk="0" hangingPunct="0"/>
            <a:endParaRPr kumimoji="0" lang="en-US" altLang="en-US" sz="700" b="0" i="0" u="none" strike="noStrike" cap="none" normalizeH="0" baseline="0" dirty="0">
              <a:ln>
                <a:noFill/>
              </a:ln>
              <a:solidFill>
                <a:srgbClr val="333333"/>
              </a:solidFill>
              <a:effectLst/>
              <a:latin typeface="Consolas" charset="0"/>
              <a:ea typeface="Consolas" charset="0"/>
              <a:cs typeface="Consolas" charset="0"/>
            </a:endParaRPr>
          </a:p>
          <a:p>
            <a:pPr eaLnBrk="0" hangingPunct="0"/>
            <a:r>
              <a:rPr lang="en-US" sz="700" dirty="0" smtClean="0">
                <a:solidFill>
                  <a:srgbClr val="A71D5D"/>
                </a:solidFill>
                <a:latin typeface="Consolas" charset="0"/>
                <a:ea typeface="Consolas" charset="0"/>
                <a:cs typeface="Consolas" charset="0"/>
              </a:rPr>
              <a:t> let</a:t>
            </a:r>
            <a:r>
              <a:rPr lang="en-US" sz="700" dirty="0" smtClean="0">
                <a:solidFill>
                  <a:srgbClr val="333333"/>
                </a:solidFill>
                <a:latin typeface="Consolas" charset="0"/>
                <a:ea typeface="Consolas" charset="0"/>
                <a:cs typeface="Consolas" charset="0"/>
              </a:rPr>
              <a:t> </a:t>
            </a:r>
            <a:r>
              <a:rPr lang="en-US" sz="700" dirty="0" err="1">
                <a:solidFill>
                  <a:srgbClr val="333333"/>
                </a:solidFill>
                <a:latin typeface="Consolas" charset="0"/>
                <a:ea typeface="Consolas" charset="0"/>
                <a:cs typeface="Consolas" charset="0"/>
              </a:rPr>
              <a:t>memoryStream</a:t>
            </a:r>
            <a:r>
              <a:rPr lang="en-US" sz="700" dirty="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a:solidFill>
                  <a:srgbClr val="A71D5D"/>
                </a:solidFill>
                <a:latin typeface="Consolas" charset="0"/>
                <a:ea typeface="Consolas" charset="0"/>
                <a:cs typeface="Consolas" charset="0"/>
              </a:rPr>
              <a:t>new</a:t>
            </a:r>
            <a:r>
              <a:rPr lang="en-US" sz="700" dirty="0">
                <a:solidFill>
                  <a:srgbClr val="333333"/>
                </a:solidFill>
                <a:latin typeface="Consolas" charset="0"/>
                <a:ea typeface="Consolas" charset="0"/>
                <a:cs typeface="Consolas" charset="0"/>
              </a:rPr>
              <a:t> </a:t>
            </a:r>
            <a:r>
              <a:rPr lang="en-US" sz="700" dirty="0" err="1">
                <a:solidFill>
                  <a:srgbClr val="795DA3"/>
                </a:solidFill>
                <a:latin typeface="Consolas" charset="0"/>
                <a:ea typeface="Consolas" charset="0"/>
                <a:cs typeface="Consolas" charset="0"/>
              </a:rPr>
              <a:t>MemoryStream</a:t>
            </a:r>
            <a:r>
              <a:rPr lang="en-US" sz="700" dirty="0" smtClean="0">
                <a:solidFill>
                  <a:srgbClr val="333333"/>
                </a:solidFill>
                <a:latin typeface="Consolas" charset="0"/>
                <a:ea typeface="Consolas" charset="0"/>
                <a:cs typeface="Consolas" charset="0"/>
              </a:rPr>
              <a:t>();</a:t>
            </a:r>
          </a:p>
          <a:p>
            <a:pPr eaLnBrk="0" hangingPunct="0"/>
            <a:r>
              <a:rPr lang="en-US" sz="700" dirty="0" smtClean="0">
                <a:solidFill>
                  <a:srgbClr val="333333"/>
                </a:solidFill>
                <a:latin typeface="Consolas" charset="0"/>
                <a:ea typeface="Consolas" charset="0"/>
                <a:cs typeface="Consolas" charset="0"/>
              </a:rPr>
              <a:t> </a:t>
            </a:r>
            <a:r>
              <a:rPr lang="en-US" sz="700" dirty="0" err="1" smtClean="0">
                <a:solidFill>
                  <a:srgbClr val="333333"/>
                </a:solidFill>
                <a:latin typeface="Consolas" charset="0"/>
                <a:ea typeface="Consolas" charset="0"/>
                <a:cs typeface="Consolas" charset="0"/>
              </a:rPr>
              <a:t>memoryStream.</a:t>
            </a:r>
            <a:r>
              <a:rPr lang="en-US" sz="700" dirty="0" err="1" smtClean="0">
                <a:solidFill>
                  <a:srgbClr val="795DA3"/>
                </a:solidFill>
                <a:latin typeface="Consolas" charset="0"/>
                <a:ea typeface="Consolas" charset="0"/>
                <a:cs typeface="Consolas" charset="0"/>
              </a:rPr>
              <a:t>on</a:t>
            </a:r>
            <a:r>
              <a:rPr lang="en-US" sz="700" dirty="0">
                <a:solidFill>
                  <a:srgbClr val="333333"/>
                </a:solidFill>
                <a:latin typeface="Consolas" charset="0"/>
                <a:ea typeface="Consolas" charset="0"/>
                <a:cs typeface="Consolas" charset="0"/>
              </a:rPr>
              <a:t>(</a:t>
            </a:r>
            <a:r>
              <a:rPr lang="en-US" sz="700" dirty="0">
                <a:solidFill>
                  <a:srgbClr val="183691"/>
                </a:solidFill>
                <a:latin typeface="Consolas" charset="0"/>
                <a:ea typeface="Consolas" charset="0"/>
                <a:cs typeface="Consolas" charset="0"/>
              </a:rPr>
              <a:t>'readable'</a:t>
            </a:r>
            <a:r>
              <a:rPr lang="en-US" sz="700" dirty="0">
                <a:solidFill>
                  <a:srgbClr val="333333"/>
                </a:solidFill>
                <a:latin typeface="Consolas" charset="0"/>
                <a:ea typeface="Consolas" charset="0"/>
                <a:cs typeface="Consolas" charset="0"/>
              </a:rPr>
              <a:t>, () </a:t>
            </a:r>
            <a:r>
              <a:rPr lang="en-US" sz="700" dirty="0">
                <a:solidFill>
                  <a:srgbClr val="A71D5D"/>
                </a:solidFill>
                <a:latin typeface="Consolas" charset="0"/>
                <a:ea typeface="Consolas" charset="0"/>
                <a:cs typeface="Consolas" charset="0"/>
              </a:rPr>
              <a:t>=&gt;</a:t>
            </a:r>
            <a:r>
              <a:rPr lang="en-US" sz="700" dirty="0">
                <a:solidFill>
                  <a:srgbClr val="333333"/>
                </a:solidFill>
                <a:latin typeface="Consolas" charset="0"/>
                <a:ea typeface="Consolas" charset="0"/>
                <a:cs typeface="Consolas" charset="0"/>
              </a:rPr>
              <a:t> </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smtClean="0">
                <a:solidFill>
                  <a:srgbClr val="A71D5D"/>
                </a:solidFill>
                <a:latin typeface="Consolas" charset="0"/>
                <a:ea typeface="Consolas" charset="0"/>
                <a:cs typeface="Consolas" charset="0"/>
              </a:rPr>
              <a:t>let</a:t>
            </a:r>
            <a:r>
              <a:rPr lang="en-US" sz="700" dirty="0" smtClean="0">
                <a:solidFill>
                  <a:srgbClr val="333333"/>
                </a:solidFill>
                <a:latin typeface="Consolas" charset="0"/>
                <a:ea typeface="Consolas" charset="0"/>
                <a:cs typeface="Consolas" charset="0"/>
              </a:rPr>
              <a:t> </a:t>
            </a:r>
            <a:r>
              <a:rPr lang="en-US" sz="700" dirty="0">
                <a:solidFill>
                  <a:srgbClr val="333333"/>
                </a:solidFill>
                <a:latin typeface="Consolas" charset="0"/>
                <a:ea typeface="Consolas" charset="0"/>
                <a:cs typeface="Consolas" charset="0"/>
              </a:rPr>
              <a:t>output </a:t>
            </a:r>
            <a:r>
              <a:rPr lang="en-US" sz="700" dirty="0">
                <a:solidFill>
                  <a:srgbClr val="A71D5D"/>
                </a:solidFill>
                <a:latin typeface="Consolas" charset="0"/>
                <a:ea typeface="Consolas" charset="0"/>
                <a:cs typeface="Consolas" charset="0"/>
              </a:rPr>
              <a:t>=</a:t>
            </a:r>
            <a:r>
              <a:rPr lang="en-US" sz="700" dirty="0">
                <a:solidFill>
                  <a:srgbClr val="333333"/>
                </a:solidFill>
                <a:latin typeface="Consolas" charset="0"/>
                <a:ea typeface="Consolas" charset="0"/>
                <a:cs typeface="Consolas" charset="0"/>
              </a:rPr>
              <a:t> </a:t>
            </a:r>
            <a:r>
              <a:rPr lang="en-US" sz="700" dirty="0" err="1">
                <a:solidFill>
                  <a:srgbClr val="333333"/>
                </a:solidFill>
                <a:latin typeface="Consolas" charset="0"/>
                <a:ea typeface="Consolas" charset="0"/>
                <a:cs typeface="Consolas" charset="0"/>
              </a:rPr>
              <a:t>memoryStream.</a:t>
            </a:r>
            <a:r>
              <a:rPr lang="en-US" sz="700" dirty="0" err="1">
                <a:solidFill>
                  <a:srgbClr val="795DA3"/>
                </a:solidFill>
                <a:latin typeface="Consolas" charset="0"/>
                <a:ea typeface="Consolas" charset="0"/>
                <a:cs typeface="Consolas" charset="0"/>
              </a:rPr>
              <a:t>read</a:t>
            </a:r>
            <a:r>
              <a:rPr lang="en-US" sz="700" dirty="0" smtClean="0">
                <a:solidFill>
                  <a:srgbClr val="333333"/>
                </a:solidFill>
                <a:latin typeface="Consolas" charset="0"/>
                <a:ea typeface="Consolas" charset="0"/>
                <a:cs typeface="Consolas" charset="0"/>
              </a:rPr>
              <a:t>();</a:t>
            </a:r>
          </a:p>
          <a:p>
            <a:pPr eaLnBrk="0" hangingPunct="0"/>
            <a:r>
              <a:rPr kumimoji="0" lang="en-US" altLang="en-US" sz="700" b="0" i="0" u="none" strike="noStrike" cap="none" normalizeH="0" baseline="0" dirty="0">
                <a:ln>
                  <a:noFill/>
                </a:ln>
                <a:solidFill>
                  <a:srgbClr val="333333"/>
                </a:solidFill>
                <a:effectLst/>
                <a:latin typeface="Consolas" charset="0"/>
                <a:ea typeface="Consolas" charset="0"/>
                <a:cs typeface="Consolas" charset="0"/>
              </a:rPr>
              <a:t> </a:t>
            </a:r>
            <a:r>
              <a:rPr kumimoji="0" lang="en-US" altLang="en-US" sz="700" b="0" i="0" u="none" strike="noStrike" cap="none" normalizeH="0" baseline="0" dirty="0" smtClean="0">
                <a:ln>
                  <a:noFill/>
                </a:ln>
                <a:solidFill>
                  <a:srgbClr val="333333"/>
                </a:solidFill>
                <a:effectLst/>
                <a:latin typeface="Consolas" charset="0"/>
                <a:ea typeface="Consolas" charset="0"/>
                <a:cs typeface="Consolas" charset="0"/>
              </a:rPr>
              <a:t>  </a:t>
            </a:r>
            <a:r>
              <a:rPr lang="en-US" sz="700" dirty="0" err="1" smtClean="0">
                <a:solidFill>
                  <a:srgbClr val="795DA3"/>
                </a:solidFill>
                <a:latin typeface="Consolas" charset="0"/>
                <a:ea typeface="Consolas" charset="0"/>
                <a:cs typeface="Consolas" charset="0"/>
              </a:rPr>
              <a:t>console</a:t>
            </a:r>
            <a:r>
              <a:rPr lang="en-US" sz="700" dirty="0" err="1" smtClean="0">
                <a:solidFill>
                  <a:srgbClr val="333333"/>
                </a:solidFill>
                <a:latin typeface="Consolas" charset="0"/>
                <a:ea typeface="Consolas" charset="0"/>
                <a:cs typeface="Consolas" charset="0"/>
              </a:rPr>
              <a:t>.</a:t>
            </a:r>
            <a:r>
              <a:rPr lang="en-US" sz="700" dirty="0" err="1" smtClean="0">
                <a:solidFill>
                  <a:srgbClr val="0086B3"/>
                </a:solidFill>
                <a:latin typeface="Consolas" charset="0"/>
                <a:ea typeface="Consolas" charset="0"/>
                <a:cs typeface="Consolas" charset="0"/>
              </a:rPr>
              <a:t>log</a:t>
            </a:r>
            <a:r>
              <a:rPr lang="en-US" sz="700" dirty="0">
                <a:solidFill>
                  <a:srgbClr val="333333"/>
                </a:solidFill>
                <a:latin typeface="Consolas" charset="0"/>
                <a:ea typeface="Consolas" charset="0"/>
                <a:cs typeface="Consolas" charset="0"/>
              </a:rPr>
              <a:t>(</a:t>
            </a:r>
            <a:r>
              <a:rPr lang="en-US" sz="700" dirty="0">
                <a:solidFill>
                  <a:srgbClr val="183691"/>
                </a:solidFill>
                <a:latin typeface="Consolas" charset="0"/>
                <a:ea typeface="Consolas" charset="0"/>
                <a:cs typeface="Consolas" charset="0"/>
              </a:rPr>
              <a:t>'Type: %s, value: %j'</a:t>
            </a:r>
            <a:r>
              <a:rPr lang="en-US" sz="700" dirty="0">
                <a:solidFill>
                  <a:srgbClr val="333333"/>
                </a:solidFill>
                <a:latin typeface="Consolas" charset="0"/>
                <a:ea typeface="Consolas" charset="0"/>
                <a:cs typeface="Consolas" charset="0"/>
              </a:rPr>
              <a:t>, </a:t>
            </a:r>
            <a:r>
              <a:rPr lang="en-US" sz="700" dirty="0" err="1">
                <a:solidFill>
                  <a:srgbClr val="A71D5D"/>
                </a:solidFill>
                <a:latin typeface="Consolas" charset="0"/>
                <a:ea typeface="Consolas" charset="0"/>
                <a:cs typeface="Consolas" charset="0"/>
              </a:rPr>
              <a:t>typeof</a:t>
            </a:r>
            <a:r>
              <a:rPr lang="en-US" sz="700" dirty="0">
                <a:solidFill>
                  <a:srgbClr val="333333"/>
                </a:solidFill>
                <a:latin typeface="Consolas" charset="0"/>
                <a:ea typeface="Consolas" charset="0"/>
                <a:cs typeface="Consolas" charset="0"/>
              </a:rPr>
              <a:t> output, output</a:t>
            </a:r>
            <a:r>
              <a:rPr lang="en-US" sz="700" dirty="0" smtClean="0">
                <a:solidFill>
                  <a:srgbClr val="333333"/>
                </a:solidFill>
                <a:latin typeface="Consolas" charset="0"/>
                <a:ea typeface="Consolas" charset="0"/>
                <a:cs typeface="Consolas" charset="0"/>
              </a:rPr>
              <a:t>);</a:t>
            </a:r>
          </a:p>
          <a:p>
            <a:pPr eaLnBrk="0" hangingPunct="0"/>
            <a:r>
              <a:rPr lang="en-US" sz="700" dirty="0" smtClean="0">
                <a:solidFill>
                  <a:srgbClr val="333333"/>
                </a:solidFill>
                <a:latin typeface="Consolas" charset="0"/>
                <a:ea typeface="Consolas" charset="0"/>
                <a:cs typeface="Consolas" charset="0"/>
              </a:rPr>
              <a:t> </a:t>
            </a:r>
            <a:r>
              <a:rPr lang="mr-IN" sz="700" dirty="0" smtClean="0">
                <a:solidFill>
                  <a:srgbClr val="333333"/>
                </a:solidFill>
                <a:latin typeface="Consolas" charset="0"/>
                <a:ea typeface="Consolas" charset="0"/>
                <a:cs typeface="Consolas" charset="0"/>
              </a:rPr>
              <a:t>});</a:t>
            </a:r>
            <a:endParaRPr lang="en-US" sz="700" dirty="0" smtClean="0">
              <a:solidFill>
                <a:srgbClr val="333333"/>
              </a:solidFill>
              <a:latin typeface="Consolas" charset="0"/>
              <a:ea typeface="Consolas" charset="0"/>
              <a:cs typeface="Consolas" charset="0"/>
            </a:endParaRPr>
          </a:p>
          <a:p>
            <a:pPr eaLnBrk="0" hangingPunct="0"/>
            <a:endParaRPr kumimoji="0" lang="en-US" altLang="en-US" sz="7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1710078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A86557AE-D911-0F4C-AC53-EAE0FE81A38E}" type="slidenum">
              <a:rPr lang="en-US" smtClean="0"/>
              <a:pPr/>
              <a:t>9</a:t>
            </a:fld>
            <a:endParaRPr lang="en-US" dirty="0"/>
          </a:p>
        </p:txBody>
      </p:sp>
      <p:sp>
        <p:nvSpPr>
          <p:cNvPr id="12" name="Rectangle 11"/>
          <p:cNvSpPr>
            <a:spLocks/>
          </p:cNvSpPr>
          <p:nvPr/>
        </p:nvSpPr>
        <p:spPr bwMode="auto">
          <a:xfrm>
            <a:off x="-3119896" y="2569369"/>
            <a:ext cx="2951972" cy="1269206"/>
          </a:xfrm>
          <a:prstGeom prst="rect">
            <a:avLst/>
          </a:prstGeom>
          <a:solidFill>
            <a:schemeClr val="accent3"/>
          </a:solidFill>
          <a:ln w="12700" cap="sq" algn="ctr">
            <a:solidFill>
              <a:schemeClr val="tx2"/>
            </a:solidFill>
            <a:miter lim="800000"/>
            <a:headEnd/>
            <a:tailEnd/>
          </a:ln>
          <a:effectLst/>
        </p:spPr>
        <p:txBody>
          <a:bodyPr wrap="none" rtlCol="0" anchor="t" anchorCtr="0">
            <a:normAutofit fontScale="77500" lnSpcReduction="20000"/>
          </a:bodyPr>
          <a:lstStyle/>
          <a:p>
            <a:pPr marL="344488" indent="-225425">
              <a:lnSpc>
                <a:spcPct val="90000"/>
              </a:lnSpc>
              <a:spcBef>
                <a:spcPts val="600"/>
              </a:spcBef>
            </a:pPr>
            <a:r>
              <a:rPr lang="en-US" dirty="0" smtClean="0">
                <a:solidFill>
                  <a:schemeClr val="bg1"/>
                </a:solidFill>
              </a:rPr>
              <a:t>Changing the Full-Width Photo:</a:t>
            </a:r>
          </a:p>
          <a:p>
            <a:pPr marL="344488" indent="-225425">
              <a:lnSpc>
                <a:spcPct val="90000"/>
              </a:lnSpc>
              <a:spcBef>
                <a:spcPts val="600"/>
              </a:spcBef>
              <a:buAutoNum type="arabicPeriod"/>
            </a:pPr>
            <a:r>
              <a:rPr lang="en-US" sz="1400" dirty="0" smtClean="0">
                <a:solidFill>
                  <a:schemeClr val="bg1"/>
                </a:solidFill>
                <a:latin typeface="+mn-lt"/>
              </a:rPr>
              <a:t>Ideally new photo is 10” wide x 5” high </a:t>
            </a:r>
            <a:br>
              <a:rPr lang="en-US" sz="1400" dirty="0" smtClean="0">
                <a:solidFill>
                  <a:schemeClr val="bg1"/>
                </a:solidFill>
                <a:latin typeface="+mn-lt"/>
              </a:rPr>
            </a:br>
            <a:r>
              <a:rPr lang="en-US" sz="1400" dirty="0" smtClean="0">
                <a:solidFill>
                  <a:schemeClr val="bg1"/>
                </a:solidFill>
                <a:latin typeface="+mn-lt"/>
              </a:rPr>
              <a:t>(this will fill the entire slide, minus bar)</a:t>
            </a:r>
          </a:p>
          <a:p>
            <a:pPr marL="344488" indent="-225425">
              <a:lnSpc>
                <a:spcPct val="90000"/>
              </a:lnSpc>
              <a:spcBef>
                <a:spcPts val="600"/>
              </a:spcBef>
              <a:buAutoNum type="arabicPeriod"/>
            </a:pPr>
            <a:r>
              <a:rPr lang="en-US" sz="1400" dirty="0" smtClean="0">
                <a:solidFill>
                  <a:schemeClr val="bg1"/>
                </a:solidFill>
                <a:latin typeface="+mn-lt"/>
              </a:rPr>
              <a:t>Double click on photo</a:t>
            </a:r>
          </a:p>
          <a:p>
            <a:pPr marL="344488" indent="-225425">
              <a:lnSpc>
                <a:spcPct val="90000"/>
              </a:lnSpc>
              <a:spcBef>
                <a:spcPts val="600"/>
              </a:spcBef>
              <a:buAutoNum type="arabicPeriod"/>
            </a:pPr>
            <a:r>
              <a:rPr lang="en-US" sz="1400" dirty="0" smtClean="0">
                <a:solidFill>
                  <a:schemeClr val="bg1"/>
                </a:solidFill>
                <a:latin typeface="+mn-lt"/>
              </a:rPr>
              <a:t>Right click on photo</a:t>
            </a:r>
          </a:p>
          <a:p>
            <a:pPr marL="344488" indent="-225425">
              <a:lnSpc>
                <a:spcPct val="90000"/>
              </a:lnSpc>
              <a:spcBef>
                <a:spcPts val="600"/>
              </a:spcBef>
              <a:buAutoNum type="arabicPeriod"/>
            </a:pPr>
            <a:r>
              <a:rPr lang="en-US" sz="1400" dirty="0" smtClean="0">
                <a:solidFill>
                  <a:schemeClr val="bg1"/>
                </a:solidFill>
                <a:latin typeface="+mn-lt"/>
              </a:rPr>
              <a:t>Select “Change Picture” from menu</a:t>
            </a:r>
            <a:br>
              <a:rPr lang="en-US" sz="1400" dirty="0" smtClean="0">
                <a:solidFill>
                  <a:schemeClr val="bg1"/>
                </a:solidFill>
                <a:latin typeface="+mn-lt"/>
              </a:rPr>
            </a:br>
            <a:endParaRPr lang="en-US" sz="1400" dirty="0" smtClean="0">
              <a:solidFill>
                <a:schemeClr val="bg1"/>
              </a:solidFill>
              <a:latin typeface="+mn-lt"/>
            </a:endParaRPr>
          </a:p>
        </p:txBody>
      </p:sp>
      <p:sp>
        <p:nvSpPr>
          <p:cNvPr id="3" name="TextBox 2"/>
          <p:cNvSpPr txBox="1"/>
          <p:nvPr/>
        </p:nvSpPr>
        <p:spPr>
          <a:xfrm>
            <a:off x="176841" y="194816"/>
            <a:ext cx="8784279" cy="307777"/>
          </a:xfrm>
          <a:prstGeom prst="rect">
            <a:avLst/>
          </a:prstGeom>
          <a:noFill/>
        </p:spPr>
        <p:txBody>
          <a:bodyPr wrap="square" rtlCol="0">
            <a:spAutoFit/>
          </a:bodyPr>
          <a:lstStyle/>
          <a:p>
            <a:pPr algn="ctr"/>
            <a:r>
              <a:rPr lang="en-US" sz="1400" u="sng" dirty="0" smtClean="0">
                <a:solidFill>
                  <a:schemeClr val="accent1"/>
                </a:solidFill>
                <a:latin typeface="Consolas" charset="0"/>
                <a:ea typeface="Consolas" charset="0"/>
                <a:cs typeface="Consolas" charset="0"/>
              </a:rPr>
              <a:t>Creating</a:t>
            </a:r>
            <a:endParaRPr lang="en-US" sz="1200" dirty="0">
              <a:solidFill>
                <a:schemeClr val="tx2">
                  <a:lumMod val="50000"/>
                </a:schemeClr>
              </a:solidFill>
              <a:latin typeface="+mn-lt"/>
            </a:endParaRPr>
          </a:p>
        </p:txBody>
      </p:sp>
      <p:sp>
        <p:nvSpPr>
          <p:cNvPr id="6" name="Rectangle 6"/>
          <p:cNvSpPr>
            <a:spLocks noChangeArrowheads="1"/>
          </p:cNvSpPr>
          <p:nvPr/>
        </p:nvSpPr>
        <p:spPr bwMode="auto">
          <a:xfrm>
            <a:off x="880385" y="885572"/>
            <a:ext cx="2825767" cy="138499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Readable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a:latin typeface="Consolas" charset="0"/>
                <a:ea typeface="Consolas" charset="0"/>
                <a:cs typeface="Consolas" charset="0"/>
              </a:rPr>
              <a:t>).</a:t>
            </a:r>
            <a:r>
              <a:rPr lang="en-US" sz="900" dirty="0">
                <a:solidFill>
                  <a:srgbClr val="333333"/>
                </a:solidFill>
                <a:latin typeface="Consolas" charset="0"/>
                <a:ea typeface="Consolas" charset="0"/>
                <a:cs typeface="Consolas" charset="0"/>
              </a:rPr>
              <a:t>Readable</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smtClean="0">
                <a:solidFill>
                  <a:srgbClr val="A71D5D"/>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rs</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new</a:t>
            </a:r>
            <a:r>
              <a:rPr lang="en-US" sz="900" dirty="0">
                <a:latin typeface="Consolas" charset="0"/>
                <a:ea typeface="Consolas" charset="0"/>
                <a:cs typeface="Consolas" charset="0"/>
              </a:rPr>
              <a:t> </a:t>
            </a:r>
            <a:r>
              <a:rPr lang="en-US" sz="900" dirty="0">
                <a:solidFill>
                  <a:srgbClr val="795DA3"/>
                </a:solidFill>
                <a:latin typeface="Consolas" charset="0"/>
                <a:ea typeface="Consolas" charset="0"/>
                <a:cs typeface="Consolas" charset="0"/>
              </a:rPr>
              <a:t>Readable</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a:latin typeface="Consolas" charset="0"/>
                <a:ea typeface="Consolas" charset="0"/>
                <a:cs typeface="Consolas" charset="0"/>
              </a:rPr>
              <a:t>(</a:t>
            </a:r>
            <a:r>
              <a:rPr lang="en-US" sz="900" dirty="0">
                <a:solidFill>
                  <a:srgbClr val="183691"/>
                </a:solidFill>
                <a:latin typeface="Consolas" charset="0"/>
                <a:ea typeface="Consolas" charset="0"/>
                <a:cs typeface="Consolas" charset="0"/>
              </a:rPr>
              <a:t>'beep '</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a:latin typeface="Consolas" charset="0"/>
                <a:ea typeface="Consolas" charset="0"/>
                <a:cs typeface="Consolas" charset="0"/>
              </a:rPr>
              <a:t>(</a:t>
            </a:r>
            <a:r>
              <a:rPr lang="en-US" sz="900" dirty="0">
                <a:solidFill>
                  <a:srgbClr val="183691"/>
                </a:solidFill>
                <a:latin typeface="Consolas" charset="0"/>
                <a:ea typeface="Consolas" charset="0"/>
                <a:cs typeface="Consolas" charset="0"/>
              </a:rPr>
              <a:t>'</a:t>
            </a:r>
            <a:r>
              <a:rPr lang="en-US" sz="900" dirty="0" err="1">
                <a:solidFill>
                  <a:srgbClr val="183691"/>
                </a:solidFill>
                <a:latin typeface="Consolas" charset="0"/>
                <a:ea typeface="Consolas" charset="0"/>
                <a:cs typeface="Consolas" charset="0"/>
              </a:rPr>
              <a:t>boop</a:t>
            </a:r>
            <a:r>
              <a:rPr lang="en-US" sz="900" dirty="0">
                <a:solidFill>
                  <a:srgbClr val="183691"/>
                </a:solidFill>
                <a:latin typeface="Consolas" charset="0"/>
                <a:ea typeface="Consolas" charset="0"/>
                <a:cs typeface="Consolas" charset="0"/>
              </a:rPr>
              <a:t>\n'</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smtClean="0">
                <a:latin typeface="Consolas" charset="0"/>
                <a:ea typeface="Consolas" charset="0"/>
                <a:cs typeface="Consolas" charset="0"/>
              </a:rPr>
              <a:t>(</a:t>
            </a:r>
            <a:r>
              <a:rPr lang="en-US" sz="900" dirty="0" smtClean="0">
                <a:solidFill>
                  <a:srgbClr val="0086B3"/>
                </a:solidFill>
                <a:latin typeface="Consolas" charset="0"/>
                <a:ea typeface="Consolas" charset="0"/>
                <a:cs typeface="Consolas" charset="0"/>
              </a:rPr>
              <a:t>null</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process</a:t>
            </a:r>
            <a:r>
              <a:rPr lang="en-US" sz="900" dirty="0" err="1" smtClean="0">
                <a:latin typeface="Consolas" charset="0"/>
                <a:ea typeface="Consolas" charset="0"/>
                <a:cs typeface="Consolas" charset="0"/>
              </a:rPr>
              <a:t>.</a:t>
            </a:r>
            <a:r>
              <a:rPr lang="en-US" sz="900" dirty="0" err="1" smtClean="0">
                <a:solidFill>
                  <a:srgbClr val="333333"/>
                </a:solidFill>
                <a:latin typeface="Consolas" charset="0"/>
                <a:ea typeface="Consolas" charset="0"/>
                <a:cs typeface="Consolas" charset="0"/>
              </a:rPr>
              <a:t>stdout</a:t>
            </a:r>
            <a:r>
              <a:rPr lang="en-US" sz="900" dirty="0" smtClean="0">
                <a:latin typeface="Consolas" charset="0"/>
                <a:ea typeface="Consolas" charset="0"/>
                <a:cs typeface="Consolas" charset="0"/>
              </a:rPr>
              <a:t>);</a:t>
            </a:r>
          </a:p>
          <a:p>
            <a:pPr lvl="0" eaLnBrk="0" hangingPunct="0"/>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p:txBody>
      </p:sp>
      <p:sp>
        <p:nvSpPr>
          <p:cNvPr id="5" name="TextBox 4"/>
          <p:cNvSpPr txBox="1"/>
          <p:nvPr/>
        </p:nvSpPr>
        <p:spPr>
          <a:xfrm>
            <a:off x="880385" y="574073"/>
            <a:ext cx="1260280" cy="246221"/>
          </a:xfrm>
          <a:prstGeom prst="rect">
            <a:avLst/>
          </a:prstGeom>
          <a:noFill/>
        </p:spPr>
        <p:txBody>
          <a:bodyPr wrap="none" rtlCol="0">
            <a:spAutoFit/>
          </a:bodyPr>
          <a:lstStyle/>
          <a:p>
            <a:r>
              <a:rPr lang="en-US" sz="1000" dirty="0" smtClean="0">
                <a:latin typeface="+mn-lt"/>
              </a:rPr>
              <a:t>With buffered data:</a:t>
            </a:r>
          </a:p>
        </p:txBody>
      </p:sp>
      <p:sp>
        <p:nvSpPr>
          <p:cNvPr id="8" name="Rectangle 6"/>
          <p:cNvSpPr>
            <a:spLocks noChangeArrowheads="1"/>
          </p:cNvSpPr>
          <p:nvPr/>
        </p:nvSpPr>
        <p:spPr bwMode="auto">
          <a:xfrm>
            <a:off x="5412182" y="885572"/>
            <a:ext cx="2825767" cy="193899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endParaRPr lang="en-US" sz="900" dirty="0">
              <a:solidFill>
                <a:srgbClr val="333333"/>
              </a:solidFill>
              <a:latin typeface="Consolas" charset="0"/>
              <a:ea typeface="Consolas" charset="0"/>
              <a:cs typeface="Consolas" charset="0"/>
            </a:endParaRPr>
          </a:p>
          <a:p>
            <a:pPr lvl="0" eaLnBrk="0" hangingPunct="0"/>
            <a:r>
              <a:rPr lang="en-US" sz="900" dirty="0">
                <a:solidFill>
                  <a:srgbClr val="333333"/>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Readable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0086B3"/>
                </a:solidFill>
                <a:latin typeface="Consolas" charset="0"/>
                <a:ea typeface="Consolas" charset="0"/>
                <a:cs typeface="Consolas" charset="0"/>
              </a:rPr>
              <a:t>require</a:t>
            </a:r>
            <a:r>
              <a:rPr lang="en-US" sz="900" dirty="0">
                <a:latin typeface="Consolas" charset="0"/>
                <a:ea typeface="Consolas" charset="0"/>
                <a:cs typeface="Consolas" charset="0"/>
              </a:rPr>
              <a:t>(</a:t>
            </a:r>
            <a:r>
              <a:rPr lang="en-US" sz="900" dirty="0">
                <a:solidFill>
                  <a:srgbClr val="183691"/>
                </a:solidFill>
                <a:latin typeface="Consolas" charset="0"/>
                <a:ea typeface="Consolas" charset="0"/>
                <a:cs typeface="Consolas" charset="0"/>
              </a:rPr>
              <a:t>'stream'</a:t>
            </a:r>
            <a:r>
              <a:rPr lang="en-US" sz="900" dirty="0">
                <a:latin typeface="Consolas" charset="0"/>
                <a:ea typeface="Consolas" charset="0"/>
                <a:cs typeface="Consolas" charset="0"/>
              </a:rPr>
              <a:t>).</a:t>
            </a:r>
            <a:r>
              <a:rPr lang="en-US" sz="900" dirty="0">
                <a:solidFill>
                  <a:srgbClr val="333333"/>
                </a:solidFill>
                <a:latin typeface="Consolas" charset="0"/>
                <a:ea typeface="Consolas" charset="0"/>
                <a:cs typeface="Consolas" charset="0"/>
              </a:rPr>
              <a:t>Readable</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a:solidFill>
                  <a:srgbClr val="A71D5D"/>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err="1">
                <a:latin typeface="Consolas" charset="0"/>
                <a:ea typeface="Consolas" charset="0"/>
                <a:cs typeface="Consolas" charset="0"/>
              </a:rPr>
              <a:t>rs</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795DA3"/>
                </a:solidFill>
                <a:latin typeface="Consolas" charset="0"/>
                <a:ea typeface="Consolas" charset="0"/>
                <a:cs typeface="Consolas" charset="0"/>
              </a:rPr>
              <a:t>Readable</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endParaRPr lang="en-US" sz="900" dirty="0">
              <a:solidFill>
                <a:srgbClr val="A71D5D"/>
              </a:solidFill>
              <a:latin typeface="Consolas" charset="0"/>
              <a:ea typeface="Consolas" charset="0"/>
              <a:cs typeface="Consolas" charset="0"/>
            </a:endParaRPr>
          </a:p>
          <a:p>
            <a:pPr lvl="0" eaLnBrk="0" hangingPunct="0"/>
            <a:r>
              <a:rPr lang="en-US" sz="900" dirty="0" smtClean="0">
                <a:solidFill>
                  <a:srgbClr val="A71D5D"/>
                </a:solidFill>
                <a:latin typeface="Consolas" charset="0"/>
                <a:ea typeface="Consolas" charset="0"/>
                <a:cs typeface="Consolas" charset="0"/>
              </a:rPr>
              <a:t> </a:t>
            </a:r>
            <a:r>
              <a:rPr lang="en-US" sz="900" dirty="0" err="1" smtClean="0">
                <a:solidFill>
                  <a:srgbClr val="A71D5D"/>
                </a:solidFill>
                <a:latin typeface="Consolas" charset="0"/>
                <a:ea typeface="Consolas" charset="0"/>
                <a:cs typeface="Consolas" charset="0"/>
              </a:rPr>
              <a:t>var</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c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0086B3"/>
                </a:solidFill>
                <a:latin typeface="Consolas" charset="0"/>
                <a:ea typeface="Consolas" charset="0"/>
                <a:cs typeface="Consolas" charset="0"/>
              </a:rPr>
              <a:t>97</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a:latin typeface="Consolas" charset="0"/>
                <a:ea typeface="Consolas" charset="0"/>
                <a:cs typeface="Consolas" charset="0"/>
              </a:rPr>
              <a:t>.</a:t>
            </a:r>
            <a:r>
              <a:rPr lang="en-US" sz="900" dirty="0">
                <a:solidFill>
                  <a:srgbClr val="795DA3"/>
                </a:solidFill>
                <a:latin typeface="Consolas" charset="0"/>
                <a:ea typeface="Consolas" charset="0"/>
                <a:cs typeface="Consolas" charset="0"/>
              </a:rPr>
              <a:t>_read</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a:t>
            </a:r>
            <a:r>
              <a:rPr lang="en-US" sz="900" dirty="0">
                <a:latin typeface="Consolas" charset="0"/>
                <a:ea typeface="Consolas" charset="0"/>
                <a:cs typeface="Consolas" charset="0"/>
              </a:rPr>
              <a:t> </a:t>
            </a:r>
            <a:r>
              <a:rPr lang="en-US" sz="900" dirty="0">
                <a:solidFill>
                  <a:srgbClr val="A71D5D"/>
                </a:solidFill>
                <a:latin typeface="Consolas" charset="0"/>
                <a:ea typeface="Consolas" charset="0"/>
                <a:cs typeface="Consolas" charset="0"/>
              </a:rPr>
              <a:t>function</a:t>
            </a:r>
            <a:r>
              <a:rPr lang="en-US" sz="900" dirty="0">
                <a:latin typeface="Consolas" charset="0"/>
                <a:ea typeface="Consolas" charset="0"/>
                <a:cs typeface="Consolas" charset="0"/>
              </a:rPr>
              <a:t> () { </a:t>
            </a:r>
            <a:r>
              <a:rPr lang="en-US" sz="900" dirty="0" smtClean="0">
                <a:latin typeface="Consolas" charset="0"/>
                <a:ea typeface="Consolas" charset="0"/>
                <a:cs typeface="Consolas" charset="0"/>
              </a:rPr>
              <a:t>  </a:t>
            </a:r>
          </a:p>
          <a:p>
            <a:pPr lvl="0" eaLnBrk="0" hangingPunct="0"/>
            <a:r>
              <a:rPr lang="en-US" sz="900" dirty="0">
                <a:solidFill>
                  <a:srgbClr val="333333"/>
                </a:solidFill>
                <a:latin typeface="Consolas" charset="0"/>
                <a:ea typeface="Consolas" charset="0"/>
                <a:cs typeface="Consolas" charset="0"/>
              </a:rPr>
              <a:t> </a:t>
            </a:r>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String</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fromCharCode</a:t>
            </a:r>
            <a:r>
              <a:rPr lang="en-US" sz="900" dirty="0" smtClean="0">
                <a:latin typeface="Consolas" charset="0"/>
                <a:ea typeface="Consolas" charset="0"/>
                <a:cs typeface="Consolas" charset="0"/>
              </a:rPr>
              <a:t>(</a:t>
            </a:r>
            <a:r>
              <a:rPr lang="en-US" sz="900" dirty="0" err="1" smtClean="0">
                <a:latin typeface="Consolas" charset="0"/>
                <a:ea typeface="Consolas" charset="0"/>
                <a:cs typeface="Consolas" charset="0"/>
              </a:rPr>
              <a:t>c</a:t>
            </a:r>
            <a:r>
              <a:rPr lang="en-US" sz="900" dirty="0" err="1">
                <a:latin typeface="Consolas" charset="0"/>
                <a:ea typeface="Consolas" charset="0"/>
                <a:cs typeface="Consolas" charset="0"/>
              </a:rPr>
              <a:t>++</a:t>
            </a:r>
            <a:r>
              <a:rPr lang="en-US" sz="900" dirty="0">
                <a:latin typeface="Consolas" charset="0"/>
                <a:ea typeface="Consolas" charset="0"/>
                <a:cs typeface="Consolas" charset="0"/>
              </a:rPr>
              <a:t>)); </a:t>
            </a:r>
            <a:endParaRPr lang="en-US" sz="900" dirty="0" smtClean="0">
              <a:latin typeface="Consolas" charset="0"/>
              <a:ea typeface="Consolas" charset="0"/>
              <a:cs typeface="Consolas" charset="0"/>
            </a:endParaRPr>
          </a:p>
          <a:p>
            <a:pPr lvl="0" eaLnBrk="0" hangingPunct="0"/>
            <a:r>
              <a:rPr lang="en-US" sz="900" dirty="0" smtClean="0">
                <a:solidFill>
                  <a:srgbClr val="A71D5D"/>
                </a:solidFill>
                <a:latin typeface="Consolas" charset="0"/>
                <a:ea typeface="Consolas" charset="0"/>
                <a:cs typeface="Consolas" charset="0"/>
              </a:rPr>
              <a:t>  if</a:t>
            </a:r>
            <a:r>
              <a:rPr lang="en-US" sz="900" dirty="0" smtClean="0">
                <a:latin typeface="Consolas" charset="0"/>
                <a:ea typeface="Consolas" charset="0"/>
                <a:cs typeface="Consolas" charset="0"/>
              </a:rPr>
              <a:t> </a:t>
            </a:r>
            <a:r>
              <a:rPr lang="en-US" sz="900" dirty="0">
                <a:latin typeface="Consolas" charset="0"/>
                <a:ea typeface="Consolas" charset="0"/>
                <a:cs typeface="Consolas" charset="0"/>
              </a:rPr>
              <a:t>(c </a:t>
            </a:r>
            <a:r>
              <a:rPr lang="en-US" sz="900" dirty="0">
                <a:solidFill>
                  <a:srgbClr val="A71D5D"/>
                </a:solidFill>
                <a:latin typeface="Consolas" charset="0"/>
                <a:ea typeface="Consolas" charset="0"/>
                <a:cs typeface="Consolas" charset="0"/>
              </a:rPr>
              <a:t>&gt;</a:t>
            </a:r>
            <a:r>
              <a:rPr lang="en-US" sz="900" dirty="0">
                <a:latin typeface="Consolas" charset="0"/>
                <a:ea typeface="Consolas" charset="0"/>
                <a:cs typeface="Consolas" charset="0"/>
              </a:rPr>
              <a:t> </a:t>
            </a:r>
            <a:r>
              <a:rPr lang="en-US" sz="900" dirty="0">
                <a:solidFill>
                  <a:srgbClr val="183691"/>
                </a:solidFill>
                <a:latin typeface="Consolas" charset="0"/>
                <a:ea typeface="Consolas" charset="0"/>
                <a:cs typeface="Consolas" charset="0"/>
              </a:rPr>
              <a:t>'z'</a:t>
            </a:r>
            <a:r>
              <a:rPr lang="en-US" sz="900" dirty="0">
                <a:latin typeface="Consolas" charset="0"/>
                <a:ea typeface="Consolas" charset="0"/>
                <a:cs typeface="Consolas" charset="0"/>
              </a:rPr>
              <a:t>.</a:t>
            </a:r>
            <a:r>
              <a:rPr lang="en-US" sz="900" dirty="0" err="1">
                <a:solidFill>
                  <a:srgbClr val="0086B3"/>
                </a:solidFill>
                <a:latin typeface="Consolas" charset="0"/>
                <a:ea typeface="Consolas" charset="0"/>
                <a:cs typeface="Consolas" charset="0"/>
              </a:rPr>
              <a:t>charCodeAt</a:t>
            </a:r>
            <a:r>
              <a:rPr lang="en-US" sz="900" dirty="0">
                <a:latin typeface="Consolas" charset="0"/>
                <a:ea typeface="Consolas" charset="0"/>
                <a:cs typeface="Consolas" charset="0"/>
              </a:rPr>
              <a:t>(</a:t>
            </a:r>
            <a:r>
              <a:rPr lang="en-US" sz="900" dirty="0">
                <a:solidFill>
                  <a:srgbClr val="0086B3"/>
                </a:solidFill>
                <a:latin typeface="Consolas" charset="0"/>
                <a:ea typeface="Consolas" charset="0"/>
                <a:cs typeface="Consolas" charset="0"/>
              </a:rPr>
              <a:t>0</a:t>
            </a:r>
            <a:r>
              <a:rPr lang="en-US" sz="900" dirty="0">
                <a:latin typeface="Consolas" charset="0"/>
                <a:ea typeface="Consolas" charset="0"/>
                <a:cs typeface="Consolas" charset="0"/>
              </a:rPr>
              <a:t>)) </a:t>
            </a:r>
            <a:r>
              <a:rPr lang="en-US" sz="900" dirty="0" smtClean="0">
                <a:latin typeface="Consolas" charset="0"/>
                <a:ea typeface="Consolas" charset="0"/>
                <a:cs typeface="Consolas" charset="0"/>
              </a:rPr>
              <a:t>{</a:t>
            </a: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push</a:t>
            </a:r>
            <a:r>
              <a:rPr lang="en-US" sz="900" dirty="0" smtClean="0">
                <a:latin typeface="Consolas" charset="0"/>
                <a:ea typeface="Consolas" charset="0"/>
                <a:cs typeface="Consolas" charset="0"/>
              </a:rPr>
              <a:t>(</a:t>
            </a:r>
            <a:r>
              <a:rPr lang="en-US" sz="900" dirty="0" smtClean="0">
                <a:solidFill>
                  <a:srgbClr val="0086B3"/>
                </a:solidFill>
                <a:latin typeface="Consolas" charset="0"/>
                <a:ea typeface="Consolas" charset="0"/>
                <a:cs typeface="Consolas" charset="0"/>
              </a:rPr>
              <a:t>null</a:t>
            </a:r>
            <a:r>
              <a:rPr lang="en-US" sz="900" dirty="0" smtClean="0">
                <a:latin typeface="Consolas" charset="0"/>
                <a:ea typeface="Consolas" charset="0"/>
                <a:cs typeface="Consolas" charset="0"/>
              </a:rPr>
              <a:t>);</a:t>
            </a:r>
          </a:p>
          <a:p>
            <a:pPr lvl="0" eaLnBrk="0" hangingPunct="0"/>
            <a:r>
              <a:rPr lang="en-US" sz="900" dirty="0">
                <a:latin typeface="Consolas" charset="0"/>
                <a:ea typeface="Consolas" charset="0"/>
                <a:cs typeface="Consolas" charset="0"/>
              </a:rPr>
              <a:t> </a:t>
            </a:r>
            <a:r>
              <a:rPr lang="en-US" sz="900" dirty="0" smtClean="0">
                <a:latin typeface="Consolas" charset="0"/>
                <a:ea typeface="Consolas" charset="0"/>
                <a:cs typeface="Consolas" charset="0"/>
              </a:rPr>
              <a:t> }</a:t>
            </a:r>
          </a:p>
          <a:p>
            <a:pPr lvl="0" eaLnBrk="0" hangingPunct="0"/>
            <a:r>
              <a:rPr lang="en-US" sz="900" dirty="0" smtClean="0">
                <a:latin typeface="Consolas" charset="0"/>
                <a:ea typeface="Consolas" charset="0"/>
                <a:cs typeface="Consolas" charset="0"/>
              </a:rPr>
              <a:t> };</a:t>
            </a:r>
          </a:p>
          <a:p>
            <a:pPr lvl="0" eaLnBrk="0" hangingPunct="0"/>
            <a:r>
              <a:rPr lang="en-US" sz="900" dirty="0" smtClean="0">
                <a:latin typeface="Consolas" charset="0"/>
                <a:ea typeface="Consolas" charset="0"/>
                <a:cs typeface="Consolas" charset="0"/>
              </a:rPr>
              <a:t> </a:t>
            </a:r>
          </a:p>
          <a:p>
            <a:pPr lvl="0" eaLnBrk="0" hangingPunct="0"/>
            <a:r>
              <a:rPr lang="en-US" sz="900" dirty="0" smtClean="0">
                <a:solidFill>
                  <a:srgbClr val="333333"/>
                </a:solidFill>
                <a:latin typeface="Consolas" charset="0"/>
                <a:ea typeface="Consolas" charset="0"/>
                <a:cs typeface="Consolas" charset="0"/>
              </a:rPr>
              <a:t> </a:t>
            </a:r>
            <a:r>
              <a:rPr lang="en-US" sz="900" dirty="0" err="1" smtClean="0">
                <a:solidFill>
                  <a:srgbClr val="333333"/>
                </a:solidFill>
                <a:latin typeface="Consolas" charset="0"/>
                <a:ea typeface="Consolas" charset="0"/>
                <a:cs typeface="Consolas" charset="0"/>
              </a:rPr>
              <a:t>rs</a:t>
            </a:r>
            <a:r>
              <a:rPr lang="en-US" sz="900" dirty="0" err="1" smtClean="0">
                <a:latin typeface="Consolas" charset="0"/>
                <a:ea typeface="Consolas" charset="0"/>
                <a:cs typeface="Consolas" charset="0"/>
              </a:rPr>
              <a:t>.</a:t>
            </a:r>
            <a:r>
              <a:rPr lang="en-US" sz="900" dirty="0" err="1" smtClean="0">
                <a:solidFill>
                  <a:srgbClr val="795DA3"/>
                </a:solidFill>
                <a:latin typeface="Consolas" charset="0"/>
                <a:ea typeface="Consolas" charset="0"/>
                <a:cs typeface="Consolas" charset="0"/>
              </a:rPr>
              <a:t>pipe</a:t>
            </a:r>
            <a:r>
              <a:rPr lang="en-US" sz="900" dirty="0" smtClean="0">
                <a:latin typeface="Consolas" charset="0"/>
                <a:ea typeface="Consolas" charset="0"/>
                <a:cs typeface="Consolas" charset="0"/>
              </a:rPr>
              <a:t>(</a:t>
            </a:r>
            <a:r>
              <a:rPr lang="en-US" sz="900" dirty="0" err="1" smtClean="0">
                <a:solidFill>
                  <a:srgbClr val="0086B3"/>
                </a:solidFill>
                <a:latin typeface="Consolas" charset="0"/>
                <a:ea typeface="Consolas" charset="0"/>
                <a:cs typeface="Consolas" charset="0"/>
              </a:rPr>
              <a:t>process</a:t>
            </a:r>
            <a:r>
              <a:rPr lang="en-US" sz="900" dirty="0" err="1" smtClean="0">
                <a:latin typeface="Consolas" charset="0"/>
                <a:ea typeface="Consolas" charset="0"/>
                <a:cs typeface="Consolas" charset="0"/>
              </a:rPr>
              <a:t>.</a:t>
            </a:r>
            <a:r>
              <a:rPr lang="en-US" sz="900" dirty="0" err="1" smtClean="0">
                <a:solidFill>
                  <a:srgbClr val="333333"/>
                </a:solidFill>
                <a:latin typeface="Consolas" charset="0"/>
                <a:ea typeface="Consolas" charset="0"/>
                <a:cs typeface="Consolas" charset="0"/>
              </a:rPr>
              <a:t>stdout</a:t>
            </a:r>
            <a:r>
              <a:rPr lang="en-US" sz="900" dirty="0">
                <a:latin typeface="Consolas" charset="0"/>
                <a:ea typeface="Consolas" charset="0"/>
                <a:cs typeface="Consolas" charset="0"/>
              </a:rPr>
              <a:t>);</a:t>
            </a:r>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9" name="TextBox 8"/>
          <p:cNvSpPr txBox="1"/>
          <p:nvPr/>
        </p:nvSpPr>
        <p:spPr>
          <a:xfrm>
            <a:off x="5440238" y="574073"/>
            <a:ext cx="1473480" cy="246221"/>
          </a:xfrm>
          <a:prstGeom prst="rect">
            <a:avLst/>
          </a:prstGeom>
          <a:noFill/>
        </p:spPr>
        <p:txBody>
          <a:bodyPr wrap="none" rtlCol="0">
            <a:spAutoFit/>
          </a:bodyPr>
          <a:lstStyle/>
          <a:p>
            <a:r>
              <a:rPr lang="en-US" sz="1000" dirty="0" smtClean="0">
                <a:latin typeface="+mn-lt"/>
              </a:rPr>
              <a:t>With data </a:t>
            </a:r>
            <a:r>
              <a:rPr lang="en-US" sz="1000" dirty="0"/>
              <a:t>on-demand </a:t>
            </a:r>
            <a:r>
              <a:rPr lang="en-US" sz="1000" dirty="0" smtClean="0">
                <a:latin typeface="+mn-lt"/>
              </a:rPr>
              <a:t>:</a:t>
            </a:r>
          </a:p>
        </p:txBody>
      </p:sp>
      <p:sp>
        <p:nvSpPr>
          <p:cNvPr id="10" name="Rectangle 6"/>
          <p:cNvSpPr>
            <a:spLocks noChangeArrowheads="1"/>
          </p:cNvSpPr>
          <p:nvPr/>
        </p:nvSpPr>
        <p:spPr bwMode="auto">
          <a:xfrm>
            <a:off x="880385" y="2335844"/>
            <a:ext cx="2825767"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 </a:t>
            </a:r>
            <a:r>
              <a:rPr lang="en-US" sz="900" dirty="0">
                <a:latin typeface="Consolas" charset="0"/>
                <a:ea typeface="Consolas" charset="0"/>
                <a:cs typeface="Consolas" charset="0"/>
              </a:rPr>
              <a:t>node read0.js </a:t>
            </a:r>
          </a:p>
          <a:p>
            <a:pPr lvl="0" eaLnBrk="0" hangingPunct="0"/>
            <a:r>
              <a:rPr lang="en-US" sz="900" dirty="0" smtClean="0">
                <a:latin typeface="Consolas" charset="0"/>
                <a:ea typeface="Consolas" charset="0"/>
                <a:cs typeface="Consolas" charset="0"/>
              </a:rPr>
              <a:t> beep </a:t>
            </a:r>
            <a:r>
              <a:rPr lang="en-US" sz="900" dirty="0" err="1">
                <a:latin typeface="Consolas" charset="0"/>
                <a:ea typeface="Consolas" charset="0"/>
                <a:cs typeface="Consolas" charset="0"/>
              </a:rPr>
              <a:t>boop</a:t>
            </a:r>
            <a:r>
              <a:rPr kumimoji="0" lang="en-US" altLang="en-US" sz="900" b="0" i="0" u="none" strike="noStrike" cap="none" normalizeH="0" baseline="0" dirty="0" smtClean="0">
                <a:ln>
                  <a:noFill/>
                </a:ln>
                <a:solidFill>
                  <a:schemeClr val="tx1"/>
                </a:solidFill>
                <a:effectLst/>
                <a:latin typeface="Consolas" charset="0"/>
                <a:ea typeface="Consolas" charset="0"/>
                <a:cs typeface="Consolas" charset="0"/>
              </a:rPr>
              <a:t> </a:t>
            </a: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
        <p:nvSpPr>
          <p:cNvPr id="11" name="Rectangle 6"/>
          <p:cNvSpPr>
            <a:spLocks noChangeArrowheads="1"/>
          </p:cNvSpPr>
          <p:nvPr/>
        </p:nvSpPr>
        <p:spPr bwMode="auto">
          <a:xfrm>
            <a:off x="5412182" y="2889842"/>
            <a:ext cx="2825767"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hangingPunct="0"/>
            <a:r>
              <a:rPr lang="en-US" sz="900" dirty="0">
                <a:solidFill>
                  <a:srgbClr val="333333"/>
                </a:solidFill>
                <a:latin typeface="Consolas" charset="0"/>
                <a:ea typeface="Consolas" charset="0"/>
                <a:cs typeface="Consolas" charset="0"/>
              </a:rPr>
              <a:t> </a:t>
            </a:r>
            <a:endParaRPr lang="en-US" sz="900" dirty="0" smtClean="0">
              <a:solidFill>
                <a:srgbClr val="333333"/>
              </a:solidFill>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 </a:t>
            </a:r>
            <a:r>
              <a:rPr lang="en-US" sz="900" dirty="0">
                <a:latin typeface="Consolas" charset="0"/>
                <a:ea typeface="Consolas" charset="0"/>
                <a:cs typeface="Consolas" charset="0"/>
              </a:rPr>
              <a:t>node </a:t>
            </a:r>
            <a:r>
              <a:rPr lang="en-US" sz="900" dirty="0" smtClean="0">
                <a:latin typeface="Consolas" charset="0"/>
                <a:ea typeface="Consolas" charset="0"/>
                <a:cs typeface="Consolas" charset="0"/>
              </a:rPr>
              <a:t>read1.js </a:t>
            </a:r>
            <a:endParaRPr lang="en-US" sz="900" dirty="0">
              <a:latin typeface="Consolas" charset="0"/>
              <a:ea typeface="Consolas" charset="0"/>
              <a:cs typeface="Consolas" charset="0"/>
            </a:endParaRPr>
          </a:p>
          <a:p>
            <a:pPr lvl="0" eaLnBrk="0" hangingPunct="0"/>
            <a:r>
              <a:rPr lang="en-US" sz="900" dirty="0" smtClean="0">
                <a:latin typeface="Consolas" charset="0"/>
                <a:ea typeface="Consolas" charset="0"/>
                <a:cs typeface="Consolas" charset="0"/>
              </a:rPr>
              <a:t> </a:t>
            </a:r>
            <a:r>
              <a:rPr lang="en-US" sz="900" dirty="0" err="1" smtClean="0">
                <a:latin typeface="Consolas" charset="0"/>
                <a:ea typeface="Consolas" charset="0"/>
                <a:cs typeface="Consolas" charset="0"/>
              </a:rPr>
              <a:t>abcdefghijklmnopqrstuvwxyz</a:t>
            </a:r>
            <a:endParaRPr lang="en-US" sz="900" dirty="0" smtClean="0">
              <a:latin typeface="Consolas" charset="0"/>
              <a:ea typeface="Consolas" charset="0"/>
              <a:cs typeface="Consolas" charset="0"/>
            </a:endParaRPr>
          </a:p>
          <a:p>
            <a:pPr lvl="0" eaLnBrk="0" hangingPunct="0"/>
            <a:endParaRPr kumimoji="0" lang="en-US" altLang="en-US" sz="900" b="0" i="0" u="none" strike="noStrike" cap="none" normalizeH="0" baseline="0" dirty="0" smtClean="0">
              <a:ln>
                <a:noFill/>
              </a:ln>
              <a:solidFill>
                <a:schemeClr val="tx1"/>
              </a:solidFill>
              <a:effectLst/>
              <a:latin typeface="Consolas" charset="0"/>
              <a:ea typeface="Consolas" charset="0"/>
              <a:cs typeface="Consolas" charset="0"/>
            </a:endParaRPr>
          </a:p>
        </p:txBody>
      </p:sp>
    </p:spTree>
    <p:extLst>
      <p:ext uri="{BB962C8B-B14F-4D97-AF65-F5344CB8AC3E}">
        <p14:creationId xmlns:p14="http://schemas.microsoft.com/office/powerpoint/2010/main" val="424720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ab1d59e4263f23bf28b4fd369bb5c731cbd34bf"/>
</p:tagLst>
</file>

<file path=ppt/theme/theme1.xml><?xml version="1.0" encoding="utf-8"?>
<a:theme xmlns:a="http://schemas.openxmlformats.org/drawingml/2006/main" name="Axway 2015 Corp PowerPoint Template - REGULAR SCREEN">
  <a:themeElements>
    <a:clrScheme name="Axway 2015">
      <a:dk1>
        <a:srgbClr val="000000"/>
      </a:dk1>
      <a:lt1>
        <a:srgbClr val="FFFFFF"/>
      </a:lt1>
      <a:dk2>
        <a:srgbClr val="616161"/>
      </a:dk2>
      <a:lt2>
        <a:srgbClr val="949494"/>
      </a:lt2>
      <a:accent1>
        <a:srgbClr val="E31B23"/>
      </a:accent1>
      <a:accent2>
        <a:srgbClr val="FEC240"/>
      </a:accent2>
      <a:accent3>
        <a:srgbClr val="00ACDB"/>
      </a:accent3>
      <a:accent4>
        <a:srgbClr val="F8A047"/>
      </a:accent4>
      <a:accent5>
        <a:srgbClr val="73B532"/>
      </a:accent5>
      <a:accent6>
        <a:srgbClr val="6D7397"/>
      </a:accent6>
      <a:hlink>
        <a:srgbClr val="46AFD4"/>
      </a:hlink>
      <a:folHlink>
        <a:srgbClr val="00769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ap="sq" algn="ctr">
          <a:solidFill>
            <a:schemeClr val="tx2"/>
          </a:solidFill>
          <a:miter lim="800000"/>
          <a:headEnd/>
          <a:tailEnd/>
        </a:ln>
        <a:effectLst/>
      </a:spPr>
      <a:bodyPr wrap="none" anchor="ctr"/>
      <a:lstStyle>
        <a:defPPr>
          <a:defRPr b="1" dirty="0" smtClean="0">
            <a:solidFill>
              <a:schemeClr val="bg1"/>
            </a:solidFill>
            <a:latin typeface="+mn-lt"/>
          </a:defRPr>
        </a:defPPr>
      </a:lstStyle>
    </a:spDef>
    <a:lnDef>
      <a:spPr bwMode="auto">
        <a:solidFill>
          <a:schemeClr val="accent2"/>
        </a:solidFill>
        <a:ln w="19050" cap="sq" cmpd="sng" algn="ctr">
          <a:solidFill>
            <a:schemeClr val="tx2"/>
          </a:solidFill>
          <a:prstDash val="solid"/>
          <a:round/>
          <a:headEnd type="triangle" w="med" len="med"/>
          <a:tailEnd type="triangle" w="med" len="med"/>
        </a:ln>
        <a:effectLst/>
      </a:spPr>
      <a:bodyPr/>
      <a:lstStyle/>
    </a:lnDef>
    <a:txDef>
      <a:spPr>
        <a:noFill/>
      </a:spPr>
      <a:bodyPr wrap="none" rtlCol="0">
        <a:spAutoFit/>
      </a:bodyPr>
      <a:lstStyle>
        <a:defPPr algn="ctr">
          <a:defRPr dirty="0" err="1" smtClean="0">
            <a:latin typeface="+mn-lt"/>
          </a:defRPr>
        </a:defPPr>
      </a:lstStyle>
    </a:txDef>
  </a:objectDefaults>
  <a:extraClrSchemeLst>
    <a:extraClrScheme>
      <a:clrScheme name="Presentation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18120</TotalTime>
  <Words>2784</Words>
  <Application>Microsoft Macintosh PowerPoint</Application>
  <PresentationFormat>On-screen Show (16:9)</PresentationFormat>
  <Paragraphs>800</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Adobe Gothic Std B</vt:lpstr>
      <vt:lpstr>Arial</vt:lpstr>
      <vt:lpstr>Arial Narrow</vt:lpstr>
      <vt:lpstr>Calibri</vt:lpstr>
      <vt:lpstr>Consolas</vt:lpstr>
      <vt:lpstr>ＭＳ Ｐゴシック</vt:lpstr>
      <vt:lpstr>Times New Roman</vt:lpstr>
      <vt:lpstr>Axway 2015 Corp PowerPoint Template - REGULAR SCREEN</vt:lpstr>
      <vt:lpstr>Node.js Training</vt:lpstr>
      <vt:lpstr>STREAMS</vt:lpstr>
      <vt:lpstr>PowerPoint Presentation</vt:lpstr>
      <vt:lpstr>STREAMS</vt:lpstr>
      <vt:lpstr>Classes of Streams:</vt:lpstr>
      <vt:lpstr>Pipe</vt:lpstr>
      <vt:lpstr>Readable streams</vt:lpstr>
      <vt:lpstr>PowerPoint Presentation</vt:lpstr>
      <vt:lpstr>PowerPoint Presentation</vt:lpstr>
      <vt:lpstr>PowerPoint Presentation</vt:lpstr>
      <vt:lpstr>Methods</vt:lpstr>
      <vt:lpstr>Events</vt:lpstr>
      <vt:lpstr>Options</vt:lpstr>
      <vt:lpstr>PowerPoint Presentation</vt:lpstr>
      <vt:lpstr>Writable Streams</vt:lpstr>
      <vt:lpstr>PowerPoint Presentation</vt:lpstr>
      <vt:lpstr>PowerPoint Presentation</vt:lpstr>
      <vt:lpstr>PowerPoint Presentation</vt:lpstr>
      <vt:lpstr>Methods</vt:lpstr>
      <vt:lpstr>Events</vt:lpstr>
      <vt:lpstr>Options</vt:lpstr>
      <vt:lpstr>PowerPoint Presentation</vt:lpstr>
      <vt:lpstr>Duplex and Transform Streams</vt:lpstr>
      <vt:lpstr>PowerPoint Presentation</vt:lpstr>
      <vt:lpstr>PowerPoint Presentation</vt:lpstr>
      <vt:lpstr>PowerPoint Presentation</vt:lpstr>
      <vt:lpstr>Events</vt:lpstr>
      <vt:lpstr>Methods</vt:lpstr>
      <vt:lpstr>Options</vt:lpstr>
      <vt:lpstr>PowerPoint Presentation</vt:lpstr>
      <vt:lpstr>PowerPoint Presentation</vt:lpstr>
      <vt:lpstr>PowerPoint Presentation</vt:lpstr>
      <vt:lpstr>PowerPoint Presentation</vt:lpstr>
      <vt:lpstr>End!</vt:lpstr>
    </vt:vector>
  </TitlesOfParts>
  <Manager/>
  <Company>Axway</Company>
  <LinksUpToDate>false</LinksUpToDate>
  <SharedDoc>false</SharedDoc>
  <HyperlinkBase/>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Axway 2015 Corp PowerPoint Template</dc:title>
  <dc:subject>Axway</dc:subject>
  <dc:creator>ML Haynes</dc:creator>
  <cp:keywords>Axway 2015 Corporate PowerPoint Template - WIDE SCREEN</cp:keywords>
  <dc:description/>
  <cp:lastModifiedBy>Vladimir Trifonov</cp:lastModifiedBy>
  <cp:revision>470</cp:revision>
  <dcterms:created xsi:type="dcterms:W3CDTF">2013-12-26T17:09:29Z</dcterms:created>
  <dcterms:modified xsi:type="dcterms:W3CDTF">2016-10-17T08:03:15Z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https://axway.jiveon.com</vt:lpwstr>
  </property>
  <property fmtid="{D5CDD505-2E9C-101B-9397-08002B2CF9AE}" pid="3" name="Jive_LatestUserAccountName">
    <vt:lpwstr>mvasilev@axway.com</vt:lpwstr>
  </property>
  <property fmtid="{D5CDD505-2E9C-101B-9397-08002B2CF9AE}" pid="4" name="Jive_VersionGuid">
    <vt:lpwstr>d142de29-18be-4186-889f-7bc6be089a4d</vt:lpwstr>
  </property>
  <property fmtid="{D5CDD505-2E9C-101B-9397-08002B2CF9AE}" pid="5" name="Offisync_UniqueId">
    <vt:lpwstr>60644</vt:lpwstr>
  </property>
  <property fmtid="{D5CDD505-2E9C-101B-9397-08002B2CF9AE}" pid="6" name="Offisync_ServerID">
    <vt:lpwstr>42c6c282-56b9-4fb6-b625-fe469f1b8887</vt:lpwstr>
  </property>
  <property fmtid="{D5CDD505-2E9C-101B-9397-08002B2CF9AE}" pid="7" name="Offisync_UpdateToken">
    <vt:lpwstr>5</vt:lpwstr>
  </property>
</Properties>
</file>