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6" r:id="rId7"/>
    <p:sldId id="267" r:id="rId8"/>
    <p:sldId id="268" r:id="rId9"/>
    <p:sldId id="258" r:id="rId10"/>
    <p:sldId id="259" r:id="rId11"/>
    <p:sldId id="260" r:id="rId12"/>
    <p:sldId id="261" r:id="rId13"/>
    <p:sldId id="262" r:id="rId14"/>
    <p:sldId id="263"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7002E-40A9-4B82-9602-3229876A71A0}" type="doc">
      <dgm:prSet loTypeId="urn:microsoft.com/office/officeart/2005/8/layout/hList1" loCatId="list" qsTypeId="urn:microsoft.com/office/officeart/2005/8/quickstyle/simple4" qsCatId="simple" csTypeId="urn:microsoft.com/office/officeart/2005/8/colors/colorful4" csCatId="colorful" phldr="1"/>
      <dgm:spPr/>
      <dgm:t>
        <a:bodyPr/>
        <a:lstStyle/>
        <a:p>
          <a:endParaRPr lang="en-IN"/>
        </a:p>
      </dgm:t>
    </dgm:pt>
    <dgm:pt modelId="{29EF2D0B-7B9F-4E01-AD6D-891BFA7E0B3F}">
      <dgm:prSet phldrT="[Text]"/>
      <dgm:spPr/>
      <dgm:t>
        <a:bodyPr/>
        <a:lstStyle/>
        <a:p>
          <a:r>
            <a:rPr lang="en-US" dirty="0"/>
            <a:t>Research</a:t>
          </a:r>
          <a:endParaRPr lang="en-IN" dirty="0"/>
        </a:p>
      </dgm:t>
    </dgm:pt>
    <dgm:pt modelId="{788DDB31-A912-4051-A4E5-7872D5D20D3B}" type="parTrans" cxnId="{648A63E3-D63F-43B3-BFAB-6EC9AD18D25F}">
      <dgm:prSet/>
      <dgm:spPr/>
      <dgm:t>
        <a:bodyPr/>
        <a:lstStyle/>
        <a:p>
          <a:endParaRPr lang="en-IN"/>
        </a:p>
      </dgm:t>
    </dgm:pt>
    <dgm:pt modelId="{FA8732F1-451B-4AE7-839C-557D293E455D}" type="sibTrans" cxnId="{648A63E3-D63F-43B3-BFAB-6EC9AD18D25F}">
      <dgm:prSet/>
      <dgm:spPr/>
      <dgm:t>
        <a:bodyPr/>
        <a:lstStyle/>
        <a:p>
          <a:endParaRPr lang="en-IN"/>
        </a:p>
      </dgm:t>
    </dgm:pt>
    <dgm:pt modelId="{CB8F45C9-5068-4957-B570-C88EE264C827}">
      <dgm:prSet phldrT="[Text]"/>
      <dgm:spPr/>
      <dgm:t>
        <a:bodyPr/>
        <a:lstStyle/>
        <a:p>
          <a:r>
            <a:rPr lang="en-US" dirty="0"/>
            <a:t>Project Plan</a:t>
          </a:r>
          <a:endParaRPr lang="en-IN" dirty="0"/>
        </a:p>
      </dgm:t>
    </dgm:pt>
    <dgm:pt modelId="{2A18623A-69D6-4F25-BAB4-4230F6687367}" type="parTrans" cxnId="{0DFA4795-6875-4A1F-AAB1-7D8B6609B570}">
      <dgm:prSet/>
      <dgm:spPr/>
      <dgm:t>
        <a:bodyPr/>
        <a:lstStyle/>
        <a:p>
          <a:endParaRPr lang="en-IN"/>
        </a:p>
      </dgm:t>
    </dgm:pt>
    <dgm:pt modelId="{457C2873-A44A-4181-A2C6-5786DDC75756}" type="sibTrans" cxnId="{0DFA4795-6875-4A1F-AAB1-7D8B6609B570}">
      <dgm:prSet/>
      <dgm:spPr/>
      <dgm:t>
        <a:bodyPr/>
        <a:lstStyle/>
        <a:p>
          <a:endParaRPr lang="en-IN"/>
        </a:p>
      </dgm:t>
    </dgm:pt>
    <dgm:pt modelId="{77776625-06E9-436E-A06E-57BF1F10A771}">
      <dgm:prSet phldrT="[Text]"/>
      <dgm:spPr/>
      <dgm:t>
        <a:bodyPr/>
        <a:lstStyle/>
        <a:p>
          <a:r>
            <a:rPr lang="en-US" dirty="0"/>
            <a:t>Get Set Go!</a:t>
          </a:r>
          <a:endParaRPr lang="en-IN" dirty="0"/>
        </a:p>
      </dgm:t>
    </dgm:pt>
    <dgm:pt modelId="{683C6EFE-9365-433E-9386-C6B20013AD65}" type="parTrans" cxnId="{23C952FF-41CC-49D6-9602-CB6C7BD0086D}">
      <dgm:prSet/>
      <dgm:spPr/>
      <dgm:t>
        <a:bodyPr/>
        <a:lstStyle/>
        <a:p>
          <a:endParaRPr lang="en-IN"/>
        </a:p>
      </dgm:t>
    </dgm:pt>
    <dgm:pt modelId="{E222C19B-8F41-4ABB-8E2C-713A5A57A623}" type="sibTrans" cxnId="{23C952FF-41CC-49D6-9602-CB6C7BD0086D}">
      <dgm:prSet/>
      <dgm:spPr/>
      <dgm:t>
        <a:bodyPr/>
        <a:lstStyle/>
        <a:p>
          <a:endParaRPr lang="en-IN"/>
        </a:p>
      </dgm:t>
    </dgm:pt>
    <dgm:pt modelId="{724CD8F1-0B85-45EC-9806-08743359688A}" type="pres">
      <dgm:prSet presAssocID="{81B7002E-40A9-4B82-9602-3229876A71A0}" presName="Name0" presStyleCnt="0">
        <dgm:presLayoutVars>
          <dgm:dir/>
          <dgm:animLvl val="lvl"/>
          <dgm:resizeHandles val="exact"/>
        </dgm:presLayoutVars>
      </dgm:prSet>
      <dgm:spPr/>
    </dgm:pt>
    <dgm:pt modelId="{0EA1FB33-B55C-442B-A9CE-A75AC03BBF97}" type="pres">
      <dgm:prSet presAssocID="{29EF2D0B-7B9F-4E01-AD6D-891BFA7E0B3F}" presName="composite" presStyleCnt="0"/>
      <dgm:spPr/>
    </dgm:pt>
    <dgm:pt modelId="{66FC9BD6-81C3-4191-ADDF-B3191068F184}" type="pres">
      <dgm:prSet presAssocID="{29EF2D0B-7B9F-4E01-AD6D-891BFA7E0B3F}" presName="parTx" presStyleLbl="alignNode1" presStyleIdx="0" presStyleCnt="3" custScaleY="55904" custLinFactNeighborX="103" custLinFactNeighborY="-69426">
        <dgm:presLayoutVars>
          <dgm:chMax val="0"/>
          <dgm:chPref val="0"/>
          <dgm:bulletEnabled val="1"/>
        </dgm:presLayoutVars>
      </dgm:prSet>
      <dgm:spPr/>
    </dgm:pt>
    <dgm:pt modelId="{0D77B03C-67F3-4300-A5CB-52F2966D05C3}" type="pres">
      <dgm:prSet presAssocID="{29EF2D0B-7B9F-4E01-AD6D-891BFA7E0B3F}" presName="desTx" presStyleLbl="alignAccFollowNode1" presStyleIdx="0" presStyleCnt="3" custLinFactNeighborX="-103" custLinFactNeighborY="-26311">
        <dgm:presLayoutVars>
          <dgm:bulletEnabled val="1"/>
        </dgm:presLayoutVars>
      </dgm:prSet>
      <dgm:spPr/>
    </dgm:pt>
    <dgm:pt modelId="{292EC0CB-81E4-4A64-9339-B892519A1EF0}" type="pres">
      <dgm:prSet presAssocID="{FA8732F1-451B-4AE7-839C-557D293E455D}" presName="space" presStyleCnt="0"/>
      <dgm:spPr/>
    </dgm:pt>
    <dgm:pt modelId="{38A60443-D1A1-49C7-9C93-E1F5D9DC2960}" type="pres">
      <dgm:prSet presAssocID="{CB8F45C9-5068-4957-B570-C88EE264C827}" presName="composite" presStyleCnt="0"/>
      <dgm:spPr/>
    </dgm:pt>
    <dgm:pt modelId="{ABE00ECE-6056-439C-AC2A-4D4DD882878E}" type="pres">
      <dgm:prSet presAssocID="{CB8F45C9-5068-4957-B570-C88EE264C827}" presName="parTx" presStyleLbl="alignNode1" presStyleIdx="1" presStyleCnt="3" custScaleY="55904" custLinFactNeighborX="103" custLinFactNeighborY="-69426">
        <dgm:presLayoutVars>
          <dgm:chMax val="0"/>
          <dgm:chPref val="0"/>
          <dgm:bulletEnabled val="1"/>
        </dgm:presLayoutVars>
      </dgm:prSet>
      <dgm:spPr/>
    </dgm:pt>
    <dgm:pt modelId="{B4123C6D-684D-4A0F-B198-085A68F41F64}" type="pres">
      <dgm:prSet presAssocID="{CB8F45C9-5068-4957-B570-C88EE264C827}" presName="desTx" presStyleLbl="alignAccFollowNode1" presStyleIdx="1" presStyleCnt="3" custLinFactNeighborX="-103" custLinFactNeighborY="-26311">
        <dgm:presLayoutVars>
          <dgm:bulletEnabled val="1"/>
        </dgm:presLayoutVars>
      </dgm:prSet>
      <dgm:spPr/>
    </dgm:pt>
    <dgm:pt modelId="{6E99CBBC-D21C-4288-8396-9AB2BA2BDD9B}" type="pres">
      <dgm:prSet presAssocID="{457C2873-A44A-4181-A2C6-5786DDC75756}" presName="space" presStyleCnt="0"/>
      <dgm:spPr/>
    </dgm:pt>
    <dgm:pt modelId="{1C8F877D-6C71-4E2A-BCED-05E38A1F9785}" type="pres">
      <dgm:prSet presAssocID="{77776625-06E9-436E-A06E-57BF1F10A771}" presName="composite" presStyleCnt="0"/>
      <dgm:spPr/>
    </dgm:pt>
    <dgm:pt modelId="{BF257053-38EA-48A8-8AB1-62C41D349D51}" type="pres">
      <dgm:prSet presAssocID="{77776625-06E9-436E-A06E-57BF1F10A771}" presName="parTx" presStyleLbl="alignNode1" presStyleIdx="2" presStyleCnt="3" custScaleY="55904" custLinFactNeighborX="103" custLinFactNeighborY="-69426">
        <dgm:presLayoutVars>
          <dgm:chMax val="0"/>
          <dgm:chPref val="0"/>
          <dgm:bulletEnabled val="1"/>
        </dgm:presLayoutVars>
      </dgm:prSet>
      <dgm:spPr/>
    </dgm:pt>
    <dgm:pt modelId="{BE383C53-DD04-4EB7-A348-74AC69330B36}" type="pres">
      <dgm:prSet presAssocID="{77776625-06E9-436E-A06E-57BF1F10A771}" presName="desTx" presStyleLbl="alignAccFollowNode1" presStyleIdx="2" presStyleCnt="3" custLinFactNeighborX="-103" custLinFactNeighborY="-26311">
        <dgm:presLayoutVars>
          <dgm:bulletEnabled val="1"/>
        </dgm:presLayoutVars>
      </dgm:prSet>
      <dgm:spPr/>
    </dgm:pt>
  </dgm:ptLst>
  <dgm:cxnLst>
    <dgm:cxn modelId="{E7364D3F-5FA3-4BE6-A898-B87BF4D0F7AA}" type="presOf" srcId="{29EF2D0B-7B9F-4E01-AD6D-891BFA7E0B3F}" destId="{66FC9BD6-81C3-4191-ADDF-B3191068F184}" srcOrd="0" destOrd="0" presId="urn:microsoft.com/office/officeart/2005/8/layout/hList1"/>
    <dgm:cxn modelId="{0DFA4795-6875-4A1F-AAB1-7D8B6609B570}" srcId="{81B7002E-40A9-4B82-9602-3229876A71A0}" destId="{CB8F45C9-5068-4957-B570-C88EE264C827}" srcOrd="1" destOrd="0" parTransId="{2A18623A-69D6-4F25-BAB4-4230F6687367}" sibTransId="{457C2873-A44A-4181-A2C6-5786DDC75756}"/>
    <dgm:cxn modelId="{867A21AC-C993-4353-8037-CCF507B10D70}" type="presOf" srcId="{81B7002E-40A9-4B82-9602-3229876A71A0}" destId="{724CD8F1-0B85-45EC-9806-08743359688A}" srcOrd="0" destOrd="0" presId="urn:microsoft.com/office/officeart/2005/8/layout/hList1"/>
    <dgm:cxn modelId="{648A63E3-D63F-43B3-BFAB-6EC9AD18D25F}" srcId="{81B7002E-40A9-4B82-9602-3229876A71A0}" destId="{29EF2D0B-7B9F-4E01-AD6D-891BFA7E0B3F}" srcOrd="0" destOrd="0" parTransId="{788DDB31-A912-4051-A4E5-7872D5D20D3B}" sibTransId="{FA8732F1-451B-4AE7-839C-557D293E455D}"/>
    <dgm:cxn modelId="{686BD0EF-5878-4606-8864-65CC5085B70C}" type="presOf" srcId="{77776625-06E9-436E-A06E-57BF1F10A771}" destId="{BF257053-38EA-48A8-8AB1-62C41D349D51}" srcOrd="0" destOrd="0" presId="urn:microsoft.com/office/officeart/2005/8/layout/hList1"/>
    <dgm:cxn modelId="{062E23F2-0440-45A0-B724-9DA15D06AF18}" type="presOf" srcId="{CB8F45C9-5068-4957-B570-C88EE264C827}" destId="{ABE00ECE-6056-439C-AC2A-4D4DD882878E}" srcOrd="0" destOrd="0" presId="urn:microsoft.com/office/officeart/2005/8/layout/hList1"/>
    <dgm:cxn modelId="{23C952FF-41CC-49D6-9602-CB6C7BD0086D}" srcId="{81B7002E-40A9-4B82-9602-3229876A71A0}" destId="{77776625-06E9-436E-A06E-57BF1F10A771}" srcOrd="2" destOrd="0" parTransId="{683C6EFE-9365-433E-9386-C6B20013AD65}" sibTransId="{E222C19B-8F41-4ABB-8E2C-713A5A57A623}"/>
    <dgm:cxn modelId="{444495A1-9811-413C-9CA5-9630976DFD8F}" type="presParOf" srcId="{724CD8F1-0B85-45EC-9806-08743359688A}" destId="{0EA1FB33-B55C-442B-A9CE-A75AC03BBF97}" srcOrd="0" destOrd="0" presId="urn:microsoft.com/office/officeart/2005/8/layout/hList1"/>
    <dgm:cxn modelId="{FECFFC29-3EE1-4741-82EA-B995ECD6483E}" type="presParOf" srcId="{0EA1FB33-B55C-442B-A9CE-A75AC03BBF97}" destId="{66FC9BD6-81C3-4191-ADDF-B3191068F184}" srcOrd="0" destOrd="0" presId="urn:microsoft.com/office/officeart/2005/8/layout/hList1"/>
    <dgm:cxn modelId="{9658262A-09DC-4D9B-AF55-5C6168432ACA}" type="presParOf" srcId="{0EA1FB33-B55C-442B-A9CE-A75AC03BBF97}" destId="{0D77B03C-67F3-4300-A5CB-52F2966D05C3}" srcOrd="1" destOrd="0" presId="urn:microsoft.com/office/officeart/2005/8/layout/hList1"/>
    <dgm:cxn modelId="{9A6FF15F-3949-4B13-8EDD-B686BFB1CBB2}" type="presParOf" srcId="{724CD8F1-0B85-45EC-9806-08743359688A}" destId="{292EC0CB-81E4-4A64-9339-B892519A1EF0}" srcOrd="1" destOrd="0" presId="urn:microsoft.com/office/officeart/2005/8/layout/hList1"/>
    <dgm:cxn modelId="{B126EDB3-3987-49EB-B98F-77C9D9D6DA13}" type="presParOf" srcId="{724CD8F1-0B85-45EC-9806-08743359688A}" destId="{38A60443-D1A1-49C7-9C93-E1F5D9DC2960}" srcOrd="2" destOrd="0" presId="urn:microsoft.com/office/officeart/2005/8/layout/hList1"/>
    <dgm:cxn modelId="{11D378B6-2F73-47DF-8DE5-16DB5432C86E}" type="presParOf" srcId="{38A60443-D1A1-49C7-9C93-E1F5D9DC2960}" destId="{ABE00ECE-6056-439C-AC2A-4D4DD882878E}" srcOrd="0" destOrd="0" presId="urn:microsoft.com/office/officeart/2005/8/layout/hList1"/>
    <dgm:cxn modelId="{D3971765-B37E-4C8A-A461-FB89AA7F443A}" type="presParOf" srcId="{38A60443-D1A1-49C7-9C93-E1F5D9DC2960}" destId="{B4123C6D-684D-4A0F-B198-085A68F41F64}" srcOrd="1" destOrd="0" presId="urn:microsoft.com/office/officeart/2005/8/layout/hList1"/>
    <dgm:cxn modelId="{0823F183-05DB-432C-9794-F390564B477B}" type="presParOf" srcId="{724CD8F1-0B85-45EC-9806-08743359688A}" destId="{6E99CBBC-D21C-4288-8396-9AB2BA2BDD9B}" srcOrd="3" destOrd="0" presId="urn:microsoft.com/office/officeart/2005/8/layout/hList1"/>
    <dgm:cxn modelId="{1FAA1C9D-9DC4-4EF5-9685-8F3DEAADADA6}" type="presParOf" srcId="{724CD8F1-0B85-45EC-9806-08743359688A}" destId="{1C8F877D-6C71-4E2A-BCED-05E38A1F9785}" srcOrd="4" destOrd="0" presId="urn:microsoft.com/office/officeart/2005/8/layout/hList1"/>
    <dgm:cxn modelId="{D4C22AC5-91B9-4707-BEB6-A0D15D6B9866}" type="presParOf" srcId="{1C8F877D-6C71-4E2A-BCED-05E38A1F9785}" destId="{BF257053-38EA-48A8-8AB1-62C41D349D51}" srcOrd="0" destOrd="0" presId="urn:microsoft.com/office/officeart/2005/8/layout/hList1"/>
    <dgm:cxn modelId="{1FAD878C-4DC5-4803-AFDF-051DD2EA889E}" type="presParOf" srcId="{1C8F877D-6C71-4E2A-BCED-05E38A1F9785}" destId="{BE383C53-DD04-4EB7-A348-74AC69330B3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86A17D-0EDB-486F-B4DE-155BB3114F0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069C93-54B1-408F-A8DD-E89F2797A950}">
      <dgm:prSet/>
      <dgm:spPr/>
      <dgm:t>
        <a:bodyPr/>
        <a:lstStyle/>
        <a:p>
          <a:pPr>
            <a:lnSpc>
              <a:spcPct val="100000"/>
            </a:lnSpc>
          </a:pPr>
          <a:r>
            <a:rPr lang="en-US" dirty="0"/>
            <a:t>Action  is the first phase where we implemented encryption to the folder </a:t>
          </a:r>
          <a:r>
            <a:rPr lang="en-US" dirty="0">
              <a:solidFill>
                <a:schemeClr val="accent1">
                  <a:lumMod val="75000"/>
                </a:schemeClr>
              </a:solidFill>
            </a:rPr>
            <a:t>Critical </a:t>
          </a:r>
          <a:r>
            <a:rPr lang="en-US" dirty="0"/>
            <a:t>as the target directory.</a:t>
          </a:r>
        </a:p>
      </dgm:t>
    </dgm:pt>
    <dgm:pt modelId="{7F68843B-2062-4F18-B0F3-5601C8A47821}" type="parTrans" cxnId="{88CF35F2-A893-43C4-996B-93B7A58C0EDC}">
      <dgm:prSet/>
      <dgm:spPr/>
      <dgm:t>
        <a:bodyPr/>
        <a:lstStyle/>
        <a:p>
          <a:endParaRPr lang="en-US"/>
        </a:p>
      </dgm:t>
    </dgm:pt>
    <dgm:pt modelId="{8074FF40-7B2D-4EFE-B181-8590C7E6168A}" type="sibTrans" cxnId="{88CF35F2-A893-43C4-996B-93B7A58C0EDC}">
      <dgm:prSet/>
      <dgm:spPr/>
      <dgm:t>
        <a:bodyPr/>
        <a:lstStyle/>
        <a:p>
          <a:endParaRPr lang="en-US"/>
        </a:p>
      </dgm:t>
    </dgm:pt>
    <dgm:pt modelId="{0CFCA87D-C0F0-4B40-875F-5B070B5D379C}">
      <dgm:prSet/>
      <dgm:spPr/>
      <dgm:t>
        <a:bodyPr/>
        <a:lstStyle/>
        <a:p>
          <a:pPr>
            <a:lnSpc>
              <a:spcPct val="100000"/>
            </a:lnSpc>
          </a:pPr>
          <a:r>
            <a:rPr lang="en-US" dirty="0">
              <a:solidFill>
                <a:schemeClr val="accent1">
                  <a:lumMod val="75000"/>
                </a:schemeClr>
              </a:solidFill>
            </a:rPr>
            <a:t>AES protocol  </a:t>
          </a:r>
          <a:r>
            <a:rPr lang="en-US" dirty="0"/>
            <a:t>and </a:t>
          </a:r>
          <a:r>
            <a:rPr lang="en-US" dirty="0" err="1">
              <a:solidFill>
                <a:schemeClr val="accent1">
                  <a:lumMod val="75000"/>
                </a:schemeClr>
              </a:solidFill>
            </a:rPr>
            <a:t>Cryptography.Fernet</a:t>
          </a:r>
          <a:r>
            <a:rPr lang="en-US" dirty="0"/>
            <a:t> packages are used for Encryption and Decryption</a:t>
          </a:r>
        </a:p>
      </dgm:t>
    </dgm:pt>
    <dgm:pt modelId="{6A00E87A-E595-4AE2-A1A4-C2155CE973BE}" type="parTrans" cxnId="{921EC64C-EEE4-4D46-8F36-37F6E5144462}">
      <dgm:prSet/>
      <dgm:spPr/>
      <dgm:t>
        <a:bodyPr/>
        <a:lstStyle/>
        <a:p>
          <a:endParaRPr lang="en-US"/>
        </a:p>
      </dgm:t>
    </dgm:pt>
    <dgm:pt modelId="{12AC4DF7-BA17-471A-A6B2-3F3A4257BB07}" type="sibTrans" cxnId="{921EC64C-EEE4-4D46-8F36-37F6E5144462}">
      <dgm:prSet/>
      <dgm:spPr/>
      <dgm:t>
        <a:bodyPr/>
        <a:lstStyle/>
        <a:p>
          <a:endParaRPr lang="en-US"/>
        </a:p>
      </dgm:t>
    </dgm:pt>
    <dgm:pt modelId="{594F628D-4FFD-4F30-A1BB-1F66202175C2}">
      <dgm:prSet/>
      <dgm:spPr/>
      <dgm:t>
        <a:bodyPr/>
        <a:lstStyle/>
        <a:p>
          <a:pPr>
            <a:lnSpc>
              <a:spcPct val="100000"/>
            </a:lnSpc>
          </a:pPr>
          <a:r>
            <a:rPr lang="en-US" dirty="0"/>
            <a:t>Getting hands dirty by testing this prototype within local machine, using python commands.</a:t>
          </a:r>
        </a:p>
      </dgm:t>
    </dgm:pt>
    <dgm:pt modelId="{46B27F1D-28CD-43A6-81F3-43D909FA1129}" type="parTrans" cxnId="{4FE0BB4A-E03C-4B80-9AED-6BDE7A4431DD}">
      <dgm:prSet/>
      <dgm:spPr/>
      <dgm:t>
        <a:bodyPr/>
        <a:lstStyle/>
        <a:p>
          <a:endParaRPr lang="en-US"/>
        </a:p>
      </dgm:t>
    </dgm:pt>
    <dgm:pt modelId="{ACB810F5-06D1-439B-8B15-720CB5718430}" type="sibTrans" cxnId="{4FE0BB4A-E03C-4B80-9AED-6BDE7A4431DD}">
      <dgm:prSet/>
      <dgm:spPr/>
      <dgm:t>
        <a:bodyPr/>
        <a:lstStyle/>
        <a:p>
          <a:endParaRPr lang="en-US"/>
        </a:p>
      </dgm:t>
    </dgm:pt>
    <dgm:pt modelId="{AA4D0A4B-0AD7-403D-A16C-3F56F081AED2}" type="pres">
      <dgm:prSet presAssocID="{A886A17D-0EDB-486F-B4DE-155BB3114F04}" presName="root" presStyleCnt="0">
        <dgm:presLayoutVars>
          <dgm:dir/>
          <dgm:resizeHandles val="exact"/>
        </dgm:presLayoutVars>
      </dgm:prSet>
      <dgm:spPr/>
    </dgm:pt>
    <dgm:pt modelId="{49AE5CFC-BA45-4C4E-A53B-894C2678840F}" type="pres">
      <dgm:prSet presAssocID="{D0069C93-54B1-408F-A8DD-E89F2797A950}" presName="compNode" presStyleCnt="0"/>
      <dgm:spPr/>
    </dgm:pt>
    <dgm:pt modelId="{BF03697C-4B68-4156-80C0-B3E72584E5AA}" type="pres">
      <dgm:prSet presAssocID="{D0069C93-54B1-408F-A8DD-E89F2797A950}" presName="bgRect" presStyleLbl="bgShp" presStyleIdx="0" presStyleCnt="3"/>
      <dgm:spPr/>
    </dgm:pt>
    <dgm:pt modelId="{AFEF68D8-3674-4D13-92BD-D4C878F24277}" type="pres">
      <dgm:prSet presAssocID="{D0069C93-54B1-408F-A8DD-E89F2797A9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98664E55-E729-4E78-9E9E-B27FB9734611}" type="pres">
      <dgm:prSet presAssocID="{D0069C93-54B1-408F-A8DD-E89F2797A950}" presName="spaceRect" presStyleCnt="0"/>
      <dgm:spPr/>
    </dgm:pt>
    <dgm:pt modelId="{258731F4-FC0C-4A8C-AF0E-A1C3774EFDE4}" type="pres">
      <dgm:prSet presAssocID="{D0069C93-54B1-408F-A8DD-E89F2797A950}" presName="parTx" presStyleLbl="revTx" presStyleIdx="0" presStyleCnt="3">
        <dgm:presLayoutVars>
          <dgm:chMax val="0"/>
          <dgm:chPref val="0"/>
        </dgm:presLayoutVars>
      </dgm:prSet>
      <dgm:spPr/>
    </dgm:pt>
    <dgm:pt modelId="{6A1E0583-59F7-4B98-87AD-3867EEE0141D}" type="pres">
      <dgm:prSet presAssocID="{8074FF40-7B2D-4EFE-B181-8590C7E6168A}" presName="sibTrans" presStyleCnt="0"/>
      <dgm:spPr/>
    </dgm:pt>
    <dgm:pt modelId="{A03F5E03-756C-4F55-98CC-EEB383C4F3FA}" type="pres">
      <dgm:prSet presAssocID="{0CFCA87D-C0F0-4B40-875F-5B070B5D379C}" presName="compNode" presStyleCnt="0"/>
      <dgm:spPr/>
    </dgm:pt>
    <dgm:pt modelId="{A2012B5D-5B03-43AC-8E3A-D6F50EB7BBAB}" type="pres">
      <dgm:prSet presAssocID="{0CFCA87D-C0F0-4B40-875F-5B070B5D379C}" presName="bgRect" presStyleLbl="bgShp" presStyleIdx="1" presStyleCnt="3"/>
      <dgm:spPr/>
    </dgm:pt>
    <dgm:pt modelId="{6D9B9170-8BC1-4BBC-AE56-4CEF74570DDD}" type="pres">
      <dgm:prSet presAssocID="{0CFCA87D-C0F0-4B40-875F-5B070B5D37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E214FEBB-4597-40AD-813E-3707699EC387}" type="pres">
      <dgm:prSet presAssocID="{0CFCA87D-C0F0-4B40-875F-5B070B5D379C}" presName="spaceRect" presStyleCnt="0"/>
      <dgm:spPr/>
    </dgm:pt>
    <dgm:pt modelId="{473CFF02-D035-4EFE-868A-533047C73D78}" type="pres">
      <dgm:prSet presAssocID="{0CFCA87D-C0F0-4B40-875F-5B070B5D379C}" presName="parTx" presStyleLbl="revTx" presStyleIdx="1" presStyleCnt="3">
        <dgm:presLayoutVars>
          <dgm:chMax val="0"/>
          <dgm:chPref val="0"/>
        </dgm:presLayoutVars>
      </dgm:prSet>
      <dgm:spPr/>
    </dgm:pt>
    <dgm:pt modelId="{E6F1A95E-A0AA-4626-99E1-86AE873E4A8D}" type="pres">
      <dgm:prSet presAssocID="{12AC4DF7-BA17-471A-A6B2-3F3A4257BB07}" presName="sibTrans" presStyleCnt="0"/>
      <dgm:spPr/>
    </dgm:pt>
    <dgm:pt modelId="{6D199B56-5262-48A5-A484-4D0BBFAC6868}" type="pres">
      <dgm:prSet presAssocID="{594F628D-4FFD-4F30-A1BB-1F66202175C2}" presName="compNode" presStyleCnt="0"/>
      <dgm:spPr/>
    </dgm:pt>
    <dgm:pt modelId="{3BB38D07-35E5-4F88-AEB0-E92E888E8A1A}" type="pres">
      <dgm:prSet presAssocID="{594F628D-4FFD-4F30-A1BB-1F66202175C2}" presName="bgRect" presStyleLbl="bgShp" presStyleIdx="2" presStyleCnt="3"/>
      <dgm:spPr/>
    </dgm:pt>
    <dgm:pt modelId="{47577AF2-8B23-4AD4-B65E-7F7B23722ED1}" type="pres">
      <dgm:prSet presAssocID="{594F628D-4FFD-4F30-A1BB-1F66202175C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85FE9A69-E18F-4864-9C6C-A704B1A560B1}" type="pres">
      <dgm:prSet presAssocID="{594F628D-4FFD-4F30-A1BB-1F66202175C2}" presName="spaceRect" presStyleCnt="0"/>
      <dgm:spPr/>
    </dgm:pt>
    <dgm:pt modelId="{72EE8C02-F94E-4D3A-906A-DD2E513FF35A}" type="pres">
      <dgm:prSet presAssocID="{594F628D-4FFD-4F30-A1BB-1F66202175C2}" presName="parTx" presStyleLbl="revTx" presStyleIdx="2" presStyleCnt="3">
        <dgm:presLayoutVars>
          <dgm:chMax val="0"/>
          <dgm:chPref val="0"/>
        </dgm:presLayoutVars>
      </dgm:prSet>
      <dgm:spPr/>
    </dgm:pt>
  </dgm:ptLst>
  <dgm:cxnLst>
    <dgm:cxn modelId="{7DF50040-76BD-4969-AEF0-0F987765D834}" type="presOf" srcId="{A886A17D-0EDB-486F-B4DE-155BB3114F04}" destId="{AA4D0A4B-0AD7-403D-A16C-3F56F081AED2}" srcOrd="0" destOrd="0" presId="urn:microsoft.com/office/officeart/2018/2/layout/IconVerticalSolidList"/>
    <dgm:cxn modelId="{4FE0BB4A-E03C-4B80-9AED-6BDE7A4431DD}" srcId="{A886A17D-0EDB-486F-B4DE-155BB3114F04}" destId="{594F628D-4FFD-4F30-A1BB-1F66202175C2}" srcOrd="2" destOrd="0" parTransId="{46B27F1D-28CD-43A6-81F3-43D909FA1129}" sibTransId="{ACB810F5-06D1-439B-8B15-720CB5718430}"/>
    <dgm:cxn modelId="{921EC64C-EEE4-4D46-8F36-37F6E5144462}" srcId="{A886A17D-0EDB-486F-B4DE-155BB3114F04}" destId="{0CFCA87D-C0F0-4B40-875F-5B070B5D379C}" srcOrd="1" destOrd="0" parTransId="{6A00E87A-E595-4AE2-A1A4-C2155CE973BE}" sibTransId="{12AC4DF7-BA17-471A-A6B2-3F3A4257BB07}"/>
    <dgm:cxn modelId="{AE654B89-A66A-41C2-A127-82EB906ECC5F}" type="presOf" srcId="{0CFCA87D-C0F0-4B40-875F-5B070B5D379C}" destId="{473CFF02-D035-4EFE-868A-533047C73D78}" srcOrd="0" destOrd="0" presId="urn:microsoft.com/office/officeart/2018/2/layout/IconVerticalSolidList"/>
    <dgm:cxn modelId="{37BD18A7-D46F-4FEA-8107-6CF961130BEA}" type="presOf" srcId="{D0069C93-54B1-408F-A8DD-E89F2797A950}" destId="{258731F4-FC0C-4A8C-AF0E-A1C3774EFDE4}" srcOrd="0" destOrd="0" presId="urn:microsoft.com/office/officeart/2018/2/layout/IconVerticalSolidList"/>
    <dgm:cxn modelId="{7AA207D3-CBF9-4E52-8F14-096974151B09}" type="presOf" srcId="{594F628D-4FFD-4F30-A1BB-1F66202175C2}" destId="{72EE8C02-F94E-4D3A-906A-DD2E513FF35A}" srcOrd="0" destOrd="0" presId="urn:microsoft.com/office/officeart/2018/2/layout/IconVerticalSolidList"/>
    <dgm:cxn modelId="{88CF35F2-A893-43C4-996B-93B7A58C0EDC}" srcId="{A886A17D-0EDB-486F-B4DE-155BB3114F04}" destId="{D0069C93-54B1-408F-A8DD-E89F2797A950}" srcOrd="0" destOrd="0" parTransId="{7F68843B-2062-4F18-B0F3-5601C8A47821}" sibTransId="{8074FF40-7B2D-4EFE-B181-8590C7E6168A}"/>
    <dgm:cxn modelId="{0B8474BE-6BB2-4891-9B9C-29DAB39DF309}" type="presParOf" srcId="{AA4D0A4B-0AD7-403D-A16C-3F56F081AED2}" destId="{49AE5CFC-BA45-4C4E-A53B-894C2678840F}" srcOrd="0" destOrd="0" presId="urn:microsoft.com/office/officeart/2018/2/layout/IconVerticalSolidList"/>
    <dgm:cxn modelId="{29A34AC6-E978-4A8E-B5B2-08B1544033CF}" type="presParOf" srcId="{49AE5CFC-BA45-4C4E-A53B-894C2678840F}" destId="{BF03697C-4B68-4156-80C0-B3E72584E5AA}" srcOrd="0" destOrd="0" presId="urn:microsoft.com/office/officeart/2018/2/layout/IconVerticalSolidList"/>
    <dgm:cxn modelId="{B15BC225-D7C3-48C8-9F4B-AB49D3CB88D1}" type="presParOf" srcId="{49AE5CFC-BA45-4C4E-A53B-894C2678840F}" destId="{AFEF68D8-3674-4D13-92BD-D4C878F24277}" srcOrd="1" destOrd="0" presId="urn:microsoft.com/office/officeart/2018/2/layout/IconVerticalSolidList"/>
    <dgm:cxn modelId="{26FF31EE-1B20-4568-BC4D-C439DAE71C7D}" type="presParOf" srcId="{49AE5CFC-BA45-4C4E-A53B-894C2678840F}" destId="{98664E55-E729-4E78-9E9E-B27FB9734611}" srcOrd="2" destOrd="0" presId="urn:microsoft.com/office/officeart/2018/2/layout/IconVerticalSolidList"/>
    <dgm:cxn modelId="{2E95B8CB-892A-46F1-A123-AEE5C1C08729}" type="presParOf" srcId="{49AE5CFC-BA45-4C4E-A53B-894C2678840F}" destId="{258731F4-FC0C-4A8C-AF0E-A1C3774EFDE4}" srcOrd="3" destOrd="0" presId="urn:microsoft.com/office/officeart/2018/2/layout/IconVerticalSolidList"/>
    <dgm:cxn modelId="{554826D5-442B-40D1-90F2-5F38DED26384}" type="presParOf" srcId="{AA4D0A4B-0AD7-403D-A16C-3F56F081AED2}" destId="{6A1E0583-59F7-4B98-87AD-3867EEE0141D}" srcOrd="1" destOrd="0" presId="urn:microsoft.com/office/officeart/2018/2/layout/IconVerticalSolidList"/>
    <dgm:cxn modelId="{DE179A0E-3E34-4380-A313-E620BF528206}" type="presParOf" srcId="{AA4D0A4B-0AD7-403D-A16C-3F56F081AED2}" destId="{A03F5E03-756C-4F55-98CC-EEB383C4F3FA}" srcOrd="2" destOrd="0" presId="urn:microsoft.com/office/officeart/2018/2/layout/IconVerticalSolidList"/>
    <dgm:cxn modelId="{27F2473D-6C5A-4615-964D-AD1D48A2F412}" type="presParOf" srcId="{A03F5E03-756C-4F55-98CC-EEB383C4F3FA}" destId="{A2012B5D-5B03-43AC-8E3A-D6F50EB7BBAB}" srcOrd="0" destOrd="0" presId="urn:microsoft.com/office/officeart/2018/2/layout/IconVerticalSolidList"/>
    <dgm:cxn modelId="{BA887CEC-760E-4321-B799-EA57FD7CD8C8}" type="presParOf" srcId="{A03F5E03-756C-4F55-98CC-EEB383C4F3FA}" destId="{6D9B9170-8BC1-4BBC-AE56-4CEF74570DDD}" srcOrd="1" destOrd="0" presId="urn:microsoft.com/office/officeart/2018/2/layout/IconVerticalSolidList"/>
    <dgm:cxn modelId="{22A9F7A3-15B6-4E75-913A-E35DCD2F4709}" type="presParOf" srcId="{A03F5E03-756C-4F55-98CC-EEB383C4F3FA}" destId="{E214FEBB-4597-40AD-813E-3707699EC387}" srcOrd="2" destOrd="0" presId="urn:microsoft.com/office/officeart/2018/2/layout/IconVerticalSolidList"/>
    <dgm:cxn modelId="{8D05EF0E-E9E5-4D3F-B82E-144FB324A0D0}" type="presParOf" srcId="{A03F5E03-756C-4F55-98CC-EEB383C4F3FA}" destId="{473CFF02-D035-4EFE-868A-533047C73D78}" srcOrd="3" destOrd="0" presId="urn:microsoft.com/office/officeart/2018/2/layout/IconVerticalSolidList"/>
    <dgm:cxn modelId="{ACD7A85F-86AC-4FF0-8D81-A272A708D1B1}" type="presParOf" srcId="{AA4D0A4B-0AD7-403D-A16C-3F56F081AED2}" destId="{E6F1A95E-A0AA-4626-99E1-86AE873E4A8D}" srcOrd="3" destOrd="0" presId="urn:microsoft.com/office/officeart/2018/2/layout/IconVerticalSolidList"/>
    <dgm:cxn modelId="{E4D76373-7748-4853-B3F7-2B185278B8EE}" type="presParOf" srcId="{AA4D0A4B-0AD7-403D-A16C-3F56F081AED2}" destId="{6D199B56-5262-48A5-A484-4D0BBFAC6868}" srcOrd="4" destOrd="0" presId="urn:microsoft.com/office/officeart/2018/2/layout/IconVerticalSolidList"/>
    <dgm:cxn modelId="{D2707E49-A67F-4EC6-A5DF-8E6EA58EA0D8}" type="presParOf" srcId="{6D199B56-5262-48A5-A484-4D0BBFAC6868}" destId="{3BB38D07-35E5-4F88-AEB0-E92E888E8A1A}" srcOrd="0" destOrd="0" presId="urn:microsoft.com/office/officeart/2018/2/layout/IconVerticalSolidList"/>
    <dgm:cxn modelId="{B0DED321-0577-43C7-A0FF-CD7AEDE24D70}" type="presParOf" srcId="{6D199B56-5262-48A5-A484-4D0BBFAC6868}" destId="{47577AF2-8B23-4AD4-B65E-7F7B23722ED1}" srcOrd="1" destOrd="0" presId="urn:microsoft.com/office/officeart/2018/2/layout/IconVerticalSolidList"/>
    <dgm:cxn modelId="{2A974F6B-C22B-4F31-A70C-274D12DA3895}" type="presParOf" srcId="{6D199B56-5262-48A5-A484-4D0BBFAC6868}" destId="{85FE9A69-E18F-4864-9C6C-A704B1A560B1}" srcOrd="2" destOrd="0" presId="urn:microsoft.com/office/officeart/2018/2/layout/IconVerticalSolidList"/>
    <dgm:cxn modelId="{6FE5950B-8161-4FA1-9FEC-54704875BE02}" type="presParOf" srcId="{6D199B56-5262-48A5-A484-4D0BBFAC6868}" destId="{72EE8C02-F94E-4D3A-906A-DD2E513FF3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C9BD6-81C3-4191-ADDF-B3191068F184}">
      <dsp:nvSpPr>
        <dsp:cNvPr id="0" name=""/>
        <dsp:cNvSpPr/>
      </dsp:nvSpPr>
      <dsp:spPr>
        <a:xfrm>
          <a:off x="6789" y="286569"/>
          <a:ext cx="3302832" cy="64401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Research</a:t>
          </a:r>
          <a:endParaRPr lang="en-IN" sz="2900" kern="1200" dirty="0"/>
        </a:p>
      </dsp:txBody>
      <dsp:txXfrm>
        <a:off x="6789" y="286569"/>
        <a:ext cx="3302832" cy="644014"/>
      </dsp:txXfrm>
    </dsp:sp>
    <dsp:sp modelId="{0D77B03C-67F3-4300-A5CB-52F2966D05C3}">
      <dsp:nvSpPr>
        <dsp:cNvPr id="0" name=""/>
        <dsp:cNvSpPr/>
      </dsp:nvSpPr>
      <dsp:spPr>
        <a:xfrm>
          <a:off x="0" y="1014146"/>
          <a:ext cx="3302832" cy="1756800"/>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E00ECE-6056-439C-AC2A-4D4DD882878E}">
      <dsp:nvSpPr>
        <dsp:cNvPr id="0" name=""/>
        <dsp:cNvSpPr/>
      </dsp:nvSpPr>
      <dsp:spPr>
        <a:xfrm>
          <a:off x="3772018" y="286569"/>
          <a:ext cx="3302832" cy="644014"/>
        </a:xfrm>
        <a:prstGeom prst="rect">
          <a:avLst/>
        </a:prstGeom>
        <a:gradFill rotWithShape="0">
          <a:gsLst>
            <a:gs pos="0">
              <a:schemeClr val="accent4">
                <a:hueOff val="-764438"/>
                <a:satOff val="-1540"/>
                <a:lumOff val="1079"/>
                <a:alphaOff val="0"/>
                <a:satMod val="103000"/>
                <a:lumMod val="102000"/>
                <a:tint val="94000"/>
              </a:schemeClr>
            </a:gs>
            <a:gs pos="50000">
              <a:schemeClr val="accent4">
                <a:hueOff val="-764438"/>
                <a:satOff val="-1540"/>
                <a:lumOff val="1079"/>
                <a:alphaOff val="0"/>
                <a:satMod val="110000"/>
                <a:lumMod val="100000"/>
                <a:shade val="100000"/>
              </a:schemeClr>
            </a:gs>
            <a:gs pos="100000">
              <a:schemeClr val="accent4">
                <a:hueOff val="-764438"/>
                <a:satOff val="-1540"/>
                <a:lumOff val="1079"/>
                <a:alphaOff val="0"/>
                <a:lumMod val="99000"/>
                <a:satMod val="120000"/>
                <a:shade val="78000"/>
              </a:schemeClr>
            </a:gs>
          </a:gsLst>
          <a:lin ang="5400000" scaled="0"/>
        </a:gradFill>
        <a:ln w="6350" cap="flat" cmpd="sng" algn="ctr">
          <a:solidFill>
            <a:schemeClr val="accent4">
              <a:hueOff val="-764438"/>
              <a:satOff val="-1540"/>
              <a:lumOff val="107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Project Plan</a:t>
          </a:r>
          <a:endParaRPr lang="en-IN" sz="2900" kern="1200" dirty="0"/>
        </a:p>
      </dsp:txBody>
      <dsp:txXfrm>
        <a:off x="3772018" y="286569"/>
        <a:ext cx="3302832" cy="644014"/>
      </dsp:txXfrm>
    </dsp:sp>
    <dsp:sp modelId="{B4123C6D-684D-4A0F-B198-085A68F41F64}">
      <dsp:nvSpPr>
        <dsp:cNvPr id="0" name=""/>
        <dsp:cNvSpPr/>
      </dsp:nvSpPr>
      <dsp:spPr>
        <a:xfrm>
          <a:off x="3765214" y="1014146"/>
          <a:ext cx="3302832" cy="1756800"/>
        </a:xfrm>
        <a:prstGeom prst="rect">
          <a:avLst/>
        </a:prstGeom>
        <a:solidFill>
          <a:schemeClr val="accent4">
            <a:tint val="40000"/>
            <a:alpha val="90000"/>
            <a:hueOff val="-784332"/>
            <a:satOff val="-882"/>
            <a:lumOff val="164"/>
            <a:alphaOff val="0"/>
          </a:schemeClr>
        </a:solidFill>
        <a:ln w="6350" cap="flat" cmpd="sng" algn="ctr">
          <a:solidFill>
            <a:schemeClr val="accent4">
              <a:tint val="40000"/>
              <a:alpha val="90000"/>
              <a:hueOff val="-784332"/>
              <a:satOff val="-882"/>
              <a:lumOff val="164"/>
              <a:alphaOff val="0"/>
            </a:schemeClr>
          </a:solidFill>
          <a:prstDash val="solid"/>
          <a:miter lim="800000"/>
        </a:ln>
        <a:effectLst/>
      </dsp:spPr>
      <dsp:style>
        <a:lnRef idx="1">
          <a:scrgbClr r="0" g="0" b="0"/>
        </a:lnRef>
        <a:fillRef idx="1">
          <a:scrgbClr r="0" g="0" b="0"/>
        </a:fillRef>
        <a:effectRef idx="0">
          <a:scrgbClr r="0" g="0" b="0"/>
        </a:effectRef>
        <a:fontRef idx="minor"/>
      </dsp:style>
    </dsp:sp>
    <dsp:sp modelId="{BF257053-38EA-48A8-8AB1-62C41D349D51}">
      <dsp:nvSpPr>
        <dsp:cNvPr id="0" name=""/>
        <dsp:cNvSpPr/>
      </dsp:nvSpPr>
      <dsp:spPr>
        <a:xfrm>
          <a:off x="7537232" y="286569"/>
          <a:ext cx="3302832" cy="644014"/>
        </a:xfrm>
        <a:prstGeom prst="rect">
          <a:avLst/>
        </a:prstGeom>
        <a:gradFill rotWithShape="0">
          <a:gsLst>
            <a:gs pos="0">
              <a:schemeClr val="accent4">
                <a:hueOff val="-1528877"/>
                <a:satOff val="-3081"/>
                <a:lumOff val="2157"/>
                <a:alphaOff val="0"/>
                <a:satMod val="103000"/>
                <a:lumMod val="102000"/>
                <a:tint val="94000"/>
              </a:schemeClr>
            </a:gs>
            <a:gs pos="50000">
              <a:schemeClr val="accent4">
                <a:hueOff val="-1528877"/>
                <a:satOff val="-3081"/>
                <a:lumOff val="2157"/>
                <a:alphaOff val="0"/>
                <a:satMod val="110000"/>
                <a:lumMod val="100000"/>
                <a:shade val="100000"/>
              </a:schemeClr>
            </a:gs>
            <a:gs pos="100000">
              <a:schemeClr val="accent4">
                <a:hueOff val="-1528877"/>
                <a:satOff val="-3081"/>
                <a:lumOff val="2157"/>
                <a:alphaOff val="0"/>
                <a:lumMod val="99000"/>
                <a:satMod val="120000"/>
                <a:shade val="78000"/>
              </a:schemeClr>
            </a:gs>
          </a:gsLst>
          <a:lin ang="5400000" scaled="0"/>
        </a:gradFill>
        <a:ln w="6350" cap="flat" cmpd="sng" algn="ctr">
          <a:solidFill>
            <a:schemeClr val="accent4">
              <a:hueOff val="-1528877"/>
              <a:satOff val="-3081"/>
              <a:lumOff val="215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Get Set Go!</a:t>
          </a:r>
          <a:endParaRPr lang="en-IN" sz="2900" kern="1200" dirty="0"/>
        </a:p>
      </dsp:txBody>
      <dsp:txXfrm>
        <a:off x="7537232" y="286569"/>
        <a:ext cx="3302832" cy="644014"/>
      </dsp:txXfrm>
    </dsp:sp>
    <dsp:sp modelId="{BE383C53-DD04-4EB7-A348-74AC69330B36}">
      <dsp:nvSpPr>
        <dsp:cNvPr id="0" name=""/>
        <dsp:cNvSpPr/>
      </dsp:nvSpPr>
      <dsp:spPr>
        <a:xfrm>
          <a:off x="7530443" y="1014146"/>
          <a:ext cx="3302832" cy="1756800"/>
        </a:xfrm>
        <a:prstGeom prst="rect">
          <a:avLst/>
        </a:prstGeom>
        <a:solidFill>
          <a:schemeClr val="accent4">
            <a:tint val="40000"/>
            <a:alpha val="90000"/>
            <a:hueOff val="-1568665"/>
            <a:satOff val="-1763"/>
            <a:lumOff val="327"/>
            <a:alphaOff val="0"/>
          </a:schemeClr>
        </a:solidFill>
        <a:ln w="6350" cap="flat" cmpd="sng" algn="ctr">
          <a:solidFill>
            <a:schemeClr val="accent4">
              <a:tint val="40000"/>
              <a:alpha val="90000"/>
              <a:hueOff val="-1568665"/>
              <a:satOff val="-1763"/>
              <a:lumOff val="327"/>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3697C-4B68-4156-80C0-B3E72584E5AA}">
      <dsp:nvSpPr>
        <dsp:cNvPr id="0" name=""/>
        <dsp:cNvSpPr/>
      </dsp:nvSpPr>
      <dsp:spPr>
        <a:xfrm>
          <a:off x="0" y="739"/>
          <a:ext cx="6831118" cy="1730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EF68D8-3674-4D13-92BD-D4C878F24277}">
      <dsp:nvSpPr>
        <dsp:cNvPr id="0" name=""/>
        <dsp:cNvSpPr/>
      </dsp:nvSpPr>
      <dsp:spPr>
        <a:xfrm>
          <a:off x="523620" y="390209"/>
          <a:ext cx="952037" cy="952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8731F4-FC0C-4A8C-AF0E-A1C3774EFDE4}">
      <dsp:nvSpPr>
        <dsp:cNvPr id="0" name=""/>
        <dsp:cNvSpPr/>
      </dsp:nvSpPr>
      <dsp:spPr>
        <a:xfrm>
          <a:off x="1999279" y="739"/>
          <a:ext cx="4831838" cy="173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195" tIns="183195" rIns="183195" bIns="183195" numCol="1" spcCol="1270" anchor="ctr" anchorCtr="0">
          <a:noAutofit/>
        </a:bodyPr>
        <a:lstStyle/>
        <a:p>
          <a:pPr marL="0" lvl="0" indent="0" algn="l" defTabSz="977900">
            <a:lnSpc>
              <a:spcPct val="100000"/>
            </a:lnSpc>
            <a:spcBef>
              <a:spcPct val="0"/>
            </a:spcBef>
            <a:spcAft>
              <a:spcPct val="35000"/>
            </a:spcAft>
            <a:buNone/>
          </a:pPr>
          <a:r>
            <a:rPr lang="en-US" sz="2200" kern="1200" dirty="0"/>
            <a:t>Action  is the first phase where we implemented encryption to the folder </a:t>
          </a:r>
          <a:r>
            <a:rPr lang="en-US" sz="2200" kern="1200" dirty="0">
              <a:solidFill>
                <a:schemeClr val="accent1">
                  <a:lumMod val="75000"/>
                </a:schemeClr>
              </a:solidFill>
            </a:rPr>
            <a:t>Critical </a:t>
          </a:r>
          <a:r>
            <a:rPr lang="en-US" sz="2200" kern="1200" dirty="0"/>
            <a:t>as the target directory.</a:t>
          </a:r>
        </a:p>
      </dsp:txBody>
      <dsp:txXfrm>
        <a:off x="1999279" y="739"/>
        <a:ext cx="4831838" cy="1730977"/>
      </dsp:txXfrm>
    </dsp:sp>
    <dsp:sp modelId="{A2012B5D-5B03-43AC-8E3A-D6F50EB7BBAB}">
      <dsp:nvSpPr>
        <dsp:cNvPr id="0" name=""/>
        <dsp:cNvSpPr/>
      </dsp:nvSpPr>
      <dsp:spPr>
        <a:xfrm>
          <a:off x="0" y="2164461"/>
          <a:ext cx="6831118" cy="1730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9B9170-8BC1-4BBC-AE56-4CEF74570DDD}">
      <dsp:nvSpPr>
        <dsp:cNvPr id="0" name=""/>
        <dsp:cNvSpPr/>
      </dsp:nvSpPr>
      <dsp:spPr>
        <a:xfrm>
          <a:off x="523620" y="2553931"/>
          <a:ext cx="952037" cy="952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3CFF02-D035-4EFE-868A-533047C73D78}">
      <dsp:nvSpPr>
        <dsp:cNvPr id="0" name=""/>
        <dsp:cNvSpPr/>
      </dsp:nvSpPr>
      <dsp:spPr>
        <a:xfrm>
          <a:off x="1999279" y="2164461"/>
          <a:ext cx="4831838" cy="173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195" tIns="183195" rIns="183195" bIns="183195" numCol="1" spcCol="1270" anchor="ctr" anchorCtr="0">
          <a:noAutofit/>
        </a:bodyPr>
        <a:lstStyle/>
        <a:p>
          <a:pPr marL="0" lvl="0" indent="0" algn="l" defTabSz="977900">
            <a:lnSpc>
              <a:spcPct val="100000"/>
            </a:lnSpc>
            <a:spcBef>
              <a:spcPct val="0"/>
            </a:spcBef>
            <a:spcAft>
              <a:spcPct val="35000"/>
            </a:spcAft>
            <a:buNone/>
          </a:pPr>
          <a:r>
            <a:rPr lang="en-US" sz="2200" kern="1200" dirty="0">
              <a:solidFill>
                <a:schemeClr val="accent1">
                  <a:lumMod val="75000"/>
                </a:schemeClr>
              </a:solidFill>
            </a:rPr>
            <a:t>AES protocol  </a:t>
          </a:r>
          <a:r>
            <a:rPr lang="en-US" sz="2200" kern="1200" dirty="0"/>
            <a:t>and </a:t>
          </a:r>
          <a:r>
            <a:rPr lang="en-US" sz="2200" kern="1200" dirty="0" err="1">
              <a:solidFill>
                <a:schemeClr val="accent1">
                  <a:lumMod val="75000"/>
                </a:schemeClr>
              </a:solidFill>
            </a:rPr>
            <a:t>Cryptography.Fernet</a:t>
          </a:r>
          <a:r>
            <a:rPr lang="en-US" sz="2200" kern="1200" dirty="0"/>
            <a:t> packages are used for Encryption and Decryption</a:t>
          </a:r>
        </a:p>
      </dsp:txBody>
      <dsp:txXfrm>
        <a:off x="1999279" y="2164461"/>
        <a:ext cx="4831838" cy="1730977"/>
      </dsp:txXfrm>
    </dsp:sp>
    <dsp:sp modelId="{3BB38D07-35E5-4F88-AEB0-E92E888E8A1A}">
      <dsp:nvSpPr>
        <dsp:cNvPr id="0" name=""/>
        <dsp:cNvSpPr/>
      </dsp:nvSpPr>
      <dsp:spPr>
        <a:xfrm>
          <a:off x="0" y="4328183"/>
          <a:ext cx="6831118" cy="1730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77AF2-8B23-4AD4-B65E-7F7B23722ED1}">
      <dsp:nvSpPr>
        <dsp:cNvPr id="0" name=""/>
        <dsp:cNvSpPr/>
      </dsp:nvSpPr>
      <dsp:spPr>
        <a:xfrm>
          <a:off x="523620" y="4717653"/>
          <a:ext cx="952037" cy="952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EE8C02-F94E-4D3A-906A-DD2E513FF35A}">
      <dsp:nvSpPr>
        <dsp:cNvPr id="0" name=""/>
        <dsp:cNvSpPr/>
      </dsp:nvSpPr>
      <dsp:spPr>
        <a:xfrm>
          <a:off x="1999279" y="4328183"/>
          <a:ext cx="4831838" cy="173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195" tIns="183195" rIns="183195" bIns="183195" numCol="1" spcCol="1270" anchor="ctr" anchorCtr="0">
          <a:noAutofit/>
        </a:bodyPr>
        <a:lstStyle/>
        <a:p>
          <a:pPr marL="0" lvl="0" indent="0" algn="l" defTabSz="977900">
            <a:lnSpc>
              <a:spcPct val="100000"/>
            </a:lnSpc>
            <a:spcBef>
              <a:spcPct val="0"/>
            </a:spcBef>
            <a:spcAft>
              <a:spcPct val="35000"/>
            </a:spcAft>
            <a:buNone/>
          </a:pPr>
          <a:r>
            <a:rPr lang="en-US" sz="2200" kern="1200" dirty="0"/>
            <a:t>Getting hands dirty by testing this prototype within local machine, using python commands.</a:t>
          </a:r>
        </a:p>
      </dsp:txBody>
      <dsp:txXfrm>
        <a:off x="1999279" y="4328183"/>
        <a:ext cx="4831838" cy="173097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4/27/2024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66315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4/27/2024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2212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4/27/2024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2812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4/27/2024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962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4/27/2024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41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4/27/2024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7121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4/27/2024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7416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4/27/2024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1288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4/27/2024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8164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4/27/2024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6518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4/27/2024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8385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4/27/2024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15484431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3390/electronics12183899" TargetMode="External"/><Relationship Id="rId2" Type="http://schemas.openxmlformats.org/officeDocument/2006/relationships/hyperlink" Target="https://doi.org/10.3390/su1401000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5" name="Picture 44" descr="An abstract genetic concept">
            <a:extLst>
              <a:ext uri="{FF2B5EF4-FFF2-40B4-BE49-F238E27FC236}">
                <a16:creationId xmlns:a16="http://schemas.microsoft.com/office/drawing/2014/main" id="{0E462519-61D7-52AB-23D3-130FF54125A3}"/>
              </a:ext>
            </a:extLst>
          </p:cNvPr>
          <p:cNvPicPr>
            <a:picLocks noChangeAspect="1"/>
          </p:cNvPicPr>
          <p:nvPr/>
        </p:nvPicPr>
        <p:blipFill rotWithShape="1">
          <a:blip r:embed="rId2"/>
          <a:srcRect t="25606" r="-1" b="18129"/>
          <a:stretch/>
        </p:blipFill>
        <p:spPr>
          <a:xfrm>
            <a:off x="20" y="10"/>
            <a:ext cx="12188932" cy="6857990"/>
          </a:xfrm>
          <a:prstGeom prst="rect">
            <a:avLst/>
          </a:prstGeom>
        </p:spPr>
      </p:pic>
      <p:sp>
        <p:nvSpPr>
          <p:cNvPr id="46" name="Rectangle 4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8B09AC-06EE-9347-D0EE-D2A023277FF2}"/>
              </a:ext>
            </a:extLst>
          </p:cNvPr>
          <p:cNvSpPr>
            <a:spLocks noGrp="1"/>
          </p:cNvSpPr>
          <p:nvPr>
            <p:ph type="ctrTitle"/>
          </p:nvPr>
        </p:nvSpPr>
        <p:spPr>
          <a:xfrm>
            <a:off x="522522" y="3510095"/>
            <a:ext cx="10658938" cy="2226244"/>
          </a:xfrm>
        </p:spPr>
        <p:txBody>
          <a:bodyPr anchor="t">
            <a:normAutofit fontScale="90000"/>
          </a:bodyPr>
          <a:lstStyle/>
          <a:p>
            <a:pPr algn="l"/>
            <a:br>
              <a:rPr lang="en-IN" sz="2000" dirty="0">
                <a:latin typeface="Times New Roman" panose="02020603050405020304" pitchFamily="18" charset="0"/>
                <a:cs typeface="Times New Roman" panose="02020603050405020304" pitchFamily="18" charset="0"/>
              </a:rPr>
            </a:br>
            <a:r>
              <a:rPr lang="en-IN" sz="2000">
                <a:latin typeface="Times New Roman" panose="02020603050405020304" pitchFamily="18" charset="0"/>
                <a:cs typeface="Times New Roman" panose="02020603050405020304" pitchFamily="18" charset="0"/>
              </a:rPr>
              <a:t>Group – 8</a:t>
            </a:r>
            <a:br>
              <a:rPr lang="en-IN" sz="200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Pooja </a:t>
            </a:r>
            <a:r>
              <a:rPr lang="en-IN" sz="2000" dirty="0" err="1">
                <a:latin typeface="Times New Roman" panose="02020603050405020304" pitchFamily="18" charset="0"/>
                <a:cs typeface="Times New Roman" panose="02020603050405020304" pitchFamily="18" charset="0"/>
              </a:rPr>
              <a:t>Peechara</a:t>
            </a:r>
            <a:r>
              <a:rPr lang="en-IN" sz="2000" dirty="0">
                <a:latin typeface="Times New Roman" panose="02020603050405020304" pitchFamily="18" charset="0"/>
                <a:cs typeface="Times New Roman" panose="02020603050405020304" pitchFamily="18" charset="0"/>
              </a:rPr>
              <a:t> – 11663837</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Rachana Reddy </a:t>
            </a:r>
            <a:r>
              <a:rPr lang="en-IN" sz="2000" dirty="0" err="1">
                <a:latin typeface="Times New Roman" panose="02020603050405020304" pitchFamily="18" charset="0"/>
                <a:cs typeface="Times New Roman" panose="02020603050405020304" pitchFamily="18" charset="0"/>
              </a:rPr>
              <a:t>Sunki</a:t>
            </a:r>
            <a:r>
              <a:rPr lang="en-IN" sz="2000" dirty="0">
                <a:latin typeface="Times New Roman" panose="02020603050405020304" pitchFamily="18" charset="0"/>
                <a:cs typeface="Times New Roman" panose="02020603050405020304" pitchFamily="18" charset="0"/>
              </a:rPr>
              <a:t> – 11709719</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Mounika </a:t>
            </a:r>
            <a:r>
              <a:rPr lang="en-IN" sz="2000" dirty="0" err="1">
                <a:latin typeface="Times New Roman" panose="02020603050405020304" pitchFamily="18" charset="0"/>
                <a:cs typeface="Times New Roman" panose="02020603050405020304" pitchFamily="18" charset="0"/>
              </a:rPr>
              <a:t>Nuchu</a:t>
            </a:r>
            <a:r>
              <a:rPr lang="en-IN" sz="2000" dirty="0">
                <a:latin typeface="Times New Roman" panose="02020603050405020304" pitchFamily="18" charset="0"/>
                <a:cs typeface="Times New Roman" panose="02020603050405020304" pitchFamily="18" charset="0"/>
              </a:rPr>
              <a:t> – 11653658</a:t>
            </a:r>
            <a:br>
              <a:rPr lang="en-IN" sz="2000" dirty="0">
                <a:latin typeface="Times New Roman" panose="02020603050405020304" pitchFamily="18" charset="0"/>
                <a:cs typeface="Times New Roman" panose="02020603050405020304" pitchFamily="18" charset="0"/>
              </a:rPr>
            </a:br>
            <a:r>
              <a:rPr lang="en-IN" sz="2000" dirty="0" err="1">
                <a:latin typeface="Times New Roman" panose="02020603050405020304" pitchFamily="18" charset="0"/>
                <a:cs typeface="Times New Roman" panose="02020603050405020304" pitchFamily="18" charset="0"/>
              </a:rPr>
              <a:t>Lagadapati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Kondarao</a:t>
            </a:r>
            <a:r>
              <a:rPr lang="en-IN" sz="2000" dirty="0">
                <a:latin typeface="Times New Roman" panose="02020603050405020304" pitchFamily="18" charset="0"/>
                <a:cs typeface="Times New Roman" panose="02020603050405020304" pitchFamily="18" charset="0"/>
              </a:rPr>
              <a:t> – 11661743</a:t>
            </a:r>
            <a:br>
              <a:rPr lang="en-IN" sz="2000" dirty="0">
                <a:latin typeface="Times New Roman" panose="02020603050405020304" pitchFamily="18" charset="0"/>
                <a:cs typeface="Times New Roman" panose="02020603050405020304" pitchFamily="18" charset="0"/>
              </a:rPr>
            </a:br>
            <a:r>
              <a:rPr lang="en-IN" sz="2000" dirty="0" err="1">
                <a:latin typeface="Times New Roman" panose="02020603050405020304" pitchFamily="18" charset="0"/>
                <a:cs typeface="Times New Roman" panose="02020603050405020304" pitchFamily="18" charset="0"/>
              </a:rPr>
              <a:t>Yenugu</a:t>
            </a:r>
            <a:r>
              <a:rPr lang="en-IN" sz="2000" dirty="0">
                <a:latin typeface="Times New Roman" panose="02020603050405020304" pitchFamily="18" charset="0"/>
                <a:cs typeface="Times New Roman" panose="02020603050405020304" pitchFamily="18" charset="0"/>
              </a:rPr>
              <a:t> Ruthiksha Reddy - 11714976</a:t>
            </a:r>
          </a:p>
        </p:txBody>
      </p:sp>
      <p:sp>
        <p:nvSpPr>
          <p:cNvPr id="3" name="Subtitle 2">
            <a:extLst>
              <a:ext uri="{FF2B5EF4-FFF2-40B4-BE49-F238E27FC236}">
                <a16:creationId xmlns:a16="http://schemas.microsoft.com/office/drawing/2014/main" id="{062BA0AB-9186-A67B-AF68-BD42B54A72B4}"/>
              </a:ext>
            </a:extLst>
          </p:cNvPr>
          <p:cNvSpPr>
            <a:spLocks noGrp="1"/>
          </p:cNvSpPr>
          <p:nvPr>
            <p:ph type="subTitle" idx="1"/>
          </p:nvPr>
        </p:nvSpPr>
        <p:spPr>
          <a:xfrm>
            <a:off x="522521" y="725466"/>
            <a:ext cx="9639148" cy="2713192"/>
          </a:xfrm>
        </p:spPr>
        <p:txBody>
          <a:bodyPr anchor="b">
            <a:normAutofit/>
          </a:bodyPr>
          <a:lstStyle/>
          <a:p>
            <a:pPr algn="l"/>
            <a:r>
              <a:rPr lang="en-IN" sz="4800" dirty="0" err="1">
                <a:latin typeface="Times New Roman" panose="02020603050405020304" pitchFamily="18" charset="0"/>
                <a:cs typeface="Times New Roman" panose="02020603050405020304" pitchFamily="18" charset="0"/>
              </a:rPr>
              <a:t>Ransomeware</a:t>
            </a:r>
            <a:r>
              <a:rPr lang="en-IN" sz="4800" dirty="0">
                <a:latin typeface="Times New Roman" panose="02020603050405020304" pitchFamily="18" charset="0"/>
                <a:cs typeface="Times New Roman" panose="02020603050405020304" pitchFamily="18" charset="0"/>
              </a:rPr>
              <a:t> Research &amp; Mitigation</a:t>
            </a:r>
            <a:br>
              <a:rPr lang="en-IN"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802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ectangle 54">
            <a:extLst>
              <a:ext uri="{FF2B5EF4-FFF2-40B4-BE49-F238E27FC236}">
                <a16:creationId xmlns:a16="http://schemas.microsoft.com/office/drawing/2014/main" id="{26D2C2C6-0A69-42D0-9335-6A6722B30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ight Triangle 5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5DB9C63-61ED-45E6-9D2B-4D17398F3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0406" y="0"/>
            <a:ext cx="1488207" cy="1675040"/>
          </a:xfrm>
          <a:custGeom>
            <a:avLst/>
            <a:gdLst>
              <a:gd name="connsiteX0" fmla="*/ 0 w 1488207"/>
              <a:gd name="connsiteY0" fmla="*/ 0 h 1675040"/>
              <a:gd name="connsiteX1" fmla="*/ 858205 w 1488207"/>
              <a:gd name="connsiteY1" fmla="*/ 0 h 1675040"/>
              <a:gd name="connsiteX2" fmla="*/ 867945 w 1488207"/>
              <a:gd name="connsiteY2" fmla="*/ 26613 h 1675040"/>
              <a:gd name="connsiteX3" fmla="*/ 1458662 w 1488207"/>
              <a:gd name="connsiteY3" fmla="*/ 743958 h 1675040"/>
              <a:gd name="connsiteX4" fmla="*/ 1488207 w 1488207"/>
              <a:gd name="connsiteY4" fmla="*/ 761907 h 1675040"/>
              <a:gd name="connsiteX5" fmla="*/ 1488207 w 1488207"/>
              <a:gd name="connsiteY5" fmla="*/ 1675040 h 1675040"/>
              <a:gd name="connsiteX6" fmla="*/ 1416827 w 1488207"/>
              <a:gd name="connsiteY6" fmla="*/ 1648915 h 1675040"/>
              <a:gd name="connsiteX7" fmla="*/ 30948 w 1488207"/>
              <a:gd name="connsiteY7" fmla="*/ 120359 h 167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8207" h="1675040">
                <a:moveTo>
                  <a:pt x="0" y="0"/>
                </a:moveTo>
                <a:lnTo>
                  <a:pt x="858205" y="0"/>
                </a:lnTo>
                <a:lnTo>
                  <a:pt x="867945" y="26613"/>
                </a:lnTo>
                <a:cubicBezTo>
                  <a:pt x="991702" y="319208"/>
                  <a:pt x="1198442" y="568157"/>
                  <a:pt x="1458662" y="743958"/>
                </a:cubicBezTo>
                <a:lnTo>
                  <a:pt x="1488207" y="761907"/>
                </a:lnTo>
                <a:lnTo>
                  <a:pt x="1488207" y="1675040"/>
                </a:lnTo>
                <a:lnTo>
                  <a:pt x="1416827" y="1648915"/>
                </a:lnTo>
                <a:cubicBezTo>
                  <a:pt x="757474" y="1370032"/>
                  <a:pt x="245650" y="810649"/>
                  <a:pt x="30948" y="120359"/>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60">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3" name="Group 6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 name="Straight Connector 6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0DA2B32-B050-1EFD-AA01-4C59E9018DAF}"/>
              </a:ext>
            </a:extLst>
          </p:cNvPr>
          <p:cNvSpPr>
            <a:spLocks noGrp="1"/>
          </p:cNvSpPr>
          <p:nvPr>
            <p:ph type="title"/>
          </p:nvPr>
        </p:nvSpPr>
        <p:spPr>
          <a:xfrm>
            <a:off x="457199" y="732348"/>
            <a:ext cx="5747015" cy="2771561"/>
          </a:xfrm>
        </p:spPr>
        <p:txBody>
          <a:bodyPr anchor="t">
            <a:normAutofit/>
          </a:bodyPr>
          <a:lstStyle/>
          <a:p>
            <a:r>
              <a:rPr lang="en-US" dirty="0"/>
              <a:t>Detection</a:t>
            </a:r>
            <a:endParaRPr lang="en-IN" dirty="0"/>
          </a:p>
        </p:txBody>
      </p:sp>
      <p:sp>
        <p:nvSpPr>
          <p:cNvPr id="10" name="Content Placeholder 9">
            <a:extLst>
              <a:ext uri="{FF2B5EF4-FFF2-40B4-BE49-F238E27FC236}">
                <a16:creationId xmlns:a16="http://schemas.microsoft.com/office/drawing/2014/main" id="{37B9C836-1437-DD88-BFF4-D32271CE6359}"/>
              </a:ext>
            </a:extLst>
          </p:cNvPr>
          <p:cNvSpPr>
            <a:spLocks noGrp="1"/>
          </p:cNvSpPr>
          <p:nvPr>
            <p:ph idx="1"/>
          </p:nvPr>
        </p:nvSpPr>
        <p:spPr>
          <a:xfrm>
            <a:off x="6311153" y="732348"/>
            <a:ext cx="4839566" cy="2172911"/>
          </a:xfrm>
        </p:spPr>
        <p:txBody>
          <a:bodyPr anchor="t">
            <a:normAutofit/>
          </a:bodyPr>
          <a:lstStyle/>
          <a:p>
            <a:r>
              <a:rPr lang="en-US" sz="1800" dirty="0"/>
              <a:t>Previous phase we are tracking the activities of critical folder</a:t>
            </a:r>
          </a:p>
          <a:p>
            <a:r>
              <a:rPr lang="en-US" sz="1800" dirty="0"/>
              <a:t>In this phase we are utilizing this log activity to detect the unusual activities</a:t>
            </a:r>
          </a:p>
          <a:p>
            <a:r>
              <a:rPr lang="en-US" sz="1800" dirty="0"/>
              <a:t>We simulated this using create.py which creates/dumps files in high volume.</a:t>
            </a:r>
          </a:p>
        </p:txBody>
      </p:sp>
      <p:pic>
        <p:nvPicPr>
          <p:cNvPr id="4" name="Content Placeholder 3" descr="A screenshot of a computer&#10;&#10;Description automatically generated">
            <a:extLst>
              <a:ext uri="{FF2B5EF4-FFF2-40B4-BE49-F238E27FC236}">
                <a16:creationId xmlns:a16="http://schemas.microsoft.com/office/drawing/2014/main" id="{E5761980-5513-49AB-9F5E-AD20A445304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6812" b="1"/>
          <a:stretch/>
        </p:blipFill>
        <p:spPr>
          <a:xfrm>
            <a:off x="192527" y="3129383"/>
            <a:ext cx="4201091" cy="32287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16B46C4-4D72-9FEA-260B-D42F54FBDEB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9841" b="2"/>
          <a:stretch/>
        </p:blipFill>
        <p:spPr>
          <a:xfrm>
            <a:off x="4496606" y="3129383"/>
            <a:ext cx="3664998" cy="322879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48E393A-5F7A-279A-709F-D42C0CC860F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91" r="42446" b="3"/>
          <a:stretch/>
        </p:blipFill>
        <p:spPr>
          <a:xfrm>
            <a:off x="8466758" y="3129383"/>
            <a:ext cx="3685798" cy="3228795"/>
          </a:xfrm>
          <a:prstGeom prst="rect">
            <a:avLst/>
          </a:prstGeom>
        </p:spPr>
      </p:pic>
    </p:spTree>
    <p:extLst>
      <p:ext uri="{BB962C8B-B14F-4D97-AF65-F5344CB8AC3E}">
        <p14:creationId xmlns:p14="http://schemas.microsoft.com/office/powerpoint/2010/main" val="3840012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863F8278-29C8-4580-968E-C3633A0DF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042FA977-F1BB-449E-84E9-D31B6044F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27" y="378790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3D0B6D29-986F-43EB-83DF-EBCACD1A49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E692A99F-5752-4F8D-8301-B47D91A5C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136892B-722A-41F4-92E1-6AC3C7931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45C3BD-71F7-4F59-A321-6B418DDC12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3A4BA5D-FD22-4A88-BBB0-25D31F6E32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D91FB32-1A15-4A10-9C3E-AF4B36B6A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E81B5C-F363-49A9-AD92-D4A611619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214C25-CCF9-4054-A1CB-0F1A83C367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11B3DC5-B4C5-4BFE-98D3-96EE3CE3E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6CECE9A-3DCF-43F7-8E34-E29D730BE1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00C034D-8A33-4219-B986-F3C7E996A7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831D2B-09C9-4018-A6E4-C23BE0535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F7B48E-77C6-4293-8360-731198D5CE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96608E6-061F-4DAB-93D5-847C99FD78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E9442EB-995E-4BDD-B3D0-172B05CDC1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F1617C-8A66-4C98-920A-A7AD32FDB6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C51780F-2501-4030-A0EB-37B0E62A1D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EB78FE-FF1E-4210-BA19-2875CEDD55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AAD1E41-490C-4AB6-BEA8-8B0DF5010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F400BF-2234-489E-B7A1-1AB9635807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75BD9B5-5C3E-4B5A-AADD-FEACCCE8CC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87AA196-EA85-4106-94C0-3299822DF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6D8953-E3AD-4832-9F97-7DD58D99AE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626B6A-C6EA-4CCB-8FA6-E6CBCEDBC8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68870DD-BF75-4827-AA49-D33112524D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7478ECA-25DC-4FE5-84D3-81497E9B2A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E53290A-33A2-4A09-8DCA-38F747BB8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8BB3E4-6400-4C7E-85D7-E2228F6258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A1A78D7-49CA-4327-ACB5-AB33E42E14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CF39B10-DD2A-44CB-9C2A-481A0513AA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37AA35D-2440-C0FC-23B4-4C3FAEE2B776}"/>
              </a:ext>
            </a:extLst>
          </p:cNvPr>
          <p:cNvSpPr>
            <a:spLocks noGrp="1"/>
          </p:cNvSpPr>
          <p:nvPr>
            <p:ph type="title"/>
          </p:nvPr>
        </p:nvSpPr>
        <p:spPr>
          <a:xfrm>
            <a:off x="457200" y="3683131"/>
            <a:ext cx="5552414" cy="2565269"/>
          </a:xfrm>
        </p:spPr>
        <p:txBody>
          <a:bodyPr anchor="t">
            <a:normAutofit/>
          </a:bodyPr>
          <a:lstStyle/>
          <a:p>
            <a:r>
              <a:rPr lang="en-US" dirty="0"/>
              <a:t>Mitigation</a:t>
            </a:r>
            <a:endParaRPr lang="en-IN" dirty="0"/>
          </a:p>
        </p:txBody>
      </p:sp>
      <p:pic>
        <p:nvPicPr>
          <p:cNvPr id="4" name="Content Placeholder 3" descr="A screenshot of a computer&#10;&#10;Description automatically generated">
            <a:extLst>
              <a:ext uri="{FF2B5EF4-FFF2-40B4-BE49-F238E27FC236}">
                <a16:creationId xmlns:a16="http://schemas.microsoft.com/office/drawing/2014/main" id="{9A9FC178-032A-7AB0-EA15-2B5E973A1E4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153"/>
          <a:stretch/>
        </p:blipFill>
        <p:spPr bwMode="auto">
          <a:xfrm>
            <a:off x="6276" y="-17537"/>
            <a:ext cx="6044563" cy="3584800"/>
          </a:xfrm>
          <a:custGeom>
            <a:avLst/>
            <a:gdLst/>
            <a:ahLst/>
            <a:cxnLst/>
            <a:rect l="l" t="t" r="r" b="b"/>
            <a:pathLst>
              <a:path w="6077804" h="3604514">
                <a:moveTo>
                  <a:pt x="0" y="0"/>
                </a:moveTo>
                <a:lnTo>
                  <a:pt x="6077804" y="0"/>
                </a:lnTo>
                <a:lnTo>
                  <a:pt x="6077804" y="3321937"/>
                </a:lnTo>
                <a:lnTo>
                  <a:pt x="5516914" y="3420963"/>
                </a:lnTo>
                <a:cubicBezTo>
                  <a:pt x="4259631" y="3624720"/>
                  <a:pt x="2876619" y="3710676"/>
                  <a:pt x="550645" y="3402391"/>
                </a:cubicBezTo>
                <a:lnTo>
                  <a:pt x="0" y="3324581"/>
                </a:lnTo>
                <a:close/>
              </a:path>
            </a:pathLst>
          </a:custGeom>
          <a:noFill/>
        </p:spPr>
      </p:pic>
      <p:pic>
        <p:nvPicPr>
          <p:cNvPr id="5" name="Picture 4" descr="A screenshot of a computer&#10;&#10;Description automatically generated">
            <a:extLst>
              <a:ext uri="{FF2B5EF4-FFF2-40B4-BE49-F238E27FC236}">
                <a16:creationId xmlns:a16="http://schemas.microsoft.com/office/drawing/2014/main" id="{170051DF-88BA-9845-66C0-D3507F0FC68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 b="3313"/>
          <a:stretch/>
        </p:blipFill>
        <p:spPr bwMode="auto">
          <a:xfrm>
            <a:off x="6084082" y="-17525"/>
            <a:ext cx="6107918" cy="3321937"/>
          </a:xfrm>
          <a:custGeom>
            <a:avLst/>
            <a:gdLst/>
            <a:ahLst/>
            <a:cxnLst/>
            <a:rect l="l" t="t" r="r" b="b"/>
            <a:pathLst>
              <a:path w="6107918" h="3321937">
                <a:moveTo>
                  <a:pt x="0" y="0"/>
                </a:moveTo>
                <a:lnTo>
                  <a:pt x="6107918" y="0"/>
                </a:lnTo>
                <a:lnTo>
                  <a:pt x="6107918" y="2630869"/>
                </a:lnTo>
                <a:cubicBezTo>
                  <a:pt x="3060680" y="2630869"/>
                  <a:pt x="1537061" y="3032227"/>
                  <a:pt x="13442" y="3319564"/>
                </a:cubicBezTo>
                <a:lnTo>
                  <a:pt x="0" y="3321937"/>
                </a:lnTo>
                <a:close/>
              </a:path>
            </a:pathLst>
          </a:custGeom>
          <a:noFill/>
        </p:spPr>
      </p:pic>
      <p:sp>
        <p:nvSpPr>
          <p:cNvPr id="9" name="Content Placeholder 8">
            <a:extLst>
              <a:ext uri="{FF2B5EF4-FFF2-40B4-BE49-F238E27FC236}">
                <a16:creationId xmlns:a16="http://schemas.microsoft.com/office/drawing/2014/main" id="{8A4039DA-2C37-40ED-4ADE-401F3671F088}"/>
              </a:ext>
            </a:extLst>
          </p:cNvPr>
          <p:cNvSpPr>
            <a:spLocks noGrp="1"/>
          </p:cNvSpPr>
          <p:nvPr>
            <p:ph idx="1"/>
          </p:nvPr>
        </p:nvSpPr>
        <p:spPr>
          <a:xfrm>
            <a:off x="6189250" y="3861601"/>
            <a:ext cx="5810221" cy="2386799"/>
          </a:xfrm>
        </p:spPr>
        <p:txBody>
          <a:bodyPr anchor="t">
            <a:normAutofit/>
          </a:bodyPr>
          <a:lstStyle/>
          <a:p>
            <a:r>
              <a:rPr lang="en-US" sz="1800" dirty="0"/>
              <a:t>In this stage we are implementing a backup service where an unusual activity restricts the access to the folder after backing up with the original files</a:t>
            </a:r>
          </a:p>
          <a:p>
            <a:r>
              <a:rPr lang="en-US" sz="1800" dirty="0"/>
              <a:t>An email alert is also sent providing the details of the attack.</a:t>
            </a:r>
          </a:p>
        </p:txBody>
      </p:sp>
    </p:spTree>
    <p:extLst>
      <p:ext uri="{BB962C8B-B14F-4D97-AF65-F5344CB8AC3E}">
        <p14:creationId xmlns:p14="http://schemas.microsoft.com/office/powerpoint/2010/main" val="228943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93F2-001A-0741-36E4-1173D8C19FF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9F50D17-9A37-033B-155B-169ADB51BA70}"/>
              </a:ext>
            </a:extLst>
          </p:cNvPr>
          <p:cNvSpPr>
            <a:spLocks noGrp="1"/>
          </p:cNvSpPr>
          <p:nvPr>
            <p:ph idx="1"/>
          </p:nvPr>
        </p:nvSpPr>
        <p:spPr/>
        <p:txBody>
          <a:bodyPr/>
          <a:lstStyle/>
          <a:p>
            <a:r>
              <a:rPr lang="en-US" dirty="0"/>
              <a:t>In wrapping up, our project not only showed us the technical ropes of ransomware but also gave us a real feel for its dangers. Simulating an attack was as thrilling as it was a serious lesson in why solid cybersecurity is non-negotiable. It's been a heck of a journey from crafting malicious code to seeing the real impact it could have. </a:t>
            </a:r>
            <a:endParaRPr lang="en-IN" dirty="0"/>
          </a:p>
        </p:txBody>
      </p:sp>
    </p:spTree>
    <p:extLst>
      <p:ext uri="{BB962C8B-B14F-4D97-AF65-F5344CB8AC3E}">
        <p14:creationId xmlns:p14="http://schemas.microsoft.com/office/powerpoint/2010/main" val="313934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29AB-BD41-6CB3-5EDF-9F587AABF54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DF764C4-0D43-C76F-581A-FD870C7C2F5A}"/>
              </a:ext>
            </a:extLst>
          </p:cNvPr>
          <p:cNvSpPr>
            <a:spLocks noGrp="1"/>
          </p:cNvSpPr>
          <p:nvPr>
            <p:ph idx="1"/>
          </p:nvPr>
        </p:nvSpPr>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R. Gupta, 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Tanwar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 Sharma, and I. E. Davidson, "Ransomware Detection, Avoidance, and Mitigation Scheme: A Review and Future Directions," Sustainability, vol. 14, no. 1, 8, Dec. 2021. [Online]. Available: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https://doi.org/10.3390/su14010008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Author(s), "Title of the Article," Journal Name, vol. #, no. #, pp. page range, month year. [Online]. </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Author(s), "Enhancing Ransomware Attack Detection Using Transfer Learning and Deep Learning Ensemble Models on Cloud-Encrypted Data," Electronics, vol. 12, no. 18, 3899, Sept. 2023. [Online]. Available: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https://doi.org/10.3390/electronics12183899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717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2DA0-CC89-A52B-2EC1-8755DAD9C7A6}"/>
              </a:ext>
            </a:extLst>
          </p:cNvPr>
          <p:cNvSpPr>
            <a:spLocks noGrp="1"/>
          </p:cNvSpPr>
          <p:nvPr>
            <p:ph type="title"/>
          </p:nvPr>
        </p:nvSpPr>
        <p:spPr/>
        <p:txBody>
          <a:bodyPr/>
          <a:lstStyle/>
          <a:p>
            <a:r>
              <a:rPr lang="en-US" dirty="0"/>
              <a:t>Introduction</a:t>
            </a:r>
            <a:endParaRPr lang="en-IN" dirty="0"/>
          </a:p>
        </p:txBody>
      </p:sp>
      <p:graphicFrame>
        <p:nvGraphicFramePr>
          <p:cNvPr id="6" name="Content Placeholder 5">
            <a:extLst>
              <a:ext uri="{FF2B5EF4-FFF2-40B4-BE49-F238E27FC236}">
                <a16:creationId xmlns:a16="http://schemas.microsoft.com/office/drawing/2014/main" id="{EF6A9569-E66D-B478-9EA7-39154D98EE25}"/>
              </a:ext>
            </a:extLst>
          </p:cNvPr>
          <p:cNvGraphicFramePr>
            <a:graphicFrameLocks noGrp="1"/>
          </p:cNvGraphicFramePr>
          <p:nvPr>
            <p:ph idx="1"/>
            <p:extLst>
              <p:ext uri="{D42A27DB-BD31-4B8C-83A1-F6EECF244321}">
                <p14:modId xmlns:p14="http://schemas.microsoft.com/office/powerpoint/2010/main" val="2981698500"/>
              </p:ext>
            </p:extLst>
          </p:nvPr>
        </p:nvGraphicFramePr>
        <p:xfrm>
          <a:off x="457200" y="1825625"/>
          <a:ext cx="10840065" cy="4319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8D16B7F-4700-E7CA-6663-E28705AF8657}"/>
              </a:ext>
            </a:extLst>
          </p:cNvPr>
          <p:cNvSpPr txBox="1"/>
          <p:nvPr/>
        </p:nvSpPr>
        <p:spPr>
          <a:xfrm>
            <a:off x="457200" y="2836613"/>
            <a:ext cx="3302832" cy="1569660"/>
          </a:xfrm>
          <a:prstGeom prst="rect">
            <a:avLst/>
          </a:prstGeom>
          <a:noFill/>
        </p:spPr>
        <p:txBody>
          <a:bodyPr wrap="square" rtlCol="0">
            <a:spAutoFit/>
          </a:bodyPr>
          <a:lstStyle/>
          <a:p>
            <a:r>
              <a:rPr lang="en-US" sz="1600" dirty="0"/>
              <a:t>The research explores the development and mitigation of ransomware using advanced encryption and machine learning, aimed at enhancing cybersecurity strategies.</a:t>
            </a:r>
            <a:endParaRPr lang="en-IN" sz="1600" dirty="0"/>
          </a:p>
        </p:txBody>
      </p:sp>
      <p:sp>
        <p:nvSpPr>
          <p:cNvPr id="8" name="Rectangle 7">
            <a:extLst>
              <a:ext uri="{FF2B5EF4-FFF2-40B4-BE49-F238E27FC236}">
                <a16:creationId xmlns:a16="http://schemas.microsoft.com/office/drawing/2014/main" id="{9F6B4BC0-0985-1AD0-CF42-592A9FB99052}"/>
              </a:ext>
            </a:extLst>
          </p:cNvPr>
          <p:cNvSpPr/>
          <p:nvPr/>
        </p:nvSpPr>
        <p:spPr>
          <a:xfrm>
            <a:off x="4197569" y="2836613"/>
            <a:ext cx="3302832" cy="1756800"/>
          </a:xfrm>
          <a:prstGeom prst="rect">
            <a:avLst/>
          </a:pr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sz="1600" dirty="0"/>
              <a:t>Our plan is designed to explore the development of a simulated ransomware within a virtual environment, covering everything from building the ransomware to deploying, detecting, and</a:t>
            </a:r>
          </a:p>
          <a:p>
            <a:r>
              <a:rPr lang="en-US" sz="1600" dirty="0"/>
              <a:t>mitigating it effectively.</a:t>
            </a:r>
            <a:endParaRPr lang="en-IN" sz="1600" dirty="0"/>
          </a:p>
        </p:txBody>
      </p:sp>
      <p:sp>
        <p:nvSpPr>
          <p:cNvPr id="9" name="Rectangle 8">
            <a:extLst>
              <a:ext uri="{FF2B5EF4-FFF2-40B4-BE49-F238E27FC236}">
                <a16:creationId xmlns:a16="http://schemas.microsoft.com/office/drawing/2014/main" id="{6E9A2BBD-DDDF-F455-16C0-1EBE81D4D57B}"/>
              </a:ext>
            </a:extLst>
          </p:cNvPr>
          <p:cNvSpPr/>
          <p:nvPr/>
        </p:nvSpPr>
        <p:spPr>
          <a:xfrm>
            <a:off x="7994432" y="2836613"/>
            <a:ext cx="3302832" cy="1756800"/>
          </a:xfrm>
          <a:prstGeom prst="rect">
            <a:avLst/>
          </a:pr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Let’s look at the later slides on how we implemented each phase of the project.</a:t>
            </a:r>
            <a:endParaRPr lang="en-IN" dirty="0"/>
          </a:p>
        </p:txBody>
      </p:sp>
    </p:spTree>
    <p:extLst>
      <p:ext uri="{BB962C8B-B14F-4D97-AF65-F5344CB8AC3E}">
        <p14:creationId xmlns:p14="http://schemas.microsoft.com/office/powerpoint/2010/main" val="370670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039D-9CD9-DFB4-0275-4215DB1ADB1F}"/>
              </a:ext>
            </a:extLst>
          </p:cNvPr>
          <p:cNvSpPr>
            <a:spLocks noGrp="1"/>
          </p:cNvSpPr>
          <p:nvPr>
            <p:ph type="title"/>
          </p:nvPr>
        </p:nvSpPr>
        <p:spPr/>
        <p:txBody>
          <a:bodyPr>
            <a:normAutofit/>
          </a:bodyPr>
          <a:lstStyle/>
          <a:p>
            <a:r>
              <a:rPr lang="en-US" sz="3600" dirty="0"/>
              <a:t>Literature Review: </a:t>
            </a:r>
            <a:br>
              <a:rPr lang="en-US" sz="3600" dirty="0"/>
            </a:br>
            <a:r>
              <a:rPr lang="en-US" sz="3600" dirty="0"/>
              <a:t>Ransomware - Threats and Defenses</a:t>
            </a:r>
            <a:endParaRPr lang="en-IN" sz="3600" dirty="0"/>
          </a:p>
        </p:txBody>
      </p:sp>
      <p:sp>
        <p:nvSpPr>
          <p:cNvPr id="3" name="Content Placeholder 2">
            <a:extLst>
              <a:ext uri="{FF2B5EF4-FFF2-40B4-BE49-F238E27FC236}">
                <a16:creationId xmlns:a16="http://schemas.microsoft.com/office/drawing/2014/main" id="{2DBB27EB-6649-1E82-5C3A-7488664C56DD}"/>
              </a:ext>
            </a:extLst>
          </p:cNvPr>
          <p:cNvSpPr>
            <a:spLocks noGrp="1"/>
          </p:cNvSpPr>
          <p:nvPr>
            <p:ph idx="1"/>
          </p:nvPr>
        </p:nvSpPr>
        <p:spPr/>
        <p:txBody>
          <a:bodyPr>
            <a:normAutofit fontScale="92500" lnSpcReduction="20000"/>
          </a:bodyPr>
          <a:lstStyle/>
          <a:p>
            <a:pPr>
              <a:lnSpc>
                <a:spcPct val="107000"/>
              </a:lnSpc>
              <a:spcAft>
                <a:spcPts val="800"/>
              </a:spcAft>
            </a:pPr>
            <a:r>
              <a:rPr lang="en-IN" sz="1800" b="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The Evolution of Ransomware</a:t>
            </a:r>
            <a:r>
              <a:rPr lang="en-IN" sz="1800" b="1" kern="10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Modern ransomware has evolved significantly, using advanced techniques such as obfuscation and offline capabilities to target both individuals and large corporations. </a:t>
            </a:r>
          </a:p>
          <a:p>
            <a:pPr>
              <a:lnSpc>
                <a:spcPct val="107000"/>
              </a:lnSpc>
              <a:spcAft>
                <a:spcPts val="800"/>
              </a:spcAft>
            </a:pPr>
            <a:r>
              <a:rPr lang="en-IN" sz="1800" b="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Categorization and Methods</a:t>
            </a:r>
            <a:r>
              <a:rPr lang="en-IN" sz="1800" b="1" kern="10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Ransomware attacks have been categorized into a taxonomy that helps in understanding their various delivery, propagation, and execution methods. This categorization is useful for developing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defenses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mitigation strategies.</a:t>
            </a:r>
          </a:p>
          <a:p>
            <a:pPr>
              <a:lnSpc>
                <a:spcPct val="107000"/>
              </a:lnSpc>
              <a:spcAft>
                <a:spcPts val="800"/>
              </a:spcAft>
            </a:pPr>
            <a:r>
              <a:rPr lang="en-IN" sz="1800" b="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Advancements in Detection Techniques: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field has seen significant advancements in ransomware detection, notably through the use of machine learning. These techniques are becoming essential tools for cybersecurity professionals to identify and respond to threats swiftly.</a:t>
            </a:r>
          </a:p>
          <a:p>
            <a:pPr>
              <a:lnSpc>
                <a:spcPct val="107000"/>
              </a:lnSpc>
              <a:spcAft>
                <a:spcPts val="800"/>
              </a:spcAft>
            </a:pPr>
            <a:r>
              <a:rPr lang="en-IN" sz="1800" b="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Comprehensive Defensive Frameworks: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Detection Avoidance Mitigation (DAM) framework proposes a unified strategy to classify, detect, and mitigate ransomware attacks, providing a structured approach to combat this growing threat.</a:t>
            </a:r>
          </a:p>
          <a:p>
            <a:r>
              <a:rPr lang="en-IN" sz="18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Challenges and Future Directions: </a:t>
            </a:r>
            <a:r>
              <a:rPr lang="en-IN" sz="1800" dirty="0">
                <a:effectLst/>
                <a:latin typeface="Calibri" panose="020F0502020204030204" pitchFamily="34" charset="0"/>
                <a:ea typeface="Calibri" panose="020F0502020204030204" pitchFamily="34" charset="0"/>
                <a:cs typeface="Times New Roman" panose="02020603050405020304" pitchFamily="18" charset="0"/>
              </a:rPr>
              <a:t>Despite progress, there are ongoing challenges in effectively detecting and countering ransomware. The field is ripe for further research, particularly in areas like real-time detection and the development of more adaptive security measures </a:t>
            </a:r>
            <a:endParaRPr lang="en-IN" dirty="0"/>
          </a:p>
        </p:txBody>
      </p:sp>
    </p:spTree>
    <p:extLst>
      <p:ext uri="{BB962C8B-B14F-4D97-AF65-F5344CB8AC3E}">
        <p14:creationId xmlns:p14="http://schemas.microsoft.com/office/powerpoint/2010/main" val="405555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860F-0D37-3BE7-CCC3-FA476AA09324}"/>
              </a:ext>
            </a:extLst>
          </p:cNvPr>
          <p:cNvSpPr>
            <a:spLocks noGrp="1"/>
          </p:cNvSpPr>
          <p:nvPr>
            <p:ph type="title"/>
          </p:nvPr>
        </p:nvSpPr>
        <p:spPr/>
        <p:txBody>
          <a:bodyPr>
            <a:normAutofit/>
          </a:bodyPr>
          <a:lstStyle/>
          <a:p>
            <a:r>
              <a:rPr lang="en-IN" sz="3200" dirty="0"/>
              <a:t>AES Encryption and </a:t>
            </a:r>
            <a:r>
              <a:rPr lang="en-IN" sz="3200" dirty="0" err="1"/>
              <a:t>Cryptography.Fernet</a:t>
            </a:r>
            <a:endParaRPr lang="en-IN" sz="3200" dirty="0"/>
          </a:p>
        </p:txBody>
      </p:sp>
      <p:sp>
        <p:nvSpPr>
          <p:cNvPr id="3" name="Content Placeholder 2">
            <a:extLst>
              <a:ext uri="{FF2B5EF4-FFF2-40B4-BE49-F238E27FC236}">
                <a16:creationId xmlns:a16="http://schemas.microsoft.com/office/drawing/2014/main" id="{1F397429-3C80-61D9-38BF-8008E3DECC06}"/>
              </a:ext>
            </a:extLst>
          </p:cNvPr>
          <p:cNvSpPr>
            <a:spLocks noGrp="1"/>
          </p:cNvSpPr>
          <p:nvPr>
            <p:ph idx="1"/>
          </p:nvPr>
        </p:nvSpPr>
        <p:spPr/>
        <p:txBody>
          <a:bodyPr/>
          <a:lstStyle/>
          <a:p>
            <a:pPr>
              <a:lnSpc>
                <a:spcPct val="107000"/>
              </a:lnSpc>
              <a:spcAft>
                <a:spcPts val="800"/>
              </a:spcAft>
            </a:pPr>
            <a:r>
              <a:rPr lang="en-IN" sz="1800" b="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Choosing AES: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Advanced Encryption Standard (AES) was chosen due to its balance of security and efficiency. AES is widely recognized for its robustness and is used globally for secure data encryption, making it an ideal choice for protecting sensitive information.</a:t>
            </a:r>
          </a:p>
          <a:p>
            <a:pPr>
              <a:lnSpc>
                <a:spcPct val="107000"/>
              </a:lnSpc>
              <a:spcAft>
                <a:spcPts val="800"/>
              </a:spcAft>
            </a:pPr>
            <a:r>
              <a:rPr lang="en-IN" sz="1800" b="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Using </a:t>
            </a:r>
            <a:r>
              <a:rPr lang="en-IN" sz="1800" b="1" kern="100" dirty="0" err="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Cryptography.Fernet</a:t>
            </a:r>
            <a:r>
              <a:rPr lang="en-IN" sz="1800" b="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Cryptography.Fernet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module in Python provides high-level cryptographic capabilities that are easy to implement and use. It handles all aspects of key generation, encryption, and decryption, offering a secure and developer-friendly interface for encryption tasks.</a:t>
            </a:r>
          </a:p>
          <a:p>
            <a:pPr>
              <a:lnSpc>
                <a:spcPct val="107000"/>
              </a:lnSpc>
              <a:spcAft>
                <a:spcPts val="800"/>
              </a:spcAft>
            </a:pPr>
            <a:r>
              <a:rPr lang="en-IN" sz="1800" b="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Implementation Challenges: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Key management posed a significant challenge, necessitating careful handling to ensure security and prevent unauthorized access. Performance optimization was also a crucial focus to ensure that encryption processes did not overly degrade system performance.</a:t>
            </a:r>
          </a:p>
          <a:p>
            <a:endParaRPr lang="en-IN" dirty="0"/>
          </a:p>
        </p:txBody>
      </p:sp>
    </p:spTree>
    <p:extLst>
      <p:ext uri="{BB962C8B-B14F-4D97-AF65-F5344CB8AC3E}">
        <p14:creationId xmlns:p14="http://schemas.microsoft.com/office/powerpoint/2010/main" val="143778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1645-E3AF-C22C-567B-854F4E36A983}"/>
              </a:ext>
            </a:extLst>
          </p:cNvPr>
          <p:cNvSpPr>
            <a:spLocks noGrp="1"/>
          </p:cNvSpPr>
          <p:nvPr>
            <p:ph type="title"/>
          </p:nvPr>
        </p:nvSpPr>
        <p:spPr/>
        <p:txBody>
          <a:bodyPr/>
          <a:lstStyle/>
          <a:p>
            <a:r>
              <a:rPr lang="en-IN" dirty="0"/>
              <a:t>Ethical Considerations</a:t>
            </a:r>
          </a:p>
        </p:txBody>
      </p:sp>
      <p:sp>
        <p:nvSpPr>
          <p:cNvPr id="3" name="Content Placeholder 2">
            <a:extLst>
              <a:ext uri="{FF2B5EF4-FFF2-40B4-BE49-F238E27FC236}">
                <a16:creationId xmlns:a16="http://schemas.microsoft.com/office/drawing/2014/main" id="{3941506E-A409-51DF-58AA-4C1F1EA187B0}"/>
              </a:ext>
            </a:extLst>
          </p:cNvPr>
          <p:cNvSpPr>
            <a:spLocks noGrp="1"/>
          </p:cNvSpPr>
          <p:nvPr>
            <p:ph idx="1"/>
          </p:nvPr>
        </p:nvSpPr>
        <p:spPr/>
        <p:txBody>
          <a:bodyPr/>
          <a:lstStyle/>
          <a:p>
            <a:pPr>
              <a:lnSpc>
                <a:spcPct val="107000"/>
              </a:lnSpc>
              <a:spcAft>
                <a:spcPts val="800"/>
              </a:spcAft>
            </a:pPr>
            <a:r>
              <a:rPr lang="en-IN" sz="1800" b="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Responsible Research Practices</a:t>
            </a:r>
            <a:r>
              <a:rPr lang="en-IN" sz="1800"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project was guided by strict ethical standards, focusing solely on educational purposes and ensuring that no real systems were harmed. This involved rigorous testing within controlled environments to prevent any unintended consequences.</a:t>
            </a:r>
          </a:p>
          <a:p>
            <a:pPr>
              <a:lnSpc>
                <a:spcPct val="107000"/>
              </a:lnSpc>
              <a:spcAft>
                <a:spcPts val="800"/>
              </a:spcAft>
            </a:pPr>
            <a:r>
              <a:rPr lang="en-IN" sz="1800" b="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Isolated Testing Environment</a:t>
            </a:r>
            <a:r>
              <a:rPr lang="en-IN" sz="1800"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All testing was conducted within a virtual machine specifically set up to contain the ransomware safely. This isolation prevented any potential leakage or accidental damage to actual operating systems or data.</a:t>
            </a:r>
          </a:p>
          <a:p>
            <a:pPr>
              <a:lnSpc>
                <a:spcPct val="107000"/>
              </a:lnSpc>
              <a:spcAft>
                <a:spcPts val="800"/>
              </a:spcAft>
            </a:pPr>
            <a:r>
              <a:rPr lang="en-IN" sz="1800" b="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Preventing Misuse</a:t>
            </a:r>
            <a:r>
              <a:rPr lang="en-IN" sz="1800"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Measures were put in place to restrict access to the developed ransomware, ensuring that it could not be used maliciously. The project also focused on defensive measures rather than offensive capabilities, aligning with ethical research guidelines.</a:t>
            </a:r>
          </a:p>
          <a:p>
            <a:pPr marL="0" indent="0">
              <a:buNone/>
            </a:pPr>
            <a:endParaRPr lang="en-IN" dirty="0"/>
          </a:p>
        </p:txBody>
      </p:sp>
    </p:spTree>
    <p:extLst>
      <p:ext uri="{BB962C8B-B14F-4D97-AF65-F5344CB8AC3E}">
        <p14:creationId xmlns:p14="http://schemas.microsoft.com/office/powerpoint/2010/main" val="262714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2" name="Rectangle 61">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3" name="Rectangle 6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 name="Right Triangle 63">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 name="Straight Connector 20">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6C912DB-8CDD-0D90-8778-677F6B7B7D38}"/>
              </a:ext>
            </a:extLst>
          </p:cNvPr>
          <p:cNvSpPr>
            <a:spLocks noGrp="1"/>
          </p:cNvSpPr>
          <p:nvPr>
            <p:ph type="title"/>
          </p:nvPr>
        </p:nvSpPr>
        <p:spPr>
          <a:xfrm>
            <a:off x="457201" y="720772"/>
            <a:ext cx="3733078" cy="5531079"/>
          </a:xfrm>
        </p:spPr>
        <p:txBody>
          <a:bodyPr>
            <a:normAutofit/>
          </a:bodyPr>
          <a:lstStyle/>
          <a:p>
            <a:r>
              <a:rPr lang="en-IN"/>
              <a:t>Action!</a:t>
            </a:r>
            <a:endParaRPr lang="en-IN" dirty="0"/>
          </a:p>
        </p:txBody>
      </p:sp>
      <p:sp>
        <p:nvSpPr>
          <p:cNvPr id="51"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7" name="Content Placeholder 2">
            <a:extLst>
              <a:ext uri="{FF2B5EF4-FFF2-40B4-BE49-F238E27FC236}">
                <a16:creationId xmlns:a16="http://schemas.microsoft.com/office/drawing/2014/main" id="{E33EE16F-AD31-92A5-27FD-19BFCF420A53}"/>
              </a:ext>
            </a:extLst>
          </p:cNvPr>
          <p:cNvGraphicFramePr>
            <a:graphicFrameLocks noGrp="1"/>
          </p:cNvGraphicFramePr>
          <p:nvPr>
            <p:ph idx="1"/>
            <p:extLst>
              <p:ext uri="{D42A27DB-BD31-4B8C-83A1-F6EECF244321}">
                <p14:modId xmlns:p14="http://schemas.microsoft.com/office/powerpoint/2010/main" val="1613374258"/>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075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B233-A065-5E1B-D551-C5D1076103EF}"/>
              </a:ext>
            </a:extLst>
          </p:cNvPr>
          <p:cNvSpPr>
            <a:spLocks noGrp="1"/>
          </p:cNvSpPr>
          <p:nvPr>
            <p:ph type="title"/>
          </p:nvPr>
        </p:nvSpPr>
        <p:spPr>
          <a:xfrm>
            <a:off x="457200" y="139149"/>
            <a:ext cx="10722932" cy="1043608"/>
          </a:xfrm>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63026D05-7766-E3B8-8897-7211EC918A93}"/>
              </a:ext>
            </a:extLst>
          </p:cNvPr>
          <p:cNvSpPr>
            <a:spLocks noGrp="1"/>
          </p:cNvSpPr>
          <p:nvPr>
            <p:ph idx="1"/>
          </p:nvPr>
        </p:nvSpPr>
        <p:spPr>
          <a:xfrm>
            <a:off x="457200" y="983974"/>
            <a:ext cx="11277600" cy="5546035"/>
          </a:xfrm>
        </p:spPr>
        <p:txBody>
          <a:bodyPr>
            <a:normAutofit/>
          </a:bodyPr>
          <a:lstStyle/>
          <a:p>
            <a:r>
              <a:rPr lang="en-US" sz="1800" dirty="0"/>
              <a:t>Python </a:t>
            </a:r>
            <a:r>
              <a:rPr lang="en-US" sz="1800" dirty="0">
                <a:solidFill>
                  <a:schemeClr val="bg2">
                    <a:lumMod val="10000"/>
                  </a:schemeClr>
                </a:solidFill>
              </a:rPr>
              <a:t>Ency.py</a:t>
            </a:r>
            <a:r>
              <a:rPr lang="en-US" sz="1800" dirty="0"/>
              <a:t> </a:t>
            </a:r>
            <a:r>
              <a:rPr lang="en-US" sz="1800" dirty="0">
                <a:solidFill>
                  <a:srgbClr val="FFFF00"/>
                </a:solidFill>
              </a:rPr>
              <a:t>encrypt</a:t>
            </a:r>
            <a:r>
              <a:rPr lang="en-US" sz="1800" dirty="0"/>
              <a:t> </a:t>
            </a:r>
            <a:r>
              <a:rPr lang="en-US" sz="1800" dirty="0">
                <a:solidFill>
                  <a:srgbClr val="FF6600"/>
                </a:solidFill>
              </a:rPr>
              <a:t>C://users//ruthi//critical</a:t>
            </a:r>
            <a:r>
              <a:rPr lang="en-US" sz="1800" dirty="0"/>
              <a:t> </a:t>
            </a:r>
            <a:r>
              <a:rPr lang="en-US" sz="1800" dirty="0">
                <a:solidFill>
                  <a:schemeClr val="accent1">
                    <a:lumMod val="75000"/>
                  </a:schemeClr>
                </a:solidFill>
              </a:rPr>
              <a:t>–-Key (hex key)</a:t>
            </a:r>
          </a:p>
          <a:p>
            <a:endParaRPr lang="en-US" sz="1800" dirty="0">
              <a:solidFill>
                <a:schemeClr val="accent1">
                  <a:lumMod val="75000"/>
                </a:schemeClr>
              </a:solidFill>
            </a:endParaRPr>
          </a:p>
          <a:p>
            <a:endParaRPr lang="en-US" sz="1800" dirty="0">
              <a:solidFill>
                <a:schemeClr val="accent1">
                  <a:lumMod val="75000"/>
                </a:schemeClr>
              </a:solidFill>
            </a:endParaRPr>
          </a:p>
          <a:p>
            <a:endParaRPr lang="en-US" sz="1800" dirty="0">
              <a:solidFill>
                <a:schemeClr val="accent1">
                  <a:lumMod val="75000"/>
                </a:schemeClr>
              </a:solidFill>
            </a:endParaRPr>
          </a:p>
          <a:p>
            <a:endParaRPr lang="en-US" sz="1800" dirty="0">
              <a:solidFill>
                <a:schemeClr val="accent1">
                  <a:lumMod val="75000"/>
                </a:schemeClr>
              </a:solidFill>
            </a:endParaRPr>
          </a:p>
          <a:p>
            <a:endParaRPr lang="en-US" sz="1800" dirty="0">
              <a:solidFill>
                <a:schemeClr val="accent1">
                  <a:lumMod val="75000"/>
                </a:schemeClr>
              </a:solidFill>
            </a:endParaRPr>
          </a:p>
          <a:p>
            <a:r>
              <a:rPr lang="en-IN" sz="1800" dirty="0">
                <a:solidFill>
                  <a:schemeClr val="bg1"/>
                </a:solidFill>
              </a:rPr>
              <a:t>Result:</a:t>
            </a:r>
          </a:p>
          <a:p>
            <a:pPr marL="0" indent="0">
              <a:buNone/>
            </a:pPr>
            <a:r>
              <a:rPr lang="en-IN" sz="1800" dirty="0">
                <a:solidFill>
                  <a:schemeClr val="bg1"/>
                </a:solidFill>
              </a:rPr>
              <a:t>Original files are encrypted using the encrypt function, later the key generated is used to decrypt and get back the original files.</a:t>
            </a:r>
          </a:p>
          <a:p>
            <a:pPr marL="0" indent="0">
              <a:buNone/>
            </a:pPr>
            <a:r>
              <a:rPr lang="en-IN" sz="1800" dirty="0">
                <a:solidFill>
                  <a:schemeClr val="tx1">
                    <a:lumMod val="75000"/>
                    <a:lumOff val="25000"/>
                  </a:schemeClr>
                </a:solidFill>
              </a:rPr>
              <a:t>Encrypt:                                                                                   Decrypt:</a:t>
            </a:r>
          </a:p>
          <a:p>
            <a:endParaRPr lang="en-IN" sz="1800" dirty="0">
              <a:solidFill>
                <a:schemeClr val="bg1"/>
              </a:solidFill>
            </a:endParaRPr>
          </a:p>
        </p:txBody>
      </p:sp>
      <p:pic>
        <p:nvPicPr>
          <p:cNvPr id="4" name="Picture 3">
            <a:extLst>
              <a:ext uri="{FF2B5EF4-FFF2-40B4-BE49-F238E27FC236}">
                <a16:creationId xmlns:a16="http://schemas.microsoft.com/office/drawing/2014/main" id="{0A61FF9A-5FDB-19A4-B735-122CFF40F89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86" t="-263" r="1543" b="56939"/>
          <a:stretch/>
        </p:blipFill>
        <p:spPr>
          <a:xfrm>
            <a:off x="655983" y="1487368"/>
            <a:ext cx="8587408" cy="1983871"/>
          </a:xfrm>
          <a:prstGeom prst="rect">
            <a:avLst/>
          </a:prstGeom>
        </p:spPr>
      </p:pic>
      <p:pic>
        <p:nvPicPr>
          <p:cNvPr id="5" name="Picture 4">
            <a:extLst>
              <a:ext uri="{FF2B5EF4-FFF2-40B4-BE49-F238E27FC236}">
                <a16:creationId xmlns:a16="http://schemas.microsoft.com/office/drawing/2014/main" id="{627F9B30-CDD2-EE48-E86F-EEF008FAE24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311" t="26569" r="26300" b="54933"/>
          <a:stretch/>
        </p:blipFill>
        <p:spPr>
          <a:xfrm>
            <a:off x="554435" y="5157504"/>
            <a:ext cx="5541565" cy="939250"/>
          </a:xfrm>
          <a:prstGeom prst="rect">
            <a:avLst/>
          </a:prstGeom>
        </p:spPr>
      </p:pic>
      <p:pic>
        <p:nvPicPr>
          <p:cNvPr id="6" name="Picture 5">
            <a:extLst>
              <a:ext uri="{FF2B5EF4-FFF2-40B4-BE49-F238E27FC236}">
                <a16:creationId xmlns:a16="http://schemas.microsoft.com/office/drawing/2014/main" id="{05A722C2-6EC6-B92E-167B-13F0F549474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311" t="26570" r="24393" b="57091"/>
          <a:stretch/>
        </p:blipFill>
        <p:spPr>
          <a:xfrm>
            <a:off x="6144617" y="5157504"/>
            <a:ext cx="5541565" cy="939250"/>
          </a:xfrm>
          <a:prstGeom prst="rect">
            <a:avLst/>
          </a:prstGeom>
        </p:spPr>
      </p:pic>
    </p:spTree>
    <p:extLst>
      <p:ext uri="{BB962C8B-B14F-4D97-AF65-F5344CB8AC3E}">
        <p14:creationId xmlns:p14="http://schemas.microsoft.com/office/powerpoint/2010/main" val="23425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A212E99B-ADA7-4828-85E9-B06335C694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Right Triangle 1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949542"/>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47311" y="1896700"/>
            <a:ext cx="6858000" cy="3064605"/>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2" name="Straight Connector 2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0A997EC-E80B-0D83-0A50-CDCA0664778D}"/>
              </a:ext>
            </a:extLst>
          </p:cNvPr>
          <p:cNvSpPr>
            <a:spLocks noGrp="1"/>
          </p:cNvSpPr>
          <p:nvPr>
            <p:ph type="title"/>
          </p:nvPr>
        </p:nvSpPr>
        <p:spPr>
          <a:xfrm>
            <a:off x="457199" y="168276"/>
            <a:ext cx="10729148" cy="2232201"/>
          </a:xfrm>
        </p:spPr>
        <p:txBody>
          <a:bodyPr>
            <a:normAutofit/>
          </a:bodyPr>
          <a:lstStyle/>
          <a:p>
            <a:r>
              <a:rPr lang="en-US"/>
              <a:t>Infection</a:t>
            </a:r>
            <a:endParaRPr lang="en-IN" dirty="0"/>
          </a:p>
        </p:txBody>
      </p:sp>
      <p:sp>
        <p:nvSpPr>
          <p:cNvPr id="3" name="Content Placeholder 2">
            <a:extLst>
              <a:ext uri="{FF2B5EF4-FFF2-40B4-BE49-F238E27FC236}">
                <a16:creationId xmlns:a16="http://schemas.microsoft.com/office/drawing/2014/main" id="{ACCDB879-1C50-5495-9631-B30162B6A79C}"/>
              </a:ext>
            </a:extLst>
          </p:cNvPr>
          <p:cNvSpPr>
            <a:spLocks noGrp="1"/>
          </p:cNvSpPr>
          <p:nvPr>
            <p:ph idx="1"/>
          </p:nvPr>
        </p:nvSpPr>
        <p:spPr>
          <a:xfrm>
            <a:off x="457200" y="2568751"/>
            <a:ext cx="4747584" cy="3676205"/>
          </a:xfrm>
        </p:spPr>
        <p:txBody>
          <a:bodyPr>
            <a:normAutofit/>
          </a:bodyPr>
          <a:lstStyle/>
          <a:p>
            <a:r>
              <a:rPr lang="en-US" sz="1800" dirty="0"/>
              <a:t>This is my favorite part of the project, where a prototype of executable malware is designed and users are lured into running it by using a spam email. </a:t>
            </a:r>
          </a:p>
          <a:p>
            <a:r>
              <a:rPr lang="en-US" sz="1800" dirty="0"/>
              <a:t>The malware, when injected into an executable file, encrypts the entire library upon execution.</a:t>
            </a:r>
          </a:p>
          <a:p>
            <a:r>
              <a:rPr lang="en-US" sz="1800" dirty="0"/>
              <a:t> The hacker will need to decrypt the files using the secret key, which will be provided once the ransom is paid</a:t>
            </a:r>
            <a:endParaRPr lang="en-IN" sz="1800" dirty="0"/>
          </a:p>
        </p:txBody>
      </p:sp>
      <p:pic>
        <p:nvPicPr>
          <p:cNvPr id="6" name="Picture 5">
            <a:extLst>
              <a:ext uri="{FF2B5EF4-FFF2-40B4-BE49-F238E27FC236}">
                <a16:creationId xmlns:a16="http://schemas.microsoft.com/office/drawing/2014/main" id="{C507BA08-1159-AF1C-8AE5-3F3C8B9E8DE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462" t="18335" r="47283" b="8851"/>
          <a:stretch/>
        </p:blipFill>
        <p:spPr>
          <a:xfrm>
            <a:off x="5352156" y="2808801"/>
            <a:ext cx="2137906" cy="271474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DC9930F-2560-FA6D-D0DC-ADDB62CF28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98" t="585" r="64791" b="22637"/>
          <a:stretch/>
        </p:blipFill>
        <p:spPr>
          <a:xfrm>
            <a:off x="7609239" y="2810684"/>
            <a:ext cx="2137906" cy="271474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F7F33A1-BC9F-D249-CB4D-57B52BC6C0F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 r="67745" b="27187"/>
          <a:stretch/>
        </p:blipFill>
        <p:spPr>
          <a:xfrm>
            <a:off x="9861566" y="2786941"/>
            <a:ext cx="2137906" cy="2714743"/>
          </a:xfrm>
          <a:prstGeom prst="rect">
            <a:avLst/>
          </a:prstGeom>
        </p:spPr>
      </p:pic>
      <p:sp>
        <p:nvSpPr>
          <p:cNvPr id="4" name="AutoShape 2">
            <a:extLst>
              <a:ext uri="{FF2B5EF4-FFF2-40B4-BE49-F238E27FC236}">
                <a16:creationId xmlns:a16="http://schemas.microsoft.com/office/drawing/2014/main" id="{34313D63-8E79-82C7-8F56-A9FAF5B1AE2D}"/>
              </a:ext>
            </a:extLst>
          </p:cNvPr>
          <p:cNvSpPr>
            <a:spLocks noChangeAspect="1" noChangeArrowheads="1"/>
          </p:cNvSpPr>
          <p:nvPr/>
        </p:nvSpPr>
        <p:spPr bwMode="auto">
          <a:xfrm>
            <a:off x="3843338" y="1176338"/>
            <a:ext cx="4505325" cy="4505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46DDB21F-E9F6-AF66-A83F-1B4C672ED1E5}"/>
              </a:ext>
            </a:extLst>
          </p:cNvPr>
          <p:cNvSpPr txBox="1"/>
          <p:nvPr/>
        </p:nvSpPr>
        <p:spPr>
          <a:xfrm>
            <a:off x="5352156" y="5681663"/>
            <a:ext cx="6630702" cy="307777"/>
          </a:xfrm>
          <a:prstGeom prst="rect">
            <a:avLst/>
          </a:prstGeom>
          <a:noFill/>
        </p:spPr>
        <p:txBody>
          <a:bodyPr wrap="square" rtlCol="0">
            <a:spAutoFit/>
          </a:bodyPr>
          <a:lstStyle/>
          <a:p>
            <a:r>
              <a:rPr lang="en-US" sz="1400" dirty="0">
                <a:solidFill>
                  <a:schemeClr val="bg1"/>
                </a:solidFill>
              </a:rPr>
              <a:t>              1.Email                                    2.Injection                   3.Infection(encryption)</a:t>
            </a:r>
            <a:endParaRPr lang="en-IN" sz="1400" dirty="0">
              <a:solidFill>
                <a:schemeClr val="bg1"/>
              </a:solidFill>
            </a:endParaRPr>
          </a:p>
        </p:txBody>
      </p:sp>
    </p:spTree>
    <p:extLst>
      <p:ext uri="{BB962C8B-B14F-4D97-AF65-F5344CB8AC3E}">
        <p14:creationId xmlns:p14="http://schemas.microsoft.com/office/powerpoint/2010/main" val="403966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0FFB7FD-6C7D-F2BD-30BB-CFC1BFFD4470}"/>
              </a:ext>
            </a:extLst>
          </p:cNvPr>
          <p:cNvSpPr>
            <a:spLocks noGrp="1"/>
          </p:cNvSpPr>
          <p:nvPr>
            <p:ph type="title"/>
          </p:nvPr>
        </p:nvSpPr>
        <p:spPr>
          <a:xfrm>
            <a:off x="457199" y="732348"/>
            <a:ext cx="5747015" cy="2001905"/>
          </a:xfrm>
        </p:spPr>
        <p:txBody>
          <a:bodyPr anchor="ctr">
            <a:normAutofit/>
          </a:bodyPr>
          <a:lstStyle/>
          <a:p>
            <a:r>
              <a:rPr lang="en-IN" dirty="0"/>
              <a:t>Monitoring</a:t>
            </a:r>
          </a:p>
        </p:txBody>
      </p:sp>
      <p:sp>
        <p:nvSpPr>
          <p:cNvPr id="3" name="Content Placeholder 2">
            <a:extLst>
              <a:ext uri="{FF2B5EF4-FFF2-40B4-BE49-F238E27FC236}">
                <a16:creationId xmlns:a16="http://schemas.microsoft.com/office/drawing/2014/main" id="{FCAFFCA0-B4F9-142F-7175-6938418C7BC8}"/>
              </a:ext>
            </a:extLst>
          </p:cNvPr>
          <p:cNvSpPr>
            <a:spLocks noGrp="1"/>
          </p:cNvSpPr>
          <p:nvPr>
            <p:ph idx="1"/>
          </p:nvPr>
        </p:nvSpPr>
        <p:spPr>
          <a:xfrm>
            <a:off x="6322249" y="732348"/>
            <a:ext cx="4955351" cy="2696652"/>
          </a:xfrm>
          <a:solidFill>
            <a:schemeClr val="accent5"/>
          </a:solidFill>
          <a:ln>
            <a:noFill/>
          </a:ln>
        </p:spPr>
        <p:txBody>
          <a:bodyPr anchor="ctr">
            <a:noAutofit/>
          </a:bodyPr>
          <a:lstStyle/>
          <a:p>
            <a:pPr>
              <a:lnSpc>
                <a:spcPct val="100000"/>
              </a:lnSpc>
            </a:pPr>
            <a:r>
              <a:rPr lang="en-US" sz="2000" dirty="0"/>
              <a:t>From this phase we are protecting the Critical Directory, watch-dogs module is used to monitor and maintain logs</a:t>
            </a:r>
          </a:p>
          <a:p>
            <a:pPr>
              <a:lnSpc>
                <a:spcPct val="100000"/>
              </a:lnSpc>
            </a:pPr>
            <a:r>
              <a:rPr lang="en-US" sz="2000" dirty="0"/>
              <a:t>To test the monitoring algorithm, previously prototyped encryption algorithm is utilized and checked if the logs record the activities</a:t>
            </a:r>
            <a:br>
              <a:rPr lang="en-US" sz="2000" dirty="0"/>
            </a:br>
            <a:r>
              <a:rPr lang="en-US" sz="2000" dirty="0"/>
              <a:t> </a:t>
            </a:r>
            <a:endParaRPr lang="en-IN" sz="2000" dirty="0"/>
          </a:p>
        </p:txBody>
      </p:sp>
      <p:pic>
        <p:nvPicPr>
          <p:cNvPr id="4" name="Picture 3" descr="A screenshot of a computer&#10;&#10;Description automatically generated">
            <a:extLst>
              <a:ext uri="{FF2B5EF4-FFF2-40B4-BE49-F238E27FC236}">
                <a16:creationId xmlns:a16="http://schemas.microsoft.com/office/drawing/2014/main" id="{8137B66D-AEA7-588F-E40F-872D6E0197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0982" b="50000"/>
          <a:stretch/>
        </p:blipFill>
        <p:spPr>
          <a:xfrm>
            <a:off x="178792" y="3741009"/>
            <a:ext cx="5830822" cy="203814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588553D-829D-E48A-FD00-4915DA6E09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0982" b="47246"/>
          <a:stretch/>
        </p:blipFill>
        <p:spPr>
          <a:xfrm>
            <a:off x="6160816" y="3740590"/>
            <a:ext cx="5830822" cy="2038982"/>
          </a:xfrm>
          <a:prstGeom prst="rect">
            <a:avLst/>
          </a:prstGeom>
        </p:spPr>
      </p:pic>
    </p:spTree>
    <p:extLst>
      <p:ext uri="{BB962C8B-B14F-4D97-AF65-F5344CB8AC3E}">
        <p14:creationId xmlns:p14="http://schemas.microsoft.com/office/powerpoint/2010/main" val="191279639"/>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e9f2455-3b9f-4a61-afa7-4a057668981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EEACD5A5B6714D9A91E0A297B51185" ma:contentTypeVersion="8" ma:contentTypeDescription="Create a new document." ma:contentTypeScope="" ma:versionID="282fbb7c23d367a7b851f8a4727f58ff">
  <xsd:schema xmlns:xsd="http://www.w3.org/2001/XMLSchema" xmlns:xs="http://www.w3.org/2001/XMLSchema" xmlns:p="http://schemas.microsoft.com/office/2006/metadata/properties" xmlns:ns3="ce9f2455-3b9f-4a61-afa7-4a0576689812" xmlns:ns4="16f7e687-bffa-47f3-9b99-a0dd1d31c574" targetNamespace="http://schemas.microsoft.com/office/2006/metadata/properties" ma:root="true" ma:fieldsID="7ff20770c906aaf50ec1f43f71be5eb1" ns3:_="" ns4:_="">
    <xsd:import namespace="ce9f2455-3b9f-4a61-afa7-4a0576689812"/>
    <xsd:import namespace="16f7e687-bffa-47f3-9b99-a0dd1d31c57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9f2455-3b9f-4a61-afa7-4a05766898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f7e687-bffa-47f3-9b99-a0dd1d31c57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2E5958-3C22-4B67-9D72-6615DF3C8D99}">
  <ds:schemaRefs>
    <ds:schemaRef ds:uri="ce9f2455-3b9f-4a61-afa7-4a0576689812"/>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elements/1.1/"/>
    <ds:schemaRef ds:uri="16f7e687-bffa-47f3-9b99-a0dd1d31c57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D199149-31A9-4857-8F7F-13B887852E02}">
  <ds:schemaRefs>
    <ds:schemaRef ds:uri="http://schemas.microsoft.com/sharepoint/v3/contenttype/forms"/>
  </ds:schemaRefs>
</ds:datastoreItem>
</file>

<file path=customXml/itemProps3.xml><?xml version="1.0" encoding="utf-8"?>
<ds:datastoreItem xmlns:ds="http://schemas.openxmlformats.org/officeDocument/2006/customXml" ds:itemID="{7194737E-E831-499A-BE47-23B2A47B2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9f2455-3b9f-4a61-afa7-4a0576689812"/>
    <ds:schemaRef ds:uri="16f7e687-bffa-47f3-9b99-a0dd1d31c5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255</TotalTime>
  <Words>1095</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Posterama</vt:lpstr>
      <vt:lpstr>Times New Roman</vt:lpstr>
      <vt:lpstr>SineVTI</vt:lpstr>
      <vt:lpstr> Group – 8  Pooja Peechara – 11663837 Rachana Reddy Sunki – 11709719 Mounika Nuchu – 11653658 Lagadapati Kondarao – 11661743 Yenugu Ruthiksha Reddy - 11714976</vt:lpstr>
      <vt:lpstr>Introduction</vt:lpstr>
      <vt:lpstr>Literature Review:  Ransomware - Threats and Defenses</vt:lpstr>
      <vt:lpstr>AES Encryption and Cryptography.Fernet</vt:lpstr>
      <vt:lpstr>Ethical Considerations</vt:lpstr>
      <vt:lpstr>Action!</vt:lpstr>
      <vt:lpstr>Commands</vt:lpstr>
      <vt:lpstr>Infection</vt:lpstr>
      <vt:lpstr>Monitoring</vt:lpstr>
      <vt:lpstr>Detection</vt:lpstr>
      <vt:lpstr>Mitigation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Nimmagadda, Pavan Narasimha</dc:creator>
  <cp:lastModifiedBy>Ruthiksha Reddy</cp:lastModifiedBy>
  <cp:revision>9</cp:revision>
  <dcterms:created xsi:type="dcterms:W3CDTF">2024-04-27T18:44:26Z</dcterms:created>
  <dcterms:modified xsi:type="dcterms:W3CDTF">2024-04-28T03:24:07Z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0x01010055EEACD5A5B6714D9A91E0A297B51185</vt:lpwstr>
  </property>
</Properties>
</file>