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Average"/>
      <p:regular r:id="rId33"/>
    </p:embeddedFont>
    <p:embeddedFont>
      <p:font typeface="Oswald"/>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B4ED7A1-B432-4282-BD27-C81CFB2C4774}">
  <a:tblStyle styleId="{EB4ED7A1-B432-4282-BD27-C81CFB2C477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Average-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Oswald-bold.fntdata"/><Relationship Id="rId12" Type="http://schemas.openxmlformats.org/officeDocument/2006/relationships/slide" Target="slides/slide6.xml"/><Relationship Id="rId34" Type="http://schemas.openxmlformats.org/officeDocument/2006/relationships/font" Target="fonts/Oswald-regular.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25b2e565fe_0_1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25b2e565fe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25b2e565fe_0_2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25b2e565fe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25b2e565fe_0_2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25b2e565fe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25b2e565fe_0_2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25b2e565fe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25b2e565fe_0_2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25b2e565fe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25b2e565fe_0_2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25b2e565fe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25b2e565fe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25b2e565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25b2e565fe_0_2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25b2e565fe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25b2e565fe_0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25b2e565f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25b2e565fe_0_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25b2e565f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25b2e565fe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25b2e565f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25b2e565fe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25b2e565f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25b2e565fe_0_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25b2e565fe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25b2e565fe_0_1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25b2e565f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25b2e565fe_0_1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25b2e565fe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25b2e565fe_0_1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25b2e565fe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25b2e565fe_0_1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25b2e565fe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25b2e565fe_0_1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25b2e565fe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25b2e565fe_0_1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25b2e565fe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25b2e565fe_0_19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25b2e565fe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25b2e565fe_0_2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25b2e565fe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www-genesis.destatis.de/genesis/online/data" TargetMode="External"/><Relationship Id="rId4" Type="http://schemas.openxmlformats.org/officeDocument/2006/relationships/hyperlink" Target="https://www.regionalstatistik.de/genesis/online/" TargetMode="External"/><Relationship Id="rId5" Type="http://schemas.openxmlformats.org/officeDocument/2006/relationships/hyperlink" Target="https://www.regionalstatistik.de/genesis/online/" TargetMode="External"/><Relationship Id="rId6" Type="http://schemas.openxmlformats.org/officeDocument/2006/relationships/hyperlink" Target="https://www.regionalstatistik.de/genesis/onlin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de"/>
              <a:t>Data Analytics with Statistics</a:t>
            </a:r>
            <a:endParaRPr/>
          </a:p>
          <a:p>
            <a:pPr indent="0" lvl="0" marL="0" rtl="0" algn="ctr">
              <a:spcBef>
                <a:spcPts val="0"/>
              </a:spcBef>
              <a:spcAft>
                <a:spcPts val="0"/>
              </a:spcAft>
              <a:buNone/>
            </a:pPr>
            <a:r>
              <a:rPr lang="de"/>
              <a:t>Projektpräsentation </a:t>
            </a:r>
            <a:endParaRPr/>
          </a:p>
          <a:p>
            <a:pPr indent="0" lvl="0" marL="0" rtl="0" algn="ctr">
              <a:spcBef>
                <a:spcPts val="0"/>
              </a:spcBef>
              <a:spcAft>
                <a:spcPts val="0"/>
              </a:spcAft>
              <a:buNone/>
            </a:pPr>
            <a:r>
              <a:rPr lang="de"/>
              <a:t>16</a:t>
            </a:r>
            <a:r>
              <a:rPr lang="de"/>
              <a:t>. Januar 2025</a:t>
            </a:r>
            <a:endParaRPr/>
          </a:p>
        </p:txBody>
      </p:sp>
      <p:sp>
        <p:nvSpPr>
          <p:cNvPr id="60" name="Google Shape;60;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de"/>
              <a:t>Einflussfaktoren auf die Fahrzeugflotten in deutschen Landkreisen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Explorative Datenanalyse</a:t>
            </a:r>
            <a:endParaRPr/>
          </a:p>
        </p:txBody>
      </p:sp>
      <p:pic>
        <p:nvPicPr>
          <p:cNvPr id="115" name="Google Shape;115;p22"/>
          <p:cNvPicPr preferRelativeResize="0"/>
          <p:nvPr/>
        </p:nvPicPr>
        <p:blipFill>
          <a:blip r:embed="rId3">
            <a:alphaModFix/>
          </a:blip>
          <a:stretch>
            <a:fillRect/>
          </a:stretch>
        </p:blipFill>
        <p:spPr>
          <a:xfrm>
            <a:off x="417113" y="1017725"/>
            <a:ext cx="8309776" cy="3820975"/>
          </a:xfrm>
          <a:prstGeom prst="rect">
            <a:avLst/>
          </a:prstGeom>
          <a:noFill/>
          <a:ln>
            <a:noFill/>
          </a:ln>
        </p:spPr>
      </p:pic>
      <p:sp>
        <p:nvSpPr>
          <p:cNvPr id="116" name="Google Shape;116;p22"/>
          <p:cNvSpPr/>
          <p:nvPr/>
        </p:nvSpPr>
        <p:spPr>
          <a:xfrm>
            <a:off x="1684600" y="1565500"/>
            <a:ext cx="828600" cy="224400"/>
          </a:xfrm>
          <a:prstGeom prst="wedgeRectCallout">
            <a:avLst>
              <a:gd fmla="val -62500" name="adj1"/>
              <a:gd fmla="val 110945"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a:latin typeface="Average"/>
                <a:ea typeface="Average"/>
                <a:cs typeface="Average"/>
                <a:sym typeface="Average"/>
              </a:rPr>
              <a:t>Berlin</a:t>
            </a:r>
            <a:endParaRPr>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Explorative Datenanalyse</a:t>
            </a:r>
            <a:endParaRPr/>
          </a:p>
        </p:txBody>
      </p:sp>
      <p:pic>
        <p:nvPicPr>
          <p:cNvPr id="122" name="Google Shape;122;p23"/>
          <p:cNvPicPr preferRelativeResize="0"/>
          <p:nvPr/>
        </p:nvPicPr>
        <p:blipFill>
          <a:blip r:embed="rId3">
            <a:alphaModFix/>
          </a:blip>
          <a:stretch>
            <a:fillRect/>
          </a:stretch>
        </p:blipFill>
        <p:spPr>
          <a:xfrm>
            <a:off x="540150" y="1017725"/>
            <a:ext cx="8063690" cy="3820975"/>
          </a:xfrm>
          <a:prstGeom prst="rect">
            <a:avLst/>
          </a:prstGeom>
          <a:noFill/>
          <a:ln>
            <a:noFill/>
          </a:ln>
        </p:spPr>
      </p:pic>
      <p:sp>
        <p:nvSpPr>
          <p:cNvPr id="123" name="Google Shape;123;p23"/>
          <p:cNvSpPr/>
          <p:nvPr/>
        </p:nvSpPr>
        <p:spPr>
          <a:xfrm>
            <a:off x="7414925" y="4085475"/>
            <a:ext cx="828600" cy="207000"/>
          </a:xfrm>
          <a:prstGeom prst="wedgeRectCallout">
            <a:avLst>
              <a:gd fmla="val -62500" name="adj1"/>
              <a:gd fmla="val 110945"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a:latin typeface="Average"/>
                <a:ea typeface="Average"/>
                <a:cs typeface="Average"/>
                <a:sym typeface="Average"/>
              </a:rPr>
              <a:t>Weimar</a:t>
            </a:r>
            <a:endParaRPr>
              <a:latin typeface="Average"/>
              <a:ea typeface="Average"/>
              <a:cs typeface="Average"/>
              <a:sym typeface="Averag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Explorative Datenanalyse</a:t>
            </a:r>
            <a:endParaRPr/>
          </a:p>
        </p:txBody>
      </p:sp>
      <p:pic>
        <p:nvPicPr>
          <p:cNvPr id="129" name="Google Shape;129;p24"/>
          <p:cNvPicPr preferRelativeResize="0"/>
          <p:nvPr/>
        </p:nvPicPr>
        <p:blipFill>
          <a:blip r:embed="rId3">
            <a:alphaModFix/>
          </a:blip>
          <a:stretch>
            <a:fillRect/>
          </a:stretch>
        </p:blipFill>
        <p:spPr>
          <a:xfrm>
            <a:off x="365538" y="1017725"/>
            <a:ext cx="8412924" cy="3820976"/>
          </a:xfrm>
          <a:prstGeom prst="rect">
            <a:avLst/>
          </a:prstGeom>
          <a:noFill/>
          <a:ln>
            <a:noFill/>
          </a:ln>
        </p:spPr>
      </p:pic>
      <p:sp>
        <p:nvSpPr>
          <p:cNvPr id="130" name="Google Shape;130;p24"/>
          <p:cNvSpPr/>
          <p:nvPr/>
        </p:nvSpPr>
        <p:spPr>
          <a:xfrm>
            <a:off x="3531425" y="3291500"/>
            <a:ext cx="975300" cy="233100"/>
          </a:xfrm>
          <a:prstGeom prst="wedgeRectCallout">
            <a:avLst>
              <a:gd fmla="val -62500" name="adj1"/>
              <a:gd fmla="val 110945"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a:latin typeface="Average"/>
                <a:ea typeface="Average"/>
                <a:cs typeface="Average"/>
                <a:sym typeface="Average"/>
              </a:rPr>
              <a:t>Wolfsburg</a:t>
            </a:r>
            <a:endParaRPr>
              <a:latin typeface="Average"/>
              <a:ea typeface="Average"/>
              <a:cs typeface="Average"/>
              <a:sym typeface="Averag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Explorative Datenanalyse</a:t>
            </a:r>
            <a:endParaRPr/>
          </a:p>
        </p:txBody>
      </p:sp>
      <p:pic>
        <p:nvPicPr>
          <p:cNvPr id="136" name="Google Shape;136;p25"/>
          <p:cNvPicPr preferRelativeResize="0"/>
          <p:nvPr/>
        </p:nvPicPr>
        <p:blipFill>
          <a:blip r:embed="rId3">
            <a:alphaModFix/>
          </a:blip>
          <a:stretch>
            <a:fillRect/>
          </a:stretch>
        </p:blipFill>
        <p:spPr>
          <a:xfrm>
            <a:off x="311700" y="1017725"/>
            <a:ext cx="4295775" cy="3390900"/>
          </a:xfrm>
          <a:prstGeom prst="rect">
            <a:avLst/>
          </a:prstGeom>
          <a:noFill/>
          <a:ln>
            <a:noFill/>
          </a:ln>
        </p:spPr>
      </p:pic>
      <p:sp>
        <p:nvSpPr>
          <p:cNvPr id="137" name="Google Shape;137;p25"/>
          <p:cNvSpPr txBox="1"/>
          <p:nvPr/>
        </p:nvSpPr>
        <p:spPr>
          <a:xfrm>
            <a:off x="4679200" y="1017725"/>
            <a:ext cx="4153200" cy="2739900"/>
          </a:xfrm>
          <a:prstGeom prst="rect">
            <a:avLst/>
          </a:prstGeom>
          <a:noFill/>
          <a:ln>
            <a:noFill/>
          </a:ln>
        </p:spPr>
        <p:txBody>
          <a:bodyPr anchorCtr="0" anchor="t" bIns="91425" lIns="91425" spcFirstLastPara="1" rIns="91425" wrap="square" tIns="91425">
            <a:spAutoFit/>
          </a:bodyPr>
          <a:lstStyle/>
          <a:p>
            <a:pPr indent="-317500" lvl="0" marL="457200" rtl="0" algn="l">
              <a:lnSpc>
                <a:spcPct val="135714"/>
              </a:lnSpc>
              <a:spcBef>
                <a:spcPts val="0"/>
              </a:spcBef>
              <a:spcAft>
                <a:spcPts val="0"/>
              </a:spcAft>
              <a:buClr>
                <a:schemeClr val="accent3"/>
              </a:buClr>
              <a:buSzPts val="1400"/>
              <a:buFont typeface="Average"/>
              <a:buChar char="●"/>
            </a:pPr>
            <a:r>
              <a:rPr lang="de">
                <a:solidFill>
                  <a:schemeClr val="accent3"/>
                </a:solidFill>
                <a:latin typeface="Average"/>
                <a:ea typeface="Average"/>
                <a:cs typeface="Average"/>
                <a:sym typeface="Average"/>
              </a:rPr>
              <a:t>normalverteilte Form mit leichter Linksschiefe</a:t>
            </a:r>
            <a:endParaRPr>
              <a:solidFill>
                <a:schemeClr val="accent3"/>
              </a:solidFill>
              <a:latin typeface="Average"/>
              <a:ea typeface="Average"/>
              <a:cs typeface="Average"/>
              <a:sym typeface="Average"/>
            </a:endParaRPr>
          </a:p>
          <a:p>
            <a:pPr indent="-317500" lvl="0" marL="457200" rtl="0" algn="l">
              <a:lnSpc>
                <a:spcPct val="135714"/>
              </a:lnSpc>
              <a:spcBef>
                <a:spcPts val="0"/>
              </a:spcBef>
              <a:spcAft>
                <a:spcPts val="0"/>
              </a:spcAft>
              <a:buClr>
                <a:schemeClr val="accent3"/>
              </a:buClr>
              <a:buSzPts val="1400"/>
              <a:buFont typeface="Average"/>
              <a:buChar char="●"/>
            </a:pPr>
            <a:r>
              <a:rPr lang="de">
                <a:solidFill>
                  <a:schemeClr val="accent3"/>
                </a:solidFill>
                <a:latin typeface="Average"/>
                <a:ea typeface="Average"/>
                <a:cs typeface="Average"/>
                <a:sym typeface="Average"/>
              </a:rPr>
              <a:t>Der zentrale Bereich (Box) liegt zwischen 25% und 28%</a:t>
            </a:r>
            <a:endParaRPr>
              <a:solidFill>
                <a:schemeClr val="accent3"/>
              </a:solidFill>
              <a:latin typeface="Average"/>
              <a:ea typeface="Average"/>
              <a:cs typeface="Average"/>
              <a:sym typeface="Average"/>
            </a:endParaRPr>
          </a:p>
          <a:p>
            <a:pPr indent="-317500" lvl="0" marL="457200" rtl="0" algn="l">
              <a:lnSpc>
                <a:spcPct val="135714"/>
              </a:lnSpc>
              <a:spcBef>
                <a:spcPts val="0"/>
              </a:spcBef>
              <a:spcAft>
                <a:spcPts val="0"/>
              </a:spcAft>
              <a:buClr>
                <a:schemeClr val="accent3"/>
              </a:buClr>
              <a:buSzPts val="1400"/>
              <a:buFont typeface="Average"/>
              <a:buChar char="●"/>
            </a:pPr>
            <a:r>
              <a:rPr lang="de">
                <a:solidFill>
                  <a:schemeClr val="accent3"/>
                </a:solidFill>
                <a:latin typeface="Average"/>
                <a:ea typeface="Average"/>
                <a:cs typeface="Average"/>
                <a:sym typeface="Average"/>
              </a:rPr>
              <a:t>Der Median bei 26,5% teilt die Box nahezu symmetrisch</a:t>
            </a:r>
            <a:endParaRPr>
              <a:solidFill>
                <a:schemeClr val="accent3"/>
              </a:solidFill>
              <a:latin typeface="Average"/>
              <a:ea typeface="Average"/>
              <a:cs typeface="Average"/>
              <a:sym typeface="Average"/>
            </a:endParaRPr>
          </a:p>
          <a:p>
            <a:pPr indent="-317500" lvl="0" marL="457200" rtl="0" algn="l">
              <a:lnSpc>
                <a:spcPct val="135714"/>
              </a:lnSpc>
              <a:spcBef>
                <a:spcPts val="0"/>
              </a:spcBef>
              <a:spcAft>
                <a:spcPts val="0"/>
              </a:spcAft>
              <a:buClr>
                <a:schemeClr val="accent3"/>
              </a:buClr>
              <a:buSzPts val="1400"/>
              <a:buFont typeface="Average"/>
              <a:buChar char="●"/>
            </a:pPr>
            <a:r>
              <a:rPr lang="de">
                <a:solidFill>
                  <a:schemeClr val="accent3"/>
                </a:solidFill>
                <a:latin typeface="Average"/>
                <a:ea typeface="Average"/>
                <a:cs typeface="Average"/>
                <a:sym typeface="Average"/>
              </a:rPr>
              <a:t>Ausreißer treten hauptsächlich am unteren Ende der Verteilung auf (unter 20%)</a:t>
            </a:r>
            <a:endParaRPr>
              <a:solidFill>
                <a:schemeClr val="accent3"/>
              </a:solidFill>
              <a:latin typeface="Average"/>
              <a:ea typeface="Average"/>
              <a:cs typeface="Average"/>
              <a:sym typeface="Average"/>
            </a:endParaRPr>
          </a:p>
          <a:p>
            <a:pPr indent="-317500" lvl="0" marL="457200" rtl="0" algn="l">
              <a:lnSpc>
                <a:spcPct val="135714"/>
              </a:lnSpc>
              <a:spcBef>
                <a:spcPts val="0"/>
              </a:spcBef>
              <a:spcAft>
                <a:spcPts val="0"/>
              </a:spcAft>
              <a:buClr>
                <a:schemeClr val="accent3"/>
              </a:buClr>
              <a:buSzPts val="1400"/>
              <a:buFont typeface="Average"/>
              <a:buChar char="●"/>
            </a:pPr>
            <a:r>
              <a:rPr lang="de">
                <a:solidFill>
                  <a:schemeClr val="accent3"/>
                </a:solidFill>
                <a:latin typeface="Average"/>
                <a:ea typeface="Average"/>
                <a:cs typeface="Average"/>
                <a:sym typeface="Average"/>
              </a:rPr>
              <a:t>Die Hauptmasse der Werte konzentriert sich im Bereich von 24% bis 28%</a:t>
            </a:r>
            <a:endParaRPr>
              <a:solidFill>
                <a:schemeClr val="accent3"/>
              </a:solidFill>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6"/>
          <p:cNvPicPr preferRelativeResize="0"/>
          <p:nvPr/>
        </p:nvPicPr>
        <p:blipFill>
          <a:blip r:embed="rId3">
            <a:alphaModFix/>
          </a:blip>
          <a:stretch>
            <a:fillRect/>
          </a:stretch>
        </p:blipFill>
        <p:spPr>
          <a:xfrm>
            <a:off x="677599" y="1017725"/>
            <a:ext cx="7788799" cy="2049675"/>
          </a:xfrm>
          <a:prstGeom prst="rect">
            <a:avLst/>
          </a:prstGeom>
          <a:noFill/>
          <a:ln>
            <a:noFill/>
          </a:ln>
        </p:spPr>
      </p:pic>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Explorative Datenanalyse</a:t>
            </a:r>
            <a:endParaRPr/>
          </a:p>
        </p:txBody>
      </p:sp>
      <p:sp>
        <p:nvSpPr>
          <p:cNvPr id="144" name="Google Shape;144;p26"/>
          <p:cNvSpPr txBox="1"/>
          <p:nvPr/>
        </p:nvSpPr>
        <p:spPr>
          <a:xfrm>
            <a:off x="677600" y="3137750"/>
            <a:ext cx="3000000" cy="19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050">
                <a:solidFill>
                  <a:srgbClr val="CCCCCC"/>
                </a:solidFill>
                <a:latin typeface="Courier New"/>
                <a:ea typeface="Courier New"/>
                <a:cs typeface="Courier New"/>
                <a:sym typeface="Courier New"/>
              </a:rPr>
              <a:t>euro4                   1.000000</a:t>
            </a:r>
            <a:endParaRPr sz="1050">
              <a:solidFill>
                <a:srgbClr val="CCCCCC"/>
              </a:solidFill>
              <a:latin typeface="Courier New"/>
              <a:ea typeface="Courier New"/>
              <a:cs typeface="Courier New"/>
              <a:sym typeface="Courier New"/>
            </a:endParaRPr>
          </a:p>
          <a:p>
            <a:pPr indent="0" lvl="0" marL="0" rtl="0" algn="l">
              <a:spcBef>
                <a:spcPts val="0"/>
              </a:spcBef>
              <a:spcAft>
                <a:spcPts val="0"/>
              </a:spcAft>
              <a:buNone/>
            </a:pPr>
            <a:r>
              <a:rPr lang="de" sz="1050">
                <a:solidFill>
                  <a:srgbClr val="CE9178"/>
                </a:solidFill>
                <a:latin typeface="Courier New"/>
                <a:ea typeface="Courier New"/>
                <a:cs typeface="Courier New"/>
                <a:sym typeface="Courier New"/>
              </a:rPr>
              <a:t>euro3                   0.563179</a:t>
            </a:r>
            <a:endParaRPr sz="1050">
              <a:solidFill>
                <a:srgbClr val="CE9178"/>
              </a:solidFill>
              <a:latin typeface="Courier New"/>
              <a:ea typeface="Courier New"/>
              <a:cs typeface="Courier New"/>
              <a:sym typeface="Courier New"/>
            </a:endParaRPr>
          </a:p>
          <a:p>
            <a:pPr indent="0" lvl="0" marL="0" rtl="0" algn="l">
              <a:spcBef>
                <a:spcPts val="0"/>
              </a:spcBef>
              <a:spcAft>
                <a:spcPts val="0"/>
              </a:spcAft>
              <a:buNone/>
            </a:pPr>
            <a:r>
              <a:rPr lang="de" sz="1050">
                <a:solidFill>
                  <a:srgbClr val="CE9178"/>
                </a:solidFill>
                <a:latin typeface="Courier New"/>
                <a:ea typeface="Courier New"/>
                <a:cs typeface="Courier New"/>
                <a:sym typeface="Courier New"/>
              </a:rPr>
              <a:t>euro2                   0.436581</a:t>
            </a:r>
            <a:endParaRPr sz="1050">
              <a:solidFill>
                <a:srgbClr val="CE9178"/>
              </a:solidFill>
              <a:latin typeface="Courier New"/>
              <a:ea typeface="Courier New"/>
              <a:cs typeface="Courier New"/>
              <a:sym typeface="Courier New"/>
            </a:endParaRPr>
          </a:p>
          <a:p>
            <a:pPr indent="0" lvl="0" marL="0" rtl="0" algn="l">
              <a:spcBef>
                <a:spcPts val="0"/>
              </a:spcBef>
              <a:spcAft>
                <a:spcPts val="0"/>
              </a:spcAft>
              <a:buNone/>
            </a:pPr>
            <a:r>
              <a:rPr lang="de" sz="1050">
                <a:solidFill>
                  <a:srgbClr val="CCCCCC"/>
                </a:solidFill>
                <a:latin typeface="Courier New"/>
                <a:ea typeface="Courier New"/>
                <a:cs typeface="Courier New"/>
                <a:sym typeface="Courier New"/>
              </a:rPr>
              <a:t>anzahl_kfz_je_person    0.022136</a:t>
            </a:r>
            <a:endParaRPr sz="1050">
              <a:solidFill>
                <a:srgbClr val="CCCCCC"/>
              </a:solidFill>
              <a:latin typeface="Courier New"/>
              <a:ea typeface="Courier New"/>
              <a:cs typeface="Courier New"/>
              <a:sym typeface="Courier New"/>
            </a:endParaRPr>
          </a:p>
          <a:p>
            <a:pPr indent="0" lvl="0" marL="0" rtl="0" algn="l">
              <a:spcBef>
                <a:spcPts val="0"/>
              </a:spcBef>
              <a:spcAft>
                <a:spcPts val="0"/>
              </a:spcAft>
              <a:buNone/>
            </a:pPr>
            <a:r>
              <a:rPr lang="de" sz="1050">
                <a:solidFill>
                  <a:srgbClr val="CE9178"/>
                </a:solidFill>
                <a:latin typeface="Courier New"/>
                <a:ea typeface="Courier New"/>
                <a:cs typeface="Courier New"/>
                <a:sym typeface="Courier New"/>
              </a:rPr>
              <a:t>unfaelle_je_10k_kfz    -0.054337</a:t>
            </a:r>
            <a:endParaRPr sz="1050">
              <a:solidFill>
                <a:srgbClr val="CE9178"/>
              </a:solidFill>
              <a:latin typeface="Courier New"/>
              <a:ea typeface="Courier New"/>
              <a:cs typeface="Courier New"/>
              <a:sym typeface="Courier New"/>
            </a:endParaRPr>
          </a:p>
          <a:p>
            <a:pPr indent="0" lvl="0" marL="0" rtl="0" algn="l">
              <a:spcBef>
                <a:spcPts val="0"/>
              </a:spcBef>
              <a:spcAft>
                <a:spcPts val="0"/>
              </a:spcAft>
              <a:buNone/>
            </a:pPr>
            <a:r>
              <a:rPr lang="de" sz="1050">
                <a:solidFill>
                  <a:srgbClr val="CCCCCC"/>
                </a:solidFill>
                <a:latin typeface="Courier New"/>
                <a:ea typeface="Courier New"/>
                <a:cs typeface="Courier New"/>
                <a:sym typeface="Courier New"/>
              </a:rPr>
              <a:t>anzahl_personen_1000   -0.109362</a:t>
            </a:r>
            <a:endParaRPr sz="1050">
              <a:solidFill>
                <a:srgbClr val="CCCCCC"/>
              </a:solidFill>
              <a:latin typeface="Courier New"/>
              <a:ea typeface="Courier New"/>
              <a:cs typeface="Courier New"/>
              <a:sym typeface="Courier New"/>
            </a:endParaRPr>
          </a:p>
          <a:p>
            <a:pPr indent="0" lvl="0" marL="0" rtl="0" algn="l">
              <a:spcBef>
                <a:spcPts val="0"/>
              </a:spcBef>
              <a:spcAft>
                <a:spcPts val="0"/>
              </a:spcAft>
              <a:buNone/>
            </a:pPr>
            <a:r>
              <a:rPr lang="de" sz="1050">
                <a:solidFill>
                  <a:srgbClr val="CE9178"/>
                </a:solidFill>
                <a:latin typeface="Courier New"/>
                <a:ea typeface="Courier New"/>
                <a:cs typeface="Courier New"/>
                <a:sym typeface="Courier New"/>
              </a:rPr>
              <a:t>vee                    -0.304116</a:t>
            </a:r>
            <a:endParaRPr sz="1050">
              <a:solidFill>
                <a:srgbClr val="CE9178"/>
              </a:solidFill>
              <a:latin typeface="Courier New"/>
              <a:ea typeface="Courier New"/>
              <a:cs typeface="Courier New"/>
              <a:sym typeface="Courier New"/>
            </a:endParaRPr>
          </a:p>
          <a:p>
            <a:pPr indent="0" lvl="0" marL="0" rtl="0" algn="l">
              <a:spcBef>
                <a:spcPts val="0"/>
              </a:spcBef>
              <a:spcAft>
                <a:spcPts val="0"/>
              </a:spcAft>
              <a:buNone/>
            </a:pPr>
            <a:r>
              <a:rPr lang="de" sz="1050">
                <a:solidFill>
                  <a:srgbClr val="CE9178"/>
                </a:solidFill>
                <a:latin typeface="Courier New"/>
                <a:ea typeface="Courier New"/>
                <a:cs typeface="Courier New"/>
                <a:sym typeface="Courier New"/>
              </a:rPr>
              <a:t>elektro                -0.367791</a:t>
            </a:r>
            <a:endParaRPr sz="1050">
              <a:solidFill>
                <a:srgbClr val="CE9178"/>
              </a:solidFill>
              <a:latin typeface="Courier New"/>
              <a:ea typeface="Courier New"/>
              <a:cs typeface="Courier New"/>
              <a:sym typeface="Courier New"/>
            </a:endParaRPr>
          </a:p>
          <a:p>
            <a:pPr indent="0" lvl="0" marL="0" rtl="0" algn="l">
              <a:spcBef>
                <a:spcPts val="0"/>
              </a:spcBef>
              <a:spcAft>
                <a:spcPts val="0"/>
              </a:spcAft>
              <a:buNone/>
            </a:pPr>
            <a:r>
              <a:rPr lang="de" sz="1050">
                <a:solidFill>
                  <a:srgbClr val="CE9178"/>
                </a:solidFill>
                <a:latin typeface="Courier New"/>
                <a:ea typeface="Courier New"/>
                <a:cs typeface="Courier New"/>
                <a:sym typeface="Courier New"/>
              </a:rPr>
              <a:t>pih                    -0.395826</a:t>
            </a:r>
            <a:endParaRPr sz="1050">
              <a:solidFill>
                <a:srgbClr val="CE9178"/>
              </a:solidFill>
              <a:latin typeface="Courier New"/>
              <a:ea typeface="Courier New"/>
              <a:cs typeface="Courier New"/>
              <a:sym typeface="Courier New"/>
            </a:endParaRPr>
          </a:p>
          <a:p>
            <a:pPr indent="0" lvl="0" marL="0" rtl="0" algn="l">
              <a:spcBef>
                <a:spcPts val="0"/>
              </a:spcBef>
              <a:spcAft>
                <a:spcPts val="0"/>
              </a:spcAft>
              <a:buNone/>
            </a:pPr>
            <a:r>
              <a:rPr lang="de" sz="1050">
                <a:solidFill>
                  <a:srgbClr val="CE9178"/>
                </a:solidFill>
                <a:latin typeface="Courier New"/>
                <a:ea typeface="Courier New"/>
                <a:cs typeface="Courier New"/>
                <a:sym typeface="Courier New"/>
              </a:rPr>
              <a:t>euro6dt                -0.556504</a:t>
            </a:r>
            <a:endParaRPr sz="1050">
              <a:solidFill>
                <a:srgbClr val="CE9178"/>
              </a:solidFill>
              <a:latin typeface="Courier New"/>
              <a:ea typeface="Courier New"/>
              <a:cs typeface="Courier New"/>
              <a:sym typeface="Courier New"/>
            </a:endParaRPr>
          </a:p>
          <a:p>
            <a:pPr indent="0" lvl="0" marL="0" rtl="0" algn="l">
              <a:spcBef>
                <a:spcPts val="0"/>
              </a:spcBef>
              <a:spcAft>
                <a:spcPts val="0"/>
              </a:spcAft>
              <a:buNone/>
            </a:pPr>
            <a:r>
              <a:rPr lang="de" sz="1050">
                <a:solidFill>
                  <a:srgbClr val="CCCCCC"/>
                </a:solidFill>
                <a:latin typeface="Courier New"/>
                <a:ea typeface="Courier New"/>
                <a:cs typeface="Courier New"/>
                <a:sym typeface="Courier New"/>
              </a:rPr>
              <a:t>euro6                  -0.673405</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Explorative Datenanalyse</a:t>
            </a:r>
            <a:endParaRPr/>
          </a:p>
        </p:txBody>
      </p:sp>
      <p:pic>
        <p:nvPicPr>
          <p:cNvPr id="150" name="Google Shape;150;p27"/>
          <p:cNvPicPr preferRelativeResize="0"/>
          <p:nvPr/>
        </p:nvPicPr>
        <p:blipFill>
          <a:blip r:embed="rId3">
            <a:alphaModFix/>
          </a:blip>
          <a:stretch>
            <a:fillRect/>
          </a:stretch>
        </p:blipFill>
        <p:spPr>
          <a:xfrm>
            <a:off x="311700" y="1017725"/>
            <a:ext cx="3647471" cy="3820976"/>
          </a:xfrm>
          <a:prstGeom prst="rect">
            <a:avLst/>
          </a:prstGeom>
          <a:noFill/>
          <a:ln>
            <a:noFill/>
          </a:ln>
        </p:spPr>
      </p:pic>
      <p:pic>
        <p:nvPicPr>
          <p:cNvPr id="151" name="Google Shape;151;p27"/>
          <p:cNvPicPr preferRelativeResize="0"/>
          <p:nvPr/>
        </p:nvPicPr>
        <p:blipFill>
          <a:blip r:embed="rId4">
            <a:alphaModFix/>
          </a:blip>
          <a:stretch>
            <a:fillRect/>
          </a:stretch>
        </p:blipFill>
        <p:spPr>
          <a:xfrm>
            <a:off x="4105974" y="1690900"/>
            <a:ext cx="2254500" cy="2357550"/>
          </a:xfrm>
          <a:prstGeom prst="rect">
            <a:avLst/>
          </a:prstGeom>
          <a:noFill/>
          <a:ln>
            <a:noFill/>
          </a:ln>
        </p:spPr>
      </p:pic>
      <p:pic>
        <p:nvPicPr>
          <p:cNvPr id="152" name="Google Shape;152;p27"/>
          <p:cNvPicPr preferRelativeResize="0"/>
          <p:nvPr/>
        </p:nvPicPr>
        <p:blipFill>
          <a:blip r:embed="rId5">
            <a:alphaModFix/>
          </a:blip>
          <a:stretch>
            <a:fillRect/>
          </a:stretch>
        </p:blipFill>
        <p:spPr>
          <a:xfrm>
            <a:off x="6461100" y="1690900"/>
            <a:ext cx="2254500" cy="2364330"/>
          </a:xfrm>
          <a:prstGeom prst="rect">
            <a:avLst/>
          </a:prstGeom>
          <a:noFill/>
          <a:ln>
            <a:noFill/>
          </a:ln>
        </p:spPr>
      </p:pic>
      <p:sp>
        <p:nvSpPr>
          <p:cNvPr id="153" name="Google Shape;153;p27"/>
          <p:cNvSpPr/>
          <p:nvPr/>
        </p:nvSpPr>
        <p:spPr>
          <a:xfrm rot="2179800">
            <a:off x="4005945" y="1039117"/>
            <a:ext cx="897820" cy="526583"/>
          </a:xfrm>
          <a:prstGeom prst="curvedDown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54" name="Google Shape;154;p27"/>
          <p:cNvSpPr/>
          <p:nvPr/>
        </p:nvSpPr>
        <p:spPr>
          <a:xfrm>
            <a:off x="5222900" y="1805900"/>
            <a:ext cx="828600" cy="207000"/>
          </a:xfrm>
          <a:prstGeom prst="wedgeRectCallout">
            <a:avLst>
              <a:gd fmla="val 58318" name="adj1"/>
              <a:gd fmla="val 12986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a:latin typeface="Average"/>
                <a:ea typeface="Average"/>
                <a:cs typeface="Average"/>
                <a:sym typeface="Average"/>
              </a:rPr>
              <a:t>Weimar</a:t>
            </a:r>
            <a:endParaRPr>
              <a:latin typeface="Average"/>
              <a:ea typeface="Average"/>
              <a:cs typeface="Average"/>
              <a:sym typeface="Averag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Modellierung</a:t>
            </a:r>
            <a:endParaRPr/>
          </a:p>
        </p:txBody>
      </p:sp>
      <p:sp>
        <p:nvSpPr>
          <p:cNvPr id="160" name="Google Shape;160;p28"/>
          <p:cNvSpPr txBox="1"/>
          <p:nvPr/>
        </p:nvSpPr>
        <p:spPr>
          <a:xfrm>
            <a:off x="70050" y="1017725"/>
            <a:ext cx="8520600" cy="2436300"/>
          </a:xfrm>
          <a:prstGeom prst="rect">
            <a:avLst/>
          </a:prstGeom>
          <a:noFill/>
          <a:ln>
            <a:noFill/>
          </a:ln>
        </p:spPr>
        <p:txBody>
          <a:bodyPr anchorCtr="0" anchor="t" bIns="91425" lIns="91425" spcFirstLastPara="1" rIns="91425" wrap="square" tIns="91425">
            <a:spAutoFit/>
          </a:bodyPr>
          <a:lstStyle/>
          <a:p>
            <a:pPr indent="-330200" lvl="0" marL="457200" rtl="0" algn="l">
              <a:lnSpc>
                <a:spcPct val="135714"/>
              </a:lnSpc>
              <a:spcBef>
                <a:spcPts val="0"/>
              </a:spcBef>
              <a:spcAft>
                <a:spcPts val="0"/>
              </a:spcAft>
              <a:buClr>
                <a:schemeClr val="accent3"/>
              </a:buClr>
              <a:buSzPts val="1600"/>
              <a:buFont typeface="Average"/>
              <a:buAutoNum type="arabicPeriod"/>
            </a:pPr>
            <a:r>
              <a:rPr lang="de" sz="1600">
                <a:solidFill>
                  <a:schemeClr val="accent3"/>
                </a:solidFill>
                <a:latin typeface="Average"/>
                <a:ea typeface="Average"/>
                <a:cs typeface="Average"/>
                <a:sym typeface="Average"/>
              </a:rPr>
              <a:t>Datenteilung</a:t>
            </a:r>
            <a:endParaRPr sz="1600">
              <a:solidFill>
                <a:schemeClr val="accent3"/>
              </a:solidFill>
              <a:latin typeface="Average"/>
              <a:ea typeface="Average"/>
              <a:cs typeface="Average"/>
              <a:sym typeface="Average"/>
            </a:endParaRPr>
          </a:p>
          <a:p>
            <a:pPr indent="-330200" lvl="1" marL="914400" rtl="0" algn="l">
              <a:lnSpc>
                <a:spcPct val="135714"/>
              </a:lnSpc>
              <a:spcBef>
                <a:spcPts val="0"/>
              </a:spcBef>
              <a:spcAft>
                <a:spcPts val="0"/>
              </a:spcAft>
              <a:buClr>
                <a:schemeClr val="accent3"/>
              </a:buClr>
              <a:buSzPts val="1600"/>
              <a:buFont typeface="Average"/>
              <a:buChar char="○"/>
            </a:pPr>
            <a:r>
              <a:rPr lang="de" sz="1600">
                <a:solidFill>
                  <a:schemeClr val="accent3"/>
                </a:solidFill>
                <a:latin typeface="Average"/>
                <a:ea typeface="Average"/>
                <a:cs typeface="Average"/>
                <a:sym typeface="Average"/>
              </a:rPr>
              <a:t>Erstellung von zwei Datensätzen: Set A: Mit Ausreißer; Set B: Ohne Ausreißer</a:t>
            </a:r>
            <a:endParaRPr sz="1600">
              <a:solidFill>
                <a:schemeClr val="accent3"/>
              </a:solidFill>
              <a:latin typeface="Average"/>
              <a:ea typeface="Average"/>
              <a:cs typeface="Average"/>
              <a:sym typeface="Average"/>
            </a:endParaRPr>
          </a:p>
          <a:p>
            <a:pPr indent="-330200" lvl="1" marL="914400" rtl="0" algn="l">
              <a:lnSpc>
                <a:spcPct val="135714"/>
              </a:lnSpc>
              <a:spcBef>
                <a:spcPts val="0"/>
              </a:spcBef>
              <a:spcAft>
                <a:spcPts val="0"/>
              </a:spcAft>
              <a:buClr>
                <a:schemeClr val="accent3"/>
              </a:buClr>
              <a:buSzPts val="1600"/>
              <a:buFont typeface="Average"/>
              <a:buChar char="○"/>
            </a:pPr>
            <a:r>
              <a:rPr lang="de" sz="1600">
                <a:solidFill>
                  <a:schemeClr val="accent3"/>
                </a:solidFill>
                <a:latin typeface="Average"/>
                <a:ea typeface="Average"/>
                <a:cs typeface="Average"/>
                <a:sym typeface="Average"/>
              </a:rPr>
              <a:t>Aufteilung Set A und Set B jeweils in Trainings (20%) und Testdaten (80%)</a:t>
            </a:r>
            <a:endParaRPr sz="1600">
              <a:solidFill>
                <a:schemeClr val="accent3"/>
              </a:solidFill>
              <a:latin typeface="Average"/>
              <a:ea typeface="Average"/>
              <a:cs typeface="Average"/>
              <a:sym typeface="Average"/>
            </a:endParaRPr>
          </a:p>
          <a:p>
            <a:pPr indent="-330200" lvl="0" marL="457200" rtl="0" algn="l">
              <a:lnSpc>
                <a:spcPct val="135714"/>
              </a:lnSpc>
              <a:spcBef>
                <a:spcPts val="0"/>
              </a:spcBef>
              <a:spcAft>
                <a:spcPts val="0"/>
              </a:spcAft>
              <a:buClr>
                <a:schemeClr val="accent3"/>
              </a:buClr>
              <a:buSzPts val="1600"/>
              <a:buFont typeface="Average"/>
              <a:buAutoNum type="arabicPeriod"/>
            </a:pPr>
            <a:r>
              <a:rPr lang="de" sz="1600">
                <a:solidFill>
                  <a:schemeClr val="accent3"/>
                </a:solidFill>
                <a:latin typeface="Average"/>
                <a:ea typeface="Average"/>
                <a:cs typeface="Average"/>
                <a:sym typeface="Average"/>
              </a:rPr>
              <a:t>Training mit Ausreißer</a:t>
            </a:r>
            <a:endParaRPr sz="1600">
              <a:solidFill>
                <a:schemeClr val="accent3"/>
              </a:solidFill>
              <a:latin typeface="Average"/>
              <a:ea typeface="Average"/>
              <a:cs typeface="Average"/>
              <a:sym typeface="Average"/>
            </a:endParaRPr>
          </a:p>
          <a:p>
            <a:pPr indent="-330200" lvl="0" marL="457200" rtl="0" algn="l">
              <a:lnSpc>
                <a:spcPct val="135714"/>
              </a:lnSpc>
              <a:spcBef>
                <a:spcPts val="0"/>
              </a:spcBef>
              <a:spcAft>
                <a:spcPts val="0"/>
              </a:spcAft>
              <a:buClr>
                <a:schemeClr val="accent3"/>
              </a:buClr>
              <a:buSzPts val="1600"/>
              <a:buFont typeface="Average"/>
              <a:buAutoNum type="arabicPeriod"/>
            </a:pPr>
            <a:r>
              <a:rPr lang="de" sz="1600">
                <a:solidFill>
                  <a:schemeClr val="accent3"/>
                </a:solidFill>
                <a:latin typeface="Average"/>
                <a:ea typeface="Average"/>
                <a:cs typeface="Average"/>
                <a:sym typeface="Average"/>
              </a:rPr>
              <a:t>Training ohne Ausreißer &amp; Performance Vergleich</a:t>
            </a:r>
            <a:endParaRPr sz="1600">
              <a:solidFill>
                <a:schemeClr val="accent3"/>
              </a:solidFill>
              <a:latin typeface="Average"/>
              <a:ea typeface="Average"/>
              <a:cs typeface="Average"/>
              <a:sym typeface="Average"/>
            </a:endParaRPr>
          </a:p>
          <a:p>
            <a:pPr indent="-330200" lvl="0" marL="457200" rtl="0" algn="l">
              <a:lnSpc>
                <a:spcPct val="135714"/>
              </a:lnSpc>
              <a:spcBef>
                <a:spcPts val="0"/>
              </a:spcBef>
              <a:spcAft>
                <a:spcPts val="0"/>
              </a:spcAft>
              <a:buClr>
                <a:schemeClr val="accent3"/>
              </a:buClr>
              <a:buSzPts val="1600"/>
              <a:buFont typeface="Average"/>
              <a:buAutoNum type="arabicPeriod"/>
            </a:pPr>
            <a:r>
              <a:rPr lang="de" sz="1600">
                <a:solidFill>
                  <a:schemeClr val="accent3"/>
                </a:solidFill>
                <a:latin typeface="Average"/>
                <a:ea typeface="Average"/>
                <a:cs typeface="Average"/>
                <a:sym typeface="Average"/>
              </a:rPr>
              <a:t>Rückwärtselimination</a:t>
            </a:r>
            <a:endParaRPr sz="1600">
              <a:solidFill>
                <a:schemeClr val="accent3"/>
              </a:solidFill>
              <a:latin typeface="Average"/>
              <a:ea typeface="Average"/>
              <a:cs typeface="Average"/>
              <a:sym typeface="Average"/>
            </a:endParaRPr>
          </a:p>
          <a:p>
            <a:pPr indent="-330200" lvl="0" marL="457200" rtl="0" algn="l">
              <a:lnSpc>
                <a:spcPct val="135714"/>
              </a:lnSpc>
              <a:spcBef>
                <a:spcPts val="0"/>
              </a:spcBef>
              <a:spcAft>
                <a:spcPts val="0"/>
              </a:spcAft>
              <a:buClr>
                <a:schemeClr val="accent3"/>
              </a:buClr>
              <a:buSzPts val="1600"/>
              <a:buFont typeface="Average"/>
              <a:buAutoNum type="arabicPeriod"/>
            </a:pPr>
            <a:r>
              <a:rPr lang="de" sz="1600">
                <a:solidFill>
                  <a:schemeClr val="accent3"/>
                </a:solidFill>
                <a:latin typeface="Average"/>
                <a:ea typeface="Average"/>
                <a:cs typeface="Average"/>
                <a:sym typeface="Average"/>
              </a:rPr>
              <a:t>Finales Modelltraining: Training mit den besten Prädiktoren aus der Rückwärtselimination</a:t>
            </a:r>
            <a:endParaRPr sz="1600">
              <a:solidFill>
                <a:schemeClr val="accent3"/>
              </a:solidFill>
              <a:latin typeface="Average"/>
              <a:ea typeface="Average"/>
              <a:cs typeface="Average"/>
              <a:sym typeface="Averag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Modell mit Ausreißer validieren</a:t>
            </a:r>
            <a:endParaRPr/>
          </a:p>
        </p:txBody>
      </p:sp>
      <p:sp>
        <p:nvSpPr>
          <p:cNvPr id="166" name="Google Shape;166;p29"/>
          <p:cNvSpPr txBox="1"/>
          <p:nvPr>
            <p:ph idx="2" type="body"/>
          </p:nvPr>
        </p:nvSpPr>
        <p:spPr>
          <a:xfrm>
            <a:off x="4005375" y="1152475"/>
            <a:ext cx="4827000" cy="34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 sz="2100">
                <a:solidFill>
                  <a:schemeClr val="dk1"/>
                </a:solidFill>
              </a:rPr>
              <a:t>Bewertung</a:t>
            </a:r>
            <a:endParaRPr b="1" sz="2100">
              <a:solidFill>
                <a:schemeClr val="dk1"/>
              </a:solidFill>
            </a:endParaRPr>
          </a:p>
          <a:p>
            <a:pPr indent="0" lvl="0" marL="0" rtl="0" algn="l">
              <a:spcBef>
                <a:spcPts val="1600"/>
              </a:spcBef>
              <a:spcAft>
                <a:spcPts val="0"/>
              </a:spcAft>
              <a:buNone/>
            </a:pPr>
            <a:r>
              <a:rPr lang="de" sz="1600"/>
              <a:t>Diese Ergebnisse zeigen, dass das Modell eine hohe Erklärungskraft für die Trainingsdaten aufweist und auch auf den Testdaten eine gute Generalisierbarkeit besitzt. Das Modell kann somit als robust und zuverlässig angesehen werden, obwohl ein Ausreißer in den Daten vorhanden ist. </a:t>
            </a:r>
            <a:endParaRPr sz="1600"/>
          </a:p>
          <a:p>
            <a:pPr indent="0" lvl="0" marL="0" rtl="0" algn="l">
              <a:spcBef>
                <a:spcPts val="1600"/>
              </a:spcBef>
              <a:spcAft>
                <a:spcPts val="0"/>
              </a:spcAft>
              <a:buNone/>
            </a:pPr>
            <a:r>
              <a:rPr b="1" lang="de" sz="1600"/>
              <a:t>Leistungsabfall von ca. 8.2 Prozentpunkten</a:t>
            </a:r>
            <a:endParaRPr b="1" sz="1600"/>
          </a:p>
          <a:p>
            <a:pPr indent="-317500" lvl="0" marL="457200" rtl="0" algn="l">
              <a:lnSpc>
                <a:spcPct val="135714"/>
              </a:lnSpc>
              <a:spcBef>
                <a:spcPts val="0"/>
              </a:spcBef>
              <a:spcAft>
                <a:spcPts val="0"/>
              </a:spcAft>
              <a:buSzPts val="1400"/>
              <a:buChar char="●"/>
            </a:pPr>
            <a:r>
              <a:rPr lang="de"/>
              <a:t>typisches Phänomen.</a:t>
            </a:r>
            <a:endParaRPr/>
          </a:p>
          <a:p>
            <a:pPr indent="-317500" lvl="0" marL="457200" rtl="0" algn="l">
              <a:lnSpc>
                <a:spcPct val="135714"/>
              </a:lnSpc>
              <a:spcBef>
                <a:spcPts val="0"/>
              </a:spcBef>
              <a:spcAft>
                <a:spcPts val="0"/>
              </a:spcAft>
              <a:buSzPts val="1400"/>
              <a:buChar char="●"/>
            </a:pPr>
            <a:r>
              <a:rPr lang="de"/>
              <a:t>liegt im üblichen Rahmen</a:t>
            </a:r>
            <a:endParaRPr/>
          </a:p>
          <a:p>
            <a:pPr indent="-317500" lvl="0" marL="457200" rtl="0" algn="l">
              <a:lnSpc>
                <a:spcPct val="135714"/>
              </a:lnSpc>
              <a:spcBef>
                <a:spcPts val="0"/>
              </a:spcBef>
              <a:spcAft>
                <a:spcPts val="0"/>
              </a:spcAft>
              <a:buSzPts val="1400"/>
              <a:buChar char="●"/>
            </a:pPr>
            <a:r>
              <a:rPr lang="de"/>
              <a:t>kein Overfitting</a:t>
            </a:r>
            <a:endParaRPr/>
          </a:p>
        </p:txBody>
      </p:sp>
      <p:sp>
        <p:nvSpPr>
          <p:cNvPr id="167" name="Google Shape;167;p29"/>
          <p:cNvSpPr txBox="1"/>
          <p:nvPr/>
        </p:nvSpPr>
        <p:spPr>
          <a:xfrm>
            <a:off x="405725" y="1152475"/>
            <a:ext cx="3403800" cy="1662300"/>
          </a:xfrm>
          <a:prstGeom prst="rect">
            <a:avLst/>
          </a:prstGeom>
          <a:solidFill>
            <a:srgbClr val="1F1F1F"/>
          </a:solidFill>
          <a:ln cap="flat" cmpd="sng" w="9525">
            <a:solidFill>
              <a:srgbClr val="569CD6"/>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de" sz="1050">
                <a:solidFill>
                  <a:srgbClr val="6A9955"/>
                </a:solidFill>
                <a:highlight>
                  <a:srgbClr val="1F1F1F"/>
                </a:highlight>
                <a:latin typeface="Courier New"/>
                <a:ea typeface="Courier New"/>
                <a:cs typeface="Courier New"/>
                <a:sym typeface="Courier New"/>
              </a:rPr>
              <a:t># Bestimmtheitsmaß R² für Trainings- und Test Daten mit Ausreißer berechnen</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de" sz="1050">
                <a:solidFill>
                  <a:srgbClr val="9CDCFE"/>
                </a:solidFill>
                <a:highlight>
                  <a:srgbClr val="1F1F1F"/>
                </a:highlight>
                <a:latin typeface="Courier New"/>
                <a:ea typeface="Courier New"/>
                <a:cs typeface="Courier New"/>
                <a:sym typeface="Courier New"/>
              </a:rPr>
              <a:t>r2_train</a:t>
            </a:r>
            <a:r>
              <a:rPr lang="de" sz="1050">
                <a:solidFill>
                  <a:srgbClr val="CCCCCC"/>
                </a:solidFill>
                <a:highlight>
                  <a:srgbClr val="1F1F1F"/>
                </a:highlight>
                <a:latin typeface="Courier New"/>
                <a:ea typeface="Courier New"/>
                <a:cs typeface="Courier New"/>
                <a:sym typeface="Courier New"/>
              </a:rPr>
              <a:t> </a:t>
            </a:r>
            <a:r>
              <a:rPr lang="de" sz="1050">
                <a:solidFill>
                  <a:srgbClr val="D4D4D4"/>
                </a:solidFill>
                <a:highlight>
                  <a:srgbClr val="1F1F1F"/>
                </a:highlight>
                <a:latin typeface="Courier New"/>
                <a:ea typeface="Courier New"/>
                <a:cs typeface="Courier New"/>
                <a:sym typeface="Courier New"/>
              </a:rPr>
              <a:t>=</a:t>
            </a:r>
            <a:r>
              <a:rPr lang="de" sz="1050">
                <a:solidFill>
                  <a:srgbClr val="CCCCCC"/>
                </a:solidFill>
                <a:highlight>
                  <a:srgbClr val="1F1F1F"/>
                </a:highlight>
                <a:latin typeface="Courier New"/>
                <a:ea typeface="Courier New"/>
                <a:cs typeface="Courier New"/>
                <a:sym typeface="Courier New"/>
              </a:rPr>
              <a:t> </a:t>
            </a:r>
            <a:r>
              <a:rPr lang="de" sz="1050">
                <a:solidFill>
                  <a:srgbClr val="9CDCFE"/>
                </a:solidFill>
                <a:highlight>
                  <a:srgbClr val="1F1F1F"/>
                </a:highlight>
                <a:latin typeface="Courier New"/>
                <a:ea typeface="Courier New"/>
                <a:cs typeface="Courier New"/>
                <a:sym typeface="Courier New"/>
              </a:rPr>
              <a:t>regr</a:t>
            </a:r>
            <a:r>
              <a:rPr lang="de" sz="1050">
                <a:solidFill>
                  <a:srgbClr val="CCCCCC"/>
                </a:solidFill>
                <a:highlight>
                  <a:srgbClr val="1F1F1F"/>
                </a:highlight>
                <a:latin typeface="Courier New"/>
                <a:ea typeface="Courier New"/>
                <a:cs typeface="Courier New"/>
                <a:sym typeface="Courier New"/>
              </a:rPr>
              <a:t>.</a:t>
            </a:r>
            <a:r>
              <a:rPr lang="de" sz="1050">
                <a:solidFill>
                  <a:srgbClr val="DCDCAA"/>
                </a:solidFill>
                <a:highlight>
                  <a:srgbClr val="1F1F1F"/>
                </a:highlight>
                <a:latin typeface="Courier New"/>
                <a:ea typeface="Courier New"/>
                <a:cs typeface="Courier New"/>
                <a:sym typeface="Courier New"/>
              </a:rPr>
              <a:t>score</a:t>
            </a:r>
            <a:r>
              <a:rPr lang="de" sz="1050">
                <a:solidFill>
                  <a:srgbClr val="CCCCCC"/>
                </a:solidFill>
                <a:highlight>
                  <a:srgbClr val="1F1F1F"/>
                </a:highlight>
                <a:latin typeface="Courier New"/>
                <a:ea typeface="Courier New"/>
                <a:cs typeface="Courier New"/>
                <a:sym typeface="Courier New"/>
              </a:rPr>
              <a:t>(</a:t>
            </a:r>
            <a:r>
              <a:rPr lang="de" sz="1050">
                <a:solidFill>
                  <a:srgbClr val="9CDCFE"/>
                </a:solidFill>
                <a:highlight>
                  <a:srgbClr val="1F1F1F"/>
                </a:highlight>
                <a:latin typeface="Courier New"/>
                <a:ea typeface="Courier New"/>
                <a:cs typeface="Courier New"/>
                <a:sym typeface="Courier New"/>
              </a:rPr>
              <a:t>X_train</a:t>
            </a:r>
            <a:r>
              <a:rPr lang="de" sz="1050">
                <a:solidFill>
                  <a:srgbClr val="CCCCCC"/>
                </a:solidFill>
                <a:highlight>
                  <a:srgbClr val="1F1F1F"/>
                </a:highlight>
                <a:latin typeface="Courier New"/>
                <a:ea typeface="Courier New"/>
                <a:cs typeface="Courier New"/>
                <a:sym typeface="Courier New"/>
              </a:rPr>
              <a:t>, </a:t>
            </a:r>
            <a:r>
              <a:rPr lang="de" sz="1050">
                <a:solidFill>
                  <a:srgbClr val="9CDCFE"/>
                </a:solidFill>
                <a:highlight>
                  <a:srgbClr val="1F1F1F"/>
                </a:highlight>
                <a:latin typeface="Courier New"/>
                <a:ea typeface="Courier New"/>
                <a:cs typeface="Courier New"/>
                <a:sym typeface="Courier New"/>
              </a:rPr>
              <a:t>y_train</a:t>
            </a:r>
            <a:r>
              <a:rPr lang="de"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de" sz="1050">
                <a:solidFill>
                  <a:srgbClr val="9CDCFE"/>
                </a:solidFill>
                <a:highlight>
                  <a:srgbClr val="1F1F1F"/>
                </a:highlight>
                <a:latin typeface="Courier New"/>
                <a:ea typeface="Courier New"/>
                <a:cs typeface="Courier New"/>
                <a:sym typeface="Courier New"/>
              </a:rPr>
              <a:t>r2_test</a:t>
            </a:r>
            <a:r>
              <a:rPr lang="de" sz="1050">
                <a:solidFill>
                  <a:srgbClr val="CCCCCC"/>
                </a:solidFill>
                <a:highlight>
                  <a:srgbClr val="1F1F1F"/>
                </a:highlight>
                <a:latin typeface="Courier New"/>
                <a:ea typeface="Courier New"/>
                <a:cs typeface="Courier New"/>
                <a:sym typeface="Courier New"/>
              </a:rPr>
              <a:t> </a:t>
            </a:r>
            <a:r>
              <a:rPr lang="de" sz="1050">
                <a:solidFill>
                  <a:srgbClr val="D4D4D4"/>
                </a:solidFill>
                <a:highlight>
                  <a:srgbClr val="1F1F1F"/>
                </a:highlight>
                <a:latin typeface="Courier New"/>
                <a:ea typeface="Courier New"/>
                <a:cs typeface="Courier New"/>
                <a:sym typeface="Courier New"/>
              </a:rPr>
              <a:t>=</a:t>
            </a:r>
            <a:r>
              <a:rPr lang="de" sz="1050">
                <a:solidFill>
                  <a:srgbClr val="CCCCCC"/>
                </a:solidFill>
                <a:highlight>
                  <a:srgbClr val="1F1F1F"/>
                </a:highlight>
                <a:latin typeface="Courier New"/>
                <a:ea typeface="Courier New"/>
                <a:cs typeface="Courier New"/>
                <a:sym typeface="Courier New"/>
              </a:rPr>
              <a:t> </a:t>
            </a:r>
            <a:r>
              <a:rPr lang="de" sz="1050">
                <a:solidFill>
                  <a:srgbClr val="9CDCFE"/>
                </a:solidFill>
                <a:highlight>
                  <a:srgbClr val="1F1F1F"/>
                </a:highlight>
                <a:latin typeface="Courier New"/>
                <a:ea typeface="Courier New"/>
                <a:cs typeface="Courier New"/>
                <a:sym typeface="Courier New"/>
              </a:rPr>
              <a:t>regr</a:t>
            </a:r>
            <a:r>
              <a:rPr lang="de" sz="1050">
                <a:solidFill>
                  <a:srgbClr val="CCCCCC"/>
                </a:solidFill>
                <a:highlight>
                  <a:srgbClr val="1F1F1F"/>
                </a:highlight>
                <a:latin typeface="Courier New"/>
                <a:ea typeface="Courier New"/>
                <a:cs typeface="Courier New"/>
                <a:sym typeface="Courier New"/>
              </a:rPr>
              <a:t>.</a:t>
            </a:r>
            <a:r>
              <a:rPr lang="de" sz="1050">
                <a:solidFill>
                  <a:srgbClr val="DCDCAA"/>
                </a:solidFill>
                <a:highlight>
                  <a:srgbClr val="1F1F1F"/>
                </a:highlight>
                <a:latin typeface="Courier New"/>
                <a:ea typeface="Courier New"/>
                <a:cs typeface="Courier New"/>
                <a:sym typeface="Courier New"/>
              </a:rPr>
              <a:t>score</a:t>
            </a:r>
            <a:r>
              <a:rPr lang="de" sz="1050">
                <a:solidFill>
                  <a:srgbClr val="CCCCCC"/>
                </a:solidFill>
                <a:highlight>
                  <a:srgbClr val="1F1F1F"/>
                </a:highlight>
                <a:latin typeface="Courier New"/>
                <a:ea typeface="Courier New"/>
                <a:cs typeface="Courier New"/>
                <a:sym typeface="Courier New"/>
              </a:rPr>
              <a:t>(</a:t>
            </a:r>
            <a:r>
              <a:rPr lang="de" sz="1050">
                <a:solidFill>
                  <a:srgbClr val="9CDCFE"/>
                </a:solidFill>
                <a:highlight>
                  <a:srgbClr val="1F1F1F"/>
                </a:highlight>
                <a:latin typeface="Courier New"/>
                <a:ea typeface="Courier New"/>
                <a:cs typeface="Courier New"/>
                <a:sym typeface="Courier New"/>
              </a:rPr>
              <a:t>X_test</a:t>
            </a:r>
            <a:r>
              <a:rPr lang="de" sz="1050">
                <a:solidFill>
                  <a:srgbClr val="CCCCCC"/>
                </a:solidFill>
                <a:highlight>
                  <a:srgbClr val="1F1F1F"/>
                </a:highlight>
                <a:latin typeface="Courier New"/>
                <a:ea typeface="Courier New"/>
                <a:cs typeface="Courier New"/>
                <a:sym typeface="Courier New"/>
              </a:rPr>
              <a:t>, </a:t>
            </a:r>
            <a:r>
              <a:rPr lang="de" sz="1050">
                <a:solidFill>
                  <a:srgbClr val="9CDCFE"/>
                </a:solidFill>
                <a:highlight>
                  <a:srgbClr val="1F1F1F"/>
                </a:highlight>
                <a:latin typeface="Courier New"/>
                <a:ea typeface="Courier New"/>
                <a:cs typeface="Courier New"/>
                <a:sym typeface="Courier New"/>
              </a:rPr>
              <a:t>y_test</a:t>
            </a:r>
            <a:r>
              <a:rPr lang="de"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de" sz="1050">
                <a:solidFill>
                  <a:srgbClr val="DCDCAA"/>
                </a:solidFill>
                <a:highlight>
                  <a:srgbClr val="1F1F1F"/>
                </a:highlight>
                <a:latin typeface="Courier New"/>
                <a:ea typeface="Courier New"/>
                <a:cs typeface="Courier New"/>
                <a:sym typeface="Courier New"/>
              </a:rPr>
              <a:t>print</a:t>
            </a:r>
            <a:r>
              <a:rPr lang="de" sz="1050">
                <a:solidFill>
                  <a:srgbClr val="CCCCCC"/>
                </a:solidFill>
                <a:highlight>
                  <a:srgbClr val="1F1F1F"/>
                </a:highlight>
                <a:latin typeface="Courier New"/>
                <a:ea typeface="Courier New"/>
                <a:cs typeface="Courier New"/>
                <a:sym typeface="Courier New"/>
              </a:rPr>
              <a:t>(</a:t>
            </a:r>
            <a:r>
              <a:rPr lang="de" sz="1050">
                <a:solidFill>
                  <a:srgbClr val="569CD6"/>
                </a:solidFill>
                <a:highlight>
                  <a:srgbClr val="1F1F1F"/>
                </a:highlight>
                <a:latin typeface="Courier New"/>
                <a:ea typeface="Courier New"/>
                <a:cs typeface="Courier New"/>
                <a:sym typeface="Courier New"/>
              </a:rPr>
              <a:t>f</a:t>
            </a:r>
            <a:r>
              <a:rPr lang="de" sz="1050">
                <a:solidFill>
                  <a:srgbClr val="CE9178"/>
                </a:solidFill>
                <a:highlight>
                  <a:srgbClr val="1F1F1F"/>
                </a:highlight>
                <a:latin typeface="Courier New"/>
                <a:ea typeface="Courier New"/>
                <a:cs typeface="Courier New"/>
                <a:sym typeface="Courier New"/>
              </a:rPr>
              <a:t>'R² Training: </a:t>
            </a:r>
            <a:r>
              <a:rPr lang="de" sz="1050">
                <a:solidFill>
                  <a:srgbClr val="569CD6"/>
                </a:solidFill>
                <a:highlight>
                  <a:srgbClr val="1F1F1F"/>
                </a:highlight>
                <a:latin typeface="Courier New"/>
                <a:ea typeface="Courier New"/>
                <a:cs typeface="Courier New"/>
                <a:sym typeface="Courier New"/>
              </a:rPr>
              <a:t>{</a:t>
            </a:r>
            <a:r>
              <a:rPr lang="de" sz="1050">
                <a:solidFill>
                  <a:srgbClr val="9CDCFE"/>
                </a:solidFill>
                <a:highlight>
                  <a:srgbClr val="1F1F1F"/>
                </a:highlight>
                <a:latin typeface="Courier New"/>
                <a:ea typeface="Courier New"/>
                <a:cs typeface="Courier New"/>
                <a:sym typeface="Courier New"/>
              </a:rPr>
              <a:t>r2_train</a:t>
            </a:r>
            <a:r>
              <a:rPr lang="de" sz="1050">
                <a:solidFill>
                  <a:srgbClr val="569CD6"/>
                </a:solidFill>
                <a:highlight>
                  <a:srgbClr val="1F1F1F"/>
                </a:highlight>
                <a:latin typeface="Courier New"/>
                <a:ea typeface="Courier New"/>
                <a:cs typeface="Courier New"/>
                <a:sym typeface="Courier New"/>
              </a:rPr>
              <a:t>:.4f}</a:t>
            </a:r>
            <a:r>
              <a:rPr lang="de" sz="1050">
                <a:solidFill>
                  <a:srgbClr val="CE9178"/>
                </a:solidFill>
                <a:highlight>
                  <a:srgbClr val="1F1F1F"/>
                </a:highlight>
                <a:latin typeface="Courier New"/>
                <a:ea typeface="Courier New"/>
                <a:cs typeface="Courier New"/>
                <a:sym typeface="Courier New"/>
              </a:rPr>
              <a:t>'</a:t>
            </a:r>
            <a:r>
              <a:rPr lang="de"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de" sz="1050">
                <a:solidFill>
                  <a:srgbClr val="DCDCAA"/>
                </a:solidFill>
                <a:highlight>
                  <a:srgbClr val="1F1F1F"/>
                </a:highlight>
                <a:latin typeface="Courier New"/>
                <a:ea typeface="Courier New"/>
                <a:cs typeface="Courier New"/>
                <a:sym typeface="Courier New"/>
              </a:rPr>
              <a:t>print</a:t>
            </a:r>
            <a:r>
              <a:rPr lang="de" sz="1050">
                <a:solidFill>
                  <a:srgbClr val="CCCCCC"/>
                </a:solidFill>
                <a:highlight>
                  <a:srgbClr val="1F1F1F"/>
                </a:highlight>
                <a:latin typeface="Courier New"/>
                <a:ea typeface="Courier New"/>
                <a:cs typeface="Courier New"/>
                <a:sym typeface="Courier New"/>
              </a:rPr>
              <a:t>(</a:t>
            </a:r>
            <a:r>
              <a:rPr lang="de" sz="1050">
                <a:solidFill>
                  <a:srgbClr val="569CD6"/>
                </a:solidFill>
                <a:highlight>
                  <a:srgbClr val="1F1F1F"/>
                </a:highlight>
                <a:latin typeface="Courier New"/>
                <a:ea typeface="Courier New"/>
                <a:cs typeface="Courier New"/>
                <a:sym typeface="Courier New"/>
              </a:rPr>
              <a:t>f</a:t>
            </a:r>
            <a:r>
              <a:rPr lang="de" sz="1050">
                <a:solidFill>
                  <a:srgbClr val="CE9178"/>
                </a:solidFill>
                <a:highlight>
                  <a:srgbClr val="1F1F1F"/>
                </a:highlight>
                <a:latin typeface="Courier New"/>
                <a:ea typeface="Courier New"/>
                <a:cs typeface="Courier New"/>
                <a:sym typeface="Courier New"/>
              </a:rPr>
              <a:t>'R² Test: </a:t>
            </a:r>
            <a:r>
              <a:rPr lang="de" sz="1050">
                <a:solidFill>
                  <a:srgbClr val="569CD6"/>
                </a:solidFill>
                <a:highlight>
                  <a:srgbClr val="1F1F1F"/>
                </a:highlight>
                <a:latin typeface="Courier New"/>
                <a:ea typeface="Courier New"/>
                <a:cs typeface="Courier New"/>
                <a:sym typeface="Courier New"/>
              </a:rPr>
              <a:t>{</a:t>
            </a:r>
            <a:r>
              <a:rPr lang="de" sz="1050">
                <a:solidFill>
                  <a:srgbClr val="9CDCFE"/>
                </a:solidFill>
                <a:highlight>
                  <a:srgbClr val="1F1F1F"/>
                </a:highlight>
                <a:latin typeface="Courier New"/>
                <a:ea typeface="Courier New"/>
                <a:cs typeface="Courier New"/>
                <a:sym typeface="Courier New"/>
              </a:rPr>
              <a:t>r2_test</a:t>
            </a:r>
            <a:r>
              <a:rPr lang="de" sz="1050">
                <a:solidFill>
                  <a:srgbClr val="569CD6"/>
                </a:solidFill>
                <a:highlight>
                  <a:srgbClr val="1F1F1F"/>
                </a:highlight>
                <a:latin typeface="Courier New"/>
                <a:ea typeface="Courier New"/>
                <a:cs typeface="Courier New"/>
                <a:sym typeface="Courier New"/>
              </a:rPr>
              <a:t>:.4f}</a:t>
            </a:r>
            <a:r>
              <a:rPr lang="de" sz="1050">
                <a:solidFill>
                  <a:srgbClr val="CE9178"/>
                </a:solidFill>
                <a:highlight>
                  <a:srgbClr val="1F1F1F"/>
                </a:highlight>
                <a:latin typeface="Courier New"/>
                <a:ea typeface="Courier New"/>
                <a:cs typeface="Courier New"/>
                <a:sym typeface="Courier New"/>
              </a:rPr>
              <a:t>'</a:t>
            </a:r>
            <a:r>
              <a:rPr lang="de"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p:txBody>
      </p:sp>
      <p:sp>
        <p:nvSpPr>
          <p:cNvPr id="168" name="Google Shape;168;p29"/>
          <p:cNvSpPr txBox="1"/>
          <p:nvPr/>
        </p:nvSpPr>
        <p:spPr>
          <a:xfrm>
            <a:off x="405725" y="2814775"/>
            <a:ext cx="3000000" cy="6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050">
                <a:solidFill>
                  <a:srgbClr val="CCCCCC"/>
                </a:solidFill>
                <a:latin typeface="Courier New"/>
                <a:ea typeface="Courier New"/>
                <a:cs typeface="Courier New"/>
                <a:sym typeface="Courier New"/>
              </a:rPr>
              <a:t>…</a:t>
            </a:r>
            <a:endParaRPr sz="1050">
              <a:solidFill>
                <a:srgbClr val="CCCCCC"/>
              </a:solidFill>
              <a:latin typeface="Courier New"/>
              <a:ea typeface="Courier New"/>
              <a:cs typeface="Courier New"/>
              <a:sym typeface="Courier New"/>
            </a:endParaRPr>
          </a:p>
          <a:p>
            <a:pPr indent="0" lvl="0" marL="0" rtl="0" algn="l">
              <a:spcBef>
                <a:spcPts val="0"/>
              </a:spcBef>
              <a:spcAft>
                <a:spcPts val="0"/>
              </a:spcAft>
              <a:buNone/>
            </a:pPr>
            <a:r>
              <a:rPr lang="de" sz="1050">
                <a:solidFill>
                  <a:srgbClr val="CCCCCC"/>
                </a:solidFill>
                <a:latin typeface="Courier New"/>
                <a:ea typeface="Courier New"/>
                <a:cs typeface="Courier New"/>
                <a:sym typeface="Courier New"/>
              </a:rPr>
              <a:t>R² Training: 0.8823</a:t>
            </a:r>
            <a:endParaRPr sz="1050">
              <a:solidFill>
                <a:srgbClr val="CCCCCC"/>
              </a:solidFill>
              <a:latin typeface="Courier New"/>
              <a:ea typeface="Courier New"/>
              <a:cs typeface="Courier New"/>
              <a:sym typeface="Courier New"/>
            </a:endParaRPr>
          </a:p>
          <a:p>
            <a:pPr indent="0" lvl="0" marL="0" rtl="0" algn="l">
              <a:spcBef>
                <a:spcPts val="0"/>
              </a:spcBef>
              <a:spcAft>
                <a:spcPts val="0"/>
              </a:spcAft>
              <a:buNone/>
            </a:pPr>
            <a:r>
              <a:rPr lang="de" sz="1050">
                <a:solidFill>
                  <a:srgbClr val="CCCCCC"/>
                </a:solidFill>
                <a:latin typeface="Courier New"/>
                <a:ea typeface="Courier New"/>
                <a:cs typeface="Courier New"/>
                <a:sym typeface="Courier New"/>
              </a:rPr>
              <a:t>R² Test: 0.8002</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nvSpPr>
        <p:spPr>
          <a:xfrm>
            <a:off x="405725" y="1152475"/>
            <a:ext cx="5542200" cy="1662300"/>
          </a:xfrm>
          <a:prstGeom prst="rect">
            <a:avLst/>
          </a:prstGeom>
          <a:solidFill>
            <a:srgbClr val="1F1F1F"/>
          </a:solidFill>
          <a:ln cap="flat" cmpd="sng" w="9525">
            <a:solidFill>
              <a:srgbClr val="569CD6"/>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de" sz="1050">
                <a:solidFill>
                  <a:srgbClr val="6A9955"/>
                </a:solidFill>
                <a:highlight>
                  <a:srgbClr val="1F1F1F"/>
                </a:highlight>
                <a:latin typeface="Courier New"/>
                <a:ea typeface="Courier New"/>
                <a:cs typeface="Courier New"/>
                <a:sym typeface="Courier New"/>
              </a:rPr>
              <a:t># Bestimmtheitsmaß R² für Trainings- und Test Daten ohne Ausreißer berechnen</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de" sz="1050">
                <a:solidFill>
                  <a:srgbClr val="9CDCFE"/>
                </a:solidFill>
                <a:highlight>
                  <a:srgbClr val="1F1F1F"/>
                </a:highlight>
                <a:latin typeface="Courier New"/>
                <a:ea typeface="Courier New"/>
                <a:cs typeface="Courier New"/>
                <a:sym typeface="Courier New"/>
              </a:rPr>
              <a:t>r2_train_filterd</a:t>
            </a:r>
            <a:r>
              <a:rPr lang="de" sz="1050">
                <a:solidFill>
                  <a:srgbClr val="CCCCCC"/>
                </a:solidFill>
                <a:highlight>
                  <a:srgbClr val="1F1F1F"/>
                </a:highlight>
                <a:latin typeface="Courier New"/>
                <a:ea typeface="Courier New"/>
                <a:cs typeface="Courier New"/>
                <a:sym typeface="Courier New"/>
              </a:rPr>
              <a:t> </a:t>
            </a:r>
            <a:r>
              <a:rPr lang="de" sz="1050">
                <a:solidFill>
                  <a:srgbClr val="D4D4D4"/>
                </a:solidFill>
                <a:highlight>
                  <a:srgbClr val="1F1F1F"/>
                </a:highlight>
                <a:latin typeface="Courier New"/>
                <a:ea typeface="Courier New"/>
                <a:cs typeface="Courier New"/>
                <a:sym typeface="Courier New"/>
              </a:rPr>
              <a:t>=</a:t>
            </a:r>
            <a:r>
              <a:rPr lang="de" sz="1050">
                <a:solidFill>
                  <a:srgbClr val="CCCCCC"/>
                </a:solidFill>
                <a:highlight>
                  <a:srgbClr val="1F1F1F"/>
                </a:highlight>
                <a:latin typeface="Courier New"/>
                <a:ea typeface="Courier New"/>
                <a:cs typeface="Courier New"/>
                <a:sym typeface="Courier New"/>
              </a:rPr>
              <a:t> </a:t>
            </a:r>
            <a:r>
              <a:rPr lang="de" sz="1050">
                <a:solidFill>
                  <a:srgbClr val="9CDCFE"/>
                </a:solidFill>
                <a:highlight>
                  <a:srgbClr val="1F1F1F"/>
                </a:highlight>
                <a:latin typeface="Courier New"/>
                <a:ea typeface="Courier New"/>
                <a:cs typeface="Courier New"/>
                <a:sym typeface="Courier New"/>
              </a:rPr>
              <a:t>regr</a:t>
            </a:r>
            <a:r>
              <a:rPr lang="de" sz="1050">
                <a:solidFill>
                  <a:srgbClr val="CCCCCC"/>
                </a:solidFill>
                <a:highlight>
                  <a:srgbClr val="1F1F1F"/>
                </a:highlight>
                <a:latin typeface="Courier New"/>
                <a:ea typeface="Courier New"/>
                <a:cs typeface="Courier New"/>
                <a:sym typeface="Courier New"/>
              </a:rPr>
              <a:t>.</a:t>
            </a:r>
            <a:r>
              <a:rPr lang="de" sz="1050">
                <a:solidFill>
                  <a:srgbClr val="DCDCAA"/>
                </a:solidFill>
                <a:highlight>
                  <a:srgbClr val="1F1F1F"/>
                </a:highlight>
                <a:latin typeface="Courier New"/>
                <a:ea typeface="Courier New"/>
                <a:cs typeface="Courier New"/>
                <a:sym typeface="Courier New"/>
              </a:rPr>
              <a:t>score</a:t>
            </a:r>
            <a:r>
              <a:rPr lang="de" sz="1050">
                <a:solidFill>
                  <a:srgbClr val="CCCCCC"/>
                </a:solidFill>
                <a:highlight>
                  <a:srgbClr val="1F1F1F"/>
                </a:highlight>
                <a:latin typeface="Courier New"/>
                <a:ea typeface="Courier New"/>
                <a:cs typeface="Courier New"/>
                <a:sym typeface="Courier New"/>
              </a:rPr>
              <a:t>(</a:t>
            </a:r>
            <a:r>
              <a:rPr lang="de" sz="1050">
                <a:solidFill>
                  <a:srgbClr val="9CDCFE"/>
                </a:solidFill>
                <a:highlight>
                  <a:srgbClr val="1F1F1F"/>
                </a:highlight>
                <a:latin typeface="Courier New"/>
                <a:ea typeface="Courier New"/>
                <a:cs typeface="Courier New"/>
                <a:sym typeface="Courier New"/>
              </a:rPr>
              <a:t>X_train_filtered</a:t>
            </a:r>
            <a:r>
              <a:rPr lang="de" sz="1050">
                <a:solidFill>
                  <a:srgbClr val="CCCCCC"/>
                </a:solidFill>
                <a:highlight>
                  <a:srgbClr val="1F1F1F"/>
                </a:highlight>
                <a:latin typeface="Courier New"/>
                <a:ea typeface="Courier New"/>
                <a:cs typeface="Courier New"/>
                <a:sym typeface="Courier New"/>
              </a:rPr>
              <a:t>, </a:t>
            </a:r>
            <a:r>
              <a:rPr lang="de" sz="1050">
                <a:solidFill>
                  <a:srgbClr val="9CDCFE"/>
                </a:solidFill>
                <a:highlight>
                  <a:srgbClr val="1F1F1F"/>
                </a:highlight>
                <a:latin typeface="Courier New"/>
                <a:ea typeface="Courier New"/>
                <a:cs typeface="Courier New"/>
                <a:sym typeface="Courier New"/>
              </a:rPr>
              <a:t>y_train_filtered</a:t>
            </a:r>
            <a:r>
              <a:rPr lang="de"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de" sz="1050">
                <a:solidFill>
                  <a:srgbClr val="9CDCFE"/>
                </a:solidFill>
                <a:highlight>
                  <a:srgbClr val="1F1F1F"/>
                </a:highlight>
                <a:latin typeface="Courier New"/>
                <a:ea typeface="Courier New"/>
                <a:cs typeface="Courier New"/>
                <a:sym typeface="Courier New"/>
              </a:rPr>
              <a:t>r2_test_filterd</a:t>
            </a:r>
            <a:r>
              <a:rPr lang="de" sz="1050">
                <a:solidFill>
                  <a:srgbClr val="CCCCCC"/>
                </a:solidFill>
                <a:highlight>
                  <a:srgbClr val="1F1F1F"/>
                </a:highlight>
                <a:latin typeface="Courier New"/>
                <a:ea typeface="Courier New"/>
                <a:cs typeface="Courier New"/>
                <a:sym typeface="Courier New"/>
              </a:rPr>
              <a:t> </a:t>
            </a:r>
            <a:r>
              <a:rPr lang="de" sz="1050">
                <a:solidFill>
                  <a:srgbClr val="D4D4D4"/>
                </a:solidFill>
                <a:highlight>
                  <a:srgbClr val="1F1F1F"/>
                </a:highlight>
                <a:latin typeface="Courier New"/>
                <a:ea typeface="Courier New"/>
                <a:cs typeface="Courier New"/>
                <a:sym typeface="Courier New"/>
              </a:rPr>
              <a:t>=</a:t>
            </a:r>
            <a:r>
              <a:rPr lang="de" sz="1050">
                <a:solidFill>
                  <a:srgbClr val="CCCCCC"/>
                </a:solidFill>
                <a:highlight>
                  <a:srgbClr val="1F1F1F"/>
                </a:highlight>
                <a:latin typeface="Courier New"/>
                <a:ea typeface="Courier New"/>
                <a:cs typeface="Courier New"/>
                <a:sym typeface="Courier New"/>
              </a:rPr>
              <a:t> </a:t>
            </a:r>
            <a:r>
              <a:rPr lang="de" sz="1050">
                <a:solidFill>
                  <a:srgbClr val="9CDCFE"/>
                </a:solidFill>
                <a:highlight>
                  <a:srgbClr val="1F1F1F"/>
                </a:highlight>
                <a:latin typeface="Courier New"/>
                <a:ea typeface="Courier New"/>
                <a:cs typeface="Courier New"/>
                <a:sym typeface="Courier New"/>
              </a:rPr>
              <a:t>regr</a:t>
            </a:r>
            <a:r>
              <a:rPr lang="de" sz="1050">
                <a:solidFill>
                  <a:srgbClr val="CCCCCC"/>
                </a:solidFill>
                <a:highlight>
                  <a:srgbClr val="1F1F1F"/>
                </a:highlight>
                <a:latin typeface="Courier New"/>
                <a:ea typeface="Courier New"/>
                <a:cs typeface="Courier New"/>
                <a:sym typeface="Courier New"/>
              </a:rPr>
              <a:t>.</a:t>
            </a:r>
            <a:r>
              <a:rPr lang="de" sz="1050">
                <a:solidFill>
                  <a:srgbClr val="DCDCAA"/>
                </a:solidFill>
                <a:highlight>
                  <a:srgbClr val="1F1F1F"/>
                </a:highlight>
                <a:latin typeface="Courier New"/>
                <a:ea typeface="Courier New"/>
                <a:cs typeface="Courier New"/>
                <a:sym typeface="Courier New"/>
              </a:rPr>
              <a:t>score</a:t>
            </a:r>
            <a:r>
              <a:rPr lang="de" sz="1050">
                <a:solidFill>
                  <a:srgbClr val="CCCCCC"/>
                </a:solidFill>
                <a:highlight>
                  <a:srgbClr val="1F1F1F"/>
                </a:highlight>
                <a:latin typeface="Courier New"/>
                <a:ea typeface="Courier New"/>
                <a:cs typeface="Courier New"/>
                <a:sym typeface="Courier New"/>
              </a:rPr>
              <a:t>(</a:t>
            </a:r>
            <a:r>
              <a:rPr lang="de" sz="1050">
                <a:solidFill>
                  <a:srgbClr val="9CDCFE"/>
                </a:solidFill>
                <a:highlight>
                  <a:srgbClr val="1F1F1F"/>
                </a:highlight>
                <a:latin typeface="Courier New"/>
                <a:ea typeface="Courier New"/>
                <a:cs typeface="Courier New"/>
                <a:sym typeface="Courier New"/>
              </a:rPr>
              <a:t>X_test_filtered</a:t>
            </a:r>
            <a:r>
              <a:rPr lang="de" sz="1050">
                <a:solidFill>
                  <a:srgbClr val="CCCCCC"/>
                </a:solidFill>
                <a:highlight>
                  <a:srgbClr val="1F1F1F"/>
                </a:highlight>
                <a:latin typeface="Courier New"/>
                <a:ea typeface="Courier New"/>
                <a:cs typeface="Courier New"/>
                <a:sym typeface="Courier New"/>
              </a:rPr>
              <a:t>, </a:t>
            </a:r>
            <a:r>
              <a:rPr lang="de" sz="1050">
                <a:solidFill>
                  <a:srgbClr val="9CDCFE"/>
                </a:solidFill>
                <a:highlight>
                  <a:srgbClr val="1F1F1F"/>
                </a:highlight>
                <a:latin typeface="Courier New"/>
                <a:ea typeface="Courier New"/>
                <a:cs typeface="Courier New"/>
                <a:sym typeface="Courier New"/>
              </a:rPr>
              <a:t>y_test_filtered</a:t>
            </a:r>
            <a:r>
              <a:rPr lang="de"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de" sz="1050">
                <a:solidFill>
                  <a:srgbClr val="DCDCAA"/>
                </a:solidFill>
                <a:highlight>
                  <a:srgbClr val="1F1F1F"/>
                </a:highlight>
                <a:latin typeface="Courier New"/>
                <a:ea typeface="Courier New"/>
                <a:cs typeface="Courier New"/>
                <a:sym typeface="Courier New"/>
              </a:rPr>
              <a:t>print</a:t>
            </a:r>
            <a:r>
              <a:rPr lang="de" sz="1050">
                <a:solidFill>
                  <a:srgbClr val="CCCCCC"/>
                </a:solidFill>
                <a:highlight>
                  <a:srgbClr val="1F1F1F"/>
                </a:highlight>
                <a:latin typeface="Courier New"/>
                <a:ea typeface="Courier New"/>
                <a:cs typeface="Courier New"/>
                <a:sym typeface="Courier New"/>
              </a:rPr>
              <a:t>(</a:t>
            </a:r>
            <a:r>
              <a:rPr lang="de" sz="1050">
                <a:solidFill>
                  <a:srgbClr val="569CD6"/>
                </a:solidFill>
                <a:highlight>
                  <a:srgbClr val="1F1F1F"/>
                </a:highlight>
                <a:latin typeface="Courier New"/>
                <a:ea typeface="Courier New"/>
                <a:cs typeface="Courier New"/>
                <a:sym typeface="Courier New"/>
              </a:rPr>
              <a:t>f</a:t>
            </a:r>
            <a:r>
              <a:rPr lang="de" sz="1050">
                <a:solidFill>
                  <a:srgbClr val="CE9178"/>
                </a:solidFill>
                <a:highlight>
                  <a:srgbClr val="1F1F1F"/>
                </a:highlight>
                <a:latin typeface="Courier New"/>
                <a:ea typeface="Courier New"/>
                <a:cs typeface="Courier New"/>
                <a:sym typeface="Courier New"/>
              </a:rPr>
              <a:t>'R² Training: </a:t>
            </a:r>
            <a:r>
              <a:rPr lang="de" sz="1050">
                <a:solidFill>
                  <a:srgbClr val="569CD6"/>
                </a:solidFill>
                <a:highlight>
                  <a:srgbClr val="1F1F1F"/>
                </a:highlight>
                <a:latin typeface="Courier New"/>
                <a:ea typeface="Courier New"/>
                <a:cs typeface="Courier New"/>
                <a:sym typeface="Courier New"/>
              </a:rPr>
              <a:t>{</a:t>
            </a:r>
            <a:r>
              <a:rPr lang="de" sz="1050">
                <a:solidFill>
                  <a:srgbClr val="9CDCFE"/>
                </a:solidFill>
                <a:highlight>
                  <a:srgbClr val="1F1F1F"/>
                </a:highlight>
                <a:latin typeface="Courier New"/>
                <a:ea typeface="Courier New"/>
                <a:cs typeface="Courier New"/>
                <a:sym typeface="Courier New"/>
              </a:rPr>
              <a:t>r2_train_filterd</a:t>
            </a:r>
            <a:r>
              <a:rPr lang="de" sz="1050">
                <a:solidFill>
                  <a:srgbClr val="569CD6"/>
                </a:solidFill>
                <a:highlight>
                  <a:srgbClr val="1F1F1F"/>
                </a:highlight>
                <a:latin typeface="Courier New"/>
                <a:ea typeface="Courier New"/>
                <a:cs typeface="Courier New"/>
                <a:sym typeface="Courier New"/>
              </a:rPr>
              <a:t>:.4f}</a:t>
            </a:r>
            <a:r>
              <a:rPr lang="de" sz="1050">
                <a:solidFill>
                  <a:srgbClr val="CE9178"/>
                </a:solidFill>
                <a:highlight>
                  <a:srgbClr val="1F1F1F"/>
                </a:highlight>
                <a:latin typeface="Courier New"/>
                <a:ea typeface="Courier New"/>
                <a:cs typeface="Courier New"/>
                <a:sym typeface="Courier New"/>
              </a:rPr>
              <a:t>'</a:t>
            </a:r>
            <a:r>
              <a:rPr lang="de"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de" sz="1050">
                <a:solidFill>
                  <a:srgbClr val="DCDCAA"/>
                </a:solidFill>
                <a:highlight>
                  <a:srgbClr val="1F1F1F"/>
                </a:highlight>
                <a:latin typeface="Courier New"/>
                <a:ea typeface="Courier New"/>
                <a:cs typeface="Courier New"/>
                <a:sym typeface="Courier New"/>
              </a:rPr>
              <a:t>print</a:t>
            </a:r>
            <a:r>
              <a:rPr lang="de" sz="1050">
                <a:solidFill>
                  <a:srgbClr val="CCCCCC"/>
                </a:solidFill>
                <a:highlight>
                  <a:srgbClr val="1F1F1F"/>
                </a:highlight>
                <a:latin typeface="Courier New"/>
                <a:ea typeface="Courier New"/>
                <a:cs typeface="Courier New"/>
                <a:sym typeface="Courier New"/>
              </a:rPr>
              <a:t>(</a:t>
            </a:r>
            <a:r>
              <a:rPr lang="de" sz="1050">
                <a:solidFill>
                  <a:srgbClr val="569CD6"/>
                </a:solidFill>
                <a:highlight>
                  <a:srgbClr val="1F1F1F"/>
                </a:highlight>
                <a:latin typeface="Courier New"/>
                <a:ea typeface="Courier New"/>
                <a:cs typeface="Courier New"/>
                <a:sym typeface="Courier New"/>
              </a:rPr>
              <a:t>f</a:t>
            </a:r>
            <a:r>
              <a:rPr lang="de" sz="1050">
                <a:solidFill>
                  <a:srgbClr val="CE9178"/>
                </a:solidFill>
                <a:highlight>
                  <a:srgbClr val="1F1F1F"/>
                </a:highlight>
                <a:latin typeface="Courier New"/>
                <a:ea typeface="Courier New"/>
                <a:cs typeface="Courier New"/>
                <a:sym typeface="Courier New"/>
              </a:rPr>
              <a:t>'R² Test: </a:t>
            </a:r>
            <a:r>
              <a:rPr lang="de" sz="1050">
                <a:solidFill>
                  <a:srgbClr val="569CD6"/>
                </a:solidFill>
                <a:highlight>
                  <a:srgbClr val="1F1F1F"/>
                </a:highlight>
                <a:latin typeface="Courier New"/>
                <a:ea typeface="Courier New"/>
                <a:cs typeface="Courier New"/>
                <a:sym typeface="Courier New"/>
              </a:rPr>
              <a:t>{</a:t>
            </a:r>
            <a:r>
              <a:rPr lang="de" sz="1050">
                <a:solidFill>
                  <a:srgbClr val="9CDCFE"/>
                </a:solidFill>
                <a:highlight>
                  <a:srgbClr val="1F1F1F"/>
                </a:highlight>
                <a:latin typeface="Courier New"/>
                <a:ea typeface="Courier New"/>
                <a:cs typeface="Courier New"/>
                <a:sym typeface="Courier New"/>
              </a:rPr>
              <a:t>r2_test_filterd</a:t>
            </a:r>
            <a:r>
              <a:rPr lang="de" sz="1050">
                <a:solidFill>
                  <a:srgbClr val="569CD6"/>
                </a:solidFill>
                <a:highlight>
                  <a:srgbClr val="1F1F1F"/>
                </a:highlight>
                <a:latin typeface="Courier New"/>
                <a:ea typeface="Courier New"/>
                <a:cs typeface="Courier New"/>
                <a:sym typeface="Courier New"/>
              </a:rPr>
              <a:t>:.4f}</a:t>
            </a:r>
            <a:r>
              <a:rPr lang="de" sz="1050">
                <a:solidFill>
                  <a:srgbClr val="CE9178"/>
                </a:solidFill>
                <a:highlight>
                  <a:srgbClr val="1F1F1F"/>
                </a:highlight>
                <a:latin typeface="Courier New"/>
                <a:ea typeface="Courier New"/>
                <a:cs typeface="Courier New"/>
                <a:sym typeface="Courier New"/>
              </a:rPr>
              <a:t>'</a:t>
            </a:r>
            <a:r>
              <a:rPr lang="de"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p:txBody>
      </p:sp>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Modell ohne Ausreißer validieren</a:t>
            </a:r>
            <a:endParaRPr/>
          </a:p>
        </p:txBody>
      </p:sp>
      <p:sp>
        <p:nvSpPr>
          <p:cNvPr id="175" name="Google Shape;175;p30"/>
          <p:cNvSpPr txBox="1"/>
          <p:nvPr>
            <p:ph idx="2" type="body"/>
          </p:nvPr>
        </p:nvSpPr>
        <p:spPr>
          <a:xfrm>
            <a:off x="6102900" y="1152475"/>
            <a:ext cx="2729400" cy="34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 sz="2100">
                <a:solidFill>
                  <a:schemeClr val="dk1"/>
                </a:solidFill>
              </a:rPr>
              <a:t>Bewertung</a:t>
            </a:r>
            <a:endParaRPr b="1" sz="2100">
              <a:solidFill>
                <a:schemeClr val="dk1"/>
              </a:solidFill>
            </a:endParaRPr>
          </a:p>
          <a:p>
            <a:pPr indent="0" lvl="0" marL="0" rtl="0" algn="l">
              <a:spcBef>
                <a:spcPts val="1600"/>
              </a:spcBef>
              <a:spcAft>
                <a:spcPts val="1600"/>
              </a:spcAft>
              <a:buNone/>
            </a:pPr>
            <a:r>
              <a:rPr lang="de" sz="1600"/>
              <a:t>Das Modell ohne Ausreißer zeigt eine konsistente Leistung auf Trainings- und Testdaten, was auf eine bessere Generalisierbarkeit hinweist. Daher sollte dieses Modell bevorzugt werden.</a:t>
            </a:r>
            <a:endParaRPr sz="1600"/>
          </a:p>
        </p:txBody>
      </p:sp>
      <p:sp>
        <p:nvSpPr>
          <p:cNvPr id="176" name="Google Shape;176;p30"/>
          <p:cNvSpPr txBox="1"/>
          <p:nvPr/>
        </p:nvSpPr>
        <p:spPr>
          <a:xfrm>
            <a:off x="405725" y="2814775"/>
            <a:ext cx="3000000" cy="6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050">
                <a:solidFill>
                  <a:srgbClr val="CCCCCC"/>
                </a:solidFill>
                <a:latin typeface="Courier New"/>
                <a:ea typeface="Courier New"/>
                <a:cs typeface="Courier New"/>
                <a:sym typeface="Courier New"/>
              </a:rPr>
              <a:t>…</a:t>
            </a:r>
            <a:endParaRPr sz="1050">
              <a:solidFill>
                <a:srgbClr val="CCCCCC"/>
              </a:solidFill>
              <a:latin typeface="Courier New"/>
              <a:ea typeface="Courier New"/>
              <a:cs typeface="Courier New"/>
              <a:sym typeface="Courier New"/>
            </a:endParaRPr>
          </a:p>
          <a:p>
            <a:pPr indent="0" lvl="0" marL="0" rtl="0" algn="l">
              <a:spcBef>
                <a:spcPts val="0"/>
              </a:spcBef>
              <a:spcAft>
                <a:spcPts val="0"/>
              </a:spcAft>
              <a:buNone/>
            </a:pPr>
            <a:r>
              <a:rPr lang="de" sz="1050">
                <a:solidFill>
                  <a:srgbClr val="CCCCCC"/>
                </a:solidFill>
                <a:latin typeface="Courier New"/>
                <a:ea typeface="Courier New"/>
                <a:cs typeface="Courier New"/>
                <a:sym typeface="Courier New"/>
              </a:rPr>
              <a:t>R² Training: 0.8806</a:t>
            </a:r>
            <a:endParaRPr sz="1050">
              <a:solidFill>
                <a:srgbClr val="CCCCCC"/>
              </a:solidFill>
              <a:latin typeface="Courier New"/>
              <a:ea typeface="Courier New"/>
              <a:cs typeface="Courier New"/>
              <a:sym typeface="Courier New"/>
            </a:endParaRPr>
          </a:p>
          <a:p>
            <a:pPr indent="0" lvl="0" marL="0" rtl="0" algn="l">
              <a:spcBef>
                <a:spcPts val="0"/>
              </a:spcBef>
              <a:spcAft>
                <a:spcPts val="0"/>
              </a:spcAft>
              <a:buNone/>
            </a:pPr>
            <a:r>
              <a:rPr lang="de" sz="1050">
                <a:solidFill>
                  <a:srgbClr val="CCCCCC"/>
                </a:solidFill>
                <a:latin typeface="Courier New"/>
                <a:ea typeface="Courier New"/>
                <a:cs typeface="Courier New"/>
                <a:sym typeface="Courier New"/>
              </a:rPr>
              <a:t>R² Test: 0.8244</a:t>
            </a:r>
            <a:endParaRPr sz="1050">
              <a:solidFill>
                <a:srgbClr val="CCCCCC"/>
              </a:solidFill>
              <a:latin typeface="Courier New"/>
              <a:ea typeface="Courier New"/>
              <a:cs typeface="Courier New"/>
              <a:sym typeface="Courier New"/>
            </a:endParaRPr>
          </a:p>
        </p:txBody>
      </p:sp>
      <p:graphicFrame>
        <p:nvGraphicFramePr>
          <p:cNvPr id="177" name="Google Shape;177;p30"/>
          <p:cNvGraphicFramePr/>
          <p:nvPr/>
        </p:nvGraphicFramePr>
        <p:xfrm>
          <a:off x="405725" y="3547825"/>
          <a:ext cx="3000000" cy="3000000"/>
        </p:xfrm>
        <a:graphic>
          <a:graphicData uri="http://schemas.openxmlformats.org/drawingml/2006/table">
            <a:tbl>
              <a:tblPr>
                <a:noFill/>
                <a:tableStyleId>{EB4ED7A1-B432-4282-BD27-C81CFB2C4774}</a:tableStyleId>
              </a:tblPr>
              <a:tblGrid>
                <a:gridCol w="1332975"/>
                <a:gridCol w="1332975"/>
                <a:gridCol w="1332975"/>
                <a:gridCol w="1332975"/>
              </a:tblGrid>
              <a:tr h="381000">
                <a:tc>
                  <a:txBody>
                    <a:bodyPr/>
                    <a:lstStyle/>
                    <a:p>
                      <a:pPr indent="0" lvl="0" marL="0" rtl="0" algn="l">
                        <a:spcBef>
                          <a:spcPts val="0"/>
                        </a:spcBef>
                        <a:spcAft>
                          <a:spcPts val="0"/>
                        </a:spcAft>
                        <a:buNone/>
                      </a:pPr>
                      <a:r>
                        <a:rPr b="1" lang="de" sz="1200">
                          <a:solidFill>
                            <a:schemeClr val="dk1"/>
                          </a:solidFill>
                        </a:rPr>
                        <a:t>Metrik</a:t>
                      </a:r>
                      <a:endParaRPr b="1" sz="1200">
                        <a:solidFill>
                          <a:schemeClr val="dk1"/>
                        </a:solidFill>
                      </a:endParaRPr>
                    </a:p>
                  </a:txBody>
                  <a:tcPr marT="91425" marB="91425" marR="91425" marL="91425">
                    <a:solidFill>
                      <a:schemeClr val="accent2"/>
                    </a:solidFill>
                  </a:tcPr>
                </a:tc>
                <a:tc>
                  <a:txBody>
                    <a:bodyPr/>
                    <a:lstStyle/>
                    <a:p>
                      <a:pPr indent="0" lvl="0" marL="0" rtl="0" algn="l">
                        <a:spcBef>
                          <a:spcPts val="0"/>
                        </a:spcBef>
                        <a:spcAft>
                          <a:spcPts val="0"/>
                        </a:spcAft>
                        <a:buNone/>
                      </a:pPr>
                      <a:r>
                        <a:rPr b="1" lang="de" sz="1200">
                          <a:solidFill>
                            <a:schemeClr val="dk1"/>
                          </a:solidFill>
                        </a:rPr>
                        <a:t>Mit Ausreißer</a:t>
                      </a:r>
                      <a:endParaRPr b="1" sz="1200">
                        <a:solidFill>
                          <a:schemeClr val="dk1"/>
                        </a:solidFill>
                      </a:endParaRPr>
                    </a:p>
                  </a:txBody>
                  <a:tcPr marT="91425" marB="91425" marR="91425" marL="91425">
                    <a:solidFill>
                      <a:schemeClr val="accent2"/>
                    </a:solidFill>
                  </a:tcPr>
                </a:tc>
                <a:tc>
                  <a:txBody>
                    <a:bodyPr/>
                    <a:lstStyle/>
                    <a:p>
                      <a:pPr indent="0" lvl="0" marL="0" rtl="0" algn="l">
                        <a:spcBef>
                          <a:spcPts val="0"/>
                        </a:spcBef>
                        <a:spcAft>
                          <a:spcPts val="0"/>
                        </a:spcAft>
                        <a:buNone/>
                      </a:pPr>
                      <a:r>
                        <a:rPr b="1" lang="de" sz="1200">
                          <a:solidFill>
                            <a:schemeClr val="dk1"/>
                          </a:solidFill>
                        </a:rPr>
                        <a:t>Ohne Ausreißer</a:t>
                      </a:r>
                      <a:endParaRPr b="1" sz="1200">
                        <a:solidFill>
                          <a:schemeClr val="dk1"/>
                        </a:solidFill>
                      </a:endParaRPr>
                    </a:p>
                  </a:txBody>
                  <a:tcPr marT="91425" marB="91425" marR="91425" marL="91425">
                    <a:solidFill>
                      <a:schemeClr val="accent2"/>
                    </a:solidFill>
                  </a:tcPr>
                </a:tc>
                <a:tc>
                  <a:txBody>
                    <a:bodyPr/>
                    <a:lstStyle/>
                    <a:p>
                      <a:pPr indent="0" lvl="0" marL="0" rtl="0" algn="l">
                        <a:spcBef>
                          <a:spcPts val="0"/>
                        </a:spcBef>
                        <a:spcAft>
                          <a:spcPts val="0"/>
                        </a:spcAft>
                        <a:buNone/>
                      </a:pPr>
                      <a:r>
                        <a:rPr b="1" lang="de" sz="1200">
                          <a:solidFill>
                            <a:schemeClr val="dk1"/>
                          </a:solidFill>
                        </a:rPr>
                        <a:t>Differenz</a:t>
                      </a:r>
                      <a:endParaRPr b="1" sz="1200">
                        <a:solidFill>
                          <a:schemeClr val="dk1"/>
                        </a:solidFill>
                      </a:endParaRPr>
                    </a:p>
                  </a:txBody>
                  <a:tcPr marT="91425" marB="91425" marR="91425" marL="91425">
                    <a:solidFill>
                      <a:schemeClr val="accent2"/>
                    </a:solidFill>
                  </a:tcPr>
                </a:tc>
              </a:tr>
              <a:tr h="381000">
                <a:tc>
                  <a:txBody>
                    <a:bodyPr/>
                    <a:lstStyle/>
                    <a:p>
                      <a:pPr indent="0" lvl="0" marL="0" rtl="0" algn="l">
                        <a:spcBef>
                          <a:spcPts val="0"/>
                        </a:spcBef>
                        <a:spcAft>
                          <a:spcPts val="0"/>
                        </a:spcAft>
                        <a:buNone/>
                      </a:pPr>
                      <a:r>
                        <a:rPr lang="de" sz="1200">
                          <a:solidFill>
                            <a:schemeClr val="dk1"/>
                          </a:solidFill>
                        </a:rPr>
                        <a:t>R² Training</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de" sz="1200">
                          <a:solidFill>
                            <a:schemeClr val="dk1"/>
                          </a:solidFill>
                        </a:rPr>
                        <a:t>0,8823</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de" sz="1200">
                          <a:solidFill>
                            <a:schemeClr val="dk1"/>
                          </a:solidFill>
                        </a:rPr>
                        <a:t>0,8806</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de" sz="1200">
                          <a:solidFill>
                            <a:schemeClr val="dk1"/>
                          </a:solidFill>
                        </a:rPr>
                        <a:t>-0,0017</a:t>
                      </a:r>
                      <a:endParaRPr sz="1200">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de" sz="1200">
                          <a:solidFill>
                            <a:schemeClr val="dk1"/>
                          </a:solidFill>
                        </a:rPr>
                        <a:t>R² Test</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de" sz="1200">
                          <a:solidFill>
                            <a:schemeClr val="dk1"/>
                          </a:solidFill>
                        </a:rPr>
                        <a:t>0,8002</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de" sz="1200">
                          <a:solidFill>
                            <a:schemeClr val="dk1"/>
                          </a:solidFill>
                        </a:rPr>
                        <a:t>0,8244</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de" sz="1200">
                          <a:solidFill>
                            <a:srgbClr val="6A9955"/>
                          </a:solidFill>
                        </a:rPr>
                        <a:t>+0,0242</a:t>
                      </a:r>
                      <a:endParaRPr sz="1200">
                        <a:solidFill>
                          <a:srgbClr val="6A9955"/>
                        </a:solidFill>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Rückwärtselimination mit und ohne Ausreißer</a:t>
            </a:r>
            <a:endParaRPr/>
          </a:p>
          <a:p>
            <a:pPr indent="0" lvl="0" marL="0" rtl="0" algn="l">
              <a:spcBef>
                <a:spcPts val="0"/>
              </a:spcBef>
              <a:spcAft>
                <a:spcPts val="0"/>
              </a:spcAft>
              <a:buNone/>
            </a:pPr>
            <a:r>
              <a:t/>
            </a:r>
            <a:endParaRPr/>
          </a:p>
        </p:txBody>
      </p:sp>
      <p:sp>
        <p:nvSpPr>
          <p:cNvPr id="183" name="Google Shape;183;p31"/>
          <p:cNvSpPr txBox="1"/>
          <p:nvPr>
            <p:ph idx="2" type="body"/>
          </p:nvPr>
        </p:nvSpPr>
        <p:spPr>
          <a:xfrm>
            <a:off x="311700" y="1152475"/>
            <a:ext cx="8520600" cy="34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sz="1600"/>
              <a:t>Modell mit Ausreißer:</a:t>
            </a:r>
            <a:endParaRPr sz="1600"/>
          </a:p>
          <a:p>
            <a:pPr indent="-317500" lvl="0" marL="457200" rtl="0" algn="l">
              <a:spcBef>
                <a:spcPts val="1600"/>
              </a:spcBef>
              <a:spcAft>
                <a:spcPts val="0"/>
              </a:spcAft>
              <a:buSzPts val="1400"/>
              <a:buChar char="●"/>
            </a:pPr>
            <a:r>
              <a:rPr lang="de"/>
              <a:t>Startwert des adjustierten R² bei 0.8797</a:t>
            </a:r>
            <a:endParaRPr/>
          </a:p>
          <a:p>
            <a:pPr indent="-317500" lvl="0" marL="457200" rtl="0" algn="l">
              <a:lnSpc>
                <a:spcPct val="135714"/>
              </a:lnSpc>
              <a:spcBef>
                <a:spcPts val="0"/>
              </a:spcBef>
              <a:spcAft>
                <a:spcPts val="0"/>
              </a:spcAft>
              <a:buSzPts val="1400"/>
              <a:buChar char="●"/>
            </a:pPr>
            <a:r>
              <a:rPr lang="de"/>
              <a:t>Keine Prädiktoren wurden eliminiert</a:t>
            </a:r>
            <a:endParaRPr/>
          </a:p>
          <a:p>
            <a:pPr indent="-317500" lvl="0" marL="457200" rtl="0" algn="l">
              <a:lnSpc>
                <a:spcPct val="135714"/>
              </a:lnSpc>
              <a:spcBef>
                <a:spcPts val="0"/>
              </a:spcBef>
              <a:spcAft>
                <a:spcPts val="0"/>
              </a:spcAft>
              <a:buSzPts val="1400"/>
              <a:buChar char="●"/>
            </a:pPr>
            <a:r>
              <a:rPr lang="de"/>
              <a:t>Alle sieben Features tragen signifikant zur Modellgüte bei</a:t>
            </a:r>
            <a:endParaRPr/>
          </a:p>
          <a:p>
            <a:pPr indent="0" lvl="0" marL="0" rtl="0" algn="l">
              <a:lnSpc>
                <a:spcPct val="135714"/>
              </a:lnSpc>
              <a:spcBef>
                <a:spcPts val="0"/>
              </a:spcBef>
              <a:spcAft>
                <a:spcPts val="0"/>
              </a:spcAft>
              <a:buNone/>
            </a:pPr>
            <a:r>
              <a:rPr lang="de" sz="1600"/>
              <a:t>Modell ohne Ausreißer:</a:t>
            </a:r>
            <a:endParaRPr sz="1600"/>
          </a:p>
          <a:p>
            <a:pPr indent="-317500" lvl="0" marL="457200" rtl="0" algn="l">
              <a:lnSpc>
                <a:spcPct val="135714"/>
              </a:lnSpc>
              <a:spcBef>
                <a:spcPts val="0"/>
              </a:spcBef>
              <a:spcAft>
                <a:spcPts val="0"/>
              </a:spcAft>
              <a:buSzPts val="1400"/>
              <a:buChar char="●"/>
            </a:pPr>
            <a:r>
              <a:rPr lang="de"/>
              <a:t>Startwert des adjustierten R² bei 0.8779</a:t>
            </a:r>
            <a:endParaRPr/>
          </a:p>
          <a:p>
            <a:pPr indent="-317500" lvl="0" marL="457200" rtl="0" algn="l">
              <a:lnSpc>
                <a:spcPct val="135714"/>
              </a:lnSpc>
              <a:spcBef>
                <a:spcPts val="0"/>
              </a:spcBef>
              <a:spcAft>
                <a:spcPts val="0"/>
              </a:spcAft>
              <a:buSzPts val="1400"/>
              <a:buChar char="●"/>
            </a:pPr>
            <a:r>
              <a:rPr lang="de"/>
              <a:t>Feature 'elektro' wurde als einziges eliminiert</a:t>
            </a:r>
            <a:endParaRPr/>
          </a:p>
          <a:p>
            <a:pPr indent="-317500" lvl="0" marL="457200" rtl="0" algn="l">
              <a:lnSpc>
                <a:spcPct val="135714"/>
              </a:lnSpc>
              <a:spcBef>
                <a:spcPts val="0"/>
              </a:spcBef>
              <a:spcAft>
                <a:spcPts val="0"/>
              </a:spcAft>
              <a:buSzPts val="1400"/>
              <a:buChar char="●"/>
            </a:pPr>
            <a:r>
              <a:rPr lang="de"/>
              <a:t>Die Elimination führt zu keiner Verschlechterung des adjustierten R²</a:t>
            </a:r>
            <a:endParaRPr/>
          </a:p>
          <a:p>
            <a:pPr indent="0" lvl="0" marL="0" rtl="0" algn="l">
              <a:lnSpc>
                <a:spcPct val="135714"/>
              </a:lnSpc>
              <a:spcBef>
                <a:spcPts val="0"/>
              </a:spcBef>
              <a:spcAft>
                <a:spcPts val="0"/>
              </a:spcAft>
              <a:buNone/>
            </a:pPr>
            <a:r>
              <a:t/>
            </a:r>
            <a:endParaRPr sz="1600"/>
          </a:p>
          <a:p>
            <a:pPr indent="0" lvl="0" marL="0" rtl="0" algn="l">
              <a:lnSpc>
                <a:spcPct val="135714"/>
              </a:lnSpc>
              <a:spcBef>
                <a:spcPts val="0"/>
              </a:spcBef>
              <a:spcAft>
                <a:spcPts val="0"/>
              </a:spcAft>
              <a:buNone/>
            </a:pPr>
            <a:r>
              <a:rPr lang="de" sz="1200"/>
              <a:t>Der Ausreißer befindet sich der Variable `elektro`. Nach dessen Entfernung verliert diese Variable ihre Bedeutung für das Modell, während die übrigen Prädiktoren weiterhin relevant bleiben. Die nahezu identischen R²-Werte vor und nach der Elimination zeigen, dass `elektro` keinen substanziellen Beitrag zur Modellgüte leistet.</a:t>
            </a:r>
            <a:endParaRPr sz="1200"/>
          </a:p>
          <a:p>
            <a:pPr indent="0" lvl="0" marL="0" rtl="0" algn="l">
              <a:spcBef>
                <a:spcPts val="0"/>
              </a:spcBef>
              <a:spcAft>
                <a:spcPts val="1600"/>
              </a:spcAft>
              <a:buNone/>
            </a:pPr>
            <a:r>
              <a:t/>
            </a:r>
            <a:endParaRPr sz="1200"/>
          </a:p>
        </p:txBody>
      </p:sp>
      <p:sp>
        <p:nvSpPr>
          <p:cNvPr id="184" name="Google Shape;184;p31"/>
          <p:cNvSpPr txBox="1"/>
          <p:nvPr/>
        </p:nvSpPr>
        <p:spPr>
          <a:xfrm>
            <a:off x="6188100" y="1017725"/>
            <a:ext cx="2644200" cy="260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050">
                <a:solidFill>
                  <a:srgbClr val="CCCCCC"/>
                </a:solidFill>
                <a:latin typeface="Courier New"/>
                <a:ea typeface="Courier New"/>
                <a:cs typeface="Courier New"/>
                <a:sym typeface="Courier New"/>
              </a:rPr>
              <a:t>…</a:t>
            </a:r>
            <a:endParaRPr sz="1050">
              <a:solidFill>
                <a:srgbClr val="CCCCCC"/>
              </a:solidFill>
              <a:latin typeface="Courier New"/>
              <a:ea typeface="Courier New"/>
              <a:cs typeface="Courier New"/>
              <a:sym typeface="Courier New"/>
            </a:endParaRPr>
          </a:p>
          <a:p>
            <a:pPr indent="0" lvl="0" marL="0" rtl="0" algn="l">
              <a:spcBef>
                <a:spcPts val="0"/>
              </a:spcBef>
              <a:spcAft>
                <a:spcPts val="0"/>
              </a:spcAft>
              <a:buNone/>
            </a:pPr>
            <a:r>
              <a:rPr lang="de" sz="1050">
                <a:solidFill>
                  <a:srgbClr val="CCCCCC"/>
                </a:solidFill>
                <a:latin typeface="Courier New"/>
                <a:ea typeface="Courier New"/>
                <a:cs typeface="Courier New"/>
                <a:sym typeface="Courier New"/>
              </a:rPr>
              <a:t>Bestes adjustiertes R²: 0.8779</a:t>
            </a:r>
            <a:endParaRPr sz="1050">
              <a:solidFill>
                <a:srgbClr val="CCCCCC"/>
              </a:solidFill>
              <a:latin typeface="Courier New"/>
              <a:ea typeface="Courier New"/>
              <a:cs typeface="Courier New"/>
              <a:sym typeface="Courier New"/>
            </a:endParaRPr>
          </a:p>
          <a:p>
            <a:pPr indent="0" lvl="0" marL="0" rtl="0" algn="l">
              <a:spcBef>
                <a:spcPts val="0"/>
              </a:spcBef>
              <a:spcAft>
                <a:spcPts val="0"/>
              </a:spcAft>
              <a:buNone/>
            </a:pPr>
            <a:r>
              <a:t/>
            </a:r>
            <a:endParaRPr sz="1050">
              <a:solidFill>
                <a:srgbClr val="CCCCCC"/>
              </a:solidFill>
              <a:latin typeface="Courier New"/>
              <a:ea typeface="Courier New"/>
              <a:cs typeface="Courier New"/>
              <a:sym typeface="Courier New"/>
            </a:endParaRPr>
          </a:p>
          <a:p>
            <a:pPr indent="0" lvl="0" marL="0" rtl="0" algn="l">
              <a:spcBef>
                <a:spcPts val="0"/>
              </a:spcBef>
              <a:spcAft>
                <a:spcPts val="0"/>
              </a:spcAft>
              <a:buNone/>
            </a:pPr>
            <a:r>
              <a:rPr lang="de" sz="1050">
                <a:solidFill>
                  <a:srgbClr val="CCCCCC"/>
                </a:solidFill>
                <a:latin typeface="Courier New"/>
                <a:ea typeface="Courier New"/>
                <a:cs typeface="Courier New"/>
                <a:sym typeface="Courier New"/>
              </a:rPr>
              <a:t>Selektierte Features:</a:t>
            </a:r>
            <a:endParaRPr sz="1050">
              <a:solidFill>
                <a:srgbClr val="CCCCCC"/>
              </a:solidFill>
              <a:latin typeface="Courier New"/>
              <a:ea typeface="Courier New"/>
              <a:cs typeface="Courier New"/>
              <a:sym typeface="Courier New"/>
            </a:endParaRPr>
          </a:p>
          <a:p>
            <a:pPr indent="0" lvl="0" marL="0" rtl="0" algn="l">
              <a:spcBef>
                <a:spcPts val="0"/>
              </a:spcBef>
              <a:spcAft>
                <a:spcPts val="0"/>
              </a:spcAft>
              <a:buNone/>
            </a:pPr>
            <a:r>
              <a:rPr lang="de" sz="1050">
                <a:solidFill>
                  <a:srgbClr val="CCCCCC"/>
                </a:solidFill>
                <a:latin typeface="Courier New"/>
                <a:ea typeface="Courier New"/>
                <a:cs typeface="Courier New"/>
                <a:sym typeface="Courier New"/>
              </a:rPr>
              <a:t>- vee</a:t>
            </a:r>
            <a:endParaRPr sz="1050">
              <a:solidFill>
                <a:srgbClr val="CCCCCC"/>
              </a:solidFill>
              <a:latin typeface="Courier New"/>
              <a:ea typeface="Courier New"/>
              <a:cs typeface="Courier New"/>
              <a:sym typeface="Courier New"/>
            </a:endParaRPr>
          </a:p>
          <a:p>
            <a:pPr indent="0" lvl="0" marL="0" rtl="0" algn="l">
              <a:spcBef>
                <a:spcPts val="0"/>
              </a:spcBef>
              <a:spcAft>
                <a:spcPts val="0"/>
              </a:spcAft>
              <a:buNone/>
            </a:pPr>
            <a:r>
              <a:rPr lang="de" sz="1050">
                <a:solidFill>
                  <a:srgbClr val="CCCCCC"/>
                </a:solidFill>
                <a:latin typeface="Courier New"/>
                <a:ea typeface="Courier New"/>
                <a:cs typeface="Courier New"/>
                <a:sym typeface="Courier New"/>
              </a:rPr>
              <a:t>- unfaelle_je_10k_kfz</a:t>
            </a:r>
            <a:endParaRPr sz="1050">
              <a:solidFill>
                <a:srgbClr val="CCCCCC"/>
              </a:solidFill>
              <a:latin typeface="Courier New"/>
              <a:ea typeface="Courier New"/>
              <a:cs typeface="Courier New"/>
              <a:sym typeface="Courier New"/>
            </a:endParaRPr>
          </a:p>
          <a:p>
            <a:pPr indent="0" lvl="0" marL="0" rtl="0" algn="l">
              <a:spcBef>
                <a:spcPts val="0"/>
              </a:spcBef>
              <a:spcAft>
                <a:spcPts val="0"/>
              </a:spcAft>
              <a:buNone/>
            </a:pPr>
            <a:r>
              <a:rPr lang="de" sz="1050">
                <a:solidFill>
                  <a:srgbClr val="CCCCCC"/>
                </a:solidFill>
                <a:latin typeface="Courier New"/>
                <a:ea typeface="Courier New"/>
                <a:cs typeface="Courier New"/>
                <a:sym typeface="Courier New"/>
              </a:rPr>
              <a:t>- pih</a:t>
            </a:r>
            <a:endParaRPr sz="1050">
              <a:solidFill>
                <a:srgbClr val="CCCCCC"/>
              </a:solidFill>
              <a:latin typeface="Courier New"/>
              <a:ea typeface="Courier New"/>
              <a:cs typeface="Courier New"/>
              <a:sym typeface="Courier New"/>
            </a:endParaRPr>
          </a:p>
          <a:p>
            <a:pPr indent="0" lvl="0" marL="0" rtl="0" algn="l">
              <a:spcBef>
                <a:spcPts val="0"/>
              </a:spcBef>
              <a:spcAft>
                <a:spcPts val="0"/>
              </a:spcAft>
              <a:buNone/>
            </a:pPr>
            <a:r>
              <a:rPr lang="de" sz="1050">
                <a:solidFill>
                  <a:srgbClr val="CCCCCC"/>
                </a:solidFill>
                <a:latin typeface="Courier New"/>
                <a:ea typeface="Courier New"/>
                <a:cs typeface="Courier New"/>
                <a:sym typeface="Courier New"/>
              </a:rPr>
              <a:t>- euro2</a:t>
            </a:r>
            <a:endParaRPr sz="1050">
              <a:solidFill>
                <a:srgbClr val="CCCCCC"/>
              </a:solidFill>
              <a:latin typeface="Courier New"/>
              <a:ea typeface="Courier New"/>
              <a:cs typeface="Courier New"/>
              <a:sym typeface="Courier New"/>
            </a:endParaRPr>
          </a:p>
          <a:p>
            <a:pPr indent="0" lvl="0" marL="0" rtl="0" algn="l">
              <a:spcBef>
                <a:spcPts val="0"/>
              </a:spcBef>
              <a:spcAft>
                <a:spcPts val="0"/>
              </a:spcAft>
              <a:buNone/>
            </a:pPr>
            <a:r>
              <a:rPr lang="de" sz="1050">
                <a:solidFill>
                  <a:srgbClr val="CCCCCC"/>
                </a:solidFill>
                <a:latin typeface="Courier New"/>
                <a:ea typeface="Courier New"/>
                <a:cs typeface="Courier New"/>
                <a:sym typeface="Courier New"/>
              </a:rPr>
              <a:t>- euro3</a:t>
            </a:r>
            <a:endParaRPr sz="1050">
              <a:solidFill>
                <a:srgbClr val="CCCCCC"/>
              </a:solidFill>
              <a:latin typeface="Courier New"/>
              <a:ea typeface="Courier New"/>
              <a:cs typeface="Courier New"/>
              <a:sym typeface="Courier New"/>
            </a:endParaRPr>
          </a:p>
          <a:p>
            <a:pPr indent="0" lvl="0" marL="0" rtl="0" algn="l">
              <a:spcBef>
                <a:spcPts val="0"/>
              </a:spcBef>
              <a:spcAft>
                <a:spcPts val="0"/>
              </a:spcAft>
              <a:buNone/>
            </a:pPr>
            <a:r>
              <a:rPr lang="de" sz="1050">
                <a:solidFill>
                  <a:srgbClr val="CCCCCC"/>
                </a:solidFill>
                <a:latin typeface="Courier New"/>
                <a:ea typeface="Courier New"/>
                <a:cs typeface="Courier New"/>
                <a:sym typeface="Courier New"/>
              </a:rPr>
              <a:t>- euro6dt</a:t>
            </a:r>
            <a:endParaRPr sz="1050">
              <a:solidFill>
                <a:srgbClr val="CCCCCC"/>
              </a:solidFill>
              <a:latin typeface="Courier New"/>
              <a:ea typeface="Courier New"/>
              <a:cs typeface="Courier New"/>
              <a:sym typeface="Courier New"/>
            </a:endParaRPr>
          </a:p>
          <a:p>
            <a:pPr indent="0" lvl="0" marL="0" rtl="0" algn="l">
              <a:spcBef>
                <a:spcPts val="0"/>
              </a:spcBef>
              <a:spcAft>
                <a:spcPts val="0"/>
              </a:spcAft>
              <a:buNone/>
            </a:pPr>
            <a:r>
              <a:t/>
            </a:r>
            <a:endParaRPr sz="1050">
              <a:solidFill>
                <a:srgbClr val="CCCCCC"/>
              </a:solidFill>
              <a:latin typeface="Courier New"/>
              <a:ea typeface="Courier New"/>
              <a:cs typeface="Courier New"/>
              <a:sym typeface="Courier New"/>
            </a:endParaRPr>
          </a:p>
          <a:p>
            <a:pPr indent="0" lvl="0" marL="0" rtl="0" algn="l">
              <a:spcBef>
                <a:spcPts val="0"/>
              </a:spcBef>
              <a:spcAft>
                <a:spcPts val="0"/>
              </a:spcAft>
              <a:buNone/>
            </a:pPr>
            <a:r>
              <a:rPr lang="de" sz="1050">
                <a:solidFill>
                  <a:srgbClr val="CCCCCC"/>
                </a:solidFill>
                <a:latin typeface="Courier New"/>
                <a:ea typeface="Courier New"/>
                <a:cs typeface="Courier New"/>
                <a:sym typeface="Courier New"/>
              </a:rPr>
              <a:t>Eliminations-Historie:</a:t>
            </a:r>
            <a:endParaRPr sz="1050">
              <a:solidFill>
                <a:srgbClr val="CCCCCC"/>
              </a:solidFill>
              <a:latin typeface="Courier New"/>
              <a:ea typeface="Courier New"/>
              <a:cs typeface="Courier New"/>
              <a:sym typeface="Courier New"/>
            </a:endParaRPr>
          </a:p>
          <a:p>
            <a:pPr indent="0" lvl="0" marL="0" rtl="0" algn="l">
              <a:spcBef>
                <a:spcPts val="0"/>
              </a:spcBef>
              <a:spcAft>
                <a:spcPts val="0"/>
              </a:spcAft>
              <a:buNone/>
            </a:pPr>
            <a:r>
              <a:t/>
            </a:r>
            <a:endParaRPr sz="1050">
              <a:solidFill>
                <a:srgbClr val="CCCCCC"/>
              </a:solidFill>
              <a:latin typeface="Courier New"/>
              <a:ea typeface="Courier New"/>
              <a:cs typeface="Courier New"/>
              <a:sym typeface="Courier New"/>
            </a:endParaRPr>
          </a:p>
          <a:p>
            <a:pPr indent="0" lvl="0" marL="0" rtl="0" algn="l">
              <a:spcBef>
                <a:spcPts val="0"/>
              </a:spcBef>
              <a:spcAft>
                <a:spcPts val="0"/>
              </a:spcAft>
              <a:buNone/>
            </a:pPr>
            <a:r>
              <a:rPr lang="de" sz="1050">
                <a:solidFill>
                  <a:srgbClr val="CCCCCC"/>
                </a:solidFill>
                <a:latin typeface="Courier New"/>
                <a:ea typeface="Courier New"/>
                <a:cs typeface="Courier New"/>
                <a:sym typeface="Courier New"/>
              </a:rPr>
              <a:t>Entferntes Feature: elektro</a:t>
            </a:r>
            <a:endParaRPr sz="1050">
              <a:solidFill>
                <a:srgbClr val="CCCCCC"/>
              </a:solidFill>
              <a:latin typeface="Courier New"/>
              <a:ea typeface="Courier New"/>
              <a:cs typeface="Courier New"/>
              <a:sym typeface="Courier New"/>
            </a:endParaRPr>
          </a:p>
          <a:p>
            <a:pPr indent="0" lvl="0" marL="0" rtl="0" algn="l">
              <a:spcBef>
                <a:spcPts val="0"/>
              </a:spcBef>
              <a:spcAft>
                <a:spcPts val="0"/>
              </a:spcAft>
              <a:buNone/>
            </a:pPr>
            <a:r>
              <a:rPr lang="de" sz="1050">
                <a:solidFill>
                  <a:srgbClr val="CCCCCC"/>
                </a:solidFill>
                <a:latin typeface="Courier New"/>
                <a:ea typeface="Courier New"/>
                <a:cs typeface="Courier New"/>
                <a:sym typeface="Courier New"/>
              </a:rPr>
              <a:t>Adjustiertes R²: 0.8779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Übersicht</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de"/>
              <a:t>Einleitung</a:t>
            </a:r>
            <a:endParaRPr/>
          </a:p>
          <a:p>
            <a:pPr indent="-342900" lvl="0" marL="457200" rtl="0" algn="l">
              <a:spcBef>
                <a:spcPts val="0"/>
              </a:spcBef>
              <a:spcAft>
                <a:spcPts val="0"/>
              </a:spcAft>
              <a:buSzPts val="1800"/>
              <a:buAutoNum type="arabicPeriod"/>
            </a:pPr>
            <a:r>
              <a:rPr lang="de"/>
              <a:t>Daten</a:t>
            </a:r>
            <a:endParaRPr/>
          </a:p>
          <a:p>
            <a:pPr indent="-342900" lvl="0" marL="457200" rtl="0" algn="l">
              <a:spcBef>
                <a:spcPts val="0"/>
              </a:spcBef>
              <a:spcAft>
                <a:spcPts val="0"/>
              </a:spcAft>
              <a:buSzPts val="1800"/>
              <a:buAutoNum type="arabicPeriod"/>
            </a:pPr>
            <a:r>
              <a:rPr lang="de"/>
              <a:t>Explorative Datenanalyse (EDA)</a:t>
            </a:r>
            <a:endParaRPr/>
          </a:p>
          <a:p>
            <a:pPr indent="-342900" lvl="0" marL="457200" rtl="0" algn="l">
              <a:spcBef>
                <a:spcPts val="0"/>
              </a:spcBef>
              <a:spcAft>
                <a:spcPts val="0"/>
              </a:spcAft>
              <a:buSzPts val="1800"/>
              <a:buAutoNum type="arabicPeriod"/>
            </a:pPr>
            <a:r>
              <a:rPr b="1" lang="de"/>
              <a:t>Modellierung</a:t>
            </a:r>
            <a:endParaRPr b="1"/>
          </a:p>
          <a:p>
            <a:pPr indent="-342900" lvl="0" marL="457200" rtl="0" algn="l">
              <a:spcBef>
                <a:spcPts val="0"/>
              </a:spcBef>
              <a:spcAft>
                <a:spcPts val="0"/>
              </a:spcAft>
              <a:buSzPts val="1800"/>
              <a:buAutoNum type="arabicPeriod"/>
            </a:pPr>
            <a:r>
              <a:rPr b="1" lang="de"/>
              <a:t>Fazit</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Kreuzvalidierung</a:t>
            </a:r>
            <a:endParaRPr/>
          </a:p>
        </p:txBody>
      </p:sp>
      <p:sp>
        <p:nvSpPr>
          <p:cNvPr id="190" name="Google Shape;190;p32"/>
          <p:cNvSpPr txBox="1"/>
          <p:nvPr>
            <p:ph idx="2" type="body"/>
          </p:nvPr>
        </p:nvSpPr>
        <p:spPr>
          <a:xfrm>
            <a:off x="5620025" y="1152475"/>
            <a:ext cx="3212400" cy="34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 sz="2100">
                <a:solidFill>
                  <a:schemeClr val="dk1"/>
                </a:solidFill>
              </a:rPr>
              <a:t>Bewertung</a:t>
            </a:r>
            <a:endParaRPr sz="1600"/>
          </a:p>
          <a:p>
            <a:pPr indent="-317500" lvl="0" marL="457200" rtl="0" algn="l">
              <a:lnSpc>
                <a:spcPct val="135714"/>
              </a:lnSpc>
              <a:spcBef>
                <a:spcPts val="1600"/>
              </a:spcBef>
              <a:spcAft>
                <a:spcPts val="0"/>
              </a:spcAft>
              <a:buSzPts val="1400"/>
              <a:buChar char="●"/>
            </a:pPr>
            <a:r>
              <a:rPr lang="de"/>
              <a:t>mittl. Performance von 0.85 bestätigt die Güte des Modells und Generalisierbarkeit</a:t>
            </a:r>
            <a:endParaRPr/>
          </a:p>
          <a:p>
            <a:pPr indent="-317500" lvl="0" marL="457200" rtl="0" algn="l">
              <a:lnSpc>
                <a:spcPct val="135714"/>
              </a:lnSpc>
              <a:spcBef>
                <a:spcPts val="0"/>
              </a:spcBef>
              <a:spcAft>
                <a:spcPts val="0"/>
              </a:spcAft>
              <a:buSzPts val="1400"/>
              <a:buChar char="●"/>
            </a:pPr>
            <a:r>
              <a:rPr lang="de"/>
              <a:t>moderate Standardabweichung von 0.06 zeigt eine stabile Modellperformance</a:t>
            </a:r>
            <a:endParaRPr/>
          </a:p>
          <a:p>
            <a:pPr indent="-317500" lvl="0" marL="457200" rtl="0" algn="l">
              <a:lnSpc>
                <a:spcPct val="135714"/>
              </a:lnSpc>
              <a:spcBef>
                <a:spcPts val="0"/>
              </a:spcBef>
              <a:spcAft>
                <a:spcPts val="0"/>
              </a:spcAft>
              <a:buSzPts val="1400"/>
              <a:buChar char="●"/>
            </a:pPr>
            <a:r>
              <a:rPr lang="de"/>
              <a:t>schlechtester Fold (0.75) liefert noch gute Ergebnisse</a:t>
            </a:r>
            <a:endParaRPr/>
          </a:p>
          <a:p>
            <a:pPr indent="-317500" lvl="0" marL="457200" rtl="0" algn="l">
              <a:lnSpc>
                <a:spcPct val="135714"/>
              </a:lnSpc>
              <a:spcBef>
                <a:spcPts val="0"/>
              </a:spcBef>
              <a:spcAft>
                <a:spcPts val="0"/>
              </a:spcAft>
              <a:buSzPts val="1400"/>
              <a:buChar char="●"/>
            </a:pPr>
            <a:r>
              <a:rPr lang="de"/>
              <a:t>bester Fold (0.90) zeigt das Potenzial des Modells</a:t>
            </a:r>
            <a:endParaRPr/>
          </a:p>
        </p:txBody>
      </p:sp>
      <p:sp>
        <p:nvSpPr>
          <p:cNvPr id="191" name="Google Shape;191;p32"/>
          <p:cNvSpPr txBox="1"/>
          <p:nvPr/>
        </p:nvSpPr>
        <p:spPr>
          <a:xfrm>
            <a:off x="405725" y="1152475"/>
            <a:ext cx="5214300" cy="1881600"/>
          </a:xfrm>
          <a:prstGeom prst="rect">
            <a:avLst/>
          </a:prstGeom>
          <a:solidFill>
            <a:srgbClr val="1F1F1F"/>
          </a:solidFill>
          <a:ln cap="flat" cmpd="sng" w="9525">
            <a:solidFill>
              <a:srgbClr val="569CD6"/>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de" sz="1050">
                <a:solidFill>
                  <a:srgbClr val="6A9955"/>
                </a:solidFill>
                <a:highlight>
                  <a:srgbClr val="1F1F1F"/>
                </a:highlight>
                <a:latin typeface="Courier New"/>
                <a:ea typeface="Courier New"/>
                <a:cs typeface="Courier New"/>
                <a:sym typeface="Courier New"/>
              </a:rPr>
              <a:t># Kreuzvalidierung durchführen (z.B. 5-Fold)</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de" sz="1050">
                <a:solidFill>
                  <a:srgbClr val="9CDCFE"/>
                </a:solidFill>
                <a:highlight>
                  <a:srgbClr val="1F1F1F"/>
                </a:highlight>
                <a:latin typeface="Courier New"/>
                <a:ea typeface="Courier New"/>
                <a:cs typeface="Courier New"/>
                <a:sym typeface="Courier New"/>
              </a:rPr>
              <a:t>cv_scores</a:t>
            </a:r>
            <a:r>
              <a:rPr lang="de" sz="1050">
                <a:solidFill>
                  <a:srgbClr val="CCCCCC"/>
                </a:solidFill>
                <a:highlight>
                  <a:srgbClr val="1F1F1F"/>
                </a:highlight>
                <a:latin typeface="Courier New"/>
                <a:ea typeface="Courier New"/>
                <a:cs typeface="Courier New"/>
                <a:sym typeface="Courier New"/>
              </a:rPr>
              <a:t> </a:t>
            </a:r>
            <a:r>
              <a:rPr lang="de" sz="1050">
                <a:solidFill>
                  <a:srgbClr val="D4D4D4"/>
                </a:solidFill>
                <a:highlight>
                  <a:srgbClr val="1F1F1F"/>
                </a:highlight>
                <a:latin typeface="Courier New"/>
                <a:ea typeface="Courier New"/>
                <a:cs typeface="Courier New"/>
                <a:sym typeface="Courier New"/>
              </a:rPr>
              <a:t>=</a:t>
            </a:r>
            <a:r>
              <a:rPr lang="de" sz="1050">
                <a:solidFill>
                  <a:srgbClr val="CCCCCC"/>
                </a:solidFill>
                <a:highlight>
                  <a:srgbClr val="1F1F1F"/>
                </a:highlight>
                <a:latin typeface="Courier New"/>
                <a:ea typeface="Courier New"/>
                <a:cs typeface="Courier New"/>
                <a:sym typeface="Courier New"/>
              </a:rPr>
              <a:t> </a:t>
            </a:r>
            <a:r>
              <a:rPr lang="de" sz="1050">
                <a:solidFill>
                  <a:srgbClr val="DCDCAA"/>
                </a:solidFill>
                <a:highlight>
                  <a:srgbClr val="1F1F1F"/>
                </a:highlight>
                <a:latin typeface="Courier New"/>
                <a:ea typeface="Courier New"/>
                <a:cs typeface="Courier New"/>
                <a:sym typeface="Courier New"/>
              </a:rPr>
              <a:t>cross_val_score</a:t>
            </a:r>
            <a:r>
              <a:rPr lang="de" sz="1050">
                <a:solidFill>
                  <a:srgbClr val="CCCCCC"/>
                </a:solidFill>
                <a:highlight>
                  <a:srgbClr val="1F1F1F"/>
                </a:highlight>
                <a:latin typeface="Courier New"/>
                <a:ea typeface="Courier New"/>
                <a:cs typeface="Courier New"/>
                <a:sym typeface="Courier New"/>
              </a:rPr>
              <a:t>(</a:t>
            </a:r>
            <a:r>
              <a:rPr lang="de" sz="1050">
                <a:solidFill>
                  <a:srgbClr val="4EC9B0"/>
                </a:solidFill>
                <a:highlight>
                  <a:srgbClr val="1F1F1F"/>
                </a:highlight>
                <a:latin typeface="Courier New"/>
                <a:ea typeface="Courier New"/>
                <a:cs typeface="Courier New"/>
                <a:sym typeface="Courier New"/>
              </a:rPr>
              <a:t>LinearRegression</a:t>
            </a:r>
            <a:r>
              <a:rPr lang="de" sz="1050">
                <a:solidFill>
                  <a:srgbClr val="CCCCCC"/>
                </a:solidFill>
                <a:highlight>
                  <a:srgbClr val="1F1F1F"/>
                </a:highlight>
                <a:latin typeface="Courier New"/>
                <a:ea typeface="Courier New"/>
                <a:cs typeface="Courier New"/>
                <a:sym typeface="Courier New"/>
              </a:rPr>
              <a:t>(), </a:t>
            </a:r>
            <a:r>
              <a:rPr lang="de" sz="1050">
                <a:solidFill>
                  <a:srgbClr val="9CDCFE"/>
                </a:solidFill>
                <a:highlight>
                  <a:srgbClr val="1F1F1F"/>
                </a:highlight>
                <a:latin typeface="Courier New"/>
                <a:ea typeface="Courier New"/>
                <a:cs typeface="Courier New"/>
                <a:sym typeface="Courier New"/>
              </a:rPr>
              <a:t>X_train_filtered</a:t>
            </a:r>
            <a:r>
              <a:rPr lang="de" sz="1050">
                <a:solidFill>
                  <a:srgbClr val="CCCCCC"/>
                </a:solidFill>
                <a:highlight>
                  <a:srgbClr val="1F1F1F"/>
                </a:highlight>
                <a:latin typeface="Courier New"/>
                <a:ea typeface="Courier New"/>
                <a:cs typeface="Courier New"/>
                <a:sym typeface="Courier New"/>
              </a:rPr>
              <a:t>, </a:t>
            </a:r>
            <a:r>
              <a:rPr lang="de" sz="1050">
                <a:solidFill>
                  <a:srgbClr val="9CDCFE"/>
                </a:solidFill>
                <a:highlight>
                  <a:srgbClr val="1F1F1F"/>
                </a:highlight>
                <a:latin typeface="Courier New"/>
                <a:ea typeface="Courier New"/>
                <a:cs typeface="Courier New"/>
                <a:sym typeface="Courier New"/>
              </a:rPr>
              <a:t>y_train_filtered</a:t>
            </a:r>
            <a:r>
              <a:rPr lang="de" sz="1050">
                <a:solidFill>
                  <a:srgbClr val="CCCCCC"/>
                </a:solidFill>
                <a:highlight>
                  <a:srgbClr val="1F1F1F"/>
                </a:highlight>
                <a:latin typeface="Courier New"/>
                <a:ea typeface="Courier New"/>
                <a:cs typeface="Courier New"/>
                <a:sym typeface="Courier New"/>
              </a:rPr>
              <a:t>, </a:t>
            </a:r>
            <a:r>
              <a:rPr lang="de" sz="1050">
                <a:solidFill>
                  <a:srgbClr val="9CDCFE"/>
                </a:solidFill>
                <a:highlight>
                  <a:srgbClr val="1F1F1F"/>
                </a:highlight>
                <a:latin typeface="Courier New"/>
                <a:ea typeface="Courier New"/>
                <a:cs typeface="Courier New"/>
                <a:sym typeface="Courier New"/>
              </a:rPr>
              <a:t>cv</a:t>
            </a:r>
            <a:r>
              <a:rPr lang="de" sz="1050">
                <a:solidFill>
                  <a:srgbClr val="D4D4D4"/>
                </a:solidFill>
                <a:highlight>
                  <a:srgbClr val="1F1F1F"/>
                </a:highlight>
                <a:latin typeface="Courier New"/>
                <a:ea typeface="Courier New"/>
                <a:cs typeface="Courier New"/>
                <a:sym typeface="Courier New"/>
              </a:rPr>
              <a:t>=</a:t>
            </a:r>
            <a:r>
              <a:rPr lang="de" sz="1050">
                <a:solidFill>
                  <a:srgbClr val="B5CEA8"/>
                </a:solidFill>
                <a:highlight>
                  <a:srgbClr val="1F1F1F"/>
                </a:highlight>
                <a:latin typeface="Courier New"/>
                <a:ea typeface="Courier New"/>
                <a:cs typeface="Courier New"/>
                <a:sym typeface="Courier New"/>
              </a:rPr>
              <a:t>5</a:t>
            </a:r>
            <a:r>
              <a:rPr lang="de" sz="1050">
                <a:solidFill>
                  <a:srgbClr val="CCCCCC"/>
                </a:solidFill>
                <a:highlight>
                  <a:srgbClr val="1F1F1F"/>
                </a:highlight>
                <a:latin typeface="Courier New"/>
                <a:ea typeface="Courier New"/>
                <a:cs typeface="Courier New"/>
                <a:sym typeface="Courier New"/>
              </a:rPr>
              <a:t>, </a:t>
            </a:r>
            <a:r>
              <a:rPr lang="de" sz="1050">
                <a:solidFill>
                  <a:srgbClr val="9CDCFE"/>
                </a:solidFill>
                <a:highlight>
                  <a:srgbClr val="1F1F1F"/>
                </a:highlight>
                <a:latin typeface="Courier New"/>
                <a:ea typeface="Courier New"/>
                <a:cs typeface="Courier New"/>
                <a:sym typeface="Courier New"/>
              </a:rPr>
              <a:t>scoring</a:t>
            </a:r>
            <a:r>
              <a:rPr lang="de" sz="1050">
                <a:solidFill>
                  <a:srgbClr val="D4D4D4"/>
                </a:solidFill>
                <a:highlight>
                  <a:srgbClr val="1F1F1F"/>
                </a:highlight>
                <a:latin typeface="Courier New"/>
                <a:ea typeface="Courier New"/>
                <a:cs typeface="Courier New"/>
                <a:sym typeface="Courier New"/>
              </a:rPr>
              <a:t>=</a:t>
            </a:r>
            <a:r>
              <a:rPr lang="de" sz="1050">
                <a:solidFill>
                  <a:srgbClr val="CE9178"/>
                </a:solidFill>
                <a:highlight>
                  <a:srgbClr val="1F1F1F"/>
                </a:highlight>
                <a:latin typeface="Courier New"/>
                <a:ea typeface="Courier New"/>
                <a:cs typeface="Courier New"/>
                <a:sym typeface="Courier New"/>
              </a:rPr>
              <a:t>'r2'</a:t>
            </a:r>
            <a:r>
              <a:rPr lang="de"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de" sz="1050">
                <a:solidFill>
                  <a:srgbClr val="6A9955"/>
                </a:solidFill>
                <a:highlight>
                  <a:srgbClr val="1F1F1F"/>
                </a:highlight>
                <a:latin typeface="Courier New"/>
                <a:ea typeface="Courier New"/>
                <a:cs typeface="Courier New"/>
                <a:sym typeface="Courier New"/>
              </a:rPr>
              <a:t># Ergebnisse anzeigen</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de" sz="1050">
                <a:solidFill>
                  <a:srgbClr val="DCDCAA"/>
                </a:solidFill>
                <a:highlight>
                  <a:srgbClr val="1F1F1F"/>
                </a:highlight>
                <a:latin typeface="Courier New"/>
                <a:ea typeface="Courier New"/>
                <a:cs typeface="Courier New"/>
                <a:sym typeface="Courier New"/>
              </a:rPr>
              <a:t>print</a:t>
            </a:r>
            <a:r>
              <a:rPr lang="de" sz="1050">
                <a:solidFill>
                  <a:srgbClr val="CCCCCC"/>
                </a:solidFill>
                <a:highlight>
                  <a:srgbClr val="1F1F1F"/>
                </a:highlight>
                <a:latin typeface="Courier New"/>
                <a:ea typeface="Courier New"/>
                <a:cs typeface="Courier New"/>
                <a:sym typeface="Courier New"/>
              </a:rPr>
              <a:t>(</a:t>
            </a:r>
            <a:r>
              <a:rPr lang="de" sz="1050">
                <a:solidFill>
                  <a:srgbClr val="569CD6"/>
                </a:solidFill>
                <a:highlight>
                  <a:srgbClr val="1F1F1F"/>
                </a:highlight>
                <a:latin typeface="Courier New"/>
                <a:ea typeface="Courier New"/>
                <a:cs typeface="Courier New"/>
                <a:sym typeface="Courier New"/>
              </a:rPr>
              <a:t>f</a:t>
            </a:r>
            <a:r>
              <a:rPr lang="de" sz="1050">
                <a:solidFill>
                  <a:srgbClr val="CE9178"/>
                </a:solidFill>
                <a:highlight>
                  <a:srgbClr val="1F1F1F"/>
                </a:highlight>
                <a:latin typeface="Courier New"/>
                <a:ea typeface="Courier New"/>
                <a:cs typeface="Courier New"/>
                <a:sym typeface="Courier New"/>
              </a:rPr>
              <a:t>'Kreuzvalidierungs-R² Scores: </a:t>
            </a:r>
            <a:r>
              <a:rPr lang="de" sz="1050">
                <a:solidFill>
                  <a:srgbClr val="569CD6"/>
                </a:solidFill>
                <a:highlight>
                  <a:srgbClr val="1F1F1F"/>
                </a:highlight>
                <a:latin typeface="Courier New"/>
                <a:ea typeface="Courier New"/>
                <a:cs typeface="Courier New"/>
                <a:sym typeface="Courier New"/>
              </a:rPr>
              <a:t>{</a:t>
            </a:r>
            <a:r>
              <a:rPr lang="de" sz="1050">
                <a:solidFill>
                  <a:srgbClr val="9CDCFE"/>
                </a:solidFill>
                <a:highlight>
                  <a:srgbClr val="1F1F1F"/>
                </a:highlight>
                <a:latin typeface="Courier New"/>
                <a:ea typeface="Courier New"/>
                <a:cs typeface="Courier New"/>
                <a:sym typeface="Courier New"/>
              </a:rPr>
              <a:t>cv_scores</a:t>
            </a:r>
            <a:r>
              <a:rPr lang="de" sz="1050">
                <a:solidFill>
                  <a:srgbClr val="569CD6"/>
                </a:solidFill>
                <a:highlight>
                  <a:srgbClr val="1F1F1F"/>
                </a:highlight>
                <a:latin typeface="Courier New"/>
                <a:ea typeface="Courier New"/>
                <a:cs typeface="Courier New"/>
                <a:sym typeface="Courier New"/>
              </a:rPr>
              <a:t>}</a:t>
            </a:r>
            <a:r>
              <a:rPr lang="de" sz="1050">
                <a:solidFill>
                  <a:srgbClr val="CE9178"/>
                </a:solidFill>
                <a:highlight>
                  <a:srgbClr val="1F1F1F"/>
                </a:highlight>
                <a:latin typeface="Courier New"/>
                <a:ea typeface="Courier New"/>
                <a:cs typeface="Courier New"/>
                <a:sym typeface="Courier New"/>
              </a:rPr>
              <a:t>'</a:t>
            </a:r>
            <a:r>
              <a:rPr lang="de"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de" sz="1050">
                <a:solidFill>
                  <a:srgbClr val="DCDCAA"/>
                </a:solidFill>
                <a:highlight>
                  <a:srgbClr val="1F1F1F"/>
                </a:highlight>
                <a:latin typeface="Courier New"/>
                <a:ea typeface="Courier New"/>
                <a:cs typeface="Courier New"/>
                <a:sym typeface="Courier New"/>
              </a:rPr>
              <a:t>print</a:t>
            </a:r>
            <a:r>
              <a:rPr lang="de" sz="1050">
                <a:solidFill>
                  <a:srgbClr val="CCCCCC"/>
                </a:solidFill>
                <a:highlight>
                  <a:srgbClr val="1F1F1F"/>
                </a:highlight>
                <a:latin typeface="Courier New"/>
                <a:ea typeface="Courier New"/>
                <a:cs typeface="Courier New"/>
                <a:sym typeface="Courier New"/>
              </a:rPr>
              <a:t>(</a:t>
            </a:r>
            <a:r>
              <a:rPr lang="de" sz="1050">
                <a:solidFill>
                  <a:srgbClr val="569CD6"/>
                </a:solidFill>
                <a:highlight>
                  <a:srgbClr val="1F1F1F"/>
                </a:highlight>
                <a:latin typeface="Courier New"/>
                <a:ea typeface="Courier New"/>
                <a:cs typeface="Courier New"/>
                <a:sym typeface="Courier New"/>
              </a:rPr>
              <a:t>f</a:t>
            </a:r>
            <a:r>
              <a:rPr lang="de" sz="1050">
                <a:solidFill>
                  <a:srgbClr val="CE9178"/>
                </a:solidFill>
                <a:highlight>
                  <a:srgbClr val="1F1F1F"/>
                </a:highlight>
                <a:latin typeface="Courier New"/>
                <a:ea typeface="Courier New"/>
                <a:cs typeface="Courier New"/>
                <a:sym typeface="Courier New"/>
              </a:rPr>
              <a:t>'Mittelwert der Scores: </a:t>
            </a:r>
            <a:r>
              <a:rPr lang="de" sz="1050">
                <a:solidFill>
                  <a:srgbClr val="569CD6"/>
                </a:solidFill>
                <a:highlight>
                  <a:srgbClr val="1F1F1F"/>
                </a:highlight>
                <a:latin typeface="Courier New"/>
                <a:ea typeface="Courier New"/>
                <a:cs typeface="Courier New"/>
                <a:sym typeface="Courier New"/>
              </a:rPr>
              <a:t>{</a:t>
            </a:r>
            <a:r>
              <a:rPr lang="de" sz="1050">
                <a:solidFill>
                  <a:srgbClr val="9CDCFE"/>
                </a:solidFill>
                <a:highlight>
                  <a:srgbClr val="1F1F1F"/>
                </a:highlight>
                <a:latin typeface="Courier New"/>
                <a:ea typeface="Courier New"/>
                <a:cs typeface="Courier New"/>
                <a:sym typeface="Courier New"/>
              </a:rPr>
              <a:t>cv_scores</a:t>
            </a:r>
            <a:r>
              <a:rPr lang="de" sz="1050">
                <a:solidFill>
                  <a:srgbClr val="CCCCCC"/>
                </a:solidFill>
                <a:highlight>
                  <a:srgbClr val="1F1F1F"/>
                </a:highlight>
                <a:latin typeface="Courier New"/>
                <a:ea typeface="Courier New"/>
                <a:cs typeface="Courier New"/>
                <a:sym typeface="Courier New"/>
              </a:rPr>
              <a:t>.</a:t>
            </a:r>
            <a:r>
              <a:rPr lang="de" sz="1050">
                <a:solidFill>
                  <a:srgbClr val="DCDCAA"/>
                </a:solidFill>
                <a:highlight>
                  <a:srgbClr val="1F1F1F"/>
                </a:highlight>
                <a:latin typeface="Courier New"/>
                <a:ea typeface="Courier New"/>
                <a:cs typeface="Courier New"/>
                <a:sym typeface="Courier New"/>
              </a:rPr>
              <a:t>mean</a:t>
            </a:r>
            <a:r>
              <a:rPr lang="de" sz="1050">
                <a:solidFill>
                  <a:srgbClr val="CCCCCC"/>
                </a:solidFill>
                <a:highlight>
                  <a:srgbClr val="1F1F1F"/>
                </a:highlight>
                <a:latin typeface="Courier New"/>
                <a:ea typeface="Courier New"/>
                <a:cs typeface="Courier New"/>
                <a:sym typeface="Courier New"/>
              </a:rPr>
              <a:t>()</a:t>
            </a:r>
            <a:r>
              <a:rPr lang="de" sz="1050">
                <a:solidFill>
                  <a:srgbClr val="569CD6"/>
                </a:solidFill>
                <a:highlight>
                  <a:srgbClr val="1F1F1F"/>
                </a:highlight>
                <a:latin typeface="Courier New"/>
                <a:ea typeface="Courier New"/>
                <a:cs typeface="Courier New"/>
                <a:sym typeface="Courier New"/>
              </a:rPr>
              <a:t>:.4f}</a:t>
            </a:r>
            <a:r>
              <a:rPr lang="de" sz="1050">
                <a:solidFill>
                  <a:srgbClr val="CE9178"/>
                </a:solidFill>
                <a:highlight>
                  <a:srgbClr val="1F1F1F"/>
                </a:highlight>
                <a:latin typeface="Courier New"/>
                <a:ea typeface="Courier New"/>
                <a:cs typeface="Courier New"/>
                <a:sym typeface="Courier New"/>
              </a:rPr>
              <a:t>'</a:t>
            </a:r>
            <a:r>
              <a:rPr lang="de"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de" sz="1050">
                <a:solidFill>
                  <a:srgbClr val="DCDCAA"/>
                </a:solidFill>
                <a:highlight>
                  <a:srgbClr val="1F1F1F"/>
                </a:highlight>
                <a:latin typeface="Courier New"/>
                <a:ea typeface="Courier New"/>
                <a:cs typeface="Courier New"/>
                <a:sym typeface="Courier New"/>
              </a:rPr>
              <a:t>print</a:t>
            </a:r>
            <a:r>
              <a:rPr lang="de" sz="1050">
                <a:solidFill>
                  <a:srgbClr val="CCCCCC"/>
                </a:solidFill>
                <a:highlight>
                  <a:srgbClr val="1F1F1F"/>
                </a:highlight>
                <a:latin typeface="Courier New"/>
                <a:ea typeface="Courier New"/>
                <a:cs typeface="Courier New"/>
                <a:sym typeface="Courier New"/>
              </a:rPr>
              <a:t>(</a:t>
            </a:r>
            <a:r>
              <a:rPr lang="de" sz="1050">
                <a:solidFill>
                  <a:srgbClr val="569CD6"/>
                </a:solidFill>
                <a:highlight>
                  <a:srgbClr val="1F1F1F"/>
                </a:highlight>
                <a:latin typeface="Courier New"/>
                <a:ea typeface="Courier New"/>
                <a:cs typeface="Courier New"/>
                <a:sym typeface="Courier New"/>
              </a:rPr>
              <a:t>f</a:t>
            </a:r>
            <a:r>
              <a:rPr lang="de" sz="1050">
                <a:solidFill>
                  <a:srgbClr val="CE9178"/>
                </a:solidFill>
                <a:highlight>
                  <a:srgbClr val="1F1F1F"/>
                </a:highlight>
                <a:latin typeface="Courier New"/>
                <a:ea typeface="Courier New"/>
                <a:cs typeface="Courier New"/>
                <a:sym typeface="Courier New"/>
              </a:rPr>
              <a:t>'Standardabweichung der Scores: </a:t>
            </a:r>
            <a:r>
              <a:rPr lang="de" sz="1050">
                <a:solidFill>
                  <a:srgbClr val="569CD6"/>
                </a:solidFill>
                <a:highlight>
                  <a:srgbClr val="1F1F1F"/>
                </a:highlight>
                <a:latin typeface="Courier New"/>
                <a:ea typeface="Courier New"/>
                <a:cs typeface="Courier New"/>
                <a:sym typeface="Courier New"/>
              </a:rPr>
              <a:t>{</a:t>
            </a:r>
            <a:r>
              <a:rPr lang="de" sz="1050">
                <a:solidFill>
                  <a:srgbClr val="9CDCFE"/>
                </a:solidFill>
                <a:highlight>
                  <a:srgbClr val="1F1F1F"/>
                </a:highlight>
                <a:latin typeface="Courier New"/>
                <a:ea typeface="Courier New"/>
                <a:cs typeface="Courier New"/>
                <a:sym typeface="Courier New"/>
              </a:rPr>
              <a:t>cv_scores</a:t>
            </a:r>
            <a:r>
              <a:rPr lang="de" sz="1050">
                <a:solidFill>
                  <a:srgbClr val="CCCCCC"/>
                </a:solidFill>
                <a:highlight>
                  <a:srgbClr val="1F1F1F"/>
                </a:highlight>
                <a:latin typeface="Courier New"/>
                <a:ea typeface="Courier New"/>
                <a:cs typeface="Courier New"/>
                <a:sym typeface="Courier New"/>
              </a:rPr>
              <a:t>.</a:t>
            </a:r>
            <a:r>
              <a:rPr lang="de" sz="1050">
                <a:solidFill>
                  <a:srgbClr val="DCDCAA"/>
                </a:solidFill>
                <a:highlight>
                  <a:srgbClr val="1F1F1F"/>
                </a:highlight>
                <a:latin typeface="Courier New"/>
                <a:ea typeface="Courier New"/>
                <a:cs typeface="Courier New"/>
                <a:sym typeface="Courier New"/>
              </a:rPr>
              <a:t>std</a:t>
            </a:r>
            <a:r>
              <a:rPr lang="de" sz="1050">
                <a:solidFill>
                  <a:srgbClr val="CCCCCC"/>
                </a:solidFill>
                <a:highlight>
                  <a:srgbClr val="1F1F1F"/>
                </a:highlight>
                <a:latin typeface="Courier New"/>
                <a:ea typeface="Courier New"/>
                <a:cs typeface="Courier New"/>
                <a:sym typeface="Courier New"/>
              </a:rPr>
              <a:t>()</a:t>
            </a:r>
            <a:r>
              <a:rPr lang="de" sz="1050">
                <a:solidFill>
                  <a:srgbClr val="569CD6"/>
                </a:solidFill>
                <a:highlight>
                  <a:srgbClr val="1F1F1F"/>
                </a:highlight>
                <a:latin typeface="Courier New"/>
                <a:ea typeface="Courier New"/>
                <a:cs typeface="Courier New"/>
                <a:sym typeface="Courier New"/>
              </a:rPr>
              <a:t>:.4f}</a:t>
            </a:r>
            <a:r>
              <a:rPr lang="de" sz="1050">
                <a:solidFill>
                  <a:srgbClr val="CE9178"/>
                </a:solidFill>
                <a:highlight>
                  <a:srgbClr val="1F1F1F"/>
                </a:highlight>
                <a:latin typeface="Courier New"/>
                <a:ea typeface="Courier New"/>
                <a:cs typeface="Courier New"/>
                <a:sym typeface="Courier New"/>
              </a:rPr>
              <a:t>'</a:t>
            </a:r>
            <a:r>
              <a:rPr lang="de"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p:txBody>
      </p:sp>
      <p:sp>
        <p:nvSpPr>
          <p:cNvPr id="192" name="Google Shape;192;p32"/>
          <p:cNvSpPr txBox="1"/>
          <p:nvPr/>
        </p:nvSpPr>
        <p:spPr>
          <a:xfrm>
            <a:off x="405725" y="3034075"/>
            <a:ext cx="5214300" cy="9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050">
                <a:solidFill>
                  <a:srgbClr val="CCCCCC"/>
                </a:solidFill>
                <a:latin typeface="Courier New"/>
                <a:ea typeface="Courier New"/>
                <a:cs typeface="Courier New"/>
                <a:sym typeface="Courier New"/>
              </a:rPr>
              <a:t>…</a:t>
            </a:r>
            <a:endParaRPr sz="1050">
              <a:solidFill>
                <a:srgbClr val="CCCCCC"/>
              </a:solidFill>
              <a:latin typeface="Courier New"/>
              <a:ea typeface="Courier New"/>
              <a:cs typeface="Courier New"/>
              <a:sym typeface="Courier New"/>
            </a:endParaRPr>
          </a:p>
          <a:p>
            <a:pPr indent="0" lvl="0" marL="0" rtl="0" algn="l">
              <a:spcBef>
                <a:spcPts val="0"/>
              </a:spcBef>
              <a:spcAft>
                <a:spcPts val="0"/>
              </a:spcAft>
              <a:buNone/>
            </a:pPr>
            <a:r>
              <a:rPr lang="de" sz="1050">
                <a:solidFill>
                  <a:srgbClr val="CCCCCC"/>
                </a:solidFill>
                <a:latin typeface="Courier New"/>
                <a:ea typeface="Courier New"/>
                <a:cs typeface="Courier New"/>
                <a:sym typeface="Courier New"/>
              </a:rPr>
              <a:t>Kreuzvalidierungs-R² Scores: [0.74759209 0.89525384 0.83436319 0.88378105 0.90148455]</a:t>
            </a:r>
            <a:endParaRPr sz="1050">
              <a:solidFill>
                <a:srgbClr val="CCCCCC"/>
              </a:solidFill>
              <a:latin typeface="Courier New"/>
              <a:ea typeface="Courier New"/>
              <a:cs typeface="Courier New"/>
              <a:sym typeface="Courier New"/>
            </a:endParaRPr>
          </a:p>
          <a:p>
            <a:pPr indent="0" lvl="0" marL="0" rtl="0" algn="l">
              <a:spcBef>
                <a:spcPts val="0"/>
              </a:spcBef>
              <a:spcAft>
                <a:spcPts val="0"/>
              </a:spcAft>
              <a:buNone/>
            </a:pPr>
            <a:r>
              <a:rPr lang="de" sz="1050">
                <a:solidFill>
                  <a:srgbClr val="CCCCCC"/>
                </a:solidFill>
                <a:latin typeface="Courier New"/>
                <a:ea typeface="Courier New"/>
                <a:cs typeface="Courier New"/>
                <a:sym typeface="Courier New"/>
              </a:rPr>
              <a:t>Mittelwert der Scores: 0.8525</a:t>
            </a:r>
            <a:endParaRPr sz="1050">
              <a:solidFill>
                <a:srgbClr val="CCCCCC"/>
              </a:solidFill>
              <a:latin typeface="Courier New"/>
              <a:ea typeface="Courier New"/>
              <a:cs typeface="Courier New"/>
              <a:sym typeface="Courier New"/>
            </a:endParaRPr>
          </a:p>
          <a:p>
            <a:pPr indent="0" lvl="0" marL="0" rtl="0" algn="l">
              <a:spcBef>
                <a:spcPts val="0"/>
              </a:spcBef>
              <a:spcAft>
                <a:spcPts val="0"/>
              </a:spcAft>
              <a:buNone/>
            </a:pPr>
            <a:r>
              <a:rPr lang="de" sz="1050">
                <a:solidFill>
                  <a:srgbClr val="CCCCCC"/>
                </a:solidFill>
                <a:latin typeface="Courier New"/>
                <a:ea typeface="Courier New"/>
                <a:cs typeface="Courier New"/>
                <a:sym typeface="Courier New"/>
              </a:rPr>
              <a:t>Standardabweichung der Scores: 0.0575</a:t>
            </a:r>
            <a:endParaRPr/>
          </a:p>
        </p:txBody>
      </p:sp>
      <p:sp>
        <p:nvSpPr>
          <p:cNvPr id="193" name="Google Shape;193;p32"/>
          <p:cNvSpPr txBox="1"/>
          <p:nvPr/>
        </p:nvSpPr>
        <p:spPr>
          <a:xfrm>
            <a:off x="405725" y="4026775"/>
            <a:ext cx="5171100" cy="692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de">
                <a:solidFill>
                  <a:schemeClr val="accent3"/>
                </a:solidFill>
                <a:latin typeface="Average"/>
                <a:ea typeface="Average"/>
                <a:cs typeface="Average"/>
                <a:sym typeface="Average"/>
              </a:rPr>
              <a:t>Diese Ergebnisse bestätigen die Robustheit und Zuverlässigkeit des Modells über verschiedene Teilmengen der Daten hinweg.</a:t>
            </a:r>
            <a:endParaRPr>
              <a:solidFill>
                <a:schemeClr val="accent3"/>
              </a:solidFill>
              <a:latin typeface="Average"/>
              <a:ea typeface="Average"/>
              <a:cs typeface="Average"/>
              <a:sym typeface="Averag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Residualanalyse</a:t>
            </a:r>
            <a:endParaRPr/>
          </a:p>
          <a:p>
            <a:pPr indent="0" lvl="0" marL="0" rtl="0" algn="l">
              <a:spcBef>
                <a:spcPts val="0"/>
              </a:spcBef>
              <a:spcAft>
                <a:spcPts val="0"/>
              </a:spcAft>
              <a:buNone/>
            </a:pPr>
            <a:r>
              <a:t/>
            </a:r>
            <a:endParaRPr/>
          </a:p>
        </p:txBody>
      </p:sp>
      <p:sp>
        <p:nvSpPr>
          <p:cNvPr id="199" name="Google Shape;199;p33"/>
          <p:cNvSpPr txBox="1"/>
          <p:nvPr>
            <p:ph idx="2" type="body"/>
          </p:nvPr>
        </p:nvSpPr>
        <p:spPr>
          <a:xfrm>
            <a:off x="405725" y="1152475"/>
            <a:ext cx="3859200" cy="34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 sz="2100">
                <a:solidFill>
                  <a:schemeClr val="dk1"/>
                </a:solidFill>
              </a:rPr>
              <a:t>Kriterien</a:t>
            </a:r>
            <a:endParaRPr sz="1600"/>
          </a:p>
          <a:p>
            <a:pPr indent="-317500" lvl="0" marL="457200" rtl="0" algn="l">
              <a:lnSpc>
                <a:spcPct val="135714"/>
              </a:lnSpc>
              <a:spcBef>
                <a:spcPts val="1600"/>
              </a:spcBef>
              <a:spcAft>
                <a:spcPts val="0"/>
              </a:spcAft>
              <a:buSzPts val="1400"/>
              <a:buAutoNum type="arabicPeriod"/>
            </a:pPr>
            <a:r>
              <a:rPr lang="de"/>
              <a:t>Zufällige Verteilung:</a:t>
            </a:r>
            <a:endParaRPr/>
          </a:p>
          <a:p>
            <a:pPr indent="-304800" lvl="1" marL="914400" rtl="0" algn="l">
              <a:lnSpc>
                <a:spcPct val="135714"/>
              </a:lnSpc>
              <a:spcBef>
                <a:spcPts val="0"/>
              </a:spcBef>
              <a:spcAft>
                <a:spcPts val="0"/>
              </a:spcAft>
              <a:buSzPts val="1200"/>
              <a:buChar char="○"/>
            </a:pPr>
            <a:r>
              <a:rPr lang="de"/>
              <a:t>Training: Residuen sollten zufällig um die Linie y=0 verteilt sein.</a:t>
            </a:r>
            <a:endParaRPr/>
          </a:p>
          <a:p>
            <a:pPr indent="-304800" lvl="1" marL="914400" rtl="0" algn="l">
              <a:lnSpc>
                <a:spcPct val="135714"/>
              </a:lnSpc>
              <a:spcBef>
                <a:spcPts val="0"/>
              </a:spcBef>
              <a:spcAft>
                <a:spcPts val="0"/>
              </a:spcAft>
              <a:buSzPts val="1200"/>
              <a:buChar char="○"/>
            </a:pPr>
            <a:r>
              <a:rPr lang="de"/>
              <a:t>Test: Ähnliches Muster wie im Training.</a:t>
            </a:r>
            <a:endParaRPr/>
          </a:p>
          <a:p>
            <a:pPr indent="-317500" lvl="0" marL="457200" rtl="0" algn="l">
              <a:lnSpc>
                <a:spcPct val="135714"/>
              </a:lnSpc>
              <a:spcBef>
                <a:spcPts val="0"/>
              </a:spcBef>
              <a:spcAft>
                <a:spcPts val="0"/>
              </a:spcAft>
              <a:buSzPts val="1400"/>
              <a:buAutoNum type="arabicPeriod"/>
            </a:pPr>
            <a:r>
              <a:rPr lang="de"/>
              <a:t>Homoskedastizität:</a:t>
            </a:r>
            <a:endParaRPr/>
          </a:p>
          <a:p>
            <a:pPr indent="-304800" lvl="1" marL="914400" rtl="0" algn="l">
              <a:lnSpc>
                <a:spcPct val="135714"/>
              </a:lnSpc>
              <a:spcBef>
                <a:spcPts val="0"/>
              </a:spcBef>
              <a:spcAft>
                <a:spcPts val="0"/>
              </a:spcAft>
              <a:buSzPts val="1200"/>
              <a:buChar char="○"/>
            </a:pPr>
            <a:r>
              <a:rPr lang="de"/>
              <a:t>Training: Konstante Streuung der Residuen.</a:t>
            </a:r>
            <a:endParaRPr/>
          </a:p>
          <a:p>
            <a:pPr indent="-304800" lvl="1" marL="914400" rtl="0" algn="l">
              <a:lnSpc>
                <a:spcPct val="135714"/>
              </a:lnSpc>
              <a:spcBef>
                <a:spcPts val="0"/>
              </a:spcBef>
              <a:spcAft>
                <a:spcPts val="0"/>
              </a:spcAft>
              <a:buSzPts val="1200"/>
              <a:buChar char="○"/>
            </a:pPr>
            <a:r>
              <a:rPr lang="de"/>
              <a:t>Test: Keine systematischen Muster.</a:t>
            </a:r>
            <a:endParaRPr/>
          </a:p>
          <a:p>
            <a:pPr indent="-317500" lvl="0" marL="457200" rtl="0" algn="l">
              <a:lnSpc>
                <a:spcPct val="135714"/>
              </a:lnSpc>
              <a:spcBef>
                <a:spcPts val="0"/>
              </a:spcBef>
              <a:spcAft>
                <a:spcPts val="0"/>
              </a:spcAft>
              <a:buClr>
                <a:srgbClr val="37474F"/>
              </a:buClr>
              <a:buSzPts val="1400"/>
              <a:buAutoNum type="arabicPeriod"/>
            </a:pPr>
            <a:r>
              <a:rPr lang="de">
                <a:solidFill>
                  <a:srgbClr val="37474F"/>
                </a:solidFill>
              </a:rPr>
              <a:t>Normalverteilung:</a:t>
            </a:r>
            <a:endParaRPr>
              <a:solidFill>
                <a:srgbClr val="37474F"/>
              </a:solidFill>
            </a:endParaRPr>
          </a:p>
          <a:p>
            <a:pPr indent="-304800" lvl="1" marL="914400" rtl="0" algn="l">
              <a:lnSpc>
                <a:spcPct val="135714"/>
              </a:lnSpc>
              <a:spcBef>
                <a:spcPts val="0"/>
              </a:spcBef>
              <a:spcAft>
                <a:spcPts val="0"/>
              </a:spcAft>
              <a:buClr>
                <a:srgbClr val="37474F"/>
              </a:buClr>
              <a:buSzPts val="1200"/>
              <a:buChar char="○"/>
            </a:pPr>
            <a:r>
              <a:rPr lang="de">
                <a:solidFill>
                  <a:srgbClr val="37474F"/>
                </a:solidFill>
              </a:rPr>
              <a:t>Training: Residuen sollten normalverteilt sein.</a:t>
            </a:r>
            <a:endParaRPr>
              <a:solidFill>
                <a:srgbClr val="37474F"/>
              </a:solidFill>
            </a:endParaRPr>
          </a:p>
          <a:p>
            <a:pPr indent="-304800" lvl="1" marL="914400" rtl="0" algn="l">
              <a:lnSpc>
                <a:spcPct val="135714"/>
              </a:lnSpc>
              <a:spcBef>
                <a:spcPts val="0"/>
              </a:spcBef>
              <a:spcAft>
                <a:spcPts val="0"/>
              </a:spcAft>
              <a:buClr>
                <a:srgbClr val="37474F"/>
              </a:buClr>
              <a:buSzPts val="1200"/>
              <a:buChar char="○"/>
            </a:pPr>
            <a:r>
              <a:rPr lang="de">
                <a:solidFill>
                  <a:srgbClr val="37474F"/>
                </a:solidFill>
              </a:rPr>
              <a:t>Test: Ähnliches Muster wie im Training.</a:t>
            </a:r>
            <a:endParaRPr>
              <a:solidFill>
                <a:srgbClr val="37474F"/>
              </a:solidFill>
            </a:endParaRPr>
          </a:p>
          <a:p>
            <a:pPr indent="-317500" lvl="0" marL="457200" rtl="0" algn="l">
              <a:lnSpc>
                <a:spcPct val="135714"/>
              </a:lnSpc>
              <a:spcBef>
                <a:spcPts val="0"/>
              </a:spcBef>
              <a:spcAft>
                <a:spcPts val="0"/>
              </a:spcAft>
              <a:buClr>
                <a:srgbClr val="37474F"/>
              </a:buClr>
              <a:buSzPts val="1400"/>
              <a:buAutoNum type="arabicPeriod"/>
            </a:pPr>
            <a:r>
              <a:rPr lang="de">
                <a:solidFill>
                  <a:srgbClr val="37474F"/>
                </a:solidFill>
              </a:rPr>
              <a:t>Ausreißer:</a:t>
            </a:r>
            <a:endParaRPr>
              <a:solidFill>
                <a:srgbClr val="37474F"/>
              </a:solidFill>
            </a:endParaRPr>
          </a:p>
          <a:p>
            <a:pPr indent="-304800" lvl="1" marL="914400" rtl="0" algn="l">
              <a:lnSpc>
                <a:spcPct val="135714"/>
              </a:lnSpc>
              <a:spcBef>
                <a:spcPts val="0"/>
              </a:spcBef>
              <a:spcAft>
                <a:spcPts val="0"/>
              </a:spcAft>
              <a:buClr>
                <a:srgbClr val="37474F"/>
              </a:buClr>
              <a:buSzPts val="1200"/>
              <a:buChar char="○"/>
            </a:pPr>
            <a:r>
              <a:rPr lang="de">
                <a:solidFill>
                  <a:srgbClr val="37474F"/>
                </a:solidFill>
              </a:rPr>
              <a:t>Training: Identifikation und Untersuchung von Ausreißern.</a:t>
            </a:r>
            <a:endParaRPr>
              <a:solidFill>
                <a:srgbClr val="37474F"/>
              </a:solidFill>
            </a:endParaRPr>
          </a:p>
          <a:p>
            <a:pPr indent="-304800" lvl="1" marL="914400" rtl="0" algn="l">
              <a:lnSpc>
                <a:spcPct val="135714"/>
              </a:lnSpc>
              <a:spcBef>
                <a:spcPts val="0"/>
              </a:spcBef>
              <a:spcAft>
                <a:spcPts val="0"/>
              </a:spcAft>
              <a:buClr>
                <a:srgbClr val="37474F"/>
              </a:buClr>
              <a:buSzPts val="1200"/>
              <a:buChar char="○"/>
            </a:pPr>
            <a:r>
              <a:rPr lang="de">
                <a:solidFill>
                  <a:srgbClr val="37474F"/>
                </a:solidFill>
              </a:rPr>
              <a:t>Test: Ähnliches Muster wie im Training.</a:t>
            </a:r>
            <a:endParaRPr>
              <a:solidFill>
                <a:srgbClr val="37474F"/>
              </a:solidFill>
            </a:endParaRPr>
          </a:p>
        </p:txBody>
      </p:sp>
      <p:pic>
        <p:nvPicPr>
          <p:cNvPr id="200" name="Google Shape;200;p33"/>
          <p:cNvPicPr preferRelativeResize="0"/>
          <p:nvPr/>
        </p:nvPicPr>
        <p:blipFill>
          <a:blip r:embed="rId3">
            <a:alphaModFix/>
          </a:blip>
          <a:stretch>
            <a:fillRect/>
          </a:stretch>
        </p:blipFill>
        <p:spPr>
          <a:xfrm>
            <a:off x="4730975" y="1152475"/>
            <a:ext cx="4101325" cy="2034425"/>
          </a:xfrm>
          <a:prstGeom prst="rect">
            <a:avLst/>
          </a:prstGeom>
          <a:noFill/>
          <a:ln>
            <a:noFill/>
          </a:ln>
        </p:spPr>
      </p:pic>
      <p:pic>
        <p:nvPicPr>
          <p:cNvPr id="201" name="Google Shape;201;p33"/>
          <p:cNvPicPr preferRelativeResize="0"/>
          <p:nvPr/>
        </p:nvPicPr>
        <p:blipFill>
          <a:blip r:embed="rId4">
            <a:alphaModFix/>
          </a:blip>
          <a:stretch>
            <a:fillRect/>
          </a:stretch>
        </p:blipFill>
        <p:spPr>
          <a:xfrm>
            <a:off x="4115100" y="2343300"/>
            <a:ext cx="456899" cy="456899"/>
          </a:xfrm>
          <a:prstGeom prst="rect">
            <a:avLst/>
          </a:prstGeom>
          <a:noFill/>
          <a:ln>
            <a:noFill/>
          </a:ln>
        </p:spPr>
      </p:pic>
      <p:pic>
        <p:nvPicPr>
          <p:cNvPr id="202" name="Google Shape;202;p33"/>
          <p:cNvPicPr preferRelativeResize="0"/>
          <p:nvPr/>
        </p:nvPicPr>
        <p:blipFill>
          <a:blip r:embed="rId4">
            <a:alphaModFix/>
          </a:blip>
          <a:stretch>
            <a:fillRect/>
          </a:stretch>
        </p:blipFill>
        <p:spPr>
          <a:xfrm>
            <a:off x="4115100" y="3375975"/>
            <a:ext cx="456899" cy="4568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Residualanalyse</a:t>
            </a:r>
            <a:endParaRPr/>
          </a:p>
          <a:p>
            <a:pPr indent="0" lvl="0" marL="0" rtl="0" algn="l">
              <a:spcBef>
                <a:spcPts val="0"/>
              </a:spcBef>
              <a:spcAft>
                <a:spcPts val="0"/>
              </a:spcAft>
              <a:buNone/>
            </a:pPr>
            <a:r>
              <a:t/>
            </a:r>
            <a:endParaRPr/>
          </a:p>
        </p:txBody>
      </p:sp>
      <p:sp>
        <p:nvSpPr>
          <p:cNvPr id="208" name="Google Shape;208;p34"/>
          <p:cNvSpPr txBox="1"/>
          <p:nvPr>
            <p:ph idx="2" type="body"/>
          </p:nvPr>
        </p:nvSpPr>
        <p:spPr>
          <a:xfrm>
            <a:off x="405725" y="1152475"/>
            <a:ext cx="5101800" cy="34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 sz="2100">
                <a:solidFill>
                  <a:schemeClr val="dk1"/>
                </a:solidFill>
              </a:rPr>
              <a:t>Kriterien</a:t>
            </a:r>
            <a:endParaRPr sz="100"/>
          </a:p>
          <a:p>
            <a:pPr indent="-317500" lvl="0" marL="457200" rtl="0" algn="l">
              <a:lnSpc>
                <a:spcPct val="135714"/>
              </a:lnSpc>
              <a:spcBef>
                <a:spcPts val="1600"/>
              </a:spcBef>
              <a:spcAft>
                <a:spcPts val="0"/>
              </a:spcAft>
              <a:buSzPts val="1400"/>
              <a:buAutoNum type="arabicPeriod" startAt="3"/>
            </a:pPr>
            <a:r>
              <a:rPr lang="de"/>
              <a:t>Normalverteilung:</a:t>
            </a:r>
            <a:endParaRPr/>
          </a:p>
          <a:p>
            <a:pPr indent="-304800" lvl="1" marL="914400" rtl="0" algn="l">
              <a:lnSpc>
                <a:spcPct val="135714"/>
              </a:lnSpc>
              <a:spcBef>
                <a:spcPts val="0"/>
              </a:spcBef>
              <a:spcAft>
                <a:spcPts val="0"/>
              </a:spcAft>
              <a:buSzPts val="1200"/>
              <a:buChar char="○"/>
            </a:pPr>
            <a:r>
              <a:rPr lang="de"/>
              <a:t>Training: Residuen sollten normalverteilt sein.</a:t>
            </a:r>
            <a:endParaRPr/>
          </a:p>
          <a:p>
            <a:pPr indent="-304800" lvl="1" marL="914400" rtl="0" algn="l">
              <a:lnSpc>
                <a:spcPct val="135714"/>
              </a:lnSpc>
              <a:spcBef>
                <a:spcPts val="0"/>
              </a:spcBef>
              <a:spcAft>
                <a:spcPts val="0"/>
              </a:spcAft>
              <a:buSzPts val="1200"/>
              <a:buChar char="○"/>
            </a:pPr>
            <a:r>
              <a:rPr lang="de"/>
              <a:t>Test: Ähnliches Muster wie im Training.</a:t>
            </a:r>
            <a:endParaRPr/>
          </a:p>
          <a:p>
            <a:pPr indent="-317500" lvl="0" marL="457200" rtl="0" algn="l">
              <a:lnSpc>
                <a:spcPct val="135714"/>
              </a:lnSpc>
              <a:spcBef>
                <a:spcPts val="0"/>
              </a:spcBef>
              <a:spcAft>
                <a:spcPts val="0"/>
              </a:spcAft>
              <a:buSzPts val="1400"/>
              <a:buAutoNum type="arabicPeriod" startAt="3"/>
            </a:pPr>
            <a:r>
              <a:rPr lang="de"/>
              <a:t>Ausreißer:</a:t>
            </a:r>
            <a:endParaRPr/>
          </a:p>
          <a:p>
            <a:pPr indent="-304800" lvl="1" marL="914400" rtl="0" algn="l">
              <a:lnSpc>
                <a:spcPct val="135714"/>
              </a:lnSpc>
              <a:spcBef>
                <a:spcPts val="0"/>
              </a:spcBef>
              <a:spcAft>
                <a:spcPts val="0"/>
              </a:spcAft>
              <a:buSzPts val="1200"/>
              <a:buChar char="○"/>
            </a:pPr>
            <a:r>
              <a:rPr lang="de"/>
              <a:t>Training: Identifikation und Untersuchung von Ausreißern.</a:t>
            </a:r>
            <a:endParaRPr/>
          </a:p>
          <a:p>
            <a:pPr indent="-304800" lvl="1" marL="914400" rtl="0" algn="l">
              <a:lnSpc>
                <a:spcPct val="135714"/>
              </a:lnSpc>
              <a:spcBef>
                <a:spcPts val="0"/>
              </a:spcBef>
              <a:spcAft>
                <a:spcPts val="0"/>
              </a:spcAft>
              <a:buSzPts val="1200"/>
              <a:buChar char="○"/>
            </a:pPr>
            <a:r>
              <a:rPr lang="de"/>
              <a:t>Test: Ähnliches Muster wie im Training.</a:t>
            </a:r>
            <a:endParaRPr/>
          </a:p>
          <a:p>
            <a:pPr indent="0" lvl="0" marL="0" rtl="0" algn="l">
              <a:lnSpc>
                <a:spcPct val="135714"/>
              </a:lnSpc>
              <a:spcBef>
                <a:spcPts val="0"/>
              </a:spcBef>
              <a:spcAft>
                <a:spcPts val="0"/>
              </a:spcAft>
              <a:buNone/>
            </a:pPr>
            <a:r>
              <a:t/>
            </a:r>
            <a:endParaRPr/>
          </a:p>
        </p:txBody>
      </p:sp>
      <p:grpSp>
        <p:nvGrpSpPr>
          <p:cNvPr id="209" name="Google Shape;209;p34"/>
          <p:cNvGrpSpPr/>
          <p:nvPr/>
        </p:nvGrpSpPr>
        <p:grpSpPr>
          <a:xfrm>
            <a:off x="5507490" y="1152419"/>
            <a:ext cx="3324082" cy="3419812"/>
            <a:chOff x="4989875" y="1152475"/>
            <a:chExt cx="3842425" cy="3868127"/>
          </a:xfrm>
        </p:grpSpPr>
        <p:pic>
          <p:nvPicPr>
            <p:cNvPr id="210" name="Google Shape;210;p34"/>
            <p:cNvPicPr preferRelativeResize="0"/>
            <p:nvPr/>
          </p:nvPicPr>
          <p:blipFill>
            <a:blip r:embed="rId3">
              <a:alphaModFix/>
            </a:blip>
            <a:stretch>
              <a:fillRect/>
            </a:stretch>
          </p:blipFill>
          <p:spPr>
            <a:xfrm>
              <a:off x="4989875" y="1152475"/>
              <a:ext cx="3842425" cy="1908100"/>
            </a:xfrm>
            <a:prstGeom prst="rect">
              <a:avLst/>
            </a:prstGeom>
            <a:noFill/>
            <a:ln>
              <a:noFill/>
            </a:ln>
          </p:spPr>
        </p:pic>
        <p:pic>
          <p:nvPicPr>
            <p:cNvPr id="211" name="Google Shape;211;p34"/>
            <p:cNvPicPr preferRelativeResize="0"/>
            <p:nvPr/>
          </p:nvPicPr>
          <p:blipFill>
            <a:blip r:embed="rId4">
              <a:alphaModFix/>
            </a:blip>
            <a:stretch>
              <a:fillRect/>
            </a:stretch>
          </p:blipFill>
          <p:spPr>
            <a:xfrm>
              <a:off x="4989875" y="3112450"/>
              <a:ext cx="3842424" cy="1908152"/>
            </a:xfrm>
            <a:prstGeom prst="rect">
              <a:avLst/>
            </a:prstGeom>
            <a:noFill/>
            <a:ln>
              <a:noFill/>
            </a:ln>
          </p:spPr>
        </p:pic>
      </p:grpSp>
      <p:sp>
        <p:nvSpPr>
          <p:cNvPr id="212" name="Google Shape;212;p34"/>
          <p:cNvSpPr txBox="1"/>
          <p:nvPr/>
        </p:nvSpPr>
        <p:spPr>
          <a:xfrm>
            <a:off x="405725" y="3348525"/>
            <a:ext cx="3980100" cy="1223700"/>
          </a:xfrm>
          <a:prstGeom prst="rect">
            <a:avLst/>
          </a:prstGeom>
          <a:solidFill>
            <a:srgbClr val="1F1F1F"/>
          </a:solidFill>
          <a:ln cap="flat" cmpd="sng" w="9525">
            <a:solidFill>
              <a:srgbClr val="569CD6"/>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de" sz="1050">
                <a:solidFill>
                  <a:srgbClr val="6A9955"/>
                </a:solidFill>
                <a:highlight>
                  <a:srgbClr val="1F1F1F"/>
                </a:highlight>
                <a:latin typeface="Courier New"/>
                <a:ea typeface="Courier New"/>
                <a:cs typeface="Courier New"/>
                <a:sym typeface="Courier New"/>
              </a:rPr>
              <a:t># Shapiro-Wilk-Test für Normalverteilung</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de" sz="1050">
                <a:solidFill>
                  <a:srgbClr val="9CDCFE"/>
                </a:solidFill>
                <a:highlight>
                  <a:srgbClr val="1F1F1F"/>
                </a:highlight>
                <a:latin typeface="Courier New"/>
                <a:ea typeface="Courier New"/>
                <a:cs typeface="Courier New"/>
                <a:sym typeface="Courier New"/>
              </a:rPr>
              <a:t>shapiro_test</a:t>
            </a:r>
            <a:r>
              <a:rPr lang="de" sz="1050">
                <a:solidFill>
                  <a:srgbClr val="CCCCCC"/>
                </a:solidFill>
                <a:highlight>
                  <a:srgbClr val="1F1F1F"/>
                </a:highlight>
                <a:latin typeface="Courier New"/>
                <a:ea typeface="Courier New"/>
                <a:cs typeface="Courier New"/>
                <a:sym typeface="Courier New"/>
              </a:rPr>
              <a:t> </a:t>
            </a:r>
            <a:r>
              <a:rPr lang="de" sz="1050">
                <a:solidFill>
                  <a:srgbClr val="D4D4D4"/>
                </a:solidFill>
                <a:highlight>
                  <a:srgbClr val="1F1F1F"/>
                </a:highlight>
                <a:latin typeface="Courier New"/>
                <a:ea typeface="Courier New"/>
                <a:cs typeface="Courier New"/>
                <a:sym typeface="Courier New"/>
              </a:rPr>
              <a:t>=</a:t>
            </a:r>
            <a:r>
              <a:rPr lang="de" sz="1050">
                <a:solidFill>
                  <a:srgbClr val="CCCCCC"/>
                </a:solidFill>
                <a:highlight>
                  <a:srgbClr val="1F1F1F"/>
                </a:highlight>
                <a:latin typeface="Courier New"/>
                <a:ea typeface="Courier New"/>
                <a:cs typeface="Courier New"/>
                <a:sym typeface="Courier New"/>
              </a:rPr>
              <a:t> </a:t>
            </a:r>
            <a:r>
              <a:rPr lang="de" sz="1050">
                <a:solidFill>
                  <a:srgbClr val="4EC9B0"/>
                </a:solidFill>
                <a:highlight>
                  <a:srgbClr val="1F1F1F"/>
                </a:highlight>
                <a:latin typeface="Courier New"/>
                <a:ea typeface="Courier New"/>
                <a:cs typeface="Courier New"/>
                <a:sym typeface="Courier New"/>
              </a:rPr>
              <a:t>stats</a:t>
            </a:r>
            <a:r>
              <a:rPr lang="de" sz="1050">
                <a:solidFill>
                  <a:srgbClr val="CCCCCC"/>
                </a:solidFill>
                <a:highlight>
                  <a:srgbClr val="1F1F1F"/>
                </a:highlight>
                <a:latin typeface="Courier New"/>
                <a:ea typeface="Courier New"/>
                <a:cs typeface="Courier New"/>
                <a:sym typeface="Courier New"/>
              </a:rPr>
              <a:t>.</a:t>
            </a:r>
            <a:r>
              <a:rPr lang="de" sz="1050">
                <a:solidFill>
                  <a:srgbClr val="DCDCAA"/>
                </a:solidFill>
                <a:highlight>
                  <a:srgbClr val="1F1F1F"/>
                </a:highlight>
                <a:latin typeface="Courier New"/>
                <a:ea typeface="Courier New"/>
                <a:cs typeface="Courier New"/>
                <a:sym typeface="Courier New"/>
              </a:rPr>
              <a:t>shapiro</a:t>
            </a:r>
            <a:r>
              <a:rPr lang="de" sz="1050">
                <a:solidFill>
                  <a:srgbClr val="CCCCCC"/>
                </a:solidFill>
                <a:highlight>
                  <a:srgbClr val="1F1F1F"/>
                </a:highlight>
                <a:latin typeface="Courier New"/>
                <a:ea typeface="Courier New"/>
                <a:cs typeface="Courier New"/>
                <a:sym typeface="Courier New"/>
              </a:rPr>
              <a:t>(</a:t>
            </a:r>
            <a:r>
              <a:rPr lang="de" sz="1050">
                <a:solidFill>
                  <a:srgbClr val="9CDCFE"/>
                </a:solidFill>
                <a:highlight>
                  <a:srgbClr val="1F1F1F"/>
                </a:highlight>
                <a:latin typeface="Courier New"/>
                <a:ea typeface="Courier New"/>
                <a:cs typeface="Courier New"/>
                <a:sym typeface="Courier New"/>
              </a:rPr>
              <a:t>residuals_test</a:t>
            </a:r>
            <a:r>
              <a:rPr lang="de"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de" sz="1050">
                <a:solidFill>
                  <a:srgbClr val="DCDCAA"/>
                </a:solidFill>
                <a:highlight>
                  <a:srgbClr val="1F1F1F"/>
                </a:highlight>
                <a:latin typeface="Courier New"/>
                <a:ea typeface="Courier New"/>
                <a:cs typeface="Courier New"/>
                <a:sym typeface="Courier New"/>
              </a:rPr>
              <a:t>print</a:t>
            </a:r>
            <a:r>
              <a:rPr lang="de" sz="1050">
                <a:solidFill>
                  <a:srgbClr val="CCCCCC"/>
                </a:solidFill>
                <a:highlight>
                  <a:srgbClr val="1F1F1F"/>
                </a:highlight>
                <a:latin typeface="Courier New"/>
                <a:ea typeface="Courier New"/>
                <a:cs typeface="Courier New"/>
                <a:sym typeface="Courier New"/>
              </a:rPr>
              <a:t>(</a:t>
            </a:r>
            <a:r>
              <a:rPr lang="de" sz="1050">
                <a:solidFill>
                  <a:srgbClr val="569CD6"/>
                </a:solidFill>
                <a:highlight>
                  <a:srgbClr val="1F1F1F"/>
                </a:highlight>
                <a:latin typeface="Courier New"/>
                <a:ea typeface="Courier New"/>
                <a:cs typeface="Courier New"/>
                <a:sym typeface="Courier New"/>
              </a:rPr>
              <a:t>f</a:t>
            </a:r>
            <a:r>
              <a:rPr lang="de" sz="1050">
                <a:solidFill>
                  <a:srgbClr val="CE9178"/>
                </a:solidFill>
                <a:highlight>
                  <a:srgbClr val="1F1F1F"/>
                </a:highlight>
                <a:latin typeface="Courier New"/>
                <a:ea typeface="Courier New"/>
                <a:cs typeface="Courier New"/>
                <a:sym typeface="Courier New"/>
              </a:rPr>
              <a:t>'Shapiro-Wilk-Test: W=</a:t>
            </a:r>
            <a:r>
              <a:rPr lang="de" sz="1050">
                <a:solidFill>
                  <a:srgbClr val="569CD6"/>
                </a:solidFill>
                <a:highlight>
                  <a:srgbClr val="1F1F1F"/>
                </a:highlight>
                <a:latin typeface="Courier New"/>
                <a:ea typeface="Courier New"/>
                <a:cs typeface="Courier New"/>
                <a:sym typeface="Courier New"/>
              </a:rPr>
              <a:t>{</a:t>
            </a:r>
            <a:r>
              <a:rPr lang="de" sz="1050">
                <a:solidFill>
                  <a:srgbClr val="9CDCFE"/>
                </a:solidFill>
                <a:highlight>
                  <a:srgbClr val="1F1F1F"/>
                </a:highlight>
                <a:latin typeface="Courier New"/>
                <a:ea typeface="Courier New"/>
                <a:cs typeface="Courier New"/>
                <a:sym typeface="Courier New"/>
              </a:rPr>
              <a:t>shapiro_test</a:t>
            </a:r>
            <a:r>
              <a:rPr lang="de" sz="1050">
                <a:solidFill>
                  <a:srgbClr val="CCCCCC"/>
                </a:solidFill>
                <a:highlight>
                  <a:srgbClr val="1F1F1F"/>
                </a:highlight>
                <a:latin typeface="Courier New"/>
                <a:ea typeface="Courier New"/>
                <a:cs typeface="Courier New"/>
                <a:sym typeface="Courier New"/>
              </a:rPr>
              <a:t>.</a:t>
            </a:r>
            <a:r>
              <a:rPr lang="de" sz="1050">
                <a:solidFill>
                  <a:srgbClr val="9CDCFE"/>
                </a:solidFill>
                <a:highlight>
                  <a:srgbClr val="1F1F1F"/>
                </a:highlight>
                <a:latin typeface="Courier New"/>
                <a:ea typeface="Courier New"/>
                <a:cs typeface="Courier New"/>
                <a:sym typeface="Courier New"/>
              </a:rPr>
              <a:t>statistic</a:t>
            </a:r>
            <a:r>
              <a:rPr lang="de" sz="1050">
                <a:solidFill>
                  <a:srgbClr val="569CD6"/>
                </a:solidFill>
                <a:highlight>
                  <a:srgbClr val="1F1F1F"/>
                </a:highlight>
                <a:latin typeface="Courier New"/>
                <a:ea typeface="Courier New"/>
                <a:cs typeface="Courier New"/>
                <a:sym typeface="Courier New"/>
              </a:rPr>
              <a:t>:.4f}</a:t>
            </a:r>
            <a:r>
              <a:rPr lang="de" sz="1050">
                <a:solidFill>
                  <a:srgbClr val="CE9178"/>
                </a:solidFill>
                <a:highlight>
                  <a:srgbClr val="1F1F1F"/>
                </a:highlight>
                <a:latin typeface="Courier New"/>
                <a:ea typeface="Courier New"/>
                <a:cs typeface="Courier New"/>
                <a:sym typeface="Courier New"/>
              </a:rPr>
              <a:t>, p=</a:t>
            </a:r>
            <a:r>
              <a:rPr lang="de" sz="1050">
                <a:solidFill>
                  <a:srgbClr val="569CD6"/>
                </a:solidFill>
                <a:highlight>
                  <a:srgbClr val="1F1F1F"/>
                </a:highlight>
                <a:latin typeface="Courier New"/>
                <a:ea typeface="Courier New"/>
                <a:cs typeface="Courier New"/>
                <a:sym typeface="Courier New"/>
              </a:rPr>
              <a:t>{</a:t>
            </a:r>
            <a:r>
              <a:rPr lang="de" sz="1050">
                <a:solidFill>
                  <a:srgbClr val="9CDCFE"/>
                </a:solidFill>
                <a:highlight>
                  <a:srgbClr val="1F1F1F"/>
                </a:highlight>
                <a:latin typeface="Courier New"/>
                <a:ea typeface="Courier New"/>
                <a:cs typeface="Courier New"/>
                <a:sym typeface="Courier New"/>
              </a:rPr>
              <a:t>shapiro_test</a:t>
            </a:r>
            <a:r>
              <a:rPr lang="de" sz="1050">
                <a:solidFill>
                  <a:srgbClr val="CCCCCC"/>
                </a:solidFill>
                <a:highlight>
                  <a:srgbClr val="1F1F1F"/>
                </a:highlight>
                <a:latin typeface="Courier New"/>
                <a:ea typeface="Courier New"/>
                <a:cs typeface="Courier New"/>
                <a:sym typeface="Courier New"/>
              </a:rPr>
              <a:t>.</a:t>
            </a:r>
            <a:r>
              <a:rPr lang="de" sz="1050">
                <a:solidFill>
                  <a:srgbClr val="9CDCFE"/>
                </a:solidFill>
                <a:highlight>
                  <a:srgbClr val="1F1F1F"/>
                </a:highlight>
                <a:latin typeface="Courier New"/>
                <a:ea typeface="Courier New"/>
                <a:cs typeface="Courier New"/>
                <a:sym typeface="Courier New"/>
              </a:rPr>
              <a:t>pvalue</a:t>
            </a:r>
            <a:r>
              <a:rPr lang="de" sz="1050">
                <a:solidFill>
                  <a:srgbClr val="569CD6"/>
                </a:solidFill>
                <a:highlight>
                  <a:srgbClr val="1F1F1F"/>
                </a:highlight>
                <a:latin typeface="Courier New"/>
                <a:ea typeface="Courier New"/>
                <a:cs typeface="Courier New"/>
                <a:sym typeface="Courier New"/>
              </a:rPr>
              <a:t>:.4f}</a:t>
            </a:r>
            <a:r>
              <a:rPr lang="de" sz="1050">
                <a:solidFill>
                  <a:srgbClr val="CE9178"/>
                </a:solidFill>
                <a:highlight>
                  <a:srgbClr val="1F1F1F"/>
                </a:highlight>
                <a:latin typeface="Courier New"/>
                <a:ea typeface="Courier New"/>
                <a:cs typeface="Courier New"/>
                <a:sym typeface="Courier New"/>
              </a:rPr>
              <a:t>'</a:t>
            </a:r>
            <a:r>
              <a:rPr lang="de"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p:txBody>
      </p:sp>
      <p:sp>
        <p:nvSpPr>
          <p:cNvPr id="213" name="Google Shape;213;p34"/>
          <p:cNvSpPr txBox="1"/>
          <p:nvPr/>
        </p:nvSpPr>
        <p:spPr>
          <a:xfrm>
            <a:off x="5507525" y="4572475"/>
            <a:ext cx="3324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050">
                <a:solidFill>
                  <a:srgbClr val="CCCCCC"/>
                </a:solidFill>
                <a:latin typeface="Courier New"/>
                <a:ea typeface="Courier New"/>
                <a:cs typeface="Courier New"/>
                <a:sym typeface="Courier New"/>
              </a:rPr>
              <a:t>…</a:t>
            </a:r>
            <a:endParaRPr sz="1050">
              <a:solidFill>
                <a:srgbClr val="CCCCCC"/>
              </a:solidFill>
              <a:latin typeface="Courier New"/>
              <a:ea typeface="Courier New"/>
              <a:cs typeface="Courier New"/>
              <a:sym typeface="Courier New"/>
            </a:endParaRPr>
          </a:p>
          <a:p>
            <a:pPr indent="0" lvl="0" marL="0" rtl="0" algn="l">
              <a:spcBef>
                <a:spcPts val="0"/>
              </a:spcBef>
              <a:spcAft>
                <a:spcPts val="0"/>
              </a:spcAft>
              <a:buNone/>
            </a:pPr>
            <a:r>
              <a:rPr lang="de" sz="1050">
                <a:solidFill>
                  <a:srgbClr val="CCCCCC"/>
                </a:solidFill>
                <a:latin typeface="Courier New"/>
                <a:ea typeface="Courier New"/>
                <a:cs typeface="Courier New"/>
                <a:sym typeface="Courier New"/>
              </a:rPr>
              <a:t>Shapiro-Wilk-Test: W=0.9710, </a:t>
            </a:r>
            <a:r>
              <a:rPr lang="de" sz="1050">
                <a:solidFill>
                  <a:srgbClr val="6A9955"/>
                </a:solidFill>
                <a:latin typeface="Courier New"/>
                <a:ea typeface="Courier New"/>
                <a:cs typeface="Courier New"/>
                <a:sym typeface="Courier New"/>
              </a:rPr>
              <a:t>p=0.0659</a:t>
            </a:r>
            <a:endParaRPr>
              <a:solidFill>
                <a:srgbClr val="6A9955"/>
              </a:solidFill>
            </a:endParaRPr>
          </a:p>
        </p:txBody>
      </p:sp>
      <p:sp>
        <p:nvSpPr>
          <p:cNvPr id="214" name="Google Shape;214;p34"/>
          <p:cNvSpPr txBox="1"/>
          <p:nvPr/>
        </p:nvSpPr>
        <p:spPr>
          <a:xfrm>
            <a:off x="5507525" y="644275"/>
            <a:ext cx="3324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050">
                <a:solidFill>
                  <a:srgbClr val="CCCCCC"/>
                </a:solidFill>
                <a:latin typeface="Courier New"/>
                <a:ea typeface="Courier New"/>
                <a:cs typeface="Courier New"/>
                <a:sym typeface="Courier New"/>
              </a:rPr>
              <a:t>…</a:t>
            </a:r>
            <a:endParaRPr sz="1050">
              <a:solidFill>
                <a:srgbClr val="CCCCCC"/>
              </a:solidFill>
              <a:latin typeface="Courier New"/>
              <a:ea typeface="Courier New"/>
              <a:cs typeface="Courier New"/>
              <a:sym typeface="Courier New"/>
            </a:endParaRPr>
          </a:p>
          <a:p>
            <a:pPr indent="0" lvl="0" marL="0" rtl="0" algn="l">
              <a:spcBef>
                <a:spcPts val="0"/>
              </a:spcBef>
              <a:spcAft>
                <a:spcPts val="0"/>
              </a:spcAft>
              <a:buNone/>
            </a:pPr>
            <a:r>
              <a:rPr lang="de" sz="1050">
                <a:solidFill>
                  <a:srgbClr val="CCCCCC"/>
                </a:solidFill>
                <a:latin typeface="Courier New"/>
                <a:ea typeface="Courier New"/>
                <a:cs typeface="Courier New"/>
                <a:sym typeface="Courier New"/>
              </a:rPr>
              <a:t>Shapiro-Wilk-Test: W=0.9923, </a:t>
            </a:r>
            <a:r>
              <a:rPr lang="de" sz="1050">
                <a:solidFill>
                  <a:srgbClr val="6A9955"/>
                </a:solidFill>
                <a:latin typeface="Courier New"/>
                <a:ea typeface="Courier New"/>
                <a:cs typeface="Courier New"/>
                <a:sym typeface="Courier New"/>
              </a:rPr>
              <a:t>p=0.0980</a:t>
            </a:r>
            <a:endParaRPr>
              <a:solidFill>
                <a:srgbClr val="6A9955"/>
              </a:solidFill>
            </a:endParaRPr>
          </a:p>
        </p:txBody>
      </p:sp>
      <p:pic>
        <p:nvPicPr>
          <p:cNvPr id="215" name="Google Shape;215;p34"/>
          <p:cNvPicPr preferRelativeResize="0"/>
          <p:nvPr/>
        </p:nvPicPr>
        <p:blipFill>
          <a:blip r:embed="rId5">
            <a:alphaModFix/>
          </a:blip>
          <a:stretch>
            <a:fillRect/>
          </a:stretch>
        </p:blipFill>
        <p:spPr>
          <a:xfrm>
            <a:off x="4572000" y="2162075"/>
            <a:ext cx="456899" cy="456899"/>
          </a:xfrm>
          <a:prstGeom prst="rect">
            <a:avLst/>
          </a:prstGeom>
          <a:noFill/>
          <a:ln>
            <a:noFill/>
          </a:ln>
        </p:spPr>
      </p:pic>
      <p:pic>
        <p:nvPicPr>
          <p:cNvPr id="216" name="Google Shape;216;p34"/>
          <p:cNvPicPr preferRelativeResize="0"/>
          <p:nvPr/>
        </p:nvPicPr>
        <p:blipFill>
          <a:blip r:embed="rId5">
            <a:alphaModFix/>
          </a:blip>
          <a:stretch>
            <a:fillRect/>
          </a:stretch>
        </p:blipFill>
        <p:spPr>
          <a:xfrm>
            <a:off x="4572000" y="3004875"/>
            <a:ext cx="456899" cy="456899"/>
          </a:xfrm>
          <a:prstGeom prst="rect">
            <a:avLst/>
          </a:prstGeom>
          <a:noFill/>
          <a:ln>
            <a:noFill/>
          </a:ln>
        </p:spPr>
      </p:pic>
      <p:sp>
        <p:nvSpPr>
          <p:cNvPr id="217" name="Google Shape;217;p34"/>
          <p:cNvSpPr txBox="1"/>
          <p:nvPr/>
        </p:nvSpPr>
        <p:spPr>
          <a:xfrm>
            <a:off x="3997950" y="4198925"/>
            <a:ext cx="456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600">
                <a:solidFill>
                  <a:schemeClr val="accent3"/>
                </a:solidFill>
                <a:latin typeface="Average"/>
                <a:ea typeface="Average"/>
                <a:cs typeface="Average"/>
                <a:sym typeface="Average"/>
              </a:rPr>
              <a:t>*1</a:t>
            </a:r>
            <a:endParaRPr sz="1600">
              <a:solidFill>
                <a:schemeClr val="accent3"/>
              </a:solidFill>
              <a:latin typeface="Average"/>
              <a:ea typeface="Average"/>
              <a:cs typeface="Average"/>
              <a:sym typeface="Average"/>
            </a:endParaRPr>
          </a:p>
        </p:txBody>
      </p:sp>
      <p:sp>
        <p:nvSpPr>
          <p:cNvPr id="218" name="Google Shape;218;p34"/>
          <p:cNvSpPr txBox="1"/>
          <p:nvPr/>
        </p:nvSpPr>
        <p:spPr>
          <a:xfrm>
            <a:off x="405725" y="4681800"/>
            <a:ext cx="3980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800">
                <a:solidFill>
                  <a:schemeClr val="accent3"/>
                </a:solidFill>
                <a:latin typeface="Average"/>
                <a:ea typeface="Average"/>
                <a:cs typeface="Average"/>
                <a:sym typeface="Average"/>
              </a:rPr>
              <a:t>*</a:t>
            </a:r>
            <a:r>
              <a:rPr lang="de" sz="800">
                <a:solidFill>
                  <a:schemeClr val="accent3"/>
                </a:solidFill>
                <a:latin typeface="Average"/>
                <a:ea typeface="Average"/>
                <a:cs typeface="Average"/>
                <a:sym typeface="Average"/>
              </a:rPr>
              <a:t>1:</a:t>
            </a:r>
            <a:r>
              <a:rPr lang="de" sz="800">
                <a:solidFill>
                  <a:schemeClr val="accent3"/>
                </a:solidFill>
                <a:latin typeface="Average"/>
                <a:ea typeface="Average"/>
                <a:cs typeface="Average"/>
                <a:sym typeface="Average"/>
              </a:rPr>
              <a:t> </a:t>
            </a:r>
            <a:r>
              <a:rPr lang="de" sz="800">
                <a:solidFill>
                  <a:schemeClr val="accent3"/>
                </a:solidFill>
                <a:latin typeface="Average"/>
                <a:ea typeface="Average"/>
                <a:cs typeface="Average"/>
                <a:sym typeface="Average"/>
              </a:rPr>
              <a:t>p-Wert &gt; 0.05: Keine Ablehnung der Nullhypothese (Normalverteilung)</a:t>
            </a:r>
            <a:endParaRPr sz="800">
              <a:solidFill>
                <a:schemeClr val="accent3"/>
              </a:solidFill>
              <a:latin typeface="Average"/>
              <a:ea typeface="Average"/>
              <a:cs typeface="Average"/>
              <a:sym typeface="Averag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Achsenabschnitt und Steigungskoeffizienten</a:t>
            </a:r>
            <a:endParaRPr/>
          </a:p>
          <a:p>
            <a:pPr indent="0" lvl="0" marL="0" rtl="0" algn="l">
              <a:spcBef>
                <a:spcPts val="0"/>
              </a:spcBef>
              <a:spcAft>
                <a:spcPts val="0"/>
              </a:spcAft>
              <a:buNone/>
            </a:pPr>
            <a:r>
              <a:t/>
            </a:r>
            <a:endParaRPr/>
          </a:p>
        </p:txBody>
      </p:sp>
      <p:sp>
        <p:nvSpPr>
          <p:cNvPr id="224" name="Google Shape;224;p35"/>
          <p:cNvSpPr txBox="1"/>
          <p:nvPr/>
        </p:nvSpPr>
        <p:spPr>
          <a:xfrm>
            <a:off x="311700" y="1152475"/>
            <a:ext cx="5697300" cy="3197700"/>
          </a:xfrm>
          <a:prstGeom prst="rect">
            <a:avLst/>
          </a:prstGeom>
          <a:solidFill>
            <a:srgbClr val="1F1F1F"/>
          </a:solidFill>
          <a:ln cap="flat" cmpd="sng" w="9525">
            <a:solidFill>
              <a:srgbClr val="569CD6"/>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de" sz="1050">
                <a:solidFill>
                  <a:srgbClr val="6A9955"/>
                </a:solidFill>
                <a:highlight>
                  <a:srgbClr val="1F1F1F"/>
                </a:highlight>
                <a:latin typeface="Courier New"/>
                <a:ea typeface="Courier New"/>
                <a:cs typeface="Courier New"/>
                <a:sym typeface="Courier New"/>
              </a:rPr>
              <a:t># Intercept (Achsenabschnitt)</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de" sz="1050">
                <a:solidFill>
                  <a:srgbClr val="9CDCFE"/>
                </a:solidFill>
                <a:highlight>
                  <a:srgbClr val="1F1F1F"/>
                </a:highlight>
                <a:latin typeface="Courier New"/>
                <a:ea typeface="Courier New"/>
                <a:cs typeface="Courier New"/>
                <a:sym typeface="Courier New"/>
              </a:rPr>
              <a:t>intercept</a:t>
            </a:r>
            <a:r>
              <a:rPr lang="de" sz="1050">
                <a:solidFill>
                  <a:srgbClr val="CCCCCC"/>
                </a:solidFill>
                <a:highlight>
                  <a:srgbClr val="1F1F1F"/>
                </a:highlight>
                <a:latin typeface="Courier New"/>
                <a:ea typeface="Courier New"/>
                <a:cs typeface="Courier New"/>
                <a:sym typeface="Courier New"/>
              </a:rPr>
              <a:t> </a:t>
            </a:r>
            <a:r>
              <a:rPr lang="de" sz="1050">
                <a:solidFill>
                  <a:srgbClr val="D4D4D4"/>
                </a:solidFill>
                <a:highlight>
                  <a:srgbClr val="1F1F1F"/>
                </a:highlight>
                <a:latin typeface="Courier New"/>
                <a:ea typeface="Courier New"/>
                <a:cs typeface="Courier New"/>
                <a:sym typeface="Courier New"/>
              </a:rPr>
              <a:t>=</a:t>
            </a:r>
            <a:r>
              <a:rPr lang="de" sz="1050">
                <a:solidFill>
                  <a:srgbClr val="CCCCCC"/>
                </a:solidFill>
                <a:highlight>
                  <a:srgbClr val="1F1F1F"/>
                </a:highlight>
                <a:latin typeface="Courier New"/>
                <a:ea typeface="Courier New"/>
                <a:cs typeface="Courier New"/>
                <a:sym typeface="Courier New"/>
              </a:rPr>
              <a:t> </a:t>
            </a:r>
            <a:r>
              <a:rPr lang="de" sz="1050">
                <a:solidFill>
                  <a:srgbClr val="4EC9B0"/>
                </a:solidFill>
                <a:highlight>
                  <a:srgbClr val="1F1F1F"/>
                </a:highlight>
                <a:latin typeface="Courier New"/>
                <a:ea typeface="Courier New"/>
                <a:cs typeface="Courier New"/>
                <a:sym typeface="Courier New"/>
              </a:rPr>
              <a:t>pd</a:t>
            </a:r>
            <a:r>
              <a:rPr lang="de" sz="1050">
                <a:solidFill>
                  <a:srgbClr val="CCCCCC"/>
                </a:solidFill>
                <a:highlight>
                  <a:srgbClr val="1F1F1F"/>
                </a:highlight>
                <a:latin typeface="Courier New"/>
                <a:ea typeface="Courier New"/>
                <a:cs typeface="Courier New"/>
                <a:sym typeface="Courier New"/>
              </a:rPr>
              <a:t>.</a:t>
            </a:r>
            <a:r>
              <a:rPr lang="de" sz="1050">
                <a:solidFill>
                  <a:srgbClr val="4EC9B0"/>
                </a:solidFill>
                <a:highlight>
                  <a:srgbClr val="1F1F1F"/>
                </a:highlight>
                <a:latin typeface="Courier New"/>
                <a:ea typeface="Courier New"/>
                <a:cs typeface="Courier New"/>
                <a:sym typeface="Courier New"/>
              </a:rPr>
              <a:t>DataFrame</a:t>
            </a:r>
            <a:r>
              <a:rPr lang="de"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de" sz="1050">
                <a:solidFill>
                  <a:srgbClr val="CCCCCC"/>
                </a:solidFill>
                <a:highlight>
                  <a:srgbClr val="1F1F1F"/>
                </a:highlight>
                <a:latin typeface="Courier New"/>
                <a:ea typeface="Courier New"/>
                <a:cs typeface="Courier New"/>
                <a:sym typeface="Courier New"/>
              </a:rPr>
              <a:t>    </a:t>
            </a:r>
            <a:r>
              <a:rPr lang="de" sz="1050">
                <a:solidFill>
                  <a:srgbClr val="CE9178"/>
                </a:solidFill>
                <a:highlight>
                  <a:srgbClr val="1F1F1F"/>
                </a:highlight>
                <a:latin typeface="Courier New"/>
                <a:ea typeface="Courier New"/>
                <a:cs typeface="Courier New"/>
                <a:sym typeface="Courier New"/>
              </a:rPr>
              <a:t>"Name"</a:t>
            </a:r>
            <a:r>
              <a:rPr lang="de" sz="1050">
                <a:solidFill>
                  <a:srgbClr val="CCCCCC"/>
                </a:solidFill>
                <a:highlight>
                  <a:srgbClr val="1F1F1F"/>
                </a:highlight>
                <a:latin typeface="Courier New"/>
                <a:ea typeface="Courier New"/>
                <a:cs typeface="Courier New"/>
                <a:sym typeface="Courier New"/>
              </a:rPr>
              <a:t>: [</a:t>
            </a:r>
            <a:r>
              <a:rPr lang="de" sz="1050">
                <a:solidFill>
                  <a:srgbClr val="CE9178"/>
                </a:solidFill>
                <a:highlight>
                  <a:srgbClr val="1F1F1F"/>
                </a:highlight>
                <a:latin typeface="Courier New"/>
                <a:ea typeface="Courier New"/>
                <a:cs typeface="Courier New"/>
                <a:sym typeface="Courier New"/>
              </a:rPr>
              <a:t>"Intercept"</a:t>
            </a:r>
            <a:r>
              <a:rPr lang="de"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de" sz="1050">
                <a:solidFill>
                  <a:srgbClr val="CCCCCC"/>
                </a:solidFill>
                <a:highlight>
                  <a:srgbClr val="1F1F1F"/>
                </a:highlight>
                <a:latin typeface="Courier New"/>
                <a:ea typeface="Courier New"/>
                <a:cs typeface="Courier New"/>
                <a:sym typeface="Courier New"/>
              </a:rPr>
              <a:t>    </a:t>
            </a:r>
            <a:r>
              <a:rPr lang="de" sz="1050">
                <a:solidFill>
                  <a:srgbClr val="CE9178"/>
                </a:solidFill>
                <a:highlight>
                  <a:srgbClr val="1F1F1F"/>
                </a:highlight>
                <a:latin typeface="Courier New"/>
                <a:ea typeface="Courier New"/>
                <a:cs typeface="Courier New"/>
                <a:sym typeface="Courier New"/>
              </a:rPr>
              <a:t>"Coefficient"</a:t>
            </a:r>
            <a:r>
              <a:rPr lang="de" sz="1050">
                <a:solidFill>
                  <a:srgbClr val="CCCCCC"/>
                </a:solidFill>
                <a:highlight>
                  <a:srgbClr val="1F1F1F"/>
                </a:highlight>
                <a:latin typeface="Courier New"/>
                <a:ea typeface="Courier New"/>
                <a:cs typeface="Courier New"/>
                <a:sym typeface="Courier New"/>
              </a:rPr>
              <a:t>: [</a:t>
            </a:r>
            <a:r>
              <a:rPr lang="de" sz="1050">
                <a:solidFill>
                  <a:srgbClr val="9CDCFE"/>
                </a:solidFill>
                <a:highlight>
                  <a:srgbClr val="1F1F1F"/>
                </a:highlight>
                <a:latin typeface="Courier New"/>
                <a:ea typeface="Courier New"/>
                <a:cs typeface="Courier New"/>
                <a:sym typeface="Courier New"/>
              </a:rPr>
              <a:t>regr</a:t>
            </a:r>
            <a:r>
              <a:rPr lang="de" sz="1050">
                <a:solidFill>
                  <a:srgbClr val="CCCCCC"/>
                </a:solidFill>
                <a:highlight>
                  <a:srgbClr val="1F1F1F"/>
                </a:highlight>
                <a:latin typeface="Courier New"/>
                <a:ea typeface="Courier New"/>
                <a:cs typeface="Courier New"/>
                <a:sym typeface="Courier New"/>
              </a:rPr>
              <a:t>.</a:t>
            </a:r>
            <a:r>
              <a:rPr lang="de" sz="1050">
                <a:solidFill>
                  <a:srgbClr val="9CDCFE"/>
                </a:solidFill>
                <a:highlight>
                  <a:srgbClr val="1F1F1F"/>
                </a:highlight>
                <a:latin typeface="Courier New"/>
                <a:ea typeface="Courier New"/>
                <a:cs typeface="Courier New"/>
                <a:sym typeface="Courier New"/>
              </a:rPr>
              <a:t>intercept_</a:t>
            </a:r>
            <a:r>
              <a:rPr lang="de"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de"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de" sz="1050">
                <a:solidFill>
                  <a:srgbClr val="6A9955"/>
                </a:solidFill>
                <a:highlight>
                  <a:srgbClr val="1F1F1F"/>
                </a:highlight>
                <a:latin typeface="Courier New"/>
                <a:ea typeface="Courier New"/>
                <a:cs typeface="Courier New"/>
                <a:sym typeface="Courier New"/>
              </a:rPr>
              <a:t># Steigungskoeffizienten</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de" sz="1050">
                <a:solidFill>
                  <a:srgbClr val="9CDCFE"/>
                </a:solidFill>
                <a:highlight>
                  <a:srgbClr val="1F1F1F"/>
                </a:highlight>
                <a:latin typeface="Courier New"/>
                <a:ea typeface="Courier New"/>
                <a:cs typeface="Courier New"/>
                <a:sym typeface="Courier New"/>
              </a:rPr>
              <a:t>slope</a:t>
            </a:r>
            <a:r>
              <a:rPr lang="de" sz="1050">
                <a:solidFill>
                  <a:srgbClr val="CCCCCC"/>
                </a:solidFill>
                <a:highlight>
                  <a:srgbClr val="1F1F1F"/>
                </a:highlight>
                <a:latin typeface="Courier New"/>
                <a:ea typeface="Courier New"/>
                <a:cs typeface="Courier New"/>
                <a:sym typeface="Courier New"/>
              </a:rPr>
              <a:t> </a:t>
            </a:r>
            <a:r>
              <a:rPr lang="de" sz="1050">
                <a:solidFill>
                  <a:srgbClr val="D4D4D4"/>
                </a:solidFill>
                <a:highlight>
                  <a:srgbClr val="1F1F1F"/>
                </a:highlight>
                <a:latin typeface="Courier New"/>
                <a:ea typeface="Courier New"/>
                <a:cs typeface="Courier New"/>
                <a:sym typeface="Courier New"/>
              </a:rPr>
              <a:t>=</a:t>
            </a:r>
            <a:r>
              <a:rPr lang="de" sz="1050">
                <a:solidFill>
                  <a:srgbClr val="CCCCCC"/>
                </a:solidFill>
                <a:highlight>
                  <a:srgbClr val="1F1F1F"/>
                </a:highlight>
                <a:latin typeface="Courier New"/>
                <a:ea typeface="Courier New"/>
                <a:cs typeface="Courier New"/>
                <a:sym typeface="Courier New"/>
              </a:rPr>
              <a:t> </a:t>
            </a:r>
            <a:r>
              <a:rPr lang="de" sz="1050">
                <a:solidFill>
                  <a:srgbClr val="4EC9B0"/>
                </a:solidFill>
                <a:highlight>
                  <a:srgbClr val="1F1F1F"/>
                </a:highlight>
                <a:latin typeface="Courier New"/>
                <a:ea typeface="Courier New"/>
                <a:cs typeface="Courier New"/>
                <a:sym typeface="Courier New"/>
              </a:rPr>
              <a:t>pd</a:t>
            </a:r>
            <a:r>
              <a:rPr lang="de" sz="1050">
                <a:solidFill>
                  <a:srgbClr val="CCCCCC"/>
                </a:solidFill>
                <a:highlight>
                  <a:srgbClr val="1F1F1F"/>
                </a:highlight>
                <a:latin typeface="Courier New"/>
                <a:ea typeface="Courier New"/>
                <a:cs typeface="Courier New"/>
                <a:sym typeface="Courier New"/>
              </a:rPr>
              <a:t>.</a:t>
            </a:r>
            <a:r>
              <a:rPr lang="de" sz="1050">
                <a:solidFill>
                  <a:srgbClr val="4EC9B0"/>
                </a:solidFill>
                <a:highlight>
                  <a:srgbClr val="1F1F1F"/>
                </a:highlight>
                <a:latin typeface="Courier New"/>
                <a:ea typeface="Courier New"/>
                <a:cs typeface="Courier New"/>
                <a:sym typeface="Courier New"/>
              </a:rPr>
              <a:t>DataFrame</a:t>
            </a:r>
            <a:r>
              <a:rPr lang="de"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de" sz="1050">
                <a:solidFill>
                  <a:srgbClr val="CCCCCC"/>
                </a:solidFill>
                <a:highlight>
                  <a:srgbClr val="1F1F1F"/>
                </a:highlight>
                <a:latin typeface="Courier New"/>
                <a:ea typeface="Courier New"/>
                <a:cs typeface="Courier New"/>
                <a:sym typeface="Courier New"/>
              </a:rPr>
              <a:t>    </a:t>
            </a:r>
            <a:r>
              <a:rPr lang="de" sz="1050">
                <a:solidFill>
                  <a:srgbClr val="CE9178"/>
                </a:solidFill>
                <a:highlight>
                  <a:srgbClr val="1F1F1F"/>
                </a:highlight>
                <a:latin typeface="Courier New"/>
                <a:ea typeface="Courier New"/>
                <a:cs typeface="Courier New"/>
                <a:sym typeface="Courier New"/>
              </a:rPr>
              <a:t>"Name"</a:t>
            </a:r>
            <a:r>
              <a:rPr lang="de" sz="1050">
                <a:solidFill>
                  <a:srgbClr val="CCCCCC"/>
                </a:solidFill>
                <a:highlight>
                  <a:srgbClr val="1F1F1F"/>
                </a:highlight>
                <a:latin typeface="Courier New"/>
                <a:ea typeface="Courier New"/>
                <a:cs typeface="Courier New"/>
                <a:sym typeface="Courier New"/>
              </a:rPr>
              <a:t>: </a:t>
            </a:r>
            <a:r>
              <a:rPr lang="de" sz="1050">
                <a:solidFill>
                  <a:srgbClr val="9CDCFE"/>
                </a:solidFill>
                <a:highlight>
                  <a:srgbClr val="1F1F1F"/>
                </a:highlight>
                <a:latin typeface="Courier New"/>
                <a:ea typeface="Courier New"/>
                <a:cs typeface="Courier New"/>
                <a:sym typeface="Courier New"/>
              </a:rPr>
              <a:t>best_features</a:t>
            </a:r>
            <a:r>
              <a:rPr lang="de"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de" sz="1050">
                <a:solidFill>
                  <a:srgbClr val="CCCCCC"/>
                </a:solidFill>
                <a:highlight>
                  <a:srgbClr val="1F1F1F"/>
                </a:highlight>
                <a:latin typeface="Courier New"/>
                <a:ea typeface="Courier New"/>
                <a:cs typeface="Courier New"/>
                <a:sym typeface="Courier New"/>
              </a:rPr>
              <a:t>    </a:t>
            </a:r>
            <a:r>
              <a:rPr lang="de" sz="1050">
                <a:solidFill>
                  <a:srgbClr val="CE9178"/>
                </a:solidFill>
                <a:highlight>
                  <a:srgbClr val="1F1F1F"/>
                </a:highlight>
                <a:latin typeface="Courier New"/>
                <a:ea typeface="Courier New"/>
                <a:cs typeface="Courier New"/>
                <a:sym typeface="Courier New"/>
              </a:rPr>
              <a:t>"Coefficient"</a:t>
            </a:r>
            <a:r>
              <a:rPr lang="de" sz="1050">
                <a:solidFill>
                  <a:srgbClr val="CCCCCC"/>
                </a:solidFill>
                <a:highlight>
                  <a:srgbClr val="1F1F1F"/>
                </a:highlight>
                <a:latin typeface="Courier New"/>
                <a:ea typeface="Courier New"/>
                <a:cs typeface="Courier New"/>
                <a:sym typeface="Courier New"/>
              </a:rPr>
              <a:t>: </a:t>
            </a:r>
            <a:r>
              <a:rPr lang="de" sz="1050">
                <a:solidFill>
                  <a:srgbClr val="9CDCFE"/>
                </a:solidFill>
                <a:highlight>
                  <a:srgbClr val="1F1F1F"/>
                </a:highlight>
                <a:latin typeface="Courier New"/>
                <a:ea typeface="Courier New"/>
                <a:cs typeface="Courier New"/>
                <a:sym typeface="Courier New"/>
              </a:rPr>
              <a:t>regr</a:t>
            </a:r>
            <a:r>
              <a:rPr lang="de" sz="1050">
                <a:solidFill>
                  <a:srgbClr val="CCCCCC"/>
                </a:solidFill>
                <a:highlight>
                  <a:srgbClr val="1F1F1F"/>
                </a:highlight>
                <a:latin typeface="Courier New"/>
                <a:ea typeface="Courier New"/>
                <a:cs typeface="Courier New"/>
                <a:sym typeface="Courier New"/>
              </a:rPr>
              <a:t>.</a:t>
            </a:r>
            <a:r>
              <a:rPr lang="de" sz="1050">
                <a:solidFill>
                  <a:srgbClr val="9CDCFE"/>
                </a:solidFill>
                <a:highlight>
                  <a:srgbClr val="1F1F1F"/>
                </a:highlight>
                <a:latin typeface="Courier New"/>
                <a:ea typeface="Courier New"/>
                <a:cs typeface="Courier New"/>
                <a:sym typeface="Courier New"/>
              </a:rPr>
              <a:t>coef_</a:t>
            </a:r>
            <a:r>
              <a:rPr lang="de"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de"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de" sz="1050">
                <a:solidFill>
                  <a:srgbClr val="6A9955"/>
                </a:solidFill>
                <a:highlight>
                  <a:srgbClr val="1F1F1F"/>
                </a:highlight>
                <a:latin typeface="Courier New"/>
                <a:ea typeface="Courier New"/>
                <a:cs typeface="Courier New"/>
                <a:sym typeface="Courier New"/>
              </a:rPr>
              <a:t># DataFrames kombinieren</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de" sz="1050">
                <a:solidFill>
                  <a:srgbClr val="9CDCFE"/>
                </a:solidFill>
                <a:highlight>
                  <a:srgbClr val="1F1F1F"/>
                </a:highlight>
                <a:latin typeface="Courier New"/>
                <a:ea typeface="Courier New"/>
                <a:cs typeface="Courier New"/>
                <a:sym typeface="Courier New"/>
              </a:rPr>
              <a:t>table</a:t>
            </a:r>
            <a:r>
              <a:rPr lang="de" sz="1050">
                <a:solidFill>
                  <a:srgbClr val="CCCCCC"/>
                </a:solidFill>
                <a:highlight>
                  <a:srgbClr val="1F1F1F"/>
                </a:highlight>
                <a:latin typeface="Courier New"/>
                <a:ea typeface="Courier New"/>
                <a:cs typeface="Courier New"/>
                <a:sym typeface="Courier New"/>
              </a:rPr>
              <a:t> </a:t>
            </a:r>
            <a:r>
              <a:rPr lang="de" sz="1050">
                <a:solidFill>
                  <a:srgbClr val="D4D4D4"/>
                </a:solidFill>
                <a:highlight>
                  <a:srgbClr val="1F1F1F"/>
                </a:highlight>
                <a:latin typeface="Courier New"/>
                <a:ea typeface="Courier New"/>
                <a:cs typeface="Courier New"/>
                <a:sym typeface="Courier New"/>
              </a:rPr>
              <a:t>=</a:t>
            </a:r>
            <a:r>
              <a:rPr lang="de" sz="1050">
                <a:solidFill>
                  <a:srgbClr val="CCCCCC"/>
                </a:solidFill>
                <a:highlight>
                  <a:srgbClr val="1F1F1F"/>
                </a:highlight>
                <a:latin typeface="Courier New"/>
                <a:ea typeface="Courier New"/>
                <a:cs typeface="Courier New"/>
                <a:sym typeface="Courier New"/>
              </a:rPr>
              <a:t> </a:t>
            </a:r>
            <a:r>
              <a:rPr lang="de" sz="1050">
                <a:solidFill>
                  <a:srgbClr val="4EC9B0"/>
                </a:solidFill>
                <a:highlight>
                  <a:srgbClr val="1F1F1F"/>
                </a:highlight>
                <a:latin typeface="Courier New"/>
                <a:ea typeface="Courier New"/>
                <a:cs typeface="Courier New"/>
                <a:sym typeface="Courier New"/>
              </a:rPr>
              <a:t>pd</a:t>
            </a:r>
            <a:r>
              <a:rPr lang="de" sz="1050">
                <a:solidFill>
                  <a:srgbClr val="CCCCCC"/>
                </a:solidFill>
                <a:highlight>
                  <a:srgbClr val="1F1F1F"/>
                </a:highlight>
                <a:latin typeface="Courier New"/>
                <a:ea typeface="Courier New"/>
                <a:cs typeface="Courier New"/>
                <a:sym typeface="Courier New"/>
              </a:rPr>
              <a:t>.</a:t>
            </a:r>
            <a:r>
              <a:rPr lang="de" sz="1050">
                <a:solidFill>
                  <a:srgbClr val="DCDCAA"/>
                </a:solidFill>
                <a:highlight>
                  <a:srgbClr val="1F1F1F"/>
                </a:highlight>
                <a:latin typeface="Courier New"/>
                <a:ea typeface="Courier New"/>
                <a:cs typeface="Courier New"/>
                <a:sym typeface="Courier New"/>
              </a:rPr>
              <a:t>concat</a:t>
            </a:r>
            <a:r>
              <a:rPr lang="de" sz="1050">
                <a:solidFill>
                  <a:srgbClr val="CCCCCC"/>
                </a:solidFill>
                <a:highlight>
                  <a:srgbClr val="1F1F1F"/>
                </a:highlight>
                <a:latin typeface="Courier New"/>
                <a:ea typeface="Courier New"/>
                <a:cs typeface="Courier New"/>
                <a:sym typeface="Courier New"/>
              </a:rPr>
              <a:t>([</a:t>
            </a:r>
            <a:r>
              <a:rPr lang="de" sz="1050">
                <a:solidFill>
                  <a:srgbClr val="9CDCFE"/>
                </a:solidFill>
                <a:highlight>
                  <a:srgbClr val="1F1F1F"/>
                </a:highlight>
                <a:latin typeface="Courier New"/>
                <a:ea typeface="Courier New"/>
                <a:cs typeface="Courier New"/>
                <a:sym typeface="Courier New"/>
              </a:rPr>
              <a:t>intercept</a:t>
            </a:r>
            <a:r>
              <a:rPr lang="de" sz="1050">
                <a:solidFill>
                  <a:srgbClr val="CCCCCC"/>
                </a:solidFill>
                <a:highlight>
                  <a:srgbClr val="1F1F1F"/>
                </a:highlight>
                <a:latin typeface="Courier New"/>
                <a:ea typeface="Courier New"/>
                <a:cs typeface="Courier New"/>
                <a:sym typeface="Courier New"/>
              </a:rPr>
              <a:t>, </a:t>
            </a:r>
            <a:r>
              <a:rPr lang="de" sz="1050">
                <a:solidFill>
                  <a:srgbClr val="9CDCFE"/>
                </a:solidFill>
                <a:highlight>
                  <a:srgbClr val="1F1F1F"/>
                </a:highlight>
                <a:latin typeface="Courier New"/>
                <a:ea typeface="Courier New"/>
                <a:cs typeface="Courier New"/>
                <a:sym typeface="Courier New"/>
              </a:rPr>
              <a:t>slope</a:t>
            </a:r>
            <a:r>
              <a:rPr lang="de" sz="1050">
                <a:solidFill>
                  <a:srgbClr val="CCCCCC"/>
                </a:solidFill>
                <a:highlight>
                  <a:srgbClr val="1F1F1F"/>
                </a:highlight>
                <a:latin typeface="Courier New"/>
                <a:ea typeface="Courier New"/>
                <a:cs typeface="Courier New"/>
                <a:sym typeface="Courier New"/>
              </a:rPr>
              <a:t>], </a:t>
            </a:r>
            <a:r>
              <a:rPr lang="de" sz="1050">
                <a:solidFill>
                  <a:srgbClr val="9CDCFE"/>
                </a:solidFill>
                <a:highlight>
                  <a:srgbClr val="1F1F1F"/>
                </a:highlight>
                <a:latin typeface="Courier New"/>
                <a:ea typeface="Courier New"/>
                <a:cs typeface="Courier New"/>
                <a:sym typeface="Courier New"/>
              </a:rPr>
              <a:t>ignore_index</a:t>
            </a:r>
            <a:r>
              <a:rPr lang="de" sz="1050">
                <a:solidFill>
                  <a:srgbClr val="D4D4D4"/>
                </a:solidFill>
                <a:highlight>
                  <a:srgbClr val="1F1F1F"/>
                </a:highlight>
                <a:latin typeface="Courier New"/>
                <a:ea typeface="Courier New"/>
                <a:cs typeface="Courier New"/>
                <a:sym typeface="Courier New"/>
              </a:rPr>
              <a:t>=</a:t>
            </a:r>
            <a:r>
              <a:rPr lang="de" sz="1050">
                <a:solidFill>
                  <a:srgbClr val="569CD6"/>
                </a:solidFill>
                <a:highlight>
                  <a:srgbClr val="1F1F1F"/>
                </a:highlight>
                <a:latin typeface="Courier New"/>
                <a:ea typeface="Courier New"/>
                <a:cs typeface="Courier New"/>
                <a:sym typeface="Courier New"/>
              </a:rPr>
              <a:t>True</a:t>
            </a:r>
            <a:r>
              <a:rPr lang="de" sz="1050">
                <a:solidFill>
                  <a:srgbClr val="CCCCCC"/>
                </a:solidFill>
                <a:highlight>
                  <a:srgbClr val="1F1F1F"/>
                </a:highlight>
                <a:latin typeface="Courier New"/>
                <a:ea typeface="Courier New"/>
                <a:cs typeface="Courier New"/>
                <a:sym typeface="Courier New"/>
              </a:rPr>
              <a:t>, </a:t>
            </a:r>
            <a:r>
              <a:rPr lang="de" sz="1050">
                <a:solidFill>
                  <a:srgbClr val="9CDCFE"/>
                </a:solidFill>
                <a:highlight>
                  <a:srgbClr val="1F1F1F"/>
                </a:highlight>
                <a:latin typeface="Courier New"/>
                <a:ea typeface="Courier New"/>
                <a:cs typeface="Courier New"/>
                <a:sym typeface="Courier New"/>
              </a:rPr>
              <a:t>sort</a:t>
            </a:r>
            <a:r>
              <a:rPr lang="de" sz="1050">
                <a:solidFill>
                  <a:srgbClr val="D4D4D4"/>
                </a:solidFill>
                <a:highlight>
                  <a:srgbClr val="1F1F1F"/>
                </a:highlight>
                <a:latin typeface="Courier New"/>
                <a:ea typeface="Courier New"/>
                <a:cs typeface="Courier New"/>
                <a:sym typeface="Courier New"/>
              </a:rPr>
              <a:t>=</a:t>
            </a:r>
            <a:r>
              <a:rPr lang="de" sz="1050">
                <a:solidFill>
                  <a:srgbClr val="569CD6"/>
                </a:solidFill>
                <a:highlight>
                  <a:srgbClr val="1F1F1F"/>
                </a:highlight>
                <a:latin typeface="Courier New"/>
                <a:ea typeface="Courier New"/>
                <a:cs typeface="Courier New"/>
                <a:sym typeface="Courier New"/>
              </a:rPr>
              <a:t>False</a:t>
            </a:r>
            <a:r>
              <a:rPr lang="de"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de" sz="1050">
                <a:solidFill>
                  <a:srgbClr val="DCDCAA"/>
                </a:solidFill>
                <a:highlight>
                  <a:srgbClr val="1F1F1F"/>
                </a:highlight>
                <a:latin typeface="Courier New"/>
                <a:ea typeface="Courier New"/>
                <a:cs typeface="Courier New"/>
                <a:sym typeface="Courier New"/>
              </a:rPr>
              <a:t>round</a:t>
            </a:r>
            <a:r>
              <a:rPr lang="de" sz="1050">
                <a:solidFill>
                  <a:srgbClr val="CCCCCC"/>
                </a:solidFill>
                <a:highlight>
                  <a:srgbClr val="1F1F1F"/>
                </a:highlight>
                <a:latin typeface="Courier New"/>
                <a:ea typeface="Courier New"/>
                <a:cs typeface="Courier New"/>
                <a:sym typeface="Courier New"/>
              </a:rPr>
              <a:t>(</a:t>
            </a:r>
            <a:r>
              <a:rPr lang="de" sz="1050">
                <a:solidFill>
                  <a:srgbClr val="9CDCFE"/>
                </a:solidFill>
                <a:highlight>
                  <a:srgbClr val="1F1F1F"/>
                </a:highlight>
                <a:latin typeface="Courier New"/>
                <a:ea typeface="Courier New"/>
                <a:cs typeface="Courier New"/>
                <a:sym typeface="Courier New"/>
              </a:rPr>
              <a:t>table</a:t>
            </a:r>
            <a:r>
              <a:rPr lang="de" sz="1050">
                <a:solidFill>
                  <a:srgbClr val="CCCCCC"/>
                </a:solidFill>
                <a:highlight>
                  <a:srgbClr val="1F1F1F"/>
                </a:highlight>
                <a:latin typeface="Courier New"/>
                <a:ea typeface="Courier New"/>
                <a:cs typeface="Courier New"/>
                <a:sym typeface="Courier New"/>
              </a:rPr>
              <a:t>, </a:t>
            </a:r>
            <a:r>
              <a:rPr lang="de" sz="1050">
                <a:solidFill>
                  <a:srgbClr val="B5CEA8"/>
                </a:solidFill>
                <a:highlight>
                  <a:srgbClr val="1F1F1F"/>
                </a:highlight>
                <a:latin typeface="Courier New"/>
                <a:ea typeface="Courier New"/>
                <a:cs typeface="Courier New"/>
                <a:sym typeface="Courier New"/>
              </a:rPr>
              <a:t>3</a:t>
            </a:r>
            <a:r>
              <a:rPr lang="de"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p:txBody>
      </p:sp>
      <p:pic>
        <p:nvPicPr>
          <p:cNvPr id="225" name="Google Shape;225;p35"/>
          <p:cNvPicPr preferRelativeResize="0"/>
          <p:nvPr/>
        </p:nvPicPr>
        <p:blipFill>
          <a:blip r:embed="rId3">
            <a:alphaModFix/>
          </a:blip>
          <a:stretch>
            <a:fillRect/>
          </a:stretch>
        </p:blipFill>
        <p:spPr>
          <a:xfrm>
            <a:off x="6470100" y="2870225"/>
            <a:ext cx="2362200" cy="20383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Fazit</a:t>
            </a:r>
            <a:endParaRPr/>
          </a:p>
          <a:p>
            <a:pPr indent="0" lvl="0" marL="0" rtl="0" algn="l">
              <a:spcBef>
                <a:spcPts val="0"/>
              </a:spcBef>
              <a:spcAft>
                <a:spcPts val="0"/>
              </a:spcAft>
              <a:buNone/>
            </a:pPr>
            <a:r>
              <a:t/>
            </a:r>
            <a:endParaRPr/>
          </a:p>
        </p:txBody>
      </p:sp>
      <p:sp>
        <p:nvSpPr>
          <p:cNvPr id="231" name="Google Shape;231;p36"/>
          <p:cNvSpPr txBox="1"/>
          <p:nvPr>
            <p:ph idx="2" type="body"/>
          </p:nvPr>
        </p:nvSpPr>
        <p:spPr>
          <a:xfrm>
            <a:off x="311700" y="1152475"/>
            <a:ext cx="8520600" cy="34200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de" sz="1600"/>
              <a:t>Das entwickelte multiple lineare Regressionsmodell konnte erfolgreich die relevanten </a:t>
            </a:r>
            <a:r>
              <a:rPr b="1" lang="de" sz="1600"/>
              <a:t>Einflussfaktoren auf den Anteil von Euro4-Fahrzeugen</a:t>
            </a:r>
            <a:r>
              <a:rPr lang="de" sz="1600"/>
              <a:t> identifizieren:</a:t>
            </a:r>
            <a:endParaRPr sz="1600"/>
          </a:p>
          <a:p>
            <a:pPr indent="-317500" lvl="0" marL="457200" rtl="0" algn="l">
              <a:lnSpc>
                <a:spcPct val="135714"/>
              </a:lnSpc>
              <a:spcBef>
                <a:spcPts val="0"/>
              </a:spcBef>
              <a:spcAft>
                <a:spcPts val="0"/>
              </a:spcAft>
              <a:buSzPts val="1400"/>
              <a:buChar char="●"/>
            </a:pPr>
            <a:r>
              <a:rPr lang="de"/>
              <a:t>Starke negative Korrelation mit neueren Technologien (Plug-In-Hybride)</a:t>
            </a:r>
            <a:endParaRPr/>
          </a:p>
          <a:p>
            <a:pPr indent="-317500" lvl="0" marL="457200" rtl="0" algn="l">
              <a:lnSpc>
                <a:spcPct val="135714"/>
              </a:lnSpc>
              <a:spcBef>
                <a:spcPts val="0"/>
              </a:spcBef>
              <a:spcAft>
                <a:spcPts val="0"/>
              </a:spcAft>
              <a:buSzPts val="1400"/>
              <a:buChar char="●"/>
            </a:pPr>
            <a:r>
              <a:rPr lang="de"/>
              <a:t>Positive Korrelation mit zeitlich naher Emissionsklasse (Euro 3)</a:t>
            </a:r>
            <a:endParaRPr/>
          </a:p>
          <a:p>
            <a:pPr indent="-317500" lvl="0" marL="457200" rtl="0" algn="l">
              <a:lnSpc>
                <a:spcPct val="135714"/>
              </a:lnSpc>
              <a:spcBef>
                <a:spcPts val="0"/>
              </a:spcBef>
              <a:spcAft>
                <a:spcPts val="0"/>
              </a:spcAft>
              <a:buSzPts val="1400"/>
              <a:buChar char="●"/>
            </a:pPr>
            <a:r>
              <a:rPr lang="de"/>
              <a:t>Moderate negative Korrelation mit neueren Emissionsklassen (Euro 6d-temp)</a:t>
            </a:r>
            <a:endParaRPr/>
          </a:p>
          <a:p>
            <a:pPr indent="-317500" lvl="0" marL="457200" rtl="0" algn="l">
              <a:lnSpc>
                <a:spcPct val="135714"/>
              </a:lnSpc>
              <a:spcBef>
                <a:spcPts val="0"/>
              </a:spcBef>
              <a:spcAft>
                <a:spcPts val="0"/>
              </a:spcAft>
              <a:buSzPts val="1400"/>
              <a:buChar char="●"/>
            </a:pPr>
            <a:r>
              <a:rPr lang="de"/>
              <a:t>Schwache Zusammenhänge mit sozioökonomischen Faktoren und Verkehrsunfällen</a:t>
            </a:r>
            <a:endParaRPr/>
          </a:p>
          <a:p>
            <a:pPr indent="0" lvl="0" marL="0" rtl="0" algn="l">
              <a:lnSpc>
                <a:spcPct val="135714"/>
              </a:lnSpc>
              <a:spcBef>
                <a:spcPts val="0"/>
              </a:spcBef>
              <a:spcAft>
                <a:spcPts val="0"/>
              </a:spcAft>
              <a:buNone/>
            </a:pPr>
            <a:r>
              <a:t/>
            </a:r>
            <a:endParaRPr b="1" sz="1600"/>
          </a:p>
          <a:p>
            <a:pPr indent="0" lvl="0" marL="0" rtl="0" algn="l">
              <a:lnSpc>
                <a:spcPct val="135714"/>
              </a:lnSpc>
              <a:spcBef>
                <a:spcPts val="0"/>
              </a:spcBef>
              <a:spcAft>
                <a:spcPts val="0"/>
              </a:spcAft>
              <a:buNone/>
            </a:pPr>
            <a:r>
              <a:rPr b="1" lang="de" sz="1600"/>
              <a:t>Bestätigte Annahmen:</a:t>
            </a:r>
            <a:endParaRPr b="1" sz="1600"/>
          </a:p>
          <a:p>
            <a:pPr indent="-317500" lvl="0" marL="457200" rtl="0" algn="l">
              <a:lnSpc>
                <a:spcPct val="135714"/>
              </a:lnSpc>
              <a:spcBef>
                <a:spcPts val="0"/>
              </a:spcBef>
              <a:spcAft>
                <a:spcPts val="0"/>
              </a:spcAft>
              <a:buSzPts val="1400"/>
              <a:buChar char="●"/>
            </a:pPr>
            <a:r>
              <a:rPr lang="de"/>
              <a:t>Signifikanter Einfluss neuer Emissionsvorschriften</a:t>
            </a:r>
            <a:endParaRPr/>
          </a:p>
          <a:p>
            <a:pPr indent="-317500" lvl="0" marL="457200" rtl="0" algn="l">
              <a:lnSpc>
                <a:spcPct val="135714"/>
              </a:lnSpc>
              <a:spcBef>
                <a:spcPts val="0"/>
              </a:spcBef>
              <a:spcAft>
                <a:spcPts val="0"/>
              </a:spcAft>
              <a:buSzPts val="1400"/>
              <a:buChar char="●"/>
            </a:pPr>
            <a:r>
              <a:rPr lang="de"/>
              <a:t>Deutlicher Rückgang bei hohem Anteil neuer Technologien</a:t>
            </a:r>
            <a:endParaRPr/>
          </a:p>
          <a:p>
            <a:pPr indent="-317500" lvl="0" marL="457200" rtl="0" algn="l">
              <a:lnSpc>
                <a:spcPct val="135714"/>
              </a:lnSpc>
              <a:spcBef>
                <a:spcPts val="0"/>
              </a:spcBef>
              <a:spcAft>
                <a:spcPts val="0"/>
              </a:spcAft>
              <a:buSzPts val="1400"/>
              <a:buChar char="●"/>
            </a:pPr>
            <a:r>
              <a:rPr lang="de"/>
              <a:t>Robustheit in Landkreisen mit älteren Fahrzeugen</a:t>
            </a:r>
            <a:endParaRPr/>
          </a:p>
          <a:p>
            <a:pPr indent="0" lvl="0" marL="0" rtl="0" algn="l">
              <a:spcBef>
                <a:spcPts val="0"/>
              </a:spcBef>
              <a:spcAft>
                <a:spcPts val="1600"/>
              </a:spcAft>
              <a:buNone/>
            </a:pPr>
            <a:r>
              <a:t/>
            </a:r>
            <a:endParaRPr sz="1600"/>
          </a:p>
        </p:txBody>
      </p:sp>
      <p:pic>
        <p:nvPicPr>
          <p:cNvPr id="232" name="Google Shape;232;p36"/>
          <p:cNvPicPr preferRelativeResize="0"/>
          <p:nvPr/>
        </p:nvPicPr>
        <p:blipFill>
          <a:blip r:embed="rId3">
            <a:alphaModFix/>
          </a:blip>
          <a:stretch>
            <a:fillRect/>
          </a:stretch>
        </p:blipFill>
        <p:spPr>
          <a:xfrm>
            <a:off x="7285475" y="3573800"/>
            <a:ext cx="1546825" cy="1334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Fazit</a:t>
            </a:r>
            <a:endParaRPr/>
          </a:p>
          <a:p>
            <a:pPr indent="0" lvl="0" marL="0" rtl="0" algn="l">
              <a:spcBef>
                <a:spcPts val="0"/>
              </a:spcBef>
              <a:spcAft>
                <a:spcPts val="0"/>
              </a:spcAft>
              <a:buNone/>
            </a:pPr>
            <a:r>
              <a:t/>
            </a:r>
            <a:endParaRPr/>
          </a:p>
        </p:txBody>
      </p:sp>
      <p:sp>
        <p:nvSpPr>
          <p:cNvPr id="238" name="Google Shape;238;p37"/>
          <p:cNvSpPr txBox="1"/>
          <p:nvPr>
            <p:ph idx="2" type="body"/>
          </p:nvPr>
        </p:nvSpPr>
        <p:spPr>
          <a:xfrm>
            <a:off x="311700" y="1152475"/>
            <a:ext cx="8520600" cy="34200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de" sz="1600"/>
              <a:t>Teilweise widerlegte Annahmen:</a:t>
            </a:r>
            <a:endParaRPr b="1" sz="1600"/>
          </a:p>
          <a:p>
            <a:pPr indent="-317500" lvl="0" marL="457200" rtl="0" algn="l">
              <a:lnSpc>
                <a:spcPct val="135714"/>
              </a:lnSpc>
              <a:spcBef>
                <a:spcPts val="0"/>
              </a:spcBef>
              <a:spcAft>
                <a:spcPts val="0"/>
              </a:spcAft>
              <a:buSzPts val="1400"/>
              <a:buChar char="●"/>
            </a:pPr>
            <a:r>
              <a:rPr lang="de"/>
              <a:t>Geringerer Einfluss sozioökonomischer Faktoren als erwartet</a:t>
            </a:r>
            <a:endParaRPr/>
          </a:p>
          <a:p>
            <a:pPr indent="-317500" lvl="0" marL="457200" rtl="0" algn="l">
              <a:lnSpc>
                <a:spcPct val="135714"/>
              </a:lnSpc>
              <a:spcBef>
                <a:spcPts val="0"/>
              </a:spcBef>
              <a:spcAft>
                <a:spcPts val="0"/>
              </a:spcAft>
              <a:buSzPts val="1400"/>
              <a:buChar char="●"/>
            </a:pPr>
            <a:r>
              <a:rPr lang="de"/>
              <a:t>Vernachlässigbarer Einfluss des verfügbaren Einkommens</a:t>
            </a:r>
            <a:endParaRPr/>
          </a:p>
          <a:p>
            <a:pPr indent="0" lvl="0" marL="0" rtl="0" algn="l">
              <a:lnSpc>
                <a:spcPct val="135714"/>
              </a:lnSpc>
              <a:spcBef>
                <a:spcPts val="0"/>
              </a:spcBef>
              <a:spcAft>
                <a:spcPts val="0"/>
              </a:spcAft>
              <a:buNone/>
            </a:pPr>
            <a:r>
              <a:t/>
            </a:r>
            <a:endParaRPr sz="1600"/>
          </a:p>
          <a:p>
            <a:pPr indent="0" lvl="0" marL="0" rtl="0" algn="l">
              <a:lnSpc>
                <a:spcPct val="135714"/>
              </a:lnSpc>
              <a:spcBef>
                <a:spcPts val="0"/>
              </a:spcBef>
              <a:spcAft>
                <a:spcPts val="0"/>
              </a:spcAft>
              <a:buNone/>
            </a:pPr>
            <a:r>
              <a:rPr b="1" lang="de" sz="1600"/>
              <a:t>Modellgüte und Generalisierbarkeit:</a:t>
            </a:r>
            <a:endParaRPr b="1" sz="1600"/>
          </a:p>
          <a:p>
            <a:pPr indent="-317500" lvl="0" marL="457200" rtl="0" algn="l">
              <a:lnSpc>
                <a:spcPct val="135714"/>
              </a:lnSpc>
              <a:spcBef>
                <a:spcPts val="0"/>
              </a:spcBef>
              <a:spcAft>
                <a:spcPts val="0"/>
              </a:spcAft>
              <a:buSzPts val="1400"/>
              <a:buChar char="●"/>
            </a:pPr>
            <a:r>
              <a:rPr lang="de"/>
              <a:t>Hohe Erklärungskraft (R²)</a:t>
            </a:r>
            <a:endParaRPr/>
          </a:p>
          <a:p>
            <a:pPr indent="-317500" lvl="0" marL="457200" rtl="0" algn="l">
              <a:lnSpc>
                <a:spcPct val="135714"/>
              </a:lnSpc>
              <a:spcBef>
                <a:spcPts val="0"/>
              </a:spcBef>
              <a:spcAft>
                <a:spcPts val="0"/>
              </a:spcAft>
              <a:buSzPts val="1400"/>
              <a:buChar char="●"/>
            </a:pPr>
            <a:r>
              <a:rPr lang="de"/>
              <a:t>Stabile Kreuzvalidierungsergebnisse (mittleres R²)</a:t>
            </a:r>
            <a:endParaRPr/>
          </a:p>
          <a:p>
            <a:pPr indent="-317500" lvl="0" marL="457200" rtl="0" algn="l">
              <a:lnSpc>
                <a:spcPct val="135714"/>
              </a:lnSpc>
              <a:spcBef>
                <a:spcPts val="0"/>
              </a:spcBef>
              <a:spcAft>
                <a:spcPts val="0"/>
              </a:spcAft>
              <a:buSzPts val="1400"/>
              <a:buChar char="●"/>
            </a:pPr>
            <a:r>
              <a:rPr lang="de"/>
              <a:t>Erfüllung aller statistischen Modellannahmen</a:t>
            </a:r>
            <a:endParaRPr/>
          </a:p>
          <a:p>
            <a:pPr indent="-317500" lvl="0" marL="457200" rtl="0" algn="l">
              <a:lnSpc>
                <a:spcPct val="135714"/>
              </a:lnSpc>
              <a:spcBef>
                <a:spcPts val="0"/>
              </a:spcBef>
              <a:spcAft>
                <a:spcPts val="0"/>
              </a:spcAft>
              <a:buSzPts val="1400"/>
              <a:buChar char="●"/>
            </a:pPr>
            <a:r>
              <a:rPr lang="de"/>
              <a:t>Robuste Performance auch nach Ausreißerbereinigung</a:t>
            </a:r>
            <a:endParaRPr/>
          </a:p>
          <a:p>
            <a:pPr indent="0" lvl="0" marL="0" rtl="0" algn="l">
              <a:lnSpc>
                <a:spcPct val="135714"/>
              </a:lnSpc>
              <a:spcBef>
                <a:spcPts val="0"/>
              </a:spcBef>
              <a:spcAft>
                <a:spcPts val="0"/>
              </a:spcAft>
              <a:buNone/>
            </a:pPr>
            <a:r>
              <a:t/>
            </a:r>
            <a:endParaRPr/>
          </a:p>
        </p:txBody>
      </p:sp>
      <p:sp>
        <p:nvSpPr>
          <p:cNvPr id="239" name="Google Shape;239;p37"/>
          <p:cNvSpPr txBox="1"/>
          <p:nvPr/>
        </p:nvSpPr>
        <p:spPr>
          <a:xfrm>
            <a:off x="6051375" y="1017725"/>
            <a:ext cx="2781000" cy="3628200"/>
          </a:xfrm>
          <a:prstGeom prst="rect">
            <a:avLst/>
          </a:prstGeom>
          <a:noFill/>
          <a:ln>
            <a:noFill/>
          </a:ln>
        </p:spPr>
        <p:txBody>
          <a:bodyPr anchorCtr="0" anchor="t" bIns="91425" lIns="91425" spcFirstLastPara="1" rIns="91425" wrap="square" tIns="91425">
            <a:spAutoFit/>
          </a:bodyPr>
          <a:lstStyle/>
          <a:p>
            <a:pPr indent="0" lvl="0" marL="0" rtl="0" algn="just">
              <a:lnSpc>
                <a:spcPct val="135714"/>
              </a:lnSpc>
              <a:spcBef>
                <a:spcPts val="0"/>
              </a:spcBef>
              <a:spcAft>
                <a:spcPts val="0"/>
              </a:spcAft>
              <a:buNone/>
            </a:pPr>
            <a:r>
              <a:rPr lang="de" sz="1200">
                <a:solidFill>
                  <a:schemeClr val="accent3"/>
                </a:solidFill>
                <a:latin typeface="Average"/>
                <a:ea typeface="Average"/>
                <a:cs typeface="Average"/>
                <a:sym typeface="Average"/>
              </a:rPr>
              <a:t>Das Modell konnte die Forschungsfrage umfassend beantworten und die meisten Thesen bestätigen. Die identifizierten Zusammenhänge sind statistisch signifikant und inhaltlich plausibel. Die hohe Modellgüte und erfolgreiche Validierung unterstreichen die Zuverlässigkeit der Ergebnisse. Besonders hervorzuheben ist der starke Einfluss neuer Technologien auf die Verdrängung von Euro4-Fahrzeugen, während sozioökonomische Faktoren eine geringere Rolle spielen als ursprünglich angenommen.</a:t>
            </a:r>
            <a:endParaRPr sz="1200">
              <a:solidFill>
                <a:schemeClr val="accent3"/>
              </a:solidFill>
              <a:latin typeface="Average"/>
              <a:ea typeface="Average"/>
              <a:cs typeface="Average"/>
              <a:sym typeface="Averag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8"/>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de"/>
              <a:t>Danke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de"/>
              <a:t>Einleitung</a:t>
            </a:r>
            <a:endParaRPr/>
          </a:p>
        </p:txBody>
      </p:sp>
      <p:sp>
        <p:nvSpPr>
          <p:cNvPr id="72" name="Google Shape;72;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de"/>
              <a:t>Hintergrund</a:t>
            </a:r>
            <a:endParaRPr/>
          </a:p>
          <a:p>
            <a:pPr indent="-342900" lvl="0" marL="457200" rtl="0" algn="l">
              <a:spcBef>
                <a:spcPts val="0"/>
              </a:spcBef>
              <a:spcAft>
                <a:spcPts val="0"/>
              </a:spcAft>
              <a:buSzPts val="1800"/>
              <a:buChar char="●"/>
            </a:pPr>
            <a:r>
              <a:rPr lang="de"/>
              <a:t>Thesen</a:t>
            </a:r>
            <a:endParaRPr/>
          </a:p>
          <a:p>
            <a:pPr indent="-342900" lvl="0" marL="457200" rtl="0" algn="l">
              <a:spcBef>
                <a:spcPts val="0"/>
              </a:spcBef>
              <a:spcAft>
                <a:spcPts val="0"/>
              </a:spcAft>
              <a:buSzPts val="1800"/>
              <a:buChar char="●"/>
            </a:pPr>
            <a:r>
              <a:rPr lang="de"/>
              <a:t>Forschungsfrage</a:t>
            </a:r>
            <a:endParaRPr/>
          </a:p>
          <a:p>
            <a:pPr indent="-342900" lvl="0" marL="457200" rtl="0" algn="l">
              <a:spcBef>
                <a:spcPts val="0"/>
              </a:spcBef>
              <a:spcAft>
                <a:spcPts val="0"/>
              </a:spcAft>
              <a:buSzPts val="1800"/>
              <a:buChar char="●"/>
            </a:pPr>
            <a:r>
              <a:rPr lang="de"/>
              <a:t>Datenquellen</a:t>
            </a:r>
            <a:endParaRPr/>
          </a:p>
          <a:p>
            <a:pPr indent="-342900" lvl="0" marL="457200" rtl="0" algn="l">
              <a:spcBef>
                <a:spcPts val="0"/>
              </a:spcBef>
              <a:spcAft>
                <a:spcPts val="0"/>
              </a:spcAft>
              <a:buSzPts val="1800"/>
              <a:buChar char="●"/>
            </a:pPr>
            <a:r>
              <a:rPr lang="de"/>
              <a:t>Datenwörterbuch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Einleitung - Hintergrund</a:t>
            </a:r>
            <a:endParaRPr/>
          </a:p>
        </p:txBody>
      </p:sp>
      <p:sp>
        <p:nvSpPr>
          <p:cNvPr id="78" name="Google Shape;78;p16"/>
          <p:cNvSpPr txBox="1"/>
          <p:nvPr>
            <p:ph idx="2" type="body"/>
          </p:nvPr>
        </p:nvSpPr>
        <p:spPr>
          <a:xfrm>
            <a:off x="311700" y="1152475"/>
            <a:ext cx="8520600" cy="34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sz="1600"/>
              <a:t>Die Reduktion von Emissionen und die Förderung umweltfreundlicher Fahrzeuge sind zentrale Ziele der Verkehrspolitik. Die Einführung neuer Emissionsvorschriften sowie die Verbreitung neuer Technologien, wie Elektrofahrzeuge und Plug-in-Hybride, haben das Potenzial, die Zusammensetzung der Fahrzeugflotten in den Landkreisen erheblich zu beeinflussen. </a:t>
            </a:r>
            <a:endParaRPr sz="1600"/>
          </a:p>
          <a:p>
            <a:pPr indent="0" lvl="0" marL="0" rtl="0" algn="l">
              <a:lnSpc>
                <a:spcPct val="135714"/>
              </a:lnSpc>
              <a:spcBef>
                <a:spcPts val="1600"/>
              </a:spcBef>
              <a:spcAft>
                <a:spcPts val="0"/>
              </a:spcAft>
              <a:buNone/>
            </a:pPr>
            <a:r>
              <a:rPr lang="de" sz="1600"/>
              <a:t>Die gesetzliche Einführung neuer Emissionsvorschriften wird voraussichtlich einen signifikanten Einfluss auf die Bestandsflotte haben. Es wird erwartet, dass der Anteil von Euro4-Fahrzeugen in Landkreisen mit einem hohen Anteil neuer Technologien (wie Plug-in-Hybriden und Elektrofahrzeugen) abnimmt. Gleichzeitig könnten sozioökonomische Faktoren wie das verfügbare Einkommen und die Unfallrate ebenfalls eine Rolle bei der Erneuerung der Fahrzeugflotten spielen. In Landkreisen mit einer älteren Fahrzeugflotte, die durch einen hohen Anteil von Fahrzeugen der Emissionsgruppen Euro2 und Euro3 gekennzeichnet ist, wird jedoch erwartet, dass der Anteil von Euro4-Fahrzeugen trotz neuer Emissionsvorschriften und Technologien robust bleibt.</a:t>
            </a:r>
            <a:endParaRPr sz="1600"/>
          </a:p>
          <a:p>
            <a:pPr indent="0" lvl="0" marL="0" rtl="0" algn="l">
              <a:spcBef>
                <a:spcPts val="0"/>
              </a:spcBef>
              <a:spcAft>
                <a:spcPts val="16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Einleitung - Thesen</a:t>
            </a:r>
            <a:endParaRPr/>
          </a:p>
        </p:txBody>
      </p:sp>
      <p:sp>
        <p:nvSpPr>
          <p:cNvPr id="84" name="Google Shape;84;p17"/>
          <p:cNvSpPr txBox="1"/>
          <p:nvPr>
            <p:ph idx="2" type="body"/>
          </p:nvPr>
        </p:nvSpPr>
        <p:spPr>
          <a:xfrm>
            <a:off x="311700" y="1152475"/>
            <a:ext cx="8520600" cy="34200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de" sz="1600"/>
              <a:t>Die gesetzliche Einführung neuer Emissionsvorschriften wird voraussichtlich einen signifikanten Einfluss auf die Bestandsflotte haben. Es wird erwartet, dass der </a:t>
            </a:r>
            <a:r>
              <a:rPr b="1" lang="de" sz="1600"/>
              <a:t>Anteil von Euro4-Fahrzeugen</a:t>
            </a:r>
            <a:r>
              <a:rPr lang="de" sz="1600"/>
              <a:t>:</a:t>
            </a:r>
            <a:endParaRPr sz="1600"/>
          </a:p>
          <a:p>
            <a:pPr indent="-330200" lvl="0" marL="457200" rtl="0" algn="l">
              <a:lnSpc>
                <a:spcPct val="135714"/>
              </a:lnSpc>
              <a:spcBef>
                <a:spcPts val="0"/>
              </a:spcBef>
              <a:spcAft>
                <a:spcPts val="0"/>
              </a:spcAft>
              <a:buSzPts val="1600"/>
              <a:buChar char="●"/>
            </a:pPr>
            <a:r>
              <a:rPr lang="de" sz="1600"/>
              <a:t>in Landkreisen mit einem hohen Anteil neuer Technologien (wie Plug-in-Hybriden und Elektrofahrzeugen) abnimmt.</a:t>
            </a:r>
            <a:endParaRPr sz="1600"/>
          </a:p>
          <a:p>
            <a:pPr indent="-330200" lvl="0" marL="457200" rtl="0" algn="l">
              <a:lnSpc>
                <a:spcPct val="135714"/>
              </a:lnSpc>
              <a:spcBef>
                <a:spcPts val="0"/>
              </a:spcBef>
              <a:spcAft>
                <a:spcPts val="0"/>
              </a:spcAft>
              <a:buSzPts val="1600"/>
              <a:buChar char="●"/>
            </a:pPr>
            <a:r>
              <a:rPr lang="de" sz="1600"/>
              <a:t>Gleichzeitig könnten sozioökonomische Faktoren wie das verfügbare Einkommen und die Unfallrate ebenfalls eine Rolle bei der Erneuerung der Fahrzeugflotten spielen.</a:t>
            </a:r>
            <a:endParaRPr sz="1600"/>
          </a:p>
          <a:p>
            <a:pPr indent="-330200" lvl="0" marL="457200" rtl="0" algn="l">
              <a:lnSpc>
                <a:spcPct val="135714"/>
              </a:lnSpc>
              <a:spcBef>
                <a:spcPts val="0"/>
              </a:spcBef>
              <a:spcAft>
                <a:spcPts val="0"/>
              </a:spcAft>
              <a:buSzPts val="1600"/>
              <a:buChar char="●"/>
            </a:pPr>
            <a:r>
              <a:rPr lang="de" sz="1600"/>
              <a:t>In Landkreisen mit einer älteren Fahrzeugflotte, die durch einen hohen Anteil von Fahrzeugen der Emissionsgruppen Euro2 und Euro3 gekennzeichnet ist, wird jedoch erwartet, dass der Anteil von Euro4-Fahrzeugen trotz neuer Emissionsvorschriften und Technologien robust bleibt.</a:t>
            </a:r>
            <a:endParaRPr sz="1600"/>
          </a:p>
          <a:p>
            <a:pPr indent="0" lvl="0" marL="0" rtl="0" algn="l">
              <a:spcBef>
                <a:spcPts val="0"/>
              </a:spcBef>
              <a:spcAft>
                <a:spcPts val="160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Einleitung - Forschungsfrage</a:t>
            </a:r>
            <a:endParaRPr/>
          </a:p>
        </p:txBody>
      </p:sp>
      <p:sp>
        <p:nvSpPr>
          <p:cNvPr id="90" name="Google Shape;90;p18"/>
          <p:cNvSpPr txBox="1"/>
          <p:nvPr>
            <p:ph idx="2" type="body"/>
          </p:nvPr>
        </p:nvSpPr>
        <p:spPr>
          <a:xfrm>
            <a:off x="311700" y="1152475"/>
            <a:ext cx="8520600" cy="3420000"/>
          </a:xfrm>
          <a:prstGeom prst="rect">
            <a:avLst/>
          </a:prstGeom>
        </p:spPr>
        <p:txBody>
          <a:bodyPr anchorCtr="0" anchor="t" bIns="91425" lIns="91425" spcFirstLastPara="1" rIns="91425" wrap="square" tIns="91425">
            <a:noAutofit/>
          </a:bodyPr>
          <a:lstStyle/>
          <a:p>
            <a:pPr indent="0" lvl="0" marL="0" rtl="0" algn="ctr">
              <a:lnSpc>
                <a:spcPct val="135714"/>
              </a:lnSpc>
              <a:spcBef>
                <a:spcPts val="0"/>
              </a:spcBef>
              <a:spcAft>
                <a:spcPts val="0"/>
              </a:spcAft>
              <a:buNone/>
            </a:pPr>
            <a:r>
              <a:rPr lang="de" sz="1600">
                <a:solidFill>
                  <a:srgbClr val="CE9178"/>
                </a:solidFill>
              </a:rPr>
              <a:t>Welche Faktoren beeinflussen den Anteil von Euro4-Fahrzeugen in deutschen Landkreisen und wie stark ist dieser Einfluss?</a:t>
            </a:r>
            <a:endParaRPr sz="1600">
              <a:solidFill>
                <a:srgbClr val="CE9178"/>
              </a:solidFill>
            </a:endParaRPr>
          </a:p>
          <a:p>
            <a:pPr indent="0" lvl="0" marL="0" rtl="0" algn="l">
              <a:lnSpc>
                <a:spcPct val="135714"/>
              </a:lnSpc>
              <a:spcBef>
                <a:spcPts val="0"/>
              </a:spcBef>
              <a:spcAft>
                <a:spcPts val="0"/>
              </a:spcAft>
              <a:buNone/>
            </a:pPr>
            <a:r>
              <a:t/>
            </a:r>
            <a:endParaRPr sz="1600"/>
          </a:p>
          <a:p>
            <a:pPr indent="0" lvl="0" marL="0" rtl="0" algn="l">
              <a:lnSpc>
                <a:spcPct val="135714"/>
              </a:lnSpc>
              <a:spcBef>
                <a:spcPts val="0"/>
              </a:spcBef>
              <a:spcAft>
                <a:spcPts val="0"/>
              </a:spcAft>
              <a:buNone/>
            </a:pPr>
            <a:r>
              <a:rPr lang="de" sz="1600"/>
              <a:t>Das multiple lineare Regressionsmodell soll die folgenden Fragen zu beantworten:</a:t>
            </a:r>
            <a:endParaRPr sz="1600"/>
          </a:p>
          <a:p>
            <a:pPr indent="-317500" lvl="0" marL="457200" rtl="0" algn="l">
              <a:lnSpc>
                <a:spcPct val="135714"/>
              </a:lnSpc>
              <a:spcBef>
                <a:spcPts val="0"/>
              </a:spcBef>
              <a:spcAft>
                <a:spcPts val="0"/>
              </a:spcAft>
              <a:buSzPts val="1400"/>
              <a:buChar char="●"/>
            </a:pPr>
            <a:r>
              <a:rPr b="1" lang="de"/>
              <a:t>Identifikation relevanter Prädiktoren</a:t>
            </a:r>
            <a:r>
              <a:rPr lang="de"/>
              <a:t>: Welche Variablen haben einen signifikanten Einfluss auf den Anteil von Euro4-Fahrzeugen?</a:t>
            </a:r>
            <a:endParaRPr/>
          </a:p>
          <a:p>
            <a:pPr indent="-317500" lvl="0" marL="457200" rtl="0" algn="l">
              <a:lnSpc>
                <a:spcPct val="135714"/>
              </a:lnSpc>
              <a:spcBef>
                <a:spcPts val="0"/>
              </a:spcBef>
              <a:spcAft>
                <a:spcPts val="0"/>
              </a:spcAft>
              <a:buSzPts val="1400"/>
              <a:buChar char="●"/>
            </a:pPr>
            <a:r>
              <a:rPr b="1" lang="de"/>
              <a:t>Quantifizierung des Einflusses</a:t>
            </a:r>
            <a:r>
              <a:rPr lang="de"/>
              <a:t>: Wie stark ist der Einfluss der identifizierten Prädiktoren auf den Anteil von Euro4-Fahrzeugen?</a:t>
            </a:r>
            <a:endParaRPr/>
          </a:p>
          <a:p>
            <a:pPr indent="-317500" lvl="0" marL="457200" rtl="0" algn="l">
              <a:lnSpc>
                <a:spcPct val="135714"/>
              </a:lnSpc>
              <a:spcBef>
                <a:spcPts val="0"/>
              </a:spcBef>
              <a:spcAft>
                <a:spcPts val="0"/>
              </a:spcAft>
              <a:buSzPts val="1400"/>
              <a:buChar char="●"/>
            </a:pPr>
            <a:r>
              <a:rPr b="1" lang="de"/>
              <a:t>Modellgüte und Generalisierbarkeit</a:t>
            </a:r>
            <a:r>
              <a:rPr lang="de"/>
              <a:t>: Wie gut erklärt das Modell die Varianz im Anteil von Euro4-Fahrzeugen und wie gut generalisiert es auf neue Daten?</a:t>
            </a:r>
            <a:endParaRPr/>
          </a:p>
          <a:p>
            <a:pPr indent="0" lvl="0" marL="0" rtl="0" algn="l">
              <a:lnSpc>
                <a:spcPct val="135714"/>
              </a:lnSpc>
              <a:spcBef>
                <a:spcPts val="0"/>
              </a:spcBef>
              <a:spcAft>
                <a:spcPts val="0"/>
              </a:spcAft>
              <a:buNone/>
            </a:pPr>
            <a:r>
              <a:t/>
            </a:r>
            <a:endParaRPr sz="1600"/>
          </a:p>
          <a:p>
            <a:pPr indent="0" lvl="0" marL="0" rtl="0" algn="l">
              <a:spcBef>
                <a:spcPts val="0"/>
              </a:spcBef>
              <a:spcAft>
                <a:spcPts val="16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Einleitung - Datenquellen</a:t>
            </a:r>
            <a:endParaRPr/>
          </a:p>
        </p:txBody>
      </p:sp>
      <p:sp>
        <p:nvSpPr>
          <p:cNvPr id="96" name="Google Shape;96;p19"/>
          <p:cNvSpPr txBox="1"/>
          <p:nvPr>
            <p:ph idx="2" type="body"/>
          </p:nvPr>
        </p:nvSpPr>
        <p:spPr>
          <a:xfrm>
            <a:off x="311700" y="1152475"/>
            <a:ext cx="8520600" cy="34200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de" sz="1600"/>
              <a:t>Für die Analyse soll ein Gesamt-Datensatz aus den folgenden vier Datenquellen erstellt werden:</a:t>
            </a:r>
            <a:endParaRPr sz="1600"/>
          </a:p>
          <a:p>
            <a:pPr indent="-317500" lvl="0" marL="457200" rtl="0" algn="l">
              <a:lnSpc>
                <a:spcPct val="135714"/>
              </a:lnSpc>
              <a:spcBef>
                <a:spcPts val="0"/>
              </a:spcBef>
              <a:spcAft>
                <a:spcPts val="0"/>
              </a:spcAft>
              <a:buSzPts val="1400"/>
              <a:buAutoNum type="arabicPeriod"/>
            </a:pPr>
            <a:r>
              <a:rPr b="1" lang="de"/>
              <a:t>Daten über Fahrzeugbestand</a:t>
            </a:r>
            <a:r>
              <a:rPr lang="de"/>
              <a:t> (nach Kraftstoffart und Emissionsgruppen), Quelle: [Statistik des Kraftfahrzeug- und Anhängerbestandes, Statistisches Bundesamt, Code: 46251-0021 (</a:t>
            </a:r>
            <a:r>
              <a:rPr lang="de" u="sng">
                <a:solidFill>
                  <a:schemeClr val="hlink"/>
                </a:solidFill>
                <a:hlinkClick r:id="rId3"/>
              </a:rPr>
              <a:t>https://www-genesis.destatis.de/genesis/online/data</a:t>
            </a:r>
            <a:r>
              <a:rPr lang="de"/>
              <a:t>)</a:t>
            </a:r>
            <a:endParaRPr/>
          </a:p>
          <a:p>
            <a:pPr indent="-317500" lvl="0" marL="457200" rtl="0" algn="l">
              <a:lnSpc>
                <a:spcPct val="135714"/>
              </a:lnSpc>
              <a:spcBef>
                <a:spcPts val="0"/>
              </a:spcBef>
              <a:spcAft>
                <a:spcPts val="0"/>
              </a:spcAft>
              <a:buSzPts val="1400"/>
              <a:buAutoNum type="arabicPeriod"/>
            </a:pPr>
            <a:r>
              <a:rPr b="1" lang="de"/>
              <a:t>Bevölkerung am Hauptwohnort nach Altersgruppen und Geschlecht</a:t>
            </a:r>
            <a:r>
              <a:rPr lang="de"/>
              <a:t>, Quelle: Regionalstatistik, Code: 12211-Z-03 (</a:t>
            </a:r>
            <a:r>
              <a:rPr lang="de" u="sng">
                <a:solidFill>
                  <a:schemeClr val="hlink"/>
                </a:solidFill>
                <a:hlinkClick r:id="rId4"/>
              </a:rPr>
              <a:t>https://www.regionalstatistik.de/genesis/online/</a:t>
            </a:r>
            <a:r>
              <a:rPr lang="de"/>
              <a:t>)</a:t>
            </a:r>
            <a:endParaRPr/>
          </a:p>
          <a:p>
            <a:pPr indent="-317500" lvl="0" marL="457200" rtl="0" algn="l">
              <a:lnSpc>
                <a:spcPct val="135714"/>
              </a:lnSpc>
              <a:spcBef>
                <a:spcPts val="0"/>
              </a:spcBef>
              <a:spcAft>
                <a:spcPts val="0"/>
              </a:spcAft>
              <a:buSzPts val="1400"/>
              <a:buAutoNum type="arabicPeriod"/>
            </a:pPr>
            <a:r>
              <a:rPr b="1" lang="de"/>
              <a:t>Verfügbares Einkommen je Einwohner</a:t>
            </a:r>
            <a:r>
              <a:rPr lang="de"/>
              <a:t>, Quelle: Regionalstatistik, Code: AI-S-01 (</a:t>
            </a:r>
            <a:r>
              <a:rPr lang="de" u="sng">
                <a:solidFill>
                  <a:schemeClr val="hlink"/>
                </a:solidFill>
                <a:hlinkClick r:id="rId5"/>
              </a:rPr>
              <a:t>https://www.regionalstatistik.de/genesis/online/</a:t>
            </a:r>
            <a:r>
              <a:rPr lang="de"/>
              <a:t>)</a:t>
            </a:r>
            <a:endParaRPr/>
          </a:p>
          <a:p>
            <a:pPr indent="-317500" lvl="0" marL="457200" rtl="0" algn="l">
              <a:lnSpc>
                <a:spcPct val="135714"/>
              </a:lnSpc>
              <a:spcBef>
                <a:spcPts val="0"/>
              </a:spcBef>
              <a:spcAft>
                <a:spcPts val="0"/>
              </a:spcAft>
              <a:buSzPts val="1400"/>
              <a:buAutoNum type="arabicPeriod"/>
            </a:pPr>
            <a:r>
              <a:rPr b="1" lang="de"/>
              <a:t>Straßenverkehrsunfälle bezogen auf Kfz</a:t>
            </a:r>
            <a:r>
              <a:rPr lang="de"/>
              <a:t>, </a:t>
            </a:r>
            <a:r>
              <a:rPr lang="de"/>
              <a:t>Quelle: Regionalstatistik, Code: AI013-3 (</a:t>
            </a:r>
            <a:r>
              <a:rPr lang="de" u="sng">
                <a:solidFill>
                  <a:schemeClr val="hlink"/>
                </a:solidFill>
                <a:hlinkClick r:id="rId6"/>
              </a:rPr>
              <a:t>https://www.regionalstatistik.de/genesis/online/</a:t>
            </a:r>
            <a:r>
              <a:rPr lang="de"/>
              <a:t>)</a:t>
            </a:r>
            <a:endParaRPr sz="1600"/>
          </a:p>
          <a:p>
            <a:pPr indent="0" lvl="0" marL="0" rtl="0" algn="l">
              <a:lnSpc>
                <a:spcPct val="135714"/>
              </a:lnSpc>
              <a:spcBef>
                <a:spcPts val="0"/>
              </a:spcBef>
              <a:spcAft>
                <a:spcPts val="0"/>
              </a:spcAft>
              <a:buNone/>
            </a:pPr>
            <a:r>
              <a:t/>
            </a:r>
            <a:endParaRPr sz="1600"/>
          </a:p>
        </p:txBody>
      </p:sp>
      <p:sp>
        <p:nvSpPr>
          <p:cNvPr id="97" name="Google Shape;97;p19"/>
          <p:cNvSpPr txBox="1"/>
          <p:nvPr/>
        </p:nvSpPr>
        <p:spPr>
          <a:xfrm>
            <a:off x="540750" y="4432925"/>
            <a:ext cx="3223800" cy="431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de" sz="1600">
                <a:solidFill>
                  <a:schemeClr val="accent3"/>
                </a:solidFill>
                <a:latin typeface="Average"/>
                <a:ea typeface="Average"/>
                <a:cs typeface="Average"/>
                <a:sym typeface="Average"/>
              </a:rPr>
              <a:t>Alle Daten sind aus dem Jahr 2019</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Einleitung - Datenwörterbuch</a:t>
            </a:r>
            <a:endParaRPr/>
          </a:p>
        </p:txBody>
      </p:sp>
      <p:pic>
        <p:nvPicPr>
          <p:cNvPr id="103" name="Google Shape;103;p20"/>
          <p:cNvPicPr preferRelativeResize="0"/>
          <p:nvPr/>
        </p:nvPicPr>
        <p:blipFill>
          <a:blip r:embed="rId3">
            <a:alphaModFix/>
          </a:blip>
          <a:stretch>
            <a:fillRect/>
          </a:stretch>
        </p:blipFill>
        <p:spPr>
          <a:xfrm>
            <a:off x="152400" y="1170125"/>
            <a:ext cx="8839198" cy="164963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de"/>
              <a:t>Explorative Datenanalyse</a:t>
            </a:r>
            <a:endParaRPr/>
          </a:p>
        </p:txBody>
      </p:sp>
      <p:sp>
        <p:nvSpPr>
          <p:cNvPr id="109" name="Google Shape;109;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de"/>
              <a:t>gestapelte Balkendiagramme</a:t>
            </a:r>
            <a:endParaRPr/>
          </a:p>
          <a:p>
            <a:pPr indent="-342900" lvl="0" marL="457200" rtl="0" algn="l">
              <a:spcBef>
                <a:spcPts val="0"/>
              </a:spcBef>
              <a:spcAft>
                <a:spcPts val="0"/>
              </a:spcAft>
              <a:buSzPts val="1800"/>
              <a:buChar char="●"/>
            </a:pPr>
            <a:r>
              <a:rPr lang="de"/>
              <a:t>Histogramme</a:t>
            </a:r>
            <a:endParaRPr/>
          </a:p>
          <a:p>
            <a:pPr indent="-342900" lvl="0" marL="457200" rtl="0" algn="l">
              <a:spcBef>
                <a:spcPts val="0"/>
              </a:spcBef>
              <a:spcAft>
                <a:spcPts val="0"/>
              </a:spcAft>
              <a:buSzPts val="1800"/>
              <a:buChar char="●"/>
            </a:pPr>
            <a:r>
              <a:rPr lang="de"/>
              <a:t>Boxplots (und Dichteplots)</a:t>
            </a:r>
            <a:endParaRPr/>
          </a:p>
          <a:p>
            <a:pPr indent="-342900" lvl="0" marL="457200" rtl="0" algn="l">
              <a:spcBef>
                <a:spcPts val="0"/>
              </a:spcBef>
              <a:spcAft>
                <a:spcPts val="0"/>
              </a:spcAft>
              <a:buSzPts val="1800"/>
              <a:buChar char="●"/>
            </a:pPr>
            <a:r>
              <a:rPr lang="de"/>
              <a:t>Scatterplots (mit Residuen)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