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B51EC99C-B8D4-4ADA-9108-236B557105AE}" type="datetimeFigureOut">
              <a:rPr lang="en-US" smtClean="0"/>
              <a:t>2/5/2020</a:t>
            </a:fld>
            <a:endParaRPr lang="en-US"/>
          </a:p>
        </p:txBody>
      </p:sp>
      <p:sp>
        <p:nvSpPr>
          <p:cNvPr id="5" name="Footer Placeholder 4"/>
          <p:cNvSpPr>
            <a:spLocks noGrp="1"/>
          </p:cNvSpPr>
          <p:nvPr>
            <p:ph type="ftr" sz="quarter" idx="11"/>
          </p:nvPr>
        </p:nvSpPr>
        <p:spPr>
          <a:xfrm>
            <a:off x="1921934" y="5054602"/>
            <a:ext cx="4064860" cy="279400"/>
          </a:xfrm>
        </p:spPr>
        <p:txBody>
          <a:bodyPr/>
          <a:lstStyle/>
          <a:p>
            <a:endParaRPr lang="en-US"/>
          </a:p>
        </p:txBody>
      </p:sp>
      <p:sp>
        <p:nvSpPr>
          <p:cNvPr id="6" name="Slide Number Placeholder 5"/>
          <p:cNvSpPr>
            <a:spLocks noGrp="1"/>
          </p:cNvSpPr>
          <p:nvPr>
            <p:ph type="sldNum" sz="quarter" idx="12"/>
          </p:nvPr>
        </p:nvSpPr>
        <p:spPr>
          <a:xfrm>
            <a:off x="6817317" y="5054602"/>
            <a:ext cx="413483" cy="279400"/>
          </a:xfrm>
        </p:spPr>
        <p:txBody>
          <a:bodyPr/>
          <a:lstStyle/>
          <a:p>
            <a:fld id="{588BACA9-0879-4DAE-8976-1F9ACB8694AE}" type="slidenum">
              <a:rPr lang="en-US" smtClean="0"/>
              <a:t>‹#›</a:t>
            </a:fld>
            <a:endParaRPr lang="en-US"/>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86467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1EC99C-B8D4-4ADA-9108-236B557105AE}" type="datetimeFigureOut">
              <a:rPr lang="en-US" smtClean="0"/>
              <a:t>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8BACA9-0879-4DAE-8976-1F9ACB8694AE}" type="slidenum">
              <a:rPr lang="en-US" smtClean="0"/>
              <a:t>‹#›</a:t>
            </a:fld>
            <a:endParaRPr lang="en-US"/>
          </a:p>
        </p:txBody>
      </p:sp>
    </p:spTree>
    <p:extLst>
      <p:ext uri="{BB962C8B-B14F-4D97-AF65-F5344CB8AC3E}">
        <p14:creationId xmlns:p14="http://schemas.microsoft.com/office/powerpoint/2010/main" val="2609652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1EC99C-B8D4-4ADA-9108-236B557105AE}" type="datetimeFigureOut">
              <a:rPr lang="en-US" smtClean="0"/>
              <a:t>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8BACA9-0879-4DAE-8976-1F9ACB8694AE}" type="slidenum">
              <a:rPr lang="en-US" smtClean="0"/>
              <a:t>‹#›</a:t>
            </a:fld>
            <a:endParaRPr lang="en-US"/>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509231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1EC99C-B8D4-4ADA-9108-236B557105AE}" type="datetimeFigureOut">
              <a:rPr lang="en-US" smtClean="0"/>
              <a:t>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8BACA9-0879-4DAE-8976-1F9ACB8694AE}" type="slidenum">
              <a:rPr lang="en-US" smtClean="0"/>
              <a:t>‹#›</a:t>
            </a:fld>
            <a:endParaRPr lang="en-US"/>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81600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1EC99C-B8D4-4ADA-9108-236B557105AE}" type="datetimeFigureOut">
              <a:rPr lang="en-US" smtClean="0"/>
              <a:t>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8BACA9-0879-4DAE-8976-1F9ACB8694AE}" type="slidenum">
              <a:rPr lang="en-US" smtClean="0"/>
              <a:t>‹#›</a:t>
            </a:fld>
            <a:endParaRPr lang="en-US"/>
          </a:p>
        </p:txBody>
      </p:sp>
    </p:spTree>
    <p:extLst>
      <p:ext uri="{BB962C8B-B14F-4D97-AF65-F5344CB8AC3E}">
        <p14:creationId xmlns:p14="http://schemas.microsoft.com/office/powerpoint/2010/main" val="16004811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1EC99C-B8D4-4ADA-9108-236B557105AE}" type="datetimeFigureOut">
              <a:rPr lang="en-US" smtClean="0"/>
              <a:t>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8BACA9-0879-4DAE-8976-1F9ACB8694AE}" type="slidenum">
              <a:rPr lang="en-US" smtClean="0"/>
              <a:t>‹#›</a:t>
            </a:fld>
            <a:endParaRPr lang="en-US"/>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726417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1EC99C-B8D4-4ADA-9108-236B557105AE}" type="datetimeFigureOut">
              <a:rPr lang="en-US" smtClean="0"/>
              <a:t>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8BACA9-0879-4DAE-8976-1F9ACB8694AE}" type="slidenum">
              <a:rPr lang="en-US" smtClean="0"/>
              <a:t>‹#›</a:t>
            </a:fld>
            <a:endParaRPr lang="en-US"/>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237847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1EC99C-B8D4-4ADA-9108-236B557105AE}" type="datetimeFigureOut">
              <a:rPr lang="en-US" smtClean="0"/>
              <a:t>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8BACA9-0879-4DAE-8976-1F9ACB8694AE}" type="slidenum">
              <a:rPr lang="en-US" smtClean="0"/>
              <a:t>‹#›</a:t>
            </a:fld>
            <a:endParaRPr lang="en-US"/>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076506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1EC99C-B8D4-4ADA-9108-236B557105AE}" type="datetimeFigureOut">
              <a:rPr lang="en-US" smtClean="0"/>
              <a:t>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8BACA9-0879-4DAE-8976-1F9ACB8694AE}" type="slidenum">
              <a:rPr lang="en-US" smtClean="0"/>
              <a:t>‹#›</a:t>
            </a:fld>
            <a:endParaRPr lang="en-US"/>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34190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1EC99C-B8D4-4ADA-9108-236B557105AE}" type="datetimeFigureOut">
              <a:rPr lang="en-US" smtClean="0"/>
              <a:t>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8BACA9-0879-4DAE-8976-1F9ACB8694AE}" type="slidenum">
              <a:rPr lang="en-US" smtClean="0"/>
              <a:t>‹#›</a:t>
            </a:fld>
            <a:endParaRPr lang="en-US"/>
          </a:p>
        </p:txBody>
      </p:sp>
    </p:spTree>
    <p:extLst>
      <p:ext uri="{BB962C8B-B14F-4D97-AF65-F5344CB8AC3E}">
        <p14:creationId xmlns:p14="http://schemas.microsoft.com/office/powerpoint/2010/main" val="3909059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1EC99C-B8D4-4ADA-9108-236B557105AE}" type="datetimeFigureOut">
              <a:rPr lang="en-US" smtClean="0"/>
              <a:t>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8BACA9-0879-4DAE-8976-1F9ACB8694AE}" type="slidenum">
              <a:rPr lang="en-US" smtClean="0"/>
              <a:t>‹#›</a:t>
            </a:fld>
            <a:endParaRPr lang="en-US"/>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00444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1EC99C-B8D4-4ADA-9108-236B557105AE}" type="datetimeFigureOut">
              <a:rPr lang="en-US" smtClean="0"/>
              <a:t>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8BACA9-0879-4DAE-8976-1F9ACB8694AE}" type="slidenum">
              <a:rPr lang="en-US" smtClean="0"/>
              <a:t>‹#›</a:t>
            </a:fld>
            <a:endParaRPr lang="en-US"/>
          </a:p>
        </p:txBody>
      </p:sp>
    </p:spTree>
    <p:extLst>
      <p:ext uri="{BB962C8B-B14F-4D97-AF65-F5344CB8AC3E}">
        <p14:creationId xmlns:p14="http://schemas.microsoft.com/office/powerpoint/2010/main" val="894558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1EC99C-B8D4-4ADA-9108-236B557105AE}" type="datetimeFigureOut">
              <a:rPr lang="en-US" smtClean="0"/>
              <a:t>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8BACA9-0879-4DAE-8976-1F9ACB8694AE}" type="slidenum">
              <a:rPr lang="en-US" smtClean="0"/>
              <a:t>‹#›</a:t>
            </a:fld>
            <a:endParaRPr lang="en-US"/>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79151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1EC99C-B8D4-4ADA-9108-236B557105AE}" type="datetimeFigureOut">
              <a:rPr lang="en-US" smtClean="0"/>
              <a:t>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8BACA9-0879-4DAE-8976-1F9ACB8694AE}" type="slidenum">
              <a:rPr lang="en-US" smtClean="0"/>
              <a:t>‹#›</a:t>
            </a:fld>
            <a:endParaRPr lang="en-US"/>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93255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1EC99C-B8D4-4ADA-9108-236B557105AE}" type="datetimeFigureOut">
              <a:rPr lang="en-US" smtClean="0"/>
              <a:t>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8BACA9-0879-4DAE-8976-1F9ACB8694AE}" type="slidenum">
              <a:rPr lang="en-US" smtClean="0"/>
              <a:t>‹#›</a:t>
            </a:fld>
            <a:endParaRPr lang="en-US"/>
          </a:p>
        </p:txBody>
      </p:sp>
    </p:spTree>
    <p:extLst>
      <p:ext uri="{BB962C8B-B14F-4D97-AF65-F5344CB8AC3E}">
        <p14:creationId xmlns:p14="http://schemas.microsoft.com/office/powerpoint/2010/main" val="2384698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1EC99C-B8D4-4ADA-9108-236B557105AE}" type="datetimeFigureOut">
              <a:rPr lang="en-US" smtClean="0"/>
              <a:t>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8BACA9-0879-4DAE-8976-1F9ACB8694AE}" type="slidenum">
              <a:rPr lang="en-US" smtClean="0"/>
              <a:t>‹#›</a:t>
            </a:fld>
            <a:endParaRPr lang="en-US"/>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0959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1EC99C-B8D4-4ADA-9108-236B557105AE}" type="datetimeFigureOut">
              <a:rPr lang="en-US" smtClean="0"/>
              <a:t>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8BACA9-0879-4DAE-8976-1F9ACB8694AE}" type="slidenum">
              <a:rPr lang="en-US" smtClean="0"/>
              <a:t>‹#›</a:t>
            </a:fld>
            <a:endParaRPr lang="en-US"/>
          </a:p>
        </p:txBody>
      </p:sp>
    </p:spTree>
    <p:extLst>
      <p:ext uri="{BB962C8B-B14F-4D97-AF65-F5344CB8AC3E}">
        <p14:creationId xmlns:p14="http://schemas.microsoft.com/office/powerpoint/2010/main" val="197276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51EC99C-B8D4-4ADA-9108-236B557105AE}" type="datetimeFigureOut">
              <a:rPr lang="en-US" smtClean="0"/>
              <a:t>2/5/2020</a:t>
            </a:fld>
            <a:endParaRPr lang="en-US"/>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88BACA9-0879-4DAE-8976-1F9ACB8694AE}" type="slidenum">
              <a:rPr lang="en-US" smtClean="0"/>
              <a:t>‹#›</a:t>
            </a:fld>
            <a:endParaRPr lang="en-US"/>
          </a:p>
        </p:txBody>
      </p:sp>
    </p:spTree>
    <p:extLst>
      <p:ext uri="{BB962C8B-B14F-4D97-AF65-F5344CB8AC3E}">
        <p14:creationId xmlns:p14="http://schemas.microsoft.com/office/powerpoint/2010/main" val="1168030594"/>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228600"/>
            <a:ext cx="4343400" cy="685800"/>
          </a:xfrm>
          <a:solidFill>
            <a:srgbClr val="FFFF00"/>
          </a:solidFill>
        </p:spPr>
        <p:txBody>
          <a:bodyPr>
            <a:normAutofit fontScale="62500" lnSpcReduction="20000"/>
          </a:bodyPr>
          <a:lstStyle/>
          <a:p>
            <a:r>
              <a:rPr lang="en-US" sz="7200" b="1" dirty="0">
                <a:solidFill>
                  <a:srgbClr val="FF0000"/>
                </a:solidFill>
              </a:rPr>
              <a:t>I. Malware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2514600"/>
            <a:ext cx="5448880" cy="3352800"/>
          </a:xfrm>
          <a:prstGeom prst="rect">
            <a:avLst/>
          </a:prstGeom>
        </p:spPr>
      </p:pic>
    </p:spTree>
    <p:extLst>
      <p:ext uri="{BB962C8B-B14F-4D97-AF65-F5344CB8AC3E}">
        <p14:creationId xmlns:p14="http://schemas.microsoft.com/office/powerpoint/2010/main" val="3973023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7" y="13854"/>
            <a:ext cx="3749040" cy="1129145"/>
          </a:xfrm>
          <a:solidFill>
            <a:srgbClr val="FFFF00"/>
          </a:solidFill>
        </p:spPr>
        <p:txBody>
          <a:bodyPr>
            <a:normAutofit fontScale="90000"/>
          </a:bodyPr>
          <a:lstStyle/>
          <a:p>
            <a:pPr lvl="0"/>
            <a:r>
              <a:rPr lang="en-US" dirty="0">
                <a:solidFill>
                  <a:srgbClr val="FF0000"/>
                </a:solidFill>
              </a:rPr>
              <a:t>Denial of Service (</a:t>
            </a:r>
            <a:r>
              <a:rPr lang="en-US" dirty="0" err="1">
                <a:solidFill>
                  <a:srgbClr val="FF0000"/>
                </a:solidFill>
              </a:rPr>
              <a:t>DoS</a:t>
            </a:r>
            <a:r>
              <a:rPr lang="en-US" dirty="0">
                <a:solidFill>
                  <a:srgbClr val="FF0000"/>
                </a:solidFill>
              </a:rPr>
              <a:t>) AND Interception</a:t>
            </a:r>
          </a:p>
        </p:txBody>
      </p:sp>
      <p:sp>
        <p:nvSpPr>
          <p:cNvPr id="3" name="Content Placeholder 2"/>
          <p:cNvSpPr>
            <a:spLocks noGrp="1"/>
          </p:cNvSpPr>
          <p:nvPr>
            <p:ph idx="1"/>
          </p:nvPr>
        </p:nvSpPr>
        <p:spPr>
          <a:xfrm>
            <a:off x="5046518" y="13855"/>
            <a:ext cx="4076700" cy="1794972"/>
          </a:xfrm>
          <a:solidFill>
            <a:schemeClr val="accent5"/>
          </a:solidFill>
          <a:ln>
            <a:solidFill>
              <a:schemeClr val="accent1"/>
            </a:solidFill>
          </a:ln>
        </p:spPr>
        <p:txBody>
          <a:bodyPr>
            <a:normAutofit/>
          </a:bodyPr>
          <a:lstStyle/>
          <a:p>
            <a:r>
              <a:rPr lang="en-US" sz="2000" b="0" dirty="0" err="1"/>
              <a:t>DoS</a:t>
            </a:r>
            <a:r>
              <a:rPr lang="en-US" sz="2000" b="0" dirty="0"/>
              <a:t> is a technical attack in the public to not allow valid access to the server. This attack technique often happens in class and application.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0137" y="1881187"/>
            <a:ext cx="6943725" cy="3095625"/>
          </a:xfrm>
          <a:prstGeom prst="rect">
            <a:avLst/>
          </a:prstGeom>
        </p:spPr>
      </p:pic>
    </p:spTree>
    <p:extLst>
      <p:ext uri="{BB962C8B-B14F-4D97-AF65-F5344CB8AC3E}">
        <p14:creationId xmlns:p14="http://schemas.microsoft.com/office/powerpoint/2010/main" val="898160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927"/>
            <a:ext cx="4648200" cy="929640"/>
          </a:xfrm>
          <a:solidFill>
            <a:srgbClr val="FFFF00"/>
          </a:solidFill>
        </p:spPr>
        <p:txBody>
          <a:bodyPr>
            <a:normAutofit fontScale="90000"/>
          </a:bodyPr>
          <a:lstStyle/>
          <a:p>
            <a:r>
              <a:rPr lang="en-US" dirty="0">
                <a:solidFill>
                  <a:srgbClr val="FF0000"/>
                </a:solidFill>
              </a:rPr>
              <a:t>Poisoning AND Attacks on Access Rights</a:t>
            </a:r>
          </a:p>
        </p:txBody>
      </p:sp>
      <p:sp>
        <p:nvSpPr>
          <p:cNvPr id="3" name="Content Placeholder 2"/>
          <p:cNvSpPr>
            <a:spLocks noGrp="1"/>
          </p:cNvSpPr>
          <p:nvPr>
            <p:ph idx="1"/>
          </p:nvPr>
        </p:nvSpPr>
        <p:spPr>
          <a:xfrm>
            <a:off x="4648200" y="0"/>
            <a:ext cx="4495800" cy="1600200"/>
          </a:xfrm>
          <a:solidFill>
            <a:schemeClr val="accent5"/>
          </a:solidFill>
          <a:ln>
            <a:solidFill>
              <a:schemeClr val="accent1"/>
            </a:solidFill>
          </a:ln>
        </p:spPr>
        <p:txBody>
          <a:bodyPr>
            <a:normAutofit/>
          </a:bodyPr>
          <a:lstStyle/>
          <a:p>
            <a:r>
              <a:rPr lang="en-US" sz="2000" b="0" dirty="0"/>
              <a:t>Using a flaw in applications to control information that consumers will often be prevented from accessing.</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0" y="1600200"/>
            <a:ext cx="6096000" cy="3429000"/>
          </a:xfrm>
          <a:prstGeom prst="rect">
            <a:avLst/>
          </a:prstGeom>
        </p:spPr>
      </p:pic>
    </p:spTree>
    <p:extLst>
      <p:ext uri="{BB962C8B-B14F-4D97-AF65-F5344CB8AC3E}">
        <p14:creationId xmlns:p14="http://schemas.microsoft.com/office/powerpoint/2010/main" val="396434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7" y="0"/>
            <a:ext cx="3444240" cy="853440"/>
          </a:xfrm>
          <a:solidFill>
            <a:srgbClr val="FFFF00"/>
          </a:solidFill>
        </p:spPr>
        <p:txBody>
          <a:bodyPr>
            <a:normAutofit fontScale="90000"/>
          </a:bodyPr>
          <a:lstStyle/>
          <a:p>
            <a:r>
              <a:rPr lang="en-US" b="1" dirty="0">
                <a:solidFill>
                  <a:srgbClr val="FF0000"/>
                </a:solidFill>
              </a:rPr>
              <a:t>Assess network security risks</a:t>
            </a:r>
            <a:endParaRPr lang="en-US" dirty="0">
              <a:solidFill>
                <a:srgbClr val="FF0000"/>
              </a:solidFill>
            </a:endParaRPr>
          </a:p>
        </p:txBody>
      </p:sp>
      <p:sp>
        <p:nvSpPr>
          <p:cNvPr id="3" name="Content Placeholder 2"/>
          <p:cNvSpPr>
            <a:spLocks noGrp="1"/>
          </p:cNvSpPr>
          <p:nvPr>
            <p:ph idx="1"/>
          </p:nvPr>
        </p:nvSpPr>
        <p:spPr>
          <a:xfrm>
            <a:off x="3429000" y="0"/>
            <a:ext cx="5715000" cy="1447799"/>
          </a:xfrm>
          <a:solidFill>
            <a:schemeClr val="accent5"/>
          </a:solidFill>
        </p:spPr>
        <p:txBody>
          <a:bodyPr>
            <a:normAutofit/>
          </a:bodyPr>
          <a:lstStyle/>
          <a:p>
            <a:r>
              <a:rPr lang="en-US" sz="2000" b="0" dirty="0"/>
              <a:t>The cybersecurity risk assessment for data can be done by </a:t>
            </a:r>
            <a:r>
              <a:rPr lang="en-US" sz="2000" b="0" dirty="0" err="1"/>
              <a:t>NorthStar</a:t>
            </a:r>
            <a:r>
              <a:rPr lang="en-US" sz="2000" b="0" dirty="0"/>
              <a:t> dedicated cybersecurity personnel or by consulting cybersecurity experts.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1905000"/>
            <a:ext cx="6039697" cy="3200400"/>
          </a:xfrm>
          <a:prstGeom prst="rect">
            <a:avLst/>
          </a:prstGeom>
        </p:spPr>
      </p:pic>
    </p:spTree>
    <p:extLst>
      <p:ext uri="{BB962C8B-B14F-4D97-AF65-F5344CB8AC3E}">
        <p14:creationId xmlns:p14="http://schemas.microsoft.com/office/powerpoint/2010/main" val="373610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4636"/>
            <a:ext cx="2895600" cy="701040"/>
          </a:xfrm>
          <a:solidFill>
            <a:srgbClr val="FFFF00"/>
          </a:solidFill>
        </p:spPr>
        <p:txBody>
          <a:bodyPr>
            <a:normAutofit fontScale="90000"/>
          </a:bodyPr>
          <a:lstStyle/>
          <a:p>
            <a:r>
              <a:rPr lang="en-US" dirty="0">
                <a:solidFill>
                  <a:schemeClr val="tx1">
                    <a:lumMod val="95000"/>
                    <a:lumOff val="5000"/>
                  </a:schemeClr>
                </a:solidFill>
              </a:rPr>
              <a:t> </a:t>
            </a:r>
            <a:r>
              <a:rPr lang="en-US" b="1" dirty="0">
                <a:solidFill>
                  <a:srgbClr val="FF0000"/>
                </a:solidFill>
              </a:rPr>
              <a:t>DATASECURITY</a:t>
            </a:r>
            <a:r>
              <a:rPr lang="en-US" dirty="0">
                <a:solidFill>
                  <a:srgbClr val="FF0000"/>
                </a:solidFill>
              </a:rPr>
              <a:t> </a:t>
            </a:r>
            <a:r>
              <a:rPr lang="en-US" b="1" dirty="0">
                <a:solidFill>
                  <a:srgbClr val="FF0000"/>
                </a:solidFill>
              </a:rPr>
              <a:t>governance</a:t>
            </a:r>
            <a:endParaRPr lang="en-US" dirty="0">
              <a:solidFill>
                <a:srgbClr val="FF0000"/>
              </a:solidFill>
            </a:endParaRPr>
          </a:p>
        </p:txBody>
      </p:sp>
      <p:sp>
        <p:nvSpPr>
          <p:cNvPr id="3" name="Content Placeholder 2"/>
          <p:cNvSpPr>
            <a:spLocks noGrp="1"/>
          </p:cNvSpPr>
          <p:nvPr>
            <p:ph idx="1"/>
          </p:nvPr>
        </p:nvSpPr>
        <p:spPr>
          <a:xfrm>
            <a:off x="3186545" y="34636"/>
            <a:ext cx="5943600" cy="1718772"/>
          </a:xfrm>
          <a:solidFill>
            <a:schemeClr val="accent5"/>
          </a:solidFill>
        </p:spPr>
        <p:txBody>
          <a:bodyPr>
            <a:noAutofit/>
          </a:bodyPr>
          <a:lstStyle/>
          <a:p>
            <a:r>
              <a:rPr lang="en-US" b="0" dirty="0"/>
              <a:t>Security risks for enterprise data are frequent. Therefore, security measures cannot be implemented for a short period of time, requiring regular and continuous implementation. If possible, every business should have a dedicated leader or individual, with its knowledge of data security and confidentiality responsible for monitoring the implementation of security measures, processes. to ensure data security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5382" y="1981200"/>
            <a:ext cx="4248150" cy="2971800"/>
          </a:xfrm>
          <a:prstGeom prst="rect">
            <a:avLst/>
          </a:prstGeom>
        </p:spPr>
      </p:pic>
    </p:spTree>
    <p:extLst>
      <p:ext uri="{BB962C8B-B14F-4D97-AF65-F5344CB8AC3E}">
        <p14:creationId xmlns:p14="http://schemas.microsoft.com/office/powerpoint/2010/main" val="2337353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36" y="34636"/>
            <a:ext cx="3692236" cy="1641764"/>
          </a:xfrm>
          <a:solidFill>
            <a:srgbClr val="FFFF00"/>
          </a:solidFill>
        </p:spPr>
        <p:txBody>
          <a:bodyPr>
            <a:normAutofit fontScale="90000"/>
          </a:bodyPr>
          <a:lstStyle/>
          <a:p>
            <a:r>
              <a:rPr lang="en-US" b="1" dirty="0">
                <a:solidFill>
                  <a:srgbClr val="FF0000"/>
                </a:solidFill>
              </a:rPr>
              <a:t>Configure the system securely AND Control access</a:t>
            </a:r>
            <a:endParaRPr lang="en-US" dirty="0">
              <a:solidFill>
                <a:srgbClr val="FF0000"/>
              </a:solidFill>
            </a:endParaRPr>
          </a:p>
        </p:txBody>
      </p:sp>
      <p:sp>
        <p:nvSpPr>
          <p:cNvPr id="3" name="Content Placeholder 2"/>
          <p:cNvSpPr>
            <a:spLocks noGrp="1"/>
          </p:cNvSpPr>
          <p:nvPr>
            <p:ph idx="1"/>
          </p:nvPr>
        </p:nvSpPr>
        <p:spPr>
          <a:xfrm>
            <a:off x="3657600" y="0"/>
            <a:ext cx="5486400" cy="1828800"/>
          </a:xfrm>
          <a:solidFill>
            <a:schemeClr val="accent5"/>
          </a:solidFill>
        </p:spPr>
        <p:txBody>
          <a:bodyPr>
            <a:normAutofit/>
          </a:bodyPr>
          <a:lstStyle/>
          <a:p>
            <a:br>
              <a:rPr lang="en-US" dirty="0"/>
            </a:br>
            <a:r>
              <a:rPr lang="en-US" sz="1800" b="0" dirty="0"/>
              <a:t>All components of the system (including software and hardware) are configured to meet security policy requirements as well as effective measures to help ensure data safety. These standards may be passwords, accounts, Services or system configuration policies</a:t>
            </a:r>
            <a:endParaRPr lang="en-US" sz="18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3000" y="1828800"/>
            <a:ext cx="7086600" cy="3048000"/>
          </a:xfrm>
          <a:prstGeom prst="rect">
            <a:avLst/>
          </a:prstGeom>
        </p:spPr>
      </p:pic>
    </p:spTree>
    <p:extLst>
      <p:ext uri="{BB962C8B-B14F-4D97-AF65-F5344CB8AC3E}">
        <p14:creationId xmlns:p14="http://schemas.microsoft.com/office/powerpoint/2010/main" val="2866546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55" y="13855"/>
            <a:ext cx="7520940" cy="1219200"/>
          </a:xfrm>
          <a:solidFill>
            <a:srgbClr val="FFFF00"/>
          </a:solidFill>
        </p:spPr>
        <p:txBody>
          <a:bodyPr>
            <a:normAutofit fontScale="90000"/>
          </a:bodyPr>
          <a:lstStyle/>
          <a:p>
            <a:r>
              <a:rPr lang="en-US" b="1" dirty="0">
                <a:solidFill>
                  <a:srgbClr val="FF0000"/>
                </a:solidFill>
              </a:rPr>
              <a:t>The potential impact on security when configuring the wrong third-party VPN policy</a:t>
            </a:r>
            <a:endParaRPr lang="en-US" dirty="0">
              <a:solidFill>
                <a:srgbClr val="FF0000"/>
              </a:solidFill>
            </a:endParaRPr>
          </a:p>
        </p:txBody>
      </p:sp>
      <p:sp>
        <p:nvSpPr>
          <p:cNvPr id="3" name="Content Placeholder 2"/>
          <p:cNvSpPr>
            <a:spLocks noGrp="1"/>
          </p:cNvSpPr>
          <p:nvPr>
            <p:ph idx="1"/>
          </p:nvPr>
        </p:nvSpPr>
        <p:spPr>
          <a:xfrm>
            <a:off x="0" y="1219200"/>
            <a:ext cx="7520940" cy="2667000"/>
          </a:xfrm>
          <a:solidFill>
            <a:schemeClr val="accent5"/>
          </a:solidFill>
        </p:spPr>
        <p:txBody>
          <a:bodyPr>
            <a:normAutofit fontScale="70000" lnSpcReduction="20000"/>
          </a:bodyPr>
          <a:lstStyle/>
          <a:p>
            <a:r>
              <a:rPr lang="en-US" b="0" dirty="0"/>
              <a:t>VPNS is also known as virtual private network, which allows users to set up a virtual private network with other networks on the Internet. VPNs can be used to access sites that restrict geolocation access, protecting your browsing activity from "prying" on public Wi-Fi networks by setting up virtual private networks for friend. Some organizations or people at home can use a variety of methods to protect their devices, many of which are common practices, such as data encryption, firewalls, etc. Access people can use is to set up a VPNS (Virtual Private Network). VPNS is used to facilitate secure data sharing, normally when sending data, packets will have to bypass public domain to be transmitted successfully.</a:t>
            </a:r>
          </a:p>
          <a:p>
            <a:br>
              <a:rPr lang="en-US" dirty="0"/>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86200"/>
            <a:ext cx="9144000" cy="1811866"/>
          </a:xfrm>
          <a:prstGeom prst="rect">
            <a:avLst/>
          </a:prstGeom>
        </p:spPr>
      </p:pic>
    </p:spTree>
    <p:extLst>
      <p:ext uri="{BB962C8B-B14F-4D97-AF65-F5344CB8AC3E}">
        <p14:creationId xmlns:p14="http://schemas.microsoft.com/office/powerpoint/2010/main" val="24133370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7" y="0"/>
            <a:ext cx="7384473" cy="1295400"/>
          </a:xfrm>
          <a:solidFill>
            <a:srgbClr val="FFFF00"/>
          </a:solidFill>
        </p:spPr>
        <p:txBody>
          <a:bodyPr>
            <a:normAutofit fontScale="90000"/>
          </a:bodyPr>
          <a:lstStyle/>
          <a:p>
            <a:pPr lvl="0"/>
            <a:r>
              <a:rPr lang="en-US" b="1" dirty="0">
                <a:solidFill>
                  <a:srgbClr val="FF0000"/>
                </a:solidFill>
              </a:rPr>
              <a:t>The potential impact on security when configuring the wrong third-party firewall policy.</a:t>
            </a:r>
            <a:endParaRPr lang="en-US" dirty="0">
              <a:solidFill>
                <a:srgbClr val="FF0000"/>
              </a:solidFill>
            </a:endParaRPr>
          </a:p>
        </p:txBody>
      </p:sp>
      <p:sp>
        <p:nvSpPr>
          <p:cNvPr id="3" name="Content Placeholder 2"/>
          <p:cNvSpPr>
            <a:spLocks noGrp="1"/>
          </p:cNvSpPr>
          <p:nvPr>
            <p:ph idx="1"/>
          </p:nvPr>
        </p:nvSpPr>
        <p:spPr>
          <a:xfrm>
            <a:off x="3771900" y="838200"/>
            <a:ext cx="5372100" cy="3385077"/>
          </a:xfrm>
          <a:solidFill>
            <a:schemeClr val="accent5"/>
          </a:solidFill>
        </p:spPr>
        <p:txBody>
          <a:bodyPr>
            <a:normAutofit fontScale="70000" lnSpcReduction="20000"/>
          </a:bodyPr>
          <a:lstStyle/>
          <a:p>
            <a:r>
              <a:rPr lang="en-US" b="0" dirty="0"/>
              <a:t>A firewall is a computer network term that implements a technology that is integrated into the network to prevent unauthorized access to protect internal information sources as well as restrict access for certain access rights. Unwanted systems for individuals, officials, businesses, government agencies firewalls as a hardware device or both software work together and operate in the intranet environment to implement Fence Block 1 to prevent contact prohibited by policy. VPNs can keep data secure as they are transmitted between networks, but it's not the only factor that can protect data on the go, it's a common knowledge of what's being done. , They are protecting the device against malicious data entry into the system.</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447800"/>
            <a:ext cx="2857500" cy="2857500"/>
          </a:xfrm>
          <a:prstGeom prst="rect">
            <a:avLst/>
          </a:prstGeom>
        </p:spPr>
      </p:pic>
    </p:spTree>
    <p:extLst>
      <p:ext uri="{BB962C8B-B14F-4D97-AF65-F5344CB8AC3E}">
        <p14:creationId xmlns:p14="http://schemas.microsoft.com/office/powerpoint/2010/main" val="24013509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55" y="6927"/>
            <a:ext cx="2148840" cy="548640"/>
          </a:xfrm>
          <a:solidFill>
            <a:srgbClr val="FFFF00"/>
          </a:solidFill>
        </p:spPr>
        <p:txBody>
          <a:bodyPr>
            <a:normAutofit fontScale="90000"/>
          </a:bodyPr>
          <a:lstStyle/>
          <a:p>
            <a:pPr lvl="0"/>
            <a:r>
              <a:rPr lang="en-US" dirty="0">
                <a:solidFill>
                  <a:srgbClr val="FF0000"/>
                </a:solidFill>
              </a:rPr>
              <a:t>DMZ</a:t>
            </a:r>
          </a:p>
        </p:txBody>
      </p:sp>
      <p:sp>
        <p:nvSpPr>
          <p:cNvPr id="3" name="Content Placeholder 2"/>
          <p:cNvSpPr>
            <a:spLocks noGrp="1"/>
          </p:cNvSpPr>
          <p:nvPr>
            <p:ph idx="1"/>
          </p:nvPr>
        </p:nvSpPr>
        <p:spPr>
          <a:xfrm>
            <a:off x="2133600" y="34636"/>
            <a:ext cx="7010400" cy="955964"/>
          </a:xfrm>
          <a:solidFill>
            <a:schemeClr val="accent5"/>
          </a:solidFill>
        </p:spPr>
        <p:txBody>
          <a:bodyPr>
            <a:normAutofit fontScale="85000" lnSpcReduction="10000"/>
          </a:bodyPr>
          <a:lstStyle/>
          <a:p>
            <a:r>
              <a:rPr lang="en-US" b="0" dirty="0"/>
              <a:t>The DMZ is a neutral network area between the intranet and the Internet, containing information that allows users from the Internet to retrieve and accept the risk of Internet attacks.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1600200"/>
            <a:ext cx="6248400" cy="3276600"/>
          </a:xfrm>
          <a:prstGeom prst="rect">
            <a:avLst/>
          </a:prstGeom>
        </p:spPr>
      </p:pic>
    </p:spTree>
    <p:extLst>
      <p:ext uri="{BB962C8B-B14F-4D97-AF65-F5344CB8AC3E}">
        <p14:creationId xmlns:p14="http://schemas.microsoft.com/office/powerpoint/2010/main" val="32373669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09" y="0"/>
            <a:ext cx="1844040" cy="548640"/>
          </a:xfrm>
          <a:solidFill>
            <a:srgbClr val="FFFF00"/>
          </a:solidFill>
        </p:spPr>
        <p:txBody>
          <a:bodyPr>
            <a:normAutofit fontScale="90000"/>
          </a:bodyPr>
          <a:lstStyle/>
          <a:p>
            <a:pPr lvl="0"/>
            <a:r>
              <a:rPr lang="en-US" dirty="0">
                <a:solidFill>
                  <a:srgbClr val="FF0000"/>
                </a:solidFill>
              </a:rPr>
              <a:t>NAT</a:t>
            </a:r>
          </a:p>
        </p:txBody>
      </p:sp>
      <p:sp>
        <p:nvSpPr>
          <p:cNvPr id="3" name="Content Placeholder 2"/>
          <p:cNvSpPr>
            <a:spLocks noGrp="1"/>
          </p:cNvSpPr>
          <p:nvPr>
            <p:ph idx="1"/>
          </p:nvPr>
        </p:nvSpPr>
        <p:spPr>
          <a:xfrm>
            <a:off x="1905000" y="34636"/>
            <a:ext cx="7239000" cy="1260764"/>
          </a:xfrm>
          <a:solidFill>
            <a:schemeClr val="accent5"/>
          </a:solidFill>
        </p:spPr>
        <p:txBody>
          <a:bodyPr>
            <a:normAutofit fontScale="92500" lnSpcReduction="20000"/>
          </a:bodyPr>
          <a:lstStyle/>
          <a:p>
            <a:r>
              <a:rPr lang="en-US" b="0" dirty="0"/>
              <a:t>(Network address translation) is a method that facilitates conversion from one IP address to another. Typically, NAT is often used on networks that use local addresses, allowing access to public networks (the Internet).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562" y="1600200"/>
            <a:ext cx="7762875" cy="3114675"/>
          </a:xfrm>
          <a:prstGeom prst="rect">
            <a:avLst/>
          </a:prstGeom>
        </p:spPr>
      </p:pic>
    </p:spTree>
    <p:extLst>
      <p:ext uri="{BB962C8B-B14F-4D97-AF65-F5344CB8AC3E}">
        <p14:creationId xmlns:p14="http://schemas.microsoft.com/office/powerpoint/2010/main" val="36197169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3962400" cy="548640"/>
          </a:xfrm>
          <a:solidFill>
            <a:srgbClr val="FFFF00"/>
          </a:solidFill>
        </p:spPr>
        <p:txBody>
          <a:bodyPr>
            <a:normAutofit fontScale="90000"/>
          </a:bodyPr>
          <a:lstStyle/>
          <a:p>
            <a:r>
              <a:rPr lang="en-US" dirty="0">
                <a:solidFill>
                  <a:srgbClr val="FF0000"/>
                </a:solidFill>
              </a:rPr>
              <a:t>Static IP</a:t>
            </a:r>
          </a:p>
        </p:txBody>
      </p:sp>
      <p:sp>
        <p:nvSpPr>
          <p:cNvPr id="3" name="Content Placeholder 2"/>
          <p:cNvSpPr>
            <a:spLocks noGrp="1"/>
          </p:cNvSpPr>
          <p:nvPr>
            <p:ph idx="1"/>
          </p:nvPr>
        </p:nvSpPr>
        <p:spPr>
          <a:xfrm>
            <a:off x="5105400" y="34636"/>
            <a:ext cx="3771900" cy="1566372"/>
          </a:xfrm>
          <a:solidFill>
            <a:schemeClr val="accent5"/>
          </a:solidFill>
        </p:spPr>
        <p:txBody>
          <a:bodyPr>
            <a:normAutofit fontScale="85000" lnSpcReduction="10000"/>
          </a:bodyPr>
          <a:lstStyle/>
          <a:p>
            <a:r>
              <a:rPr lang="en-US" dirty="0"/>
              <a:t>Static IP  </a:t>
            </a:r>
            <a:r>
              <a:rPr lang="vi-VN" dirty="0"/>
              <a:t>là một địa chỉ IP cố định được dành riêng cho một người hoặc nhóm người dùng mà thiết bị kết nối Internet của họ luôn được đặt địa chỉ IP.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1631568"/>
            <a:ext cx="7772400" cy="3473832"/>
          </a:xfrm>
          <a:prstGeom prst="rect">
            <a:avLst/>
          </a:prstGeom>
        </p:spPr>
      </p:pic>
    </p:spTree>
    <p:extLst>
      <p:ext uri="{BB962C8B-B14F-4D97-AF65-F5344CB8AC3E}">
        <p14:creationId xmlns:p14="http://schemas.microsoft.com/office/powerpoint/2010/main" val="2140153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365760"/>
            <a:ext cx="2225040" cy="548640"/>
          </a:xfrm>
          <a:solidFill>
            <a:srgbClr val="FFFF00"/>
          </a:solidFill>
        </p:spPr>
        <p:txBody>
          <a:bodyPr>
            <a:normAutofit fontScale="90000"/>
          </a:bodyPr>
          <a:lstStyle/>
          <a:p>
            <a:r>
              <a:rPr lang="en-US" dirty="0">
                <a:solidFill>
                  <a:srgbClr val="FF0000"/>
                </a:solidFill>
              </a:rPr>
              <a:t>Viruses :</a:t>
            </a:r>
          </a:p>
        </p:txBody>
      </p:sp>
      <p:sp>
        <p:nvSpPr>
          <p:cNvPr id="5" name="Content Placeholder 4"/>
          <p:cNvSpPr>
            <a:spLocks noGrp="1"/>
          </p:cNvSpPr>
          <p:nvPr>
            <p:ph idx="1"/>
          </p:nvPr>
        </p:nvSpPr>
        <p:spPr>
          <a:xfrm>
            <a:off x="3893127" y="34636"/>
            <a:ext cx="5257800" cy="2590800"/>
          </a:xfrm>
          <a:solidFill>
            <a:schemeClr val="accent5"/>
          </a:solidFill>
        </p:spPr>
        <p:txBody>
          <a:bodyPr>
            <a:normAutofit/>
          </a:bodyPr>
          <a:lstStyle/>
          <a:p>
            <a:br>
              <a:rPr lang="en-US" dirty="0"/>
            </a:br>
            <a:r>
              <a:rPr lang="en-US" sz="2400" b="0" dirty="0"/>
              <a:t>from showing a distracting note to removing files from a hard drive or causing a computer to crash multiple times, as well as </a:t>
            </a:r>
            <a:r>
              <a:rPr lang="en-US" sz="2400" b="0" dirty="0" err="1"/>
              <a:t>Northstar</a:t>
            </a:r>
            <a:r>
              <a:rPr lang="en-US" sz="2400" b="0" dirty="0"/>
              <a:t> Secure</a:t>
            </a:r>
            <a:endParaRPr lang="en-US"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36" y="2209800"/>
            <a:ext cx="6213764" cy="2857500"/>
          </a:xfrm>
          <a:prstGeom prst="rect">
            <a:avLst/>
          </a:prstGeom>
        </p:spPr>
      </p:pic>
    </p:spTree>
    <p:extLst>
      <p:ext uri="{BB962C8B-B14F-4D97-AF65-F5344CB8AC3E}">
        <p14:creationId xmlns:p14="http://schemas.microsoft.com/office/powerpoint/2010/main" val="3919174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152400"/>
            <a:ext cx="2148840" cy="548640"/>
          </a:xfrm>
          <a:solidFill>
            <a:srgbClr val="FFFF00"/>
          </a:solidFill>
        </p:spPr>
        <p:txBody>
          <a:bodyPr>
            <a:normAutofit fontScale="90000"/>
          </a:bodyPr>
          <a:lstStyle/>
          <a:p>
            <a:r>
              <a:rPr lang="en-US" dirty="0">
                <a:solidFill>
                  <a:srgbClr val="FF0000"/>
                </a:solidFill>
              </a:rPr>
              <a:t>Worms:</a:t>
            </a:r>
          </a:p>
        </p:txBody>
      </p:sp>
      <p:sp>
        <p:nvSpPr>
          <p:cNvPr id="3" name="Content Placeholder 2"/>
          <p:cNvSpPr>
            <a:spLocks noGrp="1"/>
          </p:cNvSpPr>
          <p:nvPr>
            <p:ph idx="1"/>
          </p:nvPr>
        </p:nvSpPr>
        <p:spPr>
          <a:xfrm>
            <a:off x="3695700" y="0"/>
            <a:ext cx="5448300" cy="1794971"/>
          </a:xfrm>
          <a:solidFill>
            <a:schemeClr val="accent5"/>
          </a:solidFill>
        </p:spPr>
        <p:style>
          <a:lnRef idx="2">
            <a:schemeClr val="dk1"/>
          </a:lnRef>
          <a:fillRef idx="1">
            <a:schemeClr val="lt1"/>
          </a:fillRef>
          <a:effectRef idx="0">
            <a:schemeClr val="dk1"/>
          </a:effectRef>
          <a:fontRef idx="minor">
            <a:schemeClr val="dk1"/>
          </a:fontRef>
        </p:style>
        <p:txBody>
          <a:bodyPr>
            <a:normAutofit/>
          </a:bodyPr>
          <a:lstStyle/>
          <a:p>
            <a:r>
              <a:rPr lang="en-US" sz="2000" b="0" dirty="0"/>
              <a:t>      </a:t>
            </a:r>
            <a:r>
              <a:rPr lang="en-US" sz="2400" b="0" dirty="0"/>
              <a:t>Ability to manually copy archive files without being inserted. These often use the Internet to spread, causing serious harm to a general network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52600"/>
            <a:ext cx="9144000" cy="3733562"/>
          </a:xfrm>
          <a:prstGeom prst="rect">
            <a:avLst/>
          </a:prstGeom>
        </p:spPr>
      </p:pic>
    </p:spTree>
    <p:extLst>
      <p:ext uri="{BB962C8B-B14F-4D97-AF65-F5344CB8AC3E}">
        <p14:creationId xmlns:p14="http://schemas.microsoft.com/office/powerpoint/2010/main" val="65324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2148840" cy="548640"/>
          </a:xfrm>
          <a:solidFill>
            <a:srgbClr val="FFFF00"/>
          </a:solidFill>
        </p:spPr>
        <p:txBody>
          <a:bodyPr>
            <a:normAutofit fontScale="90000"/>
          </a:bodyPr>
          <a:lstStyle/>
          <a:p>
            <a:pPr lvl="0"/>
            <a:r>
              <a:rPr lang="en-US" dirty="0">
                <a:solidFill>
                  <a:srgbClr val="FF0000"/>
                </a:solidFill>
              </a:rPr>
              <a:t>Trojan:</a:t>
            </a:r>
          </a:p>
        </p:txBody>
      </p:sp>
      <p:sp>
        <p:nvSpPr>
          <p:cNvPr id="3" name="Content Placeholder 2"/>
          <p:cNvSpPr>
            <a:spLocks noGrp="1"/>
          </p:cNvSpPr>
          <p:nvPr>
            <p:ph idx="1"/>
          </p:nvPr>
        </p:nvSpPr>
        <p:spPr>
          <a:xfrm>
            <a:off x="2836718" y="0"/>
            <a:ext cx="6286500" cy="1566372"/>
          </a:xfrm>
          <a:solidFill>
            <a:schemeClr val="accent5"/>
          </a:solidFill>
        </p:spPr>
        <p:txBody>
          <a:bodyPr>
            <a:normAutofit/>
          </a:bodyPr>
          <a:lstStyle/>
          <a:p>
            <a:r>
              <a:rPr lang="en-US" b="0" dirty="0"/>
              <a:t>       </a:t>
            </a:r>
            <a:r>
              <a:rPr lang="en-US" sz="2000" b="0" dirty="0"/>
              <a:t>No self-replicating, no implantation in a file like a virus, instead installed into the system by pretending to be a valid and harmless software then allowing hackers to remotely control the computer.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447800"/>
            <a:ext cx="7048500" cy="3657599"/>
          </a:xfrm>
          <a:prstGeom prst="rect">
            <a:avLst/>
          </a:prstGeom>
        </p:spPr>
      </p:pic>
    </p:spTree>
    <p:extLst>
      <p:ext uri="{BB962C8B-B14F-4D97-AF65-F5344CB8AC3E}">
        <p14:creationId xmlns:p14="http://schemas.microsoft.com/office/powerpoint/2010/main" val="2541060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2148840" cy="548640"/>
          </a:xfrm>
          <a:solidFill>
            <a:srgbClr val="FFFF00"/>
          </a:solidFill>
        </p:spPr>
        <p:txBody>
          <a:bodyPr>
            <a:normAutofit fontScale="90000"/>
          </a:bodyPr>
          <a:lstStyle/>
          <a:p>
            <a:r>
              <a:rPr lang="en-US" dirty="0">
                <a:solidFill>
                  <a:srgbClr val="FF0000"/>
                </a:solidFill>
              </a:rPr>
              <a:t>Rootkit :</a:t>
            </a:r>
          </a:p>
        </p:txBody>
      </p:sp>
      <p:sp>
        <p:nvSpPr>
          <p:cNvPr id="3" name="Content Placeholder 2"/>
          <p:cNvSpPr>
            <a:spLocks noGrp="1"/>
          </p:cNvSpPr>
          <p:nvPr>
            <p:ph idx="1"/>
          </p:nvPr>
        </p:nvSpPr>
        <p:spPr>
          <a:xfrm>
            <a:off x="2743200" y="0"/>
            <a:ext cx="6248400" cy="1185372"/>
          </a:xfrm>
          <a:solidFill>
            <a:schemeClr val="accent5"/>
          </a:solidFill>
        </p:spPr>
        <p:txBody>
          <a:bodyPr>
            <a:normAutofit/>
          </a:bodyPr>
          <a:lstStyle/>
          <a:p>
            <a:pPr lvl="0"/>
            <a:r>
              <a:rPr lang="en-US" sz="2000" b="0" dirty="0"/>
              <a:t>Rootkit is a series of software tools used to conceal </a:t>
            </a:r>
          </a:p>
          <a:p>
            <a:pPr lvl="0"/>
            <a:r>
              <a:rPr lang="en-US" sz="2000" b="0" dirty="0"/>
              <a:t>actions or other software </a:t>
            </a:r>
            <a:r>
              <a:rPr lang="en-US" sz="2000" b="0" dirty="0" err="1"/>
              <a:t>typs</a:t>
            </a:r>
            <a:endParaRPr lang="en-US" sz="2000" b="0"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1143000"/>
            <a:ext cx="6705600" cy="3962400"/>
          </a:xfrm>
          <a:prstGeom prst="rect">
            <a:avLst/>
          </a:prstGeom>
        </p:spPr>
      </p:pic>
    </p:spTree>
    <p:extLst>
      <p:ext uri="{BB962C8B-B14F-4D97-AF65-F5344CB8AC3E}">
        <p14:creationId xmlns:p14="http://schemas.microsoft.com/office/powerpoint/2010/main" val="1344725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2606040" cy="548640"/>
          </a:xfrm>
          <a:solidFill>
            <a:srgbClr val="FFFF00"/>
          </a:solidFill>
        </p:spPr>
        <p:txBody>
          <a:bodyPr>
            <a:normAutofit fontScale="90000"/>
          </a:bodyPr>
          <a:lstStyle/>
          <a:p>
            <a:r>
              <a:rPr lang="en-US" dirty="0">
                <a:solidFill>
                  <a:srgbClr val="FF0000"/>
                </a:solidFill>
              </a:rPr>
              <a:t>Spyware:</a:t>
            </a:r>
          </a:p>
        </p:txBody>
      </p:sp>
      <p:sp>
        <p:nvSpPr>
          <p:cNvPr id="3" name="Content Placeholder 2"/>
          <p:cNvSpPr>
            <a:spLocks noGrp="1"/>
          </p:cNvSpPr>
          <p:nvPr>
            <p:ph idx="1"/>
          </p:nvPr>
        </p:nvSpPr>
        <p:spPr>
          <a:xfrm>
            <a:off x="2667000" y="152400"/>
            <a:ext cx="6477000" cy="1981200"/>
          </a:xfrm>
          <a:solidFill>
            <a:schemeClr val="accent5"/>
          </a:solidFill>
        </p:spPr>
        <p:txBody>
          <a:bodyPr>
            <a:normAutofit/>
          </a:bodyPr>
          <a:lstStyle/>
          <a:p>
            <a:r>
              <a:rPr lang="en-US" sz="2400" b="0" dirty="0"/>
              <a:t>Spyware is software that attempts to collect, sometimes without their permission, information about a person or company and send that information to another party without the user's consent.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2133600"/>
            <a:ext cx="7696200" cy="3276600"/>
          </a:xfrm>
          <a:prstGeom prst="rect">
            <a:avLst/>
          </a:prstGeom>
        </p:spPr>
      </p:pic>
    </p:spTree>
    <p:extLst>
      <p:ext uri="{BB962C8B-B14F-4D97-AF65-F5344CB8AC3E}">
        <p14:creationId xmlns:p14="http://schemas.microsoft.com/office/powerpoint/2010/main" val="2594583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3063240" cy="548640"/>
          </a:xfrm>
          <a:solidFill>
            <a:srgbClr val="FFFF00"/>
          </a:solidFill>
        </p:spPr>
        <p:txBody>
          <a:bodyPr>
            <a:normAutofit fontScale="90000"/>
          </a:bodyPr>
          <a:lstStyle/>
          <a:p>
            <a:r>
              <a:rPr lang="en-US" dirty="0">
                <a:solidFill>
                  <a:srgbClr val="FF0000"/>
                </a:solidFill>
              </a:rPr>
              <a:t>Ransomware</a:t>
            </a:r>
          </a:p>
        </p:txBody>
      </p:sp>
      <p:sp>
        <p:nvSpPr>
          <p:cNvPr id="3" name="Content Placeholder 2"/>
          <p:cNvSpPr>
            <a:spLocks noGrp="1"/>
          </p:cNvSpPr>
          <p:nvPr>
            <p:ph idx="1"/>
          </p:nvPr>
        </p:nvSpPr>
        <p:spPr>
          <a:xfrm>
            <a:off x="3048000" y="27709"/>
            <a:ext cx="6096000" cy="1371600"/>
          </a:xfrm>
          <a:solidFill>
            <a:schemeClr val="accent5"/>
          </a:solidFill>
        </p:spPr>
        <p:txBody>
          <a:bodyPr>
            <a:normAutofit/>
          </a:bodyPr>
          <a:lstStyle/>
          <a:p>
            <a:br>
              <a:rPr lang="en-US" dirty="0"/>
            </a:br>
            <a:r>
              <a:rPr lang="en-US" sz="2000" b="0" dirty="0"/>
              <a:t>Ransomware is a type of ransomware Virology crypto that attempts to publish a victim's data or permanently block access to it unless the ransom is paid.</a:t>
            </a: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71600"/>
            <a:ext cx="7162800" cy="3867150"/>
          </a:xfrm>
          <a:prstGeom prst="rect">
            <a:avLst/>
          </a:prstGeom>
        </p:spPr>
      </p:pic>
    </p:spTree>
    <p:extLst>
      <p:ext uri="{BB962C8B-B14F-4D97-AF65-F5344CB8AC3E}">
        <p14:creationId xmlns:p14="http://schemas.microsoft.com/office/powerpoint/2010/main" val="3818202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0"/>
            <a:ext cx="3803073" cy="548640"/>
          </a:xfrm>
          <a:solidFill>
            <a:srgbClr val="FFFF00"/>
          </a:solidFill>
        </p:spPr>
        <p:txBody>
          <a:bodyPr>
            <a:normAutofit fontScale="90000"/>
          </a:bodyPr>
          <a:lstStyle/>
          <a:p>
            <a:r>
              <a:rPr lang="en-US" u="sng" dirty="0">
                <a:solidFill>
                  <a:srgbClr val="FF0000"/>
                </a:solidFill>
              </a:rPr>
              <a:t>Application Attacks</a:t>
            </a:r>
            <a:endParaRPr lang="en-US" dirty="0">
              <a:solidFill>
                <a:srgbClr val="FF0000"/>
              </a:solidFill>
            </a:endParaRPr>
          </a:p>
        </p:txBody>
      </p:sp>
      <p:sp>
        <p:nvSpPr>
          <p:cNvPr id="7" name="Content Placeholder 6"/>
          <p:cNvSpPr>
            <a:spLocks noGrp="1"/>
          </p:cNvSpPr>
          <p:nvPr>
            <p:ph idx="1"/>
          </p:nvPr>
        </p:nvSpPr>
        <p:spPr>
          <a:xfrm>
            <a:off x="3810001" y="310919"/>
            <a:ext cx="5181600" cy="1947372"/>
          </a:xfrm>
          <a:solidFill>
            <a:schemeClr val="accent5"/>
          </a:solidFill>
        </p:spPr>
        <p:txBody>
          <a:bodyPr>
            <a:normAutofit lnSpcReduction="10000"/>
          </a:bodyPr>
          <a:lstStyle/>
          <a:p>
            <a:r>
              <a:rPr lang="en-US" sz="1800" b="0" dirty="0"/>
              <a:t>The web application provides a mechanism for communication between the client and the web server. On the server, web pages are created and viewed by users on the client side. Data is transmitted via HTTP protocol as an HTML page between the client and the server. some examples like:  SQL, XML, Cross-site scripting.</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6018" y="2286000"/>
            <a:ext cx="7543800" cy="2619375"/>
          </a:xfrm>
          <a:prstGeom prst="rect">
            <a:avLst/>
          </a:prstGeom>
        </p:spPr>
      </p:pic>
    </p:spTree>
    <p:extLst>
      <p:ext uri="{BB962C8B-B14F-4D97-AF65-F5344CB8AC3E}">
        <p14:creationId xmlns:p14="http://schemas.microsoft.com/office/powerpoint/2010/main" val="923425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82" y="0"/>
            <a:ext cx="5273040" cy="548640"/>
          </a:xfrm>
          <a:solidFill>
            <a:srgbClr val="FFFF00"/>
          </a:solidFill>
        </p:spPr>
        <p:txBody>
          <a:bodyPr>
            <a:normAutofit fontScale="90000"/>
          </a:bodyPr>
          <a:lstStyle/>
          <a:p>
            <a:r>
              <a:rPr lang="en-US" u="sng" dirty="0">
                <a:solidFill>
                  <a:srgbClr val="FF0000"/>
                </a:solidFill>
              </a:rPr>
              <a:t>Networking-Based Attacks</a:t>
            </a:r>
            <a:endParaRPr lang="en-US" dirty="0">
              <a:solidFill>
                <a:srgbClr val="FF0000"/>
              </a:solidFill>
            </a:endParaRPr>
          </a:p>
        </p:txBody>
      </p:sp>
      <p:sp>
        <p:nvSpPr>
          <p:cNvPr id="3" name="Content Placeholder 2"/>
          <p:cNvSpPr>
            <a:spLocks noGrp="1"/>
          </p:cNvSpPr>
          <p:nvPr>
            <p:ph idx="1"/>
          </p:nvPr>
        </p:nvSpPr>
        <p:spPr>
          <a:xfrm>
            <a:off x="5257800" y="0"/>
            <a:ext cx="3886200" cy="1481137"/>
          </a:xfrm>
          <a:solidFill>
            <a:schemeClr val="accent5"/>
          </a:solidFill>
        </p:spPr>
        <p:txBody>
          <a:bodyPr>
            <a:normAutofit fontScale="92500" lnSpcReduction="10000"/>
          </a:bodyPr>
          <a:lstStyle/>
          <a:p>
            <a:br>
              <a:rPr lang="en-US" dirty="0"/>
            </a:br>
            <a:r>
              <a:rPr lang="en-US" sz="2000" b="0" dirty="0" err="1"/>
              <a:t>Networkbased</a:t>
            </a:r>
            <a:r>
              <a:rPr lang="en-US" sz="2000" b="0" dirty="0"/>
              <a:t> attacks are other risks than those being attacked initiated and managed by computers or systems.</a:t>
            </a: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785937"/>
            <a:ext cx="8610600" cy="3286125"/>
          </a:xfrm>
          <a:prstGeom prst="rect">
            <a:avLst/>
          </a:prstGeom>
        </p:spPr>
      </p:pic>
    </p:spTree>
    <p:extLst>
      <p:ext uri="{BB962C8B-B14F-4D97-AF65-F5344CB8AC3E}">
        <p14:creationId xmlns:p14="http://schemas.microsoft.com/office/powerpoint/2010/main" val="286109885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125</TotalTime>
  <Words>852</Words>
  <Application>Microsoft Office PowerPoint</Application>
  <PresentationFormat>On-screen Show (4:3)</PresentationFormat>
  <Paragraphs>39</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Garamond</vt:lpstr>
      <vt:lpstr>Times New Roman</vt:lpstr>
      <vt:lpstr>Organic</vt:lpstr>
      <vt:lpstr>PowerPoint Presentation</vt:lpstr>
      <vt:lpstr>Viruses :</vt:lpstr>
      <vt:lpstr>Worms:</vt:lpstr>
      <vt:lpstr>Trojan:</vt:lpstr>
      <vt:lpstr>Rootkit :</vt:lpstr>
      <vt:lpstr>Spyware:</vt:lpstr>
      <vt:lpstr>Ransomware</vt:lpstr>
      <vt:lpstr>Application Attacks</vt:lpstr>
      <vt:lpstr>Networking-Based Attacks</vt:lpstr>
      <vt:lpstr>Denial of Service (DoS) AND Interception</vt:lpstr>
      <vt:lpstr>Poisoning AND Attacks on Access Rights</vt:lpstr>
      <vt:lpstr>Assess network security risks</vt:lpstr>
      <vt:lpstr> DATASECURITY governance</vt:lpstr>
      <vt:lpstr>Configure the system securely AND Control access</vt:lpstr>
      <vt:lpstr>The potential impact on security when configuring the wrong third-party VPN policy</vt:lpstr>
      <vt:lpstr>The potential impact on security when configuring the wrong third-party firewall policy.</vt:lpstr>
      <vt:lpstr>DMZ</vt:lpstr>
      <vt:lpstr>NAT</vt:lpstr>
      <vt:lpstr>Static IP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KIM TV</dc:creator>
  <cp:lastModifiedBy>Nguyễn Việt</cp:lastModifiedBy>
  <cp:revision>14</cp:revision>
  <dcterms:created xsi:type="dcterms:W3CDTF">2020-01-02T11:55:34Z</dcterms:created>
  <dcterms:modified xsi:type="dcterms:W3CDTF">2020-02-05T04:18:44Z</dcterms:modified>
</cp:coreProperties>
</file>