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77" r:id="rId6"/>
    <p:sldId id="2476" r:id="rId7"/>
    <p:sldId id="2479" r:id="rId8"/>
    <p:sldId id="2471" r:id="rId9"/>
    <p:sldId id="2475" r:id="rId10"/>
    <p:sldId id="2464" r:id="rId11"/>
    <p:sldId id="2474" r:id="rId12"/>
    <p:sldId id="2473" r:id="rId13"/>
    <p:sldId id="2478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432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يُمكن للتصنيف التلقائي فرز الأخبار بدقة وكفاءة عالية، مما يوفر الوقت ويزيد من الإنتاجية.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يمكن للمستخدمين الوصول إلى الأخبار الإلكترونية من أي مكان وفي أي وقت، على عكس الأخبار المطبوعة التي تتطلب توفرها في مكان محدد.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يساعد كشف الأخبار المزيفة في محاربة انتشار المعلومات المضللة وحماية الناس من مخاطرها.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محاولة التصدي لانتشار الأخبار الزائفة والمضللة على الإنترنت .</a:t>
            </a:r>
          </a:p>
          <a:p>
            <a:endParaRPr lang="ar-SA" dirty="0"/>
          </a:p>
          <a:p>
            <a:r>
              <a:rPr lang="ar-SA" dirty="0"/>
              <a:t>توفير معلومات دقيقة وموثوقة للمستخدمين على الإنترنت.</a:t>
            </a:r>
          </a:p>
          <a:p>
            <a:endParaRPr lang="ar-SA" dirty="0"/>
          </a:p>
          <a:p>
            <a:r>
              <a:rPr lang="ar-SA" dirty="0"/>
              <a:t>سهولة الوصول إلى الأخبار الإلكترونية عبر الإنترنت من خلال الهواتف الذكية والأجهزة اللوحية.</a:t>
            </a:r>
          </a:p>
          <a:p>
            <a:endParaRPr lang="ar-SA" dirty="0"/>
          </a:p>
          <a:p>
            <a:r>
              <a:rPr lang="ar-SA" dirty="0"/>
              <a:t>متابعة الأحداث الجارية بشكل فوري.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9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200" dirty="0"/>
              <a:t>scrum </a:t>
            </a:r>
            <a:r>
              <a:rPr lang="ar-SA" sz="1200" dirty="0"/>
              <a:t> هو إطار عمل غير معقد يساعد الافراد و الفرق و المؤسسات على إنتاج القيمة والتطوير المرن من خلال تبنى حلول قادرة على التكيف مع المشكلات المعقدة.</a:t>
            </a:r>
          </a:p>
          <a:p>
            <a:pPr algn="r" rtl="1"/>
            <a:endParaRPr lang="ar-SA" sz="1200" dirty="0"/>
          </a:p>
          <a:p>
            <a:pPr algn="r" rtl="1"/>
            <a:r>
              <a:rPr lang="ar-SA" sz="1200" dirty="0"/>
              <a:t>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Product Owner) </a:t>
            </a:r>
            <a:r>
              <a:rPr lang="ar-SA" sz="1200" dirty="0"/>
              <a:t>مالك المنتج) بتحديد العمل المطلوب لمشكلة ما تتسم بالتعقيد من خلال </a:t>
            </a:r>
            <a:r>
              <a:rPr lang="en-US" sz="1200" dirty="0"/>
              <a:t> Backlog Product) </a:t>
            </a:r>
            <a:r>
              <a:rPr lang="ar-SA" sz="1200" dirty="0"/>
              <a:t>قائمة عمل المنتج).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Scrum Team) </a:t>
            </a:r>
            <a:r>
              <a:rPr lang="ar-SA" sz="1200" dirty="0"/>
              <a:t> فريق </a:t>
            </a:r>
            <a:r>
              <a:rPr lang="ar-SA" sz="1200" dirty="0" err="1"/>
              <a:t>سكرم</a:t>
            </a:r>
            <a:r>
              <a:rPr lang="ar-SA" sz="1200" dirty="0"/>
              <a:t>) بتحويل المجموعة المختارة من المهام إلى </a:t>
            </a:r>
            <a:r>
              <a:rPr lang="en-US" sz="1200" dirty="0"/>
              <a:t>  Increment)</a:t>
            </a:r>
            <a:r>
              <a:rPr lang="ar-SA" sz="1200" dirty="0"/>
              <a:t> جزء) من القيمة الكاملة للمنتج خلال الـ </a:t>
            </a:r>
            <a:r>
              <a:rPr lang="en-US" sz="1200" dirty="0"/>
              <a:t> Sprint)</a:t>
            </a:r>
            <a:r>
              <a:rPr lang="ar-SA" sz="1200" dirty="0"/>
              <a:t>).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Team Scrum)</a:t>
            </a:r>
            <a:r>
              <a:rPr lang="ar-SA" sz="1200" dirty="0"/>
              <a:t>فريق </a:t>
            </a:r>
            <a:r>
              <a:rPr lang="ar-SA" sz="1200" dirty="0" err="1"/>
              <a:t>سكرم</a:t>
            </a:r>
            <a:r>
              <a:rPr lang="ar-SA" sz="1200" dirty="0"/>
              <a:t>) وكل المشتركين في العمل بفحص النتائج وتعديل المسار استعدادا </a:t>
            </a:r>
            <a:r>
              <a:rPr lang="ar-SA" sz="1200" dirty="0" err="1"/>
              <a:t>لل</a:t>
            </a:r>
            <a:r>
              <a:rPr lang="ar-SA" sz="1200" dirty="0"/>
              <a:t> </a:t>
            </a:r>
            <a:r>
              <a:rPr lang="en-US" sz="1200" dirty="0"/>
              <a:t>Sprint</a:t>
            </a:r>
            <a:r>
              <a:rPr lang="ar-SA" sz="1200" dirty="0"/>
              <a:t> التالي.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7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36EA-82FA-97AC-B50C-6507225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FD211-824A-90AD-6B16-ABA48E689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D8D46-C6BC-7235-E983-019EBCE8D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DD1B-0B5C-2764-44AF-C51286937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36EA-82FA-97AC-B50C-6507225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FD211-824A-90AD-6B16-ABA48E689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D8D46-C6BC-7235-E983-019EBCE8D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DD1B-0B5C-2764-44AF-C51286937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transition spd="slow">
    <p:push dir="u"/>
  </p:transition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navercity\NC\Reference%20Studies%20-%20news%20classification%20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news detection phase-1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1.0</a:t>
            </a:r>
          </a:p>
        </p:txBody>
      </p:sp>
      <p:pic>
        <p:nvPicPr>
          <p:cNvPr id="2" name="Picture 23">
            <a:extLst>
              <a:ext uri="{FF2B5EF4-FFF2-40B4-BE49-F238E27FC236}">
                <a16:creationId xmlns:a16="http://schemas.microsoft.com/office/drawing/2014/main" id="{4D2529BD-D75C-F8A9-6E55-423DA679A35A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835" y="230953"/>
            <a:ext cx="2374478" cy="1392286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E843BC9C-0FAF-D155-BF9F-7BD118028F4C}"/>
              </a:ext>
            </a:extLst>
          </p:cNvPr>
          <p:cNvSpPr txBox="1"/>
          <p:nvPr/>
        </p:nvSpPr>
        <p:spPr>
          <a:xfrm>
            <a:off x="350835" y="5464806"/>
            <a:ext cx="301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Dr. Mouhib Alnoukari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3921BBC-41AD-8CDB-9E6C-F23BFC63CF9F}"/>
              </a:ext>
            </a:extLst>
          </p:cNvPr>
          <p:cNvSpPr txBox="1"/>
          <p:nvPr/>
        </p:nvSpPr>
        <p:spPr>
          <a:xfrm>
            <a:off x="9307396" y="5464806"/>
            <a:ext cx="301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Dr. Anas Abdul Aziz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D2F0-50D5-59A9-4031-DBE8B1AA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CD3F-BC67-8D9E-9ED9-FF20B327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EFCE45A-6228-5F0A-3F33-DD6B703D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572"/>
            <a:ext cx="12192000" cy="6808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62B6F13-760F-D185-8CC5-780AB1D6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9278296" cy="673012"/>
          </a:xfrm>
        </p:spPr>
        <p:txBody>
          <a:bodyPr/>
          <a:lstStyle/>
          <a:p>
            <a:r>
              <a:rPr lang="en-US" b="1" dirty="0"/>
              <a:t>Project implementation stages  </a:t>
            </a:r>
          </a:p>
        </p:txBody>
      </p:sp>
    </p:spTree>
    <p:extLst>
      <p:ext uri="{BB962C8B-B14F-4D97-AF65-F5344CB8AC3E}">
        <p14:creationId xmlns:p14="http://schemas.microsoft.com/office/powerpoint/2010/main" val="39088250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94" y="2445988"/>
            <a:ext cx="11015612" cy="1499321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13" y="0"/>
            <a:ext cx="10815686" cy="716437"/>
          </a:xfrm>
        </p:spPr>
        <p:txBody>
          <a:bodyPr/>
          <a:lstStyle/>
          <a:p>
            <a:pPr algn="ctr"/>
            <a:r>
              <a:rPr lang="en-US" b="1" dirty="0"/>
              <a:t>Introduction to Fake news detection</a:t>
            </a: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1" y="0"/>
            <a:ext cx="3082564" cy="6858000"/>
          </a:xfrm>
          <a:prstGeom prst="parallelogram">
            <a:avLst>
              <a:gd name="adj" fmla="val 14129"/>
            </a:avLst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3223967" y="1644550"/>
            <a:ext cx="8547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Automatic classification can sort news accurately and efficiently, saving time and increasing productivity.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Users can access electronic news from anywhere and at any time, unlike print news, which requires availability in a specific place.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Detecting fake news helps fight the spread of misinformation and protect people from its dangers.</a:t>
            </a:r>
          </a:p>
        </p:txBody>
      </p:sp>
    </p:spTree>
    <p:extLst>
      <p:ext uri="{BB962C8B-B14F-4D97-AF65-F5344CB8AC3E}">
        <p14:creationId xmlns:p14="http://schemas.microsoft.com/office/powerpoint/2010/main" val="26805617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1" y="24573"/>
            <a:ext cx="9278296" cy="673012"/>
          </a:xfrm>
        </p:spPr>
        <p:txBody>
          <a:bodyPr/>
          <a:lstStyle/>
          <a:p>
            <a:pPr algn="ctr"/>
            <a:r>
              <a:rPr lang="en-US" b="1" dirty="0"/>
              <a:t>Work justification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-1" y="0"/>
            <a:ext cx="2714921" cy="685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18C32144-7353-DE87-3C10-ED26F07DFCF6}"/>
              </a:ext>
            </a:extLst>
          </p:cNvPr>
          <p:cNvSpPr txBox="1"/>
          <p:nvPr/>
        </p:nvSpPr>
        <p:spPr>
          <a:xfrm>
            <a:off x="3287118" y="1364407"/>
            <a:ext cx="8484125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to combat the spread of false and misleading news on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accurate and reliable information to users on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access to electronic news online through smartphones and tablets.</a:t>
            </a: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1076166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ADFE7-9A74-D8AE-9035-C778D52D4114}"/>
              </a:ext>
            </a:extLst>
          </p:cNvPr>
          <p:cNvSpPr txBox="1"/>
          <p:nvPr/>
        </p:nvSpPr>
        <p:spPr>
          <a:xfrm>
            <a:off x="2653201" y="1333154"/>
            <a:ext cx="9118042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Providing a reliable source of news: The project aims to create a website that provides accurate and reliable news from various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Facilitating the search for news: The project aims to help users easily find news that interests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Improving the reading experience: The project aims to improve the news reading experience by providing modern tools and technologies.</a:t>
            </a:r>
            <a:endParaRPr lang="ar-SA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73E9E877-3D46-E5A8-8FB0-CD547C69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01" y="24572"/>
            <a:ext cx="9278296" cy="574638"/>
          </a:xfrm>
        </p:spPr>
        <p:txBody>
          <a:bodyPr/>
          <a:lstStyle/>
          <a:p>
            <a:pPr algn="ctr"/>
            <a:r>
              <a:rPr lang="en-US" sz="3200" b="1" dirty="0"/>
              <a:t>goals</a:t>
            </a:r>
            <a:endParaRPr lang="en-US" b="1" dirty="0"/>
          </a:p>
        </p:txBody>
      </p:sp>
      <p:pic>
        <p:nvPicPr>
          <p:cNvPr id="5" name="Picture Placeholder 15" descr="sticky notes on a clear dry erase board">
            <a:extLst>
              <a:ext uri="{FF2B5EF4-FFF2-40B4-BE49-F238E27FC236}">
                <a16:creationId xmlns:a16="http://schemas.microsoft.com/office/drawing/2014/main" id="{3953BBC5-E7D6-2750-5C34-E00A4C42B6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21" r="20321"/>
          <a:stretch/>
        </p:blipFill>
        <p:spPr>
          <a:xfrm>
            <a:off x="0" y="0"/>
            <a:ext cx="2526384" cy="6867525"/>
          </a:xfrm>
        </p:spPr>
      </p:pic>
    </p:spTree>
    <p:extLst>
      <p:ext uri="{BB962C8B-B14F-4D97-AF65-F5344CB8AC3E}">
        <p14:creationId xmlns:p14="http://schemas.microsoft.com/office/powerpoint/2010/main" val="693183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6695FA-C45B-1E2B-D9D3-0C7A8D6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68" y="-198"/>
            <a:ext cx="11447284" cy="593889"/>
          </a:xfrm>
        </p:spPr>
        <p:txBody>
          <a:bodyPr/>
          <a:lstStyle/>
          <a:p>
            <a:pPr algn="ctr"/>
            <a:r>
              <a:rPr lang="en-US" b="1" dirty="0"/>
              <a:t>Timetable for the project</a:t>
            </a:r>
            <a:endParaRPr lang="ar-SA" b="1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C2C4A58-736D-BE2A-85F0-FF6995781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7368" y="686204"/>
            <a:ext cx="10438714" cy="6107563"/>
          </a:xfrm>
        </p:spPr>
        <p:txBody>
          <a:bodyPr/>
          <a:lstStyle/>
          <a:p>
            <a:r>
              <a:rPr lang="en-US" sz="2800" dirty="0"/>
              <a:t>The first month, we read reference studies on the project topic :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693FCC4-1A92-9FFF-F79C-16F23DE6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BB82267B-D2B3-F4DC-A24B-A30E1C775E8F}"/>
              </a:ext>
            </a:extLst>
          </p:cNvPr>
          <p:cNvSpPr txBox="1"/>
          <p:nvPr/>
        </p:nvSpPr>
        <p:spPr>
          <a:xfrm>
            <a:off x="0" y="6519446"/>
            <a:ext cx="8041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chemeClr val="accent5">
                    <a:lumMod val="50000"/>
                    <a:lumOff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https://github.com/mn83680/news-classification-</a:t>
            </a:r>
            <a:endParaRPr lang="ar-SA" u="sng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260C09A-5316-1F1F-F28B-AD43DA59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4" y="1283368"/>
            <a:ext cx="10804555" cy="518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5211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-9922"/>
            <a:ext cx="2705493" cy="68679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ADFE7-9A74-D8AE-9035-C778D52D4114}"/>
              </a:ext>
            </a:extLst>
          </p:cNvPr>
          <p:cNvSpPr txBox="1"/>
          <p:nvPr/>
        </p:nvSpPr>
        <p:spPr>
          <a:xfrm>
            <a:off x="2705493" y="881672"/>
            <a:ext cx="9118042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News classification studies in 2018 used machine learning algorithms such as SVM and they used features to reduce and filter features such as N-gram.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 models continue to improve, a study in 2020 obtained 97% accuracy, but there were challenges with non-linear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2021, they used other algorithms such as KNN and obtained 93% accuracy.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2023 and 2024, they used deep learning algorithms in addition to DT, KNN, and SVM, which helped detect fake news, and they obtained high accuracy of 95% and 87.42%.</a:t>
            </a:r>
            <a:endParaRPr lang="ar-SA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73E9E877-3D46-E5A8-8FB0-CD547C69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01" y="24572"/>
            <a:ext cx="9278296" cy="574638"/>
          </a:xfrm>
        </p:spPr>
        <p:txBody>
          <a:bodyPr/>
          <a:lstStyle/>
          <a:p>
            <a:pPr algn="ctr"/>
            <a:r>
              <a:rPr lang="en-US" sz="3200" b="1" dirty="0"/>
              <a:t>goals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7293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6AD1CB-4D0C-E7D2-D5FD-A32BA91E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3" y="40194"/>
            <a:ext cx="10281172" cy="610256"/>
          </a:xfrm>
        </p:spPr>
        <p:txBody>
          <a:bodyPr/>
          <a:lstStyle/>
          <a:p>
            <a:r>
              <a:rPr lang="en-US" sz="3200" b="1" dirty="0"/>
              <a:t>Expected contributions</a:t>
            </a:r>
          </a:p>
        </p:txBody>
      </p:sp>
      <p:pic>
        <p:nvPicPr>
          <p:cNvPr id="68" name="Picture Placeholder 13" descr="person staring at blueprints on a wall">
            <a:extLst>
              <a:ext uri="{FF2B5EF4-FFF2-40B4-BE49-F238E27FC236}">
                <a16:creationId xmlns:a16="http://schemas.microsoft.com/office/drawing/2014/main" id="{FCD301D4-9222-4E85-8155-E78C89D992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4536496" y="1735315"/>
            <a:ext cx="3108325" cy="1892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4B58-9206-42AF-08EB-959C9A771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425" y="3863485"/>
            <a:ext cx="3280680" cy="1019600"/>
          </a:xfrm>
        </p:spPr>
        <p:txBody>
          <a:bodyPr>
            <a:normAutofit/>
          </a:bodyPr>
          <a:lstStyle/>
          <a:p>
            <a:pPr algn="ctr"/>
            <a:r>
              <a:rPr lang="en-US" spc="0" dirty="0"/>
              <a:t>Classifying news into true and incorrect</a:t>
            </a:r>
          </a:p>
        </p:txBody>
      </p:sp>
      <p:pic>
        <p:nvPicPr>
          <p:cNvPr id="69" name="Picture Placeholder 15" descr="sticky notes on a clear dry erase board">
            <a:extLst>
              <a:ext uri="{FF2B5EF4-FFF2-40B4-BE49-F238E27FC236}">
                <a16:creationId xmlns:a16="http://schemas.microsoft.com/office/drawing/2014/main" id="{BFACC95D-59ED-6F46-E2B6-AE71C81877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8229445" y="1735315"/>
            <a:ext cx="3108325" cy="18923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B3CCF17-1CB6-F288-9CD2-733D11A92C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8878" y="3872912"/>
            <a:ext cx="3365369" cy="886704"/>
          </a:xfrm>
        </p:spPr>
        <p:txBody>
          <a:bodyPr>
            <a:normAutofit/>
          </a:bodyPr>
          <a:lstStyle/>
          <a:p>
            <a:pPr algn="ctr"/>
            <a:r>
              <a:rPr lang="en-US" spc="0" dirty="0"/>
              <a:t>The system is able to detect fake news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7338A06-45D2-B9D4-A2D6-D953DF08A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76" y="3872911"/>
            <a:ext cx="3656501" cy="1283551"/>
          </a:xfrm>
        </p:spPr>
        <p:txBody>
          <a:bodyPr>
            <a:normAutofit/>
          </a:bodyPr>
          <a:lstStyle/>
          <a:p>
            <a:pPr algn="ctr"/>
            <a:r>
              <a:rPr lang="en-US" spc="0" dirty="0"/>
              <a:t>The system can classify news according to its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659-3764-6E0E-988E-F74930A2C6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B2DEA63D-15D2-FC91-7A8F-7F4FAB17A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755" y="1735315"/>
            <a:ext cx="3108325" cy="18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77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565" y="0"/>
            <a:ext cx="6895825" cy="716437"/>
          </a:xfrm>
        </p:spPr>
        <p:txBody>
          <a:bodyPr/>
          <a:lstStyle/>
          <a:p>
            <a:r>
              <a:rPr lang="en-US" sz="3600" dirty="0"/>
              <a:t>What is scrum 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1" y="0"/>
            <a:ext cx="3082564" cy="6858000"/>
          </a:xfrm>
          <a:prstGeom prst="parallelogram">
            <a:avLst>
              <a:gd name="adj" fmla="val 16575"/>
            </a:avLst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2F832BE-3610-3DEA-0F33-62091F08B88B}"/>
              </a:ext>
            </a:extLst>
          </p:cNvPr>
          <p:cNvSpPr txBox="1"/>
          <p:nvPr/>
        </p:nvSpPr>
        <p:spPr>
          <a:xfrm>
            <a:off x="3426199" y="1155729"/>
            <a:ext cx="8345044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Scrum is an uncomplicated framework that helps individuals, teams, and organizations create value and develop agilely by adopting adaptive solutions to complex problems.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Product Owner identifies the work required for a complex problem through the Product Backlog.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Scrum Team converts the selected set of tasks into an increment of the full value of the product during the Sprint.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Scrum Team and everyone involved in the work examine the results and adjust the course in preparation for the next Sprint.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8057456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D2F0-50D5-59A9-4031-DBE8B1AA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B6F13-760F-D185-8CC5-780AB1D6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1" y="24573"/>
            <a:ext cx="9278296" cy="673012"/>
          </a:xfrm>
        </p:spPr>
        <p:txBody>
          <a:bodyPr/>
          <a:lstStyle/>
          <a:p>
            <a:r>
              <a:rPr lang="en-US" b="1" dirty="0"/>
              <a:t>Project implementation 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CD3F-BC67-8D9E-9ED9-FF20B327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71813C5-8765-A309-380C-482FEB3E6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53902"/>
            <a:ext cx="12192000" cy="38848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9615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5" id="{74D298B5-FAE9-4D91-8AD3-354AA238A8E7}" vid="{0D6DFA8C-0A0F-4951-8DB6-6C087E189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DF8656-0242-4B63-8FCA-04D06A7F29A1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terms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637</Words>
  <Application>Microsoft Office PowerPoint</Application>
  <PresentationFormat>شاشة عريضة</PresentationFormat>
  <Paragraphs>92</Paragraphs>
  <Slides>11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Custom</vt:lpstr>
      <vt:lpstr>Fake news detection phase-1 </vt:lpstr>
      <vt:lpstr>Introduction to Fake news detection</vt:lpstr>
      <vt:lpstr>Work justification</vt:lpstr>
      <vt:lpstr>goals</vt:lpstr>
      <vt:lpstr>Timetable for the project</vt:lpstr>
      <vt:lpstr>goals</vt:lpstr>
      <vt:lpstr>Expected contributions</vt:lpstr>
      <vt:lpstr>What is scrum </vt:lpstr>
      <vt:lpstr>Project implementation stages</vt:lpstr>
      <vt:lpstr>Project implementation stages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User</dc:creator>
  <cp:lastModifiedBy>محمد نور</cp:lastModifiedBy>
  <cp:revision>23</cp:revision>
  <dcterms:created xsi:type="dcterms:W3CDTF">2023-09-14T19:54:33Z</dcterms:created>
  <dcterms:modified xsi:type="dcterms:W3CDTF">2024-03-16T13:17:43Z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