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23"/>
  </p:notesMasterIdLst>
  <p:sldIdLst>
    <p:sldId id="287" r:id="rId2"/>
    <p:sldId id="267" r:id="rId3"/>
    <p:sldId id="268" r:id="rId4"/>
    <p:sldId id="269" r:id="rId5"/>
    <p:sldId id="270" r:id="rId6"/>
    <p:sldId id="271" r:id="rId7"/>
    <p:sldId id="274" r:id="rId8"/>
    <p:sldId id="272" r:id="rId9"/>
    <p:sldId id="275" r:id="rId10"/>
    <p:sldId id="273" r:id="rId11"/>
    <p:sldId id="276" r:id="rId12"/>
    <p:sldId id="277" r:id="rId13"/>
    <p:sldId id="278" r:id="rId14"/>
    <p:sldId id="279" r:id="rId15"/>
    <p:sldId id="280" r:id="rId16"/>
    <p:sldId id="281" r:id="rId17"/>
    <p:sldId id="282" r:id="rId18"/>
    <p:sldId id="283" r:id="rId19"/>
    <p:sldId id="284" r:id="rId20"/>
    <p:sldId id="285" r:id="rId21"/>
    <p:sldId id="286" r:id="rId22"/>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简介" id="{0F84AC80-C879-4645-8F16-D06B3FBDBC1A}">
          <p14:sldIdLst>
            <p14:sldId id="287"/>
            <p14:sldId id="267"/>
            <p14:sldId id="268"/>
            <p14:sldId id="269"/>
            <p14:sldId id="270"/>
          </p14:sldIdLst>
        </p14:section>
        <p14:section name="获取联系人属性" id="{3C99654E-9FC1-5C48-8CDF-D28F259CF4D7}">
          <p14:sldIdLst>
            <p14:sldId id="271"/>
            <p14:sldId id="274"/>
            <p14:sldId id="272"/>
            <p14:sldId id="275"/>
            <p14:sldId id="273"/>
            <p14:sldId id="276"/>
            <p14:sldId id="277"/>
          </p14:sldIdLst>
        </p14:section>
        <p14:section name="添加联系人信息" id="{D4D2017F-4131-AC41-A482-DFBC36505E71}">
          <p14:sldIdLst>
            <p14:sldId id="278"/>
            <p14:sldId id="279"/>
            <p14:sldId id="280"/>
          </p14:sldIdLst>
        </p14:section>
        <p14:section name="添加群组" id="{BD2A12DB-2712-DD4F-B8AD-AA6ABDC3D66C}">
          <p14:sldIdLst>
            <p14:sldId id="281"/>
            <p14:sldId id="282"/>
            <p14:sldId id="283"/>
          </p14:sldIdLst>
        </p14:section>
        <p14:section name="联系人的头像" id="{267F6A80-FC78-ED44-A6AF-AD08CFB4A88C}">
          <p14:sldIdLst>
            <p14:sldId id="284"/>
            <p14:sldId id="285"/>
            <p14:sldId id="28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27" autoAdjust="0"/>
  </p:normalViewPr>
  <p:slideViewPr>
    <p:cSldViewPr snapToGrid="0" snapToObjects="1">
      <p:cViewPr varScale="1">
        <p:scale>
          <a:sx n="101" d="100"/>
          <a:sy n="101" d="100"/>
        </p:scale>
        <p:origin x="-2400"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5A0E53-E7D5-D545-BB08-F932C9647DAF}" type="datetimeFigureOut">
              <a:rPr kumimoji="1" lang="zh-CN" altLang="en-US" smtClean="0"/>
              <a:t>14-6-3</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8BB1CB-9794-2749-BB6B-D7D3ADE2F07F}" type="slidenum">
              <a:rPr kumimoji="1" lang="zh-CN" altLang="en-US" smtClean="0"/>
              <a:t>‹#›</a:t>
            </a:fld>
            <a:endParaRPr kumimoji="1" lang="zh-CN" altLang="en-US"/>
          </a:p>
        </p:txBody>
      </p:sp>
    </p:spTree>
    <p:extLst>
      <p:ext uri="{BB962C8B-B14F-4D97-AF65-F5344CB8AC3E}">
        <p14:creationId xmlns:p14="http://schemas.microsoft.com/office/powerpoint/2010/main" val="12310450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TW" sz="1200" kern="1200" dirty="0" smtClean="0">
                <a:solidFill>
                  <a:schemeClr val="tx1"/>
                </a:solidFill>
                <a:latin typeface="+mn-lt"/>
                <a:ea typeface="+mn-ea"/>
                <a:cs typeface="+mn-cs"/>
              </a:rPr>
              <a:t>// 1.</a:t>
            </a:r>
            <a:r>
              <a:rPr lang="zh-TW" altLang="en-US" sz="1200" kern="1200" dirty="0" smtClean="0">
                <a:solidFill>
                  <a:schemeClr val="tx1"/>
                </a:solidFill>
                <a:latin typeface="+mn-lt"/>
                <a:ea typeface="+mn-ea"/>
                <a:cs typeface="+mn-cs"/>
              </a:rPr>
              <a:t>获得授权状态</a:t>
            </a:r>
          </a:p>
          <a:p>
            <a:r>
              <a:rPr lang="en-US" altLang="zh-CN" sz="1200" kern="1200" dirty="0" smtClean="0">
                <a:solidFill>
                  <a:schemeClr val="tx1"/>
                </a:solidFill>
                <a:latin typeface="+mn-lt"/>
                <a:ea typeface="+mn-ea"/>
                <a:cs typeface="+mn-cs"/>
              </a:rPr>
              <a:t>ABAuthorizationStatus status = ABAddressBookGetAuthorizationStatus();</a:t>
            </a: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2.</a:t>
            </a:r>
            <a:r>
              <a:rPr lang="zh-CN" altLang="en-US" sz="1200" kern="1200" dirty="0" smtClean="0">
                <a:solidFill>
                  <a:schemeClr val="tx1"/>
                </a:solidFill>
                <a:latin typeface="+mn-lt"/>
                <a:ea typeface="+mn-ea"/>
                <a:cs typeface="+mn-cs"/>
              </a:rPr>
              <a:t>如果还没有进行授权</a:t>
            </a:r>
          </a:p>
          <a:p>
            <a:r>
              <a:rPr lang="en-US" altLang="zh-CN" sz="1200" kern="1200" dirty="0" smtClean="0">
                <a:solidFill>
                  <a:schemeClr val="tx1"/>
                </a:solidFill>
                <a:latin typeface="+mn-lt"/>
                <a:ea typeface="+mn-ea"/>
                <a:cs typeface="+mn-cs"/>
              </a:rPr>
              <a:t>if (status == kABAuthorizationStatusNotDetermined) {</a:t>
            </a:r>
          </a:p>
          <a:p>
            <a:r>
              <a:rPr lang="zh-TW" altLang="en-US" sz="1200" kern="1200" dirty="0" smtClean="0">
                <a:solidFill>
                  <a:schemeClr val="tx1"/>
                </a:solidFill>
                <a:latin typeface="+mn-lt"/>
                <a:ea typeface="+mn-ea"/>
                <a:cs typeface="+mn-cs"/>
              </a:rPr>
              <a:t>    </a:t>
            </a:r>
            <a:r>
              <a:rPr lang="en-US" altLang="zh-TW" sz="1200" kern="1200" dirty="0" smtClean="0">
                <a:solidFill>
                  <a:schemeClr val="tx1"/>
                </a:solidFill>
                <a:latin typeface="+mn-lt"/>
                <a:ea typeface="+mn-ea"/>
                <a:cs typeface="+mn-cs"/>
              </a:rPr>
              <a:t>// </a:t>
            </a:r>
            <a:r>
              <a:rPr lang="zh-TW" altLang="en-US" sz="1200" kern="1200" dirty="0" smtClean="0">
                <a:solidFill>
                  <a:schemeClr val="tx1"/>
                </a:solidFill>
                <a:latin typeface="+mn-lt"/>
                <a:ea typeface="+mn-ea"/>
                <a:cs typeface="+mn-cs"/>
              </a:rPr>
              <a:t>错误</a:t>
            </a:r>
          </a:p>
          <a:p>
            <a:r>
              <a:rPr lang="en-US" altLang="zh-CN" sz="1200" kern="1200" dirty="0" smtClean="0">
                <a:solidFill>
                  <a:schemeClr val="tx1"/>
                </a:solidFill>
                <a:latin typeface="+mn-lt"/>
                <a:ea typeface="+mn-ea"/>
                <a:cs typeface="+mn-cs"/>
              </a:rPr>
              <a:t>    CFErrorRef error = nil;</a:t>
            </a:r>
          </a:p>
          <a:p>
            <a:r>
              <a:rPr lang="zh-TW" altLang="en-US" sz="1200" kern="1200" dirty="0" smtClean="0">
                <a:solidFill>
                  <a:schemeClr val="tx1"/>
                </a:solidFill>
                <a:latin typeface="+mn-lt"/>
                <a:ea typeface="+mn-ea"/>
                <a:cs typeface="+mn-cs"/>
              </a:rPr>
              <a:t>    </a:t>
            </a:r>
            <a:r>
              <a:rPr lang="en-US" altLang="zh-TW" sz="1200" kern="1200" dirty="0" smtClean="0">
                <a:solidFill>
                  <a:schemeClr val="tx1"/>
                </a:solidFill>
                <a:latin typeface="+mn-lt"/>
                <a:ea typeface="+mn-ea"/>
                <a:cs typeface="+mn-cs"/>
              </a:rPr>
              <a:t>// </a:t>
            </a:r>
            <a:r>
              <a:rPr lang="zh-TW" altLang="en-US" sz="1200" kern="1200" dirty="0" smtClean="0">
                <a:solidFill>
                  <a:schemeClr val="tx1"/>
                </a:solidFill>
                <a:latin typeface="+mn-lt"/>
                <a:ea typeface="+mn-ea"/>
                <a:cs typeface="+mn-cs"/>
              </a:rPr>
              <a:t>通讯录实例</a:t>
            </a:r>
          </a:p>
          <a:p>
            <a:r>
              <a:rPr lang="en-US" altLang="zh-CN" sz="1200" kern="1200" dirty="0" smtClean="0">
                <a:solidFill>
                  <a:schemeClr val="tx1"/>
                </a:solidFill>
                <a:latin typeface="+mn-lt"/>
                <a:ea typeface="+mn-ea"/>
                <a:cs typeface="+mn-cs"/>
              </a:rPr>
              <a:t>    ABAddressBookRef book = ABAddressBookCreateWithOptions(NULL, &amp;error);</a:t>
            </a:r>
          </a:p>
          <a:p>
            <a:endParaRPr lang="en-US" altLang="zh-CN" sz="1200" kern="1200" dirty="0" smtClean="0">
              <a:solidFill>
                <a:schemeClr val="tx1"/>
              </a:solidFill>
              <a:latin typeface="+mn-lt"/>
              <a:ea typeface="+mn-ea"/>
              <a:cs typeface="+mn-cs"/>
            </a:endParaRPr>
          </a:p>
          <a:p>
            <a:r>
              <a:rPr lang="zh-TW" altLang="en-US" sz="1200" kern="1200" dirty="0" smtClean="0">
                <a:solidFill>
                  <a:schemeClr val="tx1"/>
                </a:solidFill>
                <a:latin typeface="+mn-lt"/>
                <a:ea typeface="+mn-ea"/>
                <a:cs typeface="+mn-cs"/>
              </a:rPr>
              <a:t>    </a:t>
            </a:r>
            <a:r>
              <a:rPr lang="en-US" altLang="zh-TW" sz="1200" kern="1200" dirty="0" smtClean="0">
                <a:solidFill>
                  <a:schemeClr val="tx1"/>
                </a:solidFill>
                <a:latin typeface="+mn-lt"/>
                <a:ea typeface="+mn-ea"/>
                <a:cs typeface="+mn-cs"/>
              </a:rPr>
              <a:t>// </a:t>
            </a:r>
            <a:r>
              <a:rPr lang="zh-TW" altLang="en-US" sz="1200" kern="1200" dirty="0" smtClean="0">
                <a:solidFill>
                  <a:schemeClr val="tx1"/>
                </a:solidFill>
                <a:latin typeface="+mn-lt"/>
                <a:ea typeface="+mn-ea"/>
                <a:cs typeface="+mn-cs"/>
              </a:rPr>
              <a:t>请求授权</a:t>
            </a:r>
          </a:p>
          <a:p>
            <a:r>
              <a:rPr lang="en-US" altLang="zh-CN" sz="1200" kern="1200" dirty="0" smtClean="0">
                <a:solidFill>
                  <a:schemeClr val="tx1"/>
                </a:solidFill>
                <a:latin typeface="+mn-lt"/>
                <a:ea typeface="+mn-ea"/>
                <a:cs typeface="+mn-cs"/>
              </a:rPr>
              <a:t>    ABAddressBookRequestAccessWithCompletion(book, ^(bool granted, CFErrorRef error) {</a:t>
            </a:r>
          </a:p>
          <a:p>
            <a:r>
              <a:rPr lang="en-US" altLang="zh-CN" sz="1200" kern="1200" dirty="0" smtClean="0">
                <a:solidFill>
                  <a:schemeClr val="tx1"/>
                </a:solidFill>
                <a:latin typeface="+mn-lt"/>
                <a:ea typeface="+mn-ea"/>
                <a:cs typeface="+mn-cs"/>
              </a:rPr>
              <a:t>        if (granted) {</a:t>
            </a:r>
          </a:p>
          <a:p>
            <a:r>
              <a:rPr lang="zh-TW" altLang="en-US" sz="1200" kern="1200" dirty="0" smtClean="0">
                <a:solidFill>
                  <a:schemeClr val="tx1"/>
                </a:solidFill>
                <a:latin typeface="+mn-lt"/>
                <a:ea typeface="+mn-ea"/>
                <a:cs typeface="+mn-cs"/>
              </a:rPr>
              <a:t>            </a:t>
            </a:r>
            <a:r>
              <a:rPr lang="en-US" altLang="zh-TW" sz="1200" kern="1200" dirty="0" smtClean="0">
                <a:solidFill>
                  <a:schemeClr val="tx1"/>
                </a:solidFill>
                <a:latin typeface="+mn-lt"/>
                <a:ea typeface="+mn-ea"/>
                <a:cs typeface="+mn-cs"/>
              </a:rPr>
              <a:t>NSLog(@"</a:t>
            </a:r>
            <a:r>
              <a:rPr lang="zh-TW" altLang="en-US" sz="1200" kern="1200" dirty="0" smtClean="0">
                <a:solidFill>
                  <a:schemeClr val="tx1"/>
                </a:solidFill>
                <a:latin typeface="+mn-lt"/>
                <a:ea typeface="+mn-ea"/>
                <a:cs typeface="+mn-cs"/>
              </a:rPr>
              <a:t>授权成功</a:t>
            </a:r>
            <a:r>
              <a:rPr lang="en-US" altLang="zh-TW" sz="1200" kern="1200" dirty="0" smtClean="0">
                <a:solidFill>
                  <a:schemeClr val="tx1"/>
                </a:solidFill>
                <a:latin typeface="+mn-lt"/>
                <a:ea typeface="+mn-ea"/>
                <a:cs typeface="+mn-cs"/>
              </a:rPr>
              <a:t>");</a:t>
            </a:r>
          </a:p>
          <a:p>
            <a:r>
              <a:rPr lang="da-DK" altLang="zh-CN" sz="1200" kern="1200" dirty="0" smtClean="0">
                <a:solidFill>
                  <a:schemeClr val="tx1"/>
                </a:solidFill>
                <a:latin typeface="+mn-lt"/>
                <a:ea typeface="+mn-ea"/>
                <a:cs typeface="+mn-cs"/>
              </a:rPr>
              <a:t>        } else {</a:t>
            </a:r>
          </a:p>
          <a:p>
            <a:r>
              <a:rPr lang="zh-TW" altLang="en-US" sz="1200" kern="1200" dirty="0" smtClean="0">
                <a:solidFill>
                  <a:schemeClr val="tx1"/>
                </a:solidFill>
                <a:latin typeface="+mn-lt"/>
                <a:ea typeface="+mn-ea"/>
                <a:cs typeface="+mn-cs"/>
              </a:rPr>
              <a:t>            </a:t>
            </a:r>
            <a:r>
              <a:rPr lang="en-US" altLang="zh-TW" sz="1200" kern="1200" dirty="0" smtClean="0">
                <a:solidFill>
                  <a:schemeClr val="tx1"/>
                </a:solidFill>
                <a:latin typeface="+mn-lt"/>
                <a:ea typeface="+mn-ea"/>
                <a:cs typeface="+mn-cs"/>
              </a:rPr>
              <a:t>NSLog(@"</a:t>
            </a:r>
            <a:r>
              <a:rPr lang="zh-TW" altLang="en-US" sz="1200" kern="1200" dirty="0" smtClean="0">
                <a:solidFill>
                  <a:schemeClr val="tx1"/>
                </a:solidFill>
                <a:latin typeface="+mn-lt"/>
                <a:ea typeface="+mn-ea"/>
                <a:cs typeface="+mn-cs"/>
              </a:rPr>
              <a:t>授权失败</a:t>
            </a:r>
            <a:r>
              <a:rPr lang="en-US" altLang="zh-TW"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不再使用通讯录实例就要释放</a:t>
            </a:r>
          </a:p>
          <a:p>
            <a:r>
              <a:rPr lang="en-US" altLang="zh-CN" sz="1200" kern="1200" dirty="0" smtClean="0">
                <a:solidFill>
                  <a:schemeClr val="tx1"/>
                </a:solidFill>
                <a:latin typeface="+mn-lt"/>
                <a:ea typeface="+mn-ea"/>
                <a:cs typeface="+mn-cs"/>
              </a:rPr>
              <a:t>        if (book != NULL) {</a:t>
            </a:r>
          </a:p>
          <a:p>
            <a:r>
              <a:rPr lang="en-US" altLang="zh-CN" sz="1200" kern="1200" dirty="0" smtClean="0">
                <a:solidFill>
                  <a:schemeClr val="tx1"/>
                </a:solidFill>
                <a:latin typeface="+mn-lt"/>
                <a:ea typeface="+mn-ea"/>
                <a:cs typeface="+mn-cs"/>
              </a:rPr>
              <a:t>            CFRelease(book);</a:t>
            </a:r>
          </a:p>
          <a:p>
            <a:r>
              <a:rPr lang="en-US" altLang="zh-CN"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a:t>
            </a:r>
            <a:endParaRPr kumimoji="1" lang="zh-CN" altLang="en-US" dirty="0"/>
          </a:p>
        </p:txBody>
      </p:sp>
      <p:sp>
        <p:nvSpPr>
          <p:cNvPr id="4" name="幻灯片编号占位符 3"/>
          <p:cNvSpPr>
            <a:spLocks noGrp="1"/>
          </p:cNvSpPr>
          <p:nvPr>
            <p:ph type="sldNum" sz="quarter" idx="10"/>
          </p:nvPr>
        </p:nvSpPr>
        <p:spPr/>
        <p:txBody>
          <a:bodyPr/>
          <a:lstStyle/>
          <a:p>
            <a:fld id="{538BB1CB-9794-2749-BB6B-D7D3ADE2F07F}" type="slidenum">
              <a:rPr kumimoji="1" lang="zh-CN" altLang="en-US" smtClean="0"/>
              <a:t>5</a:t>
            </a:fld>
            <a:endParaRPr kumimoji="1" lang="zh-CN" altLang="en-US"/>
          </a:p>
        </p:txBody>
      </p:sp>
    </p:spTree>
    <p:extLst>
      <p:ext uri="{BB962C8B-B14F-4D97-AF65-F5344CB8AC3E}">
        <p14:creationId xmlns:p14="http://schemas.microsoft.com/office/powerpoint/2010/main" val="15392083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6" name="图片 15" descr="overview_ios_galler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1923" y="-156667"/>
            <a:ext cx="2932515" cy="1756867"/>
          </a:xfrm>
          <a:prstGeom prst="rect">
            <a:avLst/>
          </a:prstGeom>
        </p:spPr>
      </p:pic>
      <p:pic>
        <p:nvPicPr>
          <p:cNvPr id="9" name="图片 8" descr="business_landing_her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68858"/>
            <a:ext cx="9144000" cy="2759384"/>
          </a:xfrm>
          <a:prstGeom prst="rect">
            <a:avLst/>
          </a:prstGeom>
        </p:spPr>
      </p:pic>
      <p:sp>
        <p:nvSpPr>
          <p:cNvPr id="2" name="Title 1"/>
          <p:cNvSpPr>
            <a:spLocks noGrp="1"/>
          </p:cNvSpPr>
          <p:nvPr>
            <p:ph type="ctrTitle"/>
          </p:nvPr>
        </p:nvSpPr>
        <p:spPr>
          <a:xfrm>
            <a:off x="340746" y="4624668"/>
            <a:ext cx="8498454" cy="933450"/>
          </a:xfrm>
        </p:spPr>
        <p:txBody>
          <a:bodyPr>
            <a:normAutofit/>
          </a:bodyPr>
          <a:lstStyle>
            <a:lvl1pPr algn="r">
              <a:defRPr sz="2800"/>
            </a:lvl1pPr>
          </a:lstStyle>
          <a:p>
            <a:r>
              <a:rPr lang="zh-CN" altLang="en-US" smtClean="0"/>
              <a:t>单击此处编辑母版标题样式</a:t>
            </a:r>
            <a:endParaRPr/>
          </a:p>
        </p:txBody>
      </p:sp>
      <p:sp>
        <p:nvSpPr>
          <p:cNvPr id="3" name="Subtitle 2"/>
          <p:cNvSpPr>
            <a:spLocks noGrp="1"/>
          </p:cNvSpPr>
          <p:nvPr>
            <p:ph type="subTitle" idx="1"/>
          </p:nvPr>
        </p:nvSpPr>
        <p:spPr>
          <a:xfrm>
            <a:off x="340746" y="5562599"/>
            <a:ext cx="8498454" cy="748553"/>
          </a:xfrm>
        </p:spPr>
        <p:txBody>
          <a:bodyPr>
            <a:normAutofit/>
          </a:bodyPr>
          <a:lstStyle>
            <a:lvl1pPr marL="0" indent="0" algn="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a:p>
        </p:txBody>
      </p:sp>
      <p:grpSp>
        <p:nvGrpSpPr>
          <p:cNvPr id="10" name="组 9"/>
          <p:cNvGrpSpPr/>
          <p:nvPr/>
        </p:nvGrpSpPr>
        <p:grpSpPr>
          <a:xfrm>
            <a:off x="97685" y="117792"/>
            <a:ext cx="6148481" cy="494578"/>
            <a:chOff x="0" y="-7821"/>
            <a:chExt cx="7343775" cy="609396"/>
          </a:xfrm>
        </p:grpSpPr>
        <p:pic>
          <p:nvPicPr>
            <p:cNvPr id="11" name="Picture 11"/>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0" y="-7821"/>
              <a:ext cx="1582737" cy="60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2"/>
            <p:cNvSpPr>
              <a:spLocks noChangeArrowheads="1"/>
            </p:cNvSpPr>
            <p:nvPr userDrawn="1"/>
          </p:nvSpPr>
          <p:spPr bwMode="auto">
            <a:xfrm>
              <a:off x="1582737" y="25092"/>
              <a:ext cx="5761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altLang="zh-CN" sz="2400" b="1" dirty="0" smtClean="0">
                  <a:solidFill>
                    <a:srgbClr val="DF3333"/>
                  </a:solidFill>
                  <a:latin typeface="微软雅黑"/>
                  <a:ea typeface="微软雅黑"/>
                  <a:cs typeface="微软雅黑"/>
                </a:rPr>
                <a:t>—</a:t>
              </a:r>
              <a:r>
                <a:rPr lang="zh-CN" altLang="en-US" sz="2400" b="1" dirty="0" smtClean="0">
                  <a:solidFill>
                    <a:srgbClr val="DF3333"/>
                  </a:solidFill>
                  <a:latin typeface="微软雅黑"/>
                  <a:ea typeface="微软雅黑"/>
                  <a:cs typeface="微软雅黑"/>
                </a:rPr>
                <a:t>高级软件人才实作培训专家</a:t>
              </a:r>
              <a:r>
                <a:rPr lang="en-US" altLang="zh-CN" sz="2400" b="1" dirty="0">
                  <a:solidFill>
                    <a:srgbClr val="DF3333"/>
                  </a:solidFill>
                  <a:latin typeface="微软雅黑"/>
                  <a:ea typeface="微软雅黑"/>
                  <a:cs typeface="微软雅黑"/>
                </a:rPr>
                <a:t>!</a:t>
              </a:r>
            </a:p>
          </p:txBody>
        </p:sp>
      </p:grpSp>
      <p:sp>
        <p:nvSpPr>
          <p:cNvPr id="13" name="Rectangle 5"/>
          <p:cNvSpPr txBox="1">
            <a:spLocks noChangeArrowheads="1"/>
          </p:cNvSpPr>
          <p:nvPr/>
        </p:nvSpPr>
        <p:spPr bwMode="auto">
          <a:xfrm>
            <a:off x="2995520" y="6400800"/>
            <a:ext cx="315296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defPPr>
              <a:defRPr lang="zh-CN"/>
            </a:defPPr>
            <a:lvl1pPr marL="0" algn="l" defTabSz="457200" rtl="0" eaLnBrk="1" latinLnBrk="0" hangingPunct="1">
              <a:defRPr sz="1400" kern="1200">
                <a:solidFill>
                  <a:schemeClr val="tx1"/>
                </a:solidFill>
                <a:latin typeface="微软雅黑"/>
                <a:ea typeface="微软雅黑"/>
                <a:cs typeface="微软雅黑"/>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1400" b="0" dirty="0" smtClean="0">
                <a:solidFill>
                  <a:schemeClr val="tx1">
                    <a:lumMod val="50000"/>
                    <a:lumOff val="50000"/>
                  </a:schemeClr>
                </a:solidFill>
                <a:latin typeface="Eurostile"/>
                <a:ea typeface="微软雅黑"/>
                <a:cs typeface="Eurostile"/>
              </a:rPr>
              <a:t>北京传智播客教育 </a:t>
            </a:r>
            <a:r>
              <a:rPr lang="en-US" sz="1400" b="0" dirty="0" err="1" smtClean="0">
                <a:solidFill>
                  <a:schemeClr val="tx1">
                    <a:lumMod val="50000"/>
                    <a:lumOff val="50000"/>
                  </a:schemeClr>
                </a:solidFill>
                <a:latin typeface="Eurostile"/>
                <a:ea typeface="微软雅黑"/>
                <a:cs typeface="Eurostile"/>
              </a:rPr>
              <a:t>www.itcast.cn</a:t>
            </a:r>
            <a:endParaRPr lang="en-US" sz="1400" b="0" dirty="0">
              <a:solidFill>
                <a:schemeClr val="tx1">
                  <a:lumMod val="50000"/>
                  <a:lumOff val="50000"/>
                </a:schemeClr>
              </a:solidFill>
              <a:latin typeface="Eurostile"/>
              <a:ea typeface="微软雅黑"/>
              <a:cs typeface="Eurostile"/>
            </a:endParaRP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169404" y="3124200"/>
            <a:ext cx="4504134" cy="871538"/>
          </a:xfrm>
        </p:spPr>
        <p:txBody>
          <a:bodyPr anchor="b">
            <a:normAutofit/>
          </a:bodyPr>
          <a:lstStyle>
            <a:lvl1pPr algn="l">
              <a:defRPr sz="2600" b="0"/>
            </a:lvl1pPr>
          </a:lstStyle>
          <a:p>
            <a:r>
              <a:rPr lang="zh-CN" altLang="en-US" smtClean="0"/>
              <a:t>单击此处编辑母版标题样式</a:t>
            </a:r>
            <a:endParaRPr/>
          </a:p>
        </p:txBody>
      </p:sp>
      <p:sp>
        <p:nvSpPr>
          <p:cNvPr id="3" name="Picture Placeholder 2"/>
          <p:cNvSpPr>
            <a:spLocks noGrp="1"/>
          </p:cNvSpPr>
          <p:nvPr>
            <p:ph type="pic" idx="1"/>
          </p:nvPr>
        </p:nvSpPr>
        <p:spPr>
          <a:xfrm>
            <a:off x="277906" y="728009"/>
            <a:ext cx="3460658" cy="54156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169404" y="3995737"/>
            <a:ext cx="4504134" cy="2147888"/>
          </a:xfrm>
        </p:spPr>
        <p:txBody>
          <a:bodyPr>
            <a:normAutofit/>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照片和标题">
    <p:spTree>
      <p:nvGrpSpPr>
        <p:cNvPr id="1" name=""/>
        <p:cNvGrpSpPr/>
        <p:nvPr/>
      </p:nvGrpSpPr>
      <p:grpSpPr>
        <a:xfrm>
          <a:off x="0" y="0"/>
          <a:ext cx="0" cy="0"/>
          <a:chOff x="0" y="0"/>
          <a:chExt cx="0" cy="0"/>
        </a:xfrm>
      </p:grpSpPr>
      <p:sp>
        <p:nvSpPr>
          <p:cNvPr id="2" name="Title 1"/>
          <p:cNvSpPr>
            <a:spLocks noGrp="1"/>
          </p:cNvSpPr>
          <p:nvPr>
            <p:ph type="title"/>
          </p:nvPr>
        </p:nvSpPr>
        <p:spPr>
          <a:xfrm>
            <a:off x="4169404" y="3124200"/>
            <a:ext cx="4504134" cy="871538"/>
          </a:xfrm>
        </p:spPr>
        <p:txBody>
          <a:bodyPr anchor="b">
            <a:normAutofit/>
          </a:bodyPr>
          <a:lstStyle>
            <a:lvl1pPr algn="l">
              <a:defRPr sz="2600" b="0"/>
            </a:lvl1pPr>
          </a:lstStyle>
          <a:p>
            <a:r>
              <a:rPr lang="zh-CN" altLang="en-US" smtClean="0"/>
              <a:t>单击此处编辑母版标题样式</a:t>
            </a:r>
            <a:endParaRPr/>
          </a:p>
        </p:txBody>
      </p:sp>
      <p:sp>
        <p:nvSpPr>
          <p:cNvPr id="4" name="Text Placeholder 3"/>
          <p:cNvSpPr>
            <a:spLocks noGrp="1"/>
          </p:cNvSpPr>
          <p:nvPr>
            <p:ph type="body" sz="half" idx="2"/>
          </p:nvPr>
        </p:nvSpPr>
        <p:spPr>
          <a:xfrm>
            <a:off x="4169404" y="3995737"/>
            <a:ext cx="4504134" cy="2147888"/>
          </a:xfrm>
        </p:spPr>
        <p:txBody>
          <a:bodyPr>
            <a:normAutofit/>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pic>
        <p:nvPicPr>
          <p:cNvPr id="5" name="图片 4" descr="overview_it_cent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26" y="1570254"/>
            <a:ext cx="3642811" cy="3717493"/>
          </a:xfrm>
          <a:prstGeom prst="rect">
            <a:avLst/>
          </a:prstGeom>
        </p:spPr>
      </p:pic>
    </p:spTree>
    <p:extLst>
      <p:ext uri="{BB962C8B-B14F-4D97-AF65-F5344CB8AC3E}">
        <p14:creationId xmlns:p14="http://schemas.microsoft.com/office/powerpoint/2010/main" val="250404320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277905" y="4424082"/>
            <a:ext cx="6419757" cy="833718"/>
          </a:xfrm>
        </p:spPr>
        <p:txBody>
          <a:bodyPr anchor="b">
            <a:normAutofit/>
          </a:bodyPr>
          <a:lstStyle>
            <a:lvl1pPr algn="l">
              <a:defRPr sz="2600" b="0"/>
            </a:lvl1pPr>
          </a:lstStyle>
          <a:p>
            <a:r>
              <a:rPr lang="zh-CN" altLang="en-US" smtClean="0"/>
              <a:t>单击此处编辑母版标题样式</a:t>
            </a:r>
            <a:endParaRPr/>
          </a:p>
        </p:txBody>
      </p:sp>
      <p:sp>
        <p:nvSpPr>
          <p:cNvPr id="3" name="Picture Placeholder 2"/>
          <p:cNvSpPr>
            <a:spLocks noGrp="1"/>
          </p:cNvSpPr>
          <p:nvPr>
            <p:ph type="pic" idx="1"/>
          </p:nvPr>
        </p:nvSpPr>
        <p:spPr>
          <a:xfrm>
            <a:off x="277905" y="607358"/>
            <a:ext cx="6378389" cy="380919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277905" y="5257799"/>
            <a:ext cx="6419757" cy="885825"/>
          </a:xfrm>
        </p:spPr>
        <p:txBody>
          <a:bodyPr>
            <a:normAutofit/>
          </a:bodyPr>
          <a:lstStyle>
            <a:lvl1pPr marL="0" indent="0">
              <a:spcBef>
                <a:spcPts val="3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AutoShape 8"/>
          <p:cNvSpPr>
            <a:spLocks noChangeArrowheads="1"/>
          </p:cNvSpPr>
          <p:nvPr/>
        </p:nvSpPr>
        <p:spPr bwMode="auto">
          <a:xfrm>
            <a:off x="179388" y="188912"/>
            <a:ext cx="8823325" cy="5449887"/>
          </a:xfrm>
          <a:prstGeom prst="roundRect">
            <a:avLst>
              <a:gd name="adj" fmla="val 12843"/>
            </a:avLst>
          </a:prstGeom>
          <a:noFill/>
          <a:ln w="57150" cmpd="thickThin">
            <a:solidFill>
              <a:srgbClr val="3366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latin typeface="Times New Roman" charset="0"/>
            </a:endParaRPr>
          </a:p>
        </p:txBody>
      </p:sp>
      <p:sp>
        <p:nvSpPr>
          <p:cNvPr id="7" name="AutoShape 4"/>
          <p:cNvSpPr>
            <a:spLocks noChangeArrowheads="1"/>
          </p:cNvSpPr>
          <p:nvPr/>
        </p:nvSpPr>
        <p:spPr bwMode="auto">
          <a:xfrm>
            <a:off x="1439863" y="4059150"/>
            <a:ext cx="6400800" cy="1841588"/>
          </a:xfrm>
          <a:prstGeom prst="roundRect">
            <a:avLst>
              <a:gd name="adj" fmla="val 16667"/>
            </a:avLst>
          </a:prstGeom>
          <a:solidFill>
            <a:schemeClr val="bg1"/>
          </a:solidFill>
          <a:ln w="50800">
            <a:solidFill>
              <a:srgbClr val="CCCC99"/>
            </a:solidFill>
            <a:round/>
            <a:headEnd/>
            <a:tailEnd/>
          </a:ln>
        </p:spPr>
        <p:txBody>
          <a:bodyPr wrap="none" anchor="ctr"/>
          <a:lstStyle/>
          <a:p>
            <a:endParaRPr lang="zh-CN" altLang="en-US" sz="1800"/>
          </a:p>
        </p:txBody>
      </p:sp>
      <p:sp>
        <p:nvSpPr>
          <p:cNvPr id="2" name="标题 1"/>
          <p:cNvSpPr>
            <a:spLocks noGrp="1"/>
          </p:cNvSpPr>
          <p:nvPr>
            <p:ph type="ctrTitle"/>
          </p:nvPr>
        </p:nvSpPr>
        <p:spPr>
          <a:xfrm>
            <a:off x="685800" y="1019175"/>
            <a:ext cx="7772400" cy="3039975"/>
          </a:xfrm>
        </p:spPr>
        <p:txBody>
          <a:bodyPr anchor="ctr"/>
          <a:lstStyle>
            <a:lvl1pPr algn="ctr">
              <a:defRPr sz="4800">
                <a:latin typeface="Helvetica"/>
                <a:cs typeface="Helvetica"/>
              </a:defRPr>
            </a:lvl1pPr>
          </a:lstStyle>
          <a:p>
            <a:r>
              <a:rPr kumimoji="1" lang="zh-CN" altLang="en-US" smtClean="0"/>
              <a:t>单击此处编辑母版标题样式</a:t>
            </a:r>
            <a:endParaRPr kumimoji="1" lang="zh-CN" altLang="en-US" dirty="0"/>
          </a:p>
        </p:txBody>
      </p:sp>
      <p:sp>
        <p:nvSpPr>
          <p:cNvPr id="3" name="副标题 2"/>
          <p:cNvSpPr>
            <a:spLocks noGrp="1"/>
          </p:cNvSpPr>
          <p:nvPr>
            <p:ph type="subTitle" idx="1"/>
          </p:nvPr>
        </p:nvSpPr>
        <p:spPr>
          <a:xfrm>
            <a:off x="1408521" y="4150809"/>
            <a:ext cx="6400800" cy="1636754"/>
          </a:xfrm>
        </p:spPr>
        <p:txBody>
          <a:bodyPr anchor="ctr"/>
          <a:lstStyle>
            <a:lvl1pPr marL="0" indent="0" algn="ctr">
              <a:buNone/>
              <a:defRPr>
                <a:solidFill>
                  <a:srgbClr val="333333"/>
                </a:solidFill>
                <a:latin typeface="Helvetica"/>
                <a:ea typeface="微软雅黑"/>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dirty="0"/>
          </a:p>
        </p:txBody>
      </p:sp>
      <p:pic>
        <p:nvPicPr>
          <p:cNvPr id="10" name="Picture 1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7213" y="345383"/>
            <a:ext cx="1582737" cy="60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5"/>
          <p:cNvSpPr txBox="1">
            <a:spLocks noChangeArrowheads="1"/>
          </p:cNvSpPr>
          <p:nvPr/>
        </p:nvSpPr>
        <p:spPr bwMode="auto">
          <a:xfrm>
            <a:off x="3073400" y="6400800"/>
            <a:ext cx="299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defPPr>
              <a:defRPr lang="zh-CN"/>
            </a:defPPr>
            <a:lvl1pPr marL="0" algn="l" defTabSz="457200" rtl="0" eaLnBrk="1" latinLnBrk="0" hangingPunct="1">
              <a:defRPr sz="1400" kern="1200">
                <a:solidFill>
                  <a:schemeClr val="tx1"/>
                </a:solidFill>
                <a:latin typeface="微软雅黑"/>
                <a:ea typeface="微软雅黑"/>
                <a:cs typeface="微软雅黑"/>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dirty="0" smtClean="0"/>
              <a:t>北京传智播客教育 </a:t>
            </a:r>
            <a:r>
              <a:rPr lang="en-US" dirty="0" smtClean="0">
                <a:latin typeface="Consolas"/>
                <a:cs typeface="Consolas"/>
              </a:rPr>
              <a:t>www.itcast.cn</a:t>
            </a:r>
            <a:endParaRPr lang="en-US" dirty="0">
              <a:latin typeface="Consolas"/>
              <a:cs typeface="Consolas"/>
            </a:endParaRPr>
          </a:p>
        </p:txBody>
      </p:sp>
      <p:sp>
        <p:nvSpPr>
          <p:cNvPr id="12" name="Rectangle 12"/>
          <p:cNvSpPr>
            <a:spLocks noChangeArrowheads="1"/>
          </p:cNvSpPr>
          <p:nvPr/>
        </p:nvSpPr>
        <p:spPr bwMode="auto">
          <a:xfrm>
            <a:off x="2136775" y="333375"/>
            <a:ext cx="5761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altLang="zh-CN" sz="2400" b="1" dirty="0" smtClean="0">
                <a:solidFill>
                  <a:srgbClr val="DF3333"/>
                </a:solidFill>
                <a:latin typeface="微软雅黑"/>
                <a:ea typeface="微软雅黑"/>
                <a:cs typeface="微软雅黑"/>
              </a:rPr>
              <a:t>—</a:t>
            </a:r>
            <a:r>
              <a:rPr lang="zh-CN" altLang="en-US" sz="2400" b="1" dirty="0" smtClean="0">
                <a:solidFill>
                  <a:srgbClr val="DF3333"/>
                </a:solidFill>
                <a:latin typeface="微软雅黑"/>
                <a:ea typeface="微软雅黑"/>
                <a:cs typeface="微软雅黑"/>
              </a:rPr>
              <a:t>高级软件人才实作培训专家</a:t>
            </a:r>
            <a:r>
              <a:rPr lang="en-US" altLang="zh-CN" sz="2400" b="1" dirty="0">
                <a:solidFill>
                  <a:srgbClr val="DF3333"/>
                </a:solidFill>
                <a:latin typeface="微软雅黑"/>
                <a:ea typeface="微软雅黑"/>
                <a:cs typeface="微软雅黑"/>
              </a:rPr>
              <a:t>!</a:t>
            </a:r>
          </a:p>
        </p:txBody>
      </p:sp>
      <p:sp>
        <p:nvSpPr>
          <p:cNvPr id="15" name="Line 9"/>
          <p:cNvSpPr>
            <a:spLocks noChangeShapeType="1"/>
          </p:cNvSpPr>
          <p:nvPr/>
        </p:nvSpPr>
        <p:spPr bwMode="auto">
          <a:xfrm>
            <a:off x="457200" y="1019175"/>
            <a:ext cx="8229600" cy="0"/>
          </a:xfrm>
          <a:prstGeom prst="line">
            <a:avLst/>
          </a:prstGeom>
          <a:noFill/>
          <a:ln w="38100">
            <a:solidFill>
              <a:srgbClr val="3366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日期占位符 19"/>
          <p:cNvSpPr>
            <a:spLocks noGrp="1"/>
          </p:cNvSpPr>
          <p:nvPr>
            <p:ph type="dt" sz="half" idx="10"/>
          </p:nvPr>
        </p:nvSpPr>
        <p:spPr>
          <a:xfrm>
            <a:off x="457200" y="6356350"/>
            <a:ext cx="2133600" cy="365125"/>
          </a:xfrm>
          <a:prstGeom prst="rect">
            <a:avLst/>
          </a:prstGeom>
        </p:spPr>
        <p:txBody>
          <a:bodyPr/>
          <a:lstStyle/>
          <a:p>
            <a:fld id="{ACDB0C32-7029-2949-BCD8-6FCD87A2D7B2}" type="datetimeFigureOut">
              <a:rPr kumimoji="1" lang="zh-CN" altLang="en-US" smtClean="0"/>
              <a:t>14-6-3</a:t>
            </a:fld>
            <a:endParaRPr kumimoji="1" lang="zh-CN" altLang="en-US"/>
          </a:p>
        </p:txBody>
      </p:sp>
      <p:sp>
        <p:nvSpPr>
          <p:cNvPr id="21" name="页脚占位符 20"/>
          <p:cNvSpPr>
            <a:spLocks noGrp="1"/>
          </p:cNvSpPr>
          <p:nvPr>
            <p:ph type="ftr" sz="quarter" idx="11"/>
          </p:nvPr>
        </p:nvSpPr>
        <p:spPr>
          <a:xfrm>
            <a:off x="3124200" y="6356350"/>
            <a:ext cx="2895600" cy="365125"/>
          </a:xfrm>
          <a:prstGeom prst="rect">
            <a:avLst/>
          </a:prstGeom>
        </p:spPr>
        <p:txBody>
          <a:bodyPr/>
          <a:lstStyle/>
          <a:p>
            <a:endParaRPr kumimoji="1" lang="zh-CN" altLang="en-US"/>
          </a:p>
        </p:txBody>
      </p:sp>
      <p:sp>
        <p:nvSpPr>
          <p:cNvPr id="22" name="幻灯片编号占位符 21"/>
          <p:cNvSpPr>
            <a:spLocks noGrp="1"/>
          </p:cNvSpPr>
          <p:nvPr>
            <p:ph type="sldNum" sz="quarter" idx="12"/>
          </p:nvPr>
        </p:nvSpPr>
        <p:spPr>
          <a:xfrm>
            <a:off x="6553200" y="6356350"/>
            <a:ext cx="2133600" cy="365125"/>
          </a:xfrm>
          <a:prstGeom prst="rect">
            <a:avLst/>
          </a:prstGeom>
        </p:spPr>
        <p:txBody>
          <a:bodyPr/>
          <a:lstStyle/>
          <a:p>
            <a:fld id="{93A1E051-C4FA-934E-9C28-5B7C8506EA5D}" type="slidenum">
              <a:rPr kumimoji="1" lang="zh-CN" altLang="en-US" smtClean="0"/>
              <a:t>‹#›</a:t>
            </a:fld>
            <a:endParaRPr kumimoji="1" lang="zh-CN" altLang="en-US"/>
          </a:p>
        </p:txBody>
      </p:sp>
    </p:spTree>
    <p:extLst>
      <p:ext uri="{BB962C8B-B14F-4D97-AF65-F5344CB8AC3E}">
        <p14:creationId xmlns:p14="http://schemas.microsoft.com/office/powerpoint/2010/main" val="321846805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8474" y="623504"/>
            <a:ext cx="8128599" cy="827471"/>
          </a:xfrm>
        </p:spPr>
        <p:txBody>
          <a:bodyPr/>
          <a:lstStyle>
            <a:lvl1pPr>
              <a:defRPr b="1" i="0">
                <a:latin typeface="Eurostile"/>
                <a:cs typeface="Eurostile"/>
              </a:defRPr>
            </a:lvl1pPr>
          </a:lstStyle>
          <a:p>
            <a:r>
              <a:rPr kumimoji="1" lang="zh-CN" altLang="en-US" dirty="0" smtClean="0"/>
              <a:t>单击此处编辑母版标题样式</a:t>
            </a:r>
            <a:endParaRPr kumimoji="1" lang="zh-CN" altLang="en-US" dirty="0"/>
          </a:p>
        </p:txBody>
      </p:sp>
      <p:sp>
        <p:nvSpPr>
          <p:cNvPr id="3" name="内容占位符 2"/>
          <p:cNvSpPr>
            <a:spLocks noGrp="1"/>
          </p:cNvSpPr>
          <p:nvPr>
            <p:ph idx="1"/>
          </p:nvPr>
        </p:nvSpPr>
        <p:spPr>
          <a:xfrm>
            <a:off x="498474" y="1450976"/>
            <a:ext cx="8128599" cy="4675188"/>
          </a:xfrm>
        </p:spPr>
        <p:txBody>
          <a:bodyPr/>
          <a:lstStyle>
            <a:lvl1pPr>
              <a:defRPr>
                <a:latin typeface="Eurostile"/>
                <a:cs typeface="Eurostile"/>
              </a:defRPr>
            </a:lvl1pPr>
            <a:lvl2pPr>
              <a:defRPr>
                <a:latin typeface="Eurostile"/>
                <a:cs typeface="Eurostile"/>
              </a:defRPr>
            </a:lvl2pPr>
            <a:lvl3pPr>
              <a:defRPr>
                <a:latin typeface="Eurostile"/>
                <a:cs typeface="Eurostile"/>
              </a:defRPr>
            </a:lvl3pPr>
            <a:lvl4pPr>
              <a:defRPr>
                <a:latin typeface="Eurostile"/>
                <a:cs typeface="Eurostile"/>
              </a:defRPr>
            </a:lvl4pPr>
            <a:lvl5pPr>
              <a:defRPr>
                <a:latin typeface="Eurostile"/>
                <a:cs typeface="Eurostile"/>
              </a:defRPr>
            </a:lvl5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7"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840659114"/>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可选)">
    <p:spTree>
      <p:nvGrpSpPr>
        <p:cNvPr id="1" name=""/>
        <p:cNvGrpSpPr/>
        <p:nvPr/>
      </p:nvGrpSpPr>
      <p:grpSpPr>
        <a:xfrm>
          <a:off x="0" y="0"/>
          <a:ext cx="0" cy="0"/>
          <a:chOff x="0" y="0"/>
          <a:chExt cx="0" cy="0"/>
        </a:xfrm>
      </p:grpSpPr>
      <p:sp>
        <p:nvSpPr>
          <p:cNvPr id="2" name="Title 1"/>
          <p:cNvSpPr>
            <a:spLocks noGrp="1"/>
          </p:cNvSpPr>
          <p:nvPr>
            <p:ph type="title"/>
          </p:nvPr>
        </p:nvSpPr>
        <p:spPr>
          <a:xfrm>
            <a:off x="498474" y="134471"/>
            <a:ext cx="7556313" cy="995082"/>
          </a:xfrm>
        </p:spPr>
        <p:txBody>
          <a:bodyPr anchor="b" anchorCtr="0"/>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10" name="Text Placeholder 3"/>
          <p:cNvSpPr>
            <a:spLocks noGrp="1"/>
          </p:cNvSpPr>
          <p:nvPr>
            <p:ph type="body" sz="half" idx="2"/>
          </p:nvPr>
        </p:nvSpPr>
        <p:spPr>
          <a:xfrm>
            <a:off x="498518" y="1129553"/>
            <a:ext cx="7558960" cy="610057"/>
          </a:xfrm>
        </p:spPr>
        <p:txBody>
          <a:bodyPr vert="horz" lIns="91440" tIns="45720" rIns="91440" bIns="45720" rtlCol="0" anchor="ctr" anchorCtr="0">
            <a:noAutofit/>
          </a:bodyPr>
          <a:lstStyle>
            <a:lvl1pPr marL="0" indent="0">
              <a:buNone/>
              <a:defRPr kumimoji="0" sz="2400" b="0" i="0" u="none" strike="noStrike" kern="1200" cap="none" spc="0" normalizeH="0" baseline="0">
                <a:ln>
                  <a:noFill/>
                </a:ln>
                <a:solidFill>
                  <a:schemeClr val="accent3"/>
                </a:solidFill>
                <a:effectLst/>
                <a:uLnTx/>
                <a:uFillTx/>
                <a:latin typeface="Eurostile"/>
                <a:ea typeface="+mj-ea"/>
                <a:cs typeface="Eurostile"/>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98518" y="1739610"/>
            <a:ext cx="3657600" cy="438655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4" name="Content Placeholder 3"/>
          <p:cNvSpPr>
            <a:spLocks noGrp="1"/>
          </p:cNvSpPr>
          <p:nvPr>
            <p:ph sz="half" idx="2"/>
          </p:nvPr>
        </p:nvSpPr>
        <p:spPr>
          <a:xfrm>
            <a:off x="4399878" y="1739610"/>
            <a:ext cx="3657600" cy="438655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a:p>
        </p:txBody>
      </p:sp>
      <p:sp>
        <p:nvSpPr>
          <p:cNvPr id="4" name="Content Placeholder 3"/>
          <p:cNvSpPr>
            <a:spLocks noGrp="1"/>
          </p:cNvSpPr>
          <p:nvPr>
            <p:ph sz="half" idx="2"/>
          </p:nvPr>
        </p:nvSpPr>
        <p:spPr>
          <a:xfrm>
            <a:off x="497541" y="2070847"/>
            <a:ext cx="3657600" cy="4055315"/>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6" name="Content Placeholder 5"/>
          <p:cNvSpPr>
            <a:spLocks noGrp="1"/>
          </p:cNvSpPr>
          <p:nvPr>
            <p:ph sz="quarter" idx="4"/>
          </p:nvPr>
        </p:nvSpPr>
        <p:spPr>
          <a:xfrm>
            <a:off x="4399878" y="2070847"/>
            <a:ext cx="3657600" cy="4055315"/>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3" name="Text Placeholder 2"/>
          <p:cNvSpPr>
            <a:spLocks noGrp="1"/>
          </p:cNvSpPr>
          <p:nvPr>
            <p:ph type="body" idx="1"/>
          </p:nvPr>
        </p:nvSpPr>
        <p:spPr>
          <a:xfrm>
            <a:off x="497541" y="1739610"/>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5" name="Text Placeholder 4"/>
          <p:cNvSpPr>
            <a:spLocks noGrp="1"/>
          </p:cNvSpPr>
          <p:nvPr>
            <p:ph type="body" sz="quarter" idx="3"/>
          </p:nvPr>
        </p:nvSpPr>
        <p:spPr>
          <a:xfrm>
            <a:off x="4399878" y="1748118"/>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项内容、顶部和底部">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98517" y="1739610"/>
            <a:ext cx="8128556" cy="221231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13" name="Content Placeholder 2"/>
          <p:cNvSpPr>
            <a:spLocks noGrp="1"/>
          </p:cNvSpPr>
          <p:nvPr>
            <p:ph sz="half" idx="14"/>
          </p:nvPr>
        </p:nvSpPr>
        <p:spPr>
          <a:xfrm>
            <a:off x="498517" y="3951923"/>
            <a:ext cx="8128556" cy="217900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5"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282575" y="774478"/>
            <a:ext cx="3451225" cy="54987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zh-CN" altLang="en-US" dirty="0" smtClean="0"/>
              <a:t>单击此处编辑母版标题样式</a:t>
            </a:r>
            <a:endParaRPr dirty="0"/>
          </a:p>
        </p:txBody>
      </p:sp>
      <p:sp>
        <p:nvSpPr>
          <p:cNvPr id="3" name="Content Placeholder 2"/>
          <p:cNvSpPr>
            <a:spLocks noGrp="1"/>
          </p:cNvSpPr>
          <p:nvPr>
            <p:ph idx="1"/>
          </p:nvPr>
        </p:nvSpPr>
        <p:spPr>
          <a:xfrm>
            <a:off x="4168775" y="774478"/>
            <a:ext cx="4597399" cy="5498791"/>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4" name="Text Placeholder 3"/>
          <p:cNvSpPr>
            <a:spLocks noGrp="1"/>
          </p:cNvSpPr>
          <p:nvPr>
            <p:ph type="body" sz="half" idx="2"/>
          </p:nvPr>
        </p:nvSpPr>
        <p:spPr>
          <a:xfrm>
            <a:off x="381093" y="3733800"/>
            <a:ext cx="3255264" cy="2392363"/>
          </a:xfrm>
        </p:spPr>
        <p:txBody>
          <a:bodyPr>
            <a:normAutofit/>
          </a:bodyPr>
          <a:lstStyle>
            <a:lvl1pPr marL="0" indent="0">
              <a:spcBef>
                <a:spcPts val="600"/>
              </a:spcBef>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组 10"/>
          <p:cNvGrpSpPr/>
          <p:nvPr/>
        </p:nvGrpSpPr>
        <p:grpSpPr>
          <a:xfrm>
            <a:off x="97685" y="117792"/>
            <a:ext cx="6148481" cy="494578"/>
            <a:chOff x="0" y="-7821"/>
            <a:chExt cx="7343775" cy="609396"/>
          </a:xfrm>
        </p:grpSpPr>
        <p:pic>
          <p:nvPicPr>
            <p:cNvPr id="7" name="Picture 11"/>
            <p:cNvPicPr>
              <a:picLocks noChangeAspect="1" noChangeArrowheads="1"/>
            </p:cNvPicPr>
            <p:nvPr userDrawn="1"/>
          </p:nvPicPr>
          <p:blipFill>
            <a:blip r:embed="rId15">
              <a:extLst>
                <a:ext uri="{28A0092B-C50C-407E-A947-70E740481C1C}">
                  <a14:useLocalDpi xmlns:a14="http://schemas.microsoft.com/office/drawing/2010/main" val="0"/>
                </a:ext>
              </a:extLst>
            </a:blip>
            <a:stretch>
              <a:fillRect/>
            </a:stretch>
          </p:blipFill>
          <p:spPr bwMode="auto">
            <a:xfrm>
              <a:off x="0" y="-7821"/>
              <a:ext cx="1582737" cy="60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2"/>
            <p:cNvSpPr>
              <a:spLocks noChangeArrowheads="1"/>
            </p:cNvSpPr>
            <p:nvPr userDrawn="1"/>
          </p:nvSpPr>
          <p:spPr bwMode="auto">
            <a:xfrm>
              <a:off x="1582737" y="25092"/>
              <a:ext cx="5761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altLang="zh-CN" sz="2400" b="1" dirty="0" smtClean="0">
                  <a:solidFill>
                    <a:srgbClr val="DF3333"/>
                  </a:solidFill>
                  <a:latin typeface="微软雅黑"/>
                  <a:ea typeface="微软雅黑"/>
                  <a:cs typeface="微软雅黑"/>
                </a:rPr>
                <a:t>—</a:t>
              </a:r>
              <a:r>
                <a:rPr lang="zh-CN" altLang="en-US" sz="2400" b="1" dirty="0" smtClean="0">
                  <a:solidFill>
                    <a:srgbClr val="DF3333"/>
                  </a:solidFill>
                  <a:latin typeface="微软雅黑"/>
                  <a:ea typeface="微软雅黑"/>
                  <a:cs typeface="微软雅黑"/>
                </a:rPr>
                <a:t>高级软件人才实作培训专家</a:t>
              </a:r>
              <a:r>
                <a:rPr lang="en-US" altLang="zh-CN" sz="2400" b="1" dirty="0">
                  <a:solidFill>
                    <a:srgbClr val="DF3333"/>
                  </a:solidFill>
                  <a:latin typeface="微软雅黑"/>
                  <a:ea typeface="微软雅黑"/>
                  <a:cs typeface="微软雅黑"/>
                </a:rPr>
                <a:t>!</a:t>
              </a:r>
            </a:p>
          </p:txBody>
        </p:sp>
      </p:grpSp>
      <p:pic>
        <p:nvPicPr>
          <p:cNvPr id="9" name="图片 8" descr="overview_ios_gallery.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091923" y="-156667"/>
            <a:ext cx="2932515" cy="1756867"/>
          </a:xfrm>
          <a:prstGeom prst="rect">
            <a:avLst/>
          </a:prstGeom>
        </p:spPr>
      </p:pic>
      <p:sp>
        <p:nvSpPr>
          <p:cNvPr id="2" name="Title Placeholder 1"/>
          <p:cNvSpPr>
            <a:spLocks noGrp="1"/>
          </p:cNvSpPr>
          <p:nvPr>
            <p:ph type="title"/>
          </p:nvPr>
        </p:nvSpPr>
        <p:spPr>
          <a:xfrm>
            <a:off x="498474" y="623504"/>
            <a:ext cx="8128599" cy="1116106"/>
          </a:xfrm>
          <a:prstGeom prst="rect">
            <a:avLst/>
          </a:prstGeom>
        </p:spPr>
        <p:txBody>
          <a:bodyPr vert="horz" lIns="91440" tIns="45720" rIns="91440" bIns="45720" rtlCol="0" anchor="t" anchorCtr="0">
            <a:noAutofit/>
          </a:bodyPr>
          <a:lstStyle/>
          <a:p>
            <a:r>
              <a:rPr lang="zh-CN" altLang="en-US" smtClean="0"/>
              <a:t>单击此处编辑母版标题样式</a:t>
            </a:r>
            <a:endParaRPr/>
          </a:p>
        </p:txBody>
      </p:sp>
      <p:sp>
        <p:nvSpPr>
          <p:cNvPr id="3" name="Text Placeholder 2"/>
          <p:cNvSpPr>
            <a:spLocks noGrp="1"/>
          </p:cNvSpPr>
          <p:nvPr>
            <p:ph type="body" idx="1"/>
          </p:nvPr>
        </p:nvSpPr>
        <p:spPr>
          <a:xfrm>
            <a:off x="498474" y="1739610"/>
            <a:ext cx="8128599" cy="438655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12" name="Rectangle 5"/>
          <p:cNvSpPr txBox="1">
            <a:spLocks noChangeArrowheads="1"/>
          </p:cNvSpPr>
          <p:nvPr/>
        </p:nvSpPr>
        <p:spPr bwMode="auto">
          <a:xfrm>
            <a:off x="2995520" y="6400800"/>
            <a:ext cx="315296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defPPr>
              <a:defRPr lang="zh-CN"/>
            </a:defPPr>
            <a:lvl1pPr marL="0" algn="l" defTabSz="457200" rtl="0" eaLnBrk="1" latinLnBrk="0" hangingPunct="1">
              <a:defRPr sz="1400" kern="1200">
                <a:solidFill>
                  <a:schemeClr val="tx1"/>
                </a:solidFill>
                <a:latin typeface="微软雅黑"/>
                <a:ea typeface="微软雅黑"/>
                <a:cs typeface="微软雅黑"/>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1400" b="0" dirty="0" smtClean="0">
                <a:solidFill>
                  <a:schemeClr val="tx1">
                    <a:lumMod val="50000"/>
                    <a:lumOff val="50000"/>
                  </a:schemeClr>
                </a:solidFill>
                <a:latin typeface="Eurostile"/>
                <a:ea typeface="微软雅黑"/>
                <a:cs typeface="Eurostile"/>
              </a:rPr>
              <a:t>北京传智播客教育 </a:t>
            </a:r>
            <a:r>
              <a:rPr lang="en-US" sz="1400" b="0" dirty="0" err="1" smtClean="0">
                <a:solidFill>
                  <a:schemeClr val="tx1">
                    <a:lumMod val="50000"/>
                    <a:lumOff val="50000"/>
                  </a:schemeClr>
                </a:solidFill>
                <a:latin typeface="Eurostile"/>
                <a:ea typeface="微软雅黑"/>
                <a:cs typeface="Eurostile"/>
              </a:rPr>
              <a:t>www.itcast.cn</a:t>
            </a:r>
            <a:endParaRPr lang="en-US" sz="1400" b="0" dirty="0">
              <a:solidFill>
                <a:schemeClr val="tx1">
                  <a:lumMod val="50000"/>
                  <a:lumOff val="50000"/>
                </a:schemeClr>
              </a:solidFill>
              <a:latin typeface="Eurostile"/>
              <a:ea typeface="微软雅黑"/>
              <a:cs typeface="Eurostile"/>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61" r:id="rId13"/>
  </p:sldLayoutIdLst>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600" b="0" kern="1200">
          <a:solidFill>
            <a:schemeClr val="accent1"/>
          </a:solidFill>
          <a:latin typeface="Eurostile"/>
          <a:ea typeface="微软雅黑"/>
          <a:cs typeface="Eurostile"/>
        </a:defRPr>
      </a:lvl1pPr>
    </p:titleStyle>
    <p:bodyStyle>
      <a:lvl1pPr marL="228600" indent="-228600" algn="l" defTabSz="914400" rtl="0" eaLnBrk="1" latinLnBrk="0" hangingPunct="1">
        <a:spcBef>
          <a:spcPts val="800"/>
        </a:spcBef>
        <a:buClr>
          <a:schemeClr val="accent1"/>
        </a:buClr>
        <a:buSzPct val="75000"/>
        <a:buFont typeface="Wingdings" pitchFamily="2" charset="2"/>
        <a:buChar char="n"/>
        <a:defRPr sz="2000" kern="1200">
          <a:solidFill>
            <a:schemeClr val="tx1">
              <a:lumMod val="65000"/>
              <a:lumOff val="35000"/>
            </a:schemeClr>
          </a:solidFill>
          <a:latin typeface="Eurostile"/>
          <a:ea typeface="微软雅黑"/>
          <a:cs typeface="Eurostile"/>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Eurostile"/>
          <a:ea typeface="微软雅黑"/>
          <a:cs typeface="Eurostile"/>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Eurostile"/>
          <a:ea typeface="微软雅黑"/>
          <a:cs typeface="Eurostile"/>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Eurostile"/>
          <a:ea typeface="微软雅黑"/>
          <a:cs typeface="Eurostile"/>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Eurostile"/>
          <a:ea typeface="微软雅黑"/>
          <a:cs typeface="Eurostile"/>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Eurostile"/>
          <a:ea typeface="微软雅黑"/>
          <a:cs typeface="Eurostile"/>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Eurostile"/>
          <a:ea typeface="微软雅黑"/>
          <a:cs typeface="Eurostile"/>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Eurostile"/>
          <a:ea typeface="微软雅黑"/>
          <a:cs typeface="Eurostile"/>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Eurostile"/>
          <a:ea typeface="微软雅黑"/>
          <a:cs typeface="Eurostile"/>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a:t>通讯录</a:t>
            </a:r>
          </a:p>
        </p:txBody>
      </p:sp>
      <p:sp>
        <p:nvSpPr>
          <p:cNvPr id="3" name="副标题 2"/>
          <p:cNvSpPr>
            <a:spLocks noGrp="1"/>
          </p:cNvSpPr>
          <p:nvPr>
            <p:ph type="subTitle" idx="1"/>
          </p:nvPr>
        </p:nvSpPr>
        <p:spPr/>
        <p:txBody>
          <a:bodyPr/>
          <a:lstStyle/>
          <a:p>
            <a:r>
              <a:rPr kumimoji="1" lang="en-US" altLang="zh-CN"/>
              <a:t>iOS</a:t>
            </a:r>
            <a:r>
              <a:rPr kumimoji="1" lang="zh-CN" altLang="en-US"/>
              <a:t>学院</a:t>
            </a:r>
            <a:endParaRPr kumimoji="1" lang="en-US" altLang="zh-CN"/>
          </a:p>
          <a:p>
            <a:r>
              <a:rPr kumimoji="1" lang="zh-CN" altLang="en-US"/>
              <a:t>李明杰</a:t>
            </a:r>
          </a:p>
        </p:txBody>
      </p:sp>
    </p:spTree>
    <p:extLst>
      <p:ext uri="{BB962C8B-B14F-4D97-AF65-F5344CB8AC3E}">
        <p14:creationId xmlns:p14="http://schemas.microsoft.com/office/powerpoint/2010/main" val="2524476059"/>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获得联系人的复杂属性</a:t>
            </a:r>
            <a:endParaRPr kumimoji="1" lang="zh-CN" altLang="en-US" dirty="0"/>
          </a:p>
        </p:txBody>
      </p:sp>
      <p:sp>
        <p:nvSpPr>
          <p:cNvPr id="3" name="内容占位符 2"/>
          <p:cNvSpPr>
            <a:spLocks noGrp="1"/>
          </p:cNvSpPr>
          <p:nvPr>
            <p:ph idx="1"/>
          </p:nvPr>
        </p:nvSpPr>
        <p:spPr>
          <a:xfrm>
            <a:off x="296332" y="1600200"/>
            <a:ext cx="8621889" cy="4525963"/>
          </a:xfrm>
        </p:spPr>
        <p:txBody>
          <a:bodyPr>
            <a:normAutofit lnSpcReduction="10000"/>
          </a:bodyPr>
          <a:lstStyle/>
          <a:p>
            <a:r>
              <a:rPr kumimoji="1" lang="zh-CN" altLang="en-US" sz="1800" dirty="0" smtClean="0"/>
              <a:t>前面获得了联系人的姓、名属性值，都是非常简单的，一个属性对应一个字符串值</a:t>
            </a:r>
            <a:endParaRPr kumimoji="1" lang="en-US" altLang="zh-CN" sz="1800" dirty="0" smtClean="0"/>
          </a:p>
          <a:p>
            <a:r>
              <a:rPr kumimoji="1" lang="zh-CN" altLang="en-US" sz="1800" dirty="0" smtClean="0"/>
              <a:t>联系人的有些属性值就没这么简单，一个属性可能会包含多个值</a:t>
            </a:r>
            <a:endParaRPr kumimoji="1" lang="en-US" altLang="zh-CN" sz="1800" dirty="0" smtClean="0"/>
          </a:p>
          <a:p>
            <a:pPr>
              <a:buFont typeface="Wingdings" charset="2"/>
              <a:buChar char="Ø"/>
            </a:pPr>
            <a:r>
              <a:rPr kumimoji="1" lang="zh-CN" altLang="en-US" sz="1800" dirty="0" smtClean="0"/>
              <a:t>比如邮箱，分为工作邮箱、住宅邮箱、其他邮箱等</a:t>
            </a:r>
            <a:endParaRPr kumimoji="1" lang="en-US" altLang="zh-CN" sz="1800" dirty="0" smtClean="0"/>
          </a:p>
          <a:p>
            <a:pPr>
              <a:buFont typeface="Wingdings" charset="2"/>
              <a:buChar char="Ø"/>
            </a:pPr>
            <a:r>
              <a:rPr kumimoji="1" lang="zh-CN" altLang="en-US" sz="1800" dirty="0" smtClean="0"/>
              <a:t>比如电话，分为工作电话、住宅电话、其他电话等</a:t>
            </a:r>
            <a:endParaRPr kumimoji="1" lang="en-US" altLang="zh-CN" sz="1800" dirty="0" smtClean="0"/>
          </a:p>
          <a:p>
            <a:pPr>
              <a:buFont typeface="Wingdings" charset="2"/>
              <a:buChar char="Ø"/>
            </a:pPr>
            <a:endParaRPr kumimoji="1" lang="en-US" altLang="zh-CN" sz="1800" dirty="0"/>
          </a:p>
          <a:p>
            <a:r>
              <a:rPr kumimoji="1" lang="zh-CN" altLang="en-US" sz="1800" dirty="0" smtClean="0"/>
              <a:t>如果是复杂属性，那么</a:t>
            </a:r>
            <a:r>
              <a:rPr lang="en-US" altLang="zh-CN" sz="1800" dirty="0" err="1" smtClean="0"/>
              <a:t>ABRecordCopyValue</a:t>
            </a:r>
            <a:r>
              <a:rPr lang="zh-CN" altLang="en-US" sz="1800" dirty="0" smtClean="0"/>
              <a:t>函数返回的就是</a:t>
            </a:r>
            <a:r>
              <a:rPr lang="en-US" altLang="zh-CN" sz="1800" dirty="0" err="1" smtClean="0">
                <a:solidFill>
                  <a:srgbClr val="5C2699"/>
                </a:solidFill>
                <a:latin typeface="Menlo-Regular"/>
              </a:rPr>
              <a:t>ABMultiValueRef</a:t>
            </a:r>
            <a:r>
              <a:rPr lang="zh-CN" altLang="en-US" sz="1800" dirty="0" smtClean="0"/>
              <a:t>类型的数据</a:t>
            </a:r>
            <a:endParaRPr lang="en-US" altLang="zh-CN" sz="1800" dirty="0" smtClean="0"/>
          </a:p>
          <a:p>
            <a:r>
              <a:rPr lang="zh-CN" altLang="en-US" sz="1800" dirty="0" smtClean="0"/>
              <a:t>比如获取邮件数据</a:t>
            </a:r>
            <a:endParaRPr lang="en-US" altLang="zh-CN" sz="1800" dirty="0" smtClean="0"/>
          </a:p>
          <a:p>
            <a:pPr marL="0" indent="0">
              <a:buNone/>
            </a:pPr>
            <a:r>
              <a:rPr lang="en-US" altLang="zh-CN" sz="1800" dirty="0" err="1">
                <a:solidFill>
                  <a:srgbClr val="5C2699"/>
                </a:solidFill>
                <a:latin typeface="Menlo-Regular"/>
              </a:rPr>
              <a:t>ABMultiValueRef</a:t>
            </a:r>
            <a:r>
              <a:rPr lang="en-US" altLang="zh-CN" sz="1800" dirty="0">
                <a:solidFill>
                  <a:srgbClr val="000000"/>
                </a:solidFill>
                <a:latin typeface="Menlo-Regular"/>
              </a:rPr>
              <a:t> emails = </a:t>
            </a:r>
            <a:r>
              <a:rPr lang="en-US" altLang="zh-CN" sz="1800" dirty="0" err="1">
                <a:solidFill>
                  <a:srgbClr val="2E0D6E"/>
                </a:solidFill>
                <a:latin typeface="Menlo-Regular"/>
              </a:rPr>
              <a:t>ABRecordCopyValue</a:t>
            </a:r>
            <a:r>
              <a:rPr lang="en-US" altLang="zh-CN" sz="1800" dirty="0">
                <a:solidFill>
                  <a:srgbClr val="000000"/>
                </a:solidFill>
                <a:latin typeface="Menlo-Regular"/>
              </a:rPr>
              <a:t>(person, </a:t>
            </a:r>
            <a:r>
              <a:rPr lang="en-US" altLang="zh-CN" sz="1800" dirty="0" err="1">
                <a:solidFill>
                  <a:srgbClr val="5C2699"/>
                </a:solidFill>
                <a:latin typeface="Menlo-Regular"/>
              </a:rPr>
              <a:t>kABPersonEmailProperty</a:t>
            </a:r>
            <a:r>
              <a:rPr lang="en-US" altLang="zh-CN" sz="1800" dirty="0">
                <a:solidFill>
                  <a:srgbClr val="000000"/>
                </a:solidFill>
                <a:latin typeface="Menlo-Regular"/>
              </a:rPr>
              <a:t>)</a:t>
            </a:r>
            <a:r>
              <a:rPr lang="en-US" altLang="zh-CN" sz="1800" dirty="0" smtClean="0">
                <a:solidFill>
                  <a:srgbClr val="000000"/>
                </a:solidFill>
                <a:latin typeface="Menlo-Regular"/>
              </a:rPr>
              <a:t>;</a:t>
            </a:r>
          </a:p>
          <a:p>
            <a:pPr marL="0" indent="0">
              <a:buNone/>
            </a:pPr>
            <a:r>
              <a:rPr lang="en-US" altLang="zh-TW" sz="1800" dirty="0">
                <a:solidFill>
                  <a:srgbClr val="236E25"/>
                </a:solidFill>
                <a:latin typeface="Menlo-Regular"/>
              </a:rPr>
              <a:t>// </a:t>
            </a:r>
            <a:r>
              <a:rPr lang="en-US" altLang="en-US" sz="1800" dirty="0" smtClean="0">
                <a:solidFill>
                  <a:srgbClr val="236E25"/>
                </a:solidFill>
                <a:latin typeface="STHeitiSC-Light"/>
              </a:rPr>
              <a:t>…….</a:t>
            </a:r>
            <a:endParaRPr kumimoji="1" lang="en-US" altLang="zh-CN" sz="1800" dirty="0">
              <a:solidFill>
                <a:srgbClr val="000000"/>
              </a:solidFill>
              <a:latin typeface="Menlo-Regular"/>
            </a:endParaRPr>
          </a:p>
          <a:p>
            <a:pPr marL="0" indent="0">
              <a:buNone/>
            </a:pPr>
            <a:r>
              <a:rPr lang="en-US" altLang="zh-CN" sz="1800" dirty="0">
                <a:solidFill>
                  <a:srgbClr val="2E0D6E"/>
                </a:solidFill>
                <a:latin typeface="Menlo-Regular"/>
              </a:rPr>
              <a:t>CFRelease</a:t>
            </a:r>
            <a:r>
              <a:rPr lang="en-US" altLang="zh-CN" sz="1800" dirty="0">
                <a:solidFill>
                  <a:srgbClr val="000000"/>
                </a:solidFill>
                <a:latin typeface="Menlo-Regular"/>
              </a:rPr>
              <a:t>(emails);</a:t>
            </a:r>
            <a:endParaRPr kumimoji="1" lang="en-US" altLang="zh-CN" sz="1800" dirty="0" smtClean="0"/>
          </a:p>
        </p:txBody>
      </p:sp>
    </p:spTree>
    <p:extLst>
      <p:ext uri="{BB962C8B-B14F-4D97-AF65-F5344CB8AC3E}">
        <p14:creationId xmlns:p14="http://schemas.microsoft.com/office/powerpoint/2010/main" val="2247254707"/>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获得联系人的复杂属性</a:t>
            </a:r>
            <a:endParaRPr kumimoji="1" lang="zh-CN" altLang="en-US" dirty="0"/>
          </a:p>
        </p:txBody>
      </p:sp>
      <p:sp>
        <p:nvSpPr>
          <p:cNvPr id="3" name="内容占位符 2"/>
          <p:cNvSpPr>
            <a:spLocks noGrp="1"/>
          </p:cNvSpPr>
          <p:nvPr>
            <p:ph idx="1"/>
          </p:nvPr>
        </p:nvSpPr>
        <p:spPr>
          <a:xfrm>
            <a:off x="313957" y="1417638"/>
            <a:ext cx="8619549" cy="4846418"/>
          </a:xfrm>
        </p:spPr>
        <p:txBody>
          <a:bodyPr>
            <a:normAutofit fontScale="77500" lnSpcReduction="20000"/>
          </a:bodyPr>
          <a:lstStyle/>
          <a:p>
            <a:r>
              <a:rPr kumimoji="1" lang="zh-CN" altLang="en-US" sz="1800" dirty="0" smtClean="0"/>
              <a:t>获得所有的邮箱地址</a:t>
            </a:r>
            <a:endParaRPr kumimoji="1" lang="en-US" altLang="zh-CN" sz="1800" dirty="0" smtClean="0"/>
          </a:p>
          <a:p>
            <a:pPr marL="0" indent="0">
              <a:buNone/>
            </a:pPr>
            <a:r>
              <a:rPr lang="en-US" altLang="zh-CN" sz="1600" dirty="0">
                <a:solidFill>
                  <a:srgbClr val="760F50"/>
                </a:solidFill>
                <a:latin typeface="Menlo-Regular"/>
              </a:rPr>
              <a:t>int</a:t>
            </a:r>
            <a:r>
              <a:rPr lang="en-US" altLang="zh-CN" sz="1600" dirty="0">
                <a:solidFill>
                  <a:srgbClr val="000000"/>
                </a:solidFill>
                <a:latin typeface="Menlo-Regular"/>
              </a:rPr>
              <a:t> count = </a:t>
            </a:r>
            <a:r>
              <a:rPr lang="en-US" altLang="zh-CN" sz="1600" dirty="0" err="1">
                <a:solidFill>
                  <a:srgbClr val="2E0D6E"/>
                </a:solidFill>
                <a:latin typeface="Menlo-Regular"/>
              </a:rPr>
              <a:t>ABMultiValueGetCount</a:t>
            </a:r>
            <a:r>
              <a:rPr lang="en-US" altLang="zh-CN" sz="1600" dirty="0">
                <a:solidFill>
                  <a:srgbClr val="000000"/>
                </a:solidFill>
                <a:latin typeface="Menlo-Regular"/>
              </a:rPr>
              <a:t>(emails);</a:t>
            </a:r>
          </a:p>
          <a:p>
            <a:pPr marL="0" indent="0">
              <a:buNone/>
            </a:pPr>
            <a:r>
              <a:rPr lang="en-US" altLang="zh-CN" sz="1600" dirty="0">
                <a:solidFill>
                  <a:srgbClr val="760F50"/>
                </a:solidFill>
                <a:latin typeface="Menlo-Regular"/>
              </a:rPr>
              <a:t>for</a:t>
            </a:r>
            <a:r>
              <a:rPr lang="en-US" altLang="zh-CN" sz="1600" dirty="0">
                <a:solidFill>
                  <a:srgbClr val="000000"/>
                </a:solidFill>
                <a:latin typeface="Menlo-Regular"/>
              </a:rPr>
              <a:t> (</a:t>
            </a:r>
            <a:r>
              <a:rPr lang="en-US" altLang="zh-CN" sz="1600" dirty="0">
                <a:solidFill>
                  <a:srgbClr val="760F50"/>
                </a:solidFill>
                <a:latin typeface="Menlo-Regular"/>
              </a:rPr>
              <a:t>int</a:t>
            </a:r>
            <a:r>
              <a:rPr lang="en-US" altLang="zh-CN" sz="1600" dirty="0">
                <a:solidFill>
                  <a:srgbClr val="000000"/>
                </a:solidFill>
                <a:latin typeface="Menlo-Regular"/>
              </a:rPr>
              <a:t> i = </a:t>
            </a:r>
            <a:r>
              <a:rPr lang="en-US" altLang="zh-CN" sz="1600" dirty="0">
                <a:solidFill>
                  <a:srgbClr val="0000FF"/>
                </a:solidFill>
                <a:latin typeface="Menlo-Regular"/>
              </a:rPr>
              <a:t>0</a:t>
            </a:r>
            <a:r>
              <a:rPr lang="en-US" altLang="zh-CN" sz="1600" dirty="0">
                <a:solidFill>
                  <a:srgbClr val="000000"/>
                </a:solidFill>
                <a:latin typeface="Menlo-Regular"/>
              </a:rPr>
              <a:t>; i &lt; count; i++){</a:t>
            </a:r>
          </a:p>
          <a:p>
            <a:pPr marL="0" indent="0">
              <a:buNone/>
            </a:pPr>
            <a:r>
              <a:rPr lang="zh-TW" altLang="en-US" sz="1600" dirty="0">
                <a:solidFill>
                  <a:srgbClr val="000000"/>
                </a:solidFill>
                <a:latin typeface="Menlo-Regular"/>
              </a:rPr>
              <a:t>    </a:t>
            </a:r>
            <a:r>
              <a:rPr lang="en-US" altLang="zh-TW" sz="1600" dirty="0">
                <a:solidFill>
                  <a:srgbClr val="236E25"/>
                </a:solidFill>
                <a:latin typeface="Menlo-Regular"/>
              </a:rPr>
              <a:t>// </a:t>
            </a:r>
            <a:r>
              <a:rPr lang="zh-TW" altLang="en-US" sz="1600" dirty="0">
                <a:solidFill>
                  <a:srgbClr val="236E25"/>
                </a:solidFill>
                <a:latin typeface="STHeitiSC-Light"/>
              </a:rPr>
              <a:t>获得标签名</a:t>
            </a:r>
            <a:endParaRPr lang="zh-TW" altLang="en-US" sz="1600" dirty="0">
              <a:solidFill>
                <a:srgbClr val="000000"/>
              </a:solidFill>
              <a:latin typeface="Menlo-Regular"/>
            </a:endParaRPr>
          </a:p>
          <a:p>
            <a:pPr marL="0" indent="0">
              <a:buNone/>
            </a:pPr>
            <a:r>
              <a:rPr lang="en-US" altLang="zh-CN" sz="1600" dirty="0">
                <a:solidFill>
                  <a:srgbClr val="000000"/>
                </a:solidFill>
                <a:latin typeface="Menlo-Regular"/>
              </a:rPr>
              <a:t>    </a:t>
            </a:r>
            <a:r>
              <a:rPr lang="en-US" altLang="zh-CN" sz="1600" dirty="0" smtClean="0">
                <a:solidFill>
                  <a:srgbClr val="000000"/>
                </a:solidFill>
                <a:latin typeface="Menlo-Regular"/>
              </a:rPr>
              <a:t>	</a:t>
            </a:r>
            <a:r>
              <a:rPr lang="en-US" altLang="zh-CN" sz="1600" dirty="0" err="1" smtClean="0">
                <a:solidFill>
                  <a:srgbClr val="5C2699"/>
                </a:solidFill>
                <a:latin typeface="Menlo-Regular"/>
              </a:rPr>
              <a:t>CFStringRef</a:t>
            </a:r>
            <a:r>
              <a:rPr lang="en-US" altLang="zh-CN" sz="1600" dirty="0" smtClean="0">
                <a:solidFill>
                  <a:srgbClr val="000000"/>
                </a:solidFill>
                <a:latin typeface="Menlo-Regular"/>
              </a:rPr>
              <a:t> </a:t>
            </a:r>
            <a:r>
              <a:rPr lang="en-US" altLang="zh-CN" sz="1600" dirty="0" err="1">
                <a:solidFill>
                  <a:srgbClr val="000000"/>
                </a:solidFill>
                <a:latin typeface="Menlo-Regular"/>
              </a:rPr>
              <a:t>emailLabel</a:t>
            </a:r>
            <a:r>
              <a:rPr lang="en-US" altLang="zh-CN" sz="1600" dirty="0">
                <a:solidFill>
                  <a:srgbClr val="000000"/>
                </a:solidFill>
                <a:latin typeface="Menlo-Regular"/>
              </a:rPr>
              <a:t> = </a:t>
            </a:r>
            <a:r>
              <a:rPr lang="en-US" altLang="zh-CN" sz="1600" dirty="0" err="1">
                <a:solidFill>
                  <a:srgbClr val="2E0D6E"/>
                </a:solidFill>
                <a:latin typeface="Menlo-Regular"/>
              </a:rPr>
              <a:t>ABMultiValueCopyLabelAtIndex</a:t>
            </a:r>
            <a:r>
              <a:rPr lang="en-US" altLang="zh-CN" sz="1600" dirty="0">
                <a:solidFill>
                  <a:srgbClr val="000000"/>
                </a:solidFill>
                <a:latin typeface="Menlo-Regular"/>
              </a:rPr>
              <a:t>(emails, i);</a:t>
            </a:r>
          </a:p>
          <a:p>
            <a:pPr marL="0" indent="0">
              <a:buNone/>
            </a:pPr>
            <a:r>
              <a:rPr lang="zh-CN" altLang="en-US" sz="1600" dirty="0">
                <a:solidFill>
                  <a:srgbClr val="000000"/>
                </a:solidFill>
                <a:latin typeface="Menlo-Regular"/>
              </a:rPr>
              <a:t>    </a:t>
            </a:r>
            <a:r>
              <a:rPr lang="en-US" altLang="zh-CN" sz="1600" dirty="0">
                <a:solidFill>
                  <a:srgbClr val="236E25"/>
                </a:solidFill>
                <a:latin typeface="Menlo-Regular"/>
              </a:rPr>
              <a:t>// </a:t>
            </a:r>
            <a:r>
              <a:rPr lang="zh-CN" altLang="en-US" sz="1600" dirty="0">
                <a:solidFill>
                  <a:srgbClr val="236E25"/>
                </a:solidFill>
                <a:latin typeface="STHeitiSC-Light"/>
              </a:rPr>
              <a:t>转为本地标签名（能看得懂的标签名，比如</a:t>
            </a:r>
            <a:r>
              <a:rPr lang="en-US" altLang="zh-CN" sz="1600" dirty="0">
                <a:solidFill>
                  <a:srgbClr val="236E25"/>
                </a:solidFill>
                <a:latin typeface="Menlo-Regular"/>
              </a:rPr>
              <a:t>work</a:t>
            </a:r>
            <a:r>
              <a:rPr lang="zh-CN" altLang="en-US" sz="1600" dirty="0">
                <a:solidFill>
                  <a:srgbClr val="236E25"/>
                </a:solidFill>
                <a:latin typeface="STHeitiSC-Light"/>
              </a:rPr>
              <a:t>、</a:t>
            </a:r>
            <a:r>
              <a:rPr lang="en-US" altLang="zh-CN" sz="1600" dirty="0">
                <a:solidFill>
                  <a:srgbClr val="236E25"/>
                </a:solidFill>
                <a:latin typeface="Menlo-Regular"/>
              </a:rPr>
              <a:t>home</a:t>
            </a:r>
            <a:r>
              <a:rPr lang="zh-CN" altLang="en-US" sz="1600" dirty="0">
                <a:solidFill>
                  <a:srgbClr val="236E25"/>
                </a:solidFill>
                <a:latin typeface="STHeitiSC-Light"/>
              </a:rPr>
              <a:t>）</a:t>
            </a:r>
            <a:endParaRPr lang="zh-CN" altLang="en-US" sz="1600" dirty="0">
              <a:solidFill>
                <a:srgbClr val="000000"/>
              </a:solidFill>
              <a:latin typeface="Menlo-Regular"/>
            </a:endParaRPr>
          </a:p>
          <a:p>
            <a:pPr marL="0" indent="0">
              <a:buNone/>
            </a:pPr>
            <a:r>
              <a:rPr lang="en-US" altLang="zh-CN" sz="1600" dirty="0">
                <a:solidFill>
                  <a:srgbClr val="000000"/>
                </a:solidFill>
                <a:latin typeface="Menlo-Regular"/>
              </a:rPr>
              <a:t>   </a:t>
            </a:r>
            <a:r>
              <a:rPr lang="en-US" altLang="zh-CN" sz="1600" dirty="0" smtClean="0">
                <a:solidFill>
                  <a:srgbClr val="000000"/>
                </a:solidFill>
                <a:latin typeface="Menlo-Regular"/>
              </a:rPr>
              <a:t>	 </a:t>
            </a:r>
            <a:r>
              <a:rPr lang="en-US" altLang="zh-CN" sz="1600" dirty="0" err="1">
                <a:solidFill>
                  <a:srgbClr val="5C2699"/>
                </a:solidFill>
                <a:latin typeface="Menlo-Regular"/>
              </a:rPr>
              <a:t>CFStringRef</a:t>
            </a:r>
            <a:r>
              <a:rPr lang="en-US" altLang="zh-CN" sz="1600" dirty="0">
                <a:solidFill>
                  <a:srgbClr val="000000"/>
                </a:solidFill>
                <a:latin typeface="Menlo-Regular"/>
              </a:rPr>
              <a:t> </a:t>
            </a:r>
            <a:r>
              <a:rPr lang="en-US" altLang="zh-CN" sz="1600" dirty="0" err="1">
                <a:solidFill>
                  <a:srgbClr val="000000"/>
                </a:solidFill>
                <a:latin typeface="Menlo-Regular"/>
              </a:rPr>
              <a:t>localizedEmailLabel</a:t>
            </a:r>
            <a:r>
              <a:rPr lang="en-US" altLang="zh-CN" sz="1600" dirty="0">
                <a:solidFill>
                  <a:srgbClr val="000000"/>
                </a:solidFill>
                <a:latin typeface="Menlo-Regular"/>
              </a:rPr>
              <a:t> = </a:t>
            </a:r>
            <a:r>
              <a:rPr lang="en-US" altLang="zh-CN" sz="1600" dirty="0" err="1">
                <a:solidFill>
                  <a:srgbClr val="2E0D6E"/>
                </a:solidFill>
                <a:latin typeface="Menlo-Regular"/>
              </a:rPr>
              <a:t>ABAddressBookCopyLocalizedLabel</a:t>
            </a:r>
            <a:r>
              <a:rPr lang="en-US" altLang="zh-CN" sz="1600" dirty="0">
                <a:solidFill>
                  <a:srgbClr val="000000"/>
                </a:solidFill>
                <a:latin typeface="Menlo-Regular"/>
              </a:rPr>
              <a:t>(</a:t>
            </a:r>
            <a:r>
              <a:rPr lang="en-US" altLang="zh-CN" sz="1600" dirty="0" err="1">
                <a:solidFill>
                  <a:srgbClr val="000000"/>
                </a:solidFill>
                <a:latin typeface="Menlo-Regular"/>
              </a:rPr>
              <a:t>emailLabel</a:t>
            </a:r>
            <a:r>
              <a:rPr lang="en-US" altLang="zh-CN" sz="1600" dirty="0">
                <a:solidFill>
                  <a:srgbClr val="000000"/>
                </a:solidFill>
                <a:latin typeface="Menlo-Regular"/>
              </a:rPr>
              <a:t>);</a:t>
            </a:r>
          </a:p>
          <a:p>
            <a:pPr marL="0" indent="0">
              <a:buNone/>
            </a:pPr>
            <a:r>
              <a:rPr lang="en-US" altLang="zh-CN" sz="1600" dirty="0">
                <a:solidFill>
                  <a:srgbClr val="000000"/>
                </a:solidFill>
                <a:latin typeface="Menlo-Regular"/>
              </a:rPr>
              <a:t>    </a:t>
            </a:r>
          </a:p>
          <a:p>
            <a:pPr marL="0" indent="0">
              <a:buNone/>
            </a:pPr>
            <a:r>
              <a:rPr lang="zh-TW" altLang="en-US" sz="1600" dirty="0">
                <a:solidFill>
                  <a:srgbClr val="000000"/>
                </a:solidFill>
                <a:latin typeface="Menlo-Regular"/>
              </a:rPr>
              <a:t>    </a:t>
            </a:r>
            <a:r>
              <a:rPr lang="en-US" altLang="zh-TW" sz="1600" dirty="0">
                <a:solidFill>
                  <a:srgbClr val="236E25"/>
                </a:solidFill>
                <a:latin typeface="Menlo-Regular"/>
              </a:rPr>
              <a:t>// </a:t>
            </a:r>
            <a:r>
              <a:rPr lang="zh-TW" altLang="en-US" sz="1600" dirty="0">
                <a:solidFill>
                  <a:srgbClr val="236E25"/>
                </a:solidFill>
                <a:latin typeface="STHeitiSC-Light"/>
              </a:rPr>
              <a:t>获得邮件地址值</a:t>
            </a:r>
            <a:endParaRPr lang="zh-TW" altLang="en-US" sz="1600" dirty="0">
              <a:solidFill>
                <a:srgbClr val="000000"/>
              </a:solidFill>
              <a:latin typeface="Menlo-Regular"/>
            </a:endParaRPr>
          </a:p>
          <a:p>
            <a:pPr marL="0" indent="0">
              <a:buNone/>
            </a:pPr>
            <a:r>
              <a:rPr lang="en-US" altLang="zh-CN" sz="1600" dirty="0">
                <a:solidFill>
                  <a:srgbClr val="000000"/>
                </a:solidFill>
                <a:latin typeface="Menlo-Regular"/>
              </a:rPr>
              <a:t>    </a:t>
            </a:r>
            <a:r>
              <a:rPr lang="en-US" altLang="zh-CN" sz="1600" dirty="0" smtClean="0">
                <a:solidFill>
                  <a:srgbClr val="000000"/>
                </a:solidFill>
                <a:latin typeface="Menlo-Regular"/>
              </a:rPr>
              <a:t>	</a:t>
            </a:r>
            <a:r>
              <a:rPr lang="en-US" altLang="zh-CN" sz="1600" dirty="0" err="1" smtClean="0">
                <a:solidFill>
                  <a:srgbClr val="5C2699"/>
                </a:solidFill>
                <a:latin typeface="Menlo-Regular"/>
              </a:rPr>
              <a:t>CFStringRef</a:t>
            </a:r>
            <a:r>
              <a:rPr lang="en-US" altLang="zh-CN" sz="1600" dirty="0" smtClean="0">
                <a:solidFill>
                  <a:srgbClr val="000000"/>
                </a:solidFill>
                <a:latin typeface="Menlo-Regular"/>
              </a:rPr>
              <a:t> </a:t>
            </a:r>
            <a:r>
              <a:rPr lang="en-US" altLang="zh-CN" sz="1600" dirty="0">
                <a:solidFill>
                  <a:srgbClr val="000000"/>
                </a:solidFill>
                <a:latin typeface="Menlo-Regular"/>
              </a:rPr>
              <a:t>email = </a:t>
            </a:r>
            <a:r>
              <a:rPr lang="en-US" altLang="zh-CN" sz="1600" dirty="0" err="1">
                <a:solidFill>
                  <a:srgbClr val="2E0D6E"/>
                </a:solidFill>
                <a:latin typeface="Menlo-Regular"/>
              </a:rPr>
              <a:t>ABMultiValueCopyValueAtIndex</a:t>
            </a:r>
            <a:r>
              <a:rPr lang="en-US" altLang="zh-CN" sz="1600" dirty="0">
                <a:solidFill>
                  <a:srgbClr val="000000"/>
                </a:solidFill>
                <a:latin typeface="Menlo-Regular"/>
              </a:rPr>
              <a:t>(emails, i);</a:t>
            </a:r>
          </a:p>
          <a:p>
            <a:pPr marL="0" indent="0">
              <a:buNone/>
            </a:pPr>
            <a:r>
              <a:rPr lang="en-US" altLang="zh-CN" sz="1600" dirty="0">
                <a:solidFill>
                  <a:srgbClr val="000000"/>
                </a:solidFill>
                <a:latin typeface="Menlo-Regular"/>
              </a:rPr>
              <a:t>    </a:t>
            </a:r>
          </a:p>
          <a:p>
            <a:pPr marL="0" indent="0">
              <a:buNone/>
            </a:pPr>
            <a:r>
              <a:rPr lang="en-US" altLang="zh-CN" sz="1600" dirty="0">
                <a:solidFill>
                  <a:srgbClr val="000000"/>
                </a:solidFill>
                <a:latin typeface="Menlo-Regular"/>
              </a:rPr>
              <a:t>    </a:t>
            </a:r>
            <a:r>
              <a:rPr lang="en-US" altLang="zh-CN" sz="1600" dirty="0">
                <a:solidFill>
                  <a:srgbClr val="2E0D6E"/>
                </a:solidFill>
                <a:latin typeface="Menlo-Regular"/>
              </a:rPr>
              <a:t>NSLog</a:t>
            </a:r>
            <a:r>
              <a:rPr lang="en-US" altLang="zh-CN" sz="1600" dirty="0">
                <a:solidFill>
                  <a:srgbClr val="000000"/>
                </a:solidFill>
                <a:latin typeface="Menlo-Regular"/>
              </a:rPr>
              <a:t>(</a:t>
            </a:r>
            <a:r>
              <a:rPr lang="en-US" altLang="zh-CN" sz="1600" dirty="0">
                <a:solidFill>
                  <a:srgbClr val="891315"/>
                </a:solidFill>
                <a:latin typeface="Menlo-Regular"/>
              </a:rPr>
              <a:t>@"%@-%@</a:t>
            </a:r>
            <a:r>
              <a:rPr lang="zh-CN" altLang="en-US" sz="1600" dirty="0">
                <a:solidFill>
                  <a:srgbClr val="891315"/>
                </a:solidFill>
                <a:latin typeface="STHeitiSC-Light"/>
              </a:rPr>
              <a:t>：</a:t>
            </a:r>
            <a:r>
              <a:rPr lang="en-US" altLang="zh-CN" sz="1600" dirty="0">
                <a:solidFill>
                  <a:srgbClr val="891315"/>
                </a:solidFill>
                <a:latin typeface="Menlo-Regular"/>
              </a:rPr>
              <a:t>%@"</a:t>
            </a:r>
            <a:r>
              <a:rPr lang="en-US" altLang="zh-CN" sz="1600" dirty="0">
                <a:solidFill>
                  <a:srgbClr val="000000"/>
                </a:solidFill>
                <a:latin typeface="Menlo-Regular"/>
              </a:rPr>
              <a:t>, </a:t>
            </a:r>
            <a:r>
              <a:rPr lang="en-US" altLang="zh-CN" sz="1600" dirty="0" err="1">
                <a:solidFill>
                  <a:srgbClr val="000000"/>
                </a:solidFill>
                <a:latin typeface="Menlo-Regular"/>
              </a:rPr>
              <a:t>emailLabel</a:t>
            </a:r>
            <a:r>
              <a:rPr lang="en-US" altLang="zh-CN" sz="1600" dirty="0">
                <a:solidFill>
                  <a:srgbClr val="000000"/>
                </a:solidFill>
                <a:latin typeface="Menlo-Regular"/>
              </a:rPr>
              <a:t>, </a:t>
            </a:r>
            <a:r>
              <a:rPr lang="en-US" altLang="zh-CN" sz="1600" dirty="0" err="1">
                <a:solidFill>
                  <a:srgbClr val="000000"/>
                </a:solidFill>
                <a:latin typeface="Menlo-Regular"/>
              </a:rPr>
              <a:t>localizedEmailLabel</a:t>
            </a:r>
            <a:r>
              <a:rPr lang="en-US" altLang="zh-CN" sz="1600" dirty="0">
                <a:solidFill>
                  <a:srgbClr val="000000"/>
                </a:solidFill>
                <a:latin typeface="Menlo-Regular"/>
              </a:rPr>
              <a:t>, email);</a:t>
            </a:r>
          </a:p>
          <a:p>
            <a:pPr marL="0" indent="0">
              <a:buNone/>
            </a:pPr>
            <a:r>
              <a:rPr lang="en-US" altLang="zh-CN" sz="1600" dirty="0">
                <a:solidFill>
                  <a:srgbClr val="000000"/>
                </a:solidFill>
                <a:latin typeface="Menlo-Regular"/>
              </a:rPr>
              <a:t>    </a:t>
            </a:r>
          </a:p>
          <a:p>
            <a:pPr marL="0" indent="0">
              <a:buNone/>
            </a:pPr>
            <a:r>
              <a:rPr lang="zh-TW" altLang="en-US" sz="1600" dirty="0">
                <a:solidFill>
                  <a:srgbClr val="000000"/>
                </a:solidFill>
                <a:latin typeface="Menlo-Regular"/>
              </a:rPr>
              <a:t>    </a:t>
            </a:r>
            <a:r>
              <a:rPr lang="en-US" altLang="zh-TW" sz="1600" dirty="0">
                <a:solidFill>
                  <a:srgbClr val="236E25"/>
                </a:solidFill>
                <a:latin typeface="Menlo-Regular"/>
              </a:rPr>
              <a:t>// </a:t>
            </a:r>
            <a:r>
              <a:rPr lang="zh-TW" altLang="en-US" sz="1600" dirty="0">
                <a:solidFill>
                  <a:srgbClr val="236E25"/>
                </a:solidFill>
                <a:latin typeface="STHeitiSC-Light"/>
              </a:rPr>
              <a:t>释放</a:t>
            </a:r>
            <a:endParaRPr lang="zh-TW" altLang="en-US" sz="1600" dirty="0">
              <a:solidFill>
                <a:srgbClr val="000000"/>
              </a:solidFill>
              <a:latin typeface="Menlo-Regular"/>
            </a:endParaRPr>
          </a:p>
          <a:p>
            <a:pPr marL="0" indent="0">
              <a:buNone/>
            </a:pPr>
            <a:r>
              <a:rPr lang="en-US" altLang="zh-CN" sz="1600" dirty="0">
                <a:solidFill>
                  <a:srgbClr val="000000"/>
                </a:solidFill>
                <a:latin typeface="Menlo-Regular"/>
              </a:rPr>
              <a:t>    </a:t>
            </a:r>
            <a:r>
              <a:rPr lang="zh-CN" altLang="en-US" sz="1600" dirty="0" smtClean="0">
                <a:solidFill>
                  <a:srgbClr val="000000"/>
                </a:solidFill>
                <a:latin typeface="Menlo-Regular"/>
              </a:rPr>
              <a:t>    </a:t>
            </a:r>
            <a:r>
              <a:rPr lang="en-US" altLang="zh-CN" sz="1600" dirty="0" smtClean="0">
                <a:solidFill>
                  <a:srgbClr val="2E0D6E"/>
                </a:solidFill>
                <a:latin typeface="Menlo-Regular"/>
              </a:rPr>
              <a:t>CFRelease</a:t>
            </a:r>
            <a:r>
              <a:rPr lang="en-US" altLang="zh-CN" sz="1600" dirty="0">
                <a:solidFill>
                  <a:srgbClr val="000000"/>
                </a:solidFill>
                <a:latin typeface="Menlo-Regular"/>
              </a:rPr>
              <a:t>(</a:t>
            </a:r>
            <a:r>
              <a:rPr lang="en-US" altLang="zh-CN" sz="1600" dirty="0" err="1">
                <a:solidFill>
                  <a:srgbClr val="000000"/>
                </a:solidFill>
                <a:latin typeface="Menlo-Regular"/>
              </a:rPr>
              <a:t>emailLabel</a:t>
            </a:r>
            <a:r>
              <a:rPr lang="en-US" altLang="zh-CN" sz="1600" dirty="0">
                <a:solidFill>
                  <a:srgbClr val="000000"/>
                </a:solidFill>
                <a:latin typeface="Menlo-Regular"/>
              </a:rPr>
              <a:t>);</a:t>
            </a:r>
          </a:p>
          <a:p>
            <a:pPr marL="0" indent="0">
              <a:buNone/>
            </a:pPr>
            <a:r>
              <a:rPr lang="en-US" altLang="zh-CN" sz="1600" dirty="0">
                <a:solidFill>
                  <a:srgbClr val="000000"/>
                </a:solidFill>
                <a:latin typeface="Menlo-Regular"/>
              </a:rPr>
              <a:t>    </a:t>
            </a:r>
            <a:r>
              <a:rPr lang="en-US" altLang="zh-CN" sz="1600" dirty="0">
                <a:solidFill>
                  <a:srgbClr val="2E0D6E"/>
                </a:solidFill>
                <a:latin typeface="Menlo-Regular"/>
              </a:rPr>
              <a:t>CFRelease</a:t>
            </a:r>
            <a:r>
              <a:rPr lang="en-US" altLang="zh-CN" sz="1600" dirty="0">
                <a:solidFill>
                  <a:srgbClr val="000000"/>
                </a:solidFill>
                <a:latin typeface="Menlo-Regular"/>
              </a:rPr>
              <a:t>(</a:t>
            </a:r>
            <a:r>
              <a:rPr lang="en-US" altLang="zh-CN" sz="1600" dirty="0" err="1">
                <a:solidFill>
                  <a:srgbClr val="000000"/>
                </a:solidFill>
                <a:latin typeface="Menlo-Regular"/>
              </a:rPr>
              <a:t>localizedEmailLabel</a:t>
            </a:r>
            <a:r>
              <a:rPr lang="en-US" altLang="zh-CN" sz="1600" dirty="0">
                <a:solidFill>
                  <a:srgbClr val="000000"/>
                </a:solidFill>
                <a:latin typeface="Menlo-Regular"/>
              </a:rPr>
              <a:t>);</a:t>
            </a:r>
          </a:p>
          <a:p>
            <a:pPr marL="0" indent="0">
              <a:buNone/>
            </a:pPr>
            <a:r>
              <a:rPr lang="en-US" altLang="zh-CN" sz="1600" dirty="0">
                <a:solidFill>
                  <a:srgbClr val="000000"/>
                </a:solidFill>
                <a:latin typeface="Menlo-Regular"/>
              </a:rPr>
              <a:t>    </a:t>
            </a:r>
            <a:r>
              <a:rPr lang="en-US" altLang="zh-CN" sz="1600" dirty="0">
                <a:solidFill>
                  <a:srgbClr val="2E0D6E"/>
                </a:solidFill>
                <a:latin typeface="Menlo-Regular"/>
              </a:rPr>
              <a:t>CFRelease</a:t>
            </a:r>
            <a:r>
              <a:rPr lang="en-US" altLang="zh-CN" sz="1600" dirty="0">
                <a:solidFill>
                  <a:srgbClr val="000000"/>
                </a:solidFill>
                <a:latin typeface="Menlo-Regular"/>
              </a:rPr>
              <a:t>(email);</a:t>
            </a:r>
          </a:p>
          <a:p>
            <a:pPr marL="0" indent="0">
              <a:buNone/>
            </a:pPr>
            <a:r>
              <a:rPr lang="en-US" altLang="zh-CN" sz="1600" dirty="0">
                <a:solidFill>
                  <a:srgbClr val="000000"/>
                </a:solidFill>
                <a:latin typeface="Menlo-Regular"/>
              </a:rPr>
              <a:t>}</a:t>
            </a:r>
            <a:endParaRPr kumimoji="1" lang="zh-CN" altLang="en-US" sz="1600" dirty="0"/>
          </a:p>
        </p:txBody>
      </p:sp>
    </p:spTree>
    <p:extLst>
      <p:ext uri="{BB962C8B-B14F-4D97-AF65-F5344CB8AC3E}">
        <p14:creationId xmlns:p14="http://schemas.microsoft.com/office/powerpoint/2010/main" val="3554870425"/>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获得联系人的复杂属性</a:t>
            </a:r>
            <a:endParaRPr kumimoji="1" lang="zh-CN" altLang="en-US" dirty="0"/>
          </a:p>
        </p:txBody>
      </p:sp>
      <p:sp>
        <p:nvSpPr>
          <p:cNvPr id="3" name="内容占位符 2"/>
          <p:cNvSpPr>
            <a:spLocks noGrp="1"/>
          </p:cNvSpPr>
          <p:nvPr>
            <p:ph idx="1"/>
          </p:nvPr>
        </p:nvSpPr>
        <p:spPr/>
        <p:txBody>
          <a:bodyPr>
            <a:normAutofit fontScale="92500"/>
          </a:bodyPr>
          <a:lstStyle/>
          <a:p>
            <a:r>
              <a:rPr kumimoji="1" lang="zh-CN" altLang="en-US" sz="1800" dirty="0" smtClean="0"/>
              <a:t>如果不想管理内存，可以将</a:t>
            </a:r>
            <a:r>
              <a:rPr kumimoji="1" lang="en-US" altLang="zh-CN" sz="1800" dirty="0" err="1" smtClean="0"/>
              <a:t>CFStringRef</a:t>
            </a:r>
            <a:r>
              <a:rPr kumimoji="1" lang="zh-CN" altLang="en-US" sz="1800" dirty="0" smtClean="0"/>
              <a:t>转为</a:t>
            </a:r>
            <a:r>
              <a:rPr kumimoji="1" lang="en-US" altLang="zh-CN" sz="1800" dirty="0" smtClean="0"/>
              <a:t>NSString</a:t>
            </a:r>
          </a:p>
          <a:p>
            <a:pPr marL="0" indent="0">
              <a:buNone/>
            </a:pPr>
            <a:r>
              <a:rPr lang="en-US" altLang="zh-CN" sz="1800" dirty="0">
                <a:solidFill>
                  <a:srgbClr val="236E25"/>
                </a:solidFill>
                <a:latin typeface="Menlo-Regular"/>
              </a:rPr>
              <a:t>// </a:t>
            </a:r>
            <a:r>
              <a:rPr lang="zh-CN" altLang="en-US" sz="1800" dirty="0">
                <a:solidFill>
                  <a:srgbClr val="236E25"/>
                </a:solidFill>
                <a:latin typeface="STHeitiSC-Light"/>
              </a:rPr>
              <a:t>获得标签名</a:t>
            </a:r>
            <a:endParaRPr lang="zh-CN" altLang="en-US" sz="1800" dirty="0">
              <a:solidFill>
                <a:srgbClr val="000000"/>
              </a:solidFill>
              <a:latin typeface="Menlo-Regular"/>
            </a:endParaRPr>
          </a:p>
          <a:p>
            <a:pPr marL="0" indent="0">
              <a:buNone/>
            </a:pPr>
            <a:r>
              <a:rPr lang="en-US" altLang="zh-CN" sz="1800" dirty="0">
                <a:solidFill>
                  <a:srgbClr val="5C2699"/>
                </a:solidFill>
                <a:latin typeface="Menlo-Regular"/>
              </a:rPr>
              <a:t>NSString</a:t>
            </a:r>
            <a:r>
              <a:rPr lang="en-US" altLang="zh-CN" sz="1800" dirty="0">
                <a:solidFill>
                  <a:srgbClr val="000000"/>
                </a:solidFill>
                <a:latin typeface="Menlo-Regular"/>
              </a:rPr>
              <a:t> *</a:t>
            </a:r>
            <a:r>
              <a:rPr lang="en-US" altLang="zh-CN" sz="1800" dirty="0" err="1">
                <a:solidFill>
                  <a:srgbClr val="000000"/>
                </a:solidFill>
                <a:latin typeface="Menlo-Regular"/>
              </a:rPr>
              <a:t>emailLabel</a:t>
            </a:r>
            <a:r>
              <a:rPr lang="en-US" altLang="zh-CN" sz="1800" dirty="0">
                <a:solidFill>
                  <a:srgbClr val="000000"/>
                </a:solidFill>
                <a:latin typeface="Menlo-Regular"/>
              </a:rPr>
              <a:t> = (</a:t>
            </a:r>
            <a:r>
              <a:rPr lang="en-US" altLang="zh-CN" sz="1800" dirty="0">
                <a:solidFill>
                  <a:srgbClr val="760F50"/>
                </a:solidFill>
                <a:latin typeface="Menlo-Regular"/>
              </a:rPr>
              <a:t>__bridge</a:t>
            </a:r>
            <a:r>
              <a:rPr lang="en-US" altLang="zh-CN" sz="1800" dirty="0">
                <a:solidFill>
                  <a:srgbClr val="000000"/>
                </a:solidFill>
                <a:latin typeface="Menlo-Regular"/>
              </a:rPr>
              <a:t> </a:t>
            </a:r>
            <a:r>
              <a:rPr lang="en-US" altLang="zh-CN" sz="1800" dirty="0">
                <a:solidFill>
                  <a:srgbClr val="5C2699"/>
                </a:solidFill>
                <a:latin typeface="Menlo-Regular"/>
              </a:rPr>
              <a:t>NSString</a:t>
            </a:r>
            <a:r>
              <a:rPr lang="en-US" altLang="zh-CN" sz="1800" dirty="0">
                <a:solidFill>
                  <a:srgbClr val="000000"/>
                </a:solidFill>
                <a:latin typeface="Menlo-Regular"/>
              </a:rPr>
              <a:t> *)(</a:t>
            </a:r>
            <a:r>
              <a:rPr lang="en-US" altLang="zh-CN" sz="1800" dirty="0" err="1">
                <a:solidFill>
                  <a:srgbClr val="2E0D6E"/>
                </a:solidFill>
                <a:latin typeface="Menlo-Regular"/>
              </a:rPr>
              <a:t>ABMultiValueCopyLabelAtIndex</a:t>
            </a:r>
            <a:r>
              <a:rPr lang="en-US" altLang="zh-CN" sz="1800" dirty="0">
                <a:solidFill>
                  <a:srgbClr val="000000"/>
                </a:solidFill>
                <a:latin typeface="Menlo-Regular"/>
              </a:rPr>
              <a:t>(emails, i));</a:t>
            </a:r>
          </a:p>
          <a:p>
            <a:pPr marL="0" indent="0">
              <a:buNone/>
            </a:pPr>
            <a:r>
              <a:rPr lang="en-US" altLang="zh-CN" sz="1800" dirty="0">
                <a:solidFill>
                  <a:srgbClr val="236E25"/>
                </a:solidFill>
                <a:latin typeface="Menlo-Regular"/>
              </a:rPr>
              <a:t>// </a:t>
            </a:r>
            <a:r>
              <a:rPr lang="zh-CN" altLang="en-US" sz="1800" dirty="0">
                <a:solidFill>
                  <a:srgbClr val="236E25"/>
                </a:solidFill>
                <a:latin typeface="STHeitiSC-Light"/>
              </a:rPr>
              <a:t>转为本地标签名（能看得懂的标签名，比如</a:t>
            </a:r>
            <a:r>
              <a:rPr lang="en-US" altLang="zh-CN" sz="1800" dirty="0">
                <a:solidFill>
                  <a:srgbClr val="236E25"/>
                </a:solidFill>
                <a:latin typeface="Menlo-Regular"/>
              </a:rPr>
              <a:t>work</a:t>
            </a:r>
            <a:r>
              <a:rPr lang="zh-CN" altLang="en-US" sz="1800" dirty="0">
                <a:solidFill>
                  <a:srgbClr val="236E25"/>
                </a:solidFill>
                <a:latin typeface="STHeitiSC-Light"/>
              </a:rPr>
              <a:t>、</a:t>
            </a:r>
            <a:r>
              <a:rPr lang="en-US" altLang="zh-CN" sz="1800" dirty="0">
                <a:solidFill>
                  <a:srgbClr val="236E25"/>
                </a:solidFill>
                <a:latin typeface="Menlo-Regular"/>
              </a:rPr>
              <a:t>home</a:t>
            </a:r>
            <a:r>
              <a:rPr lang="zh-CN" altLang="en-US" sz="1800" dirty="0">
                <a:solidFill>
                  <a:srgbClr val="236E25"/>
                </a:solidFill>
                <a:latin typeface="STHeitiSC-Light"/>
              </a:rPr>
              <a:t>）</a:t>
            </a:r>
            <a:endParaRPr lang="zh-CN" altLang="en-US" sz="1800" dirty="0">
              <a:solidFill>
                <a:srgbClr val="000000"/>
              </a:solidFill>
              <a:latin typeface="Menlo-Regular"/>
            </a:endParaRPr>
          </a:p>
          <a:p>
            <a:pPr marL="0" indent="0">
              <a:buNone/>
            </a:pPr>
            <a:r>
              <a:rPr lang="en-US" altLang="zh-CN" sz="1800" dirty="0">
                <a:solidFill>
                  <a:srgbClr val="5C2699"/>
                </a:solidFill>
                <a:latin typeface="Menlo-Regular"/>
              </a:rPr>
              <a:t>NSString</a:t>
            </a:r>
            <a:r>
              <a:rPr lang="en-US" altLang="zh-CN" sz="1800" dirty="0">
                <a:solidFill>
                  <a:srgbClr val="000000"/>
                </a:solidFill>
                <a:latin typeface="Menlo-Regular"/>
              </a:rPr>
              <a:t> *</a:t>
            </a:r>
            <a:r>
              <a:rPr lang="en-US" altLang="zh-CN" sz="1800" dirty="0" err="1">
                <a:solidFill>
                  <a:srgbClr val="000000"/>
                </a:solidFill>
                <a:latin typeface="Menlo-Regular"/>
              </a:rPr>
              <a:t>localizedEmailLabel</a:t>
            </a:r>
            <a:r>
              <a:rPr lang="en-US" altLang="zh-CN" sz="1800" dirty="0">
                <a:solidFill>
                  <a:srgbClr val="000000"/>
                </a:solidFill>
                <a:latin typeface="Menlo-Regular"/>
              </a:rPr>
              <a:t> = (</a:t>
            </a:r>
            <a:r>
              <a:rPr lang="en-US" altLang="zh-CN" sz="1800" dirty="0">
                <a:solidFill>
                  <a:srgbClr val="760F50"/>
                </a:solidFill>
                <a:latin typeface="Menlo-Regular"/>
              </a:rPr>
              <a:t>__bridge</a:t>
            </a:r>
            <a:r>
              <a:rPr lang="en-US" altLang="zh-CN" sz="1800" dirty="0">
                <a:solidFill>
                  <a:srgbClr val="000000"/>
                </a:solidFill>
                <a:latin typeface="Menlo-Regular"/>
              </a:rPr>
              <a:t> </a:t>
            </a:r>
            <a:r>
              <a:rPr lang="en-US" altLang="zh-CN" sz="1800" dirty="0">
                <a:solidFill>
                  <a:srgbClr val="5C2699"/>
                </a:solidFill>
                <a:latin typeface="Menlo-Regular"/>
              </a:rPr>
              <a:t>NSString</a:t>
            </a:r>
            <a:r>
              <a:rPr lang="en-US" altLang="zh-CN" sz="1800" dirty="0">
                <a:solidFill>
                  <a:srgbClr val="000000"/>
                </a:solidFill>
                <a:latin typeface="Menlo-Regular"/>
              </a:rPr>
              <a:t> *)(</a:t>
            </a:r>
            <a:r>
              <a:rPr lang="en-US" altLang="zh-CN" sz="1800" dirty="0" err="1">
                <a:solidFill>
                  <a:srgbClr val="2E0D6E"/>
                </a:solidFill>
                <a:latin typeface="Menlo-Regular"/>
              </a:rPr>
              <a:t>ABAddressBookCopyLocalizedLabel</a:t>
            </a:r>
            <a:r>
              <a:rPr lang="en-US" altLang="zh-CN" sz="1800" dirty="0">
                <a:solidFill>
                  <a:srgbClr val="000000"/>
                </a:solidFill>
                <a:latin typeface="Menlo-Regular"/>
              </a:rPr>
              <a:t>((</a:t>
            </a:r>
            <a:r>
              <a:rPr lang="en-US" altLang="zh-CN" sz="1800" dirty="0">
                <a:solidFill>
                  <a:srgbClr val="760F50"/>
                </a:solidFill>
                <a:latin typeface="Menlo-Regular"/>
              </a:rPr>
              <a:t>__bridge</a:t>
            </a:r>
            <a:r>
              <a:rPr lang="en-US" altLang="zh-CN" sz="1800" dirty="0">
                <a:solidFill>
                  <a:srgbClr val="000000"/>
                </a:solidFill>
                <a:latin typeface="Menlo-Regular"/>
              </a:rPr>
              <a:t> </a:t>
            </a:r>
            <a:r>
              <a:rPr lang="en-US" altLang="zh-CN" sz="1800" dirty="0" err="1">
                <a:solidFill>
                  <a:srgbClr val="5C2699"/>
                </a:solidFill>
                <a:latin typeface="Menlo-Regular"/>
              </a:rPr>
              <a:t>CFStringRef</a:t>
            </a:r>
            <a:r>
              <a:rPr lang="en-US" altLang="zh-CN" sz="1800" dirty="0">
                <a:solidFill>
                  <a:srgbClr val="000000"/>
                </a:solidFill>
                <a:latin typeface="Menlo-Regular"/>
              </a:rPr>
              <a:t>)(</a:t>
            </a:r>
            <a:r>
              <a:rPr lang="en-US" altLang="zh-CN" sz="1800" dirty="0" err="1">
                <a:solidFill>
                  <a:srgbClr val="000000"/>
                </a:solidFill>
                <a:latin typeface="Menlo-Regular"/>
              </a:rPr>
              <a:t>emailLabel</a:t>
            </a:r>
            <a:r>
              <a:rPr lang="en-US" altLang="zh-CN" sz="1800" dirty="0">
                <a:solidFill>
                  <a:srgbClr val="000000"/>
                </a:solidFill>
                <a:latin typeface="Menlo-Regular"/>
              </a:rPr>
              <a:t>)));</a:t>
            </a:r>
          </a:p>
          <a:p>
            <a:pPr marL="0" indent="0">
              <a:buNone/>
            </a:pPr>
            <a:endParaRPr lang="en-US" altLang="zh-CN" sz="1800" dirty="0">
              <a:solidFill>
                <a:srgbClr val="000000"/>
              </a:solidFill>
              <a:latin typeface="Menlo-Regular"/>
            </a:endParaRPr>
          </a:p>
          <a:p>
            <a:pPr marL="0" indent="0">
              <a:buNone/>
            </a:pPr>
            <a:r>
              <a:rPr lang="en-US" altLang="zh-CN" sz="1800" dirty="0">
                <a:solidFill>
                  <a:srgbClr val="236E25"/>
                </a:solidFill>
                <a:latin typeface="Menlo-Regular"/>
              </a:rPr>
              <a:t>// </a:t>
            </a:r>
            <a:r>
              <a:rPr lang="zh-CN" altLang="en-US" sz="1800" dirty="0">
                <a:solidFill>
                  <a:srgbClr val="236E25"/>
                </a:solidFill>
                <a:latin typeface="STHeitiSC-Light"/>
              </a:rPr>
              <a:t>获得邮件地址值</a:t>
            </a:r>
            <a:endParaRPr lang="zh-CN" altLang="en-US" sz="1800" dirty="0">
              <a:solidFill>
                <a:srgbClr val="000000"/>
              </a:solidFill>
              <a:latin typeface="Menlo-Regular"/>
            </a:endParaRPr>
          </a:p>
          <a:p>
            <a:pPr marL="0" indent="0">
              <a:buNone/>
            </a:pPr>
            <a:r>
              <a:rPr lang="en-US" altLang="zh-CN" sz="1800" dirty="0">
                <a:solidFill>
                  <a:srgbClr val="5C2699"/>
                </a:solidFill>
                <a:latin typeface="Menlo-Regular"/>
              </a:rPr>
              <a:t>NSString</a:t>
            </a:r>
            <a:r>
              <a:rPr lang="en-US" altLang="zh-CN" sz="1800" dirty="0">
                <a:solidFill>
                  <a:srgbClr val="000000"/>
                </a:solidFill>
                <a:latin typeface="Menlo-Regular"/>
              </a:rPr>
              <a:t> *email = (</a:t>
            </a:r>
            <a:r>
              <a:rPr lang="en-US" altLang="zh-CN" sz="1800" dirty="0">
                <a:solidFill>
                  <a:srgbClr val="760F50"/>
                </a:solidFill>
                <a:latin typeface="Menlo-Regular"/>
              </a:rPr>
              <a:t>__bridge</a:t>
            </a:r>
            <a:r>
              <a:rPr lang="en-US" altLang="zh-CN" sz="1800" dirty="0">
                <a:solidFill>
                  <a:srgbClr val="000000"/>
                </a:solidFill>
                <a:latin typeface="Menlo-Regular"/>
              </a:rPr>
              <a:t> </a:t>
            </a:r>
            <a:r>
              <a:rPr lang="en-US" altLang="zh-CN" sz="1800" dirty="0">
                <a:solidFill>
                  <a:srgbClr val="5C2699"/>
                </a:solidFill>
                <a:latin typeface="Menlo-Regular"/>
              </a:rPr>
              <a:t>NSString</a:t>
            </a:r>
            <a:r>
              <a:rPr lang="en-US" altLang="zh-CN" sz="1800" dirty="0">
                <a:solidFill>
                  <a:srgbClr val="000000"/>
                </a:solidFill>
                <a:latin typeface="Menlo-Regular"/>
              </a:rPr>
              <a:t> *)(</a:t>
            </a:r>
            <a:r>
              <a:rPr lang="en-US" altLang="zh-CN" sz="1800" dirty="0" err="1">
                <a:solidFill>
                  <a:srgbClr val="2E0D6E"/>
                </a:solidFill>
                <a:latin typeface="Menlo-Regular"/>
              </a:rPr>
              <a:t>ABMultiValueCopyValueAtIndex</a:t>
            </a:r>
            <a:r>
              <a:rPr lang="en-US" altLang="zh-CN" sz="1800" dirty="0">
                <a:solidFill>
                  <a:srgbClr val="000000"/>
                </a:solidFill>
                <a:latin typeface="Menlo-Regular"/>
              </a:rPr>
              <a:t>(emails, i));</a:t>
            </a:r>
          </a:p>
          <a:p>
            <a:pPr marL="0" indent="0">
              <a:buNone/>
            </a:pPr>
            <a:endParaRPr lang="en-US" altLang="zh-CN" sz="1800" dirty="0">
              <a:solidFill>
                <a:srgbClr val="000000"/>
              </a:solidFill>
              <a:latin typeface="Menlo-Regular"/>
            </a:endParaRPr>
          </a:p>
          <a:p>
            <a:pPr marL="0" indent="0">
              <a:buNone/>
            </a:pPr>
            <a:r>
              <a:rPr lang="en-US" altLang="zh-CN" sz="1800" dirty="0">
                <a:solidFill>
                  <a:srgbClr val="000000"/>
                </a:solidFill>
                <a:latin typeface="Menlo-Regular"/>
              </a:rPr>
              <a:t>NSLog(</a:t>
            </a:r>
            <a:r>
              <a:rPr lang="en-US" altLang="zh-CN" sz="1800" dirty="0">
                <a:solidFill>
                  <a:srgbClr val="891315"/>
                </a:solidFill>
                <a:latin typeface="Menlo-Regular"/>
              </a:rPr>
              <a:t>@"%@-%@</a:t>
            </a:r>
            <a:r>
              <a:rPr lang="zh-CN" altLang="en-US" sz="1800" dirty="0">
                <a:solidFill>
                  <a:srgbClr val="891315"/>
                </a:solidFill>
                <a:latin typeface="STHeitiSC-Light"/>
              </a:rPr>
              <a:t>：</a:t>
            </a:r>
            <a:r>
              <a:rPr lang="en-US" altLang="zh-CN" sz="1800" dirty="0">
                <a:solidFill>
                  <a:srgbClr val="891315"/>
                </a:solidFill>
                <a:latin typeface="Menlo-Regular"/>
              </a:rPr>
              <a:t>%@"</a:t>
            </a:r>
            <a:r>
              <a:rPr lang="en-US" altLang="zh-CN" sz="1800" dirty="0">
                <a:solidFill>
                  <a:srgbClr val="000000"/>
                </a:solidFill>
                <a:latin typeface="Menlo-Regular"/>
              </a:rPr>
              <a:t>, </a:t>
            </a:r>
            <a:r>
              <a:rPr lang="en-US" altLang="zh-CN" sz="1800" dirty="0" err="1">
                <a:solidFill>
                  <a:srgbClr val="000000"/>
                </a:solidFill>
                <a:latin typeface="Menlo-Regular"/>
              </a:rPr>
              <a:t>emailLabel</a:t>
            </a:r>
            <a:r>
              <a:rPr lang="en-US" altLang="zh-CN" sz="1800" dirty="0">
                <a:solidFill>
                  <a:srgbClr val="000000"/>
                </a:solidFill>
                <a:latin typeface="Menlo-Regular"/>
              </a:rPr>
              <a:t>, </a:t>
            </a:r>
            <a:r>
              <a:rPr lang="en-US" altLang="zh-CN" sz="1800" dirty="0" err="1">
                <a:solidFill>
                  <a:srgbClr val="000000"/>
                </a:solidFill>
                <a:latin typeface="Menlo-Regular"/>
              </a:rPr>
              <a:t>localizedEmailLabel</a:t>
            </a:r>
            <a:r>
              <a:rPr lang="en-US" altLang="zh-CN" sz="1800" dirty="0">
                <a:solidFill>
                  <a:srgbClr val="000000"/>
                </a:solidFill>
                <a:latin typeface="Menlo-Regular"/>
              </a:rPr>
              <a:t>, email);</a:t>
            </a:r>
            <a:endParaRPr kumimoji="1" lang="zh-CN" altLang="en-US" sz="1800" dirty="0"/>
          </a:p>
        </p:txBody>
      </p:sp>
    </p:spTree>
    <p:extLst>
      <p:ext uri="{BB962C8B-B14F-4D97-AF65-F5344CB8AC3E}">
        <p14:creationId xmlns:p14="http://schemas.microsoft.com/office/powerpoint/2010/main" val="2922759141"/>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添加联系人的步骤</a:t>
            </a:r>
            <a:endParaRPr kumimoji="1" lang="zh-CN" altLang="en-US" dirty="0"/>
          </a:p>
        </p:txBody>
      </p:sp>
      <p:sp>
        <p:nvSpPr>
          <p:cNvPr id="3" name="内容占位符 2"/>
          <p:cNvSpPr>
            <a:spLocks noGrp="1"/>
          </p:cNvSpPr>
          <p:nvPr>
            <p:ph idx="1"/>
          </p:nvPr>
        </p:nvSpPr>
        <p:spPr>
          <a:xfrm>
            <a:off x="457200" y="1417638"/>
            <a:ext cx="8229600" cy="4708525"/>
          </a:xfrm>
        </p:spPr>
        <p:txBody>
          <a:bodyPr>
            <a:normAutofit/>
          </a:bodyPr>
          <a:lstStyle/>
          <a:p>
            <a:r>
              <a:rPr kumimoji="1" lang="zh-CN" altLang="en-US" sz="1800" dirty="0" smtClean="0"/>
              <a:t>添加联系人的步骤</a:t>
            </a:r>
            <a:endParaRPr kumimoji="1" lang="en-US" altLang="zh-CN" sz="1800" dirty="0" smtClean="0"/>
          </a:p>
          <a:p>
            <a:pPr>
              <a:buFont typeface="Wingdings" charset="2"/>
              <a:buChar char="Ø"/>
            </a:pPr>
            <a:r>
              <a:rPr kumimoji="1" lang="zh-CN" altLang="en-US" sz="1800" dirty="0" smtClean="0"/>
              <a:t>通过</a:t>
            </a:r>
            <a:r>
              <a:rPr lang="en-US" altLang="zh-CN" sz="1800" dirty="0" err="1" smtClean="0">
                <a:solidFill>
                  <a:srgbClr val="2E0D6E"/>
                </a:solidFill>
                <a:latin typeface="Menlo-Regular"/>
              </a:rPr>
              <a:t>ABPersonCreate</a:t>
            </a:r>
            <a:r>
              <a:rPr kumimoji="1" lang="zh-CN" altLang="en-US" sz="1800" dirty="0" smtClean="0"/>
              <a:t>函数创建一个新的联系人（返回</a:t>
            </a:r>
            <a:r>
              <a:rPr kumimoji="1" lang="en-US" altLang="zh-CN" sz="1800" dirty="0" smtClean="0"/>
              <a:t>ABRecordRef</a:t>
            </a:r>
            <a:r>
              <a:rPr kumimoji="1" lang="zh-CN" altLang="en-US" sz="1800" dirty="0" smtClean="0"/>
              <a:t>）</a:t>
            </a:r>
            <a:endParaRPr kumimoji="1" lang="en-US" altLang="zh-CN" sz="1800" dirty="0" smtClean="0"/>
          </a:p>
          <a:p>
            <a:pPr>
              <a:buFont typeface="Wingdings" charset="2"/>
              <a:buChar char="Ø"/>
            </a:pPr>
            <a:r>
              <a:rPr kumimoji="1" lang="zh-CN" altLang="en-US" sz="1800" dirty="0"/>
              <a:t>通过</a:t>
            </a:r>
            <a:r>
              <a:rPr lang="en-US" altLang="zh-TW" sz="1800" dirty="0" err="1" smtClean="0">
                <a:solidFill>
                  <a:srgbClr val="2E0D6E"/>
                </a:solidFill>
                <a:latin typeface="Menlo-Regular"/>
              </a:rPr>
              <a:t>ABRecordSetValue</a:t>
            </a:r>
            <a:r>
              <a:rPr lang="zh-TW" altLang="en-US" sz="1800" dirty="0" smtClean="0"/>
              <a:t>函数设置联系人的属性</a:t>
            </a:r>
            <a:endParaRPr lang="en-US" altLang="zh-TW" sz="1800" dirty="0" smtClean="0"/>
          </a:p>
          <a:p>
            <a:pPr>
              <a:buFont typeface="Wingdings" charset="2"/>
              <a:buChar char="Ø"/>
            </a:pPr>
            <a:r>
              <a:rPr lang="zh-CN" altLang="en-US" sz="1800" dirty="0" smtClean="0"/>
              <a:t>通过</a:t>
            </a:r>
            <a:r>
              <a:rPr lang="en-US" altLang="zh-TW" sz="1800" dirty="0" err="1" smtClean="0">
                <a:solidFill>
                  <a:srgbClr val="2E0D6E"/>
                </a:solidFill>
                <a:latin typeface="Menlo-Regular"/>
              </a:rPr>
              <a:t>ABAddressBook</a:t>
            </a:r>
            <a:r>
              <a:rPr lang="en-US" altLang="zh-CN" sz="1800" dirty="0" err="1" smtClean="0">
                <a:solidFill>
                  <a:srgbClr val="2E0D6E"/>
                </a:solidFill>
                <a:latin typeface="Menlo-Regular"/>
              </a:rPr>
              <a:t>Add</a:t>
            </a:r>
            <a:r>
              <a:rPr lang="en-US" altLang="zh-TW" sz="1800" dirty="0" err="1" smtClean="0">
                <a:solidFill>
                  <a:srgbClr val="2E0D6E"/>
                </a:solidFill>
                <a:latin typeface="Menlo-Regular"/>
              </a:rPr>
              <a:t>Record</a:t>
            </a:r>
            <a:r>
              <a:rPr lang="zh-TW" altLang="en-US" sz="1800" dirty="0" smtClean="0"/>
              <a:t>函数将联系人添加到通讯录</a:t>
            </a:r>
            <a:r>
              <a:rPr lang="zh-CN" altLang="en-US" sz="1800" dirty="0" smtClean="0"/>
              <a:t>数据库中</a:t>
            </a:r>
            <a:endParaRPr lang="en-US" altLang="zh-CN" sz="1800" dirty="0"/>
          </a:p>
          <a:p>
            <a:pPr>
              <a:buFont typeface="Wingdings" charset="2"/>
              <a:buChar char="Ø"/>
            </a:pPr>
            <a:r>
              <a:rPr lang="zh-CN" altLang="en-US" sz="1800" dirty="0" smtClean="0"/>
              <a:t>通过</a:t>
            </a:r>
            <a:r>
              <a:rPr lang="en-US" altLang="zh-TW" sz="1800" dirty="0" err="1" smtClean="0">
                <a:solidFill>
                  <a:srgbClr val="2E0D6E"/>
                </a:solidFill>
                <a:latin typeface="Menlo-Regular"/>
              </a:rPr>
              <a:t>ABAddressBook</a:t>
            </a:r>
            <a:r>
              <a:rPr lang="en-US" altLang="zh-CN" sz="1800" dirty="0" err="1" smtClean="0">
                <a:solidFill>
                  <a:srgbClr val="2E0D6E"/>
                </a:solidFill>
                <a:latin typeface="Menlo-Regular"/>
              </a:rPr>
              <a:t>Save</a:t>
            </a:r>
            <a:r>
              <a:rPr lang="zh-TW" altLang="en-US" sz="1800" dirty="0" smtClean="0"/>
              <a:t>函数</a:t>
            </a:r>
            <a:r>
              <a:rPr lang="zh-CN" altLang="en-US" sz="1800" dirty="0" smtClean="0"/>
              <a:t>保存刚才所作的修改</a:t>
            </a:r>
            <a:endParaRPr lang="en-US" altLang="zh-CN" sz="1800" dirty="0" smtClean="0"/>
          </a:p>
          <a:p>
            <a:pPr>
              <a:buFont typeface="Wingdings" charset="2"/>
              <a:buChar char="Ø"/>
            </a:pPr>
            <a:endParaRPr lang="en-US" altLang="zh-TW" sz="1800" dirty="0"/>
          </a:p>
          <a:p>
            <a:r>
              <a:rPr lang="zh-CN" altLang="en-US" sz="1800" dirty="0" smtClean="0"/>
              <a:t>可以通过</a:t>
            </a:r>
            <a:r>
              <a:rPr lang="en-US" altLang="zh-CN" sz="1800" dirty="0" err="1">
                <a:solidFill>
                  <a:srgbClr val="2E0D6E"/>
                </a:solidFill>
                <a:latin typeface="Menlo-Regular"/>
              </a:rPr>
              <a:t>ABAddressBookHasUnsavedChanges</a:t>
            </a:r>
            <a:r>
              <a:rPr lang="zh-CN" altLang="en-US" sz="1800" dirty="0" smtClean="0"/>
              <a:t>函数判断是否有未保存的修改</a:t>
            </a:r>
            <a:endParaRPr lang="en-US" altLang="zh-CN" sz="1800" dirty="0" smtClean="0"/>
          </a:p>
          <a:p>
            <a:r>
              <a:rPr lang="zh-CN" altLang="en-US" sz="1800" dirty="0" smtClean="0"/>
              <a:t>当决定是否更改通讯录数据库</a:t>
            </a:r>
            <a:r>
              <a:rPr lang="zh-CN" altLang="en-US" sz="1800" dirty="0"/>
              <a:t>后</a:t>
            </a:r>
            <a:r>
              <a:rPr lang="en-US" altLang="zh-CN" sz="1800" dirty="0"/>
              <a:t>,</a:t>
            </a:r>
            <a:r>
              <a:rPr lang="zh-CN" altLang="en-US" sz="1800" dirty="0"/>
              <a:t>你可以分别使用 </a:t>
            </a:r>
            <a:r>
              <a:rPr lang="en-US" altLang="zh-CN" sz="1800" dirty="0" err="1">
                <a:solidFill>
                  <a:srgbClr val="2E0D6E"/>
                </a:solidFill>
                <a:latin typeface="Menlo-Regular"/>
              </a:rPr>
              <a:t>AbAddressBookSave</a:t>
            </a:r>
            <a:r>
              <a:rPr lang="en-US" altLang="zh-CN" sz="1800" dirty="0"/>
              <a:t> </a:t>
            </a:r>
            <a:r>
              <a:rPr lang="zh-CN" altLang="en-US" sz="1800" dirty="0"/>
              <a:t>或 </a:t>
            </a:r>
            <a:r>
              <a:rPr lang="en-US" altLang="zh-CN" sz="1800" dirty="0" err="1">
                <a:solidFill>
                  <a:srgbClr val="2E0D6E"/>
                </a:solidFill>
                <a:latin typeface="Menlo-Regular"/>
              </a:rPr>
              <a:t>ABAddressBookRevert</a:t>
            </a:r>
            <a:r>
              <a:rPr lang="en-US" altLang="zh-CN" sz="1800" dirty="0"/>
              <a:t> </a:t>
            </a:r>
            <a:r>
              <a:rPr lang="zh-CN" altLang="en-US" sz="1800" dirty="0"/>
              <a:t>方式来保存或放弃更改 </a:t>
            </a:r>
            <a:endParaRPr lang="en-US" altLang="zh-CN" sz="1800" dirty="0"/>
          </a:p>
          <a:p>
            <a:pPr marL="0" indent="0">
              <a:buNone/>
            </a:pPr>
            <a:endParaRPr lang="zh-TW" altLang="en-US" sz="1800" dirty="0" smtClean="0"/>
          </a:p>
          <a:p>
            <a:endParaRPr kumimoji="1" lang="zh-CN" altLang="en-US" sz="1800" dirty="0"/>
          </a:p>
        </p:txBody>
      </p:sp>
    </p:spTree>
    <p:extLst>
      <p:ext uri="{BB962C8B-B14F-4D97-AF65-F5344CB8AC3E}">
        <p14:creationId xmlns:p14="http://schemas.microsoft.com/office/powerpoint/2010/main" val="2185213160"/>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添加联系人代码实现</a:t>
            </a:r>
            <a:endParaRPr kumimoji="1"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lang="en-US" altLang="zh-CN" sz="1600" dirty="0">
                <a:solidFill>
                  <a:srgbClr val="236E25"/>
                </a:solidFill>
                <a:latin typeface="Menlo-Regular"/>
              </a:rPr>
              <a:t>// </a:t>
            </a:r>
            <a:r>
              <a:rPr lang="zh-CN" altLang="en-US" sz="1600" dirty="0">
                <a:solidFill>
                  <a:srgbClr val="236E25"/>
                </a:solidFill>
                <a:latin typeface="STHeitiSC-Light"/>
              </a:rPr>
              <a:t>创建联系人</a:t>
            </a:r>
            <a:endParaRPr lang="zh-CN" altLang="en-US" sz="1600" dirty="0">
              <a:solidFill>
                <a:srgbClr val="000000"/>
              </a:solidFill>
              <a:latin typeface="Menlo-Regular"/>
            </a:endParaRPr>
          </a:p>
          <a:p>
            <a:pPr marL="0" indent="0">
              <a:buNone/>
            </a:pPr>
            <a:r>
              <a:rPr lang="en-US" altLang="zh-CN" sz="1600" dirty="0">
                <a:solidFill>
                  <a:srgbClr val="5C2699"/>
                </a:solidFill>
                <a:latin typeface="Menlo-Regular"/>
              </a:rPr>
              <a:t>ABRecordRef</a:t>
            </a:r>
            <a:r>
              <a:rPr lang="en-US" altLang="zh-CN" sz="1600" dirty="0">
                <a:solidFill>
                  <a:srgbClr val="000000"/>
                </a:solidFill>
                <a:latin typeface="Menlo-Regular"/>
              </a:rPr>
              <a:t> person = </a:t>
            </a:r>
            <a:r>
              <a:rPr lang="en-US" altLang="zh-CN" sz="1600" dirty="0" err="1">
                <a:solidFill>
                  <a:srgbClr val="2E0D6E"/>
                </a:solidFill>
                <a:latin typeface="Menlo-Regular"/>
              </a:rPr>
              <a:t>ABPersonCreate</a:t>
            </a:r>
            <a:r>
              <a:rPr lang="en-US" altLang="zh-CN" sz="1600" dirty="0">
                <a:solidFill>
                  <a:srgbClr val="000000"/>
                </a:solidFill>
                <a:latin typeface="Menlo-Regular"/>
              </a:rPr>
              <a:t>();</a:t>
            </a:r>
          </a:p>
          <a:p>
            <a:pPr marL="0" indent="0">
              <a:buNone/>
            </a:pPr>
            <a:endParaRPr lang="en-US" altLang="zh-CN" sz="1600" dirty="0">
              <a:solidFill>
                <a:srgbClr val="000000"/>
              </a:solidFill>
              <a:latin typeface="Menlo-Regular"/>
            </a:endParaRPr>
          </a:p>
          <a:p>
            <a:pPr marL="0" indent="0">
              <a:buNone/>
            </a:pPr>
            <a:r>
              <a:rPr lang="en-US" altLang="zh-TW" sz="1600" dirty="0">
                <a:solidFill>
                  <a:srgbClr val="236E25"/>
                </a:solidFill>
                <a:latin typeface="Menlo-Regular"/>
              </a:rPr>
              <a:t>// </a:t>
            </a:r>
            <a:r>
              <a:rPr lang="zh-TW" altLang="en-US" sz="1600" dirty="0">
                <a:solidFill>
                  <a:srgbClr val="236E25"/>
                </a:solidFill>
                <a:latin typeface="STHeitiSC-Light"/>
              </a:rPr>
              <a:t>设置属性</a:t>
            </a:r>
            <a:endParaRPr lang="zh-TW" altLang="en-US" sz="1600" dirty="0">
              <a:solidFill>
                <a:srgbClr val="000000"/>
              </a:solidFill>
              <a:latin typeface="Menlo-Regular"/>
            </a:endParaRPr>
          </a:p>
          <a:p>
            <a:pPr marL="0" indent="0">
              <a:buNone/>
            </a:pPr>
            <a:r>
              <a:rPr lang="en-US" altLang="zh-CN" sz="1600" dirty="0" err="1">
                <a:solidFill>
                  <a:srgbClr val="2E0D6E"/>
                </a:solidFill>
                <a:latin typeface="Menlo-Regular"/>
              </a:rPr>
              <a:t>ABRecordSetValue</a:t>
            </a:r>
            <a:r>
              <a:rPr lang="en-US" altLang="zh-CN" sz="1600" dirty="0">
                <a:solidFill>
                  <a:srgbClr val="000000"/>
                </a:solidFill>
                <a:latin typeface="Menlo-Regular"/>
              </a:rPr>
              <a:t>(person, </a:t>
            </a:r>
            <a:r>
              <a:rPr lang="en-US" altLang="zh-CN" sz="1600" dirty="0" err="1">
                <a:solidFill>
                  <a:srgbClr val="5C2699"/>
                </a:solidFill>
                <a:latin typeface="Menlo-Regular"/>
              </a:rPr>
              <a:t>kABPersonFirstNameProperty</a:t>
            </a:r>
            <a:r>
              <a:rPr lang="en-US" altLang="zh-CN" sz="1600" dirty="0">
                <a:solidFill>
                  <a:srgbClr val="000000"/>
                </a:solidFill>
                <a:latin typeface="Menlo-Regular"/>
              </a:rPr>
              <a:t>, </a:t>
            </a:r>
            <a:r>
              <a:rPr lang="en-US" altLang="zh-CN" sz="1600" dirty="0">
                <a:solidFill>
                  <a:srgbClr val="891315"/>
                </a:solidFill>
                <a:latin typeface="Menlo-Regular"/>
              </a:rPr>
              <a:t>@"</a:t>
            </a:r>
            <a:r>
              <a:rPr lang="zh-CN" altLang="en-US" sz="1600" dirty="0">
                <a:solidFill>
                  <a:srgbClr val="891315"/>
                </a:solidFill>
                <a:latin typeface="STHeitiSC-Light"/>
              </a:rPr>
              <a:t>明杰</a:t>
            </a:r>
            <a:r>
              <a:rPr lang="en-US" altLang="zh-CN" sz="1600" dirty="0">
                <a:solidFill>
                  <a:srgbClr val="891315"/>
                </a:solidFill>
                <a:latin typeface="Menlo-Regular"/>
              </a:rPr>
              <a:t>"</a:t>
            </a:r>
            <a:r>
              <a:rPr lang="en-US" altLang="zh-CN" sz="1600" dirty="0">
                <a:solidFill>
                  <a:srgbClr val="000000"/>
                </a:solidFill>
                <a:latin typeface="Menlo-Regular"/>
              </a:rPr>
              <a:t>, </a:t>
            </a:r>
            <a:r>
              <a:rPr lang="en-US" altLang="zh-CN" sz="1600" dirty="0">
                <a:solidFill>
                  <a:srgbClr val="760F50"/>
                </a:solidFill>
                <a:latin typeface="Menlo-Regular"/>
              </a:rPr>
              <a:t>NULL</a:t>
            </a:r>
            <a:r>
              <a:rPr lang="en-US" altLang="zh-CN" sz="1600" dirty="0">
                <a:solidFill>
                  <a:srgbClr val="000000"/>
                </a:solidFill>
                <a:latin typeface="Menlo-Regular"/>
              </a:rPr>
              <a:t>);</a:t>
            </a:r>
          </a:p>
          <a:p>
            <a:pPr marL="0" indent="0">
              <a:buNone/>
            </a:pPr>
            <a:r>
              <a:rPr lang="en-US" altLang="zh-CN" sz="1600" dirty="0" err="1">
                <a:solidFill>
                  <a:srgbClr val="2E0D6E"/>
                </a:solidFill>
                <a:latin typeface="Menlo-Regular"/>
              </a:rPr>
              <a:t>ABRecordSetValue</a:t>
            </a:r>
            <a:r>
              <a:rPr lang="en-US" altLang="zh-CN" sz="1600" dirty="0">
                <a:solidFill>
                  <a:srgbClr val="000000"/>
                </a:solidFill>
                <a:latin typeface="Menlo-Regular"/>
              </a:rPr>
              <a:t>(person, </a:t>
            </a:r>
            <a:r>
              <a:rPr lang="en-US" altLang="zh-CN" sz="1600" dirty="0" err="1">
                <a:solidFill>
                  <a:srgbClr val="5C2699"/>
                </a:solidFill>
                <a:latin typeface="Menlo-Regular"/>
              </a:rPr>
              <a:t>kABPersonLastNameProperty</a:t>
            </a:r>
            <a:r>
              <a:rPr lang="en-US" altLang="zh-CN" sz="1600" dirty="0">
                <a:solidFill>
                  <a:srgbClr val="000000"/>
                </a:solidFill>
                <a:latin typeface="Menlo-Regular"/>
              </a:rPr>
              <a:t>, </a:t>
            </a:r>
            <a:r>
              <a:rPr lang="en-US" altLang="zh-CN" sz="1600" dirty="0">
                <a:solidFill>
                  <a:srgbClr val="891315"/>
                </a:solidFill>
                <a:latin typeface="Menlo-Regular"/>
              </a:rPr>
              <a:t>@"</a:t>
            </a:r>
            <a:r>
              <a:rPr lang="zh-CN" altLang="en-US" sz="1600" dirty="0">
                <a:solidFill>
                  <a:srgbClr val="891315"/>
                </a:solidFill>
                <a:latin typeface="STHeitiSC-Light"/>
              </a:rPr>
              <a:t>李</a:t>
            </a:r>
            <a:r>
              <a:rPr lang="en-US" altLang="zh-CN" sz="1600" dirty="0">
                <a:solidFill>
                  <a:srgbClr val="891315"/>
                </a:solidFill>
                <a:latin typeface="Menlo-Regular"/>
              </a:rPr>
              <a:t>"</a:t>
            </a:r>
            <a:r>
              <a:rPr lang="en-US" altLang="zh-CN" sz="1600" dirty="0">
                <a:solidFill>
                  <a:srgbClr val="000000"/>
                </a:solidFill>
                <a:latin typeface="Menlo-Regular"/>
              </a:rPr>
              <a:t>, </a:t>
            </a:r>
            <a:r>
              <a:rPr lang="en-US" altLang="zh-CN" sz="1600" dirty="0">
                <a:solidFill>
                  <a:srgbClr val="760F50"/>
                </a:solidFill>
                <a:latin typeface="Menlo-Regular"/>
              </a:rPr>
              <a:t>NULL</a:t>
            </a:r>
            <a:r>
              <a:rPr lang="en-US" altLang="zh-CN" sz="1600" dirty="0">
                <a:solidFill>
                  <a:srgbClr val="000000"/>
                </a:solidFill>
                <a:latin typeface="Menlo-Regular"/>
              </a:rPr>
              <a:t>);</a:t>
            </a:r>
          </a:p>
          <a:p>
            <a:pPr marL="0" indent="0">
              <a:buNone/>
            </a:pPr>
            <a:endParaRPr lang="en-US" altLang="zh-CN" sz="1600" dirty="0">
              <a:solidFill>
                <a:srgbClr val="000000"/>
              </a:solidFill>
              <a:latin typeface="Menlo-Regular"/>
            </a:endParaRPr>
          </a:p>
          <a:p>
            <a:pPr marL="0" indent="0">
              <a:buNone/>
            </a:pPr>
            <a:r>
              <a:rPr lang="en-US" altLang="zh-CN" sz="1600" dirty="0">
                <a:solidFill>
                  <a:srgbClr val="236E25"/>
                </a:solidFill>
                <a:latin typeface="Menlo-Regular"/>
              </a:rPr>
              <a:t>// </a:t>
            </a:r>
            <a:r>
              <a:rPr lang="zh-CN" altLang="en-US" sz="1600" dirty="0">
                <a:solidFill>
                  <a:srgbClr val="236E25"/>
                </a:solidFill>
                <a:latin typeface="STHeitiSC-Light"/>
              </a:rPr>
              <a:t>通讯录实例</a:t>
            </a:r>
            <a:endParaRPr lang="zh-CN" altLang="en-US" sz="1600" dirty="0">
              <a:solidFill>
                <a:srgbClr val="000000"/>
              </a:solidFill>
              <a:latin typeface="Menlo-Regular"/>
            </a:endParaRPr>
          </a:p>
          <a:p>
            <a:pPr marL="0" indent="0">
              <a:buNone/>
            </a:pPr>
            <a:r>
              <a:rPr lang="en-US" altLang="zh-CN" sz="1600" dirty="0">
                <a:solidFill>
                  <a:srgbClr val="5C2699"/>
                </a:solidFill>
                <a:latin typeface="Menlo-Regular"/>
              </a:rPr>
              <a:t>ABAddressBookRef</a:t>
            </a:r>
            <a:r>
              <a:rPr lang="en-US" altLang="zh-CN" sz="1600" dirty="0">
                <a:solidFill>
                  <a:srgbClr val="000000"/>
                </a:solidFill>
                <a:latin typeface="Menlo-Regular"/>
              </a:rPr>
              <a:t> book = </a:t>
            </a:r>
            <a:r>
              <a:rPr lang="en-US" altLang="zh-CN" sz="1600" dirty="0">
                <a:solidFill>
                  <a:srgbClr val="2E0D6E"/>
                </a:solidFill>
                <a:latin typeface="Menlo-Regular"/>
              </a:rPr>
              <a:t>ABAddressBookCreateWithOptions</a:t>
            </a:r>
            <a:r>
              <a:rPr lang="en-US" altLang="zh-CN" sz="1600" dirty="0">
                <a:solidFill>
                  <a:srgbClr val="000000"/>
                </a:solidFill>
                <a:latin typeface="Menlo-Regular"/>
              </a:rPr>
              <a:t>(</a:t>
            </a:r>
            <a:r>
              <a:rPr lang="en-US" altLang="zh-CN" sz="1600" dirty="0">
                <a:solidFill>
                  <a:srgbClr val="760F50"/>
                </a:solidFill>
                <a:latin typeface="Menlo-Regular"/>
              </a:rPr>
              <a:t>NULL</a:t>
            </a:r>
            <a:r>
              <a:rPr lang="en-US" altLang="zh-CN" sz="1600" dirty="0">
                <a:solidFill>
                  <a:srgbClr val="000000"/>
                </a:solidFill>
                <a:latin typeface="Menlo-Regular"/>
              </a:rPr>
              <a:t>, </a:t>
            </a:r>
            <a:r>
              <a:rPr lang="en-US" altLang="zh-CN" sz="1600" dirty="0">
                <a:solidFill>
                  <a:srgbClr val="760F50"/>
                </a:solidFill>
                <a:latin typeface="Menlo-Regular"/>
              </a:rPr>
              <a:t>NULL</a:t>
            </a:r>
            <a:r>
              <a:rPr lang="en-US" altLang="zh-CN" sz="1600" dirty="0">
                <a:solidFill>
                  <a:srgbClr val="000000"/>
                </a:solidFill>
                <a:latin typeface="Menlo-Regular"/>
              </a:rPr>
              <a:t>);</a:t>
            </a:r>
          </a:p>
          <a:p>
            <a:pPr marL="0" indent="0">
              <a:buNone/>
            </a:pPr>
            <a:r>
              <a:rPr lang="en-US" altLang="zh-CN" sz="1600" dirty="0">
                <a:solidFill>
                  <a:srgbClr val="236E25"/>
                </a:solidFill>
                <a:latin typeface="Menlo-Regular"/>
              </a:rPr>
              <a:t>// </a:t>
            </a:r>
            <a:r>
              <a:rPr lang="zh-CN" altLang="en-US" sz="1600" dirty="0">
                <a:solidFill>
                  <a:srgbClr val="236E25"/>
                </a:solidFill>
                <a:latin typeface="STHeitiSC-Light"/>
              </a:rPr>
              <a:t>添加联系人</a:t>
            </a:r>
            <a:endParaRPr lang="zh-CN" altLang="en-US" sz="1600" dirty="0">
              <a:solidFill>
                <a:srgbClr val="000000"/>
              </a:solidFill>
              <a:latin typeface="Menlo-Regular"/>
            </a:endParaRPr>
          </a:p>
          <a:p>
            <a:pPr marL="0" indent="0">
              <a:buNone/>
            </a:pPr>
            <a:r>
              <a:rPr lang="en-US" altLang="zh-CN" sz="1600" dirty="0" err="1">
                <a:solidFill>
                  <a:srgbClr val="2E0D6E"/>
                </a:solidFill>
                <a:latin typeface="Menlo-Regular"/>
              </a:rPr>
              <a:t>ABAddressBookAddRecord</a:t>
            </a:r>
            <a:r>
              <a:rPr lang="en-US" altLang="zh-CN" sz="1600" dirty="0">
                <a:solidFill>
                  <a:srgbClr val="000000"/>
                </a:solidFill>
                <a:latin typeface="Menlo-Regular"/>
              </a:rPr>
              <a:t>(book, person, </a:t>
            </a:r>
            <a:r>
              <a:rPr lang="en-US" altLang="zh-CN" sz="1600" dirty="0">
                <a:solidFill>
                  <a:srgbClr val="760F50"/>
                </a:solidFill>
                <a:latin typeface="Menlo-Regular"/>
              </a:rPr>
              <a:t>NULL</a:t>
            </a:r>
            <a:r>
              <a:rPr lang="en-US" altLang="zh-CN" sz="1600" dirty="0">
                <a:solidFill>
                  <a:srgbClr val="000000"/>
                </a:solidFill>
                <a:latin typeface="Menlo-Regular"/>
              </a:rPr>
              <a:t>);</a:t>
            </a:r>
          </a:p>
          <a:p>
            <a:pPr marL="0" indent="0">
              <a:buNone/>
            </a:pPr>
            <a:endParaRPr lang="en-US" altLang="zh-CN" sz="1600" dirty="0">
              <a:solidFill>
                <a:srgbClr val="000000"/>
              </a:solidFill>
              <a:latin typeface="Menlo-Regular"/>
            </a:endParaRPr>
          </a:p>
          <a:p>
            <a:pPr marL="0" indent="0">
              <a:buNone/>
            </a:pPr>
            <a:r>
              <a:rPr lang="en-US" altLang="zh-TW" sz="1600" dirty="0">
                <a:solidFill>
                  <a:srgbClr val="236E25"/>
                </a:solidFill>
                <a:latin typeface="Menlo-Regular"/>
              </a:rPr>
              <a:t>// </a:t>
            </a:r>
            <a:r>
              <a:rPr lang="zh-TW" altLang="en-US" sz="1600" dirty="0">
                <a:solidFill>
                  <a:srgbClr val="236E25"/>
                </a:solidFill>
                <a:latin typeface="STHeitiSC-Light"/>
              </a:rPr>
              <a:t>保存修改</a:t>
            </a:r>
            <a:endParaRPr lang="zh-TW" altLang="en-US" sz="1600" dirty="0">
              <a:solidFill>
                <a:srgbClr val="000000"/>
              </a:solidFill>
              <a:latin typeface="Menlo-Regular"/>
            </a:endParaRPr>
          </a:p>
          <a:p>
            <a:pPr marL="0" indent="0">
              <a:buNone/>
            </a:pPr>
            <a:r>
              <a:rPr lang="en-US" altLang="zh-CN" sz="1600" dirty="0" err="1">
                <a:solidFill>
                  <a:srgbClr val="2E0D6E"/>
                </a:solidFill>
                <a:latin typeface="Menlo-Regular"/>
              </a:rPr>
              <a:t>ABAddressBookSave</a:t>
            </a:r>
            <a:r>
              <a:rPr lang="en-US" altLang="zh-CN" sz="1600" dirty="0">
                <a:solidFill>
                  <a:srgbClr val="000000"/>
                </a:solidFill>
                <a:latin typeface="Menlo-Regular"/>
              </a:rPr>
              <a:t>(book, </a:t>
            </a:r>
            <a:r>
              <a:rPr lang="en-US" altLang="zh-CN" sz="1600" dirty="0">
                <a:solidFill>
                  <a:srgbClr val="760F50"/>
                </a:solidFill>
                <a:latin typeface="Menlo-Regular"/>
              </a:rPr>
              <a:t>NULL</a:t>
            </a:r>
            <a:r>
              <a:rPr lang="en-US" altLang="zh-CN" sz="1600" dirty="0">
                <a:solidFill>
                  <a:srgbClr val="000000"/>
                </a:solidFill>
                <a:latin typeface="Menlo-Regular"/>
              </a:rPr>
              <a:t>);</a:t>
            </a:r>
          </a:p>
          <a:p>
            <a:pPr marL="0" indent="0">
              <a:buNone/>
            </a:pPr>
            <a:endParaRPr lang="en-US" altLang="zh-CN" sz="1600" dirty="0">
              <a:solidFill>
                <a:srgbClr val="000000"/>
              </a:solidFill>
              <a:latin typeface="Menlo-Regular"/>
            </a:endParaRPr>
          </a:p>
          <a:p>
            <a:pPr marL="0" indent="0">
              <a:buNone/>
            </a:pPr>
            <a:r>
              <a:rPr lang="en-US" altLang="zh-TW" sz="1600" dirty="0">
                <a:solidFill>
                  <a:srgbClr val="236E25"/>
                </a:solidFill>
                <a:latin typeface="Menlo-Regular"/>
              </a:rPr>
              <a:t>// </a:t>
            </a:r>
            <a:r>
              <a:rPr lang="zh-TW" altLang="en-US" sz="1600" dirty="0">
                <a:solidFill>
                  <a:srgbClr val="236E25"/>
                </a:solidFill>
                <a:latin typeface="STHeitiSC-Light"/>
              </a:rPr>
              <a:t>释放</a:t>
            </a:r>
            <a:endParaRPr lang="zh-TW" altLang="en-US" sz="1600" dirty="0">
              <a:solidFill>
                <a:srgbClr val="000000"/>
              </a:solidFill>
              <a:latin typeface="Menlo-Regular"/>
            </a:endParaRPr>
          </a:p>
          <a:p>
            <a:pPr marL="0" indent="0">
              <a:buNone/>
            </a:pPr>
            <a:r>
              <a:rPr lang="en-US" altLang="zh-CN" sz="1600" dirty="0">
                <a:solidFill>
                  <a:srgbClr val="2E0D6E"/>
                </a:solidFill>
                <a:latin typeface="Menlo-Regular"/>
              </a:rPr>
              <a:t>CFRelease</a:t>
            </a:r>
            <a:r>
              <a:rPr lang="en-US" altLang="zh-CN" sz="1600" dirty="0">
                <a:solidFill>
                  <a:srgbClr val="000000"/>
                </a:solidFill>
                <a:latin typeface="Menlo-Regular"/>
              </a:rPr>
              <a:t>(person);</a:t>
            </a:r>
          </a:p>
          <a:p>
            <a:pPr marL="0" indent="0">
              <a:buNone/>
            </a:pPr>
            <a:r>
              <a:rPr lang="en-US" altLang="zh-CN" sz="1600" dirty="0">
                <a:solidFill>
                  <a:srgbClr val="2E0D6E"/>
                </a:solidFill>
                <a:latin typeface="Menlo-Regular"/>
              </a:rPr>
              <a:t>CFRelease</a:t>
            </a:r>
            <a:r>
              <a:rPr lang="en-US" altLang="zh-CN" sz="1600" dirty="0">
                <a:solidFill>
                  <a:srgbClr val="000000"/>
                </a:solidFill>
                <a:latin typeface="Menlo-Regular"/>
              </a:rPr>
              <a:t>(book);</a:t>
            </a:r>
            <a:endParaRPr kumimoji="1" lang="zh-CN" altLang="en-US" sz="1600" dirty="0"/>
          </a:p>
        </p:txBody>
      </p:sp>
    </p:spTree>
    <p:extLst>
      <p:ext uri="{BB962C8B-B14F-4D97-AF65-F5344CB8AC3E}">
        <p14:creationId xmlns:p14="http://schemas.microsoft.com/office/powerpoint/2010/main" val="646830623"/>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添加一些复杂的属性</a:t>
            </a:r>
            <a:endParaRPr kumimoji="1" lang="zh-CN" altLang="en-US" dirty="0"/>
          </a:p>
        </p:txBody>
      </p:sp>
      <p:sp>
        <p:nvSpPr>
          <p:cNvPr id="3" name="内容占位符 2"/>
          <p:cNvSpPr>
            <a:spLocks noGrp="1"/>
          </p:cNvSpPr>
          <p:nvPr>
            <p:ph idx="1"/>
          </p:nvPr>
        </p:nvSpPr>
        <p:spPr>
          <a:xfrm>
            <a:off x="457200" y="1600200"/>
            <a:ext cx="8229600" cy="4678125"/>
          </a:xfrm>
        </p:spPr>
        <p:txBody>
          <a:bodyPr>
            <a:normAutofit fontScale="92500" lnSpcReduction="10000"/>
          </a:bodyPr>
          <a:lstStyle/>
          <a:p>
            <a:r>
              <a:rPr kumimoji="1" lang="zh-CN" altLang="en-US" sz="1800" dirty="0" smtClean="0"/>
              <a:t>前面添加了姓、名两个简单的属性，下面添加一个复杂属性，比如邮箱</a:t>
            </a:r>
            <a:endParaRPr kumimoji="1" lang="en-US" altLang="zh-CN" sz="1800" dirty="0" smtClean="0"/>
          </a:p>
          <a:p>
            <a:pPr marL="0" indent="0">
              <a:buNone/>
            </a:pPr>
            <a:r>
              <a:rPr lang="en-US" altLang="zh-CN" sz="1800" dirty="0">
                <a:solidFill>
                  <a:srgbClr val="236E25"/>
                </a:solidFill>
                <a:latin typeface="Menlo-Regular"/>
              </a:rPr>
              <a:t>// </a:t>
            </a:r>
            <a:r>
              <a:rPr lang="zh-CN" altLang="en-US" sz="1800" dirty="0">
                <a:solidFill>
                  <a:srgbClr val="236E25"/>
                </a:solidFill>
                <a:latin typeface="STHeitiSC-Light"/>
              </a:rPr>
              <a:t>设置邮箱属性的内容</a:t>
            </a:r>
            <a:endParaRPr lang="zh-CN" altLang="en-US" sz="1800" dirty="0">
              <a:solidFill>
                <a:srgbClr val="000000"/>
              </a:solidFill>
              <a:latin typeface="Menlo-Regular"/>
            </a:endParaRPr>
          </a:p>
          <a:p>
            <a:pPr marL="0" indent="0">
              <a:buNone/>
            </a:pPr>
            <a:r>
              <a:rPr lang="en-US" altLang="zh-CN" sz="1800" dirty="0" err="1">
                <a:solidFill>
                  <a:srgbClr val="5C2699"/>
                </a:solidFill>
                <a:latin typeface="Menlo-Regular"/>
              </a:rPr>
              <a:t>ABMultiValueRef</a:t>
            </a:r>
            <a:r>
              <a:rPr lang="en-US" altLang="zh-CN" sz="1800" dirty="0">
                <a:solidFill>
                  <a:srgbClr val="000000"/>
                </a:solidFill>
                <a:latin typeface="Menlo-Regular"/>
              </a:rPr>
              <a:t> email = </a:t>
            </a:r>
            <a:r>
              <a:rPr lang="en-US" altLang="zh-CN" sz="1800" dirty="0" err="1">
                <a:solidFill>
                  <a:srgbClr val="2E0D6E"/>
                </a:solidFill>
                <a:latin typeface="Menlo-Regular"/>
              </a:rPr>
              <a:t>ABMultiValueCreateMutable</a:t>
            </a:r>
            <a:r>
              <a:rPr lang="en-US" altLang="zh-CN" sz="1800" dirty="0">
                <a:solidFill>
                  <a:srgbClr val="000000"/>
                </a:solidFill>
                <a:latin typeface="Menlo-Regular"/>
              </a:rPr>
              <a:t>(</a:t>
            </a:r>
            <a:r>
              <a:rPr lang="en-US" altLang="zh-CN" sz="1800" dirty="0" err="1">
                <a:solidFill>
                  <a:srgbClr val="2E0D6E"/>
                </a:solidFill>
                <a:latin typeface="Menlo-Regular"/>
              </a:rPr>
              <a:t>kABStringPropertyType</a:t>
            </a:r>
            <a:r>
              <a:rPr lang="en-US" altLang="zh-CN" sz="1800" dirty="0">
                <a:solidFill>
                  <a:srgbClr val="000000"/>
                </a:solidFill>
                <a:latin typeface="Menlo-Regular"/>
              </a:rPr>
              <a:t>);</a:t>
            </a:r>
          </a:p>
          <a:p>
            <a:pPr marL="0" indent="0">
              <a:buNone/>
            </a:pPr>
            <a:r>
              <a:rPr lang="en-US" altLang="zh-TW" sz="1800" dirty="0">
                <a:solidFill>
                  <a:srgbClr val="236E25"/>
                </a:solidFill>
                <a:latin typeface="Menlo-Regular"/>
              </a:rPr>
              <a:t>// </a:t>
            </a:r>
            <a:r>
              <a:rPr lang="zh-TW" altLang="en-US" sz="1800" dirty="0">
                <a:solidFill>
                  <a:srgbClr val="236E25"/>
                </a:solidFill>
                <a:latin typeface="STHeitiSC-Light"/>
              </a:rPr>
              <a:t>工作邮箱</a:t>
            </a:r>
            <a:endParaRPr lang="zh-TW" altLang="en-US" sz="1800" dirty="0">
              <a:solidFill>
                <a:srgbClr val="000000"/>
              </a:solidFill>
              <a:latin typeface="Menlo-Regular"/>
            </a:endParaRPr>
          </a:p>
          <a:p>
            <a:pPr marL="0" indent="0">
              <a:buNone/>
            </a:pPr>
            <a:r>
              <a:rPr lang="en-US" altLang="zh-CN" sz="1800" dirty="0" err="1">
                <a:solidFill>
                  <a:srgbClr val="2E0D6E"/>
                </a:solidFill>
                <a:latin typeface="Menlo-Regular"/>
              </a:rPr>
              <a:t>ABMultiValueAddValueAndLabel</a:t>
            </a:r>
            <a:r>
              <a:rPr lang="en-US" altLang="zh-CN" sz="1800" dirty="0">
                <a:solidFill>
                  <a:srgbClr val="000000"/>
                </a:solidFill>
                <a:latin typeface="Menlo-Regular"/>
              </a:rPr>
              <a:t>(email, </a:t>
            </a:r>
            <a:r>
              <a:rPr lang="en-US" altLang="zh-CN" sz="1800" dirty="0">
                <a:solidFill>
                  <a:srgbClr val="891315"/>
                </a:solidFill>
                <a:latin typeface="Menlo-Regular"/>
              </a:rPr>
              <a:t>@"</a:t>
            </a:r>
            <a:r>
              <a:rPr lang="en-US" altLang="zh-CN" sz="1800" dirty="0" err="1">
                <a:solidFill>
                  <a:srgbClr val="891315"/>
                </a:solidFill>
                <a:latin typeface="Menlo-Regular"/>
              </a:rPr>
              <a:t>wok@qq.com</a:t>
            </a:r>
            <a:r>
              <a:rPr lang="en-US" altLang="zh-CN" sz="1800" dirty="0">
                <a:solidFill>
                  <a:srgbClr val="891315"/>
                </a:solidFill>
                <a:latin typeface="Menlo-Regular"/>
              </a:rPr>
              <a:t>"</a:t>
            </a:r>
            <a:r>
              <a:rPr lang="en-US" altLang="zh-CN" sz="1800" dirty="0">
                <a:solidFill>
                  <a:srgbClr val="000000"/>
                </a:solidFill>
                <a:latin typeface="Menlo-Regular"/>
              </a:rPr>
              <a:t>, </a:t>
            </a:r>
            <a:r>
              <a:rPr lang="en-US" altLang="zh-CN" sz="1800" dirty="0" err="1">
                <a:solidFill>
                  <a:srgbClr val="5C2699"/>
                </a:solidFill>
                <a:latin typeface="Menlo-Regular"/>
              </a:rPr>
              <a:t>kABWorkLabel</a:t>
            </a:r>
            <a:r>
              <a:rPr lang="en-US" altLang="zh-CN" sz="1800" dirty="0">
                <a:solidFill>
                  <a:srgbClr val="000000"/>
                </a:solidFill>
                <a:latin typeface="Menlo-Regular"/>
              </a:rPr>
              <a:t>, </a:t>
            </a:r>
            <a:r>
              <a:rPr lang="en-US" altLang="zh-CN" sz="1800" dirty="0">
                <a:solidFill>
                  <a:srgbClr val="760F50"/>
                </a:solidFill>
                <a:latin typeface="Menlo-Regular"/>
              </a:rPr>
              <a:t>NULL</a:t>
            </a:r>
            <a:r>
              <a:rPr lang="en-US" altLang="zh-CN" sz="1800" dirty="0">
                <a:solidFill>
                  <a:srgbClr val="000000"/>
                </a:solidFill>
                <a:latin typeface="Menlo-Regular"/>
              </a:rPr>
              <a:t>);</a:t>
            </a:r>
          </a:p>
          <a:p>
            <a:pPr marL="0" indent="0">
              <a:buNone/>
            </a:pPr>
            <a:r>
              <a:rPr lang="en-US" altLang="zh-TW" sz="1800" dirty="0">
                <a:solidFill>
                  <a:srgbClr val="236E25"/>
                </a:solidFill>
                <a:latin typeface="Menlo-Regular"/>
              </a:rPr>
              <a:t>// </a:t>
            </a:r>
            <a:r>
              <a:rPr lang="zh-TW" altLang="en-US" sz="1800" dirty="0">
                <a:solidFill>
                  <a:srgbClr val="236E25"/>
                </a:solidFill>
                <a:latin typeface="STHeitiSC-Light"/>
              </a:rPr>
              <a:t>家庭邮箱</a:t>
            </a:r>
            <a:endParaRPr lang="zh-TW" altLang="en-US" sz="1800" dirty="0">
              <a:solidFill>
                <a:srgbClr val="000000"/>
              </a:solidFill>
              <a:latin typeface="Menlo-Regular"/>
            </a:endParaRPr>
          </a:p>
          <a:p>
            <a:pPr marL="0" indent="0">
              <a:buNone/>
            </a:pPr>
            <a:r>
              <a:rPr lang="en-US" altLang="zh-CN" sz="1800" dirty="0" err="1">
                <a:solidFill>
                  <a:srgbClr val="2E0D6E"/>
                </a:solidFill>
                <a:latin typeface="Menlo-Regular"/>
              </a:rPr>
              <a:t>ABMultiValueAddValueAndLabel</a:t>
            </a:r>
            <a:r>
              <a:rPr lang="en-US" altLang="zh-CN" sz="1800" dirty="0">
                <a:solidFill>
                  <a:srgbClr val="000000"/>
                </a:solidFill>
                <a:latin typeface="Menlo-Regular"/>
              </a:rPr>
              <a:t>(email, </a:t>
            </a:r>
            <a:r>
              <a:rPr lang="en-US" altLang="zh-CN" sz="1800" dirty="0">
                <a:solidFill>
                  <a:srgbClr val="891315"/>
                </a:solidFill>
                <a:latin typeface="Menlo-Regular"/>
              </a:rPr>
              <a:t>@"</a:t>
            </a:r>
            <a:r>
              <a:rPr lang="en-US" altLang="zh-CN" sz="1800" dirty="0" err="1">
                <a:solidFill>
                  <a:srgbClr val="891315"/>
                </a:solidFill>
                <a:latin typeface="Menlo-Regular"/>
              </a:rPr>
              <a:t>home@qq.com</a:t>
            </a:r>
            <a:r>
              <a:rPr lang="en-US" altLang="zh-CN" sz="1800" dirty="0">
                <a:solidFill>
                  <a:srgbClr val="891315"/>
                </a:solidFill>
                <a:latin typeface="Menlo-Regular"/>
              </a:rPr>
              <a:t>"</a:t>
            </a:r>
            <a:r>
              <a:rPr lang="en-US" altLang="zh-CN" sz="1800" dirty="0">
                <a:solidFill>
                  <a:srgbClr val="000000"/>
                </a:solidFill>
                <a:latin typeface="Menlo-Regular"/>
              </a:rPr>
              <a:t>, </a:t>
            </a:r>
            <a:r>
              <a:rPr lang="en-US" altLang="zh-CN" sz="1800" dirty="0" err="1">
                <a:solidFill>
                  <a:srgbClr val="5C2699"/>
                </a:solidFill>
                <a:latin typeface="Menlo-Regular"/>
              </a:rPr>
              <a:t>kABHomeLabel</a:t>
            </a:r>
            <a:r>
              <a:rPr lang="en-US" altLang="zh-CN" sz="1800" dirty="0">
                <a:solidFill>
                  <a:srgbClr val="000000"/>
                </a:solidFill>
                <a:latin typeface="Menlo-Regular"/>
              </a:rPr>
              <a:t>, </a:t>
            </a:r>
            <a:r>
              <a:rPr lang="en-US" altLang="zh-CN" sz="1800" dirty="0">
                <a:solidFill>
                  <a:srgbClr val="760F50"/>
                </a:solidFill>
                <a:latin typeface="Menlo-Regular"/>
              </a:rPr>
              <a:t>NULL</a:t>
            </a:r>
            <a:r>
              <a:rPr lang="en-US" altLang="zh-CN" sz="1800" dirty="0">
                <a:solidFill>
                  <a:srgbClr val="000000"/>
                </a:solidFill>
                <a:latin typeface="Menlo-Regular"/>
              </a:rPr>
              <a:t>);</a:t>
            </a:r>
          </a:p>
          <a:p>
            <a:pPr marL="0" indent="0">
              <a:buNone/>
            </a:pPr>
            <a:endParaRPr lang="en-US" altLang="zh-CN" sz="1800" dirty="0">
              <a:solidFill>
                <a:srgbClr val="000000"/>
              </a:solidFill>
              <a:latin typeface="Menlo-Regular"/>
            </a:endParaRPr>
          </a:p>
          <a:p>
            <a:pPr marL="0" indent="0">
              <a:buNone/>
            </a:pPr>
            <a:r>
              <a:rPr lang="en-US" altLang="zh-CN" sz="1800" dirty="0">
                <a:solidFill>
                  <a:srgbClr val="236E25"/>
                </a:solidFill>
                <a:latin typeface="Menlo-Regular"/>
              </a:rPr>
              <a:t>// </a:t>
            </a:r>
            <a:r>
              <a:rPr lang="zh-CN" altLang="en-US" sz="1800" dirty="0">
                <a:solidFill>
                  <a:srgbClr val="236E25"/>
                </a:solidFill>
                <a:latin typeface="STHeitiSC-Light"/>
              </a:rPr>
              <a:t>添加邮箱属性</a:t>
            </a:r>
            <a:endParaRPr lang="zh-CN" altLang="en-US" sz="1800" dirty="0">
              <a:solidFill>
                <a:srgbClr val="000000"/>
              </a:solidFill>
              <a:latin typeface="Menlo-Regular"/>
            </a:endParaRPr>
          </a:p>
          <a:p>
            <a:pPr marL="0" indent="0">
              <a:buNone/>
            </a:pPr>
            <a:r>
              <a:rPr lang="en-US" altLang="zh-CN" sz="1800" dirty="0" err="1">
                <a:solidFill>
                  <a:srgbClr val="2E0D6E"/>
                </a:solidFill>
                <a:latin typeface="Menlo-Regular"/>
              </a:rPr>
              <a:t>ABRecordSetValue</a:t>
            </a:r>
            <a:r>
              <a:rPr lang="en-US" altLang="zh-CN" sz="1800" dirty="0">
                <a:solidFill>
                  <a:srgbClr val="000000"/>
                </a:solidFill>
                <a:latin typeface="Menlo-Regular"/>
              </a:rPr>
              <a:t>(person, </a:t>
            </a:r>
            <a:r>
              <a:rPr lang="en-US" altLang="zh-CN" sz="1800" dirty="0" err="1">
                <a:solidFill>
                  <a:srgbClr val="5C2699"/>
                </a:solidFill>
                <a:latin typeface="Menlo-Regular"/>
              </a:rPr>
              <a:t>kABPersonEmailProperty</a:t>
            </a:r>
            <a:r>
              <a:rPr lang="en-US" altLang="zh-CN" sz="1800" dirty="0">
                <a:solidFill>
                  <a:srgbClr val="000000"/>
                </a:solidFill>
                <a:latin typeface="Menlo-Regular"/>
              </a:rPr>
              <a:t>, email, </a:t>
            </a:r>
            <a:r>
              <a:rPr lang="en-US" altLang="zh-CN" sz="1800" dirty="0">
                <a:solidFill>
                  <a:srgbClr val="760F50"/>
                </a:solidFill>
                <a:latin typeface="Menlo-Regular"/>
              </a:rPr>
              <a:t>NULL</a:t>
            </a:r>
            <a:r>
              <a:rPr lang="en-US" altLang="zh-CN" sz="1800" dirty="0">
                <a:solidFill>
                  <a:srgbClr val="000000"/>
                </a:solidFill>
                <a:latin typeface="Menlo-Regular"/>
              </a:rPr>
              <a:t>)</a:t>
            </a:r>
            <a:r>
              <a:rPr lang="en-US" altLang="zh-CN" sz="1800" dirty="0" smtClean="0">
                <a:solidFill>
                  <a:srgbClr val="000000"/>
                </a:solidFill>
                <a:latin typeface="Menlo-Regular"/>
              </a:rPr>
              <a:t>;</a:t>
            </a:r>
          </a:p>
          <a:p>
            <a:pPr marL="0" indent="0">
              <a:buNone/>
            </a:pPr>
            <a:r>
              <a:rPr lang="en-US" altLang="zh-CN" sz="1800" dirty="0">
                <a:solidFill>
                  <a:srgbClr val="2E0D6E"/>
                </a:solidFill>
                <a:latin typeface="Menlo-Regular"/>
              </a:rPr>
              <a:t>CFRelease</a:t>
            </a:r>
            <a:r>
              <a:rPr lang="en-US" altLang="zh-CN" sz="1800" dirty="0">
                <a:solidFill>
                  <a:srgbClr val="000000"/>
                </a:solidFill>
                <a:latin typeface="Menlo-Regular"/>
              </a:rPr>
              <a:t>(email);</a:t>
            </a:r>
            <a:endParaRPr kumimoji="1" lang="zh-CN" altLang="en-US" sz="1800" dirty="0"/>
          </a:p>
        </p:txBody>
      </p:sp>
    </p:spTree>
    <p:extLst>
      <p:ext uri="{BB962C8B-B14F-4D97-AF65-F5344CB8AC3E}">
        <p14:creationId xmlns:p14="http://schemas.microsoft.com/office/powerpoint/2010/main" val="3316806493"/>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添加群组的步骤</a:t>
            </a:r>
            <a:endParaRPr kumimoji="1" lang="zh-CN" altLang="en-US" dirty="0"/>
          </a:p>
        </p:txBody>
      </p:sp>
      <p:sp>
        <p:nvSpPr>
          <p:cNvPr id="3" name="内容占位符 2"/>
          <p:cNvSpPr>
            <a:spLocks noGrp="1"/>
          </p:cNvSpPr>
          <p:nvPr>
            <p:ph idx="1"/>
          </p:nvPr>
        </p:nvSpPr>
        <p:spPr/>
        <p:txBody>
          <a:bodyPr>
            <a:normAutofit/>
          </a:bodyPr>
          <a:lstStyle/>
          <a:p>
            <a:r>
              <a:rPr kumimoji="1" lang="zh-CN" altLang="en-US" sz="1800" dirty="0" smtClean="0"/>
              <a:t>添加群组的步骤大体和添加联系人一致</a:t>
            </a:r>
            <a:endParaRPr kumimoji="1" lang="en-US" altLang="zh-CN" sz="1800" dirty="0" smtClean="0"/>
          </a:p>
          <a:p>
            <a:pPr>
              <a:buFont typeface="Wingdings" charset="2"/>
              <a:buChar char="Ø"/>
            </a:pPr>
            <a:r>
              <a:rPr kumimoji="1" lang="zh-CN" altLang="en-US" sz="1800" dirty="0"/>
              <a:t>通过</a:t>
            </a:r>
            <a:r>
              <a:rPr lang="en-US" altLang="zh-CN" sz="1800" dirty="0" err="1">
                <a:solidFill>
                  <a:srgbClr val="2E0D6E"/>
                </a:solidFill>
                <a:latin typeface="Menlo-Regular"/>
              </a:rPr>
              <a:t>ABPersonCreate</a:t>
            </a:r>
            <a:r>
              <a:rPr kumimoji="1" lang="zh-CN" altLang="en-US" sz="1800" dirty="0"/>
              <a:t>函数创建一个</a:t>
            </a:r>
            <a:r>
              <a:rPr kumimoji="1" lang="zh-CN" altLang="en-US" sz="1800" dirty="0" smtClean="0"/>
              <a:t>新的组（</a:t>
            </a:r>
            <a:r>
              <a:rPr kumimoji="1" lang="zh-CN" altLang="en-US" sz="1800" dirty="0"/>
              <a:t>返回</a:t>
            </a:r>
            <a:r>
              <a:rPr kumimoji="1" lang="en-US" altLang="zh-CN" sz="1800" dirty="0"/>
              <a:t>ABRecordRef</a:t>
            </a:r>
            <a:r>
              <a:rPr kumimoji="1" lang="zh-CN" altLang="en-US" sz="1800" dirty="0"/>
              <a:t>）</a:t>
            </a:r>
            <a:endParaRPr kumimoji="1" lang="en-US" altLang="zh-CN" sz="1800" dirty="0"/>
          </a:p>
          <a:p>
            <a:pPr>
              <a:buFont typeface="Wingdings" charset="2"/>
              <a:buChar char="Ø"/>
            </a:pPr>
            <a:r>
              <a:rPr kumimoji="1" lang="zh-CN" altLang="en-US" sz="1800" dirty="0"/>
              <a:t>通过</a:t>
            </a:r>
            <a:r>
              <a:rPr lang="en-US" altLang="zh-TW" sz="1800" dirty="0" err="1">
                <a:solidFill>
                  <a:srgbClr val="2E0D6E"/>
                </a:solidFill>
                <a:latin typeface="Menlo-Regular"/>
              </a:rPr>
              <a:t>ABRecordSetValue</a:t>
            </a:r>
            <a:r>
              <a:rPr lang="zh-TW" altLang="en-US" sz="1800" dirty="0" smtClean="0"/>
              <a:t>函数设置</a:t>
            </a:r>
            <a:r>
              <a:rPr lang="zh-CN" altLang="en-US" sz="1800" dirty="0" smtClean="0"/>
              <a:t>组名</a:t>
            </a:r>
            <a:endParaRPr lang="en-US" altLang="zh-TW" sz="1800" dirty="0"/>
          </a:p>
          <a:p>
            <a:pPr>
              <a:buFont typeface="Wingdings" charset="2"/>
              <a:buChar char="Ø"/>
            </a:pPr>
            <a:r>
              <a:rPr lang="zh-CN" altLang="en-US" sz="1800" dirty="0"/>
              <a:t>通过</a:t>
            </a:r>
            <a:r>
              <a:rPr lang="en-US" altLang="zh-TW" sz="1800" dirty="0" err="1">
                <a:solidFill>
                  <a:srgbClr val="2E0D6E"/>
                </a:solidFill>
                <a:latin typeface="Menlo-Regular"/>
              </a:rPr>
              <a:t>ABAddressBook</a:t>
            </a:r>
            <a:r>
              <a:rPr lang="en-US" altLang="zh-CN" sz="1800" dirty="0" err="1">
                <a:solidFill>
                  <a:srgbClr val="2E0D6E"/>
                </a:solidFill>
                <a:latin typeface="Menlo-Regular"/>
              </a:rPr>
              <a:t>Add</a:t>
            </a:r>
            <a:r>
              <a:rPr lang="en-US" altLang="zh-TW" sz="1800" dirty="0" err="1">
                <a:solidFill>
                  <a:srgbClr val="2E0D6E"/>
                </a:solidFill>
                <a:latin typeface="Menlo-Regular"/>
              </a:rPr>
              <a:t>Record</a:t>
            </a:r>
            <a:r>
              <a:rPr lang="zh-TW" altLang="en-US" sz="1800" dirty="0" smtClean="0"/>
              <a:t>函数将</a:t>
            </a:r>
            <a:r>
              <a:rPr lang="zh-CN" altLang="en-US" sz="1800" dirty="0" smtClean="0"/>
              <a:t>组</a:t>
            </a:r>
            <a:r>
              <a:rPr lang="zh-TW" altLang="en-US" sz="1800" dirty="0" smtClean="0"/>
              <a:t>添加到通讯录</a:t>
            </a:r>
            <a:r>
              <a:rPr lang="zh-CN" altLang="en-US" sz="1800" dirty="0" smtClean="0"/>
              <a:t>数据库中</a:t>
            </a:r>
            <a:endParaRPr lang="en-US" altLang="zh-CN" sz="1800" dirty="0"/>
          </a:p>
          <a:p>
            <a:pPr>
              <a:buFont typeface="Wingdings" charset="2"/>
              <a:buChar char="Ø"/>
            </a:pPr>
            <a:r>
              <a:rPr lang="zh-CN" altLang="en-US" sz="1800" dirty="0" smtClean="0"/>
              <a:t>通过</a:t>
            </a:r>
            <a:r>
              <a:rPr lang="en-US" altLang="zh-TW" sz="1800" dirty="0" err="1">
                <a:solidFill>
                  <a:srgbClr val="2E0D6E"/>
                </a:solidFill>
                <a:latin typeface="Menlo-Regular"/>
              </a:rPr>
              <a:t>ABAddressBook</a:t>
            </a:r>
            <a:r>
              <a:rPr lang="en-US" altLang="zh-CN" sz="1800" dirty="0" err="1">
                <a:solidFill>
                  <a:srgbClr val="2E0D6E"/>
                </a:solidFill>
                <a:latin typeface="Menlo-Regular"/>
              </a:rPr>
              <a:t>Save</a:t>
            </a:r>
            <a:r>
              <a:rPr lang="zh-TW" altLang="en-US" sz="1800" dirty="0"/>
              <a:t>函数</a:t>
            </a:r>
            <a:r>
              <a:rPr lang="zh-CN" altLang="en-US" sz="1800" dirty="0"/>
              <a:t>保存刚才</a:t>
            </a:r>
            <a:r>
              <a:rPr lang="zh-CN" altLang="en-US" sz="1800" dirty="0" smtClean="0"/>
              <a:t>所作的修改</a:t>
            </a:r>
            <a:endParaRPr lang="en-US" altLang="zh-CN" sz="1800" dirty="0" smtClean="0"/>
          </a:p>
        </p:txBody>
      </p:sp>
    </p:spTree>
    <p:extLst>
      <p:ext uri="{BB962C8B-B14F-4D97-AF65-F5344CB8AC3E}">
        <p14:creationId xmlns:p14="http://schemas.microsoft.com/office/powerpoint/2010/main" val="221296003"/>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添加群组代码实现</a:t>
            </a:r>
            <a:endParaRPr kumimoji="1" lang="zh-CN" altLang="en-US" dirty="0"/>
          </a:p>
        </p:txBody>
      </p:sp>
      <p:sp>
        <p:nvSpPr>
          <p:cNvPr id="3" name="内容占位符 2"/>
          <p:cNvSpPr>
            <a:spLocks noGrp="1"/>
          </p:cNvSpPr>
          <p:nvPr>
            <p:ph idx="1"/>
          </p:nvPr>
        </p:nvSpPr>
        <p:spPr/>
        <p:txBody>
          <a:bodyPr>
            <a:noAutofit/>
          </a:bodyPr>
          <a:lstStyle/>
          <a:p>
            <a:pPr marL="0" indent="0">
              <a:buNone/>
            </a:pPr>
            <a:r>
              <a:rPr lang="en-US" altLang="zh-TW" sz="1400" dirty="0">
                <a:solidFill>
                  <a:srgbClr val="236E25"/>
                </a:solidFill>
                <a:latin typeface="Menlo-Regular"/>
              </a:rPr>
              <a:t>// </a:t>
            </a:r>
            <a:r>
              <a:rPr lang="zh-TW" altLang="en-US" sz="1400" dirty="0">
                <a:solidFill>
                  <a:srgbClr val="236E25"/>
                </a:solidFill>
                <a:latin typeface="STHeitiSC-Light"/>
              </a:rPr>
              <a:t>创建组</a:t>
            </a:r>
            <a:endParaRPr lang="zh-TW" altLang="en-US" sz="1400" dirty="0">
              <a:solidFill>
                <a:srgbClr val="000000"/>
              </a:solidFill>
              <a:latin typeface="Menlo-Regular"/>
            </a:endParaRPr>
          </a:p>
          <a:p>
            <a:pPr marL="0" indent="0">
              <a:buNone/>
            </a:pPr>
            <a:r>
              <a:rPr lang="en-US" altLang="zh-CN" sz="1400" dirty="0">
                <a:solidFill>
                  <a:srgbClr val="5C2699"/>
                </a:solidFill>
                <a:latin typeface="Menlo-Regular"/>
              </a:rPr>
              <a:t>ABRecordRef</a:t>
            </a:r>
            <a:r>
              <a:rPr lang="en-US" altLang="zh-CN" sz="1400" dirty="0">
                <a:solidFill>
                  <a:srgbClr val="000000"/>
                </a:solidFill>
                <a:latin typeface="Menlo-Regular"/>
              </a:rPr>
              <a:t> group = </a:t>
            </a:r>
            <a:r>
              <a:rPr lang="en-US" altLang="zh-CN" sz="1400" dirty="0" err="1">
                <a:solidFill>
                  <a:srgbClr val="2E0D6E"/>
                </a:solidFill>
                <a:latin typeface="Menlo-Regular"/>
              </a:rPr>
              <a:t>ABGroupCreate</a:t>
            </a:r>
            <a:r>
              <a:rPr lang="en-US" altLang="zh-CN" sz="1400" dirty="0">
                <a:solidFill>
                  <a:srgbClr val="000000"/>
                </a:solidFill>
                <a:latin typeface="Menlo-Regular"/>
              </a:rPr>
              <a:t>();</a:t>
            </a:r>
          </a:p>
          <a:p>
            <a:pPr marL="0" indent="0">
              <a:buNone/>
            </a:pPr>
            <a:endParaRPr lang="en-US" altLang="zh-CN" sz="1400" dirty="0">
              <a:solidFill>
                <a:srgbClr val="000000"/>
              </a:solidFill>
              <a:latin typeface="Menlo-Regular"/>
            </a:endParaRPr>
          </a:p>
          <a:p>
            <a:pPr marL="0" indent="0">
              <a:buNone/>
            </a:pPr>
            <a:r>
              <a:rPr lang="en-US" altLang="zh-TW" sz="1400" dirty="0">
                <a:solidFill>
                  <a:srgbClr val="236E25"/>
                </a:solidFill>
                <a:latin typeface="Menlo-Regular"/>
              </a:rPr>
              <a:t>// </a:t>
            </a:r>
            <a:r>
              <a:rPr lang="zh-TW" altLang="en-US" sz="1400" dirty="0">
                <a:solidFill>
                  <a:srgbClr val="236E25"/>
                </a:solidFill>
                <a:latin typeface="STHeitiSC-Light"/>
              </a:rPr>
              <a:t>设置组名</a:t>
            </a:r>
            <a:endParaRPr lang="zh-TW" altLang="en-US" sz="1400" dirty="0">
              <a:solidFill>
                <a:srgbClr val="000000"/>
              </a:solidFill>
              <a:latin typeface="Menlo-Regular"/>
            </a:endParaRPr>
          </a:p>
          <a:p>
            <a:pPr marL="0" indent="0">
              <a:buNone/>
            </a:pPr>
            <a:r>
              <a:rPr lang="en-US" altLang="zh-CN" sz="1400" dirty="0" err="1">
                <a:solidFill>
                  <a:srgbClr val="2E0D6E"/>
                </a:solidFill>
                <a:latin typeface="Menlo-Regular"/>
              </a:rPr>
              <a:t>ABRecordSetValue</a:t>
            </a:r>
            <a:r>
              <a:rPr lang="en-US" altLang="zh-CN" sz="1400" dirty="0">
                <a:solidFill>
                  <a:srgbClr val="000000"/>
                </a:solidFill>
                <a:latin typeface="Menlo-Regular"/>
              </a:rPr>
              <a:t>(group, </a:t>
            </a:r>
            <a:r>
              <a:rPr lang="en-US" altLang="zh-CN" sz="1400" dirty="0" err="1">
                <a:solidFill>
                  <a:srgbClr val="5C2699"/>
                </a:solidFill>
                <a:latin typeface="Menlo-Regular"/>
              </a:rPr>
              <a:t>kABGroupNameProperty</a:t>
            </a:r>
            <a:r>
              <a:rPr lang="en-US" altLang="zh-CN" sz="1400" dirty="0">
                <a:solidFill>
                  <a:srgbClr val="000000"/>
                </a:solidFill>
                <a:latin typeface="Menlo-Regular"/>
              </a:rPr>
              <a:t>, </a:t>
            </a:r>
            <a:r>
              <a:rPr lang="en-US" altLang="zh-CN" sz="1400" dirty="0">
                <a:solidFill>
                  <a:srgbClr val="891315"/>
                </a:solidFill>
                <a:latin typeface="Menlo-Regular"/>
              </a:rPr>
              <a:t>@"</a:t>
            </a:r>
            <a:r>
              <a:rPr lang="zh-CN" altLang="en-US" sz="1400" dirty="0">
                <a:solidFill>
                  <a:srgbClr val="891315"/>
                </a:solidFill>
                <a:latin typeface="STHeitiSC-Light"/>
              </a:rPr>
              <a:t>家人</a:t>
            </a:r>
            <a:r>
              <a:rPr lang="en-US" altLang="zh-CN" sz="1400" dirty="0">
                <a:solidFill>
                  <a:srgbClr val="891315"/>
                </a:solidFill>
                <a:latin typeface="Menlo-Regular"/>
              </a:rPr>
              <a:t>"</a:t>
            </a:r>
            <a:r>
              <a:rPr lang="en-US" altLang="zh-CN" sz="1400" dirty="0">
                <a:solidFill>
                  <a:srgbClr val="000000"/>
                </a:solidFill>
                <a:latin typeface="Menlo-Regular"/>
              </a:rPr>
              <a:t>, </a:t>
            </a:r>
            <a:r>
              <a:rPr lang="en-US" altLang="zh-CN" sz="1400" dirty="0">
                <a:solidFill>
                  <a:srgbClr val="760F50"/>
                </a:solidFill>
                <a:latin typeface="Menlo-Regular"/>
              </a:rPr>
              <a:t>NULL</a:t>
            </a:r>
            <a:r>
              <a:rPr lang="en-US" altLang="zh-CN" sz="1400" dirty="0">
                <a:solidFill>
                  <a:srgbClr val="000000"/>
                </a:solidFill>
                <a:latin typeface="Menlo-Regular"/>
              </a:rPr>
              <a:t>);</a:t>
            </a:r>
          </a:p>
          <a:p>
            <a:pPr marL="0" indent="0">
              <a:buNone/>
            </a:pPr>
            <a:endParaRPr lang="en-US" altLang="zh-CN" sz="1400" dirty="0">
              <a:solidFill>
                <a:srgbClr val="000000"/>
              </a:solidFill>
              <a:latin typeface="Menlo-Regular"/>
            </a:endParaRPr>
          </a:p>
          <a:p>
            <a:pPr marL="0" indent="0">
              <a:buNone/>
            </a:pPr>
            <a:r>
              <a:rPr lang="en-US" altLang="zh-CN" sz="1400" dirty="0">
                <a:solidFill>
                  <a:srgbClr val="236E25"/>
                </a:solidFill>
                <a:latin typeface="Menlo-Regular"/>
              </a:rPr>
              <a:t>// </a:t>
            </a:r>
            <a:r>
              <a:rPr lang="zh-CN" altLang="en-US" sz="1400" dirty="0">
                <a:solidFill>
                  <a:srgbClr val="236E25"/>
                </a:solidFill>
                <a:latin typeface="STHeitiSC-Light"/>
              </a:rPr>
              <a:t>通讯录实例</a:t>
            </a:r>
            <a:endParaRPr lang="zh-CN" altLang="en-US" sz="1400" dirty="0">
              <a:solidFill>
                <a:srgbClr val="000000"/>
              </a:solidFill>
              <a:latin typeface="Menlo-Regular"/>
            </a:endParaRPr>
          </a:p>
          <a:p>
            <a:pPr marL="0" indent="0">
              <a:buNone/>
            </a:pPr>
            <a:r>
              <a:rPr lang="en-US" altLang="zh-CN" sz="1400" dirty="0">
                <a:solidFill>
                  <a:srgbClr val="5C2699"/>
                </a:solidFill>
                <a:latin typeface="Menlo-Regular"/>
              </a:rPr>
              <a:t>ABAddressBookRef</a:t>
            </a:r>
            <a:r>
              <a:rPr lang="en-US" altLang="zh-CN" sz="1400" dirty="0">
                <a:solidFill>
                  <a:srgbClr val="000000"/>
                </a:solidFill>
                <a:latin typeface="Menlo-Regular"/>
              </a:rPr>
              <a:t> book = </a:t>
            </a:r>
            <a:r>
              <a:rPr lang="en-US" altLang="zh-CN" sz="1400" dirty="0">
                <a:solidFill>
                  <a:srgbClr val="2E0D6E"/>
                </a:solidFill>
                <a:latin typeface="Menlo-Regular"/>
              </a:rPr>
              <a:t>ABAddressBookCreateWithOptions</a:t>
            </a:r>
            <a:r>
              <a:rPr lang="en-US" altLang="zh-CN" sz="1400" dirty="0">
                <a:solidFill>
                  <a:srgbClr val="000000"/>
                </a:solidFill>
                <a:latin typeface="Menlo-Regular"/>
              </a:rPr>
              <a:t>(</a:t>
            </a:r>
            <a:r>
              <a:rPr lang="en-US" altLang="zh-CN" sz="1400" dirty="0">
                <a:solidFill>
                  <a:srgbClr val="760F50"/>
                </a:solidFill>
                <a:latin typeface="Menlo-Regular"/>
              </a:rPr>
              <a:t>NULL</a:t>
            </a:r>
            <a:r>
              <a:rPr lang="en-US" altLang="zh-CN" sz="1400" dirty="0">
                <a:solidFill>
                  <a:srgbClr val="000000"/>
                </a:solidFill>
                <a:latin typeface="Menlo-Regular"/>
              </a:rPr>
              <a:t>, </a:t>
            </a:r>
            <a:r>
              <a:rPr lang="en-US" altLang="zh-CN" sz="1400" dirty="0">
                <a:solidFill>
                  <a:srgbClr val="760F50"/>
                </a:solidFill>
                <a:latin typeface="Menlo-Regular"/>
              </a:rPr>
              <a:t>NULL</a:t>
            </a:r>
            <a:r>
              <a:rPr lang="en-US" altLang="zh-CN" sz="1400" dirty="0">
                <a:solidFill>
                  <a:srgbClr val="000000"/>
                </a:solidFill>
                <a:latin typeface="Menlo-Regular"/>
              </a:rPr>
              <a:t>);</a:t>
            </a:r>
          </a:p>
          <a:p>
            <a:pPr marL="0" indent="0">
              <a:buNone/>
            </a:pPr>
            <a:r>
              <a:rPr lang="en-US" altLang="zh-TW" sz="1400" dirty="0">
                <a:solidFill>
                  <a:srgbClr val="236E25"/>
                </a:solidFill>
                <a:latin typeface="Menlo-Regular"/>
              </a:rPr>
              <a:t>// </a:t>
            </a:r>
            <a:r>
              <a:rPr lang="zh-TW" altLang="en-US" sz="1400" dirty="0">
                <a:solidFill>
                  <a:srgbClr val="236E25"/>
                </a:solidFill>
                <a:latin typeface="STHeitiSC-Light"/>
              </a:rPr>
              <a:t>添加组</a:t>
            </a:r>
            <a:endParaRPr lang="zh-TW" altLang="en-US" sz="1400" dirty="0">
              <a:solidFill>
                <a:srgbClr val="000000"/>
              </a:solidFill>
              <a:latin typeface="Menlo-Regular"/>
            </a:endParaRPr>
          </a:p>
          <a:p>
            <a:pPr marL="0" indent="0">
              <a:buNone/>
            </a:pPr>
            <a:r>
              <a:rPr lang="en-US" altLang="zh-CN" sz="1400" dirty="0" err="1">
                <a:solidFill>
                  <a:srgbClr val="2E0D6E"/>
                </a:solidFill>
                <a:latin typeface="Menlo-Regular"/>
              </a:rPr>
              <a:t>ABAddressBookAddRecord</a:t>
            </a:r>
            <a:r>
              <a:rPr lang="en-US" altLang="zh-CN" sz="1400" dirty="0">
                <a:solidFill>
                  <a:srgbClr val="000000"/>
                </a:solidFill>
                <a:latin typeface="Menlo-Regular"/>
              </a:rPr>
              <a:t>(book, group, </a:t>
            </a:r>
            <a:r>
              <a:rPr lang="en-US" altLang="zh-CN" sz="1400" dirty="0">
                <a:solidFill>
                  <a:srgbClr val="760F50"/>
                </a:solidFill>
                <a:latin typeface="Menlo-Regular"/>
              </a:rPr>
              <a:t>NULL</a:t>
            </a:r>
            <a:r>
              <a:rPr lang="en-US" altLang="zh-CN" sz="1400" dirty="0">
                <a:solidFill>
                  <a:srgbClr val="000000"/>
                </a:solidFill>
                <a:latin typeface="Menlo-Regular"/>
              </a:rPr>
              <a:t>);</a:t>
            </a:r>
          </a:p>
          <a:p>
            <a:pPr marL="0" indent="0">
              <a:buNone/>
            </a:pPr>
            <a:endParaRPr lang="en-US" altLang="zh-CN" sz="1400" dirty="0">
              <a:solidFill>
                <a:srgbClr val="000000"/>
              </a:solidFill>
              <a:latin typeface="Menlo-Regular"/>
            </a:endParaRPr>
          </a:p>
          <a:p>
            <a:pPr marL="0" indent="0">
              <a:buNone/>
            </a:pPr>
            <a:r>
              <a:rPr lang="en-US" altLang="zh-TW" sz="1400" dirty="0">
                <a:solidFill>
                  <a:srgbClr val="236E25"/>
                </a:solidFill>
                <a:latin typeface="Menlo-Regular"/>
              </a:rPr>
              <a:t>// </a:t>
            </a:r>
            <a:r>
              <a:rPr lang="zh-TW" altLang="en-US" sz="1400" dirty="0">
                <a:solidFill>
                  <a:srgbClr val="236E25"/>
                </a:solidFill>
                <a:latin typeface="STHeitiSC-Light"/>
              </a:rPr>
              <a:t>保存修改</a:t>
            </a:r>
            <a:endParaRPr lang="zh-TW" altLang="en-US" sz="1400" dirty="0">
              <a:solidFill>
                <a:srgbClr val="000000"/>
              </a:solidFill>
              <a:latin typeface="Menlo-Regular"/>
            </a:endParaRPr>
          </a:p>
          <a:p>
            <a:pPr marL="0" indent="0">
              <a:buNone/>
            </a:pPr>
            <a:r>
              <a:rPr lang="en-US" altLang="zh-CN" sz="1400" dirty="0" err="1">
                <a:solidFill>
                  <a:srgbClr val="2E0D6E"/>
                </a:solidFill>
                <a:latin typeface="Menlo-Regular"/>
              </a:rPr>
              <a:t>ABAddressBookSave</a:t>
            </a:r>
            <a:r>
              <a:rPr lang="en-US" altLang="zh-CN" sz="1400" dirty="0">
                <a:solidFill>
                  <a:srgbClr val="000000"/>
                </a:solidFill>
                <a:latin typeface="Menlo-Regular"/>
              </a:rPr>
              <a:t>(book, </a:t>
            </a:r>
            <a:r>
              <a:rPr lang="en-US" altLang="zh-CN" sz="1400" dirty="0">
                <a:solidFill>
                  <a:srgbClr val="760F50"/>
                </a:solidFill>
                <a:latin typeface="Menlo-Regular"/>
              </a:rPr>
              <a:t>NULL</a:t>
            </a:r>
            <a:r>
              <a:rPr lang="en-US" altLang="zh-CN" sz="1400" dirty="0">
                <a:solidFill>
                  <a:srgbClr val="000000"/>
                </a:solidFill>
                <a:latin typeface="Menlo-Regular"/>
              </a:rPr>
              <a:t>);</a:t>
            </a:r>
          </a:p>
          <a:p>
            <a:pPr marL="0" indent="0">
              <a:buNone/>
            </a:pPr>
            <a:endParaRPr lang="en-US" altLang="zh-CN" sz="1400" dirty="0">
              <a:solidFill>
                <a:srgbClr val="000000"/>
              </a:solidFill>
              <a:latin typeface="Menlo-Regular"/>
            </a:endParaRPr>
          </a:p>
          <a:p>
            <a:pPr marL="0" indent="0">
              <a:buNone/>
            </a:pPr>
            <a:r>
              <a:rPr lang="en-US" altLang="zh-CN" sz="1400" dirty="0">
                <a:solidFill>
                  <a:srgbClr val="2E0D6E"/>
                </a:solidFill>
                <a:latin typeface="Menlo-Regular"/>
              </a:rPr>
              <a:t>CFRelease</a:t>
            </a:r>
            <a:r>
              <a:rPr lang="en-US" altLang="zh-CN" sz="1400" dirty="0">
                <a:solidFill>
                  <a:srgbClr val="000000"/>
                </a:solidFill>
                <a:latin typeface="Menlo-Regular"/>
              </a:rPr>
              <a:t>(book);</a:t>
            </a:r>
          </a:p>
          <a:p>
            <a:pPr marL="0" indent="0">
              <a:buNone/>
            </a:pPr>
            <a:r>
              <a:rPr lang="en-US" altLang="zh-CN" sz="1400" dirty="0">
                <a:solidFill>
                  <a:srgbClr val="2E0D6E"/>
                </a:solidFill>
                <a:latin typeface="Menlo-Regular"/>
              </a:rPr>
              <a:t>CFRelease</a:t>
            </a:r>
            <a:r>
              <a:rPr lang="en-US" altLang="zh-CN" sz="1400" dirty="0">
                <a:solidFill>
                  <a:srgbClr val="000000"/>
                </a:solidFill>
                <a:latin typeface="Menlo-Regular"/>
              </a:rPr>
              <a:t>(group)</a:t>
            </a:r>
            <a:r>
              <a:rPr lang="en-US" altLang="zh-CN" sz="1400" dirty="0" smtClean="0">
                <a:solidFill>
                  <a:srgbClr val="000000"/>
                </a:solidFill>
                <a:latin typeface="Menlo-Regular"/>
              </a:rPr>
              <a:t>;</a:t>
            </a:r>
          </a:p>
          <a:p>
            <a:r>
              <a:rPr kumimoji="1" lang="zh-CN" altLang="en-US" sz="1400" dirty="0" smtClean="0"/>
              <a:t>上面代码添加的是一个空的群组，里面没有任何联系人</a:t>
            </a:r>
            <a:endParaRPr kumimoji="1" lang="en-US" altLang="zh-CN" sz="1400" dirty="0">
              <a:solidFill>
                <a:srgbClr val="000000"/>
              </a:solidFill>
              <a:latin typeface="Menlo-Regular"/>
            </a:endParaRPr>
          </a:p>
        </p:txBody>
      </p:sp>
    </p:spTree>
    <p:extLst>
      <p:ext uri="{BB962C8B-B14F-4D97-AF65-F5344CB8AC3E}">
        <p14:creationId xmlns:p14="http://schemas.microsoft.com/office/powerpoint/2010/main" val="657265739"/>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其他函数</a:t>
            </a:r>
            <a:endParaRPr kumimoji="1" lang="zh-CN" altLang="en-US" dirty="0"/>
          </a:p>
        </p:txBody>
      </p:sp>
      <p:sp>
        <p:nvSpPr>
          <p:cNvPr id="3" name="内容占位符 2"/>
          <p:cNvSpPr>
            <a:spLocks noGrp="1"/>
          </p:cNvSpPr>
          <p:nvPr>
            <p:ph idx="1"/>
          </p:nvPr>
        </p:nvSpPr>
        <p:spPr/>
        <p:txBody>
          <a:bodyPr>
            <a:normAutofit/>
          </a:bodyPr>
          <a:lstStyle/>
          <a:p>
            <a:r>
              <a:rPr lang="zh-CN" altLang="en-US" sz="1800" dirty="0"/>
              <a:t>如果想获取所有的群组信息，可以使用</a:t>
            </a:r>
            <a:r>
              <a:rPr lang="en-US" altLang="zh-CN" sz="1800" dirty="0" err="1">
                <a:solidFill>
                  <a:srgbClr val="000000"/>
                </a:solidFill>
                <a:latin typeface="Menlo-Regular"/>
              </a:rPr>
              <a:t>ABAddressBookCopyArrayOfAllGroups</a:t>
            </a:r>
            <a:r>
              <a:rPr lang="zh-CN" altLang="en-US" sz="1800" dirty="0"/>
              <a:t>函数</a:t>
            </a:r>
            <a:endParaRPr lang="en-US" altLang="zh-CN" sz="1800" dirty="0"/>
          </a:p>
          <a:p>
            <a:endParaRPr kumimoji="1" lang="en-US" altLang="zh-CN" sz="1800" dirty="0" smtClean="0"/>
          </a:p>
          <a:p>
            <a:r>
              <a:rPr kumimoji="1" lang="zh-CN" altLang="en-US" sz="1800" dirty="0" smtClean="0"/>
              <a:t>如果想添加联系人到组中，可以使用</a:t>
            </a:r>
            <a:r>
              <a:rPr lang="en-US" altLang="zh-CN" sz="1800" dirty="0" err="1" smtClean="0"/>
              <a:t>ABGroupAddMember</a:t>
            </a:r>
            <a:r>
              <a:rPr lang="zh-CN" altLang="en-US" sz="1800" dirty="0" smtClean="0"/>
              <a:t>函数</a:t>
            </a:r>
            <a:endParaRPr lang="en-US" altLang="zh-CN" sz="1800" dirty="0" smtClean="0"/>
          </a:p>
          <a:p>
            <a:r>
              <a:rPr kumimoji="1" lang="zh-CN" altLang="en-US" sz="1800" dirty="0" smtClean="0"/>
              <a:t>如果想从组中移除联系人，可以使用</a:t>
            </a:r>
            <a:r>
              <a:rPr lang="en-US" altLang="zh-CN" sz="1800" dirty="0" err="1" smtClean="0"/>
              <a:t>ABGroupRemoveMember</a:t>
            </a:r>
            <a:r>
              <a:rPr lang="zh-CN" altLang="en-US" sz="1800" dirty="0" smtClean="0"/>
              <a:t>函数</a:t>
            </a:r>
            <a:endParaRPr lang="en-US" altLang="zh-CN" sz="1800" dirty="0" smtClean="0"/>
          </a:p>
          <a:p>
            <a:endParaRPr kumimoji="1" lang="en-US" altLang="zh-CN" sz="1800" dirty="0"/>
          </a:p>
          <a:p>
            <a:r>
              <a:rPr kumimoji="1" lang="zh-CN" altLang="en-US" sz="1800" dirty="0" smtClean="0"/>
              <a:t>如果想从通讯录中移除组或者联系人，可以使用</a:t>
            </a:r>
            <a:r>
              <a:rPr lang="en-US" altLang="zh-CN" sz="1800" dirty="0" err="1" smtClean="0"/>
              <a:t>ABAddressBookRemoveRecord</a:t>
            </a:r>
            <a:r>
              <a:rPr lang="zh-CN" altLang="en-US" sz="1800" dirty="0" smtClean="0"/>
              <a:t>函数</a:t>
            </a:r>
            <a:endParaRPr kumimoji="1" lang="zh-CN" altLang="en-US" sz="1800" dirty="0"/>
          </a:p>
        </p:txBody>
      </p:sp>
    </p:spTree>
    <p:extLst>
      <p:ext uri="{BB962C8B-B14F-4D97-AF65-F5344CB8AC3E}">
        <p14:creationId xmlns:p14="http://schemas.microsoft.com/office/powerpoint/2010/main" val="1396005217"/>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操作联系人的头像</a:t>
            </a:r>
            <a:endParaRPr kumimoji="1" lang="zh-CN" altLang="en-US" dirty="0"/>
          </a:p>
        </p:txBody>
      </p:sp>
      <p:sp>
        <p:nvSpPr>
          <p:cNvPr id="3" name="内容占位符 2"/>
          <p:cNvSpPr>
            <a:spLocks noGrp="1"/>
          </p:cNvSpPr>
          <p:nvPr>
            <p:ph idx="1"/>
          </p:nvPr>
        </p:nvSpPr>
        <p:spPr/>
        <p:txBody>
          <a:bodyPr>
            <a:normAutofit/>
          </a:bodyPr>
          <a:lstStyle/>
          <a:p>
            <a:r>
              <a:rPr kumimoji="1" lang="zh-CN" altLang="en-US" sz="1800" dirty="0" smtClean="0"/>
              <a:t>想操作联系人的头像，有以下函数</a:t>
            </a:r>
            <a:endParaRPr kumimoji="1" lang="en-US" altLang="zh-CN" sz="1800" dirty="0" smtClean="0"/>
          </a:p>
          <a:p>
            <a:pPr>
              <a:buFont typeface="Wingdings" charset="2"/>
              <a:buChar char="Ø"/>
            </a:pPr>
            <a:r>
              <a:rPr lang="en-US" altLang="zh-CN" sz="1800" dirty="0" err="1" smtClean="0"/>
              <a:t>BPersonHasImageData</a:t>
            </a:r>
            <a:endParaRPr lang="en-US" altLang="zh-CN" sz="1800" dirty="0"/>
          </a:p>
          <a:p>
            <a:pPr marL="0" indent="0">
              <a:buNone/>
            </a:pPr>
            <a:r>
              <a:rPr lang="zh-CN" altLang="en-US" sz="1800" dirty="0" smtClean="0"/>
              <a:t>判断通讯录中的联系人是否有图片 </a:t>
            </a:r>
            <a:endParaRPr lang="en-US" altLang="zh-CN" sz="1800" dirty="0" smtClean="0"/>
          </a:p>
          <a:p>
            <a:pPr marL="0" indent="0">
              <a:buNone/>
            </a:pPr>
            <a:endParaRPr lang="en-US" altLang="zh-CN" sz="1800" dirty="0" smtClean="0"/>
          </a:p>
          <a:p>
            <a:pPr>
              <a:buFont typeface="Wingdings" charset="2"/>
              <a:buChar char="Ø"/>
            </a:pPr>
            <a:r>
              <a:rPr lang="en-US" altLang="zh-CN" sz="1800" dirty="0" err="1" smtClean="0"/>
              <a:t>ABPersonCopyImageData</a:t>
            </a:r>
            <a:r>
              <a:rPr lang="en-US" altLang="zh-CN" sz="1800" dirty="0" smtClean="0"/>
              <a:t> </a:t>
            </a:r>
          </a:p>
          <a:p>
            <a:pPr marL="0" indent="0">
              <a:buNone/>
            </a:pPr>
            <a:r>
              <a:rPr lang="zh-CN" altLang="en-US" sz="1800" dirty="0" smtClean="0"/>
              <a:t>取得图片数据</a:t>
            </a:r>
            <a:r>
              <a:rPr lang="en-US" altLang="zh-CN" sz="1800" dirty="0" smtClean="0"/>
              <a:t>(</a:t>
            </a:r>
            <a:r>
              <a:rPr lang="zh-CN" altLang="en-US" sz="1800" dirty="0" smtClean="0"/>
              <a:t>假如有的话</a:t>
            </a:r>
            <a:r>
              <a:rPr lang="en-US" altLang="zh-CN" sz="1800" dirty="0" smtClean="0"/>
              <a:t>)</a:t>
            </a:r>
          </a:p>
          <a:p>
            <a:pPr marL="0" indent="0">
              <a:buNone/>
            </a:pPr>
            <a:endParaRPr lang="en-US" altLang="zh-CN" sz="1800" dirty="0"/>
          </a:p>
          <a:p>
            <a:pPr>
              <a:buFont typeface="Wingdings" charset="2"/>
              <a:buChar char="Ø"/>
            </a:pPr>
            <a:r>
              <a:rPr lang="en-US" altLang="zh-CN" sz="1800" dirty="0" err="1" smtClean="0"/>
              <a:t>ABPersonSetImageData</a:t>
            </a:r>
            <a:r>
              <a:rPr lang="en-US" altLang="zh-CN" sz="1800" dirty="0" smtClean="0"/>
              <a:t> </a:t>
            </a:r>
          </a:p>
          <a:p>
            <a:pPr marL="0" indent="0">
              <a:buNone/>
            </a:pPr>
            <a:r>
              <a:rPr lang="zh-CN" altLang="en-US" sz="1800" dirty="0" smtClean="0"/>
              <a:t>设置联系人的图片数据 </a:t>
            </a:r>
            <a:endParaRPr lang="en-US" altLang="zh-CN" sz="1800" dirty="0" smtClean="0"/>
          </a:p>
        </p:txBody>
      </p:sp>
    </p:spTree>
    <p:extLst>
      <p:ext uri="{BB962C8B-B14F-4D97-AF65-F5344CB8AC3E}">
        <p14:creationId xmlns:p14="http://schemas.microsoft.com/office/powerpoint/2010/main" val="2666456063"/>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通讯录简介</a:t>
            </a:r>
            <a:endParaRPr kumimoji="1" lang="zh-CN" altLang="en-US" dirty="0"/>
          </a:p>
        </p:txBody>
      </p:sp>
      <p:sp>
        <p:nvSpPr>
          <p:cNvPr id="3" name="内容占位符 2"/>
          <p:cNvSpPr>
            <a:spLocks noGrp="1"/>
          </p:cNvSpPr>
          <p:nvPr>
            <p:ph idx="1"/>
          </p:nvPr>
        </p:nvSpPr>
        <p:spPr/>
        <p:txBody>
          <a:bodyPr>
            <a:normAutofit/>
          </a:bodyPr>
          <a:lstStyle/>
          <a:p>
            <a:r>
              <a:rPr kumimoji="1" lang="en-US" altLang="zh-CN" sz="2000" dirty="0" smtClean="0"/>
              <a:t>iOS</a:t>
            </a:r>
            <a:r>
              <a:rPr kumimoji="1" lang="en-US" altLang="en-US" sz="2000" dirty="0" smtClean="0"/>
              <a:t>提供了</a:t>
            </a:r>
            <a:r>
              <a:rPr lang="en-US" altLang="zh-CN" sz="2000" dirty="0" smtClean="0"/>
              <a:t>AddressBook.framework</a:t>
            </a:r>
            <a:r>
              <a:rPr lang="zh-CN" altLang="en-US" sz="2000" dirty="0" smtClean="0"/>
              <a:t>框架，允许开发者与设备中的通讯录进行数据交互</a:t>
            </a:r>
            <a:endParaRPr lang="en-US" altLang="zh-CN" sz="2000" dirty="0"/>
          </a:p>
        </p:txBody>
      </p:sp>
      <p:pic>
        <p:nvPicPr>
          <p:cNvPr id="4" name="图片 3" descr="QQ20130913-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144" y="2449612"/>
            <a:ext cx="4368800" cy="1574800"/>
          </a:xfrm>
          <a:prstGeom prst="rect">
            <a:avLst/>
          </a:prstGeom>
        </p:spPr>
      </p:pic>
    </p:spTree>
    <p:extLst>
      <p:ext uri="{BB962C8B-B14F-4D97-AF65-F5344CB8AC3E}">
        <p14:creationId xmlns:p14="http://schemas.microsoft.com/office/powerpoint/2010/main" val="385487900"/>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设置图片数据</a:t>
            </a:r>
            <a:endParaRPr kumimoji="1" lang="zh-CN" altLang="en-US" dirty="0"/>
          </a:p>
        </p:txBody>
      </p:sp>
      <p:sp>
        <p:nvSpPr>
          <p:cNvPr id="3" name="内容占位符 2"/>
          <p:cNvSpPr>
            <a:spLocks noGrp="1"/>
          </p:cNvSpPr>
          <p:nvPr>
            <p:ph idx="1"/>
          </p:nvPr>
        </p:nvSpPr>
        <p:spPr/>
        <p:txBody>
          <a:bodyPr>
            <a:normAutofit/>
          </a:bodyPr>
          <a:lstStyle/>
          <a:p>
            <a:r>
              <a:rPr lang="en-US" altLang="zh-CN" sz="1800" dirty="0" err="1">
                <a:solidFill>
                  <a:srgbClr val="5C2699"/>
                </a:solidFill>
                <a:latin typeface="Menlo-Regular"/>
              </a:rPr>
              <a:t>NSData</a:t>
            </a:r>
            <a:r>
              <a:rPr lang="en-US" altLang="zh-CN" sz="1800" dirty="0">
                <a:solidFill>
                  <a:srgbClr val="000000"/>
                </a:solidFill>
                <a:latin typeface="Menlo-Regular"/>
              </a:rPr>
              <a:t> *data = </a:t>
            </a:r>
            <a:r>
              <a:rPr lang="en-US" altLang="zh-CN" sz="1800" dirty="0" err="1">
                <a:solidFill>
                  <a:srgbClr val="2E0D6E"/>
                </a:solidFill>
                <a:latin typeface="Menlo-Regular"/>
              </a:rPr>
              <a:t>UIImageJPEGRepresentation</a:t>
            </a:r>
            <a:r>
              <a:rPr lang="en-US" altLang="zh-CN" sz="1800" dirty="0">
                <a:solidFill>
                  <a:srgbClr val="000000"/>
                </a:solidFill>
                <a:latin typeface="Menlo-Regular"/>
              </a:rPr>
              <a:t>([</a:t>
            </a:r>
            <a:r>
              <a:rPr lang="en-US" altLang="zh-CN" sz="1800" dirty="0" err="1">
                <a:solidFill>
                  <a:srgbClr val="5C2699"/>
                </a:solidFill>
                <a:latin typeface="Menlo-Regular"/>
              </a:rPr>
              <a:t>UIImage</a:t>
            </a:r>
            <a:r>
              <a:rPr lang="en-US" altLang="zh-CN" sz="1800" dirty="0">
                <a:solidFill>
                  <a:srgbClr val="000000"/>
                </a:solidFill>
                <a:latin typeface="Menlo-Regular"/>
              </a:rPr>
              <a:t> </a:t>
            </a:r>
            <a:r>
              <a:rPr lang="en-US" altLang="zh-CN" sz="1800" dirty="0" err="1">
                <a:solidFill>
                  <a:srgbClr val="2E0D6E"/>
                </a:solidFill>
                <a:latin typeface="Menlo-Regular"/>
              </a:rPr>
              <a:t>imageNamed</a:t>
            </a:r>
            <a:r>
              <a:rPr lang="en-US" altLang="zh-CN" sz="1800" dirty="0">
                <a:solidFill>
                  <a:srgbClr val="000000"/>
                </a:solidFill>
                <a:latin typeface="Menlo-Regular"/>
              </a:rPr>
              <a:t>:</a:t>
            </a:r>
            <a:r>
              <a:rPr lang="en-US" altLang="zh-CN" sz="1800" dirty="0">
                <a:solidFill>
                  <a:srgbClr val="891315"/>
                </a:solidFill>
                <a:latin typeface="Menlo-Regular"/>
              </a:rPr>
              <a:t>@"</a:t>
            </a:r>
            <a:r>
              <a:rPr lang="en-US" altLang="zh-CN" sz="1800" dirty="0" err="1">
                <a:solidFill>
                  <a:srgbClr val="891315"/>
                </a:solidFill>
                <a:latin typeface="Menlo-Regular"/>
              </a:rPr>
              <a:t>lufy.jpeg</a:t>
            </a:r>
            <a:r>
              <a:rPr lang="en-US" altLang="zh-CN" sz="1800" dirty="0">
                <a:solidFill>
                  <a:srgbClr val="891315"/>
                </a:solidFill>
                <a:latin typeface="Menlo-Regular"/>
              </a:rPr>
              <a:t>"</a:t>
            </a:r>
            <a:r>
              <a:rPr lang="en-US" altLang="zh-CN" sz="1800" dirty="0">
                <a:solidFill>
                  <a:srgbClr val="000000"/>
                </a:solidFill>
                <a:latin typeface="Menlo-Regular"/>
              </a:rPr>
              <a:t>], </a:t>
            </a:r>
            <a:r>
              <a:rPr lang="en-US" altLang="zh-CN" sz="1800" dirty="0">
                <a:solidFill>
                  <a:srgbClr val="0000FF"/>
                </a:solidFill>
                <a:latin typeface="Menlo-Regular"/>
              </a:rPr>
              <a:t>1</a:t>
            </a:r>
            <a:r>
              <a:rPr lang="en-US" altLang="zh-CN" sz="1800" dirty="0">
                <a:solidFill>
                  <a:srgbClr val="000000"/>
                </a:solidFill>
                <a:latin typeface="Menlo-Regular"/>
              </a:rPr>
              <a:t>)</a:t>
            </a:r>
            <a:r>
              <a:rPr lang="en-US" altLang="zh-CN" sz="1800" dirty="0" smtClean="0">
                <a:solidFill>
                  <a:srgbClr val="000000"/>
                </a:solidFill>
                <a:latin typeface="Menlo-Regular"/>
              </a:rPr>
              <a:t>;</a:t>
            </a:r>
          </a:p>
          <a:p>
            <a:r>
              <a:rPr lang="en-US" altLang="zh-CN" sz="1800" dirty="0" err="1">
                <a:solidFill>
                  <a:srgbClr val="2E0D6E"/>
                </a:solidFill>
                <a:latin typeface="Menlo-Regular"/>
              </a:rPr>
              <a:t>ABPersonSetImageData</a:t>
            </a:r>
            <a:r>
              <a:rPr lang="en-US" altLang="zh-CN" sz="1800" dirty="0">
                <a:solidFill>
                  <a:srgbClr val="000000"/>
                </a:solidFill>
                <a:latin typeface="Menlo-Regular"/>
              </a:rPr>
              <a:t>(person, (</a:t>
            </a:r>
            <a:r>
              <a:rPr lang="en-US" altLang="zh-CN" sz="1800" dirty="0">
                <a:solidFill>
                  <a:srgbClr val="760F50"/>
                </a:solidFill>
                <a:latin typeface="Menlo-Regular"/>
              </a:rPr>
              <a:t>__bridge</a:t>
            </a:r>
            <a:r>
              <a:rPr lang="en-US" altLang="zh-CN" sz="1800" dirty="0">
                <a:solidFill>
                  <a:srgbClr val="000000"/>
                </a:solidFill>
                <a:latin typeface="Menlo-Regular"/>
              </a:rPr>
              <a:t> </a:t>
            </a:r>
            <a:r>
              <a:rPr lang="en-US" altLang="zh-CN" sz="1800" dirty="0" err="1">
                <a:solidFill>
                  <a:srgbClr val="5C2699"/>
                </a:solidFill>
                <a:latin typeface="Menlo-Regular"/>
              </a:rPr>
              <a:t>CFDataRef</a:t>
            </a:r>
            <a:r>
              <a:rPr lang="en-US" altLang="zh-CN" sz="1800" dirty="0">
                <a:solidFill>
                  <a:srgbClr val="000000"/>
                </a:solidFill>
                <a:latin typeface="Menlo-Regular"/>
              </a:rPr>
              <a:t>)(data), </a:t>
            </a:r>
            <a:r>
              <a:rPr lang="en-US" altLang="zh-CN" sz="1800" dirty="0">
                <a:solidFill>
                  <a:srgbClr val="760F50"/>
                </a:solidFill>
                <a:latin typeface="Menlo-Regular"/>
              </a:rPr>
              <a:t>NULL</a:t>
            </a:r>
            <a:r>
              <a:rPr lang="en-US" altLang="zh-CN" sz="1800" dirty="0">
                <a:solidFill>
                  <a:srgbClr val="000000"/>
                </a:solidFill>
                <a:latin typeface="Menlo-Regular"/>
              </a:rPr>
              <a:t>);</a:t>
            </a:r>
            <a:endParaRPr kumimoji="1" lang="zh-CN" altLang="en-US" sz="1800" dirty="0"/>
          </a:p>
        </p:txBody>
      </p:sp>
    </p:spTree>
    <p:extLst>
      <p:ext uri="{BB962C8B-B14F-4D97-AF65-F5344CB8AC3E}">
        <p14:creationId xmlns:p14="http://schemas.microsoft.com/office/powerpoint/2010/main" val="946810188"/>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获得图片数据</a:t>
            </a:r>
            <a:endParaRPr kumimoji="1" lang="zh-CN" altLang="en-US" dirty="0"/>
          </a:p>
        </p:txBody>
      </p:sp>
      <p:sp>
        <p:nvSpPr>
          <p:cNvPr id="3" name="内容占位符 2"/>
          <p:cNvSpPr>
            <a:spLocks noGrp="1"/>
          </p:cNvSpPr>
          <p:nvPr>
            <p:ph idx="1"/>
          </p:nvPr>
        </p:nvSpPr>
        <p:spPr>
          <a:xfrm>
            <a:off x="285416" y="1600200"/>
            <a:ext cx="8605278" cy="4525963"/>
          </a:xfrm>
        </p:spPr>
        <p:txBody>
          <a:bodyPr>
            <a:normAutofit/>
          </a:bodyPr>
          <a:lstStyle/>
          <a:p>
            <a:pPr marL="0" indent="0">
              <a:buNone/>
            </a:pPr>
            <a:r>
              <a:rPr lang="en-US" altLang="zh-CN" sz="1800" dirty="0">
                <a:solidFill>
                  <a:srgbClr val="760F50"/>
                </a:solidFill>
                <a:latin typeface="Menlo-Regular"/>
              </a:rPr>
              <a:t>if</a:t>
            </a:r>
            <a:r>
              <a:rPr lang="en-US" altLang="zh-CN" sz="1800" dirty="0">
                <a:solidFill>
                  <a:srgbClr val="000000"/>
                </a:solidFill>
                <a:latin typeface="Menlo-Regular"/>
              </a:rPr>
              <a:t>(</a:t>
            </a:r>
            <a:r>
              <a:rPr lang="en-US" altLang="zh-CN" sz="1800" dirty="0" err="1">
                <a:solidFill>
                  <a:srgbClr val="2E0D6E"/>
                </a:solidFill>
                <a:latin typeface="Menlo-Regular"/>
              </a:rPr>
              <a:t>ABPersonHasImageData</a:t>
            </a:r>
            <a:r>
              <a:rPr lang="en-US" altLang="zh-CN" sz="1800" dirty="0">
                <a:solidFill>
                  <a:srgbClr val="000000"/>
                </a:solidFill>
                <a:latin typeface="Menlo-Regular"/>
              </a:rPr>
              <a:t>(person)) {</a:t>
            </a:r>
          </a:p>
          <a:p>
            <a:pPr marL="0" indent="0">
              <a:buNone/>
            </a:pPr>
            <a:r>
              <a:rPr lang="en-US" altLang="zh-CN" sz="1800" dirty="0">
                <a:solidFill>
                  <a:srgbClr val="000000"/>
                </a:solidFill>
                <a:latin typeface="Menlo-Regular"/>
              </a:rPr>
              <a:t>    </a:t>
            </a:r>
            <a:r>
              <a:rPr lang="en-US" altLang="zh-CN" sz="1800" dirty="0" err="1">
                <a:solidFill>
                  <a:srgbClr val="5C2699"/>
                </a:solidFill>
                <a:latin typeface="Menlo-Regular"/>
              </a:rPr>
              <a:t>NSData</a:t>
            </a:r>
            <a:r>
              <a:rPr lang="en-US" altLang="zh-CN" sz="1800" dirty="0">
                <a:solidFill>
                  <a:srgbClr val="000000"/>
                </a:solidFill>
                <a:latin typeface="Menlo-Regular"/>
              </a:rPr>
              <a:t> *data = (</a:t>
            </a:r>
            <a:r>
              <a:rPr lang="en-US" altLang="zh-CN" sz="1800" dirty="0">
                <a:solidFill>
                  <a:srgbClr val="760F50"/>
                </a:solidFill>
                <a:latin typeface="Menlo-Regular"/>
              </a:rPr>
              <a:t>__bridge</a:t>
            </a:r>
            <a:r>
              <a:rPr lang="en-US" altLang="zh-CN" sz="1800" dirty="0">
                <a:solidFill>
                  <a:srgbClr val="000000"/>
                </a:solidFill>
                <a:latin typeface="Menlo-Regular"/>
              </a:rPr>
              <a:t> </a:t>
            </a:r>
            <a:r>
              <a:rPr lang="en-US" altLang="zh-CN" sz="1800" dirty="0" err="1">
                <a:solidFill>
                  <a:srgbClr val="5C2699"/>
                </a:solidFill>
                <a:latin typeface="Menlo-Regular"/>
              </a:rPr>
              <a:t>NSData</a:t>
            </a:r>
            <a:r>
              <a:rPr lang="en-US" altLang="zh-CN" sz="1800" dirty="0">
                <a:solidFill>
                  <a:srgbClr val="000000"/>
                </a:solidFill>
                <a:latin typeface="Menlo-Regular"/>
              </a:rPr>
              <a:t> *</a:t>
            </a:r>
            <a:r>
              <a:rPr lang="en-US" altLang="zh-CN" sz="1800" dirty="0" smtClean="0">
                <a:solidFill>
                  <a:srgbClr val="000000"/>
                </a:solidFill>
                <a:latin typeface="Menlo-Regular"/>
              </a:rPr>
              <a:t>)</a:t>
            </a:r>
            <a:r>
              <a:rPr lang="en-US" altLang="zh-CN" sz="1800" dirty="0" err="1" smtClean="0">
                <a:solidFill>
                  <a:srgbClr val="2E0D6E"/>
                </a:solidFill>
                <a:latin typeface="Menlo-Regular"/>
              </a:rPr>
              <a:t>ABPersonCopyImageData</a:t>
            </a:r>
            <a:r>
              <a:rPr lang="en-US" altLang="zh-CN" sz="1800" dirty="0">
                <a:solidFill>
                  <a:srgbClr val="000000"/>
                </a:solidFill>
                <a:latin typeface="Menlo-Regular"/>
              </a:rPr>
              <a:t>(</a:t>
            </a:r>
            <a:r>
              <a:rPr lang="en-US" altLang="zh-CN" sz="1800" dirty="0" smtClean="0">
                <a:solidFill>
                  <a:srgbClr val="000000"/>
                </a:solidFill>
                <a:latin typeface="Menlo-Regular"/>
              </a:rPr>
              <a:t>person)</a:t>
            </a:r>
            <a:r>
              <a:rPr lang="en-US" altLang="zh-CN" sz="1800" dirty="0">
                <a:solidFill>
                  <a:srgbClr val="000000"/>
                </a:solidFill>
                <a:latin typeface="Menlo-Regular"/>
              </a:rPr>
              <a:t>;</a:t>
            </a:r>
          </a:p>
          <a:p>
            <a:pPr marL="0" indent="0">
              <a:buNone/>
            </a:pPr>
            <a:r>
              <a:rPr lang="en-US" altLang="zh-CN" sz="1800" dirty="0">
                <a:solidFill>
                  <a:srgbClr val="000000"/>
                </a:solidFill>
                <a:latin typeface="Menlo-Regular"/>
              </a:rPr>
              <a:t>    </a:t>
            </a:r>
            <a:r>
              <a:rPr lang="en-US" altLang="zh-CN" sz="1800" dirty="0">
                <a:solidFill>
                  <a:srgbClr val="3F6E74"/>
                </a:solidFill>
                <a:latin typeface="Menlo-Regular"/>
              </a:rPr>
              <a:t>_</a:t>
            </a:r>
            <a:r>
              <a:rPr lang="en-US" altLang="zh-CN" sz="1800" dirty="0" err="1">
                <a:solidFill>
                  <a:srgbClr val="3F6E74"/>
                </a:solidFill>
                <a:latin typeface="Menlo-Regular"/>
              </a:rPr>
              <a:t>imageView</a:t>
            </a:r>
            <a:r>
              <a:rPr lang="en-US" altLang="zh-CN" sz="1800" dirty="0" err="1">
                <a:solidFill>
                  <a:srgbClr val="000000"/>
                </a:solidFill>
                <a:latin typeface="Menlo-Regular"/>
              </a:rPr>
              <a:t>.</a:t>
            </a:r>
            <a:r>
              <a:rPr lang="en-US" altLang="zh-CN" sz="1800" dirty="0" err="1">
                <a:solidFill>
                  <a:srgbClr val="5C2699"/>
                </a:solidFill>
                <a:latin typeface="Menlo-Regular"/>
              </a:rPr>
              <a:t>image</a:t>
            </a:r>
            <a:r>
              <a:rPr lang="en-US" altLang="zh-CN" sz="1800" dirty="0">
                <a:solidFill>
                  <a:srgbClr val="000000"/>
                </a:solidFill>
                <a:latin typeface="Menlo-Regular"/>
              </a:rPr>
              <a:t> = [</a:t>
            </a:r>
            <a:r>
              <a:rPr lang="en-US" altLang="zh-CN" sz="1800" dirty="0" err="1">
                <a:solidFill>
                  <a:srgbClr val="5C2699"/>
                </a:solidFill>
                <a:latin typeface="Menlo-Regular"/>
              </a:rPr>
              <a:t>UIImage</a:t>
            </a:r>
            <a:r>
              <a:rPr lang="en-US" altLang="zh-CN" sz="1800" dirty="0">
                <a:solidFill>
                  <a:srgbClr val="000000"/>
                </a:solidFill>
                <a:latin typeface="Menlo-Regular"/>
              </a:rPr>
              <a:t> </a:t>
            </a:r>
            <a:r>
              <a:rPr lang="en-US" altLang="zh-CN" sz="1800" dirty="0" err="1">
                <a:solidFill>
                  <a:srgbClr val="2E0D6E"/>
                </a:solidFill>
                <a:latin typeface="Menlo-Regular"/>
              </a:rPr>
              <a:t>imageWithData</a:t>
            </a:r>
            <a:r>
              <a:rPr lang="en-US" altLang="zh-CN" sz="1800" dirty="0" err="1">
                <a:solidFill>
                  <a:srgbClr val="000000"/>
                </a:solidFill>
                <a:latin typeface="Menlo-Regular"/>
              </a:rPr>
              <a:t>:data</a:t>
            </a:r>
            <a:r>
              <a:rPr lang="en-US" altLang="zh-CN" sz="1800" dirty="0">
                <a:solidFill>
                  <a:srgbClr val="000000"/>
                </a:solidFill>
                <a:latin typeface="Menlo-Regular"/>
              </a:rPr>
              <a:t>];</a:t>
            </a:r>
          </a:p>
          <a:p>
            <a:pPr marL="0" indent="0">
              <a:buNone/>
            </a:pPr>
            <a:r>
              <a:rPr lang="en-US" altLang="zh-CN" sz="1800" dirty="0">
                <a:solidFill>
                  <a:srgbClr val="000000"/>
                </a:solidFill>
                <a:latin typeface="Menlo-Regular"/>
              </a:rPr>
              <a:t>}</a:t>
            </a:r>
            <a:endParaRPr kumimoji="1" lang="zh-CN" altLang="en-US" sz="1800" dirty="0"/>
          </a:p>
        </p:txBody>
      </p:sp>
    </p:spTree>
    <p:extLst>
      <p:ext uri="{BB962C8B-B14F-4D97-AF65-F5344CB8AC3E}">
        <p14:creationId xmlns:p14="http://schemas.microsoft.com/office/powerpoint/2010/main" val="3253730311"/>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通讯录授权</a:t>
            </a:r>
            <a:endParaRPr kumimoji="1" lang="zh-CN" altLang="en-US" dirty="0"/>
          </a:p>
        </p:txBody>
      </p:sp>
      <p:sp>
        <p:nvSpPr>
          <p:cNvPr id="3" name="内容占位符 2"/>
          <p:cNvSpPr>
            <a:spLocks noGrp="1"/>
          </p:cNvSpPr>
          <p:nvPr>
            <p:ph idx="1"/>
          </p:nvPr>
        </p:nvSpPr>
        <p:spPr>
          <a:xfrm>
            <a:off x="457200" y="1417638"/>
            <a:ext cx="8229600" cy="4708525"/>
          </a:xfrm>
        </p:spPr>
        <p:txBody>
          <a:bodyPr>
            <a:normAutofit lnSpcReduction="10000"/>
          </a:bodyPr>
          <a:lstStyle/>
          <a:p>
            <a:r>
              <a:rPr lang="zh-CN" altLang="en-US" sz="1800" dirty="0" smtClean="0"/>
              <a:t>背景</a:t>
            </a:r>
            <a:endParaRPr lang="en-US" altLang="zh-CN" sz="1800" dirty="0" smtClean="0"/>
          </a:p>
          <a:p>
            <a:pPr>
              <a:buFont typeface="Wingdings" charset="2"/>
              <a:buChar char="Ø"/>
            </a:pPr>
            <a:r>
              <a:rPr lang="zh-CN" altLang="en-US" sz="1800" dirty="0" smtClean="0"/>
              <a:t>自从 </a:t>
            </a:r>
            <a:r>
              <a:rPr lang="en-US" altLang="zh-CN" sz="1800" dirty="0"/>
              <a:t>iOS6 </a:t>
            </a:r>
            <a:r>
              <a:rPr lang="zh-CN" altLang="en-US" sz="1800" dirty="0" smtClean="0"/>
              <a:t>以来</a:t>
            </a:r>
            <a:r>
              <a:rPr lang="zh-CN" altLang="zh-CN" sz="1800" dirty="0" smtClean="0"/>
              <a:t>，</a:t>
            </a:r>
            <a:r>
              <a:rPr lang="zh-CN" altLang="en-US" sz="1800" dirty="0" smtClean="0"/>
              <a:t>苹果严格限制了如何访问用户个人信息，比如通讯录</a:t>
            </a:r>
            <a:r>
              <a:rPr lang="zh-CN" altLang="en-US" sz="1800" dirty="0"/>
              <a:t>信</a:t>
            </a:r>
            <a:r>
              <a:rPr lang="zh-CN" altLang="en-US" sz="1800" dirty="0" smtClean="0"/>
              <a:t>息</a:t>
            </a:r>
            <a:endParaRPr lang="en-US" altLang="zh-CN" sz="1800" dirty="0" smtClean="0"/>
          </a:p>
          <a:p>
            <a:pPr>
              <a:buFont typeface="Wingdings" charset="2"/>
              <a:buChar char="Ø"/>
            </a:pPr>
            <a:r>
              <a:rPr lang="zh-CN" altLang="en-US" sz="1800" dirty="0" smtClean="0"/>
              <a:t>当尝试访问用户个人信息时，会弹出一个对话框询问用户是否允许程序对个人数据进行访问</a:t>
            </a:r>
            <a:r>
              <a:rPr lang="zh-CN" altLang="zh-CN" sz="1800" dirty="0" smtClean="0"/>
              <a:t>，</a:t>
            </a:r>
            <a:r>
              <a:rPr lang="zh-CN" altLang="en-US" sz="1800" dirty="0" smtClean="0"/>
              <a:t>比如通讯录 </a:t>
            </a:r>
            <a:endParaRPr lang="en-US" altLang="zh-CN" sz="1800" dirty="0" smtClean="0"/>
          </a:p>
          <a:p>
            <a:pPr>
              <a:buFont typeface="Wingdings" charset="2"/>
              <a:buChar char="Ø"/>
            </a:pPr>
            <a:endParaRPr lang="en-US" altLang="zh-CN" sz="1800" dirty="0"/>
          </a:p>
          <a:p>
            <a:pPr>
              <a:buFont typeface="Wingdings" charset="2"/>
              <a:buChar char="Ø"/>
            </a:pPr>
            <a:endParaRPr lang="en-US" altLang="zh-CN" sz="1800" dirty="0" smtClean="0"/>
          </a:p>
          <a:p>
            <a:pPr>
              <a:buFont typeface="Wingdings" charset="2"/>
              <a:buChar char="Ø"/>
            </a:pPr>
            <a:endParaRPr lang="zh-CN" altLang="en-US" sz="1800" dirty="0"/>
          </a:p>
          <a:p>
            <a:endParaRPr lang="en-US" altLang="zh-CN" sz="1800" dirty="0" smtClean="0"/>
          </a:p>
          <a:p>
            <a:endParaRPr lang="en-US" altLang="zh-CN" sz="1800" dirty="0"/>
          </a:p>
          <a:p>
            <a:endParaRPr lang="en-US" altLang="zh-CN" sz="1800" dirty="0" smtClean="0"/>
          </a:p>
          <a:p>
            <a:r>
              <a:rPr lang="zh-CN" altLang="en-US" sz="1800" dirty="0" smtClean="0"/>
              <a:t>结论</a:t>
            </a:r>
            <a:endParaRPr lang="en-US" altLang="zh-CN" sz="1800" dirty="0" smtClean="0"/>
          </a:p>
          <a:p>
            <a:pPr>
              <a:buFont typeface="Wingdings" charset="2"/>
              <a:buChar char="Ø"/>
            </a:pPr>
            <a:r>
              <a:rPr lang="zh-CN" altLang="en-US" sz="1800" dirty="0" smtClean="0"/>
              <a:t>要想访问用户</a:t>
            </a:r>
            <a:r>
              <a:rPr lang="zh-CN" altLang="en-US" sz="1800" dirty="0"/>
              <a:t>的通讯录</a:t>
            </a:r>
            <a:r>
              <a:rPr lang="en-US" altLang="zh-CN" sz="1800" dirty="0"/>
              <a:t>,</a:t>
            </a:r>
            <a:r>
              <a:rPr lang="zh-CN" altLang="en-US" sz="1800" dirty="0" smtClean="0"/>
              <a:t>这是需要用户授权的</a:t>
            </a:r>
            <a:endParaRPr lang="en-US" altLang="zh-CN" sz="1800" dirty="0" smtClean="0"/>
          </a:p>
          <a:p>
            <a:pPr>
              <a:buFont typeface="Wingdings" charset="2"/>
              <a:buChar char="Ø"/>
            </a:pPr>
            <a:r>
              <a:rPr lang="zh-CN" altLang="en-US" sz="1800" dirty="0" smtClean="0"/>
              <a:t>为了保证正常访问用户的通讯录，需要检查一下是否可以进行访问，也就是程序的授权状态</a:t>
            </a:r>
            <a:endParaRPr lang="zh-CN" altLang="en-US" sz="1800" dirty="0"/>
          </a:p>
          <a:p>
            <a:endParaRPr kumimoji="1" lang="zh-CN" altLang="en-US" sz="1800" dirty="0"/>
          </a:p>
        </p:txBody>
      </p:sp>
      <p:pic>
        <p:nvPicPr>
          <p:cNvPr id="4" name="图片 3" descr="QQ20130913-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5158" y="2857500"/>
            <a:ext cx="3987800" cy="1651000"/>
          </a:xfrm>
          <a:prstGeom prst="rect">
            <a:avLst/>
          </a:prstGeom>
        </p:spPr>
      </p:pic>
    </p:spTree>
    <p:extLst>
      <p:ext uri="{BB962C8B-B14F-4D97-AF65-F5344CB8AC3E}">
        <p14:creationId xmlns:p14="http://schemas.microsoft.com/office/powerpoint/2010/main" val="4269531331"/>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查询授权状态</a:t>
            </a:r>
            <a:endParaRPr kumimoji="1" lang="zh-CN" altLang="en-US" dirty="0"/>
          </a:p>
        </p:txBody>
      </p:sp>
      <p:sp>
        <p:nvSpPr>
          <p:cNvPr id="3" name="内容占位符 2"/>
          <p:cNvSpPr>
            <a:spLocks noGrp="1"/>
          </p:cNvSpPr>
          <p:nvPr>
            <p:ph idx="1"/>
          </p:nvPr>
        </p:nvSpPr>
        <p:spPr>
          <a:xfrm>
            <a:off x="253999" y="1524000"/>
            <a:ext cx="8770471" cy="4781176"/>
          </a:xfrm>
        </p:spPr>
        <p:txBody>
          <a:bodyPr>
            <a:normAutofit fontScale="92500" lnSpcReduction="10000"/>
          </a:bodyPr>
          <a:lstStyle/>
          <a:p>
            <a:r>
              <a:rPr kumimoji="1" lang="zh-CN" altLang="en-US" sz="1600" dirty="0" smtClean="0"/>
              <a:t>可以调用</a:t>
            </a:r>
            <a:r>
              <a:rPr lang="en-US" altLang="zh-CN" sz="1600" dirty="0" smtClean="0"/>
              <a:t>ABAddressBookGetAuthorizationStatus</a:t>
            </a:r>
            <a:r>
              <a:rPr lang="zh-CN" altLang="en-US" sz="1600" dirty="0" smtClean="0"/>
              <a:t>函数进行查询授权状态，返回值有以下几种情况：</a:t>
            </a:r>
            <a:endParaRPr lang="en-US" altLang="zh-CN" sz="1600" dirty="0" smtClean="0"/>
          </a:p>
          <a:p>
            <a:pPr>
              <a:buFont typeface="Wingdings" charset="2"/>
              <a:buChar char="Ø"/>
            </a:pPr>
            <a:r>
              <a:rPr lang="en-US" altLang="zh-CN" sz="1600" dirty="0" smtClean="0"/>
              <a:t>kABAuthorizationStatusNotDetermined</a:t>
            </a:r>
            <a:r>
              <a:rPr lang="zh-CN" altLang="en-US" sz="1600" dirty="0" smtClean="0"/>
              <a:t> </a:t>
            </a:r>
            <a:r>
              <a:rPr lang="en-US" altLang="zh-CN" sz="1600" dirty="0" smtClean="0"/>
              <a:t>=</a:t>
            </a:r>
            <a:r>
              <a:rPr lang="zh-CN" altLang="en-US" sz="1600" dirty="0" smtClean="0"/>
              <a:t> </a:t>
            </a:r>
            <a:r>
              <a:rPr lang="en-US" altLang="zh-CN" sz="1600" dirty="0" smtClean="0"/>
              <a:t>0</a:t>
            </a:r>
            <a:endParaRPr lang="en-US" altLang="zh-CN" sz="1600" dirty="0"/>
          </a:p>
          <a:p>
            <a:pPr marL="0" indent="0">
              <a:buNone/>
            </a:pPr>
            <a:r>
              <a:rPr lang="zh-CN" altLang="en-US" sz="1600" dirty="0"/>
              <a:t>用户还没有决定是否授权你</a:t>
            </a:r>
            <a:r>
              <a:rPr lang="zh-CN" altLang="en-US" sz="1600" dirty="0" smtClean="0"/>
              <a:t>的程序进行访问</a:t>
            </a:r>
            <a:endParaRPr lang="en-US" altLang="zh-CN" sz="1600" dirty="0" smtClean="0"/>
          </a:p>
          <a:p>
            <a:pPr marL="0" indent="0">
              <a:buNone/>
            </a:pPr>
            <a:endParaRPr lang="en-US" altLang="zh-CN" sz="1600" dirty="0" smtClean="0"/>
          </a:p>
          <a:p>
            <a:pPr>
              <a:buFont typeface="Wingdings" charset="2"/>
              <a:buChar char="Ø"/>
            </a:pPr>
            <a:r>
              <a:rPr lang="en-US" altLang="zh-CN" sz="1600" dirty="0" smtClean="0"/>
              <a:t>kABAuthorizationStatusRestricted</a:t>
            </a:r>
            <a:r>
              <a:rPr lang="zh-CN" altLang="en-US" sz="1600" dirty="0" smtClean="0"/>
              <a:t> </a:t>
            </a:r>
            <a:r>
              <a:rPr lang="en-US" altLang="zh-CN" sz="1600" dirty="0" smtClean="0"/>
              <a:t>=</a:t>
            </a:r>
            <a:r>
              <a:rPr lang="zh-CN" altLang="en-US" sz="1600" dirty="0" smtClean="0"/>
              <a:t> </a:t>
            </a:r>
            <a:r>
              <a:rPr lang="en-US" altLang="zh-CN" sz="1600" dirty="0" smtClean="0"/>
              <a:t>1</a:t>
            </a:r>
            <a:endParaRPr lang="en-US" altLang="zh-CN" sz="1600" dirty="0"/>
          </a:p>
          <a:p>
            <a:pPr marL="0" indent="0">
              <a:buNone/>
            </a:pPr>
            <a:r>
              <a:rPr lang="en-US" altLang="zh-CN" sz="1600" dirty="0"/>
              <a:t>iOS</a:t>
            </a:r>
            <a:r>
              <a:rPr lang="zh-CN" altLang="en-US" sz="1600" dirty="0"/>
              <a:t>设备上的家长控制或其它一些许可配置阻止了你的程序与通讯录数据库进行交互</a:t>
            </a:r>
            <a:endParaRPr lang="en-US" altLang="zh-CN" sz="1600" dirty="0"/>
          </a:p>
          <a:p>
            <a:pPr marL="0" indent="0">
              <a:buNone/>
            </a:pPr>
            <a:endParaRPr lang="zh-CN" altLang="en-US" sz="1600" dirty="0"/>
          </a:p>
          <a:p>
            <a:pPr>
              <a:buFont typeface="Wingdings" charset="2"/>
              <a:buChar char="Ø"/>
            </a:pPr>
            <a:r>
              <a:rPr lang="en-US" altLang="zh-CN" sz="1600" dirty="0" smtClean="0"/>
              <a:t>kABAuthorizationStatusDenied</a:t>
            </a:r>
            <a:r>
              <a:rPr lang="zh-CN" altLang="en-US" sz="1600" dirty="0" smtClean="0"/>
              <a:t> </a:t>
            </a:r>
            <a:r>
              <a:rPr lang="en-US" altLang="zh-CN" sz="1600" dirty="0" smtClean="0"/>
              <a:t>=</a:t>
            </a:r>
            <a:r>
              <a:rPr lang="zh-CN" altLang="en-US" sz="1600" dirty="0" smtClean="0"/>
              <a:t> </a:t>
            </a:r>
            <a:r>
              <a:rPr lang="en-US" altLang="zh-CN" sz="1600" dirty="0" smtClean="0"/>
              <a:t>2</a:t>
            </a:r>
            <a:endParaRPr lang="en-US" altLang="zh-CN" sz="1600" dirty="0"/>
          </a:p>
          <a:p>
            <a:pPr marL="0" indent="0">
              <a:buNone/>
            </a:pPr>
            <a:r>
              <a:rPr lang="zh-CN" altLang="en-US" sz="1600" dirty="0"/>
              <a:t>用户明确的拒绝了你的程序对通讯录</a:t>
            </a:r>
            <a:r>
              <a:rPr lang="zh-CN" altLang="en-US" sz="1600" dirty="0" smtClean="0"/>
              <a:t>的访问</a:t>
            </a:r>
            <a:endParaRPr lang="en-US" altLang="zh-CN" sz="1600" dirty="0" smtClean="0"/>
          </a:p>
          <a:p>
            <a:pPr marL="0" indent="0">
              <a:buNone/>
            </a:pPr>
            <a:endParaRPr lang="zh-CN" altLang="en-US" sz="1600" dirty="0"/>
          </a:p>
          <a:p>
            <a:pPr>
              <a:buFont typeface="Wingdings" charset="2"/>
              <a:buChar char="Ø"/>
            </a:pPr>
            <a:r>
              <a:rPr lang="en-US" altLang="zh-CN" sz="1600" dirty="0" smtClean="0"/>
              <a:t>kABAuthorizationStatusAuthorized</a:t>
            </a:r>
            <a:r>
              <a:rPr lang="zh-CN" altLang="en-US" sz="1600" dirty="0" smtClean="0"/>
              <a:t> </a:t>
            </a:r>
            <a:r>
              <a:rPr lang="en-US" altLang="zh-CN" sz="1600" dirty="0" smtClean="0"/>
              <a:t>=</a:t>
            </a:r>
            <a:r>
              <a:rPr lang="zh-CN" altLang="en-US" sz="1600" dirty="0" smtClean="0"/>
              <a:t> </a:t>
            </a:r>
            <a:r>
              <a:rPr lang="en-US" altLang="zh-CN" sz="1600" dirty="0" smtClean="0"/>
              <a:t>3</a:t>
            </a:r>
            <a:endParaRPr lang="en-US" altLang="zh-CN" sz="1600" dirty="0"/>
          </a:p>
          <a:p>
            <a:pPr marL="0" indent="0">
              <a:buNone/>
            </a:pPr>
            <a:r>
              <a:rPr lang="zh-CN" altLang="en-US" sz="1600" dirty="0"/>
              <a:t>用户已经授权给你</a:t>
            </a:r>
            <a:r>
              <a:rPr lang="zh-CN" altLang="en-US" sz="1600" dirty="0" smtClean="0"/>
              <a:t>的程序对通讯录进行访问</a:t>
            </a:r>
            <a:endParaRPr lang="en-US" altLang="zh-CN" sz="1600" dirty="0" smtClean="0"/>
          </a:p>
          <a:p>
            <a:pPr marL="0" indent="0">
              <a:buNone/>
            </a:pPr>
            <a:endParaRPr lang="en-US" altLang="zh-CN" sz="1600" dirty="0" smtClean="0"/>
          </a:p>
          <a:p>
            <a:pPr marL="0" indent="0">
              <a:buNone/>
            </a:pPr>
            <a:r>
              <a:rPr lang="en-US" altLang="zh-TW" sz="1600" dirty="0">
                <a:solidFill>
                  <a:srgbClr val="236E25"/>
                </a:solidFill>
                <a:latin typeface="Menlo-Regular"/>
              </a:rPr>
              <a:t>// </a:t>
            </a:r>
            <a:r>
              <a:rPr lang="zh-TW" altLang="en-US" sz="1600" dirty="0" smtClean="0">
                <a:solidFill>
                  <a:srgbClr val="236E25"/>
                </a:solidFill>
                <a:latin typeface="STHeitiSC-Light"/>
              </a:rPr>
              <a:t>获得授权状态</a:t>
            </a:r>
            <a:endParaRPr lang="zh-TW" altLang="en-US" sz="1600" dirty="0">
              <a:solidFill>
                <a:srgbClr val="000000"/>
              </a:solidFill>
              <a:latin typeface="Menlo-Regular"/>
            </a:endParaRPr>
          </a:p>
          <a:p>
            <a:pPr marL="0" indent="0">
              <a:buNone/>
            </a:pPr>
            <a:r>
              <a:rPr lang="en-US" altLang="zh-CN" sz="1600" dirty="0">
                <a:solidFill>
                  <a:srgbClr val="5C2699"/>
                </a:solidFill>
                <a:latin typeface="Menlo-Regular"/>
              </a:rPr>
              <a:t>ABAuthorizationStatus</a:t>
            </a:r>
            <a:r>
              <a:rPr lang="en-US" altLang="zh-CN" sz="1600" dirty="0">
                <a:solidFill>
                  <a:srgbClr val="000000"/>
                </a:solidFill>
                <a:latin typeface="Menlo-Regular"/>
              </a:rPr>
              <a:t> status = </a:t>
            </a:r>
            <a:r>
              <a:rPr lang="en-US" altLang="zh-CN" sz="1600" dirty="0">
                <a:solidFill>
                  <a:srgbClr val="2E0D6E"/>
                </a:solidFill>
                <a:latin typeface="Menlo-Regular"/>
              </a:rPr>
              <a:t>ABAddressBookGetAuthorizationStatus</a:t>
            </a:r>
            <a:r>
              <a:rPr lang="en-US" altLang="zh-CN" sz="1600" dirty="0">
                <a:solidFill>
                  <a:srgbClr val="000000"/>
                </a:solidFill>
                <a:latin typeface="Menlo-Regular"/>
              </a:rPr>
              <a:t>()</a:t>
            </a:r>
            <a:r>
              <a:rPr lang="en-US" altLang="zh-CN" sz="1600" dirty="0" smtClean="0">
                <a:solidFill>
                  <a:srgbClr val="000000"/>
                </a:solidFill>
                <a:latin typeface="Menlo-Regular"/>
              </a:rPr>
              <a:t>;</a:t>
            </a:r>
            <a:endParaRPr lang="en-US" altLang="zh-CN" sz="1600" dirty="0" smtClean="0"/>
          </a:p>
          <a:p>
            <a:pPr marL="0" indent="0">
              <a:buNone/>
            </a:pPr>
            <a:endParaRPr lang="zh-CN" altLang="en-US" sz="1600" dirty="0"/>
          </a:p>
        </p:txBody>
      </p:sp>
    </p:spTree>
    <p:extLst>
      <p:ext uri="{BB962C8B-B14F-4D97-AF65-F5344CB8AC3E}">
        <p14:creationId xmlns:p14="http://schemas.microsoft.com/office/powerpoint/2010/main" val="2808968341"/>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申请授权</a:t>
            </a:r>
            <a:endParaRPr kumimoji="1" lang="zh-CN" altLang="en-US" dirty="0"/>
          </a:p>
        </p:txBody>
      </p:sp>
      <p:sp>
        <p:nvSpPr>
          <p:cNvPr id="3" name="内容占位符 2"/>
          <p:cNvSpPr>
            <a:spLocks noGrp="1"/>
          </p:cNvSpPr>
          <p:nvPr>
            <p:ph idx="1"/>
          </p:nvPr>
        </p:nvSpPr>
        <p:spPr>
          <a:xfrm>
            <a:off x="298824" y="1538940"/>
            <a:ext cx="8591176" cy="4766235"/>
          </a:xfrm>
        </p:spPr>
        <p:txBody>
          <a:bodyPr>
            <a:normAutofit/>
          </a:bodyPr>
          <a:lstStyle/>
          <a:p>
            <a:r>
              <a:rPr lang="zh-TW" altLang="en-US" sz="1800" dirty="0" smtClean="0"/>
              <a:t>如果</a:t>
            </a:r>
            <a:r>
              <a:rPr lang="zh-CN" altLang="en-US" sz="1800" dirty="0" smtClean="0"/>
              <a:t>应用的授权状态</a:t>
            </a:r>
            <a:r>
              <a:rPr lang="zh-TW" altLang="en-US" sz="1800" dirty="0" smtClean="0"/>
              <a:t>是</a:t>
            </a:r>
            <a:r>
              <a:rPr lang="en-US" altLang="zh-TW" sz="1800" dirty="0" smtClean="0"/>
              <a:t>kABAuthorizationStatusNotDetermined</a:t>
            </a:r>
            <a:r>
              <a:rPr lang="zh-CN" altLang="zh-TW" sz="1800" dirty="0" smtClean="0"/>
              <a:t>，</a:t>
            </a:r>
            <a:r>
              <a:rPr lang="zh-CN" altLang="en-US" sz="1800" dirty="0" smtClean="0"/>
              <a:t>那么</a:t>
            </a:r>
            <a:r>
              <a:rPr lang="zh-TW" altLang="en-US" sz="1800" dirty="0" smtClean="0"/>
              <a:t>可以</a:t>
            </a:r>
            <a:r>
              <a:rPr lang="zh-TW" altLang="en-US" sz="1800" dirty="0"/>
              <a:t>使用 </a:t>
            </a:r>
            <a:r>
              <a:rPr lang="en-US" altLang="zh-TW" sz="1800" dirty="0" smtClean="0"/>
              <a:t>ABAddressBookRequestAccessWithCompletion</a:t>
            </a:r>
            <a:r>
              <a:rPr lang="zh-CN" altLang="en-US" sz="1800" dirty="0" smtClean="0"/>
              <a:t>函数</a:t>
            </a:r>
            <a:r>
              <a:rPr lang="zh-TW" altLang="en-US" sz="1800" dirty="0" smtClean="0"/>
              <a:t>请求用户授权对通讯录的访问</a:t>
            </a:r>
            <a:endParaRPr lang="en-US" altLang="zh-CN" sz="1800" dirty="0">
              <a:solidFill>
                <a:srgbClr val="000000"/>
              </a:solidFill>
              <a:latin typeface="Menlo-Regular"/>
            </a:endParaRPr>
          </a:p>
          <a:p>
            <a:pPr marL="0" indent="0">
              <a:buNone/>
            </a:pPr>
            <a:endParaRPr lang="en-US" altLang="zh-TW" sz="1800" dirty="0" smtClean="0"/>
          </a:p>
          <a:p>
            <a:r>
              <a:rPr lang="en-US" altLang="zh-TW" sz="1800" dirty="0" smtClean="0"/>
              <a:t>ABAddressBookRequestAccessWithCompletion</a:t>
            </a:r>
            <a:r>
              <a:rPr lang="zh-CN" altLang="en-US" sz="1800" dirty="0" smtClean="0"/>
              <a:t>函数的第</a:t>
            </a:r>
            <a:r>
              <a:rPr lang="en-US" altLang="zh-CN" sz="1800" dirty="0" smtClean="0"/>
              <a:t>1</a:t>
            </a:r>
            <a:r>
              <a:rPr lang="zh-CN" altLang="en-US" sz="1800" dirty="0" smtClean="0"/>
              <a:t>个参数是通讯录实例、第</a:t>
            </a:r>
            <a:r>
              <a:rPr lang="en-US" altLang="zh-CN" sz="1800" dirty="0" smtClean="0"/>
              <a:t>2</a:t>
            </a:r>
            <a:r>
              <a:rPr lang="zh-CN" altLang="en-US" sz="1800" dirty="0" smtClean="0"/>
              <a:t>个参数是一个</a:t>
            </a:r>
            <a:r>
              <a:rPr lang="en-US" altLang="zh-CN" sz="1800" dirty="0" smtClean="0"/>
              <a:t>block</a:t>
            </a:r>
            <a:r>
              <a:rPr lang="zh-CN" altLang="en-US" sz="1800" dirty="0" smtClean="0"/>
              <a:t>，无论授权结果如何，都会调用，并传入一个</a:t>
            </a:r>
            <a:r>
              <a:rPr lang="en-US" altLang="zh-CN" sz="1800" dirty="0" err="1" smtClean="0"/>
              <a:t>bool</a:t>
            </a:r>
            <a:r>
              <a:rPr lang="zh-CN" altLang="en-US" sz="1800" dirty="0" smtClean="0"/>
              <a:t>变量表示授权成功还是失败</a:t>
            </a:r>
            <a:endParaRPr lang="en-US" altLang="zh-CN" sz="1800" dirty="0" smtClean="0"/>
          </a:p>
          <a:p>
            <a:endParaRPr lang="en-US" altLang="zh-TW" sz="1800" dirty="0"/>
          </a:p>
          <a:p>
            <a:r>
              <a:rPr lang="zh-CN" altLang="en-US" sz="1800" dirty="0" smtClean="0"/>
              <a:t>一般</a:t>
            </a:r>
            <a:r>
              <a:rPr lang="zh-CN" altLang="en-US" sz="1800" smtClean="0"/>
              <a:t>都是在程序启动完毕后就申请授权（在</a:t>
            </a:r>
            <a:r>
              <a:rPr lang="en-US" altLang="zh-CN" sz="1800" dirty="0" err="1" smtClean="0"/>
              <a:t>AppDelegate</a:t>
            </a:r>
            <a:r>
              <a:rPr lang="zh-CN" altLang="en-US" sz="1800" dirty="0" smtClean="0"/>
              <a:t>的</a:t>
            </a:r>
            <a:r>
              <a:rPr lang="en-US" altLang="zh-CN" sz="1800" dirty="0" err="1" smtClean="0">
                <a:solidFill>
                  <a:srgbClr val="000000"/>
                </a:solidFill>
                <a:latin typeface="Menlo-Regular"/>
              </a:rPr>
              <a:t>application:didFinishLaunchingWithOptions</a:t>
            </a:r>
            <a:r>
              <a:rPr lang="en-US" altLang="zh-CN" sz="1800" dirty="0" smtClean="0">
                <a:solidFill>
                  <a:srgbClr val="000000"/>
                </a:solidFill>
                <a:latin typeface="Menlo-Regular"/>
              </a:rPr>
              <a:t>:</a:t>
            </a:r>
            <a:r>
              <a:rPr lang="zh-CN" altLang="en-US" sz="1800" dirty="0" smtClean="0">
                <a:solidFill>
                  <a:srgbClr val="000000"/>
                </a:solidFill>
                <a:latin typeface="Menlo-Regular"/>
              </a:rPr>
              <a:t>方法中）</a:t>
            </a:r>
            <a:endParaRPr lang="zh-TW" altLang="en-US" sz="1800" dirty="0" smtClean="0"/>
          </a:p>
          <a:p>
            <a:endParaRPr kumimoji="1" lang="zh-CN" altLang="en-US" sz="1800" dirty="0"/>
          </a:p>
        </p:txBody>
      </p:sp>
    </p:spTree>
    <p:extLst>
      <p:ext uri="{BB962C8B-B14F-4D97-AF65-F5344CB8AC3E}">
        <p14:creationId xmlns:p14="http://schemas.microsoft.com/office/powerpoint/2010/main" val="1735725153"/>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获得所有的联系人数据</a:t>
            </a:r>
            <a:endParaRPr kumimoji="1" lang="zh-CN" altLang="en-US" dirty="0"/>
          </a:p>
        </p:txBody>
      </p:sp>
      <p:sp>
        <p:nvSpPr>
          <p:cNvPr id="3" name="内容占位符 2"/>
          <p:cNvSpPr>
            <a:spLocks noGrp="1"/>
          </p:cNvSpPr>
          <p:nvPr>
            <p:ph idx="1"/>
          </p:nvPr>
        </p:nvSpPr>
        <p:spPr>
          <a:xfrm>
            <a:off x="282222" y="1600200"/>
            <a:ext cx="8636000" cy="4525963"/>
          </a:xfrm>
        </p:spPr>
        <p:txBody>
          <a:bodyPr>
            <a:normAutofit fontScale="92500" lnSpcReduction="10000"/>
          </a:bodyPr>
          <a:lstStyle/>
          <a:p>
            <a:r>
              <a:rPr kumimoji="1" lang="zh-CN" altLang="en-US" sz="1800" dirty="0" smtClean="0"/>
              <a:t>授权成功后，可以通过调用</a:t>
            </a:r>
            <a:r>
              <a:rPr lang="en-US" altLang="zh-CN" sz="1800" dirty="0" smtClean="0"/>
              <a:t>ABAddressBookCopyArrayOfAllPeople</a:t>
            </a:r>
            <a:r>
              <a:rPr lang="zh-CN" altLang="en-US" sz="1800" dirty="0" smtClean="0"/>
              <a:t>获得所有的联系人数据</a:t>
            </a:r>
            <a:endParaRPr lang="en-US" altLang="zh-CN" sz="1800" dirty="0" smtClean="0"/>
          </a:p>
          <a:p>
            <a:r>
              <a:rPr lang="zh-CN" altLang="en-US" sz="1800" dirty="0" smtClean="0"/>
              <a:t>这个函数返回一个</a:t>
            </a:r>
            <a:r>
              <a:rPr lang="en-US" altLang="zh-CN" sz="1800" dirty="0" smtClean="0"/>
              <a:t>CFArrayRef</a:t>
            </a:r>
            <a:r>
              <a:rPr lang="zh-CN" altLang="en-US" sz="1800" dirty="0" smtClean="0"/>
              <a:t>类型的数组</a:t>
            </a:r>
            <a:endParaRPr lang="en-US" altLang="zh-CN" sz="1800" dirty="0" smtClean="0"/>
          </a:p>
          <a:p>
            <a:pPr marL="0" indent="0">
              <a:buNone/>
            </a:pPr>
            <a:r>
              <a:rPr lang="en-US" altLang="zh-CN" sz="1800" dirty="0">
                <a:solidFill>
                  <a:srgbClr val="236E25"/>
                </a:solidFill>
                <a:latin typeface="Menlo-Regular"/>
              </a:rPr>
              <a:t>// </a:t>
            </a:r>
            <a:r>
              <a:rPr lang="zh-CN" altLang="en-US" sz="1800" dirty="0">
                <a:solidFill>
                  <a:srgbClr val="236E25"/>
                </a:solidFill>
                <a:latin typeface="STHeitiSC-Light"/>
              </a:rPr>
              <a:t>获得所有的联系人</a:t>
            </a:r>
            <a:endParaRPr lang="zh-CN" altLang="en-US" sz="1800" dirty="0">
              <a:solidFill>
                <a:srgbClr val="000000"/>
              </a:solidFill>
              <a:latin typeface="Menlo-Regular"/>
            </a:endParaRPr>
          </a:p>
          <a:p>
            <a:pPr marL="0" indent="0">
              <a:buNone/>
            </a:pPr>
            <a:r>
              <a:rPr lang="en-US" altLang="zh-CN" sz="1800" dirty="0">
                <a:solidFill>
                  <a:srgbClr val="5C2699"/>
                </a:solidFill>
                <a:latin typeface="Menlo-Regular"/>
              </a:rPr>
              <a:t>CFArrayRef</a:t>
            </a:r>
            <a:r>
              <a:rPr lang="en-US" altLang="zh-CN" sz="1800" dirty="0">
                <a:solidFill>
                  <a:srgbClr val="000000"/>
                </a:solidFill>
                <a:latin typeface="Menlo-Regular"/>
              </a:rPr>
              <a:t> array = </a:t>
            </a:r>
            <a:r>
              <a:rPr lang="en-US" altLang="zh-CN" sz="1800" dirty="0">
                <a:solidFill>
                  <a:srgbClr val="2E0D6E"/>
                </a:solidFill>
                <a:latin typeface="Menlo-Regular"/>
              </a:rPr>
              <a:t>ABAddressBookCopyArrayOfAllPeople</a:t>
            </a:r>
            <a:r>
              <a:rPr lang="en-US" altLang="zh-CN" sz="1800" dirty="0">
                <a:solidFill>
                  <a:srgbClr val="000000"/>
                </a:solidFill>
                <a:latin typeface="Menlo-Regular"/>
              </a:rPr>
              <a:t>(book);</a:t>
            </a:r>
          </a:p>
          <a:p>
            <a:pPr marL="0" indent="0">
              <a:buNone/>
            </a:pPr>
            <a:r>
              <a:rPr lang="en-US" altLang="zh-CN" sz="1800" dirty="0">
                <a:solidFill>
                  <a:srgbClr val="236E25"/>
                </a:solidFill>
                <a:latin typeface="Menlo-Regular"/>
              </a:rPr>
              <a:t>// </a:t>
            </a:r>
            <a:r>
              <a:rPr lang="zh-CN" altLang="en-US" sz="1800" dirty="0">
                <a:solidFill>
                  <a:srgbClr val="236E25"/>
                </a:solidFill>
                <a:latin typeface="STHeitiSC-Light"/>
              </a:rPr>
              <a:t>联系人的总数</a:t>
            </a:r>
            <a:endParaRPr lang="zh-CN" altLang="en-US" sz="1800" dirty="0">
              <a:solidFill>
                <a:srgbClr val="000000"/>
              </a:solidFill>
              <a:latin typeface="Menlo-Regular"/>
            </a:endParaRPr>
          </a:p>
          <a:p>
            <a:pPr marL="0" indent="0">
              <a:buNone/>
            </a:pPr>
            <a:r>
              <a:rPr lang="en-US" altLang="zh-CN" sz="1800" dirty="0">
                <a:solidFill>
                  <a:srgbClr val="760F50"/>
                </a:solidFill>
                <a:latin typeface="Menlo-Regular"/>
              </a:rPr>
              <a:t>int</a:t>
            </a:r>
            <a:r>
              <a:rPr lang="en-US" altLang="zh-CN" sz="1800" dirty="0">
                <a:solidFill>
                  <a:srgbClr val="000000"/>
                </a:solidFill>
                <a:latin typeface="Menlo-Regular"/>
              </a:rPr>
              <a:t> count = </a:t>
            </a:r>
            <a:r>
              <a:rPr lang="en-US" altLang="zh-CN" sz="1800" dirty="0" err="1">
                <a:solidFill>
                  <a:srgbClr val="2E0D6E"/>
                </a:solidFill>
                <a:latin typeface="Menlo-Regular"/>
              </a:rPr>
              <a:t>CFArrayGetCount</a:t>
            </a:r>
            <a:r>
              <a:rPr lang="en-US" altLang="zh-CN" sz="1800" dirty="0">
                <a:solidFill>
                  <a:srgbClr val="000000"/>
                </a:solidFill>
                <a:latin typeface="Menlo-Regular"/>
              </a:rPr>
              <a:t>(array);</a:t>
            </a:r>
          </a:p>
          <a:p>
            <a:pPr marL="0" indent="0">
              <a:buNone/>
            </a:pPr>
            <a:r>
              <a:rPr lang="en-US" altLang="zh-CN" sz="1800" dirty="0">
                <a:solidFill>
                  <a:srgbClr val="760F50"/>
                </a:solidFill>
                <a:latin typeface="Menlo-Regular"/>
              </a:rPr>
              <a:t>for</a:t>
            </a:r>
            <a:r>
              <a:rPr lang="en-US" altLang="zh-CN" sz="1800" dirty="0">
                <a:solidFill>
                  <a:srgbClr val="000000"/>
                </a:solidFill>
                <a:latin typeface="Menlo-Regular"/>
              </a:rPr>
              <a:t> (</a:t>
            </a:r>
            <a:r>
              <a:rPr lang="en-US" altLang="zh-CN" sz="1800" dirty="0">
                <a:solidFill>
                  <a:srgbClr val="760F50"/>
                </a:solidFill>
                <a:latin typeface="Menlo-Regular"/>
              </a:rPr>
              <a:t>int</a:t>
            </a:r>
            <a:r>
              <a:rPr lang="en-US" altLang="zh-CN" sz="1800" dirty="0">
                <a:solidFill>
                  <a:srgbClr val="000000"/>
                </a:solidFill>
                <a:latin typeface="Menlo-Regular"/>
              </a:rPr>
              <a:t> i = </a:t>
            </a:r>
            <a:r>
              <a:rPr lang="en-US" altLang="zh-CN" sz="1800" dirty="0">
                <a:solidFill>
                  <a:srgbClr val="0000FF"/>
                </a:solidFill>
                <a:latin typeface="Menlo-Regular"/>
              </a:rPr>
              <a:t>0</a:t>
            </a:r>
            <a:r>
              <a:rPr lang="en-US" altLang="zh-CN" sz="1800" dirty="0">
                <a:solidFill>
                  <a:srgbClr val="000000"/>
                </a:solidFill>
                <a:latin typeface="Menlo-Regular"/>
              </a:rPr>
              <a:t>; i &lt; count; i++){</a:t>
            </a:r>
          </a:p>
          <a:p>
            <a:pPr marL="0" indent="0">
              <a:buNone/>
            </a:pPr>
            <a:r>
              <a:rPr lang="zh-TW" altLang="en-US" sz="1800" dirty="0">
                <a:solidFill>
                  <a:srgbClr val="000000"/>
                </a:solidFill>
                <a:latin typeface="Menlo-Regular"/>
              </a:rPr>
              <a:t>    </a:t>
            </a:r>
            <a:r>
              <a:rPr lang="en-US" altLang="zh-TW" sz="1800" dirty="0">
                <a:solidFill>
                  <a:srgbClr val="236E25"/>
                </a:solidFill>
                <a:latin typeface="Menlo-Regular"/>
              </a:rPr>
              <a:t>// </a:t>
            </a:r>
            <a:r>
              <a:rPr lang="zh-TW" altLang="en-US" sz="1800" dirty="0">
                <a:solidFill>
                  <a:srgbClr val="236E25"/>
                </a:solidFill>
                <a:latin typeface="STHeitiSC-Light"/>
              </a:rPr>
              <a:t>获得某个联系人</a:t>
            </a:r>
            <a:endParaRPr lang="zh-TW" altLang="en-US" sz="1800" dirty="0">
              <a:solidFill>
                <a:srgbClr val="000000"/>
              </a:solidFill>
              <a:latin typeface="Menlo-Regular"/>
            </a:endParaRPr>
          </a:p>
          <a:p>
            <a:pPr marL="0" indent="0">
              <a:buNone/>
            </a:pPr>
            <a:r>
              <a:rPr lang="en-US" altLang="zh-CN" sz="1800" dirty="0">
                <a:solidFill>
                  <a:srgbClr val="000000"/>
                </a:solidFill>
                <a:latin typeface="Menlo-Regular"/>
              </a:rPr>
              <a:t>   </a:t>
            </a:r>
            <a:r>
              <a:rPr lang="zh-CN" altLang="en-US" sz="1800" dirty="0" smtClean="0">
                <a:solidFill>
                  <a:srgbClr val="000000"/>
                </a:solidFill>
                <a:latin typeface="Menlo-Regular"/>
              </a:rPr>
              <a:t>  </a:t>
            </a:r>
            <a:r>
              <a:rPr lang="en-US" altLang="zh-CN" sz="1800" dirty="0" smtClean="0">
                <a:solidFill>
                  <a:srgbClr val="000000"/>
                </a:solidFill>
                <a:latin typeface="Menlo-Regular"/>
              </a:rPr>
              <a:t> </a:t>
            </a:r>
            <a:r>
              <a:rPr lang="en-US" altLang="zh-CN" sz="1800" dirty="0">
                <a:solidFill>
                  <a:srgbClr val="5C2699"/>
                </a:solidFill>
                <a:latin typeface="Menlo-Regular"/>
              </a:rPr>
              <a:t>ABRecordRef</a:t>
            </a:r>
            <a:r>
              <a:rPr lang="en-US" altLang="zh-CN" sz="1800" dirty="0">
                <a:solidFill>
                  <a:srgbClr val="000000"/>
                </a:solidFill>
                <a:latin typeface="Menlo-Regular"/>
              </a:rPr>
              <a:t> person = </a:t>
            </a:r>
            <a:r>
              <a:rPr lang="en-US" altLang="zh-CN" sz="1800" dirty="0" err="1">
                <a:solidFill>
                  <a:srgbClr val="2E0D6E"/>
                </a:solidFill>
                <a:latin typeface="Menlo-Regular"/>
              </a:rPr>
              <a:t>CFArrayGetValueAtIndex</a:t>
            </a:r>
            <a:r>
              <a:rPr lang="en-US" altLang="zh-CN" sz="1800" dirty="0">
                <a:solidFill>
                  <a:srgbClr val="000000"/>
                </a:solidFill>
                <a:latin typeface="Menlo-Regular"/>
              </a:rPr>
              <a:t>(array, i)</a:t>
            </a:r>
            <a:r>
              <a:rPr lang="en-US" altLang="zh-CN" sz="1800" dirty="0" smtClean="0">
                <a:solidFill>
                  <a:srgbClr val="000000"/>
                </a:solidFill>
                <a:latin typeface="Menlo-Regular"/>
              </a:rPr>
              <a:t>;</a:t>
            </a:r>
          </a:p>
          <a:p>
            <a:pPr marL="0" indent="0">
              <a:buNone/>
            </a:pPr>
            <a:r>
              <a:rPr lang="zh-CN" altLang="zh-CN" sz="1800" dirty="0" smtClean="0">
                <a:solidFill>
                  <a:srgbClr val="000000"/>
                </a:solidFill>
                <a:latin typeface="Menlo-Regular"/>
              </a:rPr>
              <a:t>}</a:t>
            </a:r>
            <a:endParaRPr lang="en-US" altLang="zh-CN" sz="1800" dirty="0" smtClean="0">
              <a:solidFill>
                <a:srgbClr val="000000"/>
              </a:solidFill>
              <a:latin typeface="Menlo-Regular"/>
            </a:endParaRPr>
          </a:p>
          <a:p>
            <a:pPr marL="0" indent="0">
              <a:buNone/>
            </a:pPr>
            <a:r>
              <a:rPr lang="en-US" altLang="zh-TW" sz="1800" dirty="0">
                <a:solidFill>
                  <a:srgbClr val="236E25"/>
                </a:solidFill>
                <a:latin typeface="Menlo-Regular"/>
              </a:rPr>
              <a:t>// </a:t>
            </a:r>
            <a:r>
              <a:rPr lang="zh-TW" altLang="en-US" sz="1800" dirty="0">
                <a:solidFill>
                  <a:srgbClr val="236E25"/>
                </a:solidFill>
                <a:latin typeface="STHeitiSC-Light"/>
              </a:rPr>
              <a:t>释放</a:t>
            </a:r>
            <a:endParaRPr lang="zh-TW" altLang="en-US" sz="1800" dirty="0">
              <a:solidFill>
                <a:srgbClr val="000000"/>
              </a:solidFill>
              <a:latin typeface="Menlo-Regular"/>
            </a:endParaRPr>
          </a:p>
          <a:p>
            <a:pPr marL="0" indent="0">
              <a:buNone/>
            </a:pPr>
            <a:r>
              <a:rPr lang="en-US" altLang="zh-CN" sz="1800" dirty="0">
                <a:solidFill>
                  <a:srgbClr val="2E0D6E"/>
                </a:solidFill>
                <a:latin typeface="Menlo-Regular"/>
              </a:rPr>
              <a:t>CFRelease</a:t>
            </a:r>
            <a:r>
              <a:rPr lang="en-US" altLang="zh-CN" sz="1800" dirty="0">
                <a:solidFill>
                  <a:srgbClr val="000000"/>
                </a:solidFill>
                <a:latin typeface="Menlo-Regular"/>
              </a:rPr>
              <a:t>(array);</a:t>
            </a:r>
          </a:p>
          <a:p>
            <a:r>
              <a:rPr lang="zh-CN" altLang="en-US" sz="1800" dirty="0" smtClean="0"/>
              <a:t>通讯录数组中的每条记录都是一个</a:t>
            </a:r>
            <a:r>
              <a:rPr lang="en-US" altLang="zh-CN" sz="1800" dirty="0" smtClean="0"/>
              <a:t>ABRecordRef</a:t>
            </a:r>
            <a:r>
              <a:rPr lang="zh-CN" altLang="en-US" sz="1800" dirty="0" smtClean="0"/>
              <a:t>类型的数据，可以是一个群或一个人</a:t>
            </a:r>
            <a:endParaRPr lang="en-US" altLang="zh-CN" sz="1800" dirty="0">
              <a:solidFill>
                <a:srgbClr val="000000"/>
              </a:solidFill>
              <a:latin typeface="Menlo-Regular"/>
            </a:endParaRPr>
          </a:p>
        </p:txBody>
      </p:sp>
    </p:spTree>
    <p:extLst>
      <p:ext uri="{BB962C8B-B14F-4D97-AF65-F5344CB8AC3E}">
        <p14:creationId xmlns:p14="http://schemas.microsoft.com/office/powerpoint/2010/main" val="773996387"/>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获得所有的联系人数据</a:t>
            </a:r>
            <a:endParaRPr kumimoji="1" lang="zh-CN" altLang="en-US" dirty="0"/>
          </a:p>
        </p:txBody>
      </p:sp>
      <p:sp>
        <p:nvSpPr>
          <p:cNvPr id="3" name="内容占位符 2"/>
          <p:cNvSpPr>
            <a:spLocks noGrp="1"/>
          </p:cNvSpPr>
          <p:nvPr>
            <p:ph idx="1"/>
          </p:nvPr>
        </p:nvSpPr>
        <p:spPr>
          <a:xfrm>
            <a:off x="285416" y="1600200"/>
            <a:ext cx="8605278" cy="4525963"/>
          </a:xfrm>
        </p:spPr>
        <p:txBody>
          <a:bodyPr>
            <a:normAutofit/>
          </a:bodyPr>
          <a:lstStyle/>
          <a:p>
            <a:r>
              <a:rPr lang="zh-CN" altLang="en-US" sz="1800" dirty="0"/>
              <a:t>为了方便操作</a:t>
            </a:r>
            <a:r>
              <a:rPr lang="zh-CN" altLang="en-US" sz="1800" dirty="0" smtClean="0"/>
              <a:t>，也可以将</a:t>
            </a:r>
            <a:r>
              <a:rPr lang="en-US" altLang="zh-CN" sz="1800" dirty="0" smtClean="0"/>
              <a:t>CFArrayRef</a:t>
            </a:r>
            <a:r>
              <a:rPr lang="zh-CN" altLang="en-US" sz="1800" dirty="0" smtClean="0"/>
              <a:t>转</a:t>
            </a:r>
            <a:r>
              <a:rPr lang="zh-CN" altLang="en-US" sz="1800" dirty="0"/>
              <a:t>成</a:t>
            </a:r>
            <a:r>
              <a:rPr lang="en-US" altLang="zh-CN" sz="1800" dirty="0"/>
              <a:t>NSArray</a:t>
            </a:r>
            <a:r>
              <a:rPr lang="zh-CN" altLang="en-US" sz="1800" dirty="0"/>
              <a:t>类型的数组</a:t>
            </a:r>
            <a:endParaRPr lang="en-US" altLang="zh-CN" sz="1800" dirty="0"/>
          </a:p>
          <a:p>
            <a:pPr marL="0" indent="0">
              <a:buNone/>
            </a:pPr>
            <a:r>
              <a:rPr lang="en-US" altLang="zh-CN" sz="1800" dirty="0">
                <a:solidFill>
                  <a:srgbClr val="5C2699"/>
                </a:solidFill>
                <a:latin typeface="Menlo-Regular"/>
              </a:rPr>
              <a:t>NSArray</a:t>
            </a:r>
            <a:r>
              <a:rPr lang="en-US" altLang="zh-CN" sz="1800" dirty="0">
                <a:solidFill>
                  <a:srgbClr val="000000"/>
                </a:solidFill>
                <a:latin typeface="Menlo-Regular"/>
              </a:rPr>
              <a:t> *array = (</a:t>
            </a:r>
            <a:r>
              <a:rPr lang="en-US" altLang="zh-CN" sz="1800" dirty="0">
                <a:solidFill>
                  <a:srgbClr val="760F50"/>
                </a:solidFill>
                <a:latin typeface="Menlo-Regular"/>
              </a:rPr>
              <a:t>__bridge</a:t>
            </a:r>
            <a:r>
              <a:rPr lang="en-US" altLang="zh-CN" sz="1800" dirty="0">
                <a:solidFill>
                  <a:srgbClr val="000000"/>
                </a:solidFill>
                <a:latin typeface="Menlo-Regular"/>
              </a:rPr>
              <a:t>  </a:t>
            </a:r>
            <a:r>
              <a:rPr lang="en-US" altLang="zh-CN" sz="1800" dirty="0">
                <a:solidFill>
                  <a:srgbClr val="5C2699"/>
                </a:solidFill>
                <a:latin typeface="Menlo-Regular"/>
              </a:rPr>
              <a:t>NSArray</a:t>
            </a:r>
            <a:r>
              <a:rPr lang="en-US" altLang="zh-CN" sz="1800" dirty="0">
                <a:solidFill>
                  <a:srgbClr val="000000"/>
                </a:solidFill>
                <a:latin typeface="Menlo-Regular"/>
              </a:rPr>
              <a:t> *) </a:t>
            </a:r>
            <a:r>
              <a:rPr lang="en-US" altLang="zh-CN" sz="1800" dirty="0">
                <a:solidFill>
                  <a:srgbClr val="2E0D6E"/>
                </a:solidFill>
                <a:latin typeface="Menlo-Regular"/>
              </a:rPr>
              <a:t>ABAddressBookCopyArrayOfAllPeople</a:t>
            </a:r>
            <a:r>
              <a:rPr lang="en-US" altLang="zh-CN" sz="1800" dirty="0">
                <a:solidFill>
                  <a:srgbClr val="000000"/>
                </a:solidFill>
                <a:latin typeface="Menlo-Regular"/>
              </a:rPr>
              <a:t>(book);</a:t>
            </a:r>
          </a:p>
          <a:p>
            <a:pPr marL="0" indent="0">
              <a:buNone/>
            </a:pPr>
            <a:r>
              <a:rPr lang="en-US" altLang="zh-CN" sz="1800" dirty="0">
                <a:solidFill>
                  <a:srgbClr val="760F50"/>
                </a:solidFill>
                <a:latin typeface="Menlo-Regular"/>
              </a:rPr>
              <a:t>int</a:t>
            </a:r>
            <a:r>
              <a:rPr lang="en-US" altLang="zh-CN" sz="1800" dirty="0">
                <a:solidFill>
                  <a:srgbClr val="000000"/>
                </a:solidFill>
                <a:latin typeface="Menlo-Regular"/>
              </a:rPr>
              <a:t> count = array.</a:t>
            </a:r>
            <a:r>
              <a:rPr lang="en-US" altLang="zh-CN" sz="1800" dirty="0">
                <a:solidFill>
                  <a:srgbClr val="2E0D6E"/>
                </a:solidFill>
                <a:latin typeface="Menlo-Regular"/>
              </a:rPr>
              <a:t>count</a:t>
            </a:r>
            <a:r>
              <a:rPr lang="en-US" altLang="zh-CN" sz="1800" dirty="0">
                <a:solidFill>
                  <a:srgbClr val="000000"/>
                </a:solidFill>
                <a:latin typeface="Menlo-Regular"/>
              </a:rPr>
              <a:t>;</a:t>
            </a:r>
          </a:p>
          <a:p>
            <a:pPr marL="0" indent="0">
              <a:buNone/>
            </a:pPr>
            <a:r>
              <a:rPr lang="en-US" altLang="zh-CN" sz="1800" dirty="0">
                <a:solidFill>
                  <a:srgbClr val="760F50"/>
                </a:solidFill>
                <a:latin typeface="Menlo-Regular"/>
              </a:rPr>
              <a:t>for</a:t>
            </a:r>
            <a:r>
              <a:rPr lang="en-US" altLang="zh-CN" sz="1800" dirty="0">
                <a:solidFill>
                  <a:srgbClr val="000000"/>
                </a:solidFill>
                <a:latin typeface="Menlo-Regular"/>
              </a:rPr>
              <a:t> (</a:t>
            </a:r>
            <a:r>
              <a:rPr lang="en-US" altLang="zh-CN" sz="1800" dirty="0">
                <a:solidFill>
                  <a:srgbClr val="760F50"/>
                </a:solidFill>
                <a:latin typeface="Menlo-Regular"/>
              </a:rPr>
              <a:t>int</a:t>
            </a:r>
            <a:r>
              <a:rPr lang="en-US" altLang="zh-CN" sz="1800" dirty="0">
                <a:solidFill>
                  <a:srgbClr val="000000"/>
                </a:solidFill>
                <a:latin typeface="Menlo-Regular"/>
              </a:rPr>
              <a:t> i = </a:t>
            </a:r>
            <a:r>
              <a:rPr lang="en-US" altLang="zh-CN" sz="1800" dirty="0">
                <a:solidFill>
                  <a:srgbClr val="0000FF"/>
                </a:solidFill>
                <a:latin typeface="Menlo-Regular"/>
              </a:rPr>
              <a:t>0</a:t>
            </a:r>
            <a:r>
              <a:rPr lang="en-US" altLang="zh-CN" sz="1800" dirty="0">
                <a:solidFill>
                  <a:srgbClr val="000000"/>
                </a:solidFill>
                <a:latin typeface="Menlo-Regular"/>
              </a:rPr>
              <a:t>; i &lt; count; i++){</a:t>
            </a:r>
          </a:p>
          <a:p>
            <a:pPr marL="0" indent="0">
              <a:buNone/>
            </a:pPr>
            <a:r>
              <a:rPr lang="en-US" altLang="zh-CN" sz="1800" dirty="0">
                <a:solidFill>
                  <a:srgbClr val="000000"/>
                </a:solidFill>
                <a:latin typeface="Menlo-Regular"/>
              </a:rPr>
              <a:t>    </a:t>
            </a:r>
            <a:r>
              <a:rPr lang="en-US" altLang="zh-CN" sz="1800" dirty="0">
                <a:solidFill>
                  <a:srgbClr val="5C2699"/>
                </a:solidFill>
                <a:latin typeface="Menlo-Regular"/>
              </a:rPr>
              <a:t>ABRecordRef</a:t>
            </a:r>
            <a:r>
              <a:rPr lang="en-US" altLang="zh-CN" sz="1800" dirty="0">
                <a:solidFill>
                  <a:srgbClr val="000000"/>
                </a:solidFill>
                <a:latin typeface="Menlo-Regular"/>
              </a:rPr>
              <a:t> person = (</a:t>
            </a:r>
            <a:r>
              <a:rPr lang="en-US" altLang="zh-CN" sz="1800" dirty="0">
                <a:solidFill>
                  <a:srgbClr val="760F50"/>
                </a:solidFill>
                <a:latin typeface="Menlo-Regular"/>
              </a:rPr>
              <a:t>__bridge</a:t>
            </a:r>
            <a:r>
              <a:rPr lang="en-US" altLang="zh-CN" sz="1800" dirty="0">
                <a:solidFill>
                  <a:srgbClr val="000000"/>
                </a:solidFill>
                <a:latin typeface="Menlo-Regular"/>
              </a:rPr>
              <a:t> </a:t>
            </a:r>
            <a:r>
              <a:rPr lang="en-US" altLang="zh-CN" sz="1800" dirty="0">
                <a:solidFill>
                  <a:srgbClr val="5C2699"/>
                </a:solidFill>
                <a:latin typeface="Menlo-Regular"/>
              </a:rPr>
              <a:t>ABRecordRef</a:t>
            </a:r>
            <a:r>
              <a:rPr lang="en-US" altLang="zh-CN" sz="1800" dirty="0" smtClean="0">
                <a:solidFill>
                  <a:srgbClr val="000000"/>
                </a:solidFill>
                <a:latin typeface="Menlo-Regular"/>
              </a:rPr>
              <a:t>)array[i</a:t>
            </a:r>
            <a:r>
              <a:rPr lang="en-US" altLang="zh-CN" sz="1800" dirty="0">
                <a:solidFill>
                  <a:srgbClr val="000000"/>
                </a:solidFill>
                <a:latin typeface="Menlo-Regular"/>
              </a:rPr>
              <a:t>]</a:t>
            </a:r>
            <a:r>
              <a:rPr lang="en-US" altLang="zh-CN" sz="1800" dirty="0" smtClean="0">
                <a:solidFill>
                  <a:srgbClr val="000000"/>
                </a:solidFill>
                <a:latin typeface="Menlo-Regular"/>
              </a:rPr>
              <a:t>;</a:t>
            </a:r>
          </a:p>
          <a:p>
            <a:pPr marL="0" indent="0">
              <a:buNone/>
            </a:pPr>
            <a:r>
              <a:rPr lang="en-US" altLang="zh-CN" sz="1800" dirty="0" smtClean="0">
                <a:solidFill>
                  <a:srgbClr val="000000"/>
                </a:solidFill>
                <a:latin typeface="Menlo-Regular"/>
              </a:rPr>
              <a:t>}</a:t>
            </a:r>
            <a:endParaRPr lang="en-US" altLang="zh-CN" sz="1800" dirty="0">
              <a:solidFill>
                <a:srgbClr val="000000"/>
              </a:solidFill>
              <a:latin typeface="Menlo-Regular"/>
            </a:endParaRPr>
          </a:p>
          <a:p>
            <a:endParaRPr kumimoji="1" lang="zh-CN" altLang="en-US" sz="1800" dirty="0"/>
          </a:p>
        </p:txBody>
      </p:sp>
    </p:spTree>
    <p:extLst>
      <p:ext uri="{BB962C8B-B14F-4D97-AF65-F5344CB8AC3E}">
        <p14:creationId xmlns:p14="http://schemas.microsoft.com/office/powerpoint/2010/main" val="591867106"/>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获得联系人的简单属性</a:t>
            </a:r>
            <a:endParaRPr kumimoji="1" lang="zh-CN" altLang="en-US" dirty="0"/>
          </a:p>
        </p:txBody>
      </p:sp>
      <p:sp>
        <p:nvSpPr>
          <p:cNvPr id="3" name="内容占位符 2"/>
          <p:cNvSpPr>
            <a:spLocks noGrp="1"/>
          </p:cNvSpPr>
          <p:nvPr>
            <p:ph idx="1"/>
          </p:nvPr>
        </p:nvSpPr>
        <p:spPr/>
        <p:txBody>
          <a:bodyPr>
            <a:normAutofit lnSpcReduction="10000"/>
          </a:bodyPr>
          <a:lstStyle/>
          <a:p>
            <a:r>
              <a:rPr kumimoji="1" lang="zh-CN" altLang="en-US" sz="1800" dirty="0" smtClean="0"/>
              <a:t>一个联系人就是一个</a:t>
            </a:r>
            <a:r>
              <a:rPr kumimoji="1" lang="en-US" altLang="zh-CN" sz="1800" dirty="0" smtClean="0"/>
              <a:t>ABRecordRef</a:t>
            </a:r>
            <a:r>
              <a:rPr kumimoji="1" lang="zh-CN" altLang="zh-CN" sz="1800" dirty="0" smtClean="0"/>
              <a:t>，</a:t>
            </a:r>
            <a:r>
              <a:rPr kumimoji="1" lang="zh-CN" altLang="en-US" sz="1800" dirty="0" smtClean="0"/>
              <a:t>每个联系人都有自己的属性，比如名字、电话、邮件等</a:t>
            </a:r>
            <a:endParaRPr kumimoji="1" lang="en-US" altLang="zh-CN" sz="1800" dirty="0" smtClean="0"/>
          </a:p>
          <a:p>
            <a:r>
              <a:rPr kumimoji="1" lang="zh-CN" altLang="en-US" sz="1800" dirty="0" smtClean="0"/>
              <a:t>使用</a:t>
            </a:r>
            <a:r>
              <a:rPr lang="en-US" altLang="zh-CN" sz="1800" dirty="0" err="1" smtClean="0"/>
              <a:t>ABRecordCopyValue</a:t>
            </a:r>
            <a:r>
              <a:rPr lang="zh-CN" altLang="en-US" sz="1800" dirty="0" smtClean="0"/>
              <a:t>函数可以从</a:t>
            </a:r>
            <a:r>
              <a:rPr lang="en-US" altLang="zh-CN" sz="1800" dirty="0" smtClean="0"/>
              <a:t>ABRecordRef</a:t>
            </a:r>
            <a:r>
              <a:rPr lang="zh-CN" altLang="en-US" sz="1800" dirty="0" smtClean="0"/>
              <a:t>中获得联系人的属性</a:t>
            </a:r>
            <a:endParaRPr lang="en-US" altLang="zh-CN" sz="1800" dirty="0" smtClean="0"/>
          </a:p>
          <a:p>
            <a:r>
              <a:rPr lang="en-US" altLang="zh-CN" sz="1800" dirty="0" err="1" smtClean="0"/>
              <a:t>ABRecordCopyValue</a:t>
            </a:r>
            <a:r>
              <a:rPr lang="zh-CN" altLang="en-US" sz="1800" dirty="0" smtClean="0"/>
              <a:t>函数接收</a:t>
            </a:r>
            <a:r>
              <a:rPr lang="en-US" altLang="zh-CN" sz="1800" dirty="0" smtClean="0"/>
              <a:t>2</a:t>
            </a:r>
            <a:r>
              <a:rPr lang="zh-CN" altLang="en-US" sz="1800" dirty="0" smtClean="0"/>
              <a:t>个参数，第</a:t>
            </a:r>
            <a:r>
              <a:rPr lang="en-US" altLang="zh-CN" sz="1800" dirty="0" smtClean="0"/>
              <a:t>1</a:t>
            </a:r>
            <a:r>
              <a:rPr lang="zh-CN" altLang="en-US" sz="1800" dirty="0" smtClean="0"/>
              <a:t>个参数是</a:t>
            </a:r>
            <a:r>
              <a:rPr lang="en-US" altLang="zh-CN" sz="1800" dirty="0" smtClean="0"/>
              <a:t>ABRecordRef</a:t>
            </a:r>
            <a:r>
              <a:rPr lang="zh-CN" altLang="en-US" sz="1800" dirty="0" smtClean="0"/>
              <a:t>实例，第</a:t>
            </a:r>
            <a:r>
              <a:rPr lang="en-US" altLang="zh-CN" sz="1800" dirty="0" smtClean="0"/>
              <a:t>2</a:t>
            </a:r>
            <a:r>
              <a:rPr lang="zh-CN" altLang="en-US" sz="1800" dirty="0" smtClean="0"/>
              <a:t>个参数决定想要获得哪个属性</a:t>
            </a:r>
            <a:endParaRPr lang="en-US" altLang="zh-CN" sz="1800" dirty="0" smtClean="0"/>
          </a:p>
          <a:p>
            <a:pPr marL="0" indent="0">
              <a:buNone/>
            </a:pPr>
            <a:r>
              <a:rPr lang="en-US" altLang="zh-TW" sz="1800" dirty="0">
                <a:solidFill>
                  <a:srgbClr val="236E25"/>
                </a:solidFill>
                <a:latin typeface="Menlo-Regular"/>
              </a:rPr>
              <a:t>// </a:t>
            </a:r>
            <a:r>
              <a:rPr lang="zh-TW" altLang="en-US" sz="1800" dirty="0">
                <a:solidFill>
                  <a:srgbClr val="236E25"/>
                </a:solidFill>
                <a:latin typeface="STHeitiSC-Light"/>
              </a:rPr>
              <a:t>获得名</a:t>
            </a:r>
            <a:endParaRPr lang="zh-TW" altLang="en-US" sz="1800" dirty="0">
              <a:solidFill>
                <a:srgbClr val="000000"/>
              </a:solidFill>
              <a:latin typeface="Menlo-Regular"/>
            </a:endParaRPr>
          </a:p>
          <a:p>
            <a:pPr marL="0" indent="0">
              <a:buNone/>
            </a:pPr>
            <a:r>
              <a:rPr lang="en-US" altLang="zh-CN" sz="1800" dirty="0" err="1">
                <a:solidFill>
                  <a:srgbClr val="5C2699"/>
                </a:solidFill>
                <a:latin typeface="Menlo-Regular"/>
              </a:rPr>
              <a:t>CFStringRef</a:t>
            </a:r>
            <a:r>
              <a:rPr lang="en-US" altLang="zh-CN" sz="1800" dirty="0">
                <a:solidFill>
                  <a:srgbClr val="000000"/>
                </a:solidFill>
                <a:latin typeface="Menlo-Regular"/>
              </a:rPr>
              <a:t> </a:t>
            </a:r>
            <a:r>
              <a:rPr lang="en-US" altLang="zh-CN" sz="1800" dirty="0" err="1">
                <a:solidFill>
                  <a:srgbClr val="000000"/>
                </a:solidFill>
                <a:latin typeface="Menlo-Regular"/>
              </a:rPr>
              <a:t>firstName</a:t>
            </a:r>
            <a:r>
              <a:rPr lang="en-US" altLang="zh-CN" sz="1800" dirty="0">
                <a:solidFill>
                  <a:srgbClr val="000000"/>
                </a:solidFill>
                <a:latin typeface="Menlo-Regular"/>
              </a:rPr>
              <a:t> = </a:t>
            </a:r>
            <a:r>
              <a:rPr lang="en-US" altLang="zh-CN" sz="1800" dirty="0" err="1">
                <a:solidFill>
                  <a:srgbClr val="2E0D6E"/>
                </a:solidFill>
                <a:latin typeface="Menlo-Regular"/>
              </a:rPr>
              <a:t>ABRecordCopyValue</a:t>
            </a:r>
            <a:r>
              <a:rPr lang="en-US" altLang="zh-CN" sz="1800" dirty="0">
                <a:solidFill>
                  <a:srgbClr val="000000"/>
                </a:solidFill>
                <a:latin typeface="Menlo-Regular"/>
              </a:rPr>
              <a:t>(person, </a:t>
            </a:r>
            <a:r>
              <a:rPr lang="en-US" altLang="zh-CN" sz="1800" dirty="0" err="1">
                <a:solidFill>
                  <a:srgbClr val="5C2699"/>
                </a:solidFill>
                <a:latin typeface="Menlo-Regular"/>
              </a:rPr>
              <a:t>kABPersonFirstNameProperty</a:t>
            </a:r>
            <a:r>
              <a:rPr lang="en-US" altLang="zh-CN" sz="1800" dirty="0">
                <a:solidFill>
                  <a:srgbClr val="000000"/>
                </a:solidFill>
                <a:latin typeface="Menlo-Regular"/>
              </a:rPr>
              <a:t>);</a:t>
            </a:r>
          </a:p>
          <a:p>
            <a:pPr marL="0" indent="0">
              <a:buNone/>
            </a:pPr>
            <a:r>
              <a:rPr lang="en-US" altLang="zh-TW" sz="1800" dirty="0">
                <a:solidFill>
                  <a:srgbClr val="236E25"/>
                </a:solidFill>
                <a:latin typeface="Menlo-Regular"/>
              </a:rPr>
              <a:t>// </a:t>
            </a:r>
            <a:r>
              <a:rPr lang="zh-TW" altLang="en-US" sz="1800" dirty="0">
                <a:solidFill>
                  <a:srgbClr val="236E25"/>
                </a:solidFill>
                <a:latin typeface="STHeitiSC-Light"/>
              </a:rPr>
              <a:t>获得姓</a:t>
            </a:r>
            <a:endParaRPr lang="zh-TW" altLang="en-US" sz="1800" dirty="0">
              <a:solidFill>
                <a:srgbClr val="000000"/>
              </a:solidFill>
              <a:latin typeface="Menlo-Regular"/>
            </a:endParaRPr>
          </a:p>
          <a:p>
            <a:pPr marL="0" indent="0">
              <a:buNone/>
            </a:pPr>
            <a:r>
              <a:rPr lang="en-US" altLang="zh-CN" sz="1800" dirty="0" err="1">
                <a:solidFill>
                  <a:srgbClr val="5C2699"/>
                </a:solidFill>
                <a:latin typeface="Menlo-Regular"/>
              </a:rPr>
              <a:t>CFStringRef</a:t>
            </a:r>
            <a:r>
              <a:rPr lang="en-US" altLang="zh-CN" sz="1800" dirty="0">
                <a:solidFill>
                  <a:srgbClr val="000000"/>
                </a:solidFill>
                <a:latin typeface="Menlo-Regular"/>
              </a:rPr>
              <a:t> </a:t>
            </a:r>
            <a:r>
              <a:rPr lang="en-US" altLang="zh-CN" sz="1800" dirty="0" err="1">
                <a:solidFill>
                  <a:srgbClr val="000000"/>
                </a:solidFill>
                <a:latin typeface="Menlo-Regular"/>
              </a:rPr>
              <a:t>lastName</a:t>
            </a:r>
            <a:r>
              <a:rPr lang="en-US" altLang="zh-CN" sz="1800" dirty="0">
                <a:solidFill>
                  <a:srgbClr val="000000"/>
                </a:solidFill>
                <a:latin typeface="Menlo-Regular"/>
              </a:rPr>
              <a:t> = </a:t>
            </a:r>
            <a:r>
              <a:rPr lang="en-US" altLang="zh-CN" sz="1800" dirty="0" err="1">
                <a:solidFill>
                  <a:srgbClr val="2E0D6E"/>
                </a:solidFill>
                <a:latin typeface="Menlo-Regular"/>
              </a:rPr>
              <a:t>ABRecordCopyValue</a:t>
            </a:r>
            <a:r>
              <a:rPr lang="en-US" altLang="zh-CN" sz="1800" dirty="0">
                <a:solidFill>
                  <a:srgbClr val="000000"/>
                </a:solidFill>
                <a:latin typeface="Menlo-Regular"/>
              </a:rPr>
              <a:t>(person, </a:t>
            </a:r>
            <a:r>
              <a:rPr lang="en-US" altLang="zh-CN" sz="1800" dirty="0" err="1">
                <a:solidFill>
                  <a:srgbClr val="5C2699"/>
                </a:solidFill>
                <a:latin typeface="Menlo-Regular"/>
              </a:rPr>
              <a:t>kABPersonLastNameProperty</a:t>
            </a:r>
            <a:r>
              <a:rPr lang="en-US" altLang="zh-CN" sz="1800" dirty="0">
                <a:solidFill>
                  <a:srgbClr val="000000"/>
                </a:solidFill>
                <a:latin typeface="Menlo-Regular"/>
              </a:rPr>
              <a:t>);</a:t>
            </a:r>
            <a:endParaRPr kumimoji="1" lang="en-US" altLang="zh-CN" sz="1800" dirty="0">
              <a:solidFill>
                <a:srgbClr val="000000"/>
              </a:solidFill>
              <a:latin typeface="Menlo-Regular"/>
            </a:endParaRPr>
          </a:p>
          <a:p>
            <a:r>
              <a:rPr lang="en-US" altLang="zh-CN" sz="1800" dirty="0" err="1" smtClean="0">
                <a:solidFill>
                  <a:srgbClr val="5C2699"/>
                </a:solidFill>
                <a:latin typeface="Menlo-Regular"/>
              </a:rPr>
              <a:t>kABPersonFirstNameProperty</a:t>
            </a:r>
            <a:r>
              <a:rPr lang="zh-CN" altLang="en-US" sz="1800" dirty="0" smtClean="0">
                <a:latin typeface="Menlo-Regular"/>
              </a:rPr>
              <a:t>和</a:t>
            </a:r>
            <a:r>
              <a:rPr lang="en-US" altLang="zh-CN" sz="1800" dirty="0" err="1" smtClean="0">
                <a:solidFill>
                  <a:srgbClr val="5C2699"/>
                </a:solidFill>
                <a:latin typeface="Menlo-Regular"/>
              </a:rPr>
              <a:t>kABPersonLastNameProperty</a:t>
            </a:r>
            <a:r>
              <a:rPr lang="zh-CN" altLang="en-US" sz="1800" dirty="0" smtClean="0">
                <a:solidFill>
                  <a:srgbClr val="000000"/>
                </a:solidFill>
                <a:latin typeface="Menlo-Regular"/>
              </a:rPr>
              <a:t>属性返回的都是</a:t>
            </a:r>
            <a:r>
              <a:rPr lang="en-US" altLang="zh-CN" sz="1800" dirty="0" err="1">
                <a:solidFill>
                  <a:srgbClr val="5C2699"/>
                </a:solidFill>
                <a:latin typeface="Menlo-Regular"/>
              </a:rPr>
              <a:t>CFStringRef</a:t>
            </a:r>
            <a:r>
              <a:rPr lang="zh-CN" altLang="en-US" sz="1800" dirty="0" smtClean="0">
                <a:solidFill>
                  <a:srgbClr val="000000"/>
                </a:solidFill>
                <a:latin typeface="Menlo-Regular"/>
              </a:rPr>
              <a:t>类型的数据</a:t>
            </a:r>
            <a:r>
              <a:rPr lang="en-US" altLang="zh-CN" sz="1800" dirty="0" smtClean="0">
                <a:solidFill>
                  <a:srgbClr val="000000"/>
                </a:solidFill>
                <a:latin typeface="Menlo-Regular"/>
              </a:rPr>
              <a:t>，</a:t>
            </a:r>
            <a:r>
              <a:rPr lang="zh-CN" altLang="en-US" sz="1800" dirty="0" smtClean="0">
                <a:solidFill>
                  <a:srgbClr val="000000"/>
                </a:solidFill>
                <a:latin typeface="Menlo-Regular"/>
              </a:rPr>
              <a:t>由于是</a:t>
            </a:r>
            <a:r>
              <a:rPr lang="en-US" altLang="zh-CN" sz="1800" dirty="0" smtClean="0">
                <a:solidFill>
                  <a:srgbClr val="000000"/>
                </a:solidFill>
                <a:latin typeface="Menlo-Regular"/>
              </a:rPr>
              <a:t>Copy</a:t>
            </a:r>
            <a:r>
              <a:rPr lang="zh-CN" altLang="en-US" sz="1800" dirty="0" smtClean="0">
                <a:solidFill>
                  <a:srgbClr val="000000"/>
                </a:solidFill>
                <a:latin typeface="Menlo-Regular"/>
              </a:rPr>
              <a:t>出来的，最后需要</a:t>
            </a:r>
            <a:r>
              <a:rPr lang="en-US" altLang="zh-CN" sz="1800" dirty="0">
                <a:solidFill>
                  <a:srgbClr val="2E0D6E"/>
                </a:solidFill>
                <a:latin typeface="Menlo-Regular"/>
              </a:rPr>
              <a:t>CFRelease</a:t>
            </a:r>
            <a:r>
              <a:rPr lang="zh-CN" altLang="en-US" sz="1800" dirty="0" smtClean="0">
                <a:solidFill>
                  <a:srgbClr val="000000"/>
                </a:solidFill>
                <a:latin typeface="Menlo-Regular"/>
              </a:rPr>
              <a:t>一下</a:t>
            </a:r>
            <a:endParaRPr lang="en-US" altLang="zh-CN" sz="1800" dirty="0" smtClean="0">
              <a:solidFill>
                <a:srgbClr val="000000"/>
              </a:solidFill>
              <a:latin typeface="Menlo-Regular"/>
            </a:endParaRPr>
          </a:p>
          <a:p>
            <a:r>
              <a:rPr lang="zh-CN" altLang="en-US" sz="1800" dirty="0" smtClean="0"/>
              <a:t>所有的属性常量值都定义在了</a:t>
            </a:r>
            <a:r>
              <a:rPr lang="en-US" altLang="zh-CN" sz="1800" dirty="0" err="1" smtClean="0"/>
              <a:t>ABPerson.h</a:t>
            </a:r>
            <a:r>
              <a:rPr lang="zh-CN" altLang="en-US" sz="1800" dirty="0" smtClean="0"/>
              <a:t>头</a:t>
            </a:r>
            <a:r>
              <a:rPr lang="zh-CN" altLang="en-US" sz="1800" dirty="0"/>
              <a:t>文</a:t>
            </a:r>
            <a:r>
              <a:rPr lang="zh-CN" altLang="en-US" sz="1800" dirty="0" smtClean="0"/>
              <a:t>件中 </a:t>
            </a:r>
            <a:endParaRPr lang="zh-CN" altLang="en-US" sz="1800" dirty="0"/>
          </a:p>
        </p:txBody>
      </p:sp>
    </p:spTree>
    <p:extLst>
      <p:ext uri="{BB962C8B-B14F-4D97-AF65-F5344CB8AC3E}">
        <p14:creationId xmlns:p14="http://schemas.microsoft.com/office/powerpoint/2010/main" val="3695138640"/>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获得联系人的简单属性</a:t>
            </a:r>
            <a:endParaRPr kumimoji="1" lang="zh-CN" altLang="en-US" dirty="0"/>
          </a:p>
        </p:txBody>
      </p:sp>
      <p:sp>
        <p:nvSpPr>
          <p:cNvPr id="3" name="内容占位符 2"/>
          <p:cNvSpPr>
            <a:spLocks noGrp="1"/>
          </p:cNvSpPr>
          <p:nvPr>
            <p:ph idx="1"/>
          </p:nvPr>
        </p:nvSpPr>
        <p:spPr/>
        <p:txBody>
          <a:bodyPr>
            <a:normAutofit/>
          </a:bodyPr>
          <a:lstStyle/>
          <a:p>
            <a:r>
              <a:rPr kumimoji="1" lang="zh-CN" altLang="en-US" sz="1800" dirty="0" smtClean="0"/>
              <a:t>为了方便操作，也可以将</a:t>
            </a:r>
            <a:r>
              <a:rPr kumimoji="1" lang="en-US" altLang="zh-CN" sz="1800" dirty="0" err="1" smtClean="0"/>
              <a:t>CFStringRef</a:t>
            </a:r>
            <a:r>
              <a:rPr kumimoji="1" lang="zh-CN" altLang="en-US" sz="1800" dirty="0" smtClean="0"/>
              <a:t>转为 </a:t>
            </a:r>
            <a:r>
              <a:rPr kumimoji="1" lang="en-US" altLang="zh-CN" sz="1800" dirty="0" smtClean="0"/>
              <a:t>NSString</a:t>
            </a:r>
            <a:r>
              <a:rPr kumimoji="1" lang="zh-CN" altLang="en-US" sz="1800" dirty="0" smtClean="0"/>
              <a:t>进行操作</a:t>
            </a:r>
            <a:endParaRPr kumimoji="1" lang="en-US" altLang="zh-CN" sz="1800" dirty="0" smtClean="0"/>
          </a:p>
          <a:p>
            <a:pPr marL="0" indent="0">
              <a:buNone/>
            </a:pPr>
            <a:r>
              <a:rPr lang="en-US" altLang="zh-TW" sz="1800" dirty="0">
                <a:solidFill>
                  <a:srgbClr val="236E25"/>
                </a:solidFill>
                <a:latin typeface="Menlo-Regular"/>
              </a:rPr>
              <a:t>// </a:t>
            </a:r>
            <a:r>
              <a:rPr lang="zh-TW" altLang="en-US" sz="1800" dirty="0">
                <a:solidFill>
                  <a:srgbClr val="236E25"/>
                </a:solidFill>
                <a:latin typeface="STHeitiSC-Light"/>
              </a:rPr>
              <a:t>获得名</a:t>
            </a:r>
            <a:endParaRPr lang="zh-TW" altLang="en-US" sz="1800" dirty="0">
              <a:solidFill>
                <a:srgbClr val="000000"/>
              </a:solidFill>
              <a:latin typeface="Menlo-Regular"/>
            </a:endParaRPr>
          </a:p>
          <a:p>
            <a:pPr marL="0" indent="0">
              <a:buNone/>
            </a:pPr>
            <a:r>
              <a:rPr lang="en-US" altLang="zh-CN" sz="1800" dirty="0">
                <a:solidFill>
                  <a:srgbClr val="5C2699"/>
                </a:solidFill>
                <a:latin typeface="Menlo-Regular"/>
              </a:rPr>
              <a:t>NSString</a:t>
            </a:r>
            <a:r>
              <a:rPr lang="en-US" altLang="zh-CN" sz="1800" dirty="0">
                <a:solidFill>
                  <a:srgbClr val="000000"/>
                </a:solidFill>
                <a:latin typeface="Menlo-Regular"/>
              </a:rPr>
              <a:t> *</a:t>
            </a:r>
            <a:r>
              <a:rPr lang="en-US" altLang="zh-CN" sz="1800" dirty="0" err="1">
                <a:solidFill>
                  <a:srgbClr val="000000"/>
                </a:solidFill>
                <a:latin typeface="Menlo-Regular"/>
              </a:rPr>
              <a:t>firstName</a:t>
            </a:r>
            <a:r>
              <a:rPr lang="en-US" altLang="zh-CN" sz="1800" dirty="0">
                <a:solidFill>
                  <a:srgbClr val="000000"/>
                </a:solidFill>
                <a:latin typeface="Menlo-Regular"/>
              </a:rPr>
              <a:t> = (</a:t>
            </a:r>
            <a:r>
              <a:rPr lang="en-US" altLang="zh-CN" sz="1800" dirty="0">
                <a:solidFill>
                  <a:srgbClr val="760F50"/>
                </a:solidFill>
                <a:latin typeface="Menlo-Regular"/>
              </a:rPr>
              <a:t>__bridge</a:t>
            </a:r>
            <a:r>
              <a:rPr lang="en-US" altLang="zh-CN" sz="1800" dirty="0">
                <a:solidFill>
                  <a:srgbClr val="000000"/>
                </a:solidFill>
                <a:latin typeface="Menlo-Regular"/>
              </a:rPr>
              <a:t> </a:t>
            </a:r>
            <a:r>
              <a:rPr lang="en-US" altLang="zh-CN" sz="1800" dirty="0">
                <a:solidFill>
                  <a:srgbClr val="5C2699"/>
                </a:solidFill>
                <a:latin typeface="Menlo-Regular"/>
              </a:rPr>
              <a:t>NSString</a:t>
            </a:r>
            <a:r>
              <a:rPr lang="en-US" altLang="zh-CN" sz="1800" dirty="0">
                <a:solidFill>
                  <a:srgbClr val="000000"/>
                </a:solidFill>
                <a:latin typeface="Menlo-Regular"/>
              </a:rPr>
              <a:t> *) </a:t>
            </a:r>
            <a:r>
              <a:rPr lang="en-US" altLang="zh-CN" sz="1800" dirty="0" err="1">
                <a:solidFill>
                  <a:srgbClr val="2E0D6E"/>
                </a:solidFill>
                <a:latin typeface="Menlo-Regular"/>
              </a:rPr>
              <a:t>ABRecordCopyValue</a:t>
            </a:r>
            <a:r>
              <a:rPr lang="en-US" altLang="zh-CN" sz="1800" dirty="0">
                <a:solidFill>
                  <a:srgbClr val="000000"/>
                </a:solidFill>
                <a:latin typeface="Menlo-Regular"/>
              </a:rPr>
              <a:t>(person, </a:t>
            </a:r>
            <a:r>
              <a:rPr lang="en-US" altLang="zh-CN" sz="1800" dirty="0" err="1">
                <a:solidFill>
                  <a:srgbClr val="5C2699"/>
                </a:solidFill>
                <a:latin typeface="Menlo-Regular"/>
              </a:rPr>
              <a:t>kABPersonFirstNameProperty</a:t>
            </a:r>
            <a:r>
              <a:rPr lang="en-US" altLang="zh-CN" sz="1800" dirty="0">
                <a:solidFill>
                  <a:srgbClr val="000000"/>
                </a:solidFill>
                <a:latin typeface="Menlo-Regular"/>
              </a:rPr>
              <a:t>);</a:t>
            </a:r>
          </a:p>
          <a:p>
            <a:pPr marL="0" indent="0">
              <a:buNone/>
            </a:pPr>
            <a:endParaRPr lang="en-US" altLang="zh-TW" sz="1800" dirty="0" smtClean="0">
              <a:solidFill>
                <a:srgbClr val="236E25"/>
              </a:solidFill>
              <a:latin typeface="Menlo-Regular"/>
            </a:endParaRPr>
          </a:p>
          <a:p>
            <a:pPr marL="0" indent="0">
              <a:buNone/>
            </a:pPr>
            <a:r>
              <a:rPr lang="en-US" altLang="zh-TW" sz="1800" dirty="0" smtClean="0">
                <a:solidFill>
                  <a:srgbClr val="236E25"/>
                </a:solidFill>
                <a:latin typeface="Menlo-Regular"/>
              </a:rPr>
              <a:t>/</a:t>
            </a:r>
            <a:r>
              <a:rPr lang="en-US" altLang="zh-TW" sz="1800" dirty="0">
                <a:solidFill>
                  <a:srgbClr val="236E25"/>
                </a:solidFill>
                <a:latin typeface="Menlo-Regular"/>
              </a:rPr>
              <a:t>/ </a:t>
            </a:r>
            <a:r>
              <a:rPr lang="zh-TW" altLang="en-US" sz="1800" dirty="0">
                <a:solidFill>
                  <a:srgbClr val="236E25"/>
                </a:solidFill>
                <a:latin typeface="STHeitiSC-Light"/>
              </a:rPr>
              <a:t>获得姓</a:t>
            </a:r>
            <a:endParaRPr lang="zh-TW" altLang="en-US" sz="1800" dirty="0">
              <a:solidFill>
                <a:srgbClr val="000000"/>
              </a:solidFill>
              <a:latin typeface="Menlo-Regular"/>
            </a:endParaRPr>
          </a:p>
          <a:p>
            <a:pPr marL="0" indent="0">
              <a:buNone/>
            </a:pPr>
            <a:r>
              <a:rPr lang="en-US" altLang="zh-CN" sz="1800" dirty="0">
                <a:solidFill>
                  <a:srgbClr val="5C2699"/>
                </a:solidFill>
                <a:latin typeface="Menlo-Regular"/>
              </a:rPr>
              <a:t>NSString</a:t>
            </a:r>
            <a:r>
              <a:rPr lang="en-US" altLang="zh-CN" sz="1800" dirty="0">
                <a:solidFill>
                  <a:srgbClr val="000000"/>
                </a:solidFill>
                <a:latin typeface="Menlo-Regular"/>
              </a:rPr>
              <a:t> *</a:t>
            </a:r>
            <a:r>
              <a:rPr lang="en-US" altLang="zh-CN" sz="1800" dirty="0" err="1">
                <a:solidFill>
                  <a:srgbClr val="000000"/>
                </a:solidFill>
                <a:latin typeface="Menlo-Regular"/>
              </a:rPr>
              <a:t>lastName</a:t>
            </a:r>
            <a:r>
              <a:rPr lang="en-US" altLang="zh-CN" sz="1800" dirty="0">
                <a:solidFill>
                  <a:srgbClr val="000000"/>
                </a:solidFill>
                <a:latin typeface="Menlo-Regular"/>
              </a:rPr>
              <a:t> = (</a:t>
            </a:r>
            <a:r>
              <a:rPr lang="en-US" altLang="zh-CN" sz="1800" dirty="0">
                <a:solidFill>
                  <a:srgbClr val="760F50"/>
                </a:solidFill>
                <a:latin typeface="Menlo-Regular"/>
              </a:rPr>
              <a:t>__bridge</a:t>
            </a:r>
            <a:r>
              <a:rPr lang="en-US" altLang="zh-CN" sz="1800" dirty="0">
                <a:solidFill>
                  <a:srgbClr val="000000"/>
                </a:solidFill>
                <a:latin typeface="Menlo-Regular"/>
              </a:rPr>
              <a:t> </a:t>
            </a:r>
            <a:r>
              <a:rPr lang="en-US" altLang="zh-CN" sz="1800" dirty="0">
                <a:solidFill>
                  <a:srgbClr val="5C2699"/>
                </a:solidFill>
                <a:latin typeface="Menlo-Regular"/>
              </a:rPr>
              <a:t>NSString</a:t>
            </a:r>
            <a:r>
              <a:rPr lang="en-US" altLang="zh-CN" sz="1800" dirty="0">
                <a:solidFill>
                  <a:srgbClr val="000000"/>
                </a:solidFill>
                <a:latin typeface="Menlo-Regular"/>
              </a:rPr>
              <a:t> *) </a:t>
            </a:r>
            <a:r>
              <a:rPr lang="en-US" altLang="zh-CN" sz="1800" dirty="0" err="1">
                <a:solidFill>
                  <a:srgbClr val="2E0D6E"/>
                </a:solidFill>
                <a:latin typeface="Menlo-Regular"/>
              </a:rPr>
              <a:t>ABRecordCopyValue</a:t>
            </a:r>
            <a:r>
              <a:rPr lang="en-US" altLang="zh-CN" sz="1800" dirty="0">
                <a:solidFill>
                  <a:srgbClr val="000000"/>
                </a:solidFill>
                <a:latin typeface="Menlo-Regular"/>
              </a:rPr>
              <a:t>(person, </a:t>
            </a:r>
            <a:r>
              <a:rPr lang="en-US" altLang="zh-CN" sz="1800" dirty="0" err="1">
                <a:solidFill>
                  <a:srgbClr val="5C2699"/>
                </a:solidFill>
                <a:latin typeface="Menlo-Regular"/>
              </a:rPr>
              <a:t>kABPersonLastNameProperty</a:t>
            </a:r>
            <a:r>
              <a:rPr lang="en-US" altLang="zh-CN" sz="1800" dirty="0">
                <a:solidFill>
                  <a:srgbClr val="000000"/>
                </a:solidFill>
                <a:latin typeface="Menlo-Regular"/>
              </a:rPr>
              <a:t>);</a:t>
            </a:r>
            <a:endParaRPr kumimoji="1" lang="zh-CN" altLang="en-US" sz="1800" dirty="0"/>
          </a:p>
        </p:txBody>
      </p:sp>
    </p:spTree>
    <p:extLst>
      <p:ext uri="{BB962C8B-B14F-4D97-AF65-F5344CB8AC3E}">
        <p14:creationId xmlns:p14="http://schemas.microsoft.com/office/powerpoint/2010/main" val="2390309821"/>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theme/theme1.xml><?xml version="1.0" encoding="utf-8"?>
<a:theme xmlns:a="http://schemas.openxmlformats.org/drawingml/2006/main" name="框架PPT2014">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优势">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优势">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652</TotalTime>
  <Words>1258</Words>
  <Application>Microsoft Macintosh PowerPoint</Application>
  <PresentationFormat>全屏显示(4:3)</PresentationFormat>
  <Paragraphs>233</Paragraphs>
  <Slides>21</Slides>
  <Notes>1</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框架PPT2014</vt:lpstr>
      <vt:lpstr>通讯录</vt:lpstr>
      <vt:lpstr>通讯录简介</vt:lpstr>
      <vt:lpstr>通讯录授权</vt:lpstr>
      <vt:lpstr>查询授权状态</vt:lpstr>
      <vt:lpstr>申请授权</vt:lpstr>
      <vt:lpstr>获得所有的联系人数据</vt:lpstr>
      <vt:lpstr>获得所有的联系人数据</vt:lpstr>
      <vt:lpstr>获得联系人的简单属性</vt:lpstr>
      <vt:lpstr>获得联系人的简单属性</vt:lpstr>
      <vt:lpstr>获得联系人的复杂属性</vt:lpstr>
      <vt:lpstr>获得联系人的复杂属性</vt:lpstr>
      <vt:lpstr>获得联系人的复杂属性</vt:lpstr>
      <vt:lpstr>添加联系人的步骤</vt:lpstr>
      <vt:lpstr>添加联系人代码实现</vt:lpstr>
      <vt:lpstr>添加一些复杂的属性</vt:lpstr>
      <vt:lpstr>添加群组的步骤</vt:lpstr>
      <vt:lpstr>添加群组代码实现</vt:lpstr>
      <vt:lpstr>其他函数</vt:lpstr>
      <vt:lpstr>操作联系人的头像</vt:lpstr>
      <vt:lpstr>设置图片数据</vt:lpstr>
      <vt:lpstr>获得图片数据</vt:lpstr>
    </vt:vector>
  </TitlesOfParts>
  <Company>北京帷幄昊合数字娱乐科技有限公司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史上最牛的游戏</dc:title>
  <dc:creator>刘凡</dc:creator>
  <cp:lastModifiedBy>aplle adsf</cp:lastModifiedBy>
  <cp:revision>224</cp:revision>
  <dcterms:created xsi:type="dcterms:W3CDTF">2013-07-22T07:36:09Z</dcterms:created>
  <dcterms:modified xsi:type="dcterms:W3CDTF">2014-06-03T02:48:29Z</dcterms:modified>
</cp:coreProperties>
</file>