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0" d="100"/>
          <a:sy n="60" d="100"/>
        </p:scale>
        <p:origin x="84"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2/6/2019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2/6/2019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6D5B-0743-499A-8D6E-21B6D3855BA5}"/>
              </a:ext>
            </a:extLst>
          </p:cNvPr>
          <p:cNvSpPr>
            <a:spLocks noGrp="1"/>
          </p:cNvSpPr>
          <p:nvPr>
            <p:ph type="ctrTitle"/>
          </p:nvPr>
        </p:nvSpPr>
        <p:spPr/>
        <p:txBody>
          <a:bodyPr/>
          <a:lstStyle/>
          <a:p>
            <a:r>
              <a:rPr lang="en-US" dirty="0"/>
              <a:t>Forecasting Product Demand</a:t>
            </a:r>
          </a:p>
        </p:txBody>
      </p:sp>
      <p:sp>
        <p:nvSpPr>
          <p:cNvPr id="3" name="Subtitle 2">
            <a:extLst>
              <a:ext uri="{FF2B5EF4-FFF2-40B4-BE49-F238E27FC236}">
                <a16:creationId xmlns:a16="http://schemas.microsoft.com/office/drawing/2014/main" id="{98EDF0BB-7A4B-4C2A-BAC6-279CCFD91F24}"/>
              </a:ext>
            </a:extLst>
          </p:cNvPr>
          <p:cNvSpPr>
            <a:spLocks noGrp="1"/>
          </p:cNvSpPr>
          <p:nvPr>
            <p:ph type="subTitle" idx="1"/>
          </p:nvPr>
        </p:nvSpPr>
        <p:spPr/>
        <p:txBody>
          <a:bodyPr>
            <a:normAutofit lnSpcReduction="10000"/>
          </a:bodyPr>
          <a:lstStyle/>
          <a:p>
            <a:r>
              <a:rPr lang="en-US" dirty="0"/>
              <a:t>Name: Moaz Nabeel</a:t>
            </a:r>
          </a:p>
          <a:p>
            <a:r>
              <a:rPr lang="en-US" dirty="0"/>
              <a:t>SPRINGBOARD</a:t>
            </a:r>
          </a:p>
          <a:p>
            <a:r>
              <a:rPr lang="en-US" dirty="0"/>
              <a:t>CAPSTONE-2</a:t>
            </a:r>
          </a:p>
        </p:txBody>
      </p:sp>
    </p:spTree>
    <p:extLst>
      <p:ext uri="{BB962C8B-B14F-4D97-AF65-F5344CB8AC3E}">
        <p14:creationId xmlns:p14="http://schemas.microsoft.com/office/powerpoint/2010/main" val="332578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FEF4EF55-350C-4000-A642-BBAB505EB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530BD4EE-F581-4A11-B7AB-B8027474C9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81" name="Rectangle 80">
            <a:extLst>
              <a:ext uri="{FF2B5EF4-FFF2-40B4-BE49-F238E27FC236}">
                <a16:creationId xmlns:a16="http://schemas.microsoft.com/office/drawing/2014/main" id="{8FF7B5F7-27DC-4984-9456-6A7F1FA2D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7EFAB10-D2A9-43E1-9AE0-1C45A5671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AE3220-17C4-45C1-933F-A4A7763A5E3F}"/>
              </a:ext>
            </a:extLst>
          </p:cNvPr>
          <p:cNvSpPr>
            <a:spLocks noGrp="1"/>
          </p:cNvSpPr>
          <p:nvPr>
            <p:ph type="title"/>
          </p:nvPr>
        </p:nvSpPr>
        <p:spPr>
          <a:xfrm>
            <a:off x="680321" y="753228"/>
            <a:ext cx="5584677" cy="1080938"/>
          </a:xfrm>
        </p:spPr>
        <p:txBody>
          <a:bodyPr>
            <a:normAutofit/>
          </a:bodyPr>
          <a:lstStyle/>
          <a:p>
            <a:r>
              <a:rPr lang="en-US" dirty="0"/>
              <a:t>Deep Learning ( cont.)</a:t>
            </a:r>
          </a:p>
        </p:txBody>
      </p:sp>
      <p:pic>
        <p:nvPicPr>
          <p:cNvPr id="85" name="Picture 84">
            <a:extLst>
              <a:ext uri="{FF2B5EF4-FFF2-40B4-BE49-F238E27FC236}">
                <a16:creationId xmlns:a16="http://schemas.microsoft.com/office/drawing/2014/main" id="{3A1C7874-148D-4DD7-8E91-839F27D421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0730541F-1081-472D-9D15-ABFBEAC22A43}"/>
              </a:ext>
            </a:extLst>
          </p:cNvPr>
          <p:cNvSpPr>
            <a:spLocks noGrp="1"/>
          </p:cNvSpPr>
          <p:nvPr>
            <p:ph idx="1"/>
          </p:nvPr>
        </p:nvSpPr>
        <p:spPr>
          <a:xfrm>
            <a:off x="680321" y="2336873"/>
            <a:ext cx="5104843" cy="3599316"/>
          </a:xfrm>
        </p:spPr>
        <p:txBody>
          <a:bodyPr>
            <a:normAutofit/>
          </a:bodyPr>
          <a:lstStyle/>
          <a:p>
            <a:r>
              <a:rPr lang="en-US" sz="2000" u="sng">
                <a:effectLst/>
              </a:rPr>
              <a:t>Results from LSTM (cont.)</a:t>
            </a:r>
          </a:p>
          <a:p>
            <a:endParaRPr lang="en-US" sz="2000"/>
          </a:p>
        </p:txBody>
      </p:sp>
      <p:sp>
        <p:nvSpPr>
          <p:cNvPr id="87" name="Rectangle 86">
            <a:extLst>
              <a:ext uri="{FF2B5EF4-FFF2-40B4-BE49-F238E27FC236}">
                <a16:creationId xmlns:a16="http://schemas.microsoft.com/office/drawing/2014/main" id="{D792C371-071A-45E0-9503-0F09FD34D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1608" y="488844"/>
            <a:ext cx="2687741" cy="350683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s://lh5.googleusercontent.com/wAYuPfNmp5YJWV2sn-a9n8vIr9orE2hf4NO8U5qzqhmXtSNH2YKa8R8lI0Yevps-hGLiwvZmDlwbcqnuM6chTaMghIrBrya2FKSiyXI0AgZi_1HALCA6MHfpIFbhkz9ZYXFvuTZA">
            <a:extLst>
              <a:ext uri="{FF2B5EF4-FFF2-40B4-BE49-F238E27FC236}">
                <a16:creationId xmlns:a16="http://schemas.microsoft.com/office/drawing/2014/main" id="{1083915F-D59E-4005-804E-93E8C9DEA3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5086" y="1448709"/>
            <a:ext cx="2380647" cy="1587098"/>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927EEEBD-A5F2-43B3-9C89-46B9D8E63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86569" y="488845"/>
            <a:ext cx="2220800" cy="2437588"/>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0" name="Picture 6" descr="https://lh3.googleusercontent.com/GHWsKbAiS20jcKBXkFY8VJQbngJkWFKnWPPBEFw4I2ikSWvO0H8vcwi6zRFTpDWB3eXG9XlcIAIGylqRJr4dnYtDA4g1vdJAyFdGoC2mix0PG2asT2X389TSsvGCt-0LfRqoAeRC">
            <a:extLst>
              <a:ext uri="{FF2B5EF4-FFF2-40B4-BE49-F238E27FC236}">
                <a16:creationId xmlns:a16="http://schemas.microsoft.com/office/drawing/2014/main" id="{E9C50C1D-B520-486E-95CE-48E2A1E181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1810" y="1070244"/>
            <a:ext cx="1882991" cy="1255327"/>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9717AE6F-9E0D-4BE2-BF9B-71A5C6C0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1608" y="4164748"/>
            <a:ext cx="2687741" cy="2163915"/>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2" name="Picture 8" descr="https://lh5.googleusercontent.com/lp-6XXp-lg6RFAtPuHbJ90lzIHw_UtfopqxXC3mF9EwpRtZQKmvacpOUJTvDBFkx9epurhtiRtWw7uRPZjuYJc9UkS4rP0hQBVrdd9l2J8uYzzCx7QKPyF4JLF-UImFPZL51bzPP">
            <a:extLst>
              <a:ext uri="{FF2B5EF4-FFF2-40B4-BE49-F238E27FC236}">
                <a16:creationId xmlns:a16="http://schemas.microsoft.com/office/drawing/2014/main" id="{4C4DB357-19B5-4671-8D68-867C618832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5086" y="4465800"/>
            <a:ext cx="2380647" cy="1570479"/>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a:extLst>
              <a:ext uri="{FF2B5EF4-FFF2-40B4-BE49-F238E27FC236}">
                <a16:creationId xmlns:a16="http://schemas.microsoft.com/office/drawing/2014/main" id="{5D65F013-FE3B-4006-A1AF-3236A0F78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86569" y="3108997"/>
            <a:ext cx="2220800" cy="3219666"/>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https://lh3.googleusercontent.com/-aFQ5ov5L88itRrw9Uh4oV6xp3_ChRSjNRu-c6959dnzzCiV51Ol_vk_-9WOlT33frah12-SOyo6cAVFnBQUohlsPCfp4tMj-o-5EDbrC-Zx-Sy4dm123xa-RzIbfW0ugbaFkVHN">
            <a:extLst>
              <a:ext uri="{FF2B5EF4-FFF2-40B4-BE49-F238E27FC236}">
                <a16:creationId xmlns:a16="http://schemas.microsoft.com/office/drawing/2014/main" id="{40CC8ECD-5636-4E57-B1B5-9D76D17BCC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47435" y="4087044"/>
            <a:ext cx="1887366" cy="127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79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7178" name="Group 76">
            <a:extLst>
              <a:ext uri="{FF2B5EF4-FFF2-40B4-BE49-F238E27FC236}">
                <a16:creationId xmlns:a16="http://schemas.microsoft.com/office/drawing/2014/main" id="{0D657D6C-2E6B-420D-9BEB-C855CE3754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78" name="Rectangle 77">
              <a:extLst>
                <a:ext uri="{FF2B5EF4-FFF2-40B4-BE49-F238E27FC236}">
                  <a16:creationId xmlns:a16="http://schemas.microsoft.com/office/drawing/2014/main" id="{0F3C4E17-BE76-4E8F-937F-6144CE795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A7C83D86-DC20-43C7-BCEF-1ED26CBAA85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7179" name="Rectangle 80">
            <a:extLst>
              <a:ext uri="{FF2B5EF4-FFF2-40B4-BE49-F238E27FC236}">
                <a16:creationId xmlns:a16="http://schemas.microsoft.com/office/drawing/2014/main" id="{C9363457-CD88-4704-82DD-A938F5405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E853B0-95D8-49B2-8402-86F1CEBB909F}"/>
              </a:ext>
            </a:extLst>
          </p:cNvPr>
          <p:cNvSpPr>
            <a:spLocks noGrp="1"/>
          </p:cNvSpPr>
          <p:nvPr>
            <p:ph type="title"/>
          </p:nvPr>
        </p:nvSpPr>
        <p:spPr>
          <a:xfrm>
            <a:off x="680322" y="753228"/>
            <a:ext cx="4196478" cy="1080938"/>
          </a:xfrm>
        </p:spPr>
        <p:txBody>
          <a:bodyPr>
            <a:normAutofit/>
          </a:bodyPr>
          <a:lstStyle/>
          <a:p>
            <a:r>
              <a:rPr lang="en-US" sz="3200"/>
              <a:t>Deep Learning ( cont.)</a:t>
            </a:r>
          </a:p>
        </p:txBody>
      </p:sp>
      <p:pic>
        <p:nvPicPr>
          <p:cNvPr id="7180" name="Picture 82">
            <a:extLst>
              <a:ext uri="{FF2B5EF4-FFF2-40B4-BE49-F238E27FC236}">
                <a16:creationId xmlns:a16="http://schemas.microsoft.com/office/drawing/2014/main" id="{45185A16-87BB-4D7B-BD55-45CD8862B3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a:extLst>
              <a:ext uri="{FF2B5EF4-FFF2-40B4-BE49-F238E27FC236}">
                <a16:creationId xmlns:a16="http://schemas.microsoft.com/office/drawing/2014/main" id="{B3AB6E51-4612-4537-AF65-53493C71AC65}"/>
              </a:ext>
            </a:extLst>
          </p:cNvPr>
          <p:cNvSpPr>
            <a:spLocks noGrp="1"/>
          </p:cNvSpPr>
          <p:nvPr>
            <p:ph idx="1"/>
          </p:nvPr>
        </p:nvSpPr>
        <p:spPr>
          <a:xfrm>
            <a:off x="680321" y="2336873"/>
            <a:ext cx="4124289" cy="3599316"/>
          </a:xfrm>
        </p:spPr>
        <p:txBody>
          <a:bodyPr>
            <a:normAutofit/>
          </a:bodyPr>
          <a:lstStyle/>
          <a:p>
            <a:r>
              <a:rPr lang="en-US" sz="2000" u="sng" dirty="0" err="1">
                <a:effectLst/>
              </a:rPr>
              <a:t>ConvLSTM</a:t>
            </a:r>
            <a:r>
              <a:rPr lang="en-US" sz="2000" u="sng" dirty="0">
                <a:effectLst/>
              </a:rPr>
              <a:t>/CNN-LSTM</a:t>
            </a:r>
          </a:p>
          <a:p>
            <a:r>
              <a:rPr lang="en-US" sz="2000" dirty="0" err="1">
                <a:effectLst/>
              </a:rPr>
              <a:t>ConvLSTM</a:t>
            </a:r>
            <a:r>
              <a:rPr lang="en-US" sz="2000" dirty="0">
                <a:effectLst/>
              </a:rPr>
              <a:t> is  combination of CNNs and LSTMs where the LSTM units read input data using the convolutional process of a CNN.</a:t>
            </a:r>
          </a:p>
          <a:p>
            <a:r>
              <a:rPr lang="en-US" sz="2000" u="sng" dirty="0">
                <a:effectLst/>
              </a:rPr>
              <a:t>Results of </a:t>
            </a:r>
            <a:r>
              <a:rPr lang="en-US" sz="2000" u="sng" dirty="0" err="1">
                <a:effectLst/>
              </a:rPr>
              <a:t>ConvLSTM</a:t>
            </a:r>
            <a:endParaRPr lang="en-US" sz="2000" u="sng" dirty="0">
              <a:effectLst/>
            </a:endParaRPr>
          </a:p>
          <a:p>
            <a:r>
              <a:rPr lang="en-US" sz="2000" dirty="0">
                <a:effectLst/>
              </a:rPr>
              <a:t>CNN-LSTM: 18.159 RMSE (+/- 0.186)</a:t>
            </a:r>
            <a:endParaRPr lang="en-US" sz="2000" dirty="0"/>
          </a:p>
        </p:txBody>
      </p:sp>
      <p:sp>
        <p:nvSpPr>
          <p:cNvPr id="85" name="Rectangle 84">
            <a:extLst>
              <a:ext uri="{FF2B5EF4-FFF2-40B4-BE49-F238E27FC236}">
                <a16:creationId xmlns:a16="http://schemas.microsoft.com/office/drawing/2014/main" id="{C9116615-1AED-4154-90C9-4F5B4A414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88844"/>
            <a:ext cx="3378077" cy="352604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https://lh5.googleusercontent.com/MlvS-BvA5BMbRVhtCtHjSzbg21QTOlObrnLLJ3sIyyY12HqO5nNqjHaYm4l3wZs6oGP06MFQQOWPrgPjWhurlFeDk4DOm8xkVe-P1rYXA5K7mtuEj0uApuH4NzDYA58ouSCtCasp">
            <a:extLst>
              <a:ext uri="{FF2B5EF4-FFF2-40B4-BE49-F238E27FC236}">
                <a16:creationId xmlns:a16="http://schemas.microsoft.com/office/drawing/2014/main" id="{6B396DBB-3F50-4435-897A-5C79000156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9941" y="1211123"/>
            <a:ext cx="3056465" cy="2070508"/>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23E13020-D424-4E71-B448-6F77A3DAD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488844"/>
            <a:ext cx="2739690" cy="2480872"/>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https://lh3.googleusercontent.com/Tvm2_Jm26G35hYhuwhqUyOUFXWdE7J73gcdnq6-4fWmFa2vLm3D549ApsR5lCJDp8NBD5lSzqUP_g5jw5X2JQF9zeOYfsVfY6N-qSQ6RHMUpC0yCGAVZBSprCL9pvcloZwXdhyA9">
            <a:extLst>
              <a:ext uri="{FF2B5EF4-FFF2-40B4-BE49-F238E27FC236}">
                <a16:creationId xmlns:a16="http://schemas.microsoft.com/office/drawing/2014/main" id="{E66388DE-9272-4AF4-A378-473E4DB1DE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1896" y="893568"/>
            <a:ext cx="2454793" cy="1662924"/>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FDAEFFE1-4A0C-4B48-B1DB-5CE917A16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169237"/>
            <a:ext cx="3378077" cy="2217438"/>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6" name="Picture 8" descr="https://lh5.googleusercontent.com/831vqyD8jJ8ZqIMaKEXJwt2DJsMdCi6RAh1UIDhNh5dgr81i0DHYPTVgeZ_apvi7LyfGJcDjvoTG1-KEaeLT249KR8WEwckS6v7cyHvgriQXZx4hkeybpP9r1jb1WX3ZnYO3aoJo">
            <a:extLst>
              <a:ext uri="{FF2B5EF4-FFF2-40B4-BE49-F238E27FC236}">
                <a16:creationId xmlns:a16="http://schemas.microsoft.com/office/drawing/2014/main" id="{8A0286DC-3619-4B6B-BBFA-9B85117411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0034" y="4327523"/>
            <a:ext cx="2858101" cy="1890398"/>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9370C26A-44A1-4DB3-B55D-66731A200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3130583"/>
            <a:ext cx="2739690" cy="324803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4" name="Picture 6" descr="https://lh3.googleusercontent.com/wtQ9O6rYqmZ5Xlzbkb913m3VYNRyladTzqsTpBE5XQmbXHr3uBZk7z6qkgJpA7qSnSEqtcEnp9hrOMIfIGkfQhQxnjvEu6G0399D4Ubd7iSqHUiOfD_vK6F93QUey7ohxRW8EOhy">
            <a:extLst>
              <a:ext uri="{FF2B5EF4-FFF2-40B4-BE49-F238E27FC236}">
                <a16:creationId xmlns:a16="http://schemas.microsoft.com/office/drawing/2014/main" id="{5BAD9A3C-E2BE-456E-876A-244A211000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15072" y="3916440"/>
            <a:ext cx="2451617" cy="166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2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FCCF-7DBF-4603-9D3F-CB4BE100D8C6}"/>
              </a:ext>
            </a:extLst>
          </p:cNvPr>
          <p:cNvSpPr>
            <a:spLocks noGrp="1"/>
          </p:cNvSpPr>
          <p:nvPr>
            <p:ph type="title"/>
          </p:nvPr>
        </p:nvSpPr>
        <p:spPr/>
        <p:txBody>
          <a:bodyPr/>
          <a:lstStyle/>
          <a:p>
            <a:r>
              <a:rPr lang="en-US" dirty="0"/>
              <a:t>Comparison Table</a:t>
            </a:r>
          </a:p>
        </p:txBody>
      </p:sp>
      <p:graphicFrame>
        <p:nvGraphicFramePr>
          <p:cNvPr id="4" name="Content Placeholder 3">
            <a:extLst>
              <a:ext uri="{FF2B5EF4-FFF2-40B4-BE49-F238E27FC236}">
                <a16:creationId xmlns:a16="http://schemas.microsoft.com/office/drawing/2014/main" id="{CE3D66EF-4F62-4160-BDE9-B1BC8215A6A3}"/>
              </a:ext>
            </a:extLst>
          </p:cNvPr>
          <p:cNvGraphicFramePr>
            <a:graphicFrameLocks noGrp="1"/>
          </p:cNvGraphicFramePr>
          <p:nvPr>
            <p:ph idx="1"/>
            <p:extLst>
              <p:ext uri="{D42A27DB-BD31-4B8C-83A1-F6EECF244321}">
                <p14:modId xmlns:p14="http://schemas.microsoft.com/office/powerpoint/2010/main" val="3964702286"/>
              </p:ext>
            </p:extLst>
          </p:nvPr>
        </p:nvGraphicFramePr>
        <p:xfrm>
          <a:off x="1267326" y="2310063"/>
          <a:ext cx="9026856" cy="3946360"/>
        </p:xfrm>
        <a:graphic>
          <a:graphicData uri="http://schemas.openxmlformats.org/drawingml/2006/table">
            <a:tbl>
              <a:tblPr/>
              <a:tblGrid>
                <a:gridCol w="4513428">
                  <a:extLst>
                    <a:ext uri="{9D8B030D-6E8A-4147-A177-3AD203B41FA5}">
                      <a16:colId xmlns:a16="http://schemas.microsoft.com/office/drawing/2014/main" val="3161003841"/>
                    </a:ext>
                  </a:extLst>
                </a:gridCol>
                <a:gridCol w="4513428">
                  <a:extLst>
                    <a:ext uri="{9D8B030D-6E8A-4147-A177-3AD203B41FA5}">
                      <a16:colId xmlns:a16="http://schemas.microsoft.com/office/drawing/2014/main" val="4203576835"/>
                    </a:ext>
                  </a:extLst>
                </a:gridCol>
              </a:tblGrid>
              <a:tr h="493295">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MODEL/ ALGORITHM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RMSE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4403939"/>
                  </a:ext>
                </a:extLst>
              </a:tr>
              <a:tr h="493295">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Simple Exponential Smoothing (SES)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24.81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513545"/>
                  </a:ext>
                </a:extLst>
              </a:tr>
              <a:tr h="493295">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Holt's Linear Trend (HLT)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19.61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112894"/>
                  </a:ext>
                </a:extLst>
              </a:tr>
              <a:tr h="493295">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Holt’s Winter Method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20.09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1620768"/>
                  </a:ext>
                </a:extLst>
              </a:tr>
              <a:tr h="493295">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ARIMA</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19.45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5875846"/>
                  </a:ext>
                </a:extLst>
              </a:tr>
              <a:tr h="493295">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SARIMA</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30.56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1662428"/>
                  </a:ext>
                </a:extLst>
              </a:tr>
              <a:tr h="493295">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LSTM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26.9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8587649"/>
                  </a:ext>
                </a:extLst>
              </a:tr>
              <a:tr h="493295">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CNN-LSTM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18.16</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795738"/>
                  </a:ext>
                </a:extLst>
              </a:tr>
            </a:tbl>
          </a:graphicData>
        </a:graphic>
      </p:graphicFrame>
      <p:sp>
        <p:nvSpPr>
          <p:cNvPr id="5" name="Rectangle 1">
            <a:extLst>
              <a:ext uri="{FF2B5EF4-FFF2-40B4-BE49-F238E27FC236}">
                <a16:creationId xmlns:a16="http://schemas.microsoft.com/office/drawing/2014/main" id="{4063AE71-2DAD-4BC1-A6B3-530E9FAB0FDB}"/>
              </a:ext>
            </a:extLst>
          </p:cNvPr>
          <p:cNvSpPr>
            <a:spLocks noChangeArrowheads="1"/>
          </p:cNvSpPr>
          <p:nvPr/>
        </p:nvSpPr>
        <p:spPr bwMode="auto">
          <a:xfrm>
            <a:off x="-2561769" y="-246290"/>
            <a:ext cx="185166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296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D9DA-1B4E-4B7F-8BA8-C9680EED08B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AFD46F5-5363-49A9-96D8-1A7C07AAC9A2}"/>
              </a:ext>
            </a:extLst>
          </p:cNvPr>
          <p:cNvSpPr>
            <a:spLocks noGrp="1"/>
          </p:cNvSpPr>
          <p:nvPr>
            <p:ph idx="1"/>
          </p:nvPr>
        </p:nvSpPr>
        <p:spPr/>
        <p:txBody>
          <a:bodyPr/>
          <a:lstStyle/>
          <a:p>
            <a:r>
              <a:rPr lang="en-US" dirty="0">
                <a:effectLst/>
              </a:rPr>
              <a:t>Overall, with univariate time series data traditional techniques performed quite well. </a:t>
            </a:r>
          </a:p>
          <a:p>
            <a:r>
              <a:rPr lang="en-US" dirty="0">
                <a:effectLst/>
              </a:rPr>
              <a:t>However, convolution long-short term neural networks were able to perform the best out of the models and algorithms used.</a:t>
            </a:r>
          </a:p>
          <a:p>
            <a:r>
              <a:rPr lang="en-US" dirty="0">
                <a:effectLst/>
              </a:rPr>
              <a:t>But if we look at forecasting for univariate time series data ARIMA did quite well and for a lot less computational power.</a:t>
            </a:r>
          </a:p>
          <a:p>
            <a:r>
              <a:rPr lang="en-US" dirty="0">
                <a:effectLst/>
              </a:rPr>
              <a:t>In conclusion, deep learning technique such as Conv-LSTM is quite useful for time series forecasting and can handle multivariate time series better than traditional techniques.</a:t>
            </a:r>
            <a:endParaRPr lang="en-US" dirty="0"/>
          </a:p>
        </p:txBody>
      </p:sp>
    </p:spTree>
    <p:extLst>
      <p:ext uri="{BB962C8B-B14F-4D97-AF65-F5344CB8AC3E}">
        <p14:creationId xmlns:p14="http://schemas.microsoft.com/office/powerpoint/2010/main" val="423488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E1F1-F6AC-4455-97DF-4A93B1D00D8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49A04E5-738F-4C69-B982-1678C0BD9CD0}"/>
              </a:ext>
            </a:extLst>
          </p:cNvPr>
          <p:cNvSpPr>
            <a:spLocks noGrp="1"/>
          </p:cNvSpPr>
          <p:nvPr>
            <p:ph idx="1"/>
          </p:nvPr>
        </p:nvSpPr>
        <p:spPr/>
        <p:txBody>
          <a:bodyPr/>
          <a:lstStyle/>
          <a:p>
            <a:r>
              <a:rPr lang="en-US" dirty="0">
                <a:effectLst/>
              </a:rPr>
              <a:t>The client for the data is a production planning facility and forecasting for the anonymous product is necessary for production, planning and control. </a:t>
            </a:r>
          </a:p>
          <a:p>
            <a:r>
              <a:rPr lang="en-US" dirty="0">
                <a:effectLst/>
              </a:rPr>
              <a:t>The problem will be solved using traditional time forecasting techniques such as Holt's Linear Method, Holt’s Winter Method, ARIMA and SARIMA as well as deep learning techniques such as LSTM network and </a:t>
            </a:r>
            <a:r>
              <a:rPr lang="en-US" dirty="0" err="1">
                <a:effectLst/>
              </a:rPr>
              <a:t>ConvLSTM</a:t>
            </a:r>
            <a:r>
              <a:rPr lang="en-US" dirty="0">
                <a:effectLst/>
              </a:rPr>
              <a:t>.</a:t>
            </a:r>
            <a:endParaRPr lang="en-US" dirty="0"/>
          </a:p>
        </p:txBody>
      </p:sp>
    </p:spTree>
    <p:extLst>
      <p:ext uri="{BB962C8B-B14F-4D97-AF65-F5344CB8AC3E}">
        <p14:creationId xmlns:p14="http://schemas.microsoft.com/office/powerpoint/2010/main" val="206938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2E7F-8ED7-4690-AB90-B22E4360E6C0}"/>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20932D58-2722-4C1F-887B-87FA0F39E4AA}"/>
              </a:ext>
            </a:extLst>
          </p:cNvPr>
          <p:cNvSpPr>
            <a:spLocks noGrp="1"/>
          </p:cNvSpPr>
          <p:nvPr>
            <p:ph idx="1"/>
          </p:nvPr>
        </p:nvSpPr>
        <p:spPr/>
        <p:txBody>
          <a:bodyPr/>
          <a:lstStyle/>
          <a:p>
            <a:r>
              <a:rPr lang="en-US" dirty="0">
                <a:effectLst/>
              </a:rPr>
              <a:t>The dataset used in this project is provided by Southern Illinois University Edwardsville and shows the product demand for five years. </a:t>
            </a:r>
          </a:p>
          <a:p>
            <a:r>
              <a:rPr lang="en-US" dirty="0">
                <a:effectLst/>
              </a:rPr>
              <a:t>The data is a univariate time series in nature.</a:t>
            </a:r>
          </a:p>
          <a:p>
            <a:r>
              <a:rPr lang="en-US" dirty="0">
                <a:effectLst/>
              </a:rPr>
              <a:t>The dataset did not need a lot of cleaning or wrangling.</a:t>
            </a:r>
          </a:p>
          <a:p>
            <a:r>
              <a:rPr lang="en-US" dirty="0">
                <a:effectLst/>
              </a:rPr>
              <a:t>Reading in the dates had to be parsed using the pandas.read_csv command. The dataset did not have any missing values or dates. </a:t>
            </a:r>
            <a:endParaRPr lang="en-US" dirty="0"/>
          </a:p>
        </p:txBody>
      </p:sp>
    </p:spTree>
    <p:extLst>
      <p:ext uri="{BB962C8B-B14F-4D97-AF65-F5344CB8AC3E}">
        <p14:creationId xmlns:p14="http://schemas.microsoft.com/office/powerpoint/2010/main" val="187203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B00A-72F3-4CAE-A6D1-747C410653C1}"/>
              </a:ext>
            </a:extLst>
          </p:cNvPr>
          <p:cNvSpPr>
            <a:spLocks noGrp="1"/>
          </p:cNvSpPr>
          <p:nvPr>
            <p:ph type="title"/>
          </p:nvPr>
        </p:nvSpPr>
        <p:spPr>
          <a:xfrm>
            <a:off x="680321" y="753228"/>
            <a:ext cx="9613861" cy="1080938"/>
          </a:xfrm>
        </p:spPr>
        <p:txBody>
          <a:bodyPr/>
          <a:lstStyle/>
          <a:p>
            <a:r>
              <a:rPr lang="en-US"/>
              <a:t>Data Story</a:t>
            </a:r>
            <a:endParaRPr lang="en-US" dirty="0"/>
          </a:p>
        </p:txBody>
      </p:sp>
      <p:sp>
        <p:nvSpPr>
          <p:cNvPr id="3" name="Content Placeholder 2">
            <a:extLst>
              <a:ext uri="{FF2B5EF4-FFF2-40B4-BE49-F238E27FC236}">
                <a16:creationId xmlns:a16="http://schemas.microsoft.com/office/drawing/2014/main" id="{740FF739-B0D3-48B5-97ED-8B47CF2E66BB}"/>
              </a:ext>
            </a:extLst>
          </p:cNvPr>
          <p:cNvSpPr>
            <a:spLocks noGrp="1"/>
          </p:cNvSpPr>
          <p:nvPr>
            <p:ph idx="1"/>
          </p:nvPr>
        </p:nvSpPr>
        <p:spPr>
          <a:xfrm>
            <a:off x="680322" y="2336873"/>
            <a:ext cx="4597532" cy="3599316"/>
          </a:xfrm>
        </p:spPr>
        <p:txBody>
          <a:bodyPr/>
          <a:lstStyle/>
          <a:p>
            <a:r>
              <a:rPr lang="en-US" dirty="0">
                <a:effectLst/>
              </a:rPr>
              <a:t>The trend of demand for the product is shown in the figure along with the rolling means and standard deviations.</a:t>
            </a:r>
          </a:p>
          <a:p>
            <a:pPr marL="0" indent="0">
              <a:buNone/>
            </a:pPr>
            <a:br>
              <a:rPr lang="en-US" dirty="0"/>
            </a:br>
            <a:endParaRPr lang="en-US" dirty="0"/>
          </a:p>
        </p:txBody>
      </p:sp>
      <p:pic>
        <p:nvPicPr>
          <p:cNvPr id="1026" name="Picture 2" descr="https://lh5.googleusercontent.com/t0aec7RW5REcqO-pwksqYdiKsKHjd7HYvCKPMBR0S9hPlN1ENzvXI75LyJ764pG2KvtJAN3cdhe0QPMTGqXy2FbZinHa9kCYjitn-Bz1CSjU8qPodkh9Yq8IZN_LS_gUm4GBFKWI">
            <a:extLst>
              <a:ext uri="{FF2B5EF4-FFF2-40B4-BE49-F238E27FC236}">
                <a16:creationId xmlns:a16="http://schemas.microsoft.com/office/drawing/2014/main" id="{E9E00150-7D5E-47FA-804B-5E4C95E6A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854" y="2131518"/>
            <a:ext cx="6233824"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89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053" name="Rectangle 74">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76">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B316A4-E491-4FAE-9106-85DBA8C3FE27}"/>
              </a:ext>
            </a:extLst>
          </p:cNvPr>
          <p:cNvSpPr>
            <a:spLocks noGrp="1"/>
          </p:cNvSpPr>
          <p:nvPr>
            <p:ph type="title"/>
          </p:nvPr>
        </p:nvSpPr>
        <p:spPr>
          <a:xfrm>
            <a:off x="680321" y="753228"/>
            <a:ext cx="4136123" cy="1080938"/>
          </a:xfrm>
        </p:spPr>
        <p:txBody>
          <a:bodyPr>
            <a:normAutofit/>
          </a:bodyPr>
          <a:lstStyle/>
          <a:p>
            <a:r>
              <a:rPr lang="en-US" sz="2400"/>
              <a:t>Exploratory Data Analysis</a:t>
            </a:r>
          </a:p>
        </p:txBody>
      </p:sp>
      <p:pic>
        <p:nvPicPr>
          <p:cNvPr id="79" name="Picture 78">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CFA31B8A-5DDA-48B6-9BC9-B2BE8AB5AE34}"/>
              </a:ext>
            </a:extLst>
          </p:cNvPr>
          <p:cNvSpPr>
            <a:spLocks noGrp="1"/>
          </p:cNvSpPr>
          <p:nvPr>
            <p:ph idx="1"/>
          </p:nvPr>
        </p:nvSpPr>
        <p:spPr>
          <a:xfrm>
            <a:off x="680321" y="2336873"/>
            <a:ext cx="3656289" cy="3599316"/>
          </a:xfrm>
        </p:spPr>
        <p:txBody>
          <a:bodyPr>
            <a:normAutofit fontScale="92500" lnSpcReduction="20000"/>
          </a:bodyPr>
          <a:lstStyle/>
          <a:p>
            <a:r>
              <a:rPr lang="en-US" sz="2200" dirty="0">
                <a:effectLst/>
              </a:rPr>
              <a:t>For time series data it is highly recommended to see the ACF and PACF plots to check if there is autocorrelation in the data.</a:t>
            </a:r>
          </a:p>
          <a:p>
            <a:r>
              <a:rPr lang="en-US" sz="2200" dirty="0">
                <a:effectLst/>
              </a:rPr>
              <a:t>In time series data it is recommended to check if the data is stationary or not. To check for stationarity, Dickey-Fuller test was done and the output of the p-value  was below 0.05 and that proved that the data is stationary</a:t>
            </a:r>
            <a:r>
              <a:rPr lang="en-US" sz="1500" dirty="0">
                <a:effectLst/>
              </a:rPr>
              <a:t>.</a:t>
            </a:r>
            <a:endParaRPr lang="en-US" sz="1500" dirty="0"/>
          </a:p>
        </p:txBody>
      </p:sp>
      <p:sp>
        <p:nvSpPr>
          <p:cNvPr id="81" name="Rectangle 80">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lh6.googleusercontent.com/gftFD44ALVwZ7i2Dvbf8tLLRYSC4xzGVATEOhhQuxrMjWzW1If5im0GiR_N5zPE8aM4qJYcWcoMkTsFwnObrS_bcreEKrpSqU6TFlIM1AHhbtES0teJYhhBZsa7LuonMJc4iMyDb">
            <a:extLst>
              <a:ext uri="{FF2B5EF4-FFF2-40B4-BE49-F238E27FC236}">
                <a16:creationId xmlns:a16="http://schemas.microsoft.com/office/drawing/2014/main" id="{176079BF-6890-4E42-A089-C024C73F75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3085" y="1532761"/>
            <a:ext cx="5629268" cy="3785683"/>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00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8990026E-4CEA-4ABB-8AE7-E9F8C1346B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93" name="Rectangle 192">
              <a:extLst>
                <a:ext uri="{FF2B5EF4-FFF2-40B4-BE49-F238E27FC236}">
                  <a16:creationId xmlns:a16="http://schemas.microsoft.com/office/drawing/2014/main" id="{8A1B64CE-D214-445A-8196-3851AF2FD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 name="Picture 193">
              <a:extLst>
                <a:ext uri="{FF2B5EF4-FFF2-40B4-BE49-F238E27FC236}">
                  <a16:creationId xmlns:a16="http://schemas.microsoft.com/office/drawing/2014/main" id="{D26A6F13-05A5-4FE7-81CD-697CD5E455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95" name="Rectangle 194">
            <a:extLst>
              <a:ext uri="{FF2B5EF4-FFF2-40B4-BE49-F238E27FC236}">
                <a16:creationId xmlns:a16="http://schemas.microsoft.com/office/drawing/2014/main" id="{6D2A3F3A-EA67-4ABE-862C-E8F152C0F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DFF593D3-C3D1-4896-8FBB-7EA6FC76C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9E0B94-8587-4FC5-8051-3B981A7AE74A}"/>
              </a:ext>
            </a:extLst>
          </p:cNvPr>
          <p:cNvSpPr>
            <a:spLocks noGrp="1"/>
          </p:cNvSpPr>
          <p:nvPr>
            <p:ph type="title"/>
          </p:nvPr>
        </p:nvSpPr>
        <p:spPr>
          <a:xfrm>
            <a:off x="680321" y="753228"/>
            <a:ext cx="7087552" cy="1080938"/>
          </a:xfrm>
        </p:spPr>
        <p:txBody>
          <a:bodyPr>
            <a:normAutofit/>
          </a:bodyPr>
          <a:lstStyle/>
          <a:p>
            <a:r>
              <a:rPr lang="en-US" dirty="0"/>
              <a:t>Traditional Forecasting</a:t>
            </a:r>
          </a:p>
        </p:txBody>
      </p:sp>
      <p:pic>
        <p:nvPicPr>
          <p:cNvPr id="197" name="Picture 196">
            <a:extLst>
              <a:ext uri="{FF2B5EF4-FFF2-40B4-BE49-F238E27FC236}">
                <a16:creationId xmlns:a16="http://schemas.microsoft.com/office/drawing/2014/main" id="{9C5E92D2-A426-42E0-8CB8-2DDA3A4127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F89ACBEA-A44B-4605-9CF3-854A7EB3313C}"/>
              </a:ext>
            </a:extLst>
          </p:cNvPr>
          <p:cNvSpPr>
            <a:spLocks noGrp="1"/>
          </p:cNvSpPr>
          <p:nvPr>
            <p:ph idx="1"/>
          </p:nvPr>
        </p:nvSpPr>
        <p:spPr>
          <a:xfrm>
            <a:off x="680321" y="2336873"/>
            <a:ext cx="6423211" cy="3599316"/>
          </a:xfrm>
        </p:spPr>
        <p:txBody>
          <a:bodyPr>
            <a:normAutofit/>
          </a:bodyPr>
          <a:lstStyle/>
          <a:p>
            <a:r>
              <a:rPr lang="en-US" sz="2000" u="sng" dirty="0">
                <a:effectLst/>
              </a:rPr>
              <a:t>Simple Exponential Smoothing</a:t>
            </a:r>
          </a:p>
          <a:p>
            <a:r>
              <a:rPr lang="en-US" sz="2000" dirty="0">
                <a:effectLst/>
              </a:rPr>
              <a:t>The root mean squared error was 24.8.</a:t>
            </a:r>
          </a:p>
          <a:p>
            <a:endParaRPr lang="en-US" sz="2000" u="sng" dirty="0">
              <a:effectLst/>
            </a:endParaRPr>
          </a:p>
          <a:p>
            <a:endParaRPr lang="en-US" sz="2000" u="sng" dirty="0">
              <a:effectLst/>
            </a:endParaRPr>
          </a:p>
          <a:p>
            <a:endParaRPr lang="en-US" sz="2000" u="sng" dirty="0">
              <a:effectLst/>
            </a:endParaRPr>
          </a:p>
          <a:p>
            <a:r>
              <a:rPr lang="en-US" sz="2000" u="sng" dirty="0">
                <a:effectLst/>
              </a:rPr>
              <a:t>Holt’s Linear Trend</a:t>
            </a:r>
          </a:p>
          <a:p>
            <a:r>
              <a:rPr lang="en-US" sz="2000" dirty="0">
                <a:effectLst/>
              </a:rPr>
              <a:t>The root mean squared error was 19.6. </a:t>
            </a:r>
            <a:endParaRPr lang="en-US" sz="2000" b="1" dirty="0">
              <a:effectLst/>
            </a:endParaRPr>
          </a:p>
          <a:p>
            <a:endParaRPr lang="en-US" sz="2000" dirty="0"/>
          </a:p>
        </p:txBody>
      </p:sp>
      <p:pic>
        <p:nvPicPr>
          <p:cNvPr id="3076" name="Picture 4" descr="https://lh4.googleusercontent.com/9jwScIHXe5NEk5KqCyzOe2oH3Vlp1VgSO0bT6obaOUACA2s3f-uipvVFVSsvbaIj4yinm-IwWtPyDnsq6SIRD3MP9Hl_hqZqTA8vBAlTL4nJ_F_9e22vnS8saPu6qkE7K_ooMRoe">
            <a:extLst>
              <a:ext uri="{FF2B5EF4-FFF2-40B4-BE49-F238E27FC236}">
                <a16:creationId xmlns:a16="http://schemas.microsoft.com/office/drawing/2014/main" id="{02ED0893-BD9F-4551-B3D8-E7D0869FF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0839" y="3649136"/>
            <a:ext cx="6221161" cy="314068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lh3.googleusercontent.com/_SBpxMW-S7AMQvBQcqTAfS6p4qE91vQwu1GRrz96uYWsAnNGa0jhI4mSRai5x_K55Ijbg-0YXzd0vsIXtjFm-jdvkk8Q8qVY05qp8Qph-Zo5I_DZw0sooEarlABUropWlaBSvPSm">
            <a:extLst>
              <a:ext uri="{FF2B5EF4-FFF2-40B4-BE49-F238E27FC236}">
                <a16:creationId xmlns:a16="http://schemas.microsoft.com/office/drawing/2014/main" id="{0EC9032A-85B5-4618-99AB-86C6A18A54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8078" y="381002"/>
            <a:ext cx="6227513" cy="3268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62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5" name="Rectangle 74">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ED59B6-FDD6-4D1E-B6F4-1CAA8516AF54}"/>
              </a:ext>
            </a:extLst>
          </p:cNvPr>
          <p:cNvSpPr>
            <a:spLocks noGrp="1"/>
          </p:cNvSpPr>
          <p:nvPr>
            <p:ph type="title"/>
          </p:nvPr>
        </p:nvSpPr>
        <p:spPr>
          <a:xfrm>
            <a:off x="680321" y="753228"/>
            <a:ext cx="4136123" cy="1080938"/>
          </a:xfrm>
        </p:spPr>
        <p:txBody>
          <a:bodyPr>
            <a:normAutofit/>
          </a:bodyPr>
          <a:lstStyle/>
          <a:p>
            <a:r>
              <a:rPr lang="en-US" sz="2400" dirty="0"/>
              <a:t>Traditional Forecasting (cont.)</a:t>
            </a:r>
          </a:p>
        </p:txBody>
      </p:sp>
      <p:pic>
        <p:nvPicPr>
          <p:cNvPr id="79" name="Picture 78">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C087503-C357-4D96-8A1F-6EDB46B415D7}"/>
              </a:ext>
            </a:extLst>
          </p:cNvPr>
          <p:cNvSpPr>
            <a:spLocks noGrp="1"/>
          </p:cNvSpPr>
          <p:nvPr>
            <p:ph idx="1"/>
          </p:nvPr>
        </p:nvSpPr>
        <p:spPr>
          <a:xfrm>
            <a:off x="680321" y="2336873"/>
            <a:ext cx="3656289" cy="3599316"/>
          </a:xfrm>
        </p:spPr>
        <p:txBody>
          <a:bodyPr>
            <a:normAutofit/>
          </a:bodyPr>
          <a:lstStyle/>
          <a:p>
            <a:r>
              <a:rPr lang="en-US" sz="2000" u="sng" dirty="0">
                <a:effectLst/>
              </a:rPr>
              <a:t>Holt’s Winter Method</a:t>
            </a:r>
          </a:p>
          <a:p>
            <a:r>
              <a:rPr lang="en-US" sz="2000" dirty="0">
                <a:effectLst/>
              </a:rPr>
              <a:t>The root mean squared error was 20.09.</a:t>
            </a:r>
          </a:p>
          <a:p>
            <a:endParaRPr lang="en-US" sz="1400" dirty="0">
              <a:effectLst/>
            </a:endParaRPr>
          </a:p>
          <a:p>
            <a:endParaRPr lang="en-US" sz="1400" dirty="0">
              <a:effectLst/>
            </a:endParaRPr>
          </a:p>
          <a:p>
            <a:pPr marL="0" indent="0">
              <a:buNone/>
            </a:pPr>
            <a:br>
              <a:rPr lang="en-US" sz="1400" dirty="0"/>
            </a:br>
            <a:endParaRPr lang="en-US" sz="1400" dirty="0"/>
          </a:p>
        </p:txBody>
      </p:sp>
      <p:sp>
        <p:nvSpPr>
          <p:cNvPr id="81" name="Rectangle 80">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h3.googleusercontent.com/a58HWon0MCCjYtbolPi7W16KwASjxPCmZ80S94QDSOUcuakDHKmY45kLW4wDNt_HDpQoo2T9KyP5e567jxmvoYjKWNDWuyoJHqzG6uatzafHSdutW1vV6GaCj002hLXKyBy1CB-D">
            <a:extLst>
              <a:ext uri="{FF2B5EF4-FFF2-40B4-BE49-F238E27FC236}">
                <a16:creationId xmlns:a16="http://schemas.microsoft.com/office/drawing/2014/main" id="{D4CD6931-B0C5-4EE9-B8EF-1F396325B0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3085" y="2018286"/>
            <a:ext cx="5629268" cy="2814634"/>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46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142" name="Group 141">
            <a:extLst>
              <a:ext uri="{FF2B5EF4-FFF2-40B4-BE49-F238E27FC236}">
                <a16:creationId xmlns:a16="http://schemas.microsoft.com/office/drawing/2014/main" id="{167F56DE-A8C9-4ACE-8C0F-6EC1290324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43" name="Rectangle 142">
              <a:extLst>
                <a:ext uri="{FF2B5EF4-FFF2-40B4-BE49-F238E27FC236}">
                  <a16:creationId xmlns:a16="http://schemas.microsoft.com/office/drawing/2014/main" id="{91385334-AE24-46F4-B88A-01AEB85A3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4" name="Picture 143">
              <a:extLst>
                <a:ext uri="{FF2B5EF4-FFF2-40B4-BE49-F238E27FC236}">
                  <a16:creationId xmlns:a16="http://schemas.microsoft.com/office/drawing/2014/main" id="{BED01692-E55E-4620-B0F7-95F07A09E3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46" name="Rectangle 145">
            <a:extLst>
              <a:ext uri="{FF2B5EF4-FFF2-40B4-BE49-F238E27FC236}">
                <a16:creationId xmlns:a16="http://schemas.microsoft.com/office/drawing/2014/main" id="{DD4B05D0-3699-467F-A113-82FF85E8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DD6D79-E3E5-4B9F-9B3F-40E303F8BF35}"/>
              </a:ext>
            </a:extLst>
          </p:cNvPr>
          <p:cNvSpPr>
            <a:spLocks noGrp="1"/>
          </p:cNvSpPr>
          <p:nvPr>
            <p:ph type="title"/>
          </p:nvPr>
        </p:nvSpPr>
        <p:spPr>
          <a:xfrm>
            <a:off x="680321" y="753228"/>
            <a:ext cx="5632247" cy="1080938"/>
          </a:xfrm>
        </p:spPr>
        <p:txBody>
          <a:bodyPr>
            <a:normAutofit/>
          </a:bodyPr>
          <a:lstStyle/>
          <a:p>
            <a:r>
              <a:rPr lang="en-US" dirty="0"/>
              <a:t>Traditional Forecasting (cont.)</a:t>
            </a:r>
          </a:p>
        </p:txBody>
      </p:sp>
      <p:pic>
        <p:nvPicPr>
          <p:cNvPr id="148" name="Picture 147">
            <a:extLst>
              <a:ext uri="{FF2B5EF4-FFF2-40B4-BE49-F238E27FC236}">
                <a16:creationId xmlns:a16="http://schemas.microsoft.com/office/drawing/2014/main" id="{8A087F24-FE84-4887-962B-12685717BD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Content Placeholder 2">
            <a:extLst>
              <a:ext uri="{FF2B5EF4-FFF2-40B4-BE49-F238E27FC236}">
                <a16:creationId xmlns:a16="http://schemas.microsoft.com/office/drawing/2014/main" id="{C0A3BB88-FD85-43C8-8BEC-6D84061EAA0C}"/>
              </a:ext>
            </a:extLst>
          </p:cNvPr>
          <p:cNvSpPr>
            <a:spLocks noGrp="1"/>
          </p:cNvSpPr>
          <p:nvPr>
            <p:ph idx="1"/>
          </p:nvPr>
        </p:nvSpPr>
        <p:spPr>
          <a:xfrm>
            <a:off x="680322" y="2336873"/>
            <a:ext cx="5632246" cy="3599316"/>
          </a:xfrm>
        </p:spPr>
        <p:txBody>
          <a:bodyPr>
            <a:normAutofit/>
          </a:bodyPr>
          <a:lstStyle/>
          <a:p>
            <a:r>
              <a:rPr lang="en-US" sz="2000" u="sng">
                <a:effectLst/>
              </a:rPr>
              <a:t>ARIMA</a:t>
            </a:r>
          </a:p>
          <a:p>
            <a:r>
              <a:rPr lang="en-US" sz="2000">
                <a:effectLst/>
              </a:rPr>
              <a:t>The root mean squared error was 19.45.</a:t>
            </a:r>
          </a:p>
          <a:p>
            <a:endParaRPr lang="en-US" sz="2000">
              <a:effectLst/>
            </a:endParaRPr>
          </a:p>
          <a:p>
            <a:endParaRPr lang="en-US" sz="2000">
              <a:effectLst/>
            </a:endParaRPr>
          </a:p>
          <a:p>
            <a:r>
              <a:rPr lang="en-US" sz="2000" u="sng">
                <a:effectLst/>
              </a:rPr>
              <a:t>SARIMA</a:t>
            </a:r>
          </a:p>
          <a:p>
            <a:r>
              <a:rPr lang="en-US" sz="2000">
                <a:effectLst/>
              </a:rPr>
              <a:t>The test set error was 30.56</a:t>
            </a:r>
            <a:endParaRPr lang="en-US" sz="2000"/>
          </a:p>
        </p:txBody>
      </p:sp>
      <p:pic>
        <p:nvPicPr>
          <p:cNvPr id="5122" name="Picture 2" descr="https://lh5.googleusercontent.com/xqL8xXjiIR5ZJCKqeqzZCOPdgDhXhVQdcWaRar5snGkQe-XDnLnNXr2QqiPSNoe-Y9eipkUH0cOayR0u-qXb3PQ-PbTPI87c5NKet1zAw0vnx-dPvq2aMnI7yaEAVR4bWt5zRopG">
            <a:extLst>
              <a:ext uri="{FF2B5EF4-FFF2-40B4-BE49-F238E27FC236}">
                <a16:creationId xmlns:a16="http://schemas.microsoft.com/office/drawing/2014/main" id="{86DB64F3-44F0-45E3-9645-15E8316A0C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15" r="3" b="4243"/>
          <a:stretch/>
        </p:blipFill>
        <p:spPr bwMode="auto">
          <a:xfrm>
            <a:off x="6984387" y="484632"/>
            <a:ext cx="4719805" cy="2836084"/>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5124" name="Picture 4" descr="https://lh5.googleusercontent.com/Zm7baoCYr-wcsI3vmT8iqfrJzrzKn-7VjNsFCfRSmdlmA209iEvdvJoGu76hNMTTZUlJRwSPiIlazrifyFUGDnAyHIHDh9eoWOFCCnZNhtuFt9Bly5Os_M5J0Tg4iySMIDpzXm0t">
            <a:extLst>
              <a:ext uri="{FF2B5EF4-FFF2-40B4-BE49-F238E27FC236}">
                <a16:creationId xmlns:a16="http://schemas.microsoft.com/office/drawing/2014/main" id="{BE508434-46E7-4C85-A191-9D95218715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378" b="7718"/>
          <a:stretch/>
        </p:blipFill>
        <p:spPr bwMode="auto">
          <a:xfrm>
            <a:off x="6984386" y="3632401"/>
            <a:ext cx="4719805" cy="2743530"/>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4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33F2-56DC-43D6-9EDE-5ADFB756B8C5}"/>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9C7D02B5-9335-43A4-899F-2D7423683220}"/>
              </a:ext>
            </a:extLst>
          </p:cNvPr>
          <p:cNvSpPr>
            <a:spLocks noGrp="1"/>
          </p:cNvSpPr>
          <p:nvPr>
            <p:ph idx="1"/>
          </p:nvPr>
        </p:nvSpPr>
        <p:spPr/>
        <p:txBody>
          <a:bodyPr>
            <a:normAutofit lnSpcReduction="10000"/>
          </a:bodyPr>
          <a:lstStyle/>
          <a:p>
            <a:r>
              <a:rPr lang="en-US" u="sng" dirty="0">
                <a:effectLst/>
              </a:rPr>
              <a:t>Results from LSTM</a:t>
            </a:r>
          </a:p>
          <a:p>
            <a:r>
              <a:rPr lang="en-US" dirty="0">
                <a:effectLst/>
              </a:rPr>
              <a:t>LSTM: 26.900 RMSE (+/- 0.438)</a:t>
            </a:r>
          </a:p>
          <a:p>
            <a:r>
              <a:rPr lang="en-US" dirty="0">
                <a:effectLst/>
              </a:rPr>
              <a:t>The model developed for the data set used had 8 layers, first was the input layer, and from second layer to seventh layer, hidden layers were added with ‘</a:t>
            </a:r>
            <a:r>
              <a:rPr lang="en-US" dirty="0" err="1">
                <a:effectLst/>
              </a:rPr>
              <a:t>relu</a:t>
            </a:r>
            <a:r>
              <a:rPr lang="en-US" dirty="0">
                <a:effectLst/>
              </a:rPr>
              <a:t>’ activation function.</a:t>
            </a:r>
          </a:p>
          <a:p>
            <a:r>
              <a:rPr lang="en-US" dirty="0">
                <a:effectLst/>
              </a:rPr>
              <a:t> The optimizer used in the output layer was ‘</a:t>
            </a:r>
            <a:r>
              <a:rPr lang="en-US" dirty="0" err="1">
                <a:effectLst/>
              </a:rPr>
              <a:t>adam</a:t>
            </a:r>
            <a:r>
              <a:rPr lang="en-US" dirty="0">
                <a:effectLst/>
              </a:rPr>
              <a:t>’, which is an industry standard. </a:t>
            </a:r>
          </a:p>
          <a:p>
            <a:r>
              <a:rPr lang="en-US" dirty="0">
                <a:effectLst/>
              </a:rPr>
              <a:t>Validation of the forecast with respect to the actual data was done three times. </a:t>
            </a:r>
            <a:br>
              <a:rPr lang="en-US" dirty="0"/>
            </a:br>
            <a:endParaRPr lang="en-US" dirty="0"/>
          </a:p>
        </p:txBody>
      </p:sp>
    </p:spTree>
    <p:extLst>
      <p:ext uri="{BB962C8B-B14F-4D97-AF65-F5344CB8AC3E}">
        <p14:creationId xmlns:p14="http://schemas.microsoft.com/office/powerpoint/2010/main" val="13433309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otalTime>6</TotalTime>
  <Words>510</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Forecasting Product Demand</vt:lpstr>
      <vt:lpstr>Problem Statement</vt:lpstr>
      <vt:lpstr>Dataset Description</vt:lpstr>
      <vt:lpstr>Data Story</vt:lpstr>
      <vt:lpstr>Exploratory Data Analysis</vt:lpstr>
      <vt:lpstr>Traditional Forecasting</vt:lpstr>
      <vt:lpstr>Traditional Forecasting (cont.)</vt:lpstr>
      <vt:lpstr>Traditional Forecasting (cont.)</vt:lpstr>
      <vt:lpstr>Deep Learning</vt:lpstr>
      <vt:lpstr>Deep Learning ( cont.)</vt:lpstr>
      <vt:lpstr>Deep Learning ( cont.)</vt:lpstr>
      <vt:lpstr>Comparison Table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Product Demand</dc:title>
  <dc:creator>Moaz Nabeel</dc:creator>
  <cp:lastModifiedBy>Moaz Nabeel</cp:lastModifiedBy>
  <cp:revision>2</cp:revision>
  <dcterms:created xsi:type="dcterms:W3CDTF">2019-02-07T02:30:15Z</dcterms:created>
  <dcterms:modified xsi:type="dcterms:W3CDTF">2019-02-07T02:36:42Z</dcterms:modified>
</cp:coreProperties>
</file>