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0" r:id="rId7"/>
    <p:sldId id="263" r:id="rId8"/>
    <p:sldId id="264" r:id="rId9"/>
    <p:sldId id="265" r:id="rId10"/>
    <p:sldId id="261" r:id="rId11"/>
    <p:sldId id="266" r:id="rId12"/>
    <p:sldId id="267" r:id="rId13"/>
    <p:sldId id="268" r:id="rId14"/>
    <p:sldId id="269" r:id="rId15"/>
    <p:sldId id="271" r:id="rId16"/>
    <p:sldId id="275"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60" d="100"/>
          <a:sy n="60" d="100"/>
        </p:scale>
        <p:origin x="84"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D612E1-FD85-4B10-9856-62DD1970097F}"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CDCC4-5601-41C4-8B82-EE83099691CE}" type="slidenum">
              <a:rPr lang="en-US" smtClean="0"/>
              <a:t>‹#›</a:t>
            </a:fld>
            <a:endParaRPr lang="en-US"/>
          </a:p>
        </p:txBody>
      </p:sp>
    </p:spTree>
    <p:extLst>
      <p:ext uri="{BB962C8B-B14F-4D97-AF65-F5344CB8AC3E}">
        <p14:creationId xmlns:p14="http://schemas.microsoft.com/office/powerpoint/2010/main" val="299518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612E1-FD85-4B10-9856-62DD1970097F}"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CDCC4-5601-41C4-8B82-EE83099691CE}" type="slidenum">
              <a:rPr lang="en-US" smtClean="0"/>
              <a:t>‹#›</a:t>
            </a:fld>
            <a:endParaRPr lang="en-US"/>
          </a:p>
        </p:txBody>
      </p:sp>
    </p:spTree>
    <p:extLst>
      <p:ext uri="{BB962C8B-B14F-4D97-AF65-F5344CB8AC3E}">
        <p14:creationId xmlns:p14="http://schemas.microsoft.com/office/powerpoint/2010/main" val="360424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612E1-FD85-4B10-9856-62DD1970097F}"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CDCC4-5601-41C4-8B82-EE83099691C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12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612E1-FD85-4B10-9856-62DD1970097F}"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CDCC4-5601-41C4-8B82-EE83099691CE}" type="slidenum">
              <a:rPr lang="en-US" smtClean="0"/>
              <a:t>‹#›</a:t>
            </a:fld>
            <a:endParaRPr lang="en-US"/>
          </a:p>
        </p:txBody>
      </p:sp>
    </p:spTree>
    <p:extLst>
      <p:ext uri="{BB962C8B-B14F-4D97-AF65-F5344CB8AC3E}">
        <p14:creationId xmlns:p14="http://schemas.microsoft.com/office/powerpoint/2010/main" val="540255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612E1-FD85-4B10-9856-62DD1970097F}"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CDCC4-5601-41C4-8B82-EE83099691C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60253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612E1-FD85-4B10-9856-62DD1970097F}"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CDCC4-5601-41C4-8B82-EE83099691CE}" type="slidenum">
              <a:rPr lang="en-US" smtClean="0"/>
              <a:t>‹#›</a:t>
            </a:fld>
            <a:endParaRPr lang="en-US"/>
          </a:p>
        </p:txBody>
      </p:sp>
    </p:spTree>
    <p:extLst>
      <p:ext uri="{BB962C8B-B14F-4D97-AF65-F5344CB8AC3E}">
        <p14:creationId xmlns:p14="http://schemas.microsoft.com/office/powerpoint/2010/main" val="2121490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612E1-FD85-4B10-9856-62DD1970097F}"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CDCC4-5601-41C4-8B82-EE83099691CE}" type="slidenum">
              <a:rPr lang="en-US" smtClean="0"/>
              <a:t>‹#›</a:t>
            </a:fld>
            <a:endParaRPr lang="en-US"/>
          </a:p>
        </p:txBody>
      </p:sp>
    </p:spTree>
    <p:extLst>
      <p:ext uri="{BB962C8B-B14F-4D97-AF65-F5344CB8AC3E}">
        <p14:creationId xmlns:p14="http://schemas.microsoft.com/office/powerpoint/2010/main" val="2285317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612E1-FD85-4B10-9856-62DD1970097F}"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CDCC4-5601-41C4-8B82-EE83099691CE}" type="slidenum">
              <a:rPr lang="en-US" smtClean="0"/>
              <a:t>‹#›</a:t>
            </a:fld>
            <a:endParaRPr lang="en-US"/>
          </a:p>
        </p:txBody>
      </p:sp>
    </p:spTree>
    <p:extLst>
      <p:ext uri="{BB962C8B-B14F-4D97-AF65-F5344CB8AC3E}">
        <p14:creationId xmlns:p14="http://schemas.microsoft.com/office/powerpoint/2010/main" val="95819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612E1-FD85-4B10-9856-62DD1970097F}"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CDCC4-5601-41C4-8B82-EE83099691CE}" type="slidenum">
              <a:rPr lang="en-US" smtClean="0"/>
              <a:t>‹#›</a:t>
            </a:fld>
            <a:endParaRPr lang="en-US"/>
          </a:p>
        </p:txBody>
      </p:sp>
    </p:spTree>
    <p:extLst>
      <p:ext uri="{BB962C8B-B14F-4D97-AF65-F5344CB8AC3E}">
        <p14:creationId xmlns:p14="http://schemas.microsoft.com/office/powerpoint/2010/main" val="182979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612E1-FD85-4B10-9856-62DD1970097F}"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CDCC4-5601-41C4-8B82-EE83099691CE}" type="slidenum">
              <a:rPr lang="en-US" smtClean="0"/>
              <a:t>‹#›</a:t>
            </a:fld>
            <a:endParaRPr lang="en-US"/>
          </a:p>
        </p:txBody>
      </p:sp>
    </p:spTree>
    <p:extLst>
      <p:ext uri="{BB962C8B-B14F-4D97-AF65-F5344CB8AC3E}">
        <p14:creationId xmlns:p14="http://schemas.microsoft.com/office/powerpoint/2010/main" val="197893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D612E1-FD85-4B10-9856-62DD1970097F}"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CDCC4-5601-41C4-8B82-EE83099691CE}" type="slidenum">
              <a:rPr lang="en-US" smtClean="0"/>
              <a:t>‹#›</a:t>
            </a:fld>
            <a:endParaRPr lang="en-US"/>
          </a:p>
        </p:txBody>
      </p:sp>
    </p:spTree>
    <p:extLst>
      <p:ext uri="{BB962C8B-B14F-4D97-AF65-F5344CB8AC3E}">
        <p14:creationId xmlns:p14="http://schemas.microsoft.com/office/powerpoint/2010/main" val="501606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612E1-FD85-4B10-9856-62DD1970097F}" type="datetimeFigureOut">
              <a:rPr lang="en-US" smtClean="0"/>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ECDCC4-5601-41C4-8B82-EE83099691CE}" type="slidenum">
              <a:rPr lang="en-US" smtClean="0"/>
              <a:t>‹#›</a:t>
            </a:fld>
            <a:endParaRPr lang="en-US"/>
          </a:p>
        </p:txBody>
      </p:sp>
    </p:spTree>
    <p:extLst>
      <p:ext uri="{BB962C8B-B14F-4D97-AF65-F5344CB8AC3E}">
        <p14:creationId xmlns:p14="http://schemas.microsoft.com/office/powerpoint/2010/main" val="102264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612E1-FD85-4B10-9856-62DD1970097F}" type="datetimeFigureOut">
              <a:rPr lang="en-US" smtClean="0"/>
              <a:t>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ECDCC4-5601-41C4-8B82-EE83099691CE}" type="slidenum">
              <a:rPr lang="en-US" smtClean="0"/>
              <a:t>‹#›</a:t>
            </a:fld>
            <a:endParaRPr lang="en-US"/>
          </a:p>
        </p:txBody>
      </p:sp>
    </p:spTree>
    <p:extLst>
      <p:ext uri="{BB962C8B-B14F-4D97-AF65-F5344CB8AC3E}">
        <p14:creationId xmlns:p14="http://schemas.microsoft.com/office/powerpoint/2010/main" val="221790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612E1-FD85-4B10-9856-62DD1970097F}" type="datetimeFigureOut">
              <a:rPr lang="en-US" smtClean="0"/>
              <a:t>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ECDCC4-5601-41C4-8B82-EE83099691CE}" type="slidenum">
              <a:rPr lang="en-US" smtClean="0"/>
              <a:t>‹#›</a:t>
            </a:fld>
            <a:endParaRPr lang="en-US"/>
          </a:p>
        </p:txBody>
      </p:sp>
    </p:spTree>
    <p:extLst>
      <p:ext uri="{BB962C8B-B14F-4D97-AF65-F5344CB8AC3E}">
        <p14:creationId xmlns:p14="http://schemas.microsoft.com/office/powerpoint/2010/main" val="227182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D612E1-FD85-4B10-9856-62DD1970097F}"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CDCC4-5601-41C4-8B82-EE83099691CE}" type="slidenum">
              <a:rPr lang="en-US" smtClean="0"/>
              <a:t>‹#›</a:t>
            </a:fld>
            <a:endParaRPr lang="en-US"/>
          </a:p>
        </p:txBody>
      </p:sp>
    </p:spTree>
    <p:extLst>
      <p:ext uri="{BB962C8B-B14F-4D97-AF65-F5344CB8AC3E}">
        <p14:creationId xmlns:p14="http://schemas.microsoft.com/office/powerpoint/2010/main" val="13571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D612E1-FD85-4B10-9856-62DD1970097F}"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CDCC4-5601-41C4-8B82-EE83099691CE}" type="slidenum">
              <a:rPr lang="en-US" smtClean="0"/>
              <a:t>‹#›</a:t>
            </a:fld>
            <a:endParaRPr lang="en-US"/>
          </a:p>
        </p:txBody>
      </p:sp>
    </p:spTree>
    <p:extLst>
      <p:ext uri="{BB962C8B-B14F-4D97-AF65-F5344CB8AC3E}">
        <p14:creationId xmlns:p14="http://schemas.microsoft.com/office/powerpoint/2010/main" val="254255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D612E1-FD85-4B10-9856-62DD1970097F}" type="datetimeFigureOut">
              <a:rPr lang="en-US" smtClean="0"/>
              <a:t>2/5/2019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ECDCC4-5601-41C4-8B82-EE83099691CE}" type="slidenum">
              <a:rPr lang="en-US" smtClean="0"/>
              <a:t>‹#›</a:t>
            </a:fld>
            <a:endParaRPr lang="en-US"/>
          </a:p>
        </p:txBody>
      </p:sp>
    </p:spTree>
    <p:extLst>
      <p:ext uri="{BB962C8B-B14F-4D97-AF65-F5344CB8AC3E}">
        <p14:creationId xmlns:p14="http://schemas.microsoft.com/office/powerpoint/2010/main" val="7637148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9">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 name="Straight Connector 11">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Isosceles Triangle 13">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5">
            <a:extLst>
              <a:ext uri="{FF2B5EF4-FFF2-40B4-BE49-F238E27FC236}">
                <a16:creationId xmlns:a16="http://schemas.microsoft.com/office/drawing/2014/main" id="{E3CA5B47-F206-49B6-A137-D7BD983D2FEF}"/>
              </a:ext>
            </a:extLst>
          </p:cNvPr>
          <p:cNvSpPr>
            <a:spLocks noChangeArrowheads="1"/>
          </p:cNvSpPr>
          <p:nvPr/>
        </p:nvSpPr>
        <p:spPr bwMode="auto">
          <a:xfrm>
            <a:off x="0" y="2095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6">
            <a:extLst>
              <a:ext uri="{FF2B5EF4-FFF2-40B4-BE49-F238E27FC236}">
                <a16:creationId xmlns:a16="http://schemas.microsoft.com/office/drawing/2014/main" id="{C7B5BDF1-78D8-4F6B-8E4C-334321BAD598}"/>
              </a:ext>
            </a:extLst>
          </p:cNvPr>
          <p:cNvSpPr>
            <a:spLocks noChangeArrowheads="1"/>
          </p:cNvSpPr>
          <p:nvPr/>
        </p:nvSpPr>
        <p:spPr bwMode="auto">
          <a:xfrm>
            <a:off x="2674950" y="2755340"/>
            <a:ext cx="463184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91919"/>
                </a:solidFill>
                <a:effectLst/>
                <a:latin typeface="Calibri" panose="020F0502020204030204" pitchFamily="34" charset="0"/>
                <a:ea typeface="Times New Roman" panose="02020603050405020304" pitchFamily="18" charset="0"/>
                <a:cs typeface="Times New Roman" panose="02020603050405020304" pitchFamily="18" charset="0"/>
              </a:rPr>
              <a:t>PREDICTING CREDIT CARD DEFAULTERS</a:t>
            </a:r>
            <a:endParaRPr lang="en-US" altLang="en-US" sz="800" dirty="0"/>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ED7D3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D7D31"/>
                </a:solidFill>
                <a:effectLst/>
                <a:latin typeface="Calibri" panose="020F0502020204030204" pitchFamily="34" charset="0"/>
                <a:ea typeface="Times New Roman" panose="02020603050405020304" pitchFamily="18" charset="0"/>
                <a:cs typeface="Times New Roman" panose="02020603050405020304" pitchFamily="18" charset="0"/>
              </a:rPr>
              <a:t>By </a:t>
            </a:r>
            <a:r>
              <a:rPr lang="en-US" altLang="en-US" sz="1400" dirty="0">
                <a:solidFill>
                  <a:srgbClr val="ED7D31"/>
                </a:solidFill>
                <a:latin typeface="Calibri" panose="020F0502020204030204" pitchFamily="34" charset="0"/>
                <a:ea typeface="Times New Roman" panose="02020603050405020304" pitchFamily="18" charset="0"/>
                <a:cs typeface="Times New Roman" panose="02020603050405020304" pitchFamily="18" charset="0"/>
              </a:rPr>
              <a:t>Moaz Nabeel</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0" name="Picture 19" descr="A close up of a sign&#10;&#10;Description automatically generated">
            <a:extLst>
              <a:ext uri="{FF2B5EF4-FFF2-40B4-BE49-F238E27FC236}">
                <a16:creationId xmlns:a16="http://schemas.microsoft.com/office/drawing/2014/main" id="{3A98E6D7-0D24-4D60-96C5-B43694827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195" y="1885841"/>
            <a:ext cx="4024705" cy="958383"/>
          </a:xfrm>
          <a:prstGeom prst="rect">
            <a:avLst/>
          </a:prstGeom>
        </p:spPr>
      </p:pic>
      <p:sp>
        <p:nvSpPr>
          <p:cNvPr id="21" name="Rectangle 7">
            <a:extLst>
              <a:ext uri="{FF2B5EF4-FFF2-40B4-BE49-F238E27FC236}">
                <a16:creationId xmlns:a16="http://schemas.microsoft.com/office/drawing/2014/main" id="{3D18BD7F-9A92-40E2-9C60-DCE44AF1C6F7}"/>
              </a:ext>
            </a:extLst>
          </p:cNvPr>
          <p:cNvSpPr>
            <a:spLocks noGrp="1" noChangeArrowheads="1"/>
          </p:cNvSpPr>
          <p:nvPr>
            <p:ph type="subTitle" idx="1"/>
          </p:nvPr>
        </p:nvSpPr>
        <p:spPr bwMode="auto">
          <a:xfrm>
            <a:off x="7872413" y="2639925"/>
            <a:ext cx="366940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D7D31"/>
                </a:solidFill>
                <a:effectLst/>
                <a:latin typeface="Calibri" panose="020F0502020204030204" pitchFamily="34" charset="0"/>
                <a:ea typeface="Times New Roman" panose="02020603050405020304" pitchFamily="18" charset="0"/>
                <a:cs typeface="Times New Roman" panose="02020603050405020304" pitchFamily="18" charset="0"/>
              </a:rPr>
              <a:t>ABSTRACT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Machine learning techniques can be used as 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important tool for financial risk management. </a:t>
            </a:r>
            <a:endParaRPr kumimoji="0" lang="en-US" altLang="en-US" sz="1400" b="0" i="0" u="none" strike="noStrike" cap="none" normalizeH="0" baseline="0" dirty="0">
              <a:ln>
                <a:noFill/>
              </a:ln>
              <a:solidFill>
                <a:srgbClr val="44546A"/>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Data Science Career Track - Springboard</a:t>
            </a:r>
            <a:r>
              <a:rPr kumimoji="0" lang="en-US" altLang="en-US" sz="1000" b="0" i="0" u="none" strike="noStrike" cap="none" normalizeH="0" baseline="0" dirty="0">
                <a:ln>
                  <a:noFill/>
                </a:ln>
                <a:solidFill>
                  <a:schemeClr val="tx1"/>
                </a:solidFill>
                <a:effectLst/>
                <a:latin typeface="Arial" panose="020B0604020202020204" pitchFamily="34"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798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7369C-C2A1-4285-8D3D-DFBDC2806294}"/>
              </a:ext>
            </a:extLst>
          </p:cNvPr>
          <p:cNvSpPr>
            <a:spLocks noGrp="1"/>
          </p:cNvSpPr>
          <p:nvPr>
            <p:ph type="title"/>
          </p:nvPr>
        </p:nvSpPr>
        <p:spPr>
          <a:xfrm>
            <a:off x="1333502" y="609600"/>
            <a:ext cx="8596668" cy="1320800"/>
          </a:xfrm>
        </p:spPr>
        <p:txBody>
          <a:bodyPr>
            <a:normAutofit/>
          </a:bodyPr>
          <a:lstStyle/>
          <a:p>
            <a:r>
              <a:rPr lang="en-US" dirty="0"/>
              <a:t>5. Feature Engineering</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784173-4CBD-4344-AC4D-2F3563D219C7}"/>
              </a:ext>
            </a:extLst>
          </p:cNvPr>
          <p:cNvSpPr>
            <a:spLocks noGrp="1"/>
          </p:cNvSpPr>
          <p:nvPr>
            <p:ph idx="1"/>
          </p:nvPr>
        </p:nvSpPr>
        <p:spPr>
          <a:xfrm>
            <a:off x="1333502" y="2160589"/>
            <a:ext cx="8596668" cy="3880773"/>
          </a:xfrm>
        </p:spPr>
        <p:txBody>
          <a:bodyPr>
            <a:normAutofit/>
          </a:bodyPr>
          <a:lstStyle/>
          <a:p>
            <a:r>
              <a:rPr lang="en-US" dirty="0"/>
              <a:t>Feature 1:</a:t>
            </a:r>
          </a:p>
          <a:p>
            <a:pPr lvl="1"/>
            <a:r>
              <a:rPr lang="en-US" dirty="0"/>
              <a:t>Addition of first three payments names PAY_0, PAY_2 and PAY_3.</a:t>
            </a:r>
          </a:p>
          <a:p>
            <a:r>
              <a:rPr lang="en-US" dirty="0"/>
              <a:t>Feature 2:</a:t>
            </a:r>
          </a:p>
          <a:p>
            <a:pPr lvl="1"/>
            <a:r>
              <a:rPr lang="en-US" dirty="0"/>
              <a:t>Using above three payments and making a binary column if any of the three above payments had -2 or +2. </a:t>
            </a:r>
          </a:p>
          <a:p>
            <a:r>
              <a:rPr lang="en-US" dirty="0"/>
              <a:t>Feature 3:</a:t>
            </a:r>
          </a:p>
          <a:p>
            <a:pPr lvl="1"/>
            <a:r>
              <a:rPr lang="en-US" dirty="0"/>
              <a:t>Sixth month payment minus the sixth month bill amount. </a:t>
            </a:r>
          </a:p>
          <a:p>
            <a:r>
              <a:rPr lang="en-US" dirty="0"/>
              <a:t>Feature 4:</a:t>
            </a:r>
          </a:p>
          <a:p>
            <a:pPr lvl="1"/>
            <a:r>
              <a:rPr lang="en-US" dirty="0"/>
              <a:t>First month payment minus the first month bill amount. </a:t>
            </a:r>
          </a:p>
          <a:p>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1038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7369C-C2A1-4285-8D3D-DFBDC2806294}"/>
              </a:ext>
            </a:extLst>
          </p:cNvPr>
          <p:cNvSpPr>
            <a:spLocks noGrp="1"/>
          </p:cNvSpPr>
          <p:nvPr>
            <p:ph type="title"/>
          </p:nvPr>
        </p:nvSpPr>
        <p:spPr>
          <a:xfrm>
            <a:off x="1333502" y="609600"/>
            <a:ext cx="8596668" cy="1320800"/>
          </a:xfrm>
        </p:spPr>
        <p:txBody>
          <a:bodyPr>
            <a:normAutofit/>
          </a:bodyPr>
          <a:lstStyle/>
          <a:p>
            <a:r>
              <a:rPr lang="en-US" dirty="0"/>
              <a:t>5. Machine Learning Results</a:t>
            </a:r>
            <a:br>
              <a:rPr lang="en-US" dirty="0"/>
            </a:br>
            <a:r>
              <a:rPr lang="en-US" sz="2800" dirty="0"/>
              <a:t>		Decision Trees</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784173-4CBD-4344-AC4D-2F3563D219C7}"/>
              </a:ext>
            </a:extLst>
          </p:cNvPr>
          <p:cNvSpPr>
            <a:spLocks noGrp="1"/>
          </p:cNvSpPr>
          <p:nvPr>
            <p:ph idx="1"/>
          </p:nvPr>
        </p:nvSpPr>
        <p:spPr>
          <a:xfrm>
            <a:off x="1333502" y="2160589"/>
            <a:ext cx="3657948" cy="3880773"/>
          </a:xfrm>
        </p:spPr>
        <p:txBody>
          <a:bodyPr>
            <a:normAutofit/>
          </a:bodyPr>
          <a:lstStyle/>
          <a:p>
            <a:r>
              <a:rPr lang="en-US" dirty="0"/>
              <a:t>Decision tree structure is composed of nodes and leaves</a:t>
            </a:r>
          </a:p>
          <a:p>
            <a:r>
              <a:rPr lang="en-US" dirty="0"/>
              <a:t>Root node is the top-most node in the tree</a:t>
            </a:r>
          </a:p>
          <a:p>
            <a:r>
              <a:rPr lang="en-US" dirty="0"/>
              <a:t>Decision tree result in simple classification rules and handle nonlinear and interactive explanatory variables</a:t>
            </a:r>
          </a:p>
          <a:p>
            <a:r>
              <a:rPr lang="en-US" dirty="0"/>
              <a:t>It scored ROC-AUC score of 0.6558</a:t>
            </a:r>
          </a:p>
          <a:p>
            <a:r>
              <a:rPr lang="en-US" dirty="0"/>
              <a:t>Test Accuracy Score : 82.11%</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image2.png">
            <a:extLst>
              <a:ext uri="{FF2B5EF4-FFF2-40B4-BE49-F238E27FC236}">
                <a16:creationId xmlns:a16="http://schemas.microsoft.com/office/drawing/2014/main" id="{B2C27A9D-5E58-44D4-AB89-BC56A7147D3E}"/>
              </a:ext>
            </a:extLst>
          </p:cNvPr>
          <p:cNvPicPr/>
          <p:nvPr/>
        </p:nvPicPr>
        <p:blipFill>
          <a:blip r:embed="rId2"/>
          <a:srcRect/>
          <a:stretch>
            <a:fillRect/>
          </a:stretch>
        </p:blipFill>
        <p:spPr>
          <a:xfrm>
            <a:off x="6324952" y="1840723"/>
            <a:ext cx="3084352" cy="1984708"/>
          </a:xfrm>
          <a:prstGeom prst="rect">
            <a:avLst/>
          </a:prstGeom>
          <a:ln/>
        </p:spPr>
      </p:pic>
      <p:pic>
        <p:nvPicPr>
          <p:cNvPr id="9" name="image1.png">
            <a:extLst>
              <a:ext uri="{FF2B5EF4-FFF2-40B4-BE49-F238E27FC236}">
                <a16:creationId xmlns:a16="http://schemas.microsoft.com/office/drawing/2014/main" id="{BFA99768-4F8F-49FF-9115-E6E81A0C5909}"/>
              </a:ext>
            </a:extLst>
          </p:cNvPr>
          <p:cNvPicPr/>
          <p:nvPr/>
        </p:nvPicPr>
        <p:blipFill>
          <a:blip r:embed="rId3"/>
          <a:srcRect/>
          <a:stretch>
            <a:fillRect/>
          </a:stretch>
        </p:blipFill>
        <p:spPr>
          <a:xfrm>
            <a:off x="6694848" y="3825431"/>
            <a:ext cx="2344559" cy="1984708"/>
          </a:xfrm>
          <a:prstGeom prst="rect">
            <a:avLst/>
          </a:prstGeom>
          <a:ln/>
        </p:spPr>
      </p:pic>
    </p:spTree>
    <p:extLst>
      <p:ext uri="{BB962C8B-B14F-4D97-AF65-F5344CB8AC3E}">
        <p14:creationId xmlns:p14="http://schemas.microsoft.com/office/powerpoint/2010/main" val="1235166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7369C-C2A1-4285-8D3D-DFBDC2806294}"/>
              </a:ext>
            </a:extLst>
          </p:cNvPr>
          <p:cNvSpPr>
            <a:spLocks noGrp="1"/>
          </p:cNvSpPr>
          <p:nvPr>
            <p:ph type="title"/>
          </p:nvPr>
        </p:nvSpPr>
        <p:spPr>
          <a:xfrm>
            <a:off x="1333502" y="609600"/>
            <a:ext cx="8596668" cy="1320800"/>
          </a:xfrm>
        </p:spPr>
        <p:txBody>
          <a:bodyPr>
            <a:normAutofit/>
          </a:bodyPr>
          <a:lstStyle/>
          <a:p>
            <a:r>
              <a:rPr lang="en-US" dirty="0"/>
              <a:t>5. Machine Learning Results</a:t>
            </a:r>
            <a:br>
              <a:rPr lang="en-US" dirty="0"/>
            </a:br>
            <a:r>
              <a:rPr lang="en-US" sz="2800" dirty="0"/>
              <a:t>		Random Forest</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784173-4CBD-4344-AC4D-2F3563D219C7}"/>
              </a:ext>
            </a:extLst>
          </p:cNvPr>
          <p:cNvSpPr>
            <a:spLocks noGrp="1"/>
          </p:cNvSpPr>
          <p:nvPr>
            <p:ph idx="1"/>
          </p:nvPr>
        </p:nvSpPr>
        <p:spPr>
          <a:xfrm>
            <a:off x="1333502" y="2160589"/>
            <a:ext cx="3657948" cy="3880773"/>
          </a:xfrm>
        </p:spPr>
        <p:txBody>
          <a:bodyPr>
            <a:normAutofit fontScale="92500" lnSpcReduction="10000"/>
          </a:bodyPr>
          <a:lstStyle/>
          <a:p>
            <a:r>
              <a:rPr lang="en-US" dirty="0"/>
              <a:t>An ensemble learning method for:</a:t>
            </a:r>
          </a:p>
          <a:p>
            <a:pPr lvl="1"/>
            <a:r>
              <a:rPr lang="en-US" dirty="0"/>
              <a:t>Classification</a:t>
            </a:r>
          </a:p>
          <a:p>
            <a:pPr lvl="1"/>
            <a:r>
              <a:rPr lang="en-US" dirty="0"/>
              <a:t>Regression</a:t>
            </a:r>
          </a:p>
          <a:p>
            <a:pPr lvl="1"/>
            <a:r>
              <a:rPr lang="en-US" dirty="0"/>
              <a:t>Miscellaneous</a:t>
            </a:r>
          </a:p>
          <a:p>
            <a:r>
              <a:rPr lang="en-US" dirty="0"/>
              <a:t>Operates by:</a:t>
            </a:r>
          </a:p>
          <a:p>
            <a:pPr lvl="1"/>
            <a:r>
              <a:rPr lang="en-US" dirty="0"/>
              <a:t>constructing a multitude of decision trees </a:t>
            </a:r>
          </a:p>
          <a:p>
            <a:pPr lvl="1"/>
            <a:r>
              <a:rPr lang="en-US" dirty="0"/>
              <a:t>training time and </a:t>
            </a:r>
          </a:p>
          <a:p>
            <a:pPr lvl="1"/>
            <a:r>
              <a:rPr lang="en-US" dirty="0"/>
              <a:t>outputting the class that is the mode of the classes (classification) or mean prediction (regression)</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2">
            <a:extLst>
              <a:ext uri="{FF2B5EF4-FFF2-40B4-BE49-F238E27FC236}">
                <a16:creationId xmlns:a16="http://schemas.microsoft.com/office/drawing/2014/main" id="{BFA21635-8FE1-4823-92FF-A5449EBF0F09}"/>
              </a:ext>
            </a:extLst>
          </p:cNvPr>
          <p:cNvSpPr txBox="1">
            <a:spLocks/>
          </p:cNvSpPr>
          <p:nvPr/>
        </p:nvSpPr>
        <p:spPr>
          <a:xfrm>
            <a:off x="5482355" y="2833077"/>
            <a:ext cx="3657948" cy="17822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‘GINI’ criterion was used with 4 jobs and 400 estimators</a:t>
            </a:r>
          </a:p>
          <a:p>
            <a:endParaRPr lang="en-US" dirty="0"/>
          </a:p>
          <a:p>
            <a:r>
              <a:rPr lang="en-US" dirty="0"/>
              <a:t>Test Accuracy Score : 82.08%</a:t>
            </a:r>
          </a:p>
        </p:txBody>
      </p:sp>
    </p:spTree>
    <p:extLst>
      <p:ext uri="{BB962C8B-B14F-4D97-AF65-F5344CB8AC3E}">
        <p14:creationId xmlns:p14="http://schemas.microsoft.com/office/powerpoint/2010/main" val="2832642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7369C-C2A1-4285-8D3D-DFBDC2806294}"/>
              </a:ext>
            </a:extLst>
          </p:cNvPr>
          <p:cNvSpPr>
            <a:spLocks noGrp="1"/>
          </p:cNvSpPr>
          <p:nvPr>
            <p:ph type="title"/>
          </p:nvPr>
        </p:nvSpPr>
        <p:spPr>
          <a:xfrm>
            <a:off x="1333502" y="609600"/>
            <a:ext cx="8596668" cy="1320800"/>
          </a:xfrm>
        </p:spPr>
        <p:txBody>
          <a:bodyPr>
            <a:normAutofit/>
          </a:bodyPr>
          <a:lstStyle/>
          <a:p>
            <a:r>
              <a:rPr lang="en-US" dirty="0"/>
              <a:t>5. Machine Learning Results</a:t>
            </a:r>
            <a:br>
              <a:rPr lang="en-US" dirty="0"/>
            </a:br>
            <a:r>
              <a:rPr lang="en-US" sz="2800" dirty="0"/>
              <a:t>		Logistic Regression</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784173-4CBD-4344-AC4D-2F3563D219C7}"/>
              </a:ext>
            </a:extLst>
          </p:cNvPr>
          <p:cNvSpPr>
            <a:spLocks noGrp="1"/>
          </p:cNvSpPr>
          <p:nvPr>
            <p:ph idx="1"/>
          </p:nvPr>
        </p:nvSpPr>
        <p:spPr>
          <a:xfrm>
            <a:off x="1333502" y="2160589"/>
            <a:ext cx="3657948" cy="3880773"/>
          </a:xfrm>
        </p:spPr>
        <p:txBody>
          <a:bodyPr>
            <a:normAutofit/>
          </a:bodyPr>
          <a:lstStyle/>
          <a:p>
            <a:r>
              <a:rPr lang="en-US" dirty="0"/>
              <a:t>Used in:</a:t>
            </a:r>
          </a:p>
          <a:p>
            <a:pPr lvl="1"/>
            <a:r>
              <a:rPr lang="en-US" dirty="0"/>
              <a:t>Credit Risk Modeling</a:t>
            </a:r>
          </a:p>
          <a:p>
            <a:pPr lvl="1"/>
            <a:r>
              <a:rPr lang="en-US" dirty="0"/>
              <a:t>Financial Prediction</a:t>
            </a:r>
          </a:p>
          <a:p>
            <a:r>
              <a:rPr lang="en-US" dirty="0"/>
              <a:t>Operates by:</a:t>
            </a:r>
          </a:p>
          <a:p>
            <a:pPr lvl="1"/>
            <a:r>
              <a:rPr lang="en-US" dirty="0"/>
              <a:t>Studies association in  categorical dependent variable and set of independent variables </a:t>
            </a:r>
          </a:p>
          <a:p>
            <a:pPr lvl="1"/>
            <a:r>
              <a:rPr lang="en-US" dirty="0"/>
              <a:t>Produces a probabilistic formula of classification</a:t>
            </a:r>
          </a:p>
          <a:p>
            <a:pPr lvl="1"/>
            <a:r>
              <a:rPr lang="en-US" dirty="0"/>
              <a:t>Deal with non-linear effects of explanatory variables</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2">
            <a:extLst>
              <a:ext uri="{FF2B5EF4-FFF2-40B4-BE49-F238E27FC236}">
                <a16:creationId xmlns:a16="http://schemas.microsoft.com/office/drawing/2014/main" id="{BFA21635-8FE1-4823-92FF-A5449EBF0F09}"/>
              </a:ext>
            </a:extLst>
          </p:cNvPr>
          <p:cNvSpPr txBox="1">
            <a:spLocks/>
          </p:cNvSpPr>
          <p:nvPr/>
        </p:nvSpPr>
        <p:spPr>
          <a:xfrm>
            <a:off x="5440411" y="2160588"/>
            <a:ext cx="365794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r>
              <a:rPr lang="en-US" dirty="0"/>
              <a:t>Parameters:</a:t>
            </a:r>
          </a:p>
          <a:p>
            <a:pPr lvl="1"/>
            <a:r>
              <a:rPr lang="en-US" dirty="0"/>
              <a:t>penalty=‘12’, dual=False, </a:t>
            </a:r>
            <a:r>
              <a:rPr lang="en-US" dirty="0" err="1"/>
              <a:t>max_iter</a:t>
            </a:r>
            <a:r>
              <a:rPr lang="en-US" dirty="0"/>
              <a:t>=145, C=2, </a:t>
            </a:r>
            <a:r>
              <a:rPr lang="en-US" dirty="0" err="1"/>
              <a:t>fit_intercept</a:t>
            </a:r>
            <a:r>
              <a:rPr lang="en-US" dirty="0"/>
              <a:t>=False</a:t>
            </a:r>
          </a:p>
          <a:p>
            <a:endParaRPr lang="en-US" dirty="0"/>
          </a:p>
          <a:p>
            <a:r>
              <a:rPr lang="en-US" dirty="0"/>
              <a:t>A test set score was 78.11%.</a:t>
            </a:r>
          </a:p>
        </p:txBody>
      </p:sp>
    </p:spTree>
    <p:extLst>
      <p:ext uri="{BB962C8B-B14F-4D97-AF65-F5344CB8AC3E}">
        <p14:creationId xmlns:p14="http://schemas.microsoft.com/office/powerpoint/2010/main" val="2060680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7369C-C2A1-4285-8D3D-DFBDC2806294}"/>
              </a:ext>
            </a:extLst>
          </p:cNvPr>
          <p:cNvSpPr>
            <a:spLocks noGrp="1"/>
          </p:cNvSpPr>
          <p:nvPr>
            <p:ph type="title"/>
          </p:nvPr>
        </p:nvSpPr>
        <p:spPr>
          <a:xfrm>
            <a:off x="1333502" y="609600"/>
            <a:ext cx="8596668" cy="1320800"/>
          </a:xfrm>
        </p:spPr>
        <p:txBody>
          <a:bodyPr>
            <a:normAutofit/>
          </a:bodyPr>
          <a:lstStyle/>
          <a:p>
            <a:r>
              <a:rPr lang="en-US" dirty="0"/>
              <a:t>5. Machine Learning Results</a:t>
            </a:r>
            <a:br>
              <a:rPr lang="en-US" dirty="0"/>
            </a:br>
            <a:r>
              <a:rPr lang="en-US" sz="2800" dirty="0"/>
              <a:t>		</a:t>
            </a:r>
            <a:r>
              <a:rPr lang="en-US" sz="2800" dirty="0" err="1"/>
              <a:t>XGBoost</a:t>
            </a:r>
            <a:r>
              <a:rPr lang="en-US" sz="2800" dirty="0"/>
              <a:t> and </a:t>
            </a:r>
            <a:r>
              <a:rPr lang="en-US" sz="2800" dirty="0" err="1"/>
              <a:t>ADABoost</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784173-4CBD-4344-AC4D-2F3563D219C7}"/>
              </a:ext>
            </a:extLst>
          </p:cNvPr>
          <p:cNvSpPr>
            <a:spLocks noGrp="1"/>
          </p:cNvSpPr>
          <p:nvPr>
            <p:ph idx="1"/>
          </p:nvPr>
        </p:nvSpPr>
        <p:spPr>
          <a:xfrm>
            <a:off x="1333502" y="2160589"/>
            <a:ext cx="3657948" cy="3880773"/>
          </a:xfrm>
        </p:spPr>
        <p:txBody>
          <a:bodyPr>
            <a:normAutofit/>
          </a:bodyPr>
          <a:lstStyle/>
          <a:p>
            <a:r>
              <a:rPr lang="en-US" dirty="0"/>
              <a:t>Ensemble learning method to decrease variance in bias</a:t>
            </a:r>
          </a:p>
          <a:p>
            <a:r>
              <a:rPr lang="en-US" dirty="0"/>
              <a:t>Boosting is a machine learning meta-algorithm</a:t>
            </a:r>
          </a:p>
          <a:p>
            <a:r>
              <a:rPr lang="en-US" dirty="0"/>
              <a:t>Converts weak learners to strong ones</a:t>
            </a:r>
          </a:p>
          <a:p>
            <a:r>
              <a:rPr lang="en-US" dirty="0"/>
              <a:t>A weak learner is defined to be a classifier that is only slightly correlated with the true classification </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2">
            <a:extLst>
              <a:ext uri="{FF2B5EF4-FFF2-40B4-BE49-F238E27FC236}">
                <a16:creationId xmlns:a16="http://schemas.microsoft.com/office/drawing/2014/main" id="{BFA21635-8FE1-4823-92FF-A5449EBF0F09}"/>
              </a:ext>
            </a:extLst>
          </p:cNvPr>
          <p:cNvSpPr txBox="1">
            <a:spLocks/>
          </p:cNvSpPr>
          <p:nvPr/>
        </p:nvSpPr>
        <p:spPr>
          <a:xfrm>
            <a:off x="5440411" y="2160588"/>
            <a:ext cx="365794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Test accuracy score of </a:t>
            </a:r>
            <a:r>
              <a:rPr lang="en-US" dirty="0" err="1"/>
              <a:t>XGBoost</a:t>
            </a:r>
            <a:r>
              <a:rPr lang="en-US" dirty="0"/>
              <a:t> : 82.02%</a:t>
            </a:r>
          </a:p>
          <a:p>
            <a:r>
              <a:rPr lang="en-US" dirty="0"/>
              <a:t>After feature engineering </a:t>
            </a:r>
            <a:r>
              <a:rPr lang="en-US" dirty="0" err="1"/>
              <a:t>XGBoost</a:t>
            </a:r>
            <a:r>
              <a:rPr lang="en-US" dirty="0"/>
              <a:t> : 82% </a:t>
            </a:r>
          </a:p>
          <a:p>
            <a:endParaRPr lang="en-US" dirty="0"/>
          </a:p>
          <a:p>
            <a:r>
              <a:rPr lang="en-US" dirty="0"/>
              <a:t>Test accuracy score of </a:t>
            </a:r>
            <a:r>
              <a:rPr lang="en-US" dirty="0" err="1"/>
              <a:t>ADABoost</a:t>
            </a:r>
            <a:r>
              <a:rPr lang="en-US" dirty="0"/>
              <a:t> : 81.93%</a:t>
            </a:r>
          </a:p>
        </p:txBody>
      </p:sp>
    </p:spTree>
    <p:extLst>
      <p:ext uri="{BB962C8B-B14F-4D97-AF65-F5344CB8AC3E}">
        <p14:creationId xmlns:p14="http://schemas.microsoft.com/office/powerpoint/2010/main" val="528114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7369C-C2A1-4285-8D3D-DFBDC2806294}"/>
              </a:ext>
            </a:extLst>
          </p:cNvPr>
          <p:cNvSpPr>
            <a:spLocks noGrp="1"/>
          </p:cNvSpPr>
          <p:nvPr>
            <p:ph type="title"/>
          </p:nvPr>
        </p:nvSpPr>
        <p:spPr>
          <a:xfrm>
            <a:off x="1333502" y="609600"/>
            <a:ext cx="8596668" cy="1320800"/>
          </a:xfrm>
        </p:spPr>
        <p:txBody>
          <a:bodyPr>
            <a:normAutofit/>
          </a:bodyPr>
          <a:lstStyle/>
          <a:p>
            <a:r>
              <a:rPr lang="en-US" dirty="0"/>
              <a:t>5. Machine Learning Results</a:t>
            </a:r>
            <a:br>
              <a:rPr lang="en-US" dirty="0"/>
            </a:br>
            <a:r>
              <a:rPr lang="en-US" sz="2800" dirty="0"/>
              <a:t>		Ensemble and Bagging</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784173-4CBD-4344-AC4D-2F3563D219C7}"/>
              </a:ext>
            </a:extLst>
          </p:cNvPr>
          <p:cNvSpPr>
            <a:spLocks noGrp="1"/>
          </p:cNvSpPr>
          <p:nvPr>
            <p:ph idx="1"/>
          </p:nvPr>
        </p:nvSpPr>
        <p:spPr>
          <a:xfrm>
            <a:off x="1333502" y="2160589"/>
            <a:ext cx="3657948" cy="3880773"/>
          </a:xfrm>
        </p:spPr>
        <p:txBody>
          <a:bodyPr>
            <a:normAutofit fontScale="85000" lnSpcReduction="10000"/>
          </a:bodyPr>
          <a:lstStyle/>
          <a:p>
            <a:r>
              <a:rPr lang="en-US" dirty="0"/>
              <a:t>An ensemble learning method for:</a:t>
            </a:r>
          </a:p>
          <a:p>
            <a:pPr lvl="1"/>
            <a:r>
              <a:rPr lang="en-US" dirty="0"/>
              <a:t>decrease variance (bagging)</a:t>
            </a:r>
          </a:p>
          <a:p>
            <a:pPr lvl="1"/>
            <a:r>
              <a:rPr lang="en-US" dirty="0"/>
              <a:t>bias (boosting) </a:t>
            </a:r>
          </a:p>
          <a:p>
            <a:pPr lvl="1"/>
            <a:r>
              <a:rPr lang="en-US" dirty="0"/>
              <a:t>improve predictions (stacking)</a:t>
            </a:r>
          </a:p>
          <a:p>
            <a:r>
              <a:rPr lang="en-US" dirty="0"/>
              <a:t>Bootstrap Aggregation(Bagging):</a:t>
            </a:r>
          </a:p>
          <a:p>
            <a:pPr lvl="1"/>
            <a:r>
              <a:rPr lang="en-US" dirty="0"/>
              <a:t>reduce the variance for those algorithms that have high variance</a:t>
            </a:r>
          </a:p>
          <a:p>
            <a:pPr lvl="1"/>
            <a:r>
              <a:rPr lang="en-US" dirty="0"/>
              <a:t>classification and regression trees (CART)</a:t>
            </a:r>
          </a:p>
          <a:p>
            <a:pPr lvl="1"/>
            <a:r>
              <a:rPr lang="en-US" dirty="0"/>
              <a:t>Bagging is the application of the Bootstrap procedure to a high-variance machine learning algorithm, typically decision trees</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2">
            <a:extLst>
              <a:ext uri="{FF2B5EF4-FFF2-40B4-BE49-F238E27FC236}">
                <a16:creationId xmlns:a16="http://schemas.microsoft.com/office/drawing/2014/main" id="{BFA21635-8FE1-4823-92FF-A5449EBF0F09}"/>
              </a:ext>
            </a:extLst>
          </p:cNvPr>
          <p:cNvSpPr txBox="1">
            <a:spLocks/>
          </p:cNvSpPr>
          <p:nvPr/>
        </p:nvSpPr>
        <p:spPr>
          <a:xfrm>
            <a:off x="5440411" y="2160588"/>
            <a:ext cx="365794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Ensemble’s voting classifier chose </a:t>
            </a:r>
            <a:r>
              <a:rPr lang="en-US" dirty="0" err="1"/>
              <a:t>XGBoost</a:t>
            </a:r>
            <a:r>
              <a:rPr lang="en-US" dirty="0"/>
              <a:t> with default parameters as the best Classifier with Test Accuracy of 81.8%</a:t>
            </a:r>
          </a:p>
          <a:p>
            <a:r>
              <a:rPr lang="en-US" dirty="0"/>
              <a:t>Bagging with Random Forest achieves test accuracy of 81.95%</a:t>
            </a:r>
          </a:p>
          <a:p>
            <a:r>
              <a:rPr lang="en-US" dirty="0"/>
              <a:t>Bagging with Decision Tree achieves test accuracy of 81.53%</a:t>
            </a:r>
          </a:p>
        </p:txBody>
      </p:sp>
    </p:spTree>
    <p:extLst>
      <p:ext uri="{BB962C8B-B14F-4D97-AF65-F5344CB8AC3E}">
        <p14:creationId xmlns:p14="http://schemas.microsoft.com/office/powerpoint/2010/main" val="167726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7369C-C2A1-4285-8D3D-DFBDC2806294}"/>
              </a:ext>
            </a:extLst>
          </p:cNvPr>
          <p:cNvSpPr>
            <a:spLocks noGrp="1"/>
          </p:cNvSpPr>
          <p:nvPr>
            <p:ph type="title"/>
          </p:nvPr>
        </p:nvSpPr>
        <p:spPr>
          <a:xfrm>
            <a:off x="1333502" y="609600"/>
            <a:ext cx="8596668" cy="1320800"/>
          </a:xfrm>
        </p:spPr>
        <p:txBody>
          <a:bodyPr>
            <a:normAutofit/>
          </a:bodyPr>
          <a:lstStyle/>
          <a:p>
            <a:r>
              <a:rPr lang="en-US" dirty="0"/>
              <a:t>5. Machine Learning Results</a:t>
            </a:r>
            <a:br>
              <a:rPr lang="en-US" dirty="0"/>
            </a:br>
            <a:r>
              <a:rPr lang="en-US" sz="2800" dirty="0"/>
              <a:t>		All Results</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BAC8F103-A694-4228-96D2-73347394B67A}"/>
              </a:ext>
            </a:extLst>
          </p:cNvPr>
          <p:cNvPicPr>
            <a:picLocks noChangeAspect="1"/>
          </p:cNvPicPr>
          <p:nvPr/>
        </p:nvPicPr>
        <p:blipFill>
          <a:blip r:embed="rId2"/>
          <a:stretch>
            <a:fillRect/>
          </a:stretch>
        </p:blipFill>
        <p:spPr>
          <a:xfrm>
            <a:off x="2659780" y="2150190"/>
            <a:ext cx="6979170" cy="3445267"/>
          </a:xfrm>
          <a:prstGeom prst="rect">
            <a:avLst/>
          </a:prstGeom>
        </p:spPr>
      </p:pic>
    </p:spTree>
    <p:extLst>
      <p:ext uri="{BB962C8B-B14F-4D97-AF65-F5344CB8AC3E}">
        <p14:creationId xmlns:p14="http://schemas.microsoft.com/office/powerpoint/2010/main" val="3867257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9">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 name="Straight Connector 11">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Isosceles Triangle 13">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5">
            <a:extLst>
              <a:ext uri="{FF2B5EF4-FFF2-40B4-BE49-F238E27FC236}">
                <a16:creationId xmlns:a16="http://schemas.microsoft.com/office/drawing/2014/main" id="{E3CA5B47-F206-49B6-A137-D7BD983D2FEF}"/>
              </a:ext>
            </a:extLst>
          </p:cNvPr>
          <p:cNvSpPr>
            <a:spLocks noChangeArrowheads="1"/>
          </p:cNvSpPr>
          <p:nvPr/>
        </p:nvSpPr>
        <p:spPr bwMode="auto">
          <a:xfrm>
            <a:off x="0" y="2095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6">
            <a:extLst>
              <a:ext uri="{FF2B5EF4-FFF2-40B4-BE49-F238E27FC236}">
                <a16:creationId xmlns:a16="http://schemas.microsoft.com/office/drawing/2014/main" id="{C7B5BDF1-78D8-4F6B-8E4C-334321BAD598}"/>
              </a:ext>
            </a:extLst>
          </p:cNvPr>
          <p:cNvSpPr>
            <a:spLocks noChangeArrowheads="1"/>
          </p:cNvSpPr>
          <p:nvPr/>
        </p:nvSpPr>
        <p:spPr bwMode="auto">
          <a:xfrm>
            <a:off x="2683339" y="3509262"/>
            <a:ext cx="46318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lang="en-US" altLang="en-US" sz="3600" dirty="0">
                <a:solidFill>
                  <a:srgbClr val="191919"/>
                </a:solidFill>
                <a:latin typeface="Calibri" panose="020F0502020204030204" pitchFamily="34" charset="0"/>
                <a:cs typeface="Times New Roman" panose="02020603050405020304" pitchFamily="18" charset="0"/>
              </a:rPr>
              <a:t>Thank You!</a:t>
            </a:r>
            <a:endParaRPr lang="en-US" altLang="en-US" sz="1000" dirty="0"/>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ED7D3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ED7D31"/>
                </a:solidFill>
                <a:effectLst/>
                <a:latin typeface="Calibri" panose="020F0502020204030204" pitchFamily="34" charset="0"/>
                <a:ea typeface="Times New Roman" panose="02020603050405020304" pitchFamily="18" charset="0"/>
                <a:cs typeface="Times New Roman" panose="02020603050405020304" pitchFamily="18" charset="0"/>
              </a:rPr>
              <a:t>By </a:t>
            </a:r>
            <a:r>
              <a:rPr lang="en-US" altLang="en-US" dirty="0">
                <a:solidFill>
                  <a:srgbClr val="ED7D31"/>
                </a:solidFill>
                <a:latin typeface="Calibri" panose="020F0502020204030204" pitchFamily="34" charset="0"/>
                <a:ea typeface="Times New Roman" panose="02020603050405020304" pitchFamily="18" charset="0"/>
                <a:cs typeface="Times New Roman" panose="02020603050405020304" pitchFamily="18" charset="0"/>
              </a:rPr>
              <a:t>Moaz Nabeel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20" name="Picture 19" descr="A close up of a sign&#10;&#10;Description automatically generated">
            <a:extLst>
              <a:ext uri="{FF2B5EF4-FFF2-40B4-BE49-F238E27FC236}">
                <a16:creationId xmlns:a16="http://schemas.microsoft.com/office/drawing/2014/main" id="{3A98E6D7-0D24-4D60-96C5-B43694827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593" y="1874694"/>
            <a:ext cx="4024705" cy="958383"/>
          </a:xfrm>
          <a:prstGeom prst="rect">
            <a:avLst/>
          </a:prstGeom>
        </p:spPr>
      </p:pic>
    </p:spTree>
    <p:extLst>
      <p:ext uri="{BB962C8B-B14F-4D97-AF65-F5344CB8AC3E}">
        <p14:creationId xmlns:p14="http://schemas.microsoft.com/office/powerpoint/2010/main" val="61281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7369C-C2A1-4285-8D3D-DFBDC2806294}"/>
              </a:ext>
            </a:extLst>
          </p:cNvPr>
          <p:cNvSpPr>
            <a:spLocks noGrp="1"/>
          </p:cNvSpPr>
          <p:nvPr>
            <p:ph type="title"/>
          </p:nvPr>
        </p:nvSpPr>
        <p:spPr>
          <a:xfrm>
            <a:off x="1333502" y="609600"/>
            <a:ext cx="8596668" cy="1320800"/>
          </a:xfrm>
        </p:spPr>
        <p:txBody>
          <a:bodyPr>
            <a:normAutofit/>
          </a:bodyPr>
          <a:lstStyle/>
          <a:p>
            <a:r>
              <a:rPr lang="en-US" dirty="0"/>
              <a:t>1. Introduction</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784173-4CBD-4344-AC4D-2F3563D219C7}"/>
              </a:ext>
            </a:extLst>
          </p:cNvPr>
          <p:cNvSpPr>
            <a:spLocks noGrp="1"/>
          </p:cNvSpPr>
          <p:nvPr>
            <p:ph idx="1"/>
          </p:nvPr>
        </p:nvSpPr>
        <p:spPr>
          <a:xfrm>
            <a:off x="1333502" y="2160589"/>
            <a:ext cx="8596668" cy="3880773"/>
          </a:xfrm>
        </p:spPr>
        <p:txBody>
          <a:bodyPr>
            <a:normAutofit fontScale="92500" lnSpcReduction="10000"/>
          </a:bodyPr>
          <a:lstStyle/>
          <a:p>
            <a:pPr>
              <a:lnSpc>
                <a:spcPct val="200000"/>
              </a:lnSpc>
            </a:pPr>
            <a:r>
              <a:rPr lang="en-US" dirty="0"/>
              <a:t>The data set selected is called “Default of credit card clients Data Set” .</a:t>
            </a:r>
          </a:p>
          <a:p>
            <a:pPr>
              <a:lnSpc>
                <a:spcPct val="200000"/>
              </a:lnSpc>
            </a:pPr>
            <a:r>
              <a:rPr lang="en-US" dirty="0"/>
              <a:t>Predict which classification method / data mining technique that will give the best accuracy for the probability of default of credit card clients. </a:t>
            </a:r>
          </a:p>
          <a:p>
            <a:pPr>
              <a:lnSpc>
                <a:spcPct val="200000"/>
              </a:lnSpc>
            </a:pPr>
            <a:r>
              <a:rPr lang="en-US" dirty="0"/>
              <a:t>Client will be banks in Taiwan because banks will be utilizing the analysis and machine learning models to better understand their clientele and will be able to make decisions on their customers which will benefit them from customers that will most probably default.</a:t>
            </a:r>
          </a:p>
          <a:p>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5832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7369C-C2A1-4285-8D3D-DFBDC2806294}"/>
              </a:ext>
            </a:extLst>
          </p:cNvPr>
          <p:cNvSpPr>
            <a:spLocks noGrp="1"/>
          </p:cNvSpPr>
          <p:nvPr>
            <p:ph type="title"/>
          </p:nvPr>
        </p:nvSpPr>
        <p:spPr>
          <a:xfrm>
            <a:off x="1333502" y="609600"/>
            <a:ext cx="8596668" cy="1320800"/>
          </a:xfrm>
        </p:spPr>
        <p:txBody>
          <a:bodyPr>
            <a:normAutofit/>
          </a:bodyPr>
          <a:lstStyle/>
          <a:p>
            <a:r>
              <a:rPr lang="en-US" dirty="0"/>
              <a:t>2. Classifier set</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784173-4CBD-4344-AC4D-2F3563D219C7}"/>
              </a:ext>
            </a:extLst>
          </p:cNvPr>
          <p:cNvSpPr>
            <a:spLocks noGrp="1"/>
          </p:cNvSpPr>
          <p:nvPr>
            <p:ph idx="1"/>
          </p:nvPr>
        </p:nvSpPr>
        <p:spPr>
          <a:xfrm>
            <a:off x="1333502" y="2160589"/>
            <a:ext cx="8596668" cy="3880773"/>
          </a:xfrm>
        </p:spPr>
        <p:txBody>
          <a:bodyPr>
            <a:normAutofit fontScale="92500" lnSpcReduction="10000"/>
          </a:bodyPr>
          <a:lstStyle/>
          <a:p>
            <a:pPr>
              <a:lnSpc>
                <a:spcPct val="150000"/>
              </a:lnSpc>
            </a:pPr>
            <a:r>
              <a:rPr lang="en-US" dirty="0"/>
              <a:t>Decision Trees</a:t>
            </a:r>
          </a:p>
          <a:p>
            <a:pPr>
              <a:lnSpc>
                <a:spcPct val="150000"/>
              </a:lnSpc>
            </a:pPr>
            <a:r>
              <a:rPr lang="en-US" dirty="0"/>
              <a:t>Random Forest</a:t>
            </a:r>
          </a:p>
          <a:p>
            <a:pPr>
              <a:lnSpc>
                <a:spcPct val="150000"/>
              </a:lnSpc>
            </a:pPr>
            <a:r>
              <a:rPr lang="en-US" dirty="0"/>
              <a:t>Logistic Regression</a:t>
            </a:r>
          </a:p>
          <a:p>
            <a:pPr>
              <a:lnSpc>
                <a:spcPct val="150000"/>
              </a:lnSpc>
            </a:pPr>
            <a:r>
              <a:rPr lang="en-US" dirty="0"/>
              <a:t>Ensemble Techniques Boosting</a:t>
            </a:r>
          </a:p>
          <a:p>
            <a:pPr lvl="1">
              <a:lnSpc>
                <a:spcPct val="150000"/>
              </a:lnSpc>
            </a:pPr>
            <a:r>
              <a:rPr lang="en-US" dirty="0" err="1"/>
              <a:t>XGBoost</a:t>
            </a:r>
            <a:endParaRPr lang="en-US" dirty="0"/>
          </a:p>
          <a:p>
            <a:pPr lvl="1">
              <a:lnSpc>
                <a:spcPct val="150000"/>
              </a:lnSpc>
            </a:pPr>
            <a:r>
              <a:rPr lang="en-US" dirty="0" err="1"/>
              <a:t>ADABoost</a:t>
            </a:r>
            <a:endParaRPr lang="en-US" dirty="0"/>
          </a:p>
          <a:p>
            <a:pPr lvl="1">
              <a:lnSpc>
                <a:spcPct val="150000"/>
              </a:lnSpc>
            </a:pPr>
            <a:r>
              <a:rPr lang="en-US" dirty="0"/>
              <a:t>Voting Classifier</a:t>
            </a:r>
          </a:p>
          <a:p>
            <a:pPr>
              <a:lnSpc>
                <a:spcPct val="150000"/>
              </a:lnSpc>
            </a:pPr>
            <a:r>
              <a:rPr lang="en-US" dirty="0"/>
              <a:t>Bagging</a:t>
            </a:r>
          </a:p>
          <a:p>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582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7369C-C2A1-4285-8D3D-DFBDC2806294}"/>
              </a:ext>
            </a:extLst>
          </p:cNvPr>
          <p:cNvSpPr>
            <a:spLocks noGrp="1"/>
          </p:cNvSpPr>
          <p:nvPr>
            <p:ph type="title"/>
          </p:nvPr>
        </p:nvSpPr>
        <p:spPr>
          <a:xfrm>
            <a:off x="1333502" y="609600"/>
            <a:ext cx="8596668" cy="1320800"/>
          </a:xfrm>
        </p:spPr>
        <p:txBody>
          <a:bodyPr>
            <a:normAutofit/>
          </a:bodyPr>
          <a:lstStyle/>
          <a:p>
            <a:r>
              <a:rPr lang="en-US" dirty="0"/>
              <a:t>3. Data Description</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784173-4CBD-4344-AC4D-2F3563D219C7}"/>
              </a:ext>
            </a:extLst>
          </p:cNvPr>
          <p:cNvSpPr>
            <a:spLocks noGrp="1"/>
          </p:cNvSpPr>
          <p:nvPr>
            <p:ph idx="1"/>
          </p:nvPr>
        </p:nvSpPr>
        <p:spPr>
          <a:xfrm>
            <a:off x="1333502" y="1930401"/>
            <a:ext cx="9811826" cy="4110962"/>
          </a:xfrm>
        </p:spPr>
        <p:txBody>
          <a:bodyPr>
            <a:normAutofit/>
          </a:bodyPr>
          <a:lstStyle/>
          <a:p>
            <a:pPr lvl="0">
              <a:lnSpc>
                <a:spcPct val="200000"/>
              </a:lnSpc>
            </a:pPr>
            <a:r>
              <a:rPr lang="en-US" dirty="0"/>
              <a:t>Age (in years);</a:t>
            </a:r>
          </a:p>
          <a:p>
            <a:pPr lvl="0">
              <a:lnSpc>
                <a:spcPct val="200000"/>
              </a:lnSpc>
            </a:pPr>
            <a:r>
              <a:rPr lang="en-US" dirty="0"/>
              <a:t>Gender (where 1 = male and 2 = female);</a:t>
            </a:r>
          </a:p>
          <a:p>
            <a:pPr lvl="0">
              <a:lnSpc>
                <a:spcPct val="200000"/>
              </a:lnSpc>
            </a:pPr>
            <a:r>
              <a:rPr lang="en-US" dirty="0"/>
              <a:t>Marital status (where 1 = married, 2 = single, and 3 = other);</a:t>
            </a:r>
          </a:p>
          <a:p>
            <a:pPr lvl="0">
              <a:lnSpc>
                <a:spcPct val="200000"/>
              </a:lnSpc>
            </a:pPr>
            <a:r>
              <a:rPr lang="en-US" dirty="0"/>
              <a:t>Education (where 1 = graduate school, 2 = university, 3= high school, and 4 =other); and</a:t>
            </a:r>
          </a:p>
          <a:p>
            <a:pPr lvl="0">
              <a:lnSpc>
                <a:spcPct val="200000"/>
              </a:lnSpc>
            </a:pPr>
            <a:r>
              <a:rPr lang="en-US" dirty="0"/>
              <a:t>Credit limit.</a:t>
            </a:r>
          </a:p>
          <a:p>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223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7369C-C2A1-4285-8D3D-DFBDC2806294}"/>
              </a:ext>
            </a:extLst>
          </p:cNvPr>
          <p:cNvSpPr>
            <a:spLocks noGrp="1"/>
          </p:cNvSpPr>
          <p:nvPr>
            <p:ph type="title"/>
          </p:nvPr>
        </p:nvSpPr>
        <p:spPr>
          <a:xfrm>
            <a:off x="1333502" y="609600"/>
            <a:ext cx="8596668" cy="1320800"/>
          </a:xfrm>
        </p:spPr>
        <p:txBody>
          <a:bodyPr>
            <a:normAutofit/>
          </a:bodyPr>
          <a:lstStyle/>
          <a:p>
            <a:r>
              <a:rPr lang="en-US" dirty="0"/>
              <a:t>3. Data Description (CONT’D)</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2">
            <a:extLst>
              <a:ext uri="{FF2B5EF4-FFF2-40B4-BE49-F238E27FC236}">
                <a16:creationId xmlns:a16="http://schemas.microsoft.com/office/drawing/2014/main" id="{A34956BE-653B-4C82-A2EC-CFD2B3D564C2}"/>
              </a:ext>
            </a:extLst>
          </p:cNvPr>
          <p:cNvSpPr txBox="1">
            <a:spLocks/>
          </p:cNvSpPr>
          <p:nvPr/>
        </p:nvSpPr>
        <p:spPr>
          <a:xfrm>
            <a:off x="842597" y="2072813"/>
            <a:ext cx="4083887"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0"/>
            <a:r>
              <a:rPr lang="en-US" dirty="0"/>
              <a:t>Past payment status that month, where:</a:t>
            </a:r>
          </a:p>
          <a:p>
            <a:pPr lvl="1"/>
            <a:r>
              <a:rPr lang="en-US" dirty="0"/>
              <a:t>-2 = no consumption;</a:t>
            </a:r>
          </a:p>
          <a:p>
            <a:pPr lvl="1"/>
            <a:r>
              <a:rPr lang="en-US" dirty="0"/>
              <a:t>-1 = paid in full;</a:t>
            </a:r>
          </a:p>
          <a:p>
            <a:pPr lvl="1"/>
            <a:r>
              <a:rPr lang="en-US" dirty="0"/>
              <a:t>0 = the use of revolving credit;</a:t>
            </a:r>
          </a:p>
          <a:p>
            <a:pPr lvl="1"/>
            <a:r>
              <a:rPr lang="en-US" dirty="0"/>
              <a:t>1 = payment delay for one month;</a:t>
            </a:r>
          </a:p>
          <a:p>
            <a:pPr lvl="1"/>
            <a:r>
              <a:rPr lang="en-US" dirty="0"/>
              <a:t>2 = payment delay for two months;</a:t>
            </a:r>
          </a:p>
          <a:p>
            <a:pPr lvl="1"/>
            <a:r>
              <a:rPr lang="en-US" dirty="0"/>
              <a:t>…;</a:t>
            </a:r>
          </a:p>
          <a:p>
            <a:pPr lvl="1"/>
            <a:r>
              <a:rPr lang="en-US" dirty="0"/>
              <a:t>8 = payment delay for eight months;</a:t>
            </a:r>
          </a:p>
        </p:txBody>
      </p:sp>
      <p:sp>
        <p:nvSpPr>
          <p:cNvPr id="11" name="Content Placeholder 2">
            <a:extLst>
              <a:ext uri="{FF2B5EF4-FFF2-40B4-BE49-F238E27FC236}">
                <a16:creationId xmlns:a16="http://schemas.microsoft.com/office/drawing/2014/main" id="{8E3269D2-2643-4FDB-9BC8-DF2CB32BC6F7}"/>
              </a:ext>
            </a:extLst>
          </p:cNvPr>
          <p:cNvSpPr txBox="1">
            <a:spLocks/>
          </p:cNvSpPr>
          <p:nvPr/>
        </p:nvSpPr>
        <p:spPr>
          <a:xfrm>
            <a:off x="6096000" y="2160589"/>
            <a:ext cx="4083887"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0">
              <a:lnSpc>
                <a:spcPct val="200000"/>
              </a:lnSpc>
            </a:pPr>
            <a:r>
              <a:rPr lang="en-US" dirty="0"/>
              <a:t>9 = payment delay for nine months and above;</a:t>
            </a:r>
          </a:p>
          <a:p>
            <a:pPr lvl="0">
              <a:lnSpc>
                <a:spcPct val="200000"/>
              </a:lnSpc>
            </a:pPr>
            <a:r>
              <a:rPr lang="en-US" dirty="0"/>
              <a:t>Amount billed that month; and</a:t>
            </a:r>
          </a:p>
          <a:p>
            <a:pPr lvl="0">
              <a:lnSpc>
                <a:spcPct val="200000"/>
              </a:lnSpc>
            </a:pPr>
            <a:r>
              <a:rPr lang="en-US" dirty="0"/>
              <a:t>Amount paid that month.</a:t>
            </a:r>
          </a:p>
          <a:p>
            <a:endParaRPr lang="en-US" dirty="0"/>
          </a:p>
        </p:txBody>
      </p:sp>
    </p:spTree>
    <p:extLst>
      <p:ext uri="{BB962C8B-B14F-4D97-AF65-F5344CB8AC3E}">
        <p14:creationId xmlns:p14="http://schemas.microsoft.com/office/powerpoint/2010/main" val="20213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7369C-C2A1-4285-8D3D-DFBDC2806294}"/>
              </a:ext>
            </a:extLst>
          </p:cNvPr>
          <p:cNvSpPr>
            <a:spLocks noGrp="1"/>
          </p:cNvSpPr>
          <p:nvPr>
            <p:ph type="title"/>
          </p:nvPr>
        </p:nvSpPr>
        <p:spPr>
          <a:xfrm>
            <a:off x="1333502" y="609600"/>
            <a:ext cx="8596668" cy="1320800"/>
          </a:xfrm>
        </p:spPr>
        <p:txBody>
          <a:bodyPr>
            <a:normAutofit/>
          </a:bodyPr>
          <a:lstStyle/>
          <a:p>
            <a:r>
              <a:rPr lang="en-US" dirty="0"/>
              <a:t>4. Statistical Analysis</a:t>
            </a:r>
            <a:br>
              <a:rPr lang="en-US" dirty="0"/>
            </a:br>
            <a:r>
              <a:rPr lang="en-US" dirty="0"/>
              <a:t>		</a:t>
            </a:r>
            <a:r>
              <a:rPr lang="en-US" sz="2800" dirty="0"/>
              <a:t>Defaulters based on Gender</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784173-4CBD-4344-AC4D-2F3563D219C7}"/>
              </a:ext>
            </a:extLst>
          </p:cNvPr>
          <p:cNvSpPr>
            <a:spLocks noGrp="1"/>
          </p:cNvSpPr>
          <p:nvPr>
            <p:ph idx="1"/>
          </p:nvPr>
        </p:nvSpPr>
        <p:spPr>
          <a:xfrm>
            <a:off x="1333502" y="2290647"/>
            <a:ext cx="4221909" cy="3015260"/>
          </a:xfrm>
        </p:spPr>
        <p:txBody>
          <a:bodyPr>
            <a:normAutofit/>
          </a:bodyPr>
          <a:lstStyle/>
          <a:p>
            <a:r>
              <a:rPr lang="en-US" dirty="0"/>
              <a:t>Proportion of male defaulters is 24.16 % </a:t>
            </a:r>
          </a:p>
          <a:p>
            <a:r>
              <a:rPr lang="en-US" dirty="0"/>
              <a:t>Proportion of female defaulters is 20.77%</a:t>
            </a:r>
          </a:p>
          <a:p>
            <a:r>
              <a:rPr lang="en-US" dirty="0"/>
              <a:t>Total number of males in data was 11888 and total number of females in data was 18112.</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https://lh5.googleusercontent.com/HAIMxBHnK0ibYI6iZ0LeVYHl5vehs07BwTw5_N7qZrMccFIb4i6zPLxqdIJBrZRPUojMXyoF0O77JE5q8dDNrociU5OrSJwmoedO707helY22wim_yuqocPY1EG_0vgsNOi0VD_I8FXalptKuQ">
            <a:extLst>
              <a:ext uri="{FF2B5EF4-FFF2-40B4-BE49-F238E27FC236}">
                <a16:creationId xmlns:a16="http://schemas.microsoft.com/office/drawing/2014/main" id="{70971AE3-1458-4E5D-A979-EEA0BC6B2E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31836" y="1930400"/>
            <a:ext cx="5879188" cy="3735754"/>
          </a:xfrm>
          <a:prstGeom prst="rect">
            <a:avLst/>
          </a:prstGeom>
          <a:noFill/>
          <a:ln>
            <a:noFill/>
          </a:ln>
        </p:spPr>
      </p:pic>
    </p:spTree>
    <p:extLst>
      <p:ext uri="{BB962C8B-B14F-4D97-AF65-F5344CB8AC3E}">
        <p14:creationId xmlns:p14="http://schemas.microsoft.com/office/powerpoint/2010/main" val="123616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7369C-C2A1-4285-8D3D-DFBDC2806294}"/>
              </a:ext>
            </a:extLst>
          </p:cNvPr>
          <p:cNvSpPr>
            <a:spLocks noGrp="1"/>
          </p:cNvSpPr>
          <p:nvPr>
            <p:ph type="title"/>
          </p:nvPr>
        </p:nvSpPr>
        <p:spPr>
          <a:xfrm>
            <a:off x="1333501" y="609600"/>
            <a:ext cx="9121713" cy="1320800"/>
          </a:xfrm>
        </p:spPr>
        <p:txBody>
          <a:bodyPr>
            <a:normAutofit/>
          </a:bodyPr>
          <a:lstStyle/>
          <a:p>
            <a:r>
              <a:rPr lang="en-US" dirty="0"/>
              <a:t>4. Statistical Analysis (CONT’D)</a:t>
            </a:r>
            <a:br>
              <a:rPr lang="en-US" dirty="0"/>
            </a:br>
            <a:r>
              <a:rPr lang="en-US" dirty="0"/>
              <a:t>		</a:t>
            </a:r>
            <a:r>
              <a:rPr lang="en-US" sz="2800" dirty="0"/>
              <a:t>Defaulters based on Education Level</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784173-4CBD-4344-AC4D-2F3563D219C7}"/>
              </a:ext>
            </a:extLst>
          </p:cNvPr>
          <p:cNvSpPr>
            <a:spLocks noGrp="1"/>
          </p:cNvSpPr>
          <p:nvPr>
            <p:ph idx="1"/>
          </p:nvPr>
        </p:nvSpPr>
        <p:spPr>
          <a:xfrm>
            <a:off x="1333502" y="2160589"/>
            <a:ext cx="4221909" cy="3880773"/>
          </a:xfrm>
        </p:spPr>
        <p:txBody>
          <a:bodyPr>
            <a:normAutofit/>
          </a:bodyPr>
          <a:lstStyle/>
          <a:p>
            <a:pPr>
              <a:lnSpc>
                <a:spcPct val="200000"/>
              </a:lnSpc>
            </a:pPr>
            <a:r>
              <a:rPr lang="en-US" dirty="0"/>
              <a:t>University level with 23.74%</a:t>
            </a:r>
          </a:p>
          <a:p>
            <a:pPr>
              <a:lnSpc>
                <a:spcPct val="200000"/>
              </a:lnSpc>
            </a:pPr>
            <a:r>
              <a:rPr lang="en-US" dirty="0"/>
              <a:t>High School level with 23.45%</a:t>
            </a:r>
          </a:p>
          <a:p>
            <a:pPr>
              <a:lnSpc>
                <a:spcPct val="200000"/>
              </a:lnSpc>
            </a:pPr>
            <a:r>
              <a:rPr lang="en-US" dirty="0"/>
              <a:t>Graduate level with 19.24%</a:t>
            </a:r>
          </a:p>
          <a:p>
            <a:pPr>
              <a:lnSpc>
                <a:spcPct val="200000"/>
              </a:lnSpc>
            </a:pPr>
            <a:r>
              <a:rPr lang="en-US" dirty="0"/>
              <a:t>Others with 5.7%</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1" name="Picture 10" descr="https://lh3.googleusercontent.com/ooMeHYXVq_PS_yXC_Lv5McTDI76YCysuVRw8yADtITSI9LOif6bX5Roa0lvSpzGX3zp_GjuuePXpgB8MZP0U-91KFdQoV6MfHXUzxJpXBM9-C7RvWJQWhwsrzPw4Ug-Ckx3j1T9BkJhI8ZzCYw">
            <a:extLst>
              <a:ext uri="{FF2B5EF4-FFF2-40B4-BE49-F238E27FC236}">
                <a16:creationId xmlns:a16="http://schemas.microsoft.com/office/drawing/2014/main" id="{98302F9D-4137-4E45-A8A0-A760EE0102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55411" y="2072813"/>
            <a:ext cx="5823631" cy="3880773"/>
          </a:xfrm>
          <a:prstGeom prst="rect">
            <a:avLst/>
          </a:prstGeom>
          <a:noFill/>
          <a:ln>
            <a:noFill/>
          </a:ln>
        </p:spPr>
      </p:pic>
    </p:spTree>
    <p:extLst>
      <p:ext uri="{BB962C8B-B14F-4D97-AF65-F5344CB8AC3E}">
        <p14:creationId xmlns:p14="http://schemas.microsoft.com/office/powerpoint/2010/main" val="419241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7369C-C2A1-4285-8D3D-DFBDC2806294}"/>
              </a:ext>
            </a:extLst>
          </p:cNvPr>
          <p:cNvSpPr>
            <a:spLocks noGrp="1"/>
          </p:cNvSpPr>
          <p:nvPr>
            <p:ph type="title"/>
          </p:nvPr>
        </p:nvSpPr>
        <p:spPr>
          <a:xfrm>
            <a:off x="1333502" y="609600"/>
            <a:ext cx="8596668" cy="1320800"/>
          </a:xfrm>
        </p:spPr>
        <p:txBody>
          <a:bodyPr>
            <a:normAutofit/>
          </a:bodyPr>
          <a:lstStyle/>
          <a:p>
            <a:r>
              <a:rPr lang="en-US" dirty="0"/>
              <a:t>4. Statistical Analysis (CONT’D)</a:t>
            </a:r>
            <a:br>
              <a:rPr lang="en-US" dirty="0"/>
            </a:br>
            <a:r>
              <a:rPr lang="en-US" dirty="0"/>
              <a:t>		</a:t>
            </a:r>
            <a:r>
              <a:rPr lang="en-US" sz="2800" dirty="0"/>
              <a:t>Defaulters based on Credit Limit</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784173-4CBD-4344-AC4D-2F3563D219C7}"/>
              </a:ext>
            </a:extLst>
          </p:cNvPr>
          <p:cNvSpPr>
            <a:spLocks noGrp="1"/>
          </p:cNvSpPr>
          <p:nvPr>
            <p:ph idx="1"/>
          </p:nvPr>
        </p:nvSpPr>
        <p:spPr>
          <a:xfrm>
            <a:off x="1333502" y="2160589"/>
            <a:ext cx="4221909" cy="3880773"/>
          </a:xfrm>
        </p:spPr>
        <p:txBody>
          <a:bodyPr>
            <a:normAutofit/>
          </a:bodyPr>
          <a:lstStyle/>
          <a:p>
            <a:pPr>
              <a:lnSpc>
                <a:spcPct val="150000"/>
              </a:lnSpc>
            </a:pPr>
            <a:r>
              <a:rPr lang="en-US" dirty="0"/>
              <a:t>From 0 limit balance to 200000: 25.34%</a:t>
            </a:r>
          </a:p>
          <a:p>
            <a:pPr>
              <a:lnSpc>
                <a:spcPct val="150000"/>
              </a:lnSpc>
            </a:pPr>
            <a:r>
              <a:rPr lang="en-US" dirty="0"/>
              <a:t>from 200000 limit balance to 400000: 15.48%</a:t>
            </a:r>
          </a:p>
          <a:p>
            <a:pPr>
              <a:lnSpc>
                <a:spcPct val="150000"/>
              </a:lnSpc>
            </a:pPr>
            <a:r>
              <a:rPr lang="en-US" dirty="0"/>
              <a:t>from 400000 limit balance to 600000: 12.28%</a:t>
            </a:r>
          </a:p>
          <a:p>
            <a:pPr>
              <a:lnSpc>
                <a:spcPct val="150000"/>
              </a:lnSpc>
            </a:pPr>
            <a:r>
              <a:rPr lang="en-US" dirty="0"/>
              <a:t>from 600000 limit balance to 800000: 7.69%</a:t>
            </a:r>
          </a:p>
          <a:p>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descr="https://lh5.googleusercontent.com/HJ5M1XPgwKeA4cOlYVh84TMg-M3g7QfgOucRvm1R9YLICM19eMIjBwoRHMa3oUIztXQm_qxB1_9Hx-3IXjy2Y6b6Krp9iibaX8HEJtmvOQuoFTkQC8ultusZiVXeHPMri4JN9_MTWeSTQZlk1Q">
            <a:extLst>
              <a:ext uri="{FF2B5EF4-FFF2-40B4-BE49-F238E27FC236}">
                <a16:creationId xmlns:a16="http://schemas.microsoft.com/office/drawing/2014/main" id="{0B666C22-50AD-4860-BA43-95B26AC37C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31836" y="2160588"/>
            <a:ext cx="5696952" cy="3880774"/>
          </a:xfrm>
          <a:prstGeom prst="rect">
            <a:avLst/>
          </a:prstGeom>
          <a:noFill/>
          <a:ln>
            <a:noFill/>
          </a:ln>
        </p:spPr>
      </p:pic>
    </p:spTree>
    <p:extLst>
      <p:ext uri="{BB962C8B-B14F-4D97-AF65-F5344CB8AC3E}">
        <p14:creationId xmlns:p14="http://schemas.microsoft.com/office/powerpoint/2010/main" val="69004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7369C-C2A1-4285-8D3D-DFBDC2806294}"/>
              </a:ext>
            </a:extLst>
          </p:cNvPr>
          <p:cNvSpPr>
            <a:spLocks noGrp="1"/>
          </p:cNvSpPr>
          <p:nvPr>
            <p:ph type="title"/>
          </p:nvPr>
        </p:nvSpPr>
        <p:spPr>
          <a:xfrm>
            <a:off x="1333502" y="609600"/>
            <a:ext cx="8596668" cy="1320800"/>
          </a:xfrm>
        </p:spPr>
        <p:txBody>
          <a:bodyPr>
            <a:normAutofit/>
          </a:bodyPr>
          <a:lstStyle/>
          <a:p>
            <a:r>
              <a:rPr lang="en-US" dirty="0"/>
              <a:t>4. Statistical Analysis (CONT’D)</a:t>
            </a:r>
            <a:br>
              <a:rPr lang="en-US" dirty="0"/>
            </a:br>
            <a:r>
              <a:rPr lang="en-US" dirty="0"/>
              <a:t>		</a:t>
            </a:r>
            <a:r>
              <a:rPr lang="en-US" sz="2800" dirty="0"/>
              <a:t>Defaulters based on Gender</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784173-4CBD-4344-AC4D-2F3563D219C7}"/>
              </a:ext>
            </a:extLst>
          </p:cNvPr>
          <p:cNvSpPr>
            <a:spLocks noGrp="1"/>
          </p:cNvSpPr>
          <p:nvPr>
            <p:ph idx="1"/>
          </p:nvPr>
        </p:nvSpPr>
        <p:spPr>
          <a:xfrm>
            <a:off x="1333502" y="2540000"/>
            <a:ext cx="4221909" cy="3501362"/>
          </a:xfrm>
        </p:spPr>
        <p:txBody>
          <a:bodyPr>
            <a:normAutofit/>
          </a:bodyPr>
          <a:lstStyle/>
          <a:p>
            <a:pPr>
              <a:lnSpc>
                <a:spcPct val="200000"/>
              </a:lnSpc>
            </a:pPr>
            <a:r>
              <a:rPr lang="en-US" dirty="0"/>
              <a:t>Married with 23.67%</a:t>
            </a:r>
          </a:p>
          <a:p>
            <a:pPr>
              <a:lnSpc>
                <a:spcPct val="200000"/>
              </a:lnSpc>
            </a:pPr>
            <a:r>
              <a:rPr lang="en-US" dirty="0"/>
              <a:t>Single with 21.05%</a:t>
            </a:r>
          </a:p>
          <a:p>
            <a:pPr>
              <a:lnSpc>
                <a:spcPct val="200000"/>
              </a:lnSpc>
            </a:pPr>
            <a:r>
              <a:rPr lang="en-US" dirty="0"/>
              <a:t>Others with 11.95%</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descr="https://lh4.googleusercontent.com/AVhC9Ex2u-0L_o28jhWgPFsOYeQcRXIzq_YlqCUk-SkpcJ4T86CTIsZbnMTBqVnFxaDBpmxyiVaymZs6PMNVuMIWsV7jt8SMyWVohXPwwgbWVD0InqOblh5YYOtpFV_8OfQ6UBMwv8Lfn-0CQA">
            <a:extLst>
              <a:ext uri="{FF2B5EF4-FFF2-40B4-BE49-F238E27FC236}">
                <a16:creationId xmlns:a16="http://schemas.microsoft.com/office/drawing/2014/main" id="{50FE3454-1A63-4AAB-8F18-435E589F79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64134" y="1838523"/>
            <a:ext cx="5696951" cy="3957027"/>
          </a:xfrm>
          <a:prstGeom prst="rect">
            <a:avLst/>
          </a:prstGeom>
          <a:noFill/>
          <a:ln>
            <a:noFill/>
          </a:ln>
        </p:spPr>
      </p:pic>
    </p:spTree>
    <p:extLst>
      <p:ext uri="{BB962C8B-B14F-4D97-AF65-F5344CB8AC3E}">
        <p14:creationId xmlns:p14="http://schemas.microsoft.com/office/powerpoint/2010/main" val="1012579380"/>
      </p:ext>
    </p:extLst>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3062</TotalTime>
  <Words>845</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PowerPoint Presentation</vt:lpstr>
      <vt:lpstr>1. Introduction</vt:lpstr>
      <vt:lpstr>2. Classifier set</vt:lpstr>
      <vt:lpstr>3. Data Description</vt:lpstr>
      <vt:lpstr>3. Data Description (CONT’D)</vt:lpstr>
      <vt:lpstr>4. Statistical Analysis   Defaulters based on Gender</vt:lpstr>
      <vt:lpstr>4. Statistical Analysis (CONT’D)   Defaulters based on Education Level</vt:lpstr>
      <vt:lpstr>4. Statistical Analysis (CONT’D)   Defaulters based on Credit Limit</vt:lpstr>
      <vt:lpstr>4. Statistical Analysis (CONT’D)   Defaulters based on Gender</vt:lpstr>
      <vt:lpstr>5. Feature Engineering</vt:lpstr>
      <vt:lpstr>5. Machine Learning Results   Decision Trees</vt:lpstr>
      <vt:lpstr>5. Machine Learning Results   Random Forest</vt:lpstr>
      <vt:lpstr>5. Machine Learning Results   Logistic Regression</vt:lpstr>
      <vt:lpstr>5. Machine Learning Results   XGBoost and ADABoost</vt:lpstr>
      <vt:lpstr>5. Machine Learning Results   Ensemble and Bagging</vt:lpstr>
      <vt:lpstr>5. Machine Learning Results   All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Moaz Nabeel</dc:creator>
  <cp:lastModifiedBy>Moaz Nabeel</cp:lastModifiedBy>
  <cp:revision>23</cp:revision>
  <dcterms:created xsi:type="dcterms:W3CDTF">2019-01-31T23:20:15Z</dcterms:created>
  <dcterms:modified xsi:type="dcterms:W3CDTF">2019-02-06T05:20:53Z</dcterms:modified>
</cp:coreProperties>
</file>